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4.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50" r:id="rId2"/>
    <p:sldId id="338" r:id="rId3"/>
    <p:sldId id="336" r:id="rId4"/>
    <p:sldId id="335" r:id="rId5"/>
    <p:sldId id="358" r:id="rId6"/>
    <p:sldId id="343" r:id="rId7"/>
    <p:sldId id="286" r:id="rId8"/>
    <p:sldId id="331" r:id="rId9"/>
    <p:sldId id="359" r:id="rId10"/>
    <p:sldId id="261" r:id="rId11"/>
    <p:sldId id="361" r:id="rId12"/>
    <p:sldId id="314" r:id="rId13"/>
    <p:sldId id="354" r:id="rId14"/>
    <p:sldId id="342" r:id="rId15"/>
    <p:sldId id="34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Виноградова Екатерина Сергеевна" initials="ВЕС" lastIdx="1" clrIdx="0">
    <p:extLst>
      <p:ext uri="{19B8F6BF-5375-455C-9EA6-DF929625EA0E}">
        <p15:presenceInfo xmlns:p15="http://schemas.microsoft.com/office/powerpoint/2012/main" userId="S-1-5-21-3020981337-1639282113-4225205781-7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9FD"/>
    <a:srgbClr val="F6F7F8"/>
    <a:srgbClr val="CCECFF"/>
    <a:srgbClr val="FECAE0"/>
    <a:srgbClr val="2E75B6"/>
    <a:srgbClr val="FFE5F0"/>
    <a:srgbClr val="9FE6FF"/>
    <a:srgbClr val="31A9A6"/>
    <a:srgbClr val="D5C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73188" autoAdjust="0"/>
  </p:normalViewPr>
  <p:slideViewPr>
    <p:cSldViewPr snapToGrid="0">
      <p:cViewPr>
        <p:scale>
          <a:sx n="70" d="100"/>
          <a:sy n="70" d="100"/>
        </p:scale>
        <p:origin x="183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Microsoft_Excel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____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_____Microsoft_Excel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_____Microsoft_Excel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_____Microsoft_Excel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_____Microsoft_Excel7.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4.xml"/></Relationships>
</file>

<file path=ppt/charts/_rels/chart8.xml.rels><?xml version="1.0" encoding="UTF-8" standalone="yes"?>
<Relationships xmlns="http://schemas.openxmlformats.org/package/2006/relationships"><Relationship Id="rId3" Type="http://schemas.openxmlformats.org/officeDocument/2006/relationships/package" Target="../embeddings/_____Microsoft_Excel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ru-RU" b="1" dirty="0">
                <a:solidFill>
                  <a:schemeClr val="tx1"/>
                </a:solidFill>
              </a:rPr>
              <a:t>Сезонная </a:t>
            </a:r>
            <a:r>
              <a:rPr lang="ru-RU" b="1" dirty="0" smtClean="0">
                <a:solidFill>
                  <a:schemeClr val="tx1"/>
                </a:solidFill>
              </a:rPr>
              <a:t>неравномерность перевозок, пасс.</a:t>
            </a:r>
            <a:endParaRPr lang="ru-RU" b="1" dirty="0">
              <a:solidFill>
                <a:schemeClr val="tx1"/>
              </a:solidFill>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ru-RU"/>
        </a:p>
      </c:txPr>
    </c:title>
    <c:autoTitleDeleted val="0"/>
    <c:plotArea>
      <c:layout/>
      <c:lineChart>
        <c:grouping val="standard"/>
        <c:varyColors val="0"/>
        <c:ser>
          <c:idx val="0"/>
          <c:order val="0"/>
          <c:tx>
            <c:strRef>
              <c:f>Лист1!$B$1</c:f>
              <c:strCache>
                <c:ptCount val="1"/>
                <c:pt idx="0">
                  <c:v>Москва-Минск  </c:v>
                </c:pt>
              </c:strCache>
            </c:strRef>
          </c:tx>
          <c:spPr>
            <a:ln w="28575" cap="rnd">
              <a:solidFill>
                <a:srgbClr val="00B050"/>
              </a:solidFill>
              <a:round/>
            </a:ln>
            <a:effectLst/>
          </c:spPr>
          <c:marker>
            <c:symbol val="none"/>
          </c:marker>
          <c:dPt>
            <c:idx val="9"/>
            <c:marker>
              <c:symbol val="none"/>
            </c:marker>
            <c:bubble3D val="0"/>
            <c:spPr>
              <a:ln w="28575" cap="rnd">
                <a:solidFill>
                  <a:srgbClr val="00B050"/>
                </a:solidFill>
                <a:round/>
              </a:ln>
              <a:effectLst/>
            </c:spPr>
          </c:dPt>
          <c:dLbls>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Лист1!$A$2:$A$13</c:f>
              <c:numCache>
                <c:formatCode>mmm\-yy</c:formatCode>
                <c:ptCount val="12"/>
                <c:pt idx="0">
                  <c:v>44562</c:v>
                </c:pt>
                <c:pt idx="1">
                  <c:v>44593</c:v>
                </c:pt>
                <c:pt idx="2">
                  <c:v>44621</c:v>
                </c:pt>
                <c:pt idx="3">
                  <c:v>44652</c:v>
                </c:pt>
                <c:pt idx="4">
                  <c:v>44682</c:v>
                </c:pt>
                <c:pt idx="5">
                  <c:v>44713</c:v>
                </c:pt>
                <c:pt idx="6">
                  <c:v>44743</c:v>
                </c:pt>
                <c:pt idx="7">
                  <c:v>44774</c:v>
                </c:pt>
                <c:pt idx="8">
                  <c:v>44805</c:v>
                </c:pt>
                <c:pt idx="9">
                  <c:v>44835</c:v>
                </c:pt>
                <c:pt idx="10">
                  <c:v>44866</c:v>
                </c:pt>
                <c:pt idx="11">
                  <c:v>44896</c:v>
                </c:pt>
              </c:numCache>
            </c:numRef>
          </c:cat>
          <c:val>
            <c:numRef>
              <c:f>Лист1!$B$2:$B$13</c:f>
              <c:numCache>
                <c:formatCode>General</c:formatCode>
                <c:ptCount val="12"/>
                <c:pt idx="0">
                  <c:v>500</c:v>
                </c:pt>
                <c:pt idx="1">
                  <c:v>600</c:v>
                </c:pt>
                <c:pt idx="2">
                  <c:v>700</c:v>
                </c:pt>
                <c:pt idx="3">
                  <c:v>800</c:v>
                </c:pt>
                <c:pt idx="4">
                  <c:v>750</c:v>
                </c:pt>
                <c:pt idx="5">
                  <c:v>900</c:v>
                </c:pt>
                <c:pt idx="6">
                  <c:v>1100</c:v>
                </c:pt>
                <c:pt idx="7">
                  <c:v>1300</c:v>
                </c:pt>
                <c:pt idx="8">
                  <c:v>900</c:v>
                </c:pt>
                <c:pt idx="9">
                  <c:v>600</c:v>
                </c:pt>
                <c:pt idx="10">
                  <c:v>500</c:v>
                </c:pt>
                <c:pt idx="11">
                  <c:v>900</c:v>
                </c:pt>
              </c:numCache>
            </c:numRef>
          </c:val>
          <c:smooth val="0"/>
        </c:ser>
        <c:ser>
          <c:idx val="1"/>
          <c:order val="1"/>
          <c:tx>
            <c:strRef>
              <c:f>Лист1!$C$1</c:f>
              <c:strCache>
                <c:ptCount val="1"/>
                <c:pt idx="0">
                  <c:v>Средний показатель</c:v>
                </c:pt>
              </c:strCache>
            </c:strRef>
          </c:tx>
          <c:spPr>
            <a:ln w="28575" cap="rnd">
              <a:solidFill>
                <a:schemeClr val="accent2"/>
              </a:solidFill>
              <a:round/>
            </a:ln>
            <a:effectLst/>
          </c:spPr>
          <c:marker>
            <c:symbol val="none"/>
          </c:marker>
          <c:cat>
            <c:numRef>
              <c:f>Лист1!$A$2:$A$13</c:f>
              <c:numCache>
                <c:formatCode>mmm\-yy</c:formatCode>
                <c:ptCount val="12"/>
                <c:pt idx="0">
                  <c:v>44562</c:v>
                </c:pt>
                <c:pt idx="1">
                  <c:v>44593</c:v>
                </c:pt>
                <c:pt idx="2">
                  <c:v>44621</c:v>
                </c:pt>
                <c:pt idx="3">
                  <c:v>44652</c:v>
                </c:pt>
                <c:pt idx="4">
                  <c:v>44682</c:v>
                </c:pt>
                <c:pt idx="5">
                  <c:v>44713</c:v>
                </c:pt>
                <c:pt idx="6">
                  <c:v>44743</c:v>
                </c:pt>
                <c:pt idx="7">
                  <c:v>44774</c:v>
                </c:pt>
                <c:pt idx="8">
                  <c:v>44805</c:v>
                </c:pt>
                <c:pt idx="9">
                  <c:v>44835</c:v>
                </c:pt>
                <c:pt idx="10">
                  <c:v>44866</c:v>
                </c:pt>
                <c:pt idx="11">
                  <c:v>44896</c:v>
                </c:pt>
              </c:numCache>
            </c:numRef>
          </c:cat>
          <c:val>
            <c:numRef>
              <c:f>Лист1!$C$2:$C$13</c:f>
              <c:numCache>
                <c:formatCode>General</c:formatCode>
                <c:ptCount val="12"/>
                <c:pt idx="0">
                  <c:v>800</c:v>
                </c:pt>
                <c:pt idx="1">
                  <c:v>800</c:v>
                </c:pt>
                <c:pt idx="2">
                  <c:v>800</c:v>
                </c:pt>
                <c:pt idx="3">
                  <c:v>800</c:v>
                </c:pt>
                <c:pt idx="4">
                  <c:v>800</c:v>
                </c:pt>
                <c:pt idx="5">
                  <c:v>800</c:v>
                </c:pt>
                <c:pt idx="6">
                  <c:v>800</c:v>
                </c:pt>
                <c:pt idx="7">
                  <c:v>800</c:v>
                </c:pt>
                <c:pt idx="8">
                  <c:v>800</c:v>
                </c:pt>
                <c:pt idx="9">
                  <c:v>800</c:v>
                </c:pt>
                <c:pt idx="10">
                  <c:v>800</c:v>
                </c:pt>
                <c:pt idx="11">
                  <c:v>800</c:v>
                </c:pt>
              </c:numCache>
            </c:numRef>
          </c:val>
          <c:smooth val="0"/>
        </c:ser>
        <c:dLbls>
          <c:showLegendKey val="0"/>
          <c:showVal val="0"/>
          <c:showCatName val="0"/>
          <c:showSerName val="0"/>
          <c:showPercent val="0"/>
          <c:showBubbleSize val="0"/>
        </c:dLbls>
        <c:smooth val="0"/>
        <c:axId val="525841760"/>
        <c:axId val="525855088"/>
      </c:lineChart>
      <c:dateAx>
        <c:axId val="52584176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55088"/>
        <c:crossesAt val="0"/>
        <c:auto val="1"/>
        <c:lblOffset val="100"/>
        <c:baseTimeUnit val="months"/>
      </c:dateAx>
      <c:valAx>
        <c:axId val="525855088"/>
        <c:scaling>
          <c:orientation val="minMax"/>
          <c:max val="1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972590538664824E-2"/>
          <c:y val="0.21422352014530618"/>
          <c:w val="0.89413290322148464"/>
          <c:h val="0.58726845017912921"/>
        </c:manualLayout>
      </c:layout>
      <c:barChart>
        <c:barDir val="col"/>
        <c:grouping val="clustered"/>
        <c:varyColors val="0"/>
        <c:ser>
          <c:idx val="0"/>
          <c:order val="0"/>
          <c:tx>
            <c:strRef>
              <c:f>Лист1!$B$1</c:f>
              <c:strCache>
                <c:ptCount val="1"/>
                <c:pt idx="0">
                  <c:v>Москва-Минск</c:v>
                </c:pt>
              </c:strCache>
            </c:strRef>
          </c:tx>
          <c:spPr>
            <a:solidFill>
              <a:schemeClr val="accent1"/>
            </a:solidFill>
            <a:ln>
              <a:noFill/>
            </a:ln>
            <a:effectLst/>
          </c:spPr>
          <c:invertIfNegative val="0"/>
          <c:cat>
            <c:strRef>
              <c:f>Лист1!$A$2:$A$32</c:f>
              <c:strCache>
                <c:ptCount val="31"/>
                <c:pt idx="0">
                  <c:v> пон 1</c:v>
                </c:pt>
                <c:pt idx="1">
                  <c:v>вт 2</c:v>
                </c:pt>
                <c:pt idx="2">
                  <c:v>ср 3</c:v>
                </c:pt>
                <c:pt idx="3">
                  <c:v>чт 4</c:v>
                </c:pt>
                <c:pt idx="4">
                  <c:v>пт</c:v>
                </c:pt>
                <c:pt idx="5">
                  <c:v>сб 6</c:v>
                </c:pt>
                <c:pt idx="6">
                  <c:v>вск 7</c:v>
                </c:pt>
                <c:pt idx="7">
                  <c:v>пн 8</c:v>
                </c:pt>
                <c:pt idx="8">
                  <c:v>вт 9</c:v>
                </c:pt>
                <c:pt idx="9">
                  <c:v>ср. 10</c:v>
                </c:pt>
                <c:pt idx="10">
                  <c:v>чт 11</c:v>
                </c:pt>
                <c:pt idx="11">
                  <c:v>пят 12</c:v>
                </c:pt>
                <c:pt idx="12">
                  <c:v>сб 13</c:v>
                </c:pt>
                <c:pt idx="13">
                  <c:v>вск 14</c:v>
                </c:pt>
                <c:pt idx="14">
                  <c:v>пн 15</c:v>
                </c:pt>
                <c:pt idx="15">
                  <c:v>вт 16</c:v>
                </c:pt>
                <c:pt idx="16">
                  <c:v>ср 17</c:v>
                </c:pt>
                <c:pt idx="17">
                  <c:v>чт 18</c:v>
                </c:pt>
                <c:pt idx="18">
                  <c:v>пят 19</c:v>
                </c:pt>
                <c:pt idx="19">
                  <c:v>сб 20</c:v>
                </c:pt>
                <c:pt idx="20">
                  <c:v>пн 21</c:v>
                </c:pt>
                <c:pt idx="21">
                  <c:v>вт 22</c:v>
                </c:pt>
                <c:pt idx="22">
                  <c:v>ср 23</c:v>
                </c:pt>
                <c:pt idx="23">
                  <c:v>чт 24</c:v>
                </c:pt>
                <c:pt idx="24">
                  <c:v>пт 25</c:v>
                </c:pt>
                <c:pt idx="25">
                  <c:v>сб 26</c:v>
                </c:pt>
                <c:pt idx="26">
                  <c:v>вс 27</c:v>
                </c:pt>
                <c:pt idx="27">
                  <c:v>пн 28</c:v>
                </c:pt>
                <c:pt idx="28">
                  <c:v>вт 29</c:v>
                </c:pt>
                <c:pt idx="29">
                  <c:v>ср 30</c:v>
                </c:pt>
                <c:pt idx="30">
                  <c:v>чт 31</c:v>
                </c:pt>
              </c:strCache>
            </c:strRef>
          </c:cat>
          <c:val>
            <c:numRef>
              <c:f>Лист1!$B$2:$B$32</c:f>
              <c:numCache>
                <c:formatCode>General</c:formatCode>
                <c:ptCount val="31"/>
                <c:pt idx="0">
                  <c:v>0</c:v>
                </c:pt>
                <c:pt idx="1">
                  <c:v>50</c:v>
                </c:pt>
                <c:pt idx="2">
                  <c:v>70</c:v>
                </c:pt>
                <c:pt idx="3">
                  <c:v>80</c:v>
                </c:pt>
                <c:pt idx="4">
                  <c:v>210</c:v>
                </c:pt>
                <c:pt idx="5">
                  <c:v>220</c:v>
                </c:pt>
                <c:pt idx="6">
                  <c:v>70</c:v>
                </c:pt>
                <c:pt idx="7">
                  <c:v>80</c:v>
                </c:pt>
                <c:pt idx="8">
                  <c:v>90</c:v>
                </c:pt>
                <c:pt idx="9">
                  <c:v>100</c:v>
                </c:pt>
                <c:pt idx="10">
                  <c:v>110</c:v>
                </c:pt>
                <c:pt idx="11">
                  <c:v>130</c:v>
                </c:pt>
                <c:pt idx="12">
                  <c:v>140</c:v>
                </c:pt>
                <c:pt idx="13">
                  <c:v>200</c:v>
                </c:pt>
                <c:pt idx="14">
                  <c:v>90</c:v>
                </c:pt>
                <c:pt idx="15">
                  <c:v>80</c:v>
                </c:pt>
                <c:pt idx="16">
                  <c:v>90</c:v>
                </c:pt>
                <c:pt idx="17">
                  <c:v>90</c:v>
                </c:pt>
                <c:pt idx="18">
                  <c:v>200</c:v>
                </c:pt>
                <c:pt idx="19">
                  <c:v>210</c:v>
                </c:pt>
                <c:pt idx="20">
                  <c:v>90</c:v>
                </c:pt>
                <c:pt idx="21">
                  <c:v>80</c:v>
                </c:pt>
                <c:pt idx="22">
                  <c:v>100</c:v>
                </c:pt>
                <c:pt idx="23">
                  <c:v>120</c:v>
                </c:pt>
                <c:pt idx="24">
                  <c:v>160</c:v>
                </c:pt>
                <c:pt idx="25">
                  <c:v>170</c:v>
                </c:pt>
                <c:pt idx="26">
                  <c:v>200</c:v>
                </c:pt>
                <c:pt idx="27">
                  <c:v>100</c:v>
                </c:pt>
                <c:pt idx="28">
                  <c:v>80</c:v>
                </c:pt>
                <c:pt idx="29">
                  <c:v>100</c:v>
                </c:pt>
                <c:pt idx="30">
                  <c:v>120</c:v>
                </c:pt>
              </c:numCache>
            </c:numRef>
          </c:val>
        </c:ser>
        <c:dLbls>
          <c:showLegendKey val="0"/>
          <c:showVal val="0"/>
          <c:showCatName val="0"/>
          <c:showSerName val="0"/>
          <c:showPercent val="0"/>
          <c:showBubbleSize val="0"/>
        </c:dLbls>
        <c:gapWidth val="219"/>
        <c:overlap val="-27"/>
        <c:axId val="525848816"/>
        <c:axId val="525844896"/>
      </c:barChart>
      <c:catAx>
        <c:axId val="52584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4896"/>
        <c:crosses val="autoZero"/>
        <c:auto val="1"/>
        <c:lblAlgn val="ctr"/>
        <c:lblOffset val="100"/>
        <c:noMultiLvlLbl val="0"/>
      </c:catAx>
      <c:valAx>
        <c:axId val="52584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8816"/>
        <c:crosses val="autoZero"/>
        <c:crossBetween val="between"/>
      </c:valAx>
      <c:spPr>
        <a:noFill/>
        <a:ln>
          <a:noFill/>
        </a:ln>
        <a:effectLst/>
      </c:spPr>
    </c:plotArea>
    <c:legend>
      <c:legendPos val="b"/>
      <c:layout>
        <c:manualLayout>
          <c:xMode val="edge"/>
          <c:yMode val="edge"/>
          <c:x val="4.1123752731261114E-2"/>
          <c:y val="0.90586178203228851"/>
          <c:w val="0.52677606307174363"/>
          <c:h val="4.6627201269935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ru-RU" b="1" dirty="0" smtClean="0">
                <a:solidFill>
                  <a:schemeClr val="tx1"/>
                </a:solidFill>
              </a:rPr>
              <a:t>Сравнение доходных поступлений перевозок, тыс. руб.</a:t>
            </a:r>
            <a:r>
              <a:rPr lang="ru-RU" b="1" baseline="0" dirty="0" smtClean="0">
                <a:solidFill>
                  <a:schemeClr val="tx1"/>
                </a:solidFill>
              </a:rPr>
              <a:t> </a:t>
            </a:r>
            <a:endParaRPr lang="ru-RU" b="1" dirty="0">
              <a:solidFill>
                <a:schemeClr val="tx1"/>
              </a:solidFill>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ru-RU"/>
        </a:p>
      </c:txPr>
    </c:title>
    <c:autoTitleDeleted val="0"/>
    <c:plotArea>
      <c:layout/>
      <c:lineChart>
        <c:grouping val="standard"/>
        <c:varyColors val="0"/>
        <c:ser>
          <c:idx val="0"/>
          <c:order val="0"/>
          <c:tx>
            <c:strRef>
              <c:f>Лист1!$B$1</c:f>
              <c:strCache>
                <c:ptCount val="1"/>
                <c:pt idx="0">
                  <c:v>Москва-Минск  </c:v>
                </c:pt>
              </c:strCache>
            </c:strRef>
          </c:tx>
          <c:spPr>
            <a:ln w="28575" cap="rnd">
              <a:solidFill>
                <a:srgbClr val="00B050"/>
              </a:solidFill>
              <a:round/>
            </a:ln>
            <a:effectLst/>
          </c:spPr>
          <c:marker>
            <c:symbol val="none"/>
          </c:marker>
          <c:dPt>
            <c:idx val="9"/>
            <c:marker>
              <c:symbol val="none"/>
            </c:marker>
            <c:bubble3D val="0"/>
            <c:spPr>
              <a:ln w="28575" cap="rnd">
                <a:solidFill>
                  <a:srgbClr val="00B050"/>
                </a:solidFill>
                <a:round/>
              </a:ln>
              <a:effectLst/>
            </c:spPr>
          </c:dPt>
          <c:dLbls>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Лист1!$A$2:$A$13</c:f>
              <c:numCache>
                <c:formatCode>mmm\-yy</c:formatCode>
                <c:ptCount val="12"/>
                <c:pt idx="0">
                  <c:v>44562</c:v>
                </c:pt>
                <c:pt idx="1">
                  <c:v>44593</c:v>
                </c:pt>
                <c:pt idx="2">
                  <c:v>44621</c:v>
                </c:pt>
                <c:pt idx="3">
                  <c:v>44652</c:v>
                </c:pt>
                <c:pt idx="4">
                  <c:v>44682</c:v>
                </c:pt>
                <c:pt idx="5">
                  <c:v>44713</c:v>
                </c:pt>
                <c:pt idx="6">
                  <c:v>44743</c:v>
                </c:pt>
                <c:pt idx="7">
                  <c:v>44774</c:v>
                </c:pt>
                <c:pt idx="8">
                  <c:v>44805</c:v>
                </c:pt>
                <c:pt idx="9">
                  <c:v>44835</c:v>
                </c:pt>
                <c:pt idx="10">
                  <c:v>44866</c:v>
                </c:pt>
                <c:pt idx="11">
                  <c:v>44896</c:v>
                </c:pt>
              </c:numCache>
            </c:numRef>
          </c:cat>
          <c:val>
            <c:numRef>
              <c:f>Лист1!$B$2:$B$13</c:f>
              <c:numCache>
                <c:formatCode>General</c:formatCode>
                <c:ptCount val="12"/>
                <c:pt idx="0">
                  <c:v>500</c:v>
                </c:pt>
                <c:pt idx="1">
                  <c:v>600</c:v>
                </c:pt>
                <c:pt idx="2">
                  <c:v>700</c:v>
                </c:pt>
                <c:pt idx="3">
                  <c:v>800</c:v>
                </c:pt>
                <c:pt idx="4">
                  <c:v>750</c:v>
                </c:pt>
                <c:pt idx="5">
                  <c:v>900</c:v>
                </c:pt>
                <c:pt idx="6">
                  <c:v>1100</c:v>
                </c:pt>
                <c:pt idx="7">
                  <c:v>1300</c:v>
                </c:pt>
                <c:pt idx="8">
                  <c:v>900</c:v>
                </c:pt>
                <c:pt idx="9">
                  <c:v>600</c:v>
                </c:pt>
                <c:pt idx="10">
                  <c:v>500</c:v>
                </c:pt>
                <c:pt idx="11">
                  <c:v>900</c:v>
                </c:pt>
              </c:numCache>
            </c:numRef>
          </c:val>
          <c:smooth val="0"/>
        </c:ser>
        <c:ser>
          <c:idx val="1"/>
          <c:order val="1"/>
          <c:tx>
            <c:strRef>
              <c:f>Лист1!$C$1</c:f>
              <c:strCache>
                <c:ptCount val="1"/>
                <c:pt idx="0">
                  <c:v>Средний показатель</c:v>
                </c:pt>
              </c:strCache>
            </c:strRef>
          </c:tx>
          <c:spPr>
            <a:ln w="28575" cap="rnd">
              <a:solidFill>
                <a:schemeClr val="accent2"/>
              </a:solidFill>
              <a:round/>
            </a:ln>
            <a:effectLst/>
          </c:spPr>
          <c:marker>
            <c:symbol val="none"/>
          </c:marker>
          <c:cat>
            <c:numRef>
              <c:f>Лист1!$A$2:$A$13</c:f>
              <c:numCache>
                <c:formatCode>mmm\-yy</c:formatCode>
                <c:ptCount val="12"/>
                <c:pt idx="0">
                  <c:v>44562</c:v>
                </c:pt>
                <c:pt idx="1">
                  <c:v>44593</c:v>
                </c:pt>
                <c:pt idx="2">
                  <c:v>44621</c:v>
                </c:pt>
                <c:pt idx="3">
                  <c:v>44652</c:v>
                </c:pt>
                <c:pt idx="4">
                  <c:v>44682</c:v>
                </c:pt>
                <c:pt idx="5">
                  <c:v>44713</c:v>
                </c:pt>
                <c:pt idx="6">
                  <c:v>44743</c:v>
                </c:pt>
                <c:pt idx="7">
                  <c:v>44774</c:v>
                </c:pt>
                <c:pt idx="8">
                  <c:v>44805</c:v>
                </c:pt>
                <c:pt idx="9">
                  <c:v>44835</c:v>
                </c:pt>
                <c:pt idx="10">
                  <c:v>44866</c:v>
                </c:pt>
                <c:pt idx="11">
                  <c:v>44896</c:v>
                </c:pt>
              </c:numCache>
            </c:numRef>
          </c:cat>
          <c:val>
            <c:numRef>
              <c:f>Лист1!$C$2:$C$13</c:f>
              <c:numCache>
                <c:formatCode>General</c:formatCode>
                <c:ptCount val="12"/>
                <c:pt idx="0">
                  <c:v>800</c:v>
                </c:pt>
                <c:pt idx="1">
                  <c:v>800</c:v>
                </c:pt>
                <c:pt idx="2">
                  <c:v>800</c:v>
                </c:pt>
                <c:pt idx="3">
                  <c:v>800</c:v>
                </c:pt>
                <c:pt idx="4">
                  <c:v>800</c:v>
                </c:pt>
                <c:pt idx="5">
                  <c:v>800</c:v>
                </c:pt>
                <c:pt idx="6">
                  <c:v>800</c:v>
                </c:pt>
                <c:pt idx="7">
                  <c:v>800</c:v>
                </c:pt>
                <c:pt idx="8">
                  <c:v>800</c:v>
                </c:pt>
                <c:pt idx="9">
                  <c:v>800</c:v>
                </c:pt>
                <c:pt idx="10">
                  <c:v>800</c:v>
                </c:pt>
                <c:pt idx="11">
                  <c:v>800</c:v>
                </c:pt>
              </c:numCache>
            </c:numRef>
          </c:val>
          <c:smooth val="0"/>
        </c:ser>
        <c:dLbls>
          <c:showLegendKey val="0"/>
          <c:showVal val="0"/>
          <c:showCatName val="0"/>
          <c:showSerName val="0"/>
          <c:showPercent val="0"/>
          <c:showBubbleSize val="0"/>
        </c:dLbls>
        <c:smooth val="0"/>
        <c:axId val="525846856"/>
        <c:axId val="525853912"/>
      </c:lineChart>
      <c:dateAx>
        <c:axId val="52584685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53912"/>
        <c:crossesAt val="0"/>
        <c:auto val="1"/>
        <c:lblOffset val="100"/>
        <c:baseTimeUnit val="months"/>
      </c:dateAx>
      <c:valAx>
        <c:axId val="525853912"/>
        <c:scaling>
          <c:orientation val="minMax"/>
          <c:max val="1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6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872075467063736E-2"/>
          <c:y val="0.21422353951528256"/>
          <c:w val="0.89413290322148464"/>
          <c:h val="0.58726845017912921"/>
        </c:manualLayout>
      </c:layout>
      <c:barChart>
        <c:barDir val="col"/>
        <c:grouping val="clustered"/>
        <c:varyColors val="0"/>
        <c:ser>
          <c:idx val="0"/>
          <c:order val="0"/>
          <c:tx>
            <c:strRef>
              <c:f>Лист1!$B$1</c:f>
              <c:strCache>
                <c:ptCount val="1"/>
                <c:pt idx="0">
                  <c:v>Москва-Минск</c:v>
                </c:pt>
              </c:strCache>
            </c:strRef>
          </c:tx>
          <c:spPr>
            <a:solidFill>
              <a:schemeClr val="accent1"/>
            </a:solidFill>
            <a:ln>
              <a:noFill/>
            </a:ln>
            <a:effectLst/>
          </c:spPr>
          <c:invertIfNegative val="0"/>
          <c:cat>
            <c:strRef>
              <c:f>Лист1!$A$2:$A$32</c:f>
              <c:strCache>
                <c:ptCount val="31"/>
                <c:pt idx="0">
                  <c:v> пон 1</c:v>
                </c:pt>
                <c:pt idx="1">
                  <c:v>вт 2</c:v>
                </c:pt>
                <c:pt idx="2">
                  <c:v>ср 3</c:v>
                </c:pt>
                <c:pt idx="3">
                  <c:v>чт 4</c:v>
                </c:pt>
                <c:pt idx="4">
                  <c:v>пт</c:v>
                </c:pt>
                <c:pt idx="5">
                  <c:v>сб 6</c:v>
                </c:pt>
                <c:pt idx="6">
                  <c:v>вск 7</c:v>
                </c:pt>
                <c:pt idx="7">
                  <c:v>пн 8</c:v>
                </c:pt>
                <c:pt idx="8">
                  <c:v>вт 9</c:v>
                </c:pt>
                <c:pt idx="9">
                  <c:v>ср. 10</c:v>
                </c:pt>
                <c:pt idx="10">
                  <c:v>чт 11</c:v>
                </c:pt>
                <c:pt idx="11">
                  <c:v>пят 12</c:v>
                </c:pt>
                <c:pt idx="12">
                  <c:v>сб 13</c:v>
                </c:pt>
                <c:pt idx="13">
                  <c:v>вск 14</c:v>
                </c:pt>
                <c:pt idx="14">
                  <c:v>пн 15</c:v>
                </c:pt>
                <c:pt idx="15">
                  <c:v>вт 16</c:v>
                </c:pt>
                <c:pt idx="16">
                  <c:v>ср 17</c:v>
                </c:pt>
                <c:pt idx="17">
                  <c:v>чт 18</c:v>
                </c:pt>
                <c:pt idx="18">
                  <c:v>пят 19</c:v>
                </c:pt>
                <c:pt idx="19">
                  <c:v>сб 20</c:v>
                </c:pt>
                <c:pt idx="20">
                  <c:v>пн 21</c:v>
                </c:pt>
                <c:pt idx="21">
                  <c:v>вт 22</c:v>
                </c:pt>
                <c:pt idx="22">
                  <c:v>ср 23</c:v>
                </c:pt>
                <c:pt idx="23">
                  <c:v>чт 24</c:v>
                </c:pt>
                <c:pt idx="24">
                  <c:v>пт 25</c:v>
                </c:pt>
                <c:pt idx="25">
                  <c:v>сб 26</c:v>
                </c:pt>
                <c:pt idx="26">
                  <c:v>вс 27</c:v>
                </c:pt>
                <c:pt idx="27">
                  <c:v>пн 28</c:v>
                </c:pt>
                <c:pt idx="28">
                  <c:v>вт 29</c:v>
                </c:pt>
                <c:pt idx="29">
                  <c:v>ср 30</c:v>
                </c:pt>
                <c:pt idx="30">
                  <c:v>чт 31</c:v>
                </c:pt>
              </c:strCache>
            </c:strRef>
          </c:cat>
          <c:val>
            <c:numRef>
              <c:f>Лист1!$B$2:$B$32</c:f>
              <c:numCache>
                <c:formatCode>General</c:formatCode>
                <c:ptCount val="31"/>
                <c:pt idx="0">
                  <c:v>0</c:v>
                </c:pt>
                <c:pt idx="1">
                  <c:v>50</c:v>
                </c:pt>
                <c:pt idx="2">
                  <c:v>70</c:v>
                </c:pt>
                <c:pt idx="3">
                  <c:v>80</c:v>
                </c:pt>
                <c:pt idx="4">
                  <c:v>210</c:v>
                </c:pt>
                <c:pt idx="5">
                  <c:v>220</c:v>
                </c:pt>
                <c:pt idx="6">
                  <c:v>70</c:v>
                </c:pt>
                <c:pt idx="7">
                  <c:v>80</c:v>
                </c:pt>
                <c:pt idx="8">
                  <c:v>90</c:v>
                </c:pt>
                <c:pt idx="9">
                  <c:v>100</c:v>
                </c:pt>
                <c:pt idx="10">
                  <c:v>110</c:v>
                </c:pt>
                <c:pt idx="11">
                  <c:v>130</c:v>
                </c:pt>
                <c:pt idx="12">
                  <c:v>140</c:v>
                </c:pt>
                <c:pt idx="13">
                  <c:v>200</c:v>
                </c:pt>
                <c:pt idx="14">
                  <c:v>90</c:v>
                </c:pt>
                <c:pt idx="15">
                  <c:v>80</c:v>
                </c:pt>
                <c:pt idx="16">
                  <c:v>90</c:v>
                </c:pt>
                <c:pt idx="17">
                  <c:v>90</c:v>
                </c:pt>
                <c:pt idx="18">
                  <c:v>200</c:v>
                </c:pt>
                <c:pt idx="19">
                  <c:v>210</c:v>
                </c:pt>
                <c:pt idx="20">
                  <c:v>90</c:v>
                </c:pt>
                <c:pt idx="21">
                  <c:v>80</c:v>
                </c:pt>
                <c:pt idx="22">
                  <c:v>100</c:v>
                </c:pt>
                <c:pt idx="23">
                  <c:v>120</c:v>
                </c:pt>
                <c:pt idx="24">
                  <c:v>160</c:v>
                </c:pt>
                <c:pt idx="25">
                  <c:v>170</c:v>
                </c:pt>
                <c:pt idx="26">
                  <c:v>200</c:v>
                </c:pt>
                <c:pt idx="27">
                  <c:v>100</c:v>
                </c:pt>
                <c:pt idx="28">
                  <c:v>80</c:v>
                </c:pt>
                <c:pt idx="29">
                  <c:v>100</c:v>
                </c:pt>
                <c:pt idx="30">
                  <c:v>120</c:v>
                </c:pt>
              </c:numCache>
            </c:numRef>
          </c:val>
        </c:ser>
        <c:dLbls>
          <c:showLegendKey val="0"/>
          <c:showVal val="0"/>
          <c:showCatName val="0"/>
          <c:showSerName val="0"/>
          <c:showPercent val="0"/>
          <c:showBubbleSize val="0"/>
        </c:dLbls>
        <c:gapWidth val="219"/>
        <c:overlap val="-27"/>
        <c:axId val="525845680"/>
        <c:axId val="525846072"/>
      </c:barChart>
      <c:catAx>
        <c:axId val="52584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6072"/>
        <c:crosses val="autoZero"/>
        <c:auto val="1"/>
        <c:lblAlgn val="ctr"/>
        <c:lblOffset val="100"/>
        <c:noMultiLvlLbl val="0"/>
      </c:catAx>
      <c:valAx>
        <c:axId val="525846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5680"/>
        <c:crosses val="autoZero"/>
        <c:crossBetween val="between"/>
      </c:valAx>
      <c:spPr>
        <a:noFill/>
        <a:ln>
          <a:noFill/>
        </a:ln>
        <a:effectLst/>
      </c:spPr>
    </c:plotArea>
    <c:legend>
      <c:legendPos val="b"/>
      <c:layout>
        <c:manualLayout>
          <c:xMode val="edge"/>
          <c:yMode val="edge"/>
          <c:x val="2.6553202490302068E-2"/>
          <c:y val="0.89412940897374316"/>
          <c:w val="0.52677606307174363"/>
          <c:h val="4.6627201269935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872075467063736E-2"/>
          <c:y val="0.21422353951528256"/>
          <c:w val="0.89413290322148464"/>
          <c:h val="0.58726845017912921"/>
        </c:manualLayout>
      </c:layout>
      <c:barChart>
        <c:barDir val="col"/>
        <c:grouping val="clustered"/>
        <c:varyColors val="0"/>
        <c:ser>
          <c:idx val="0"/>
          <c:order val="0"/>
          <c:tx>
            <c:strRef>
              <c:f>Лист1!$B$1</c:f>
              <c:strCache>
                <c:ptCount val="1"/>
                <c:pt idx="0">
                  <c:v>Сумма выделенных корреспонденций  </c:v>
                </c:pt>
              </c:strCache>
            </c:strRef>
          </c:tx>
          <c:spPr>
            <a:solidFill>
              <a:schemeClr val="accent1"/>
            </a:solidFill>
            <a:ln>
              <a:noFill/>
            </a:ln>
            <a:effectLst/>
          </c:spPr>
          <c:invertIfNegative val="0"/>
          <c:cat>
            <c:strRef>
              <c:f>Лист1!$A$2:$A$32</c:f>
              <c:strCache>
                <c:ptCount val="31"/>
                <c:pt idx="0">
                  <c:v> пон 1</c:v>
                </c:pt>
                <c:pt idx="1">
                  <c:v>вт 2</c:v>
                </c:pt>
                <c:pt idx="2">
                  <c:v>ср 3</c:v>
                </c:pt>
                <c:pt idx="3">
                  <c:v>чт 4</c:v>
                </c:pt>
                <c:pt idx="4">
                  <c:v>пт</c:v>
                </c:pt>
                <c:pt idx="5">
                  <c:v>сб 6</c:v>
                </c:pt>
                <c:pt idx="6">
                  <c:v>вск 7</c:v>
                </c:pt>
                <c:pt idx="7">
                  <c:v>пн 8</c:v>
                </c:pt>
                <c:pt idx="8">
                  <c:v>вт 9</c:v>
                </c:pt>
                <c:pt idx="9">
                  <c:v>ср. 10</c:v>
                </c:pt>
                <c:pt idx="10">
                  <c:v>чт 11</c:v>
                </c:pt>
                <c:pt idx="11">
                  <c:v>пят 12</c:v>
                </c:pt>
                <c:pt idx="12">
                  <c:v>сб 13</c:v>
                </c:pt>
                <c:pt idx="13">
                  <c:v>вск 14</c:v>
                </c:pt>
                <c:pt idx="14">
                  <c:v>пн 15</c:v>
                </c:pt>
                <c:pt idx="15">
                  <c:v>вт 16</c:v>
                </c:pt>
                <c:pt idx="16">
                  <c:v>ср 17</c:v>
                </c:pt>
                <c:pt idx="17">
                  <c:v>чт 18</c:v>
                </c:pt>
                <c:pt idx="18">
                  <c:v>пят 19</c:v>
                </c:pt>
                <c:pt idx="19">
                  <c:v>сб 20</c:v>
                </c:pt>
                <c:pt idx="20">
                  <c:v>пн 21</c:v>
                </c:pt>
                <c:pt idx="21">
                  <c:v>вт 22</c:v>
                </c:pt>
                <c:pt idx="22">
                  <c:v>ср 23</c:v>
                </c:pt>
                <c:pt idx="23">
                  <c:v>чт 24</c:v>
                </c:pt>
                <c:pt idx="24">
                  <c:v>пт 25</c:v>
                </c:pt>
                <c:pt idx="25">
                  <c:v>сб 26</c:v>
                </c:pt>
                <c:pt idx="26">
                  <c:v>вс 27</c:v>
                </c:pt>
                <c:pt idx="27">
                  <c:v>пн 28</c:v>
                </c:pt>
                <c:pt idx="28">
                  <c:v>вт 29</c:v>
                </c:pt>
                <c:pt idx="29">
                  <c:v>ср 30</c:v>
                </c:pt>
                <c:pt idx="30">
                  <c:v>чт 31</c:v>
                </c:pt>
              </c:strCache>
            </c:strRef>
          </c:cat>
          <c:val>
            <c:numRef>
              <c:f>Лист1!$B$2:$B$32</c:f>
              <c:numCache>
                <c:formatCode>General</c:formatCode>
                <c:ptCount val="31"/>
                <c:pt idx="0">
                  <c:v>145</c:v>
                </c:pt>
                <c:pt idx="1">
                  <c:v>150</c:v>
                </c:pt>
                <c:pt idx="2">
                  <c:v>220</c:v>
                </c:pt>
                <c:pt idx="3">
                  <c:v>280</c:v>
                </c:pt>
                <c:pt idx="4">
                  <c:v>340</c:v>
                </c:pt>
                <c:pt idx="5">
                  <c:v>420</c:v>
                </c:pt>
                <c:pt idx="6">
                  <c:v>370</c:v>
                </c:pt>
                <c:pt idx="7">
                  <c:v>380</c:v>
                </c:pt>
                <c:pt idx="8">
                  <c:v>490</c:v>
                </c:pt>
                <c:pt idx="9">
                  <c:v>600</c:v>
                </c:pt>
                <c:pt idx="10">
                  <c:v>710</c:v>
                </c:pt>
                <c:pt idx="11">
                  <c:v>830</c:v>
                </c:pt>
                <c:pt idx="12">
                  <c:v>740</c:v>
                </c:pt>
                <c:pt idx="13">
                  <c:v>600</c:v>
                </c:pt>
                <c:pt idx="14">
                  <c:v>690</c:v>
                </c:pt>
                <c:pt idx="15">
                  <c:v>780</c:v>
                </c:pt>
                <c:pt idx="16">
                  <c:v>790</c:v>
                </c:pt>
                <c:pt idx="17">
                  <c:v>890</c:v>
                </c:pt>
                <c:pt idx="18">
                  <c:v>800</c:v>
                </c:pt>
                <c:pt idx="19">
                  <c:v>610</c:v>
                </c:pt>
                <c:pt idx="20">
                  <c:v>790</c:v>
                </c:pt>
                <c:pt idx="21">
                  <c:v>680</c:v>
                </c:pt>
                <c:pt idx="22">
                  <c:v>700</c:v>
                </c:pt>
                <c:pt idx="23">
                  <c:v>720</c:v>
                </c:pt>
                <c:pt idx="24">
                  <c:v>660</c:v>
                </c:pt>
                <c:pt idx="25">
                  <c:v>970</c:v>
                </c:pt>
                <c:pt idx="26">
                  <c:v>900</c:v>
                </c:pt>
                <c:pt idx="27">
                  <c:v>880</c:v>
                </c:pt>
                <c:pt idx="28">
                  <c:v>680</c:v>
                </c:pt>
                <c:pt idx="29">
                  <c:v>800</c:v>
                </c:pt>
                <c:pt idx="30">
                  <c:v>720</c:v>
                </c:pt>
              </c:numCache>
            </c:numRef>
          </c:val>
        </c:ser>
        <c:dLbls>
          <c:showLegendKey val="0"/>
          <c:showVal val="0"/>
          <c:showCatName val="0"/>
          <c:showSerName val="0"/>
          <c:showPercent val="0"/>
          <c:showBubbleSize val="0"/>
        </c:dLbls>
        <c:gapWidth val="219"/>
        <c:overlap val="-27"/>
        <c:axId val="525855872"/>
        <c:axId val="525847248"/>
      </c:barChart>
      <c:catAx>
        <c:axId val="52585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7248"/>
        <c:crosses val="autoZero"/>
        <c:auto val="1"/>
        <c:lblAlgn val="ctr"/>
        <c:lblOffset val="100"/>
        <c:noMultiLvlLbl val="0"/>
      </c:catAx>
      <c:valAx>
        <c:axId val="52584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55872"/>
        <c:crosses val="autoZero"/>
        <c:crossBetween val="between"/>
      </c:valAx>
      <c:spPr>
        <a:noFill/>
        <a:ln>
          <a:noFill/>
        </a:ln>
        <a:effectLst/>
      </c:spPr>
    </c:plotArea>
    <c:legend>
      <c:legendPos val="b"/>
      <c:layout>
        <c:manualLayout>
          <c:xMode val="edge"/>
          <c:yMode val="edge"/>
          <c:x val="3.3838477610781598E-2"/>
          <c:y val="0.8964101511564404"/>
          <c:w val="0.52677606307174363"/>
          <c:h val="4.6627201269935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ru-RU" sz="1800" b="1" i="0" baseline="0" dirty="0" smtClean="0">
                <a:effectLst/>
              </a:rPr>
              <a:t>Сезонная неравномерность перевозок, пасс.</a:t>
            </a:r>
            <a:endParaRPr lang="ru-RU" dirty="0">
              <a:effectLst/>
            </a:endParaRPr>
          </a:p>
        </c:rich>
      </c:tx>
      <c:layout>
        <c:manualLayout>
          <c:xMode val="edge"/>
          <c:yMode val="edge"/>
          <c:x val="0.11789821656810294"/>
          <c:y val="8.0477562728774904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ru-RU"/>
        </a:p>
      </c:txPr>
    </c:title>
    <c:autoTitleDeleted val="0"/>
    <c:plotArea>
      <c:layout>
        <c:manualLayout>
          <c:layoutTarget val="inner"/>
          <c:xMode val="edge"/>
          <c:yMode val="edge"/>
          <c:x val="9.5801272343964794E-2"/>
          <c:y val="0.34725269878655046"/>
          <c:w val="0.87825715728297982"/>
          <c:h val="0.48375278408009331"/>
        </c:manualLayout>
      </c:layout>
      <c:lineChart>
        <c:grouping val="standard"/>
        <c:varyColors val="0"/>
        <c:ser>
          <c:idx val="0"/>
          <c:order val="0"/>
          <c:tx>
            <c:strRef>
              <c:f>Лист1!$B$1</c:f>
              <c:strCache>
                <c:ptCount val="1"/>
                <c:pt idx="0">
                  <c:v>Сумма выделенных корреспонденций  </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Лист1!$A$2:$A$10</c:f>
              <c:numCache>
                <c:formatCode>mmm\-yy</c:formatCode>
                <c:ptCount val="9"/>
                <c:pt idx="0">
                  <c:v>44562</c:v>
                </c:pt>
                <c:pt idx="1">
                  <c:v>44593</c:v>
                </c:pt>
                <c:pt idx="2">
                  <c:v>44621</c:v>
                </c:pt>
                <c:pt idx="3">
                  <c:v>44652</c:v>
                </c:pt>
                <c:pt idx="4">
                  <c:v>44682</c:v>
                </c:pt>
                <c:pt idx="5">
                  <c:v>44713</c:v>
                </c:pt>
                <c:pt idx="6">
                  <c:v>44743</c:v>
                </c:pt>
                <c:pt idx="7">
                  <c:v>44774</c:v>
                </c:pt>
                <c:pt idx="8">
                  <c:v>44805</c:v>
                </c:pt>
              </c:numCache>
            </c:numRef>
          </c:cat>
          <c:val>
            <c:numRef>
              <c:f>Лист1!$B$2:$B$10</c:f>
              <c:numCache>
                <c:formatCode>General</c:formatCode>
                <c:ptCount val="9"/>
                <c:pt idx="0">
                  <c:v>1500</c:v>
                </c:pt>
                <c:pt idx="1">
                  <c:v>1600</c:v>
                </c:pt>
                <c:pt idx="2">
                  <c:v>1700</c:v>
                </c:pt>
                <c:pt idx="3">
                  <c:v>1800</c:v>
                </c:pt>
                <c:pt idx="4">
                  <c:v>1750</c:v>
                </c:pt>
                <c:pt idx="5">
                  <c:v>1900</c:v>
                </c:pt>
                <c:pt idx="6">
                  <c:v>3100</c:v>
                </c:pt>
                <c:pt idx="7">
                  <c:v>6300</c:v>
                </c:pt>
                <c:pt idx="8">
                  <c:v>2900</c:v>
                </c:pt>
              </c:numCache>
            </c:numRef>
          </c:val>
          <c:smooth val="0"/>
        </c:ser>
        <c:ser>
          <c:idx val="1"/>
          <c:order val="1"/>
          <c:tx>
            <c:strRef>
              <c:f>Лист1!$C$1</c:f>
              <c:strCache>
                <c:ptCount val="1"/>
                <c:pt idx="0">
                  <c:v>Средний показатель</c:v>
                </c:pt>
              </c:strCache>
            </c:strRef>
          </c:tx>
          <c:spPr>
            <a:ln w="28575" cap="rnd">
              <a:solidFill>
                <a:schemeClr val="accent2"/>
              </a:solidFill>
              <a:round/>
            </a:ln>
            <a:effectLst/>
          </c:spPr>
          <c:marker>
            <c:symbol val="none"/>
          </c:marker>
          <c:cat>
            <c:numRef>
              <c:f>Лист1!$A$2:$A$10</c:f>
              <c:numCache>
                <c:formatCode>mmm\-yy</c:formatCode>
                <c:ptCount val="9"/>
                <c:pt idx="0">
                  <c:v>44562</c:v>
                </c:pt>
                <c:pt idx="1">
                  <c:v>44593</c:v>
                </c:pt>
                <c:pt idx="2">
                  <c:v>44621</c:v>
                </c:pt>
                <c:pt idx="3">
                  <c:v>44652</c:v>
                </c:pt>
                <c:pt idx="4">
                  <c:v>44682</c:v>
                </c:pt>
                <c:pt idx="5">
                  <c:v>44713</c:v>
                </c:pt>
                <c:pt idx="6">
                  <c:v>44743</c:v>
                </c:pt>
                <c:pt idx="7">
                  <c:v>44774</c:v>
                </c:pt>
                <c:pt idx="8">
                  <c:v>44805</c:v>
                </c:pt>
              </c:numCache>
            </c:numRef>
          </c:cat>
          <c:val>
            <c:numRef>
              <c:f>Лист1!$C$2:$C$10</c:f>
              <c:numCache>
                <c:formatCode>General</c:formatCode>
                <c:ptCount val="9"/>
                <c:pt idx="0">
                  <c:v>2500</c:v>
                </c:pt>
                <c:pt idx="1">
                  <c:v>2500</c:v>
                </c:pt>
                <c:pt idx="2">
                  <c:v>2500</c:v>
                </c:pt>
                <c:pt idx="3">
                  <c:v>2500</c:v>
                </c:pt>
                <c:pt idx="4">
                  <c:v>2500</c:v>
                </c:pt>
                <c:pt idx="5">
                  <c:v>2500</c:v>
                </c:pt>
                <c:pt idx="6">
                  <c:v>2500</c:v>
                </c:pt>
                <c:pt idx="7">
                  <c:v>2500</c:v>
                </c:pt>
                <c:pt idx="8">
                  <c:v>2500</c:v>
                </c:pt>
              </c:numCache>
            </c:numRef>
          </c:val>
          <c:smooth val="0"/>
        </c:ser>
        <c:dLbls>
          <c:showLegendKey val="0"/>
          <c:showVal val="0"/>
          <c:showCatName val="0"/>
          <c:showSerName val="0"/>
          <c:showPercent val="0"/>
          <c:showBubbleSize val="0"/>
        </c:dLbls>
        <c:smooth val="0"/>
        <c:axId val="525853128"/>
        <c:axId val="525849992"/>
      </c:lineChart>
      <c:dateAx>
        <c:axId val="52585312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49992"/>
        <c:crosses val="autoZero"/>
        <c:auto val="1"/>
        <c:lblOffset val="100"/>
        <c:baseTimeUnit val="months"/>
      </c:dateAx>
      <c:valAx>
        <c:axId val="525849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525853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872075467063736E-2"/>
          <c:y val="0.33370982480445299"/>
          <c:w val="0.89413290322148464"/>
          <c:h val="0.46778210693314298"/>
        </c:manualLayout>
      </c:layout>
      <c:barChart>
        <c:barDir val="col"/>
        <c:grouping val="clustered"/>
        <c:varyColors val="0"/>
        <c:ser>
          <c:idx val="0"/>
          <c:order val="0"/>
          <c:tx>
            <c:strRef>
              <c:f>Лист1!$B$1</c:f>
              <c:strCache>
                <c:ptCount val="1"/>
                <c:pt idx="0">
                  <c:v>Сумма выделенных корреспонденций  </c:v>
                </c:pt>
              </c:strCache>
            </c:strRef>
          </c:tx>
          <c:spPr>
            <a:solidFill>
              <a:schemeClr val="accent1"/>
            </a:solidFill>
            <a:ln>
              <a:noFill/>
            </a:ln>
            <a:effectLst/>
          </c:spPr>
          <c:invertIfNegative val="0"/>
          <c:cat>
            <c:strRef>
              <c:f>Лист1!$A$2:$A$32</c:f>
              <c:strCache>
                <c:ptCount val="31"/>
                <c:pt idx="0">
                  <c:v> пон 1</c:v>
                </c:pt>
                <c:pt idx="1">
                  <c:v>вт 2</c:v>
                </c:pt>
                <c:pt idx="2">
                  <c:v>ср 3</c:v>
                </c:pt>
                <c:pt idx="3">
                  <c:v>чт 4</c:v>
                </c:pt>
                <c:pt idx="4">
                  <c:v>пт</c:v>
                </c:pt>
                <c:pt idx="5">
                  <c:v>сб 6</c:v>
                </c:pt>
                <c:pt idx="6">
                  <c:v>вск 7</c:v>
                </c:pt>
                <c:pt idx="7">
                  <c:v>пн 8</c:v>
                </c:pt>
                <c:pt idx="8">
                  <c:v>вт 9</c:v>
                </c:pt>
                <c:pt idx="9">
                  <c:v>ср. 10</c:v>
                </c:pt>
                <c:pt idx="10">
                  <c:v>чт 11</c:v>
                </c:pt>
                <c:pt idx="11">
                  <c:v>пят 12</c:v>
                </c:pt>
                <c:pt idx="12">
                  <c:v>сб 13</c:v>
                </c:pt>
                <c:pt idx="13">
                  <c:v>вск 14</c:v>
                </c:pt>
                <c:pt idx="14">
                  <c:v>пн 15</c:v>
                </c:pt>
                <c:pt idx="15">
                  <c:v>вт 16</c:v>
                </c:pt>
                <c:pt idx="16">
                  <c:v>ср 17</c:v>
                </c:pt>
                <c:pt idx="17">
                  <c:v>чт 18</c:v>
                </c:pt>
                <c:pt idx="18">
                  <c:v>пят 19</c:v>
                </c:pt>
                <c:pt idx="19">
                  <c:v>сб 20</c:v>
                </c:pt>
                <c:pt idx="20">
                  <c:v>пн 21</c:v>
                </c:pt>
                <c:pt idx="21">
                  <c:v>вт 22</c:v>
                </c:pt>
                <c:pt idx="22">
                  <c:v>ср 23</c:v>
                </c:pt>
                <c:pt idx="23">
                  <c:v>чт 24</c:v>
                </c:pt>
                <c:pt idx="24">
                  <c:v>пт 25</c:v>
                </c:pt>
                <c:pt idx="25">
                  <c:v>сб 26</c:v>
                </c:pt>
                <c:pt idx="26">
                  <c:v>вс 27</c:v>
                </c:pt>
                <c:pt idx="27">
                  <c:v>пн 28</c:v>
                </c:pt>
                <c:pt idx="28">
                  <c:v>вт 29</c:v>
                </c:pt>
                <c:pt idx="29">
                  <c:v>ср 30</c:v>
                </c:pt>
                <c:pt idx="30">
                  <c:v>чт 31</c:v>
                </c:pt>
              </c:strCache>
            </c:strRef>
          </c:cat>
          <c:val>
            <c:numRef>
              <c:f>Лист1!$B$2:$B$32</c:f>
              <c:numCache>
                <c:formatCode>General</c:formatCode>
                <c:ptCount val="31"/>
                <c:pt idx="0">
                  <c:v>145</c:v>
                </c:pt>
                <c:pt idx="1">
                  <c:v>150</c:v>
                </c:pt>
                <c:pt idx="2">
                  <c:v>220</c:v>
                </c:pt>
                <c:pt idx="3">
                  <c:v>280</c:v>
                </c:pt>
                <c:pt idx="4">
                  <c:v>340</c:v>
                </c:pt>
                <c:pt idx="5">
                  <c:v>420</c:v>
                </c:pt>
                <c:pt idx="6">
                  <c:v>370</c:v>
                </c:pt>
                <c:pt idx="7">
                  <c:v>380</c:v>
                </c:pt>
                <c:pt idx="8">
                  <c:v>490</c:v>
                </c:pt>
                <c:pt idx="9">
                  <c:v>600</c:v>
                </c:pt>
                <c:pt idx="10">
                  <c:v>710</c:v>
                </c:pt>
                <c:pt idx="11">
                  <c:v>830</c:v>
                </c:pt>
                <c:pt idx="12">
                  <c:v>740</c:v>
                </c:pt>
                <c:pt idx="13">
                  <c:v>600</c:v>
                </c:pt>
                <c:pt idx="14">
                  <c:v>690</c:v>
                </c:pt>
                <c:pt idx="15">
                  <c:v>780</c:v>
                </c:pt>
                <c:pt idx="16">
                  <c:v>790</c:v>
                </c:pt>
                <c:pt idx="17">
                  <c:v>890</c:v>
                </c:pt>
                <c:pt idx="18">
                  <c:v>800</c:v>
                </c:pt>
                <c:pt idx="19">
                  <c:v>610</c:v>
                </c:pt>
                <c:pt idx="20">
                  <c:v>790</c:v>
                </c:pt>
                <c:pt idx="21">
                  <c:v>680</c:v>
                </c:pt>
                <c:pt idx="22">
                  <c:v>700</c:v>
                </c:pt>
                <c:pt idx="23">
                  <c:v>720</c:v>
                </c:pt>
                <c:pt idx="24">
                  <c:v>660</c:v>
                </c:pt>
                <c:pt idx="25">
                  <c:v>970</c:v>
                </c:pt>
                <c:pt idx="26">
                  <c:v>900</c:v>
                </c:pt>
                <c:pt idx="27">
                  <c:v>880</c:v>
                </c:pt>
                <c:pt idx="28">
                  <c:v>680</c:v>
                </c:pt>
                <c:pt idx="29">
                  <c:v>800</c:v>
                </c:pt>
                <c:pt idx="30">
                  <c:v>720</c:v>
                </c:pt>
              </c:numCache>
            </c:numRef>
          </c:val>
        </c:ser>
        <c:dLbls>
          <c:showLegendKey val="0"/>
          <c:showVal val="0"/>
          <c:showCatName val="0"/>
          <c:showSerName val="0"/>
          <c:showPercent val="0"/>
          <c:showBubbleSize val="0"/>
        </c:dLbls>
        <c:gapWidth val="219"/>
        <c:overlap val="-27"/>
        <c:axId val="612165424"/>
        <c:axId val="612166992"/>
      </c:barChart>
      <c:catAx>
        <c:axId val="61216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612166992"/>
        <c:crosses val="autoZero"/>
        <c:auto val="1"/>
        <c:lblAlgn val="ctr"/>
        <c:lblOffset val="100"/>
        <c:noMultiLvlLbl val="0"/>
      </c:catAx>
      <c:valAx>
        <c:axId val="61216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612165424"/>
        <c:crosses val="autoZero"/>
        <c:crossBetween val="between"/>
      </c:valAx>
      <c:spPr>
        <a:noFill/>
        <a:ln>
          <a:noFill/>
        </a:ln>
        <a:effectLst/>
      </c:spPr>
    </c:plotArea>
    <c:legend>
      <c:legendPos val="b"/>
      <c:layout>
        <c:manualLayout>
          <c:xMode val="edge"/>
          <c:yMode val="edge"/>
          <c:x val="5.0837452891900489E-2"/>
          <c:y val="0.93970176331239497"/>
          <c:w val="0.52677606307174363"/>
          <c:h val="4.6627201269935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ru-RU" sz="1800" b="1" i="0" baseline="0" dirty="0" smtClean="0">
                <a:effectLst/>
              </a:rPr>
              <a:t>Сравнение доходных поступлений перевозок, тыс. руб. </a:t>
            </a:r>
            <a:endParaRPr lang="ru-RU" sz="2000" dirty="0">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ru-RU"/>
        </a:p>
      </c:txPr>
    </c:title>
    <c:autoTitleDeleted val="0"/>
    <c:plotArea>
      <c:layout/>
      <c:lineChart>
        <c:grouping val="standard"/>
        <c:varyColors val="0"/>
        <c:ser>
          <c:idx val="0"/>
          <c:order val="0"/>
          <c:tx>
            <c:strRef>
              <c:f>Лист1!$B$1</c:f>
              <c:strCache>
                <c:ptCount val="1"/>
                <c:pt idx="0">
                  <c:v>Сумма выделенных корреспонденций  </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Лист1!$A$2:$A$10</c:f>
              <c:numCache>
                <c:formatCode>mmm\-yy</c:formatCode>
                <c:ptCount val="9"/>
                <c:pt idx="0">
                  <c:v>44562</c:v>
                </c:pt>
                <c:pt idx="1">
                  <c:v>44593</c:v>
                </c:pt>
                <c:pt idx="2">
                  <c:v>44621</c:v>
                </c:pt>
                <c:pt idx="3">
                  <c:v>44652</c:v>
                </c:pt>
                <c:pt idx="4">
                  <c:v>44682</c:v>
                </c:pt>
                <c:pt idx="5">
                  <c:v>44713</c:v>
                </c:pt>
                <c:pt idx="6">
                  <c:v>44743</c:v>
                </c:pt>
                <c:pt idx="7">
                  <c:v>44774</c:v>
                </c:pt>
                <c:pt idx="8">
                  <c:v>44805</c:v>
                </c:pt>
              </c:numCache>
            </c:numRef>
          </c:cat>
          <c:val>
            <c:numRef>
              <c:f>Лист1!$B$2:$B$10</c:f>
              <c:numCache>
                <c:formatCode>General</c:formatCode>
                <c:ptCount val="9"/>
                <c:pt idx="0">
                  <c:v>1500</c:v>
                </c:pt>
                <c:pt idx="1">
                  <c:v>1600</c:v>
                </c:pt>
                <c:pt idx="2">
                  <c:v>1700</c:v>
                </c:pt>
                <c:pt idx="3">
                  <c:v>1800</c:v>
                </c:pt>
                <c:pt idx="4">
                  <c:v>1750</c:v>
                </c:pt>
                <c:pt idx="5">
                  <c:v>1900</c:v>
                </c:pt>
                <c:pt idx="6">
                  <c:v>3100</c:v>
                </c:pt>
                <c:pt idx="7">
                  <c:v>6300</c:v>
                </c:pt>
                <c:pt idx="8">
                  <c:v>2900</c:v>
                </c:pt>
              </c:numCache>
            </c:numRef>
          </c:val>
          <c:smooth val="0"/>
        </c:ser>
        <c:ser>
          <c:idx val="1"/>
          <c:order val="1"/>
          <c:tx>
            <c:strRef>
              <c:f>Лист1!$C$1</c:f>
              <c:strCache>
                <c:ptCount val="1"/>
                <c:pt idx="0">
                  <c:v>Средний показатель</c:v>
                </c:pt>
              </c:strCache>
            </c:strRef>
          </c:tx>
          <c:spPr>
            <a:ln w="28575" cap="rnd">
              <a:solidFill>
                <a:schemeClr val="accent2"/>
              </a:solidFill>
              <a:round/>
            </a:ln>
            <a:effectLst/>
          </c:spPr>
          <c:marker>
            <c:symbol val="none"/>
          </c:marker>
          <c:cat>
            <c:numRef>
              <c:f>Лист1!$A$2:$A$10</c:f>
              <c:numCache>
                <c:formatCode>mmm\-yy</c:formatCode>
                <c:ptCount val="9"/>
                <c:pt idx="0">
                  <c:v>44562</c:v>
                </c:pt>
                <c:pt idx="1">
                  <c:v>44593</c:v>
                </c:pt>
                <c:pt idx="2">
                  <c:v>44621</c:v>
                </c:pt>
                <c:pt idx="3">
                  <c:v>44652</c:v>
                </c:pt>
                <c:pt idx="4">
                  <c:v>44682</c:v>
                </c:pt>
                <c:pt idx="5">
                  <c:v>44713</c:v>
                </c:pt>
                <c:pt idx="6">
                  <c:v>44743</c:v>
                </c:pt>
                <c:pt idx="7">
                  <c:v>44774</c:v>
                </c:pt>
                <c:pt idx="8">
                  <c:v>44805</c:v>
                </c:pt>
              </c:numCache>
            </c:numRef>
          </c:cat>
          <c:val>
            <c:numRef>
              <c:f>Лист1!$C$2:$C$10</c:f>
              <c:numCache>
                <c:formatCode>General</c:formatCode>
                <c:ptCount val="9"/>
                <c:pt idx="0">
                  <c:v>2500</c:v>
                </c:pt>
                <c:pt idx="1">
                  <c:v>2500</c:v>
                </c:pt>
                <c:pt idx="2">
                  <c:v>2500</c:v>
                </c:pt>
                <c:pt idx="3">
                  <c:v>2500</c:v>
                </c:pt>
                <c:pt idx="4">
                  <c:v>2500</c:v>
                </c:pt>
                <c:pt idx="5">
                  <c:v>2500</c:v>
                </c:pt>
                <c:pt idx="6">
                  <c:v>2500</c:v>
                </c:pt>
                <c:pt idx="7">
                  <c:v>2500</c:v>
                </c:pt>
                <c:pt idx="8">
                  <c:v>2500</c:v>
                </c:pt>
              </c:numCache>
            </c:numRef>
          </c:val>
          <c:smooth val="0"/>
        </c:ser>
        <c:dLbls>
          <c:showLegendKey val="0"/>
          <c:showVal val="0"/>
          <c:showCatName val="0"/>
          <c:showSerName val="0"/>
          <c:showPercent val="0"/>
          <c:showBubbleSize val="0"/>
        </c:dLbls>
        <c:smooth val="0"/>
        <c:axId val="612170128"/>
        <c:axId val="612167384"/>
      </c:lineChart>
      <c:dateAx>
        <c:axId val="61217012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612167384"/>
        <c:crosses val="autoZero"/>
        <c:auto val="1"/>
        <c:lblOffset val="100"/>
        <c:baseTimeUnit val="months"/>
      </c:dateAx>
      <c:valAx>
        <c:axId val="612167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crossAx val="612170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135D62-15B3-4E43-8CFA-26938FA01350}" type="doc">
      <dgm:prSet loTypeId="urn:microsoft.com/office/officeart/2005/8/layout/vList3" loCatId="list" qsTypeId="urn:microsoft.com/office/officeart/2005/8/quickstyle/simple1" qsCatId="simple" csTypeId="urn:microsoft.com/office/officeart/2005/8/colors/accent1_1" csCatId="accent1" phldr="1"/>
      <dgm:spPr/>
    </dgm:pt>
    <dgm:pt modelId="{2C1FFAA1-9115-4F51-A9FC-A64041B375F1}">
      <dgm:prSet phldrT="[Текст]"/>
      <dgm:spPr/>
      <dgm:t>
        <a:bodyPr/>
        <a:lstStyle/>
        <a:p>
          <a:r>
            <a:rPr lang="ru-RU" dirty="0" smtClean="0"/>
            <a:t>Анализ корреспонденций пассажиропотоков по типам вагонов и классам обслуживания</a:t>
          </a:r>
          <a:endParaRPr lang="ru-RU" dirty="0"/>
        </a:p>
      </dgm:t>
    </dgm:pt>
    <dgm:pt modelId="{80827070-FDD7-4AFB-B488-B1C6A856BA0D}" type="parTrans" cxnId="{1F23E5CC-CA80-4ABF-8C25-9DA5E85CF879}">
      <dgm:prSet/>
      <dgm:spPr/>
      <dgm:t>
        <a:bodyPr/>
        <a:lstStyle/>
        <a:p>
          <a:endParaRPr lang="ru-RU"/>
        </a:p>
      </dgm:t>
    </dgm:pt>
    <dgm:pt modelId="{99790609-6447-46F8-A9F1-B650A2F0C795}" type="sibTrans" cxnId="{1F23E5CC-CA80-4ABF-8C25-9DA5E85CF879}">
      <dgm:prSet/>
      <dgm:spPr/>
      <dgm:t>
        <a:bodyPr/>
        <a:lstStyle/>
        <a:p>
          <a:endParaRPr lang="ru-RU"/>
        </a:p>
      </dgm:t>
    </dgm:pt>
    <dgm:pt modelId="{4639FD74-D985-43FA-9FE2-DFD3EA79D59D}">
      <dgm:prSet phldrT="[Текст]"/>
      <dgm:spPr/>
      <dgm:t>
        <a:bodyPr/>
        <a:lstStyle/>
        <a:p>
          <a:r>
            <a:rPr lang="ru-RU" dirty="0" smtClean="0"/>
            <a:t>Анализ корреспонденции по характеристикам места</a:t>
          </a:r>
          <a:endParaRPr lang="ru-RU" dirty="0"/>
        </a:p>
      </dgm:t>
    </dgm:pt>
    <dgm:pt modelId="{DEC9D3E5-BA17-45D0-A32E-CC955E8BA6BE}" type="parTrans" cxnId="{AA0FE8B5-8171-4568-8971-57E9F2153274}">
      <dgm:prSet/>
      <dgm:spPr/>
      <dgm:t>
        <a:bodyPr/>
        <a:lstStyle/>
        <a:p>
          <a:endParaRPr lang="ru-RU"/>
        </a:p>
      </dgm:t>
    </dgm:pt>
    <dgm:pt modelId="{9DA5BE98-C76B-4FED-A0E3-E9D0CB0C69B1}" type="sibTrans" cxnId="{AA0FE8B5-8171-4568-8971-57E9F2153274}">
      <dgm:prSet/>
      <dgm:spPr/>
      <dgm:t>
        <a:bodyPr/>
        <a:lstStyle/>
        <a:p>
          <a:endParaRPr lang="ru-RU"/>
        </a:p>
      </dgm:t>
    </dgm:pt>
    <dgm:pt modelId="{DEEB1F57-BDBE-41E5-AB6D-2F4A767181DB}">
      <dgm:prSet/>
      <dgm:spPr/>
      <dgm:t>
        <a:bodyPr/>
        <a:lstStyle/>
        <a:p>
          <a:r>
            <a:rPr lang="ru-RU" dirty="0" smtClean="0"/>
            <a:t>Анализ корреспонденций по виду документа</a:t>
          </a:r>
          <a:endParaRPr lang="ru-RU" dirty="0"/>
        </a:p>
      </dgm:t>
    </dgm:pt>
    <dgm:pt modelId="{4242AE6E-EC5F-47F9-BC1E-E811B0B13DB5}" type="parTrans" cxnId="{FE57E637-BCEC-4CED-AC53-97619BA3EDA7}">
      <dgm:prSet/>
      <dgm:spPr/>
      <dgm:t>
        <a:bodyPr/>
        <a:lstStyle/>
        <a:p>
          <a:endParaRPr lang="ru-RU"/>
        </a:p>
      </dgm:t>
    </dgm:pt>
    <dgm:pt modelId="{9E112BA8-DBA3-41C3-90CE-E2519F8327AA}" type="sibTrans" cxnId="{FE57E637-BCEC-4CED-AC53-97619BA3EDA7}">
      <dgm:prSet/>
      <dgm:spPr/>
      <dgm:t>
        <a:bodyPr/>
        <a:lstStyle/>
        <a:p>
          <a:endParaRPr lang="ru-RU"/>
        </a:p>
      </dgm:t>
    </dgm:pt>
    <dgm:pt modelId="{9299E710-A991-42D1-80C4-4A7CF408FF45}">
      <dgm:prSet phldrT="[Текст]"/>
      <dgm:spPr/>
      <dgm:t>
        <a:bodyPr/>
        <a:lstStyle/>
        <a:p>
          <a:r>
            <a:rPr lang="ru-RU" dirty="0" smtClean="0"/>
            <a:t>Анализ наличия пассажиропотоков между пунктами и анализ тенденции развития пассажиропотоков и их объема во времени</a:t>
          </a:r>
          <a:endParaRPr lang="ru-RU" dirty="0"/>
        </a:p>
      </dgm:t>
    </dgm:pt>
    <dgm:pt modelId="{D5239D92-646A-4584-95BD-B6AE72F26DF4}" type="parTrans" cxnId="{036B2612-27B1-4CB8-B6AC-5B69BA1B18C1}">
      <dgm:prSet/>
      <dgm:spPr/>
      <dgm:t>
        <a:bodyPr/>
        <a:lstStyle/>
        <a:p>
          <a:endParaRPr lang="ru-RU"/>
        </a:p>
      </dgm:t>
    </dgm:pt>
    <dgm:pt modelId="{D0A2D9B2-DACA-4E81-836E-8B45A15BC800}" type="sibTrans" cxnId="{036B2612-27B1-4CB8-B6AC-5B69BA1B18C1}">
      <dgm:prSet/>
      <dgm:spPr/>
      <dgm:t>
        <a:bodyPr/>
        <a:lstStyle/>
        <a:p>
          <a:endParaRPr lang="ru-RU"/>
        </a:p>
      </dgm:t>
    </dgm:pt>
    <dgm:pt modelId="{C06E297C-3657-4F13-B507-DE69B167E4FD}">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ru-RU" dirty="0" smtClean="0"/>
            <a:t>Оценка неравномерности корреспонденций </a:t>
          </a:r>
        </a:p>
        <a:p>
          <a:pPr lvl="0" defTabSz="622300">
            <a:lnSpc>
              <a:spcPct val="90000"/>
            </a:lnSpc>
            <a:spcBef>
              <a:spcPct val="0"/>
            </a:spcBef>
            <a:spcAft>
              <a:spcPct val="35000"/>
            </a:spcAft>
          </a:pPr>
          <a:r>
            <a:rPr lang="ru-RU" dirty="0" smtClean="0"/>
            <a:t>по сезону и по дням недели в рамках месяца</a:t>
          </a:r>
          <a:endParaRPr lang="ru-RU" dirty="0"/>
        </a:p>
      </dgm:t>
    </dgm:pt>
    <dgm:pt modelId="{A8F6819A-B049-4F9B-87BB-CF21F79E10EE}" type="parTrans" cxnId="{E31C196A-CC88-4910-8A83-B9558F424D10}">
      <dgm:prSet/>
      <dgm:spPr/>
      <dgm:t>
        <a:bodyPr/>
        <a:lstStyle/>
        <a:p>
          <a:endParaRPr lang="ru-RU"/>
        </a:p>
      </dgm:t>
    </dgm:pt>
    <dgm:pt modelId="{C9F550D0-4C0C-458F-B07A-59A6B7D88509}" type="sibTrans" cxnId="{E31C196A-CC88-4910-8A83-B9558F424D10}">
      <dgm:prSet/>
      <dgm:spPr/>
      <dgm:t>
        <a:bodyPr/>
        <a:lstStyle/>
        <a:p>
          <a:endParaRPr lang="ru-RU"/>
        </a:p>
      </dgm:t>
    </dgm:pt>
    <dgm:pt modelId="{CFC69590-41A4-4DB1-B600-F1ABABE6C9E8}" type="pres">
      <dgm:prSet presAssocID="{8C135D62-15B3-4E43-8CFA-26938FA01350}" presName="linearFlow" presStyleCnt="0">
        <dgm:presLayoutVars>
          <dgm:dir/>
          <dgm:resizeHandles val="exact"/>
        </dgm:presLayoutVars>
      </dgm:prSet>
      <dgm:spPr/>
    </dgm:pt>
    <dgm:pt modelId="{879CD1EB-D47B-4071-B9E5-66AA5F5E429A}" type="pres">
      <dgm:prSet presAssocID="{9299E710-A991-42D1-80C4-4A7CF408FF45}" presName="composite" presStyleCnt="0"/>
      <dgm:spPr/>
    </dgm:pt>
    <dgm:pt modelId="{E4DDB65A-7145-463C-BB8D-92B1F7B38903}" type="pres">
      <dgm:prSet presAssocID="{9299E710-A991-42D1-80C4-4A7CF408FF45}" presName="imgShp" presStyleLbl="fgImgPlace1" presStyleIdx="0" presStyleCnt="5"/>
      <dgm:spPr/>
    </dgm:pt>
    <dgm:pt modelId="{10527B32-B61F-4EA9-A534-D9273DE9C8AB}" type="pres">
      <dgm:prSet presAssocID="{9299E710-A991-42D1-80C4-4A7CF408FF45}" presName="txShp" presStyleLbl="node1" presStyleIdx="0" presStyleCnt="5">
        <dgm:presLayoutVars>
          <dgm:bulletEnabled val="1"/>
        </dgm:presLayoutVars>
      </dgm:prSet>
      <dgm:spPr>
        <a:prstGeom prst="roundRect">
          <a:avLst/>
        </a:prstGeom>
      </dgm:spPr>
      <dgm:t>
        <a:bodyPr/>
        <a:lstStyle/>
        <a:p>
          <a:endParaRPr lang="ru-RU"/>
        </a:p>
      </dgm:t>
    </dgm:pt>
    <dgm:pt modelId="{5620FF2E-B3E2-4713-BFAD-9EFD259A025C}" type="pres">
      <dgm:prSet presAssocID="{D0A2D9B2-DACA-4E81-836E-8B45A15BC800}" presName="spacing" presStyleCnt="0"/>
      <dgm:spPr/>
    </dgm:pt>
    <dgm:pt modelId="{11499C65-7396-4483-99F9-C2A4E91154D2}" type="pres">
      <dgm:prSet presAssocID="{C06E297C-3657-4F13-B507-DE69B167E4FD}" presName="composite" presStyleCnt="0"/>
      <dgm:spPr/>
    </dgm:pt>
    <dgm:pt modelId="{934E4F06-F856-417E-854B-415A31125048}" type="pres">
      <dgm:prSet presAssocID="{C06E297C-3657-4F13-B507-DE69B167E4FD}" presName="imgShp" presStyleLbl="fgImgPlace1" presStyleIdx="1" presStyleCnt="5"/>
      <dgm:spPr/>
    </dgm:pt>
    <dgm:pt modelId="{5F187B5A-DA01-42FB-B5F6-A1D1F3F95AD1}" type="pres">
      <dgm:prSet presAssocID="{C06E297C-3657-4F13-B507-DE69B167E4FD}" presName="txShp" presStyleLbl="node1" presStyleIdx="1" presStyleCnt="5">
        <dgm:presLayoutVars>
          <dgm:bulletEnabled val="1"/>
        </dgm:presLayoutVars>
      </dgm:prSet>
      <dgm:spPr/>
      <dgm:t>
        <a:bodyPr/>
        <a:lstStyle/>
        <a:p>
          <a:endParaRPr lang="ru-RU"/>
        </a:p>
      </dgm:t>
    </dgm:pt>
    <dgm:pt modelId="{025CD3BA-5D7B-4A32-BCF0-AC9BF05D223E}" type="pres">
      <dgm:prSet presAssocID="{C9F550D0-4C0C-458F-B07A-59A6B7D88509}" presName="spacing" presStyleCnt="0"/>
      <dgm:spPr/>
    </dgm:pt>
    <dgm:pt modelId="{3DFCBFD5-D9F1-4CF1-B915-2C939B83D3ED}" type="pres">
      <dgm:prSet presAssocID="{2C1FFAA1-9115-4F51-A9FC-A64041B375F1}" presName="composite" presStyleCnt="0"/>
      <dgm:spPr/>
    </dgm:pt>
    <dgm:pt modelId="{2414730E-A2A4-41F9-A51D-C037B9374AB3}" type="pres">
      <dgm:prSet presAssocID="{2C1FFAA1-9115-4F51-A9FC-A64041B375F1}" presName="imgShp" presStyleLbl="fgImgPlace1" presStyleIdx="2" presStyleCnt="5"/>
      <dgm:spPr/>
    </dgm:pt>
    <dgm:pt modelId="{66B0CEA8-2813-4DCE-BF8F-4168E7B1A0EE}" type="pres">
      <dgm:prSet presAssocID="{2C1FFAA1-9115-4F51-A9FC-A64041B375F1}" presName="txShp" presStyleLbl="node1" presStyleIdx="2" presStyleCnt="5">
        <dgm:presLayoutVars>
          <dgm:bulletEnabled val="1"/>
        </dgm:presLayoutVars>
      </dgm:prSet>
      <dgm:spPr>
        <a:prstGeom prst="roundRect">
          <a:avLst/>
        </a:prstGeom>
      </dgm:spPr>
      <dgm:t>
        <a:bodyPr/>
        <a:lstStyle/>
        <a:p>
          <a:endParaRPr lang="ru-RU"/>
        </a:p>
      </dgm:t>
    </dgm:pt>
    <dgm:pt modelId="{A749A6CB-0489-4E4A-B51B-CCEFEBCC9DF8}" type="pres">
      <dgm:prSet presAssocID="{99790609-6447-46F8-A9F1-B650A2F0C795}" presName="spacing" presStyleCnt="0"/>
      <dgm:spPr/>
    </dgm:pt>
    <dgm:pt modelId="{8A4E9CD9-9AFA-4E5C-A6EC-15D01FF625EA}" type="pres">
      <dgm:prSet presAssocID="{DEEB1F57-BDBE-41E5-AB6D-2F4A767181DB}" presName="composite" presStyleCnt="0"/>
      <dgm:spPr/>
    </dgm:pt>
    <dgm:pt modelId="{EF369A81-D38A-4D1A-B3A3-CB2071E399A6}" type="pres">
      <dgm:prSet presAssocID="{DEEB1F57-BDBE-41E5-AB6D-2F4A767181DB}" presName="imgShp" presStyleLbl="fgImgPlace1" presStyleIdx="3" presStyleCnt="5"/>
      <dgm:spPr/>
    </dgm:pt>
    <dgm:pt modelId="{3DD19699-945A-49CC-A830-794F31306A51}" type="pres">
      <dgm:prSet presAssocID="{DEEB1F57-BDBE-41E5-AB6D-2F4A767181DB}" presName="txShp" presStyleLbl="node1" presStyleIdx="3" presStyleCnt="5">
        <dgm:presLayoutVars>
          <dgm:bulletEnabled val="1"/>
        </dgm:presLayoutVars>
      </dgm:prSet>
      <dgm:spPr>
        <a:prstGeom prst="roundRect">
          <a:avLst/>
        </a:prstGeom>
      </dgm:spPr>
      <dgm:t>
        <a:bodyPr/>
        <a:lstStyle/>
        <a:p>
          <a:endParaRPr lang="ru-RU"/>
        </a:p>
      </dgm:t>
    </dgm:pt>
    <dgm:pt modelId="{2814FE4F-C3BF-4F45-A770-160EE797FE3A}" type="pres">
      <dgm:prSet presAssocID="{9E112BA8-DBA3-41C3-90CE-E2519F8327AA}" presName="spacing" presStyleCnt="0"/>
      <dgm:spPr/>
    </dgm:pt>
    <dgm:pt modelId="{142A6FE9-66FD-4BEB-A753-7416A3E40E6E}" type="pres">
      <dgm:prSet presAssocID="{4639FD74-D985-43FA-9FE2-DFD3EA79D59D}" presName="composite" presStyleCnt="0"/>
      <dgm:spPr/>
    </dgm:pt>
    <dgm:pt modelId="{14911065-A6CE-44F8-A3B5-10478FF0A7BC}" type="pres">
      <dgm:prSet presAssocID="{4639FD74-D985-43FA-9FE2-DFD3EA79D59D}" presName="imgShp" presStyleLbl="fgImgPlace1" presStyleIdx="4" presStyleCnt="5"/>
      <dgm:spPr/>
    </dgm:pt>
    <dgm:pt modelId="{E672DACB-C539-4282-B70E-B4F17A29A6CA}" type="pres">
      <dgm:prSet presAssocID="{4639FD74-D985-43FA-9FE2-DFD3EA79D59D}" presName="txShp" presStyleLbl="node1" presStyleIdx="4" presStyleCnt="5">
        <dgm:presLayoutVars>
          <dgm:bulletEnabled val="1"/>
        </dgm:presLayoutVars>
      </dgm:prSet>
      <dgm:spPr>
        <a:prstGeom prst="roundRect">
          <a:avLst/>
        </a:prstGeom>
      </dgm:spPr>
      <dgm:t>
        <a:bodyPr/>
        <a:lstStyle/>
        <a:p>
          <a:endParaRPr lang="ru-RU"/>
        </a:p>
      </dgm:t>
    </dgm:pt>
  </dgm:ptLst>
  <dgm:cxnLst>
    <dgm:cxn modelId="{036B2612-27B1-4CB8-B6AC-5B69BA1B18C1}" srcId="{8C135D62-15B3-4E43-8CFA-26938FA01350}" destId="{9299E710-A991-42D1-80C4-4A7CF408FF45}" srcOrd="0" destOrd="0" parTransId="{D5239D92-646A-4584-95BD-B6AE72F26DF4}" sibTransId="{D0A2D9B2-DACA-4E81-836E-8B45A15BC800}"/>
    <dgm:cxn modelId="{AA0FE8B5-8171-4568-8971-57E9F2153274}" srcId="{8C135D62-15B3-4E43-8CFA-26938FA01350}" destId="{4639FD74-D985-43FA-9FE2-DFD3EA79D59D}" srcOrd="4" destOrd="0" parTransId="{DEC9D3E5-BA17-45D0-A32E-CC955E8BA6BE}" sibTransId="{9DA5BE98-C76B-4FED-A0E3-E9D0CB0C69B1}"/>
    <dgm:cxn modelId="{66A7696E-7CDD-4023-99C0-82EA63FF8127}" type="presOf" srcId="{4639FD74-D985-43FA-9FE2-DFD3EA79D59D}" destId="{E672DACB-C539-4282-B70E-B4F17A29A6CA}" srcOrd="0" destOrd="0" presId="urn:microsoft.com/office/officeart/2005/8/layout/vList3"/>
    <dgm:cxn modelId="{3D40C2F4-8533-42B6-AB44-2A9428141FBA}" type="presOf" srcId="{2C1FFAA1-9115-4F51-A9FC-A64041B375F1}" destId="{66B0CEA8-2813-4DCE-BF8F-4168E7B1A0EE}" srcOrd="0" destOrd="0" presId="urn:microsoft.com/office/officeart/2005/8/layout/vList3"/>
    <dgm:cxn modelId="{68874C9B-2ACA-4597-A16B-B1E18A545B3E}" type="presOf" srcId="{C06E297C-3657-4F13-B507-DE69B167E4FD}" destId="{5F187B5A-DA01-42FB-B5F6-A1D1F3F95AD1}" srcOrd="0" destOrd="0" presId="urn:microsoft.com/office/officeart/2005/8/layout/vList3"/>
    <dgm:cxn modelId="{FE57E637-BCEC-4CED-AC53-97619BA3EDA7}" srcId="{8C135D62-15B3-4E43-8CFA-26938FA01350}" destId="{DEEB1F57-BDBE-41E5-AB6D-2F4A767181DB}" srcOrd="3" destOrd="0" parTransId="{4242AE6E-EC5F-47F9-BC1E-E811B0B13DB5}" sibTransId="{9E112BA8-DBA3-41C3-90CE-E2519F8327AA}"/>
    <dgm:cxn modelId="{1F23E5CC-CA80-4ABF-8C25-9DA5E85CF879}" srcId="{8C135D62-15B3-4E43-8CFA-26938FA01350}" destId="{2C1FFAA1-9115-4F51-A9FC-A64041B375F1}" srcOrd="2" destOrd="0" parTransId="{80827070-FDD7-4AFB-B488-B1C6A856BA0D}" sibTransId="{99790609-6447-46F8-A9F1-B650A2F0C795}"/>
    <dgm:cxn modelId="{61155F30-8088-49D1-A3C7-46ACBAFD9982}" type="presOf" srcId="{DEEB1F57-BDBE-41E5-AB6D-2F4A767181DB}" destId="{3DD19699-945A-49CC-A830-794F31306A51}" srcOrd="0" destOrd="0" presId="urn:microsoft.com/office/officeart/2005/8/layout/vList3"/>
    <dgm:cxn modelId="{E31C196A-CC88-4910-8A83-B9558F424D10}" srcId="{8C135D62-15B3-4E43-8CFA-26938FA01350}" destId="{C06E297C-3657-4F13-B507-DE69B167E4FD}" srcOrd="1" destOrd="0" parTransId="{A8F6819A-B049-4F9B-87BB-CF21F79E10EE}" sibTransId="{C9F550D0-4C0C-458F-B07A-59A6B7D88509}"/>
    <dgm:cxn modelId="{769FDCB8-6E82-4D52-9F50-3DAF1B9150BB}" type="presOf" srcId="{9299E710-A991-42D1-80C4-4A7CF408FF45}" destId="{10527B32-B61F-4EA9-A534-D9273DE9C8AB}" srcOrd="0" destOrd="0" presId="urn:microsoft.com/office/officeart/2005/8/layout/vList3"/>
    <dgm:cxn modelId="{758CCE61-3FE3-4903-B608-27A8ADE393F3}" type="presOf" srcId="{8C135D62-15B3-4E43-8CFA-26938FA01350}" destId="{CFC69590-41A4-4DB1-B600-F1ABABE6C9E8}" srcOrd="0" destOrd="0" presId="urn:microsoft.com/office/officeart/2005/8/layout/vList3"/>
    <dgm:cxn modelId="{357FCB62-A9BA-4DE5-8F45-A91DEBC6A987}" type="presParOf" srcId="{CFC69590-41A4-4DB1-B600-F1ABABE6C9E8}" destId="{879CD1EB-D47B-4071-B9E5-66AA5F5E429A}" srcOrd="0" destOrd="0" presId="urn:microsoft.com/office/officeart/2005/8/layout/vList3"/>
    <dgm:cxn modelId="{5FFC05C6-9C24-4043-92F1-130BBE59B155}" type="presParOf" srcId="{879CD1EB-D47B-4071-B9E5-66AA5F5E429A}" destId="{E4DDB65A-7145-463C-BB8D-92B1F7B38903}" srcOrd="0" destOrd="0" presId="urn:microsoft.com/office/officeart/2005/8/layout/vList3"/>
    <dgm:cxn modelId="{BB4C97DC-6CC5-4E02-A839-28CBBA984C2F}" type="presParOf" srcId="{879CD1EB-D47B-4071-B9E5-66AA5F5E429A}" destId="{10527B32-B61F-4EA9-A534-D9273DE9C8AB}" srcOrd="1" destOrd="0" presId="urn:microsoft.com/office/officeart/2005/8/layout/vList3"/>
    <dgm:cxn modelId="{71083DCF-5A68-4FAC-ACF4-1EAF22813F88}" type="presParOf" srcId="{CFC69590-41A4-4DB1-B600-F1ABABE6C9E8}" destId="{5620FF2E-B3E2-4713-BFAD-9EFD259A025C}" srcOrd="1" destOrd="0" presId="urn:microsoft.com/office/officeart/2005/8/layout/vList3"/>
    <dgm:cxn modelId="{B2908029-59E6-46ED-8FCE-0161B24D85FB}" type="presParOf" srcId="{CFC69590-41A4-4DB1-B600-F1ABABE6C9E8}" destId="{11499C65-7396-4483-99F9-C2A4E91154D2}" srcOrd="2" destOrd="0" presId="urn:microsoft.com/office/officeart/2005/8/layout/vList3"/>
    <dgm:cxn modelId="{1D00FD19-2FBF-47AB-BB53-B35E02CBBC97}" type="presParOf" srcId="{11499C65-7396-4483-99F9-C2A4E91154D2}" destId="{934E4F06-F856-417E-854B-415A31125048}" srcOrd="0" destOrd="0" presId="urn:microsoft.com/office/officeart/2005/8/layout/vList3"/>
    <dgm:cxn modelId="{839ED678-6890-4F8A-B231-00C8C3A56E5C}" type="presParOf" srcId="{11499C65-7396-4483-99F9-C2A4E91154D2}" destId="{5F187B5A-DA01-42FB-B5F6-A1D1F3F95AD1}" srcOrd="1" destOrd="0" presId="urn:microsoft.com/office/officeart/2005/8/layout/vList3"/>
    <dgm:cxn modelId="{E862F6C3-0A4D-4B25-838D-4E63C68323AE}" type="presParOf" srcId="{CFC69590-41A4-4DB1-B600-F1ABABE6C9E8}" destId="{025CD3BA-5D7B-4A32-BCF0-AC9BF05D223E}" srcOrd="3" destOrd="0" presId="urn:microsoft.com/office/officeart/2005/8/layout/vList3"/>
    <dgm:cxn modelId="{B254B329-9DB3-4BFA-BF25-33ADF80B216D}" type="presParOf" srcId="{CFC69590-41A4-4DB1-B600-F1ABABE6C9E8}" destId="{3DFCBFD5-D9F1-4CF1-B915-2C939B83D3ED}" srcOrd="4" destOrd="0" presId="urn:microsoft.com/office/officeart/2005/8/layout/vList3"/>
    <dgm:cxn modelId="{377FA4DB-1304-413D-9FBA-83604832D760}" type="presParOf" srcId="{3DFCBFD5-D9F1-4CF1-B915-2C939B83D3ED}" destId="{2414730E-A2A4-41F9-A51D-C037B9374AB3}" srcOrd="0" destOrd="0" presId="urn:microsoft.com/office/officeart/2005/8/layout/vList3"/>
    <dgm:cxn modelId="{F2B6DE87-2E6D-4508-81E3-ECC051F1D9D4}" type="presParOf" srcId="{3DFCBFD5-D9F1-4CF1-B915-2C939B83D3ED}" destId="{66B0CEA8-2813-4DCE-BF8F-4168E7B1A0EE}" srcOrd="1" destOrd="0" presId="urn:microsoft.com/office/officeart/2005/8/layout/vList3"/>
    <dgm:cxn modelId="{F69F461B-6070-4FCB-A6F0-E3C5762106FC}" type="presParOf" srcId="{CFC69590-41A4-4DB1-B600-F1ABABE6C9E8}" destId="{A749A6CB-0489-4E4A-B51B-CCEFEBCC9DF8}" srcOrd="5" destOrd="0" presId="urn:microsoft.com/office/officeart/2005/8/layout/vList3"/>
    <dgm:cxn modelId="{B26D835C-DBFA-4CC1-8936-047A83644E13}" type="presParOf" srcId="{CFC69590-41A4-4DB1-B600-F1ABABE6C9E8}" destId="{8A4E9CD9-9AFA-4E5C-A6EC-15D01FF625EA}" srcOrd="6" destOrd="0" presId="urn:microsoft.com/office/officeart/2005/8/layout/vList3"/>
    <dgm:cxn modelId="{795E1E1E-2687-4B00-A34D-825BB44CA722}" type="presParOf" srcId="{8A4E9CD9-9AFA-4E5C-A6EC-15D01FF625EA}" destId="{EF369A81-D38A-4D1A-B3A3-CB2071E399A6}" srcOrd="0" destOrd="0" presId="urn:microsoft.com/office/officeart/2005/8/layout/vList3"/>
    <dgm:cxn modelId="{4EAAF0DE-4C98-4AEB-9EC4-3DEF1C2A7CCB}" type="presParOf" srcId="{8A4E9CD9-9AFA-4E5C-A6EC-15D01FF625EA}" destId="{3DD19699-945A-49CC-A830-794F31306A51}" srcOrd="1" destOrd="0" presId="urn:microsoft.com/office/officeart/2005/8/layout/vList3"/>
    <dgm:cxn modelId="{1FDE44F5-1967-48EE-9213-D2FC88651E04}" type="presParOf" srcId="{CFC69590-41A4-4DB1-B600-F1ABABE6C9E8}" destId="{2814FE4F-C3BF-4F45-A770-160EE797FE3A}" srcOrd="7" destOrd="0" presId="urn:microsoft.com/office/officeart/2005/8/layout/vList3"/>
    <dgm:cxn modelId="{A1037DE0-7134-4539-8879-C5D41BA11805}" type="presParOf" srcId="{CFC69590-41A4-4DB1-B600-F1ABABE6C9E8}" destId="{142A6FE9-66FD-4BEB-A753-7416A3E40E6E}" srcOrd="8" destOrd="0" presId="urn:microsoft.com/office/officeart/2005/8/layout/vList3"/>
    <dgm:cxn modelId="{54A9145C-981C-4B6B-9559-B14B13125B69}" type="presParOf" srcId="{142A6FE9-66FD-4BEB-A753-7416A3E40E6E}" destId="{14911065-A6CE-44F8-A3B5-10478FF0A7BC}" srcOrd="0" destOrd="0" presId="urn:microsoft.com/office/officeart/2005/8/layout/vList3"/>
    <dgm:cxn modelId="{1993FD79-6884-4ED3-82C8-6860884575C0}" type="presParOf" srcId="{142A6FE9-66FD-4BEB-A753-7416A3E40E6E}" destId="{E672DACB-C539-4282-B70E-B4F17A29A6C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27B32-B61F-4EA9-A534-D9273DE9C8AB}">
      <dsp:nvSpPr>
        <dsp:cNvPr id="0" name=""/>
        <dsp:cNvSpPr/>
      </dsp:nvSpPr>
      <dsp:spPr>
        <a:xfrm rot="10800000">
          <a:off x="1611382" y="1219"/>
          <a:ext cx="5698353" cy="70433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592" tIns="53340" rIns="99568" bIns="53340" numCol="1" spcCol="1270" anchor="ctr" anchorCtr="0">
          <a:noAutofit/>
        </a:bodyPr>
        <a:lstStyle/>
        <a:p>
          <a:pPr lvl="0" algn="ctr" defTabSz="622300">
            <a:lnSpc>
              <a:spcPct val="90000"/>
            </a:lnSpc>
            <a:spcBef>
              <a:spcPct val="0"/>
            </a:spcBef>
            <a:spcAft>
              <a:spcPct val="35000"/>
            </a:spcAft>
          </a:pPr>
          <a:r>
            <a:rPr lang="ru-RU" sz="1400" kern="1200" dirty="0" smtClean="0"/>
            <a:t>Анализ наличия пассажиропотоков между пунктами и анализ тенденции развития пассажиропотоков и их объема во времени</a:t>
          </a:r>
          <a:endParaRPr lang="ru-RU" sz="1400" kern="1200" dirty="0"/>
        </a:p>
      </dsp:txBody>
      <dsp:txXfrm rot="10800000">
        <a:off x="1645765" y="35602"/>
        <a:ext cx="5629587" cy="635567"/>
      </dsp:txXfrm>
    </dsp:sp>
    <dsp:sp modelId="{E4DDB65A-7145-463C-BB8D-92B1F7B38903}">
      <dsp:nvSpPr>
        <dsp:cNvPr id="0" name=""/>
        <dsp:cNvSpPr/>
      </dsp:nvSpPr>
      <dsp:spPr>
        <a:xfrm>
          <a:off x="1259215" y="1219"/>
          <a:ext cx="704333" cy="704333"/>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187B5A-DA01-42FB-B5F6-A1D1F3F95AD1}">
      <dsp:nvSpPr>
        <dsp:cNvPr id="0" name=""/>
        <dsp:cNvSpPr/>
      </dsp:nvSpPr>
      <dsp:spPr>
        <a:xfrm rot="10800000">
          <a:off x="1611382" y="915802"/>
          <a:ext cx="5698353" cy="70433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592" tIns="53340" rIns="99568" bIns="533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ru-RU" sz="1400" kern="1200" dirty="0" smtClean="0"/>
            <a:t>Оценка неравномерности корреспонденций </a:t>
          </a:r>
        </a:p>
        <a:p>
          <a:pPr lvl="0" algn="ctr" defTabSz="622300">
            <a:lnSpc>
              <a:spcPct val="90000"/>
            </a:lnSpc>
            <a:spcBef>
              <a:spcPct val="0"/>
            </a:spcBef>
            <a:spcAft>
              <a:spcPct val="35000"/>
            </a:spcAft>
          </a:pPr>
          <a:r>
            <a:rPr lang="ru-RU" sz="1400" kern="1200" dirty="0" smtClean="0"/>
            <a:t>по сезону и по дням недели в рамках месяца</a:t>
          </a:r>
          <a:endParaRPr lang="ru-RU" sz="1400" kern="1200" dirty="0"/>
        </a:p>
      </dsp:txBody>
      <dsp:txXfrm rot="10800000">
        <a:off x="1787465" y="915802"/>
        <a:ext cx="5522270" cy="704333"/>
      </dsp:txXfrm>
    </dsp:sp>
    <dsp:sp modelId="{934E4F06-F856-417E-854B-415A31125048}">
      <dsp:nvSpPr>
        <dsp:cNvPr id="0" name=""/>
        <dsp:cNvSpPr/>
      </dsp:nvSpPr>
      <dsp:spPr>
        <a:xfrm>
          <a:off x="1259215" y="915802"/>
          <a:ext cx="704333" cy="704333"/>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B0CEA8-2813-4DCE-BF8F-4168E7B1A0EE}">
      <dsp:nvSpPr>
        <dsp:cNvPr id="0" name=""/>
        <dsp:cNvSpPr/>
      </dsp:nvSpPr>
      <dsp:spPr>
        <a:xfrm rot="10800000">
          <a:off x="1611382" y="1830385"/>
          <a:ext cx="5698353" cy="70433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592" tIns="53340" rIns="99568" bIns="53340" numCol="1" spcCol="1270" anchor="ctr" anchorCtr="0">
          <a:noAutofit/>
        </a:bodyPr>
        <a:lstStyle/>
        <a:p>
          <a:pPr lvl="0" algn="ctr" defTabSz="622300">
            <a:lnSpc>
              <a:spcPct val="90000"/>
            </a:lnSpc>
            <a:spcBef>
              <a:spcPct val="0"/>
            </a:spcBef>
            <a:spcAft>
              <a:spcPct val="35000"/>
            </a:spcAft>
          </a:pPr>
          <a:r>
            <a:rPr lang="ru-RU" sz="1400" kern="1200" dirty="0" smtClean="0"/>
            <a:t>Анализ корреспонденций пассажиропотоков по типам вагонов и классам обслуживания</a:t>
          </a:r>
          <a:endParaRPr lang="ru-RU" sz="1400" kern="1200" dirty="0"/>
        </a:p>
      </dsp:txBody>
      <dsp:txXfrm rot="10800000">
        <a:off x="1645765" y="1864768"/>
        <a:ext cx="5629587" cy="635567"/>
      </dsp:txXfrm>
    </dsp:sp>
    <dsp:sp modelId="{2414730E-A2A4-41F9-A51D-C037B9374AB3}">
      <dsp:nvSpPr>
        <dsp:cNvPr id="0" name=""/>
        <dsp:cNvSpPr/>
      </dsp:nvSpPr>
      <dsp:spPr>
        <a:xfrm>
          <a:off x="1259215" y="1830385"/>
          <a:ext cx="704333" cy="704333"/>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D19699-945A-49CC-A830-794F31306A51}">
      <dsp:nvSpPr>
        <dsp:cNvPr id="0" name=""/>
        <dsp:cNvSpPr/>
      </dsp:nvSpPr>
      <dsp:spPr>
        <a:xfrm rot="10800000">
          <a:off x="1611382" y="2744967"/>
          <a:ext cx="5698353" cy="70433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592" tIns="53340" rIns="99568" bIns="53340" numCol="1" spcCol="1270" anchor="ctr" anchorCtr="0">
          <a:noAutofit/>
        </a:bodyPr>
        <a:lstStyle/>
        <a:p>
          <a:pPr lvl="0" algn="ctr" defTabSz="622300">
            <a:lnSpc>
              <a:spcPct val="90000"/>
            </a:lnSpc>
            <a:spcBef>
              <a:spcPct val="0"/>
            </a:spcBef>
            <a:spcAft>
              <a:spcPct val="35000"/>
            </a:spcAft>
          </a:pPr>
          <a:r>
            <a:rPr lang="ru-RU" sz="1400" kern="1200" dirty="0" smtClean="0"/>
            <a:t>Анализ корреспонденций по виду документа</a:t>
          </a:r>
          <a:endParaRPr lang="ru-RU" sz="1400" kern="1200" dirty="0"/>
        </a:p>
      </dsp:txBody>
      <dsp:txXfrm rot="10800000">
        <a:off x="1645765" y="2779350"/>
        <a:ext cx="5629587" cy="635567"/>
      </dsp:txXfrm>
    </dsp:sp>
    <dsp:sp modelId="{EF369A81-D38A-4D1A-B3A3-CB2071E399A6}">
      <dsp:nvSpPr>
        <dsp:cNvPr id="0" name=""/>
        <dsp:cNvSpPr/>
      </dsp:nvSpPr>
      <dsp:spPr>
        <a:xfrm>
          <a:off x="1259215" y="2744967"/>
          <a:ext cx="704333" cy="704333"/>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72DACB-C539-4282-B70E-B4F17A29A6CA}">
      <dsp:nvSpPr>
        <dsp:cNvPr id="0" name=""/>
        <dsp:cNvSpPr/>
      </dsp:nvSpPr>
      <dsp:spPr>
        <a:xfrm rot="10800000">
          <a:off x="1611382" y="3659550"/>
          <a:ext cx="5698353" cy="70433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592" tIns="53340" rIns="99568" bIns="53340" numCol="1" spcCol="1270" anchor="ctr" anchorCtr="0">
          <a:noAutofit/>
        </a:bodyPr>
        <a:lstStyle/>
        <a:p>
          <a:pPr lvl="0" algn="ctr" defTabSz="622300">
            <a:lnSpc>
              <a:spcPct val="90000"/>
            </a:lnSpc>
            <a:spcBef>
              <a:spcPct val="0"/>
            </a:spcBef>
            <a:spcAft>
              <a:spcPct val="35000"/>
            </a:spcAft>
          </a:pPr>
          <a:r>
            <a:rPr lang="ru-RU" sz="1400" kern="1200" dirty="0" smtClean="0"/>
            <a:t>Анализ корреспонденции по характеристикам места</a:t>
          </a:r>
          <a:endParaRPr lang="ru-RU" sz="1400" kern="1200" dirty="0"/>
        </a:p>
      </dsp:txBody>
      <dsp:txXfrm rot="10800000">
        <a:off x="1645765" y="3693933"/>
        <a:ext cx="5629587" cy="635567"/>
      </dsp:txXfrm>
    </dsp:sp>
    <dsp:sp modelId="{14911065-A6CE-44F8-A3B5-10478FF0A7BC}">
      <dsp:nvSpPr>
        <dsp:cNvPr id="0" name=""/>
        <dsp:cNvSpPr/>
      </dsp:nvSpPr>
      <dsp:spPr>
        <a:xfrm>
          <a:off x="1259215" y="3659550"/>
          <a:ext cx="704333" cy="704333"/>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0.08273</cdr:x>
      <cdr:y>0.5</cdr:y>
    </cdr:from>
    <cdr:to>
      <cdr:x>0.96231</cdr:x>
      <cdr:y>0.5067</cdr:y>
    </cdr:to>
    <cdr:cxnSp macro="">
      <cdr:nvCxnSpPr>
        <cdr:cNvPr id="3" name="Прямая соединительная линия 2"/>
        <cdr:cNvCxnSpPr/>
      </cdr:nvCxnSpPr>
      <cdr:spPr>
        <a:xfrm xmlns:a="http://schemas.openxmlformats.org/drawingml/2006/main" flipV="1">
          <a:off x="432655" y="2142006"/>
          <a:ext cx="4599964" cy="28703"/>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0.08273</cdr:x>
      <cdr:y>0.5</cdr:y>
    </cdr:from>
    <cdr:to>
      <cdr:x>0.96231</cdr:x>
      <cdr:y>0.5067</cdr:y>
    </cdr:to>
    <cdr:cxnSp macro="">
      <cdr:nvCxnSpPr>
        <cdr:cNvPr id="3" name="Прямая соединительная линия 2"/>
        <cdr:cNvCxnSpPr/>
      </cdr:nvCxnSpPr>
      <cdr:spPr>
        <a:xfrm xmlns:a="http://schemas.openxmlformats.org/drawingml/2006/main" flipV="1">
          <a:off x="432647" y="2786914"/>
          <a:ext cx="4599992" cy="37322"/>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0.08273</cdr:x>
      <cdr:y>0.5</cdr:y>
    </cdr:from>
    <cdr:to>
      <cdr:x>0.96231</cdr:x>
      <cdr:y>0.5067</cdr:y>
    </cdr:to>
    <cdr:cxnSp macro="">
      <cdr:nvCxnSpPr>
        <cdr:cNvPr id="3" name="Прямая соединительная линия 2"/>
        <cdr:cNvCxnSpPr/>
      </cdr:nvCxnSpPr>
      <cdr:spPr>
        <a:xfrm xmlns:a="http://schemas.openxmlformats.org/drawingml/2006/main" flipV="1">
          <a:off x="432647" y="2786914"/>
          <a:ext cx="4599992" cy="37322"/>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0.08273</cdr:x>
      <cdr:y>0.5</cdr:y>
    </cdr:from>
    <cdr:to>
      <cdr:x>0.96231</cdr:x>
      <cdr:y>0.5067</cdr:y>
    </cdr:to>
    <cdr:cxnSp macro="">
      <cdr:nvCxnSpPr>
        <cdr:cNvPr id="3" name="Прямая соединительная линия 2"/>
        <cdr:cNvCxnSpPr/>
      </cdr:nvCxnSpPr>
      <cdr:spPr>
        <a:xfrm xmlns:a="http://schemas.openxmlformats.org/drawingml/2006/main" flipV="1">
          <a:off x="432647" y="2786914"/>
          <a:ext cx="4599992" cy="37322"/>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B8176-166D-4EA5-B797-2F69E00183BF}" type="datetimeFigureOut">
              <a:rPr lang="ru-RU" smtClean="0"/>
              <a:t>20.09.2022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F7FC2-D69D-4930-8A98-255D307319DF}" type="slidenum">
              <a:rPr lang="ru-RU" smtClean="0"/>
              <a:t>‹#›</a:t>
            </a:fld>
            <a:endParaRPr lang="ru-RU"/>
          </a:p>
        </p:txBody>
      </p:sp>
    </p:spTree>
    <p:extLst>
      <p:ext uri="{BB962C8B-B14F-4D97-AF65-F5344CB8AC3E}">
        <p14:creationId xmlns:p14="http://schemas.microsoft.com/office/powerpoint/2010/main" val="314659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Цели и задачи ПО Корреспонденции</a:t>
            </a:r>
            <a:r>
              <a:rPr lang="ru-RU" baseline="0" dirty="0" smtClean="0"/>
              <a:t> пассажиропотоков</a:t>
            </a:r>
            <a:endParaRPr lang="ru-RU" dirty="0"/>
          </a:p>
        </p:txBody>
      </p:sp>
      <p:sp>
        <p:nvSpPr>
          <p:cNvPr id="4" name="Номер слайда 3"/>
          <p:cNvSpPr>
            <a:spLocks noGrp="1"/>
          </p:cNvSpPr>
          <p:nvPr>
            <p:ph type="sldNum" sz="quarter" idx="10"/>
          </p:nvPr>
        </p:nvSpPr>
        <p:spPr/>
        <p:txBody>
          <a:bodyPr/>
          <a:lstStyle/>
          <a:p>
            <a:fld id="{A6CF7FC2-D69D-4930-8A98-255D307319DF}" type="slidenum">
              <a:rPr lang="ru-RU" smtClean="0"/>
              <a:t>1</a:t>
            </a:fld>
            <a:endParaRPr lang="ru-RU"/>
          </a:p>
        </p:txBody>
      </p:sp>
    </p:spTree>
    <p:extLst>
      <p:ext uri="{BB962C8B-B14F-4D97-AF65-F5344CB8AC3E}">
        <p14:creationId xmlns:p14="http://schemas.microsoft.com/office/powerpoint/2010/main" val="137776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2</a:t>
            </a:r>
            <a:r>
              <a:rPr lang="ru-RU" b="1" baseline="0" dirty="0" smtClean="0"/>
              <a:t> отчет. Анализ неравномерности корреспонденции пассажиропотоков</a:t>
            </a:r>
          </a:p>
          <a:p>
            <a:r>
              <a:rPr lang="ru-RU" b="1" baseline="0" dirty="0" smtClean="0"/>
              <a:t>Вариант 2: выбрано несколько корреспонденций – форма не меняется, данные суммируются по нескольким корреспонденциям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ru-RU" sz="1200" b="0" kern="1200" baseline="0" dirty="0" err="1" smtClean="0">
                <a:solidFill>
                  <a:schemeClr val="tx1"/>
                </a:solidFill>
                <a:latin typeface="+mn-lt"/>
                <a:ea typeface="+mn-ea"/>
                <a:cs typeface="+mn-cs"/>
              </a:rPr>
              <a:t>пдф</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кнопка с информацией о списке корреспонденций, чьи данные отображаются в отчете</a:t>
            </a:r>
          </a:p>
          <a:p>
            <a:endParaRPr lang="ru-RU" b="0"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11</a:t>
            </a:fld>
            <a:endParaRPr lang="ru-RU"/>
          </a:p>
        </p:txBody>
      </p:sp>
    </p:spTree>
    <p:extLst>
      <p:ext uri="{BB962C8B-B14F-4D97-AF65-F5344CB8AC3E}">
        <p14:creationId xmlns:p14="http://schemas.microsoft.com/office/powerpoint/2010/main" val="338745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3</a:t>
            </a:r>
            <a:r>
              <a:rPr lang="ru-RU" b="1" baseline="0" dirty="0" smtClean="0"/>
              <a:t> отчет. Анализ корреспонденций пассажиропотоков по типам вагонов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кнопка с информацией о списке корреспонденций, чьи данные отображаются в отчете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ysClr val="windowText" lastClr="000000"/>
                </a:solidFill>
              </a:rPr>
              <a:t>Изначально отображается суммарный показатель по типу вагона, при раскрытии «всего» - он раскладывается по классам обслуживания</a:t>
            </a:r>
          </a:p>
          <a:p>
            <a:endParaRPr lang="ru-RU" b="0"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12</a:t>
            </a:fld>
            <a:endParaRPr lang="ru-RU"/>
          </a:p>
        </p:txBody>
      </p:sp>
    </p:spTree>
    <p:extLst>
      <p:ext uri="{BB962C8B-B14F-4D97-AF65-F5344CB8AC3E}">
        <p14:creationId xmlns:p14="http://schemas.microsoft.com/office/powerpoint/2010/main" val="102689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baseline="0" dirty="0" smtClean="0"/>
              <a:t>4 отчет. Анализ корреспонденций пассажиропотоков по признакам продажи</a:t>
            </a:r>
          </a:p>
          <a:p>
            <a:r>
              <a:rPr lang="ru-RU" b="1" baseline="0" dirty="0" smtClean="0"/>
              <a:t>Второй вариант представления (лучше выбрать его)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ru-RU" sz="1200" b="0" kern="1200" baseline="0" dirty="0" err="1" smtClean="0">
                <a:solidFill>
                  <a:schemeClr val="tx1"/>
                </a:solidFill>
                <a:latin typeface="+mn-lt"/>
                <a:ea typeface="+mn-ea"/>
                <a:cs typeface="+mn-cs"/>
              </a:rPr>
              <a:t>пдф</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кнопка с информацией о списке корреспонденций, чьи данные отображаются в отчете</a:t>
            </a:r>
          </a:p>
          <a:p>
            <a:pPr algn="l"/>
            <a:r>
              <a:rPr lang="ru-RU" sz="1200" dirty="0" smtClean="0">
                <a:solidFill>
                  <a:sysClr val="windowText" lastClr="000000"/>
                </a:solidFill>
              </a:rPr>
              <a:t>При нажатии на строку</a:t>
            </a:r>
            <a:r>
              <a:rPr lang="ru-RU" sz="1200" baseline="0" dirty="0" smtClean="0">
                <a:solidFill>
                  <a:sysClr val="windowText" lastClr="000000"/>
                </a:solidFill>
              </a:rPr>
              <a:t> </a:t>
            </a:r>
            <a:r>
              <a:rPr lang="ru-RU" sz="1200" dirty="0" smtClean="0">
                <a:solidFill>
                  <a:sysClr val="windowText" lastClr="000000"/>
                </a:solidFill>
              </a:rPr>
              <a:t>«льготные» – модальное окно по видам льготных документов</a:t>
            </a:r>
          </a:p>
          <a:p>
            <a:endParaRPr lang="ru-RU" b="0"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13</a:t>
            </a:fld>
            <a:endParaRPr lang="ru-RU"/>
          </a:p>
        </p:txBody>
      </p:sp>
    </p:spTree>
    <p:extLst>
      <p:ext uri="{BB962C8B-B14F-4D97-AF65-F5344CB8AC3E}">
        <p14:creationId xmlns:p14="http://schemas.microsoft.com/office/powerpoint/2010/main" val="271722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baseline="0" dirty="0" smtClean="0"/>
              <a:t>4 отчет. Модальное окно. Анализ корреспонденций пассажиропотоков по группам льгот</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кнопка с информацией о списке корреспонденций, чьи данные отображаются в отчете</a:t>
            </a:r>
          </a:p>
          <a:p>
            <a:pPr algn="l"/>
            <a:endParaRPr lang="ru-RU" b="0"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14</a:t>
            </a:fld>
            <a:endParaRPr lang="ru-RU"/>
          </a:p>
        </p:txBody>
      </p:sp>
    </p:spTree>
    <p:extLst>
      <p:ext uri="{BB962C8B-B14F-4D97-AF65-F5344CB8AC3E}">
        <p14:creationId xmlns:p14="http://schemas.microsoft.com/office/powerpoint/2010/main" val="2044446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baseline="0" dirty="0" smtClean="0"/>
              <a:t>5 отчет. Анализ корреспонденций пассажиропотоков по характеристикам места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Первый вариант представления </a:t>
            </a: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кнопка с информацией о списке корреспонденций, чьи данные отображаются в отчете</a:t>
            </a:r>
          </a:p>
          <a:p>
            <a:endParaRPr lang="ru-RU" sz="1200" b="0" kern="1200" baseline="0" dirty="0" smtClean="0">
              <a:solidFill>
                <a:schemeClr val="tx1"/>
              </a:solidFill>
              <a:latin typeface="+mn-lt"/>
              <a:ea typeface="+mn-ea"/>
              <a:cs typeface="+mn-cs"/>
            </a:endParaRPr>
          </a:p>
          <a:p>
            <a:endParaRPr lang="ru-RU" b="0"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15</a:t>
            </a:fld>
            <a:endParaRPr lang="ru-RU"/>
          </a:p>
        </p:txBody>
      </p:sp>
    </p:spTree>
    <p:extLst>
      <p:ext uri="{BB962C8B-B14F-4D97-AF65-F5344CB8AC3E}">
        <p14:creationId xmlns:p14="http://schemas.microsoft.com/office/powerpoint/2010/main" val="6145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АРМ Экспресс-3</a:t>
            </a:r>
            <a:endParaRPr lang="ru-RU" sz="1100" dirty="0" smtClean="0"/>
          </a:p>
          <a:p>
            <a:pPr marL="285750" indent="-285750">
              <a:buFont typeface="Arial" panose="020B0604020202020204" pitchFamily="34" charset="0"/>
              <a:buChar char="•"/>
            </a:pPr>
            <a:r>
              <a:rPr lang="ru-RU" sz="1200" dirty="0" smtClean="0">
                <a:solidFill>
                  <a:schemeClr val="tx1"/>
                </a:solidFill>
              </a:rPr>
              <a:t>«</a:t>
            </a:r>
            <a:r>
              <a:rPr lang="ru-RU" sz="1200" b="1" dirty="0" smtClean="0">
                <a:solidFill>
                  <a:srgbClr val="FF0000"/>
                </a:solidFill>
              </a:rPr>
              <a:t>-</a:t>
            </a:r>
            <a:r>
              <a:rPr lang="ru-RU" sz="1200" dirty="0" smtClean="0">
                <a:solidFill>
                  <a:schemeClr val="tx1"/>
                </a:solidFill>
              </a:rPr>
              <a:t>» - Не стоит включать (на мой взгляд)</a:t>
            </a:r>
          </a:p>
          <a:p>
            <a:pPr marL="285750" indent="-285750">
              <a:buFont typeface="Arial" panose="020B0604020202020204" pitchFamily="34" charset="0"/>
              <a:buChar char="•"/>
            </a:pPr>
            <a:r>
              <a:rPr lang="ru-RU" sz="1200" dirty="0" smtClean="0">
                <a:solidFill>
                  <a:schemeClr val="tx1"/>
                </a:solidFill>
              </a:rPr>
              <a:t>«</a:t>
            </a:r>
            <a:r>
              <a:rPr lang="ru-RU" sz="1200" b="1" i="1" dirty="0" smtClean="0">
                <a:solidFill>
                  <a:schemeClr val="accent6">
                    <a:lumMod val="75000"/>
                  </a:schemeClr>
                </a:solidFill>
              </a:rPr>
              <a:t>Будет в отчете</a:t>
            </a:r>
            <a:r>
              <a:rPr lang="ru-RU" sz="1200" dirty="0" smtClean="0">
                <a:solidFill>
                  <a:schemeClr val="tx1"/>
                </a:solidFill>
              </a:rPr>
              <a:t>» - планируется в выходной форме</a:t>
            </a:r>
          </a:p>
          <a:p>
            <a:pPr marL="285750" indent="-285750">
              <a:buFont typeface="Arial" panose="020B0604020202020204" pitchFamily="34" charset="0"/>
              <a:buChar char="•"/>
            </a:pPr>
            <a:r>
              <a:rPr lang="ru-RU" sz="1200" dirty="0" smtClean="0">
                <a:solidFill>
                  <a:schemeClr val="tx1"/>
                </a:solidFill>
              </a:rPr>
              <a:t>«</a:t>
            </a:r>
            <a:r>
              <a:rPr lang="ru-RU" sz="1200" b="1" dirty="0" smtClean="0">
                <a:solidFill>
                  <a:schemeClr val="accent5">
                    <a:lumMod val="75000"/>
                  </a:schemeClr>
                </a:solidFill>
              </a:rPr>
              <a:t>+</a:t>
            </a:r>
            <a:r>
              <a:rPr lang="ru-RU" sz="1200" dirty="0" smtClean="0">
                <a:solidFill>
                  <a:schemeClr val="tx1"/>
                </a:solidFill>
              </a:rPr>
              <a:t>» – Включила во входные параметры</a:t>
            </a:r>
          </a:p>
          <a:p>
            <a:pPr marL="285750" indent="-285750">
              <a:buFont typeface="Arial" panose="020B0604020202020204" pitchFamily="34" charset="0"/>
              <a:buChar char="•"/>
            </a:pPr>
            <a:r>
              <a:rPr lang="ru-RU" sz="1200" dirty="0" smtClean="0">
                <a:solidFill>
                  <a:schemeClr val="tx1"/>
                </a:solidFill>
              </a:rPr>
              <a:t>«</a:t>
            </a:r>
            <a:r>
              <a:rPr lang="ru-RU" sz="1200" b="1" dirty="0" smtClean="0">
                <a:solidFill>
                  <a:srgbClr val="FF0000"/>
                </a:solidFill>
              </a:rPr>
              <a:t>?</a:t>
            </a:r>
            <a:r>
              <a:rPr lang="ru-RU" sz="1200" dirty="0" smtClean="0">
                <a:solidFill>
                  <a:schemeClr val="tx1"/>
                </a:solidFill>
              </a:rPr>
              <a:t>» – не знаю включать во входные/выходные параметры/не включать</a:t>
            </a:r>
          </a:p>
        </p:txBody>
      </p:sp>
      <p:sp>
        <p:nvSpPr>
          <p:cNvPr id="4" name="Номер слайда 3"/>
          <p:cNvSpPr>
            <a:spLocks noGrp="1"/>
          </p:cNvSpPr>
          <p:nvPr>
            <p:ph type="sldNum" sz="quarter" idx="10"/>
          </p:nvPr>
        </p:nvSpPr>
        <p:spPr/>
        <p:txBody>
          <a:bodyPr/>
          <a:lstStyle/>
          <a:p>
            <a:fld id="{A6CF7FC2-D69D-4930-8A98-255D307319DF}" type="slidenum">
              <a:rPr lang="ru-RU" smtClean="0"/>
              <a:t>2</a:t>
            </a:fld>
            <a:endParaRPr lang="ru-RU"/>
          </a:p>
        </p:txBody>
      </p:sp>
    </p:spTree>
    <p:extLst>
      <p:ext uri="{BB962C8B-B14F-4D97-AF65-F5344CB8AC3E}">
        <p14:creationId xmlns:p14="http://schemas.microsoft.com/office/powerpoint/2010/main" val="382856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АРМ Экспресс-3</a:t>
            </a:r>
            <a:endParaRPr lang="ru-RU" sz="1100" dirty="0" smtClean="0"/>
          </a:p>
          <a:p>
            <a:pPr marL="285750" indent="-285750">
              <a:buFont typeface="Arial" panose="020B0604020202020204" pitchFamily="34" charset="0"/>
              <a:buChar char="•"/>
            </a:pPr>
            <a:r>
              <a:rPr lang="ru-RU" sz="1200" dirty="0" smtClean="0">
                <a:solidFill>
                  <a:schemeClr val="tx1"/>
                </a:solidFill>
              </a:rPr>
              <a:t>«</a:t>
            </a:r>
            <a:r>
              <a:rPr lang="ru-RU" sz="1200" b="1" dirty="0" smtClean="0">
                <a:solidFill>
                  <a:srgbClr val="FF0000"/>
                </a:solidFill>
              </a:rPr>
              <a:t>-</a:t>
            </a:r>
            <a:r>
              <a:rPr lang="ru-RU" sz="1200" dirty="0" smtClean="0">
                <a:solidFill>
                  <a:schemeClr val="tx1"/>
                </a:solidFill>
              </a:rPr>
              <a:t>» - Не стоит включать (на мой взгляд)</a:t>
            </a:r>
          </a:p>
          <a:p>
            <a:pPr marL="285750" indent="-285750">
              <a:buFont typeface="Arial" panose="020B0604020202020204" pitchFamily="34" charset="0"/>
              <a:buChar char="•"/>
            </a:pPr>
            <a:r>
              <a:rPr lang="ru-RU" sz="1200" dirty="0" smtClean="0">
                <a:solidFill>
                  <a:schemeClr val="tx1"/>
                </a:solidFill>
              </a:rPr>
              <a:t>«</a:t>
            </a:r>
            <a:r>
              <a:rPr lang="ru-RU" sz="1200" b="1" i="1" dirty="0" smtClean="0">
                <a:solidFill>
                  <a:schemeClr val="accent6">
                    <a:lumMod val="75000"/>
                  </a:schemeClr>
                </a:solidFill>
              </a:rPr>
              <a:t>Будет в отчете</a:t>
            </a:r>
            <a:r>
              <a:rPr lang="ru-RU" sz="1200" dirty="0" smtClean="0">
                <a:solidFill>
                  <a:schemeClr val="tx1"/>
                </a:solidFill>
              </a:rPr>
              <a:t>» - планируется в выходной форме</a:t>
            </a:r>
          </a:p>
          <a:p>
            <a:pPr marL="285750" indent="-285750">
              <a:buFont typeface="Arial" panose="020B0604020202020204" pitchFamily="34" charset="0"/>
              <a:buChar char="•"/>
            </a:pPr>
            <a:r>
              <a:rPr lang="ru-RU" sz="1200" dirty="0" smtClean="0">
                <a:solidFill>
                  <a:schemeClr val="tx1"/>
                </a:solidFill>
              </a:rPr>
              <a:t>«</a:t>
            </a:r>
            <a:r>
              <a:rPr lang="ru-RU" sz="1200" b="1" dirty="0" smtClean="0">
                <a:solidFill>
                  <a:schemeClr val="accent5">
                    <a:lumMod val="75000"/>
                  </a:schemeClr>
                </a:solidFill>
              </a:rPr>
              <a:t>+</a:t>
            </a:r>
            <a:r>
              <a:rPr lang="ru-RU" sz="1200" dirty="0" smtClean="0">
                <a:solidFill>
                  <a:schemeClr val="tx1"/>
                </a:solidFill>
              </a:rPr>
              <a:t>» – Включила во входные параметры</a:t>
            </a:r>
          </a:p>
          <a:p>
            <a:pPr marL="285750" indent="-285750">
              <a:buFont typeface="Arial" panose="020B0604020202020204" pitchFamily="34" charset="0"/>
              <a:buChar char="•"/>
            </a:pPr>
            <a:r>
              <a:rPr lang="ru-RU" sz="1200" dirty="0" smtClean="0">
                <a:solidFill>
                  <a:schemeClr val="tx1"/>
                </a:solidFill>
              </a:rPr>
              <a:t>«</a:t>
            </a:r>
            <a:r>
              <a:rPr lang="ru-RU" sz="1200" b="1" dirty="0" smtClean="0">
                <a:solidFill>
                  <a:srgbClr val="FF0000"/>
                </a:solidFill>
              </a:rPr>
              <a:t>?</a:t>
            </a:r>
            <a:r>
              <a:rPr lang="ru-RU" sz="1200" dirty="0" smtClean="0">
                <a:solidFill>
                  <a:schemeClr val="tx1"/>
                </a:solidFill>
              </a:rPr>
              <a:t>» – не знаю включать во входные/выходные параметры/не включать</a:t>
            </a:r>
          </a:p>
        </p:txBody>
      </p:sp>
      <p:sp>
        <p:nvSpPr>
          <p:cNvPr id="4" name="Номер слайда 3"/>
          <p:cNvSpPr>
            <a:spLocks noGrp="1"/>
          </p:cNvSpPr>
          <p:nvPr>
            <p:ph type="sldNum" sz="quarter" idx="10"/>
          </p:nvPr>
        </p:nvSpPr>
        <p:spPr/>
        <p:txBody>
          <a:bodyPr/>
          <a:lstStyle/>
          <a:p>
            <a:fld id="{A6CF7FC2-D69D-4930-8A98-255D307319DF}" type="slidenum">
              <a:rPr lang="ru-RU" smtClean="0"/>
              <a:t>3</a:t>
            </a:fld>
            <a:endParaRPr lang="ru-RU"/>
          </a:p>
        </p:txBody>
      </p:sp>
    </p:spTree>
    <p:extLst>
      <p:ext uri="{BB962C8B-B14F-4D97-AF65-F5344CB8AC3E}">
        <p14:creationId xmlns:p14="http://schemas.microsoft.com/office/powerpoint/2010/main" val="338293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АРМ Экспресс-3</a:t>
            </a:r>
            <a:endParaRPr lang="ru-RU" sz="1100" dirty="0" smtClean="0"/>
          </a:p>
          <a:p>
            <a:pPr marL="285750" indent="-285750">
              <a:buFont typeface="Arial" panose="020B0604020202020204" pitchFamily="34" charset="0"/>
              <a:buChar char="•"/>
            </a:pPr>
            <a:r>
              <a:rPr lang="ru-RU" sz="1200" dirty="0" smtClean="0">
                <a:solidFill>
                  <a:schemeClr val="tx1"/>
                </a:solidFill>
              </a:rPr>
              <a:t>«</a:t>
            </a:r>
            <a:r>
              <a:rPr lang="ru-RU" sz="1200" b="1" dirty="0" smtClean="0">
                <a:solidFill>
                  <a:srgbClr val="FF0000"/>
                </a:solidFill>
              </a:rPr>
              <a:t>-</a:t>
            </a:r>
            <a:r>
              <a:rPr lang="ru-RU" sz="1200" dirty="0" smtClean="0">
                <a:solidFill>
                  <a:schemeClr val="tx1"/>
                </a:solidFill>
              </a:rPr>
              <a:t>» - Не стоит включать (на мой взгляд)</a:t>
            </a:r>
          </a:p>
          <a:p>
            <a:pPr marL="285750" indent="-285750">
              <a:buFont typeface="Arial" panose="020B0604020202020204" pitchFamily="34" charset="0"/>
              <a:buChar char="•"/>
            </a:pPr>
            <a:r>
              <a:rPr lang="ru-RU" sz="1200" dirty="0" smtClean="0">
                <a:solidFill>
                  <a:schemeClr val="tx1"/>
                </a:solidFill>
              </a:rPr>
              <a:t>«</a:t>
            </a:r>
            <a:r>
              <a:rPr lang="ru-RU" sz="1200" b="1" i="1" dirty="0" smtClean="0">
                <a:solidFill>
                  <a:schemeClr val="accent6">
                    <a:lumMod val="75000"/>
                  </a:schemeClr>
                </a:solidFill>
              </a:rPr>
              <a:t>Будет в отчете</a:t>
            </a:r>
            <a:r>
              <a:rPr lang="ru-RU" sz="1200" dirty="0" smtClean="0">
                <a:solidFill>
                  <a:schemeClr val="tx1"/>
                </a:solidFill>
              </a:rPr>
              <a:t>» - планируется в выходной форме</a:t>
            </a:r>
          </a:p>
          <a:p>
            <a:pPr marL="285750" indent="-285750">
              <a:buFont typeface="Arial" panose="020B0604020202020204" pitchFamily="34" charset="0"/>
              <a:buChar char="•"/>
            </a:pPr>
            <a:r>
              <a:rPr lang="ru-RU" sz="1200" dirty="0" smtClean="0">
                <a:solidFill>
                  <a:schemeClr val="tx1"/>
                </a:solidFill>
              </a:rPr>
              <a:t>«</a:t>
            </a:r>
            <a:r>
              <a:rPr lang="ru-RU" sz="1200" b="1" dirty="0" smtClean="0">
                <a:solidFill>
                  <a:schemeClr val="accent5">
                    <a:lumMod val="75000"/>
                  </a:schemeClr>
                </a:solidFill>
              </a:rPr>
              <a:t>+</a:t>
            </a:r>
            <a:r>
              <a:rPr lang="ru-RU" sz="1200" dirty="0" smtClean="0">
                <a:solidFill>
                  <a:schemeClr val="tx1"/>
                </a:solidFill>
              </a:rPr>
              <a:t>» – Включила во входные параметры</a:t>
            </a:r>
          </a:p>
          <a:p>
            <a:pPr marL="285750" indent="-285750">
              <a:buFont typeface="Arial" panose="020B0604020202020204" pitchFamily="34" charset="0"/>
              <a:buChar char="•"/>
            </a:pPr>
            <a:r>
              <a:rPr lang="ru-RU" sz="1200" dirty="0" smtClean="0">
                <a:solidFill>
                  <a:schemeClr val="tx1"/>
                </a:solidFill>
              </a:rPr>
              <a:t>«</a:t>
            </a:r>
            <a:r>
              <a:rPr lang="ru-RU" sz="1200" dirty="0" smtClean="0">
                <a:solidFill>
                  <a:srgbClr val="FF0000"/>
                </a:solidFill>
              </a:rPr>
              <a:t>?</a:t>
            </a:r>
            <a:r>
              <a:rPr lang="ru-RU" sz="1200" dirty="0" smtClean="0">
                <a:solidFill>
                  <a:schemeClr val="tx1"/>
                </a:solidFill>
              </a:rPr>
              <a:t>» – не знаю включать во входные/выходные параметры/не включать</a:t>
            </a:r>
          </a:p>
          <a:p>
            <a:endParaRPr lang="ru-RU"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4</a:t>
            </a:fld>
            <a:endParaRPr lang="ru-RU"/>
          </a:p>
        </p:txBody>
      </p:sp>
    </p:spTree>
    <p:extLst>
      <p:ext uri="{BB962C8B-B14F-4D97-AF65-F5344CB8AC3E}">
        <p14:creationId xmlns:p14="http://schemas.microsoft.com/office/powerpoint/2010/main" val="202159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Анализ корреспонденций пассажиропотоков </a:t>
            </a:r>
            <a:r>
              <a:rPr lang="ru-RU" sz="1200" b="1" kern="1200" baseline="0" dirty="0" smtClean="0">
                <a:solidFill>
                  <a:schemeClr val="tx1"/>
                </a:solidFill>
                <a:latin typeface="+mn-lt"/>
                <a:ea typeface="+mn-ea"/>
                <a:cs typeface="+mn-cs"/>
              </a:rPr>
              <a:t>– Входные параметры</a:t>
            </a:r>
            <a:endParaRPr lang="ru-RU" sz="1200" b="1"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1"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ru-RU" sz="1200" b="0" kern="1200" baseline="0" dirty="0" err="1" smtClean="0">
                <a:solidFill>
                  <a:schemeClr val="tx1"/>
                </a:solidFill>
                <a:latin typeface="+mn-lt"/>
                <a:ea typeface="+mn-ea"/>
                <a:cs typeface="+mn-cs"/>
              </a:rPr>
              <a:t>пдф</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 во всех отчетах кроме первого кнопка с информацией о списке корреспонденций, чьи данные отображаются в отчете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baseline="0" dirty="0" smtClean="0">
                <a:solidFill>
                  <a:schemeClr val="tx1"/>
                </a:solidFill>
                <a:latin typeface="+mn-lt"/>
                <a:ea typeface="+mn-ea"/>
                <a:cs typeface="+mn-cs"/>
              </a:rPr>
              <a:t>Входные параметры:</a:t>
            </a:r>
            <a:endParaRPr lang="ru-RU" sz="1200" b="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Календарь</a:t>
            </a:r>
            <a:r>
              <a:rPr lang="ru-RU" sz="1200" b="0" kern="1200" dirty="0" smtClean="0">
                <a:solidFill>
                  <a:schemeClr val="tx1"/>
                </a:solidFill>
                <a:latin typeface="+mn-lt"/>
                <a:ea typeface="+mn-ea"/>
                <a:cs typeface="+mn-cs"/>
              </a:rPr>
              <a:t> (выбор по</a:t>
            </a:r>
            <a:r>
              <a:rPr lang="ru-RU" sz="1200" b="0" kern="1200" baseline="0" dirty="0" smtClean="0">
                <a:solidFill>
                  <a:schemeClr val="tx1"/>
                </a:solidFill>
                <a:latin typeface="+mn-lt"/>
                <a:ea typeface="+mn-ea"/>
                <a:cs typeface="+mn-cs"/>
              </a:rPr>
              <a:t> суткам).  Возможность выбора по дате отправления, весь месяц, произвольный?? Лимит 121 сутки.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Перевозчик</a:t>
            </a:r>
            <a:r>
              <a:rPr lang="ru-RU" sz="1200" b="0" kern="1200" baseline="0" dirty="0" smtClean="0">
                <a:solidFill>
                  <a:schemeClr val="tx1"/>
                </a:solidFill>
                <a:latin typeface="+mn-lt"/>
                <a:ea typeface="+mn-ea"/>
                <a:cs typeface="+mn-cs"/>
              </a:rPr>
              <a:t> (в зависимости от прав доступа можно выбрать 1, несколько, всех)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Объект отправления</a:t>
            </a:r>
            <a:r>
              <a:rPr lang="ru-RU" sz="1200" b="1" kern="1200" baseline="0" dirty="0" smtClean="0">
                <a:solidFill>
                  <a:schemeClr val="tx1"/>
                </a:solidFill>
                <a:latin typeface="+mn-lt"/>
                <a:ea typeface="+mn-ea"/>
                <a:cs typeface="+mn-cs"/>
              </a:rPr>
              <a:t>: государство </a:t>
            </a:r>
            <a:r>
              <a:rPr lang="ru-RU" sz="1200" b="0" kern="1200" baseline="0" dirty="0" smtClean="0">
                <a:solidFill>
                  <a:schemeClr val="tx1"/>
                </a:solidFill>
                <a:latin typeface="+mn-lt"/>
                <a:ea typeface="+mn-ea"/>
                <a:cs typeface="+mn-cs"/>
              </a:rPr>
              <a:t>–</a:t>
            </a:r>
            <a:r>
              <a:rPr lang="ru-RU" sz="1200" b="1"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множественный выбор с государством отправления.</a:t>
            </a:r>
            <a:endParaRPr lang="ru-RU" sz="1200" b="1"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Объект отправления: дорога </a:t>
            </a:r>
            <a:r>
              <a:rPr lang="ru-RU" sz="1200" b="0" kern="1200" baseline="0" dirty="0" smtClean="0">
                <a:solidFill>
                  <a:schemeClr val="tx1"/>
                </a:solidFill>
                <a:latin typeface="+mn-lt"/>
                <a:ea typeface="+mn-ea"/>
                <a:cs typeface="+mn-cs"/>
              </a:rPr>
              <a:t>–</a:t>
            </a:r>
            <a:r>
              <a:rPr lang="ru-RU" sz="1200" b="1"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множественный выбор со станциям отправления. Выбирается после выбора государства (загружаются только те дороги, что принадлежат выбранному государству отправления)</a:t>
            </a:r>
            <a:endParaRPr lang="ru-RU" sz="1200" b="1"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Объект отправления: станция </a:t>
            </a:r>
            <a:r>
              <a:rPr lang="ru-RU" sz="1200" b="0" kern="1200" baseline="0" dirty="0" smtClean="0">
                <a:solidFill>
                  <a:schemeClr val="tx1"/>
                </a:solidFill>
                <a:latin typeface="+mn-lt"/>
                <a:ea typeface="+mn-ea"/>
                <a:cs typeface="+mn-cs"/>
              </a:rPr>
              <a:t>–</a:t>
            </a:r>
            <a:r>
              <a:rPr lang="ru-RU" sz="1200" b="1"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множественный выбор со станциями отправления. Выбирается после выбора государства и дороги (загружаются только те станции, что принадлежат выбранному государству отправления и дороге отправления)</a:t>
            </a:r>
            <a:endParaRPr lang="ru-RU" sz="1200" b="1"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Объект назначения: государство </a:t>
            </a:r>
            <a:r>
              <a:rPr lang="ru-RU" sz="1200" b="0" kern="1200" baseline="0" dirty="0" smtClean="0">
                <a:solidFill>
                  <a:schemeClr val="tx1"/>
                </a:solidFill>
                <a:latin typeface="+mn-lt"/>
                <a:ea typeface="+mn-ea"/>
                <a:cs typeface="+mn-cs"/>
              </a:rPr>
              <a:t>–</a:t>
            </a:r>
            <a:r>
              <a:rPr lang="ru-RU" sz="1200" b="1"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множественный выбор с государством назначения.</a:t>
            </a:r>
            <a:endParaRPr lang="ru-RU" sz="1200" b="1"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Объект назначения: дорога </a:t>
            </a:r>
            <a:r>
              <a:rPr lang="ru-RU" sz="1200" b="0" kern="1200" baseline="0" dirty="0" smtClean="0">
                <a:solidFill>
                  <a:schemeClr val="tx1"/>
                </a:solidFill>
                <a:latin typeface="+mn-lt"/>
                <a:ea typeface="+mn-ea"/>
                <a:cs typeface="+mn-cs"/>
              </a:rPr>
              <a:t>–</a:t>
            </a:r>
            <a:r>
              <a:rPr lang="ru-RU" sz="1200" b="1"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множественный выбор с дорогой назначения. Выбирается после выбора государства (загружаются только те дороги, что принадлежат выбранному государству отправления)</a:t>
            </a:r>
            <a:endParaRPr lang="ru-RU" sz="1200" b="1"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smtClean="0">
                <a:solidFill>
                  <a:schemeClr val="tx1"/>
                </a:solidFill>
                <a:latin typeface="+mn-lt"/>
                <a:ea typeface="+mn-ea"/>
                <a:cs typeface="+mn-cs"/>
              </a:rPr>
              <a:t>Объект назначения: станция </a:t>
            </a:r>
            <a:r>
              <a:rPr lang="ru-RU" sz="1200" b="0" kern="1200" baseline="0" dirty="0" smtClean="0">
                <a:solidFill>
                  <a:schemeClr val="tx1"/>
                </a:solidFill>
                <a:latin typeface="+mn-lt"/>
                <a:ea typeface="+mn-ea"/>
                <a:cs typeface="+mn-cs"/>
              </a:rPr>
              <a:t>–</a:t>
            </a:r>
            <a:r>
              <a:rPr lang="ru-RU" sz="1200" b="1"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множественный выбор со станциями назначения. Выбирается после выбора государства и дороги (загружаются только те станции, что принадлежат выбранному государству назначения и дороге назначения)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1" kern="1200" baseline="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A6CF7FC2-D69D-4930-8A98-255D307319DF}" type="slidenum">
              <a:rPr lang="ru-RU" smtClean="0"/>
              <a:t>6</a:t>
            </a:fld>
            <a:endParaRPr lang="ru-RU"/>
          </a:p>
        </p:txBody>
      </p:sp>
    </p:spTree>
    <p:extLst>
      <p:ext uri="{BB962C8B-B14F-4D97-AF65-F5344CB8AC3E}">
        <p14:creationId xmlns:p14="http://schemas.microsoft.com/office/powerpoint/2010/main" val="379966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1</a:t>
            </a:r>
            <a:r>
              <a:rPr lang="ru-RU" b="1" baseline="0" dirty="0" smtClean="0"/>
              <a:t> отчет. Список корреспонденций пассажиропотоков</a:t>
            </a:r>
          </a:p>
          <a:p>
            <a:r>
              <a:rPr lang="en-US" b="1" baseline="0" dirty="0" err="1" smtClean="0"/>
              <a:t>corresp</a:t>
            </a:r>
            <a:endParaRPr lang="ru-RU"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p>
          <a:p>
            <a:endParaRPr lang="ru-RU" b="0" dirty="0" smtClean="0"/>
          </a:p>
          <a:p>
            <a:r>
              <a:rPr lang="ru-RU" b="0" dirty="0" smtClean="0"/>
              <a:t>Можно</a:t>
            </a:r>
            <a:r>
              <a:rPr lang="ru-RU" b="0" baseline="0" dirty="0" smtClean="0"/>
              <a:t> осуществлять поиск нужной корреспонденции в столбце «Корреспонденция пассажиропотоков»</a:t>
            </a:r>
          </a:p>
          <a:p>
            <a:r>
              <a:rPr lang="ru-RU" b="0" baseline="0" dirty="0" smtClean="0"/>
              <a:t>При нажатии на количество поездов (гиперссылка) - переход на отчет по поездам (модальное окно)</a:t>
            </a:r>
          </a:p>
          <a:p>
            <a:endParaRPr lang="ru-RU" b="0" baseline="0" dirty="0" smtClean="0"/>
          </a:p>
          <a:p>
            <a:r>
              <a:rPr lang="ru-RU" b="0" baseline="0" dirty="0" smtClean="0"/>
              <a:t>Самый первый столбец – постановка галочек при выборе нужных корреспонденций</a:t>
            </a:r>
          </a:p>
          <a:p>
            <a:r>
              <a:rPr lang="ru-RU" sz="1200" dirty="0" smtClean="0">
                <a:solidFill>
                  <a:sysClr val="windowText" lastClr="000000"/>
                </a:solidFill>
              </a:rPr>
              <a:t>При постановке галочек в 1 столбце мы отмечаем те корреспонденции, которые будем анализировать. При выборе нескольких корреспонденций выходные формы не меняются, данные суммируются. При постановке несколько галочек активны все иконки, но они покажут один результат (по всем выбранным корреспонденциям).</a:t>
            </a:r>
          </a:p>
          <a:p>
            <a:r>
              <a:rPr lang="ru-RU" sz="1200" dirty="0" smtClean="0">
                <a:solidFill>
                  <a:sysClr val="windowText" lastClr="000000"/>
                </a:solidFill>
              </a:rPr>
              <a:t>Переход на неравномерность по корреспонденциям делать при нажатии на галочки и кнопку с графиком. Если пользователь не выбрал корреспонденцию(-</a:t>
            </a:r>
            <a:r>
              <a:rPr lang="ru-RU" sz="1200" dirty="0" err="1" smtClean="0">
                <a:solidFill>
                  <a:sysClr val="windowText" lastClr="000000"/>
                </a:solidFill>
              </a:rPr>
              <a:t>ции</a:t>
            </a:r>
            <a:r>
              <a:rPr lang="ru-RU" sz="1200" dirty="0" smtClean="0">
                <a:solidFill>
                  <a:sysClr val="windowText" lastClr="000000"/>
                </a:solidFill>
              </a:rPr>
              <a:t>), но нажал на кнопку графика – высвечивается предупреждение</a:t>
            </a:r>
          </a:p>
          <a:p>
            <a:r>
              <a:rPr lang="ru-RU" sz="1200" dirty="0" smtClean="0">
                <a:solidFill>
                  <a:sysClr val="windowText" lastClr="000000"/>
                </a:solidFill>
              </a:rPr>
              <a:t>Алгоритм перехода на другие отчеты:</a:t>
            </a:r>
          </a:p>
          <a:p>
            <a:pPr marL="228600" indent="-228600">
              <a:buAutoNum type="arabicPeriod"/>
            </a:pPr>
            <a:r>
              <a:rPr lang="ru-RU" sz="1200" dirty="0" smtClean="0">
                <a:solidFill>
                  <a:sysClr val="windowText" lastClr="000000"/>
                </a:solidFill>
              </a:rPr>
              <a:t>Выбираем корреспонденции, ставим галочки</a:t>
            </a:r>
          </a:p>
          <a:p>
            <a:pPr marL="228600" indent="-228600">
              <a:buAutoNum type="arabicPeriod"/>
            </a:pPr>
            <a:r>
              <a:rPr lang="ru-RU" sz="1200" dirty="0" smtClean="0">
                <a:solidFill>
                  <a:sysClr val="windowText" lastClr="000000"/>
                </a:solidFill>
              </a:rPr>
              <a:t>Нажимаем на кнопку того отчета, что хотим загрузить, что хотим посмотреть</a:t>
            </a:r>
          </a:p>
          <a:p>
            <a:pPr marL="228600" indent="-228600">
              <a:buAutoNum type="arabicPeriod"/>
            </a:pPr>
            <a:r>
              <a:rPr lang="ru-RU" sz="1200" dirty="0" smtClean="0">
                <a:solidFill>
                  <a:sysClr val="windowText" lastClr="000000"/>
                </a:solidFill>
              </a:rPr>
              <a:t>Грузится отчет с данными</a:t>
            </a:r>
          </a:p>
          <a:p>
            <a:r>
              <a:rPr lang="ru-RU" sz="1200" dirty="0" smtClean="0">
                <a:solidFill>
                  <a:sysClr val="windowText" lastClr="000000"/>
                </a:solidFill>
              </a:rPr>
              <a:t> 1 кнопка график (неравномерность), 2 кнопка поезд(отчета по типам ваг), 3 кнопка документ (отчет по виду документа), 3 кнопка сидение (отчет по характеристикам места) </a:t>
            </a:r>
            <a:endParaRPr lang="ru-RU" sz="1200" dirty="0">
              <a:solidFill>
                <a:sysClr val="windowText" lastClr="000000"/>
              </a:solidFill>
            </a:endParaRPr>
          </a:p>
        </p:txBody>
      </p:sp>
      <p:sp>
        <p:nvSpPr>
          <p:cNvPr id="4" name="Номер слайда 3"/>
          <p:cNvSpPr>
            <a:spLocks noGrp="1"/>
          </p:cNvSpPr>
          <p:nvPr>
            <p:ph type="sldNum" sz="quarter" idx="10"/>
          </p:nvPr>
        </p:nvSpPr>
        <p:spPr/>
        <p:txBody>
          <a:bodyPr/>
          <a:lstStyle/>
          <a:p>
            <a:fld id="{A6CF7FC2-D69D-4930-8A98-255D307319DF}" type="slidenum">
              <a:rPr lang="ru-RU" smtClean="0"/>
              <a:t>7</a:t>
            </a:fld>
            <a:endParaRPr lang="ru-RU"/>
          </a:p>
        </p:txBody>
      </p:sp>
    </p:spTree>
    <p:extLst>
      <p:ext uri="{BB962C8B-B14F-4D97-AF65-F5344CB8AC3E}">
        <p14:creationId xmlns:p14="http://schemas.microsoft.com/office/powerpoint/2010/main" val="61253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t>1</a:t>
            </a:r>
            <a:r>
              <a:rPr lang="ru-RU" b="1" baseline="0" dirty="0" smtClean="0"/>
              <a:t> отчет. Модальное окно. Корреспонденция пассажиропотоков </a:t>
            </a:r>
            <a:r>
              <a:rPr lang="ru-RU" b="1" baseline="0" dirty="0" err="1" smtClean="0"/>
              <a:t>попоездам</a:t>
            </a:r>
            <a:r>
              <a:rPr lang="ru-RU" b="1" baseline="0" dirty="0" smtClean="0"/>
              <a:t> (при нажатии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smtClean="0"/>
              <a:t>В столбце «Номер поезда» можно найти необходимый из списка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smtClean="0"/>
              <a:t>В этом же столбце признак </a:t>
            </a:r>
            <a:r>
              <a:rPr lang="ru-RU" b="0" baseline="0" dirty="0" err="1" smtClean="0"/>
              <a:t>фирменности</a:t>
            </a:r>
            <a:r>
              <a:rPr lang="ru-RU" b="0" baseline="0" dirty="0" smtClean="0"/>
              <a:t> поезда отображается стрелкой вверх, при наведении написано «Признак </a:t>
            </a:r>
            <a:r>
              <a:rPr lang="ru-RU" b="0" baseline="0" dirty="0" err="1" smtClean="0"/>
              <a:t>фирменности</a:t>
            </a:r>
            <a:r>
              <a:rPr lang="ru-RU" b="0" baseline="0" dirty="0" smtClean="0"/>
              <a:t> поезда»</a:t>
            </a:r>
          </a:p>
        </p:txBody>
      </p:sp>
      <p:sp>
        <p:nvSpPr>
          <p:cNvPr id="4" name="Номер слайда 3"/>
          <p:cNvSpPr>
            <a:spLocks noGrp="1"/>
          </p:cNvSpPr>
          <p:nvPr>
            <p:ph type="sldNum" sz="quarter" idx="10"/>
          </p:nvPr>
        </p:nvSpPr>
        <p:spPr/>
        <p:txBody>
          <a:bodyPr/>
          <a:lstStyle/>
          <a:p>
            <a:fld id="{A6CF7FC2-D69D-4930-8A98-255D307319DF}" type="slidenum">
              <a:rPr lang="ru-RU" smtClean="0"/>
              <a:t>8</a:t>
            </a:fld>
            <a:endParaRPr lang="ru-RU"/>
          </a:p>
        </p:txBody>
      </p:sp>
    </p:spTree>
    <p:extLst>
      <p:ext uri="{BB962C8B-B14F-4D97-AF65-F5344CB8AC3E}">
        <p14:creationId xmlns:p14="http://schemas.microsoft.com/office/powerpoint/2010/main" val="397573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t>1</a:t>
            </a:r>
            <a:r>
              <a:rPr lang="ru-RU" b="1" baseline="0" dirty="0" smtClean="0"/>
              <a:t> отчет. Модальное окно. Корреспонденция пассажиропотоков </a:t>
            </a:r>
            <a:r>
              <a:rPr lang="ru-RU" b="1" baseline="0" dirty="0" err="1" smtClean="0"/>
              <a:t>попоездам</a:t>
            </a:r>
            <a:r>
              <a:rPr lang="ru-RU" b="1" baseline="0" dirty="0" smtClean="0"/>
              <a:t> (при нажатии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smtClean="0"/>
              <a:t>В столбце «Номер поезда» можно найти необходимый из списка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smtClean="0"/>
              <a:t>В этом же столбце признак </a:t>
            </a:r>
            <a:r>
              <a:rPr lang="ru-RU" b="0" baseline="0" dirty="0" err="1" smtClean="0"/>
              <a:t>фирменности</a:t>
            </a:r>
            <a:r>
              <a:rPr lang="ru-RU" b="0" baseline="0" dirty="0" smtClean="0"/>
              <a:t> поезда отображается стрелкой вверх, при наведении написано «Признак </a:t>
            </a:r>
            <a:r>
              <a:rPr lang="ru-RU" b="0" baseline="0" dirty="0" err="1" smtClean="0"/>
              <a:t>фирменности</a:t>
            </a:r>
            <a:r>
              <a:rPr lang="ru-RU" b="0" baseline="0" dirty="0" smtClean="0"/>
              <a:t> поезда»</a:t>
            </a:r>
          </a:p>
        </p:txBody>
      </p:sp>
      <p:sp>
        <p:nvSpPr>
          <p:cNvPr id="4" name="Номер слайда 3"/>
          <p:cNvSpPr>
            <a:spLocks noGrp="1"/>
          </p:cNvSpPr>
          <p:nvPr>
            <p:ph type="sldNum" sz="quarter" idx="10"/>
          </p:nvPr>
        </p:nvSpPr>
        <p:spPr/>
        <p:txBody>
          <a:bodyPr/>
          <a:lstStyle/>
          <a:p>
            <a:fld id="{A6CF7FC2-D69D-4930-8A98-255D307319DF}" type="slidenum">
              <a:rPr lang="ru-RU" smtClean="0"/>
              <a:t>9</a:t>
            </a:fld>
            <a:endParaRPr lang="ru-RU"/>
          </a:p>
        </p:txBody>
      </p:sp>
    </p:spTree>
    <p:extLst>
      <p:ext uri="{BB962C8B-B14F-4D97-AF65-F5344CB8AC3E}">
        <p14:creationId xmlns:p14="http://schemas.microsoft.com/office/powerpoint/2010/main" val="164940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2</a:t>
            </a:r>
            <a:r>
              <a:rPr lang="ru-RU" b="1" baseline="0" dirty="0" smtClean="0"/>
              <a:t> отчет. Анализ неравномерности корреспонденции пассажиропотоков</a:t>
            </a:r>
          </a:p>
          <a:p>
            <a:r>
              <a:rPr lang="ru-RU" b="1" baseline="0" dirty="0" smtClean="0"/>
              <a:t>Вариант 1: выбрана 1 корреспонденция – форма не меняется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Кнопки у отчетов</a:t>
            </a:r>
            <a:r>
              <a:rPr lang="ru-RU" sz="1200" b="0" kern="1200" dirty="0" smtClean="0">
                <a:solidFill>
                  <a:schemeClr val="tx1"/>
                </a:solidFill>
                <a:latin typeface="+mn-lt"/>
                <a:ea typeface="+mn-ea"/>
                <a:cs typeface="+mn-cs"/>
              </a:rPr>
              <a:t>:</a:t>
            </a:r>
            <a:r>
              <a:rPr lang="ru-RU" sz="1200" b="0" kern="1200" baseline="0" dirty="0" smtClean="0">
                <a:solidFill>
                  <a:schemeClr val="tx1"/>
                </a:solidFill>
                <a:latin typeface="+mn-lt"/>
                <a:ea typeface="+mn-ea"/>
                <a:cs typeface="+mn-cs"/>
              </a:rPr>
              <a:t> экспорт (выгрузка отчета в </a:t>
            </a:r>
            <a:r>
              <a:rPr lang="ru-RU" sz="1200" b="0" kern="1200" baseline="0" dirty="0" err="1" smtClean="0">
                <a:solidFill>
                  <a:schemeClr val="tx1"/>
                </a:solidFill>
                <a:latin typeface="+mn-lt"/>
                <a:ea typeface="+mn-ea"/>
                <a:cs typeface="+mn-cs"/>
              </a:rPr>
              <a:t>эксель</a:t>
            </a:r>
            <a:r>
              <a:rPr lang="ru-RU" sz="1200" b="0" kern="1200" baseline="0" dirty="0" smtClean="0">
                <a:solidFill>
                  <a:schemeClr val="tx1"/>
                </a:solidFill>
                <a:latin typeface="+mn-lt"/>
                <a:ea typeface="+mn-ea"/>
                <a:cs typeface="+mn-cs"/>
              </a:rPr>
              <a:t>/</a:t>
            </a:r>
            <a:r>
              <a:rPr lang="ru-RU" sz="1200" b="0" kern="1200" baseline="0" dirty="0" err="1" smtClean="0">
                <a:solidFill>
                  <a:schemeClr val="tx1"/>
                </a:solidFill>
                <a:latin typeface="+mn-lt"/>
                <a:ea typeface="+mn-ea"/>
                <a:cs typeface="+mn-cs"/>
              </a:rPr>
              <a:t>пдф</a:t>
            </a:r>
            <a:r>
              <a:rPr lang="ru-RU" sz="1200" b="0"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вернуться наверх</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свернуть отчет</a:t>
            </a:r>
            <a:r>
              <a:rPr lang="en-US" sz="1200" b="0" kern="1200" baseline="0" dirty="0" smtClean="0">
                <a:solidFill>
                  <a:schemeClr val="tx1"/>
                </a:solidFill>
                <a:latin typeface="+mn-lt"/>
                <a:ea typeface="+mn-ea"/>
                <a:cs typeface="+mn-cs"/>
              </a:rPr>
              <a:t>; </a:t>
            </a:r>
            <a:r>
              <a:rPr lang="ru-RU" sz="1200" b="0" kern="1200" baseline="0" dirty="0" smtClean="0">
                <a:solidFill>
                  <a:schemeClr val="tx1"/>
                </a:solidFill>
                <a:latin typeface="+mn-lt"/>
                <a:ea typeface="+mn-ea"/>
                <a:cs typeface="+mn-cs"/>
              </a:rPr>
              <a:t>кнопка с информацией о списке корреспонденций, чьи данные отображаются в отчете</a:t>
            </a:r>
          </a:p>
          <a:p>
            <a:endParaRPr lang="ru-RU" b="0" dirty="0" smtClean="0"/>
          </a:p>
        </p:txBody>
      </p:sp>
      <p:sp>
        <p:nvSpPr>
          <p:cNvPr id="4" name="Номер слайда 3"/>
          <p:cNvSpPr>
            <a:spLocks noGrp="1"/>
          </p:cNvSpPr>
          <p:nvPr>
            <p:ph type="sldNum" sz="quarter" idx="10"/>
          </p:nvPr>
        </p:nvSpPr>
        <p:spPr/>
        <p:txBody>
          <a:bodyPr/>
          <a:lstStyle/>
          <a:p>
            <a:fld id="{A6CF7FC2-D69D-4930-8A98-255D307319DF}" type="slidenum">
              <a:rPr lang="ru-RU" smtClean="0"/>
              <a:t>10</a:t>
            </a:fld>
            <a:endParaRPr lang="ru-RU"/>
          </a:p>
        </p:txBody>
      </p:sp>
    </p:spTree>
    <p:extLst>
      <p:ext uri="{BB962C8B-B14F-4D97-AF65-F5344CB8AC3E}">
        <p14:creationId xmlns:p14="http://schemas.microsoft.com/office/powerpoint/2010/main" val="338128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A8BCCD5-DA08-4758-9228-8A4A6CF91834}" type="datetimeFigureOut">
              <a:rPr lang="ru-RU" smtClean="0"/>
              <a:t>20.09.2022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190310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A8BCCD5-DA08-4758-9228-8A4A6CF91834}" type="datetimeFigureOut">
              <a:rPr lang="ru-RU" smtClean="0"/>
              <a:t>20.09.2022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128993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A8BCCD5-DA08-4758-9228-8A4A6CF91834}" type="datetimeFigureOut">
              <a:rPr lang="ru-RU" smtClean="0"/>
              <a:t>20.09.2022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282023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A8BCCD5-DA08-4758-9228-8A4A6CF91834}" type="datetimeFigureOut">
              <a:rPr lang="ru-RU" smtClean="0"/>
              <a:t>20.09.2022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40784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A8BCCD5-DA08-4758-9228-8A4A6CF91834}" type="datetimeFigureOut">
              <a:rPr lang="ru-RU" smtClean="0"/>
              <a:t>20.09.2022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25811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A8BCCD5-DA08-4758-9228-8A4A6CF91834}" type="datetimeFigureOut">
              <a:rPr lang="ru-RU" smtClean="0"/>
              <a:t>20.09.2022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168357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A8BCCD5-DA08-4758-9228-8A4A6CF91834}" type="datetimeFigureOut">
              <a:rPr lang="ru-RU" smtClean="0"/>
              <a:t>20.09.2022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37815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A8BCCD5-DA08-4758-9228-8A4A6CF91834}" type="datetimeFigureOut">
              <a:rPr lang="ru-RU" smtClean="0"/>
              <a:t>20.09.2022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78606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A8BCCD5-DA08-4758-9228-8A4A6CF91834}" type="datetimeFigureOut">
              <a:rPr lang="ru-RU" smtClean="0"/>
              <a:t>20.09.2022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164736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A8BCCD5-DA08-4758-9228-8A4A6CF91834}" type="datetimeFigureOut">
              <a:rPr lang="ru-RU" smtClean="0"/>
              <a:t>20.09.2022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368013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A8BCCD5-DA08-4758-9228-8A4A6CF91834}" type="datetimeFigureOut">
              <a:rPr lang="ru-RU" smtClean="0"/>
              <a:t>20.09.2022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DDC9A7-53AA-45E1-B644-F58B2EDF2823}" type="slidenum">
              <a:rPr lang="ru-RU" smtClean="0"/>
              <a:t>‹#›</a:t>
            </a:fld>
            <a:endParaRPr lang="ru-RU"/>
          </a:p>
        </p:txBody>
      </p:sp>
    </p:spTree>
    <p:extLst>
      <p:ext uri="{BB962C8B-B14F-4D97-AF65-F5344CB8AC3E}">
        <p14:creationId xmlns:p14="http://schemas.microsoft.com/office/powerpoint/2010/main" val="138168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CCD5-DA08-4758-9228-8A4A6CF91834}" type="datetimeFigureOut">
              <a:rPr lang="ru-RU" smtClean="0"/>
              <a:t>20.09.2022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DC9A7-53AA-45E1-B644-F58B2EDF2823}" type="slidenum">
              <a:rPr lang="ru-RU" smtClean="0"/>
              <a:t>‹#›</a:t>
            </a:fld>
            <a:endParaRPr lang="ru-RU"/>
          </a:p>
        </p:txBody>
      </p:sp>
    </p:spTree>
    <p:extLst>
      <p:ext uri="{BB962C8B-B14F-4D97-AF65-F5344CB8AC3E}">
        <p14:creationId xmlns:p14="http://schemas.microsoft.com/office/powerpoint/2010/main" val="57763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1.xm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9.jpe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5.xml"/><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 Id="rId9"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0" y="35334"/>
            <a:ext cx="12192000" cy="693366"/>
          </a:xfrm>
          <a:prstGeom prst="roundRect">
            <a:avLst>
              <a:gd name="adj" fmla="val 12066"/>
            </a:avLst>
          </a:prstGeom>
          <a:solidFill>
            <a:schemeClr val="accent1">
              <a:lumMod val="5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smtClean="0">
                <a:solidFill>
                  <a:schemeClr val="bg1"/>
                </a:solidFill>
              </a:rPr>
              <a:t>Приложение «</a:t>
            </a:r>
            <a:r>
              <a:rPr lang="ru-RU" sz="2800" b="1" dirty="0">
                <a:solidFill>
                  <a:schemeClr val="bg1"/>
                </a:solidFill>
              </a:rPr>
              <a:t>Анализ корреспонденций пассажиропотоков </a:t>
            </a:r>
            <a:r>
              <a:rPr lang="ru-RU" sz="2800" b="1" dirty="0" smtClean="0">
                <a:solidFill>
                  <a:schemeClr val="bg1"/>
                </a:solidFill>
              </a:rPr>
              <a:t>»</a:t>
            </a:r>
          </a:p>
        </p:txBody>
      </p:sp>
      <p:sp>
        <p:nvSpPr>
          <p:cNvPr id="3" name="Скругленный прямоугольник 2"/>
          <p:cNvSpPr/>
          <p:nvPr/>
        </p:nvSpPr>
        <p:spPr>
          <a:xfrm>
            <a:off x="151002" y="2029902"/>
            <a:ext cx="5226341" cy="2927991"/>
          </a:xfrm>
          <a:prstGeom prst="roundRect">
            <a:avLst>
              <a:gd name="adj" fmla="val 12066"/>
            </a:avLst>
          </a:prstGeom>
          <a:solidFill>
            <a:schemeClr val="accent4">
              <a:lumMod val="20000"/>
              <a:lumOff val="8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accent1">
                    <a:lumMod val="50000"/>
                  </a:schemeClr>
                </a:solidFill>
              </a:rPr>
              <a:t>Разработка инструментария для </a:t>
            </a:r>
            <a:r>
              <a:rPr lang="ru-RU" sz="2000" dirty="0" smtClean="0">
                <a:solidFill>
                  <a:schemeClr val="accent1">
                    <a:lumMod val="50000"/>
                  </a:schemeClr>
                </a:solidFill>
              </a:rPr>
              <a:t>анализа точек зарождения и погашения пассажиропотоков, объема корреспонденций пассажиропотоков для дальнейшего построения прогноза пассажирских перевозок и графика движения поездов </a:t>
            </a:r>
          </a:p>
        </p:txBody>
      </p:sp>
      <p:graphicFrame>
        <p:nvGraphicFramePr>
          <p:cNvPr id="4" name="Схема 3"/>
          <p:cNvGraphicFramePr/>
          <p:nvPr>
            <p:extLst>
              <p:ext uri="{D42A27DB-BD31-4B8C-83A1-F6EECF244321}">
                <p14:modId xmlns:p14="http://schemas.microsoft.com/office/powerpoint/2010/main" val="2094506398"/>
              </p:ext>
            </p:extLst>
          </p:nvPr>
        </p:nvGraphicFramePr>
        <p:xfrm>
          <a:off x="4671730" y="2029903"/>
          <a:ext cx="8568952" cy="4365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779718" y="1198069"/>
            <a:ext cx="1940987" cy="646331"/>
          </a:xfrm>
          <a:prstGeom prst="rect">
            <a:avLst/>
          </a:prstGeom>
          <a:noFill/>
        </p:spPr>
        <p:txBody>
          <a:bodyPr wrap="square" rtlCol="0">
            <a:spAutoFit/>
          </a:bodyPr>
          <a:lstStyle/>
          <a:p>
            <a:pPr algn="ctr"/>
            <a:r>
              <a:rPr lang="ru-RU" sz="3600" dirty="0" smtClean="0">
                <a:solidFill>
                  <a:schemeClr val="accent1">
                    <a:lumMod val="50000"/>
                  </a:schemeClr>
                </a:solidFill>
                <a:latin typeface="Times New Roman" panose="02020603050405020304" pitchFamily="18" charset="0"/>
                <a:cs typeface="Times New Roman" panose="02020603050405020304" pitchFamily="18" charset="0"/>
              </a:rPr>
              <a:t>Задачи</a:t>
            </a:r>
            <a:r>
              <a:rPr lang="ru-RU" sz="3600" dirty="0">
                <a:solidFill>
                  <a:schemeClr val="accent1">
                    <a:lumMod val="50000"/>
                  </a:schemeClr>
                </a:solidFill>
                <a:latin typeface="Times New Roman" panose="02020603050405020304" pitchFamily="18" charset="0"/>
                <a:cs typeface="Times New Roman" panose="02020603050405020304" pitchFamily="18" charset="0"/>
              </a:rPr>
              <a:t>:</a:t>
            </a:r>
          </a:p>
        </p:txBody>
      </p:sp>
      <p:sp>
        <p:nvSpPr>
          <p:cNvPr id="9" name="TextBox 8"/>
          <p:cNvSpPr txBox="1"/>
          <p:nvPr/>
        </p:nvSpPr>
        <p:spPr>
          <a:xfrm>
            <a:off x="445718" y="1198069"/>
            <a:ext cx="1940987" cy="646331"/>
          </a:xfrm>
          <a:prstGeom prst="rect">
            <a:avLst/>
          </a:prstGeom>
          <a:noFill/>
        </p:spPr>
        <p:txBody>
          <a:bodyPr wrap="square" rtlCol="0">
            <a:spAutoFit/>
          </a:bodyPr>
          <a:lstStyle/>
          <a:p>
            <a:pPr algn="ctr"/>
            <a:r>
              <a:rPr lang="ru-RU" sz="3600" dirty="0" smtClean="0">
                <a:solidFill>
                  <a:schemeClr val="accent1">
                    <a:lumMod val="50000"/>
                  </a:schemeClr>
                </a:solidFill>
                <a:latin typeface="Times New Roman" panose="02020603050405020304" pitchFamily="18" charset="0"/>
                <a:cs typeface="Times New Roman" panose="02020603050405020304" pitchFamily="18" charset="0"/>
              </a:rPr>
              <a:t>Цель:</a:t>
            </a:r>
            <a:endParaRPr lang="ru-RU"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7932708" y="1361661"/>
            <a:ext cx="3095717" cy="4547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Пока под вопросом</a:t>
            </a:r>
            <a:endParaRPr lang="ru-RU" sz="1100" dirty="0">
              <a:solidFill>
                <a:sysClr val="windowText" lastClr="000000"/>
              </a:solidFill>
            </a:endParaRPr>
          </a:p>
        </p:txBody>
      </p:sp>
      <p:sp>
        <p:nvSpPr>
          <p:cNvPr id="8" name="Скругленный прямоугольник 7"/>
          <p:cNvSpPr/>
          <p:nvPr/>
        </p:nvSpPr>
        <p:spPr>
          <a:xfrm>
            <a:off x="151003" y="5253366"/>
            <a:ext cx="5226340" cy="1475621"/>
          </a:xfrm>
          <a:prstGeom prst="roundRect">
            <a:avLst/>
          </a:prstGeom>
          <a:solidFill>
            <a:schemeClr val="accent6">
              <a:lumMod val="40000"/>
              <a:lumOff val="6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ru-RU" dirty="0" smtClean="0">
                <a:solidFill>
                  <a:sysClr val="windowText" lastClr="000000"/>
                </a:solidFill>
              </a:rPr>
              <a:t>Прогноз объема спроса</a:t>
            </a:r>
          </a:p>
          <a:p>
            <a:pPr marL="171450" indent="-171450" algn="ctr">
              <a:buFont typeface="Arial" panose="020B0604020202020204" pitchFamily="34" charset="0"/>
              <a:buChar char="•"/>
            </a:pPr>
            <a:r>
              <a:rPr lang="ru-RU" dirty="0" smtClean="0">
                <a:solidFill>
                  <a:sysClr val="windowText" lastClr="000000"/>
                </a:solidFill>
              </a:rPr>
              <a:t>Оценка получения информации о назначении поезда</a:t>
            </a:r>
            <a:endParaRPr lang="ru-RU" dirty="0">
              <a:solidFill>
                <a:sysClr val="windowText" lastClr="000000"/>
              </a:solidFill>
            </a:endParaRPr>
          </a:p>
        </p:txBody>
      </p:sp>
    </p:spTree>
    <p:extLst>
      <p:ext uri="{BB962C8B-B14F-4D97-AF65-F5344CB8AC3E}">
        <p14:creationId xmlns:p14="http://schemas.microsoft.com/office/powerpoint/2010/main" val="957884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889686"/>
            <a:ext cx="12192000" cy="9341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29290" y="1429001"/>
            <a:ext cx="12020550" cy="341632"/>
          </a:xfrm>
          <a:prstGeom prst="rect">
            <a:avLst/>
          </a:prstGeom>
          <a:solidFill>
            <a:schemeClr val="accent1">
              <a:lumMod val="20000"/>
              <a:lumOff val="80000"/>
            </a:schemeClr>
          </a:solidFill>
          <a:ln>
            <a:solidFill>
              <a:schemeClr val="accent5">
                <a:lumMod val="75000"/>
              </a:schemeClr>
            </a:solidFill>
          </a:ln>
        </p:spPr>
        <p:txBody>
          <a:bodyPr wrap="square">
            <a:spAutoFit/>
          </a:bodyPr>
          <a:lstStyle/>
          <a:p>
            <a:pPr algn="ctr">
              <a:lnSpc>
                <a:spcPct val="90000"/>
              </a:lnSpc>
              <a:spcBef>
                <a:spcPct val="0"/>
              </a:spcBef>
            </a:pPr>
            <a:r>
              <a:rPr lang="ru-RU" b="1" dirty="0">
                <a:latin typeface="Times New Roman" panose="02020603050405020304" pitchFamily="18" charset="0"/>
                <a:ea typeface="+mj-ea"/>
                <a:cs typeface="Times New Roman" panose="02020603050405020304" pitchFamily="18" charset="0"/>
              </a:rPr>
              <a:t>Анализ неравномерности </a:t>
            </a:r>
            <a:r>
              <a:rPr lang="ru-RU" b="1" dirty="0" smtClean="0">
                <a:latin typeface="Times New Roman" panose="02020603050405020304" pitchFamily="18" charset="0"/>
                <a:ea typeface="+mj-ea"/>
                <a:cs typeface="Times New Roman" panose="02020603050405020304" pitchFamily="18" charset="0"/>
              </a:rPr>
              <a:t>корреспонденций пассажиропотоков</a:t>
            </a:r>
            <a:endParaRPr lang="ru-RU" b="1" dirty="0">
              <a:latin typeface="Times New Roman" panose="02020603050405020304" pitchFamily="18" charset="0"/>
              <a:ea typeface="+mj-ea"/>
              <a:cs typeface="Times New Roman" panose="02020603050405020304" pitchFamily="18" charset="0"/>
            </a:endParaRPr>
          </a:p>
        </p:txBody>
      </p:sp>
      <p:graphicFrame>
        <p:nvGraphicFramePr>
          <p:cNvPr id="5" name="Объект 6"/>
          <p:cNvGraphicFramePr>
            <a:graphicFrameLocks noGrp="1"/>
          </p:cNvGraphicFramePr>
          <p:nvPr>
            <p:ph idx="1"/>
            <p:extLst>
              <p:ext uri="{D42A27DB-BD31-4B8C-83A1-F6EECF244321}">
                <p14:modId xmlns:p14="http://schemas.microsoft.com/office/powerpoint/2010/main" val="779994157"/>
              </p:ext>
            </p:extLst>
          </p:nvPr>
        </p:nvGraphicFramePr>
        <p:xfrm>
          <a:off x="795634" y="2149640"/>
          <a:ext cx="4973053" cy="428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Объект 10"/>
          <p:cNvGraphicFramePr>
            <a:graphicFrameLocks/>
          </p:cNvGraphicFramePr>
          <p:nvPr>
            <p:extLst>
              <p:ext uri="{D42A27DB-BD31-4B8C-83A1-F6EECF244321}">
                <p14:modId xmlns:p14="http://schemas.microsoft.com/office/powerpoint/2010/main" val="2166599340"/>
              </p:ext>
            </p:extLst>
          </p:nvPr>
        </p:nvGraphicFramePr>
        <p:xfrm>
          <a:off x="6593304" y="2120833"/>
          <a:ext cx="5229727" cy="4284012"/>
        </p:xfrm>
        <a:graphic>
          <a:graphicData uri="http://schemas.openxmlformats.org/drawingml/2006/chart">
            <c:chart xmlns:c="http://schemas.openxmlformats.org/drawingml/2006/chart" xmlns:r="http://schemas.openxmlformats.org/officeDocument/2006/relationships" r:id="rId4"/>
          </a:graphicData>
        </a:graphic>
      </p:graphicFrame>
      <p:sp>
        <p:nvSpPr>
          <p:cNvPr id="6" name="Прямоугольник 5"/>
          <p:cNvSpPr/>
          <p:nvPr/>
        </p:nvSpPr>
        <p:spPr>
          <a:xfrm>
            <a:off x="6349638" y="2306398"/>
            <a:ext cx="5842362" cy="338554"/>
          </a:xfrm>
          <a:prstGeom prst="rect">
            <a:avLst/>
          </a:prstGeom>
        </p:spPr>
        <p:txBody>
          <a:bodyPr wrap="square">
            <a:spAutoFit/>
          </a:bodyPr>
          <a:lstStyle/>
          <a:p>
            <a:pPr algn="ctr"/>
            <a:r>
              <a:rPr lang="ru-RU" sz="1600" b="1" dirty="0" smtClean="0">
                <a:latin typeface="Times New Roman" panose="02020603050405020304" pitchFamily="18" charset="0"/>
                <a:cs typeface="Times New Roman" panose="02020603050405020304" pitchFamily="18" charset="0"/>
              </a:rPr>
              <a:t>Неравномерность пассажиропотока по </a:t>
            </a:r>
            <a:r>
              <a:rPr lang="ru-RU" sz="1600" b="1" dirty="0">
                <a:latin typeface="Times New Roman" panose="02020603050405020304" pitchFamily="18" charset="0"/>
                <a:cs typeface="Times New Roman" panose="02020603050405020304" pitchFamily="18" charset="0"/>
              </a:rPr>
              <a:t>дням </a:t>
            </a:r>
            <a:r>
              <a:rPr lang="ru-RU" sz="1600" b="1" dirty="0" smtClean="0">
                <a:latin typeface="Times New Roman" panose="02020603050405020304" pitchFamily="18" charset="0"/>
                <a:cs typeface="Times New Roman" panose="02020603050405020304" pitchFamily="18" charset="0"/>
              </a:rPr>
              <a:t>недели </a:t>
            </a:r>
            <a:endParaRPr lang="ru-RU" sz="1600" b="1" dirty="0">
              <a:latin typeface="Times New Roman" panose="02020603050405020304" pitchFamily="18" charset="0"/>
              <a:cs typeface="Times New Roman" panose="02020603050405020304" pitchFamily="18" charset="0"/>
            </a:endParaRPr>
          </a:p>
        </p:txBody>
      </p:sp>
      <p:graphicFrame>
        <p:nvGraphicFramePr>
          <p:cNvPr id="10" name="Объект 6"/>
          <p:cNvGraphicFramePr>
            <a:graphicFrameLocks/>
          </p:cNvGraphicFramePr>
          <p:nvPr>
            <p:extLst>
              <p:ext uri="{D42A27DB-BD31-4B8C-83A1-F6EECF244321}">
                <p14:modId xmlns:p14="http://schemas.microsoft.com/office/powerpoint/2010/main" val="1529730647"/>
              </p:ext>
            </p:extLst>
          </p:nvPr>
        </p:nvGraphicFramePr>
        <p:xfrm>
          <a:off x="681789" y="6591839"/>
          <a:ext cx="4973053" cy="35788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Объект 10"/>
          <p:cNvGraphicFramePr>
            <a:graphicFrameLocks/>
          </p:cNvGraphicFramePr>
          <p:nvPr>
            <p:extLst>
              <p:ext uri="{D42A27DB-BD31-4B8C-83A1-F6EECF244321}">
                <p14:modId xmlns:p14="http://schemas.microsoft.com/office/powerpoint/2010/main" val="1289096246"/>
              </p:ext>
            </p:extLst>
          </p:nvPr>
        </p:nvGraphicFramePr>
        <p:xfrm>
          <a:off x="6593304" y="6253284"/>
          <a:ext cx="5229727" cy="3917409"/>
        </p:xfrm>
        <a:graphic>
          <a:graphicData uri="http://schemas.openxmlformats.org/drawingml/2006/chart">
            <c:chart xmlns:c="http://schemas.openxmlformats.org/drawingml/2006/chart" xmlns:r="http://schemas.openxmlformats.org/officeDocument/2006/relationships" r:id="rId6"/>
          </a:graphicData>
        </a:graphic>
      </p:graphicFrame>
      <p:sp>
        <p:nvSpPr>
          <p:cNvPr id="12" name="Прямоугольник 11"/>
          <p:cNvSpPr/>
          <p:nvPr/>
        </p:nvSpPr>
        <p:spPr>
          <a:xfrm>
            <a:off x="6412290" y="6505746"/>
            <a:ext cx="5717058" cy="338554"/>
          </a:xfrm>
          <a:prstGeom prst="rect">
            <a:avLst/>
          </a:prstGeom>
        </p:spPr>
        <p:txBody>
          <a:bodyPr wrap="square">
            <a:spAutoFit/>
          </a:bodyPr>
          <a:lstStyle/>
          <a:p>
            <a:pPr algn="ctr"/>
            <a:r>
              <a:rPr lang="ru-RU" sz="1600" b="1" dirty="0" smtClean="0">
                <a:latin typeface="Times New Roman" panose="02020603050405020304" pitchFamily="18" charset="0"/>
                <a:cs typeface="Times New Roman" panose="02020603050405020304" pitchFamily="18" charset="0"/>
              </a:rPr>
              <a:t>Доходные поступления по </a:t>
            </a:r>
            <a:r>
              <a:rPr lang="ru-RU" sz="1600" b="1" dirty="0">
                <a:latin typeface="Times New Roman" panose="02020603050405020304" pitchFamily="18" charset="0"/>
                <a:cs typeface="Times New Roman" panose="02020603050405020304" pitchFamily="18" charset="0"/>
              </a:rPr>
              <a:t>дням </a:t>
            </a:r>
            <a:r>
              <a:rPr lang="ru-RU" sz="1600" b="1" dirty="0" smtClean="0">
                <a:latin typeface="Times New Roman" panose="02020603050405020304" pitchFamily="18" charset="0"/>
                <a:cs typeface="Times New Roman" panose="02020603050405020304" pitchFamily="18" charset="0"/>
              </a:rPr>
              <a:t>недели</a:t>
            </a:r>
            <a:endParaRPr lang="ru-RU" sz="1600" b="1" dirty="0">
              <a:latin typeface="Times New Roman" panose="02020603050405020304" pitchFamily="18" charset="0"/>
              <a:cs typeface="Times New Roman" panose="02020603050405020304" pitchFamily="18" charset="0"/>
            </a:endParaRPr>
          </a:p>
        </p:txBody>
      </p:sp>
      <p:sp>
        <p:nvSpPr>
          <p:cNvPr id="20" name="Заголовок 1"/>
          <p:cNvSpPr>
            <a:spLocks noGrp="1"/>
          </p:cNvSpPr>
          <p:nvPr>
            <p:ph type="title"/>
          </p:nvPr>
        </p:nvSpPr>
        <p:spPr>
          <a:xfrm>
            <a:off x="129290" y="733739"/>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Список корреспонденций пассажиропотоков </a:t>
            </a:r>
          </a:p>
        </p:txBody>
      </p:sp>
      <p:sp>
        <p:nvSpPr>
          <p:cNvPr id="22" name="Прямоугольник 21"/>
          <p:cNvSpPr/>
          <p:nvPr/>
        </p:nvSpPr>
        <p:spPr>
          <a:xfrm>
            <a:off x="77731" y="7382"/>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latin typeface="Times New Roman" panose="02020603050405020304" pitchFamily="18" charset="0"/>
                <a:cs typeface="Times New Roman" panose="02020603050405020304" pitchFamily="18" charset="0"/>
              </a:rPr>
              <a:t>Данные по корреспонденциям</a:t>
            </a:r>
            <a:endParaRPr lang="ru-RU" sz="1400" u="sng" dirty="0">
              <a:latin typeface="Times New Roman" panose="02020603050405020304" pitchFamily="18" charset="0"/>
              <a:cs typeface="Times New Roman" panose="02020603050405020304" pitchFamily="18" charset="0"/>
            </a:endParaRPr>
          </a:p>
        </p:txBody>
      </p:sp>
      <p:sp>
        <p:nvSpPr>
          <p:cNvPr id="14" name="Прямоугольник 13"/>
          <p:cNvSpPr/>
          <p:nvPr/>
        </p:nvSpPr>
        <p:spPr>
          <a:xfrm>
            <a:off x="5768687" y="1847272"/>
            <a:ext cx="5127572" cy="30522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ysClr val="windowText" lastClr="000000"/>
                </a:solidFill>
              </a:rPr>
              <a:t>Неравномерность при выборе одной корреспонденции</a:t>
            </a:r>
            <a:endParaRPr lang="ru-RU" sz="1400" b="1" dirty="0">
              <a:solidFill>
                <a:sysClr val="windowText" lastClr="000000"/>
              </a:solidFill>
            </a:endParaRPr>
          </a:p>
        </p:txBody>
      </p:sp>
      <p:grpSp>
        <p:nvGrpSpPr>
          <p:cNvPr id="24" name="Группа 23"/>
          <p:cNvGrpSpPr/>
          <p:nvPr/>
        </p:nvGrpSpPr>
        <p:grpSpPr>
          <a:xfrm>
            <a:off x="10916098" y="784097"/>
            <a:ext cx="1072173" cy="480815"/>
            <a:chOff x="10387757" y="210373"/>
            <a:chExt cx="1072173" cy="480815"/>
          </a:xfrm>
        </p:grpSpPr>
        <p:pic>
          <p:nvPicPr>
            <p:cNvPr id="25" name="Рисунок 24"/>
            <p:cNvPicPr>
              <a:picLocks noChangeAspect="1"/>
            </p:cNvPicPr>
            <p:nvPr/>
          </p:nvPicPr>
          <p:blipFill>
            <a:blip r:embed="rId7"/>
            <a:stretch>
              <a:fillRect/>
            </a:stretch>
          </p:blipFill>
          <p:spPr>
            <a:xfrm>
              <a:off x="10529487" y="210373"/>
              <a:ext cx="930443" cy="480815"/>
            </a:xfrm>
            <a:prstGeom prst="rect">
              <a:avLst/>
            </a:prstGeom>
          </p:spPr>
        </p:pic>
        <p:pic>
          <p:nvPicPr>
            <p:cNvPr id="26" name="Рисунок 25"/>
            <p:cNvPicPr>
              <a:picLocks noChangeAspect="1"/>
            </p:cNvPicPr>
            <p:nvPr/>
          </p:nvPicPr>
          <p:blipFill rotWithShape="1">
            <a:blip r:embed="rId8"/>
            <a:srcRect l="47269" t="18253" r="35516" b="4996"/>
            <a:stretch/>
          </p:blipFill>
          <p:spPr>
            <a:xfrm>
              <a:off x="10387757" y="212349"/>
              <a:ext cx="297013" cy="476701"/>
            </a:xfrm>
            <a:prstGeom prst="rect">
              <a:avLst/>
            </a:prstGeom>
          </p:spPr>
        </p:pic>
      </p:grpSp>
      <p:grpSp>
        <p:nvGrpSpPr>
          <p:cNvPr id="27" name="Группа 26"/>
          <p:cNvGrpSpPr/>
          <p:nvPr/>
        </p:nvGrpSpPr>
        <p:grpSpPr>
          <a:xfrm>
            <a:off x="10916098" y="1445765"/>
            <a:ext cx="1072173" cy="480815"/>
            <a:chOff x="10864382" y="4345586"/>
            <a:chExt cx="1072173" cy="480815"/>
          </a:xfrm>
        </p:grpSpPr>
        <p:grpSp>
          <p:nvGrpSpPr>
            <p:cNvPr id="28" name="Группа 27"/>
            <p:cNvGrpSpPr/>
            <p:nvPr/>
          </p:nvGrpSpPr>
          <p:grpSpPr>
            <a:xfrm>
              <a:off x="10864382" y="4345586"/>
              <a:ext cx="1072173" cy="480815"/>
              <a:chOff x="10387757" y="210373"/>
              <a:chExt cx="1072173" cy="480815"/>
            </a:xfrm>
          </p:grpSpPr>
          <p:pic>
            <p:nvPicPr>
              <p:cNvPr id="32" name="Рисунок 31"/>
              <p:cNvPicPr>
                <a:picLocks noChangeAspect="1"/>
              </p:cNvPicPr>
              <p:nvPr/>
            </p:nvPicPr>
            <p:blipFill>
              <a:blip r:embed="rId7"/>
              <a:stretch>
                <a:fillRect/>
              </a:stretch>
            </p:blipFill>
            <p:spPr>
              <a:xfrm>
                <a:off x="10529487" y="210373"/>
                <a:ext cx="930443" cy="480815"/>
              </a:xfrm>
              <a:prstGeom prst="rect">
                <a:avLst/>
              </a:prstGeom>
            </p:spPr>
          </p:pic>
          <p:pic>
            <p:nvPicPr>
              <p:cNvPr id="33" name="Рисунок 32"/>
              <p:cNvPicPr>
                <a:picLocks noChangeAspect="1"/>
              </p:cNvPicPr>
              <p:nvPr/>
            </p:nvPicPr>
            <p:blipFill rotWithShape="1">
              <a:blip r:embed="rId8"/>
              <a:srcRect l="47269" t="18253" r="35516" b="4996"/>
              <a:stretch/>
            </p:blipFill>
            <p:spPr>
              <a:xfrm>
                <a:off x="10387757" y="212349"/>
                <a:ext cx="297013" cy="476701"/>
              </a:xfrm>
              <a:prstGeom prst="rect">
                <a:avLst/>
              </a:prstGeom>
            </p:spPr>
          </p:pic>
        </p:grpSp>
        <p:grpSp>
          <p:nvGrpSpPr>
            <p:cNvPr id="29" name="Группа 28"/>
            <p:cNvGrpSpPr/>
            <p:nvPr/>
          </p:nvGrpSpPr>
          <p:grpSpPr>
            <a:xfrm>
              <a:off x="11162273" y="4457594"/>
              <a:ext cx="386702" cy="230832"/>
              <a:chOff x="13242233" y="5242916"/>
              <a:chExt cx="386702" cy="230832"/>
            </a:xfrm>
          </p:grpSpPr>
          <p:sp>
            <p:nvSpPr>
              <p:cNvPr id="30" name="Прямоугольник 29"/>
              <p:cNvSpPr/>
              <p:nvPr/>
            </p:nvSpPr>
            <p:spPr>
              <a:xfrm>
                <a:off x="13322491" y="5301284"/>
                <a:ext cx="226185" cy="14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TextBox 30"/>
              <p:cNvSpPr txBox="1"/>
              <p:nvPr/>
            </p:nvSpPr>
            <p:spPr>
              <a:xfrm>
                <a:off x="13242233" y="5242916"/>
                <a:ext cx="386702" cy="230832"/>
              </a:xfrm>
              <a:prstGeom prst="rect">
                <a:avLst/>
              </a:prstGeom>
              <a:noFill/>
            </p:spPr>
            <p:txBody>
              <a:bodyPr wrap="square" rtlCol="0">
                <a:spAutoFit/>
              </a:bodyPr>
              <a:lstStyle/>
              <a:p>
                <a:r>
                  <a:rPr lang="en-US" sz="900" dirty="0" smtClean="0">
                    <a:solidFill>
                      <a:schemeClr val="accent5">
                        <a:lumMod val="75000"/>
                      </a:schemeClr>
                    </a:solidFill>
                  </a:rPr>
                  <a:t>pdf</a:t>
                </a:r>
                <a:endParaRPr lang="ru-RU" sz="900" dirty="0">
                  <a:solidFill>
                    <a:schemeClr val="accent5">
                      <a:lumMod val="75000"/>
                    </a:schemeClr>
                  </a:solidFill>
                </a:endParaRPr>
              </a:p>
            </p:txBody>
          </p:sp>
        </p:grpSp>
      </p:grpSp>
      <p:sp>
        <p:nvSpPr>
          <p:cNvPr id="36" name="Прямоугольник 35"/>
          <p:cNvSpPr/>
          <p:nvPr/>
        </p:nvSpPr>
        <p:spPr>
          <a:xfrm>
            <a:off x="-613946" y="2055950"/>
            <a:ext cx="1843841" cy="9391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При наведении высвечивается список корреспонденций – </a:t>
            </a:r>
            <a:r>
              <a:rPr lang="ru-RU" sz="1100" b="1" dirty="0" smtClean="0">
                <a:solidFill>
                  <a:srgbClr val="FF0000"/>
                </a:solidFill>
              </a:rPr>
              <a:t>вопрос к дизайнерам куда разместить кнопку </a:t>
            </a:r>
            <a:endParaRPr lang="ru-RU" sz="1100" b="1" dirty="0">
              <a:solidFill>
                <a:srgbClr val="FF0000"/>
              </a:solidFill>
            </a:endParaRPr>
          </a:p>
        </p:txBody>
      </p:sp>
      <p:pic>
        <p:nvPicPr>
          <p:cNvPr id="37" name="Рисунок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40" y="1466467"/>
            <a:ext cx="266700" cy="266700"/>
          </a:xfrm>
          <a:prstGeom prst="rect">
            <a:avLst/>
          </a:prstGeom>
        </p:spPr>
      </p:pic>
      <p:cxnSp>
        <p:nvCxnSpPr>
          <p:cNvPr id="38" name="Прямая со стрелкой 37"/>
          <p:cNvCxnSpPr>
            <a:stCxn id="36" idx="0"/>
          </p:cNvCxnSpPr>
          <p:nvPr/>
        </p:nvCxnSpPr>
        <p:spPr>
          <a:xfrm flipV="1">
            <a:off x="307975" y="1710057"/>
            <a:ext cx="423014" cy="345893"/>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72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556049"/>
            <a:ext cx="12192000" cy="9569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8" name="Объект 10"/>
          <p:cNvGraphicFramePr>
            <a:graphicFrameLocks/>
          </p:cNvGraphicFramePr>
          <p:nvPr>
            <p:extLst>
              <p:ext uri="{D42A27DB-BD31-4B8C-83A1-F6EECF244321}">
                <p14:modId xmlns:p14="http://schemas.microsoft.com/office/powerpoint/2010/main" val="4249509553"/>
              </p:ext>
            </p:extLst>
          </p:nvPr>
        </p:nvGraphicFramePr>
        <p:xfrm>
          <a:off x="6593304" y="1942131"/>
          <a:ext cx="5229727" cy="4177669"/>
        </p:xfrm>
        <a:graphic>
          <a:graphicData uri="http://schemas.openxmlformats.org/drawingml/2006/chart">
            <c:chart xmlns:c="http://schemas.openxmlformats.org/drawingml/2006/chart" xmlns:r="http://schemas.openxmlformats.org/officeDocument/2006/relationships" r:id="rId3"/>
          </a:graphicData>
        </a:graphic>
      </p:graphicFrame>
      <p:sp>
        <p:nvSpPr>
          <p:cNvPr id="6" name="Прямоугольник 5"/>
          <p:cNvSpPr/>
          <p:nvPr/>
        </p:nvSpPr>
        <p:spPr>
          <a:xfrm>
            <a:off x="6794759" y="2227613"/>
            <a:ext cx="5229727" cy="338554"/>
          </a:xfrm>
          <a:prstGeom prst="rect">
            <a:avLst/>
          </a:prstGeom>
        </p:spPr>
        <p:txBody>
          <a:bodyPr wrap="square">
            <a:spAutoFit/>
          </a:bodyPr>
          <a:lstStyle/>
          <a:p>
            <a:pPr algn="ctr"/>
            <a:r>
              <a:rPr lang="ru-RU" sz="1600" b="1" dirty="0" smtClean="0">
                <a:latin typeface="Times New Roman" panose="02020603050405020304" pitchFamily="18" charset="0"/>
                <a:cs typeface="Times New Roman" panose="02020603050405020304" pitchFamily="18" charset="0"/>
              </a:rPr>
              <a:t>Неравномерность </a:t>
            </a:r>
            <a:r>
              <a:rPr lang="ru-RU" sz="1600" b="1" dirty="0">
                <a:latin typeface="Times New Roman" panose="02020603050405020304" pitchFamily="18" charset="0"/>
                <a:cs typeface="Times New Roman" panose="02020603050405020304" pitchFamily="18" charset="0"/>
              </a:rPr>
              <a:t>пассажиропотока по дням </a:t>
            </a:r>
            <a:r>
              <a:rPr lang="ru-RU" sz="1600" b="1" dirty="0" smtClean="0">
                <a:latin typeface="Times New Roman" panose="02020603050405020304" pitchFamily="18" charset="0"/>
                <a:cs typeface="Times New Roman" panose="02020603050405020304" pitchFamily="18" charset="0"/>
              </a:rPr>
              <a:t>недели</a:t>
            </a:r>
            <a:endParaRPr lang="ru-RU" sz="1600" b="1" dirty="0">
              <a:latin typeface="Times New Roman" panose="02020603050405020304" pitchFamily="18" charset="0"/>
              <a:cs typeface="Times New Roman" panose="02020603050405020304" pitchFamily="18" charset="0"/>
            </a:endParaRPr>
          </a:p>
        </p:txBody>
      </p:sp>
      <p:graphicFrame>
        <p:nvGraphicFramePr>
          <p:cNvPr id="10" name="Объект 8"/>
          <p:cNvGraphicFramePr>
            <a:graphicFrameLocks noGrp="1"/>
          </p:cNvGraphicFramePr>
          <p:nvPr>
            <p:ph idx="1"/>
            <p:extLst>
              <p:ext uri="{D42A27DB-BD31-4B8C-83A1-F6EECF244321}">
                <p14:modId xmlns:p14="http://schemas.microsoft.com/office/powerpoint/2010/main" val="3665949857"/>
              </p:ext>
            </p:extLst>
          </p:nvPr>
        </p:nvGraphicFramePr>
        <p:xfrm>
          <a:off x="795634" y="1860884"/>
          <a:ext cx="5385179" cy="38008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Объект 10"/>
          <p:cNvGraphicFramePr>
            <a:graphicFrameLocks/>
          </p:cNvGraphicFramePr>
          <p:nvPr>
            <p:extLst/>
          </p:nvPr>
        </p:nvGraphicFramePr>
        <p:xfrm>
          <a:off x="6472988" y="5437897"/>
          <a:ext cx="5350043" cy="4251535"/>
        </p:xfrm>
        <a:graphic>
          <a:graphicData uri="http://schemas.openxmlformats.org/drawingml/2006/chart">
            <c:chart xmlns:c="http://schemas.openxmlformats.org/drawingml/2006/chart" xmlns:r="http://schemas.openxmlformats.org/officeDocument/2006/relationships" r:id="rId5"/>
          </a:graphicData>
        </a:graphic>
      </p:graphicFrame>
      <p:sp>
        <p:nvSpPr>
          <p:cNvPr id="12" name="Прямоугольник 11"/>
          <p:cNvSpPr/>
          <p:nvPr/>
        </p:nvSpPr>
        <p:spPr>
          <a:xfrm>
            <a:off x="6223379" y="5910345"/>
            <a:ext cx="5968621" cy="369332"/>
          </a:xfrm>
          <a:prstGeom prst="rect">
            <a:avLst/>
          </a:prstGeom>
        </p:spPr>
        <p:txBody>
          <a:bodyPr wrap="square">
            <a:spAutoFit/>
          </a:bodyPr>
          <a:lstStyle/>
          <a:p>
            <a:pPr algn="ctr"/>
            <a:r>
              <a:rPr lang="ru-RU" b="1" dirty="0" smtClean="0">
                <a:latin typeface="Times New Roman" panose="02020603050405020304" pitchFamily="18" charset="0"/>
                <a:cs typeface="Times New Roman" panose="02020603050405020304" pitchFamily="18" charset="0"/>
              </a:rPr>
              <a:t>Доходные поступления по </a:t>
            </a:r>
            <a:r>
              <a:rPr lang="ru-RU" b="1" dirty="0">
                <a:latin typeface="Times New Roman" panose="02020603050405020304" pitchFamily="18" charset="0"/>
                <a:cs typeface="Times New Roman" panose="02020603050405020304" pitchFamily="18" charset="0"/>
              </a:rPr>
              <a:t>дням недели </a:t>
            </a:r>
          </a:p>
        </p:txBody>
      </p:sp>
      <p:graphicFrame>
        <p:nvGraphicFramePr>
          <p:cNvPr id="13" name="Объект 8"/>
          <p:cNvGraphicFramePr>
            <a:graphicFrameLocks/>
          </p:cNvGraphicFramePr>
          <p:nvPr>
            <p:extLst/>
          </p:nvPr>
        </p:nvGraphicFramePr>
        <p:xfrm>
          <a:off x="588591" y="5910345"/>
          <a:ext cx="5385179" cy="3779087"/>
        </p:xfrm>
        <a:graphic>
          <a:graphicData uri="http://schemas.openxmlformats.org/drawingml/2006/chart">
            <c:chart xmlns:c="http://schemas.openxmlformats.org/drawingml/2006/chart" xmlns:r="http://schemas.openxmlformats.org/officeDocument/2006/relationships" r:id="rId6"/>
          </a:graphicData>
        </a:graphic>
      </p:graphicFrame>
      <p:sp>
        <p:nvSpPr>
          <p:cNvPr id="20" name="Прямоугольник 19"/>
          <p:cNvSpPr/>
          <p:nvPr/>
        </p:nvSpPr>
        <p:spPr>
          <a:xfrm>
            <a:off x="129290" y="1429001"/>
            <a:ext cx="12020550" cy="341632"/>
          </a:xfrm>
          <a:prstGeom prst="rect">
            <a:avLst/>
          </a:prstGeom>
          <a:solidFill>
            <a:schemeClr val="accent1">
              <a:lumMod val="20000"/>
              <a:lumOff val="80000"/>
            </a:schemeClr>
          </a:solidFill>
          <a:ln>
            <a:solidFill>
              <a:schemeClr val="accent5">
                <a:lumMod val="75000"/>
              </a:schemeClr>
            </a:solidFill>
          </a:ln>
        </p:spPr>
        <p:txBody>
          <a:bodyPr wrap="square">
            <a:spAutoFit/>
          </a:bodyPr>
          <a:lstStyle/>
          <a:p>
            <a:pPr algn="ctr">
              <a:lnSpc>
                <a:spcPct val="90000"/>
              </a:lnSpc>
              <a:spcBef>
                <a:spcPct val="0"/>
              </a:spcBef>
            </a:pPr>
            <a:r>
              <a:rPr lang="ru-RU" b="1" dirty="0">
                <a:latin typeface="Times New Roman" panose="02020603050405020304" pitchFamily="18" charset="0"/>
                <a:cs typeface="Times New Roman" panose="02020603050405020304" pitchFamily="18" charset="0"/>
              </a:rPr>
              <a:t>Анализ неравномерности </a:t>
            </a:r>
            <a:r>
              <a:rPr lang="ru-RU" b="1" dirty="0" smtClean="0">
                <a:latin typeface="Times New Roman" panose="02020603050405020304" pitchFamily="18" charset="0"/>
                <a:cs typeface="Times New Roman" panose="02020603050405020304" pitchFamily="18" charset="0"/>
              </a:rPr>
              <a:t>корреспонденций </a:t>
            </a:r>
            <a:r>
              <a:rPr lang="ru-RU" b="1" dirty="0">
                <a:latin typeface="Times New Roman" panose="02020603050405020304" pitchFamily="18" charset="0"/>
                <a:cs typeface="Times New Roman" panose="02020603050405020304" pitchFamily="18" charset="0"/>
              </a:rPr>
              <a:t>пассажиропотоков</a:t>
            </a:r>
          </a:p>
        </p:txBody>
      </p:sp>
      <p:sp>
        <p:nvSpPr>
          <p:cNvPr id="22" name="Заголовок 1"/>
          <p:cNvSpPr>
            <a:spLocks noGrp="1"/>
          </p:cNvSpPr>
          <p:nvPr>
            <p:ph type="title"/>
          </p:nvPr>
        </p:nvSpPr>
        <p:spPr>
          <a:xfrm>
            <a:off x="129290" y="733739"/>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Список корреспонденций пассажиропотоков </a:t>
            </a:r>
          </a:p>
        </p:txBody>
      </p:sp>
      <p:sp>
        <p:nvSpPr>
          <p:cNvPr id="24" name="Прямоугольник 23"/>
          <p:cNvSpPr/>
          <p:nvPr/>
        </p:nvSpPr>
        <p:spPr>
          <a:xfrm>
            <a:off x="77731" y="7382"/>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latin typeface="Times New Roman" panose="02020603050405020304" pitchFamily="18" charset="0"/>
                <a:cs typeface="Times New Roman" panose="02020603050405020304" pitchFamily="18" charset="0"/>
              </a:rPr>
              <a:t>Данные по корреспонденциям</a:t>
            </a:r>
            <a:endParaRPr lang="ru-RU" sz="1400" u="sng" dirty="0">
              <a:latin typeface="Times New Roman" panose="02020603050405020304" pitchFamily="18" charset="0"/>
              <a:cs typeface="Times New Roman" panose="02020603050405020304" pitchFamily="18" charset="0"/>
            </a:endParaRPr>
          </a:p>
        </p:txBody>
      </p:sp>
      <p:sp>
        <p:nvSpPr>
          <p:cNvPr id="2" name="AutoShape 2" descr="Иконка «Помощь» | MyWeb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оугольник 16"/>
          <p:cNvSpPr/>
          <p:nvPr/>
        </p:nvSpPr>
        <p:spPr>
          <a:xfrm>
            <a:off x="-613946" y="2055950"/>
            <a:ext cx="1843841" cy="9391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При наведении высвечивается список корреспонденций – </a:t>
            </a:r>
            <a:r>
              <a:rPr lang="ru-RU" sz="1100" b="1" dirty="0" smtClean="0">
                <a:solidFill>
                  <a:srgbClr val="FF0000"/>
                </a:solidFill>
              </a:rPr>
              <a:t>вопрос к дизайнерам куда разместить кнопку </a:t>
            </a:r>
            <a:endParaRPr lang="ru-RU" sz="1100" b="1" dirty="0">
              <a:solidFill>
                <a:srgbClr val="FF0000"/>
              </a:solidFill>
            </a:endParaRPr>
          </a:p>
        </p:txBody>
      </p:sp>
      <p:sp>
        <p:nvSpPr>
          <p:cNvPr id="25" name="Прямоугольник 24"/>
          <p:cNvSpPr/>
          <p:nvPr/>
        </p:nvSpPr>
        <p:spPr>
          <a:xfrm>
            <a:off x="5135446" y="1816339"/>
            <a:ext cx="5257022" cy="3252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ysClr val="windowText" lastClr="000000"/>
                </a:solidFill>
              </a:rPr>
              <a:t>Неравномерность при выборе нескольких корреспонденций</a:t>
            </a:r>
            <a:endParaRPr lang="ru-RU" sz="1400" b="1" dirty="0">
              <a:solidFill>
                <a:sysClr val="windowText" lastClr="000000"/>
              </a:solidFill>
            </a:endParaRPr>
          </a:p>
        </p:txBody>
      </p:sp>
      <p:grpSp>
        <p:nvGrpSpPr>
          <p:cNvPr id="26" name="Группа 25"/>
          <p:cNvGrpSpPr/>
          <p:nvPr/>
        </p:nvGrpSpPr>
        <p:grpSpPr>
          <a:xfrm>
            <a:off x="10916098" y="1445765"/>
            <a:ext cx="1072173" cy="480815"/>
            <a:chOff x="10864382" y="4345586"/>
            <a:chExt cx="1072173" cy="480815"/>
          </a:xfrm>
        </p:grpSpPr>
        <p:grpSp>
          <p:nvGrpSpPr>
            <p:cNvPr id="27" name="Группа 26"/>
            <p:cNvGrpSpPr/>
            <p:nvPr/>
          </p:nvGrpSpPr>
          <p:grpSpPr>
            <a:xfrm>
              <a:off x="10864382" y="4345586"/>
              <a:ext cx="1072173" cy="480815"/>
              <a:chOff x="10387757" y="210373"/>
              <a:chExt cx="1072173" cy="480815"/>
            </a:xfrm>
          </p:grpSpPr>
          <p:pic>
            <p:nvPicPr>
              <p:cNvPr id="31" name="Рисунок 30"/>
              <p:cNvPicPr>
                <a:picLocks noChangeAspect="1"/>
              </p:cNvPicPr>
              <p:nvPr/>
            </p:nvPicPr>
            <p:blipFill>
              <a:blip r:embed="rId7"/>
              <a:stretch>
                <a:fillRect/>
              </a:stretch>
            </p:blipFill>
            <p:spPr>
              <a:xfrm>
                <a:off x="10529487" y="210373"/>
                <a:ext cx="930443" cy="480815"/>
              </a:xfrm>
              <a:prstGeom prst="rect">
                <a:avLst/>
              </a:prstGeom>
            </p:spPr>
          </p:pic>
          <p:pic>
            <p:nvPicPr>
              <p:cNvPr id="32" name="Рисунок 31"/>
              <p:cNvPicPr>
                <a:picLocks noChangeAspect="1"/>
              </p:cNvPicPr>
              <p:nvPr/>
            </p:nvPicPr>
            <p:blipFill rotWithShape="1">
              <a:blip r:embed="rId8"/>
              <a:srcRect l="47269" t="18253" r="35516" b="4996"/>
              <a:stretch/>
            </p:blipFill>
            <p:spPr>
              <a:xfrm>
                <a:off x="10387757" y="212349"/>
                <a:ext cx="297013" cy="476701"/>
              </a:xfrm>
              <a:prstGeom prst="rect">
                <a:avLst/>
              </a:prstGeom>
            </p:spPr>
          </p:pic>
        </p:grpSp>
        <p:grpSp>
          <p:nvGrpSpPr>
            <p:cNvPr id="28" name="Группа 27"/>
            <p:cNvGrpSpPr/>
            <p:nvPr/>
          </p:nvGrpSpPr>
          <p:grpSpPr>
            <a:xfrm>
              <a:off x="11162273" y="4457594"/>
              <a:ext cx="386702" cy="230832"/>
              <a:chOff x="13242233" y="5242916"/>
              <a:chExt cx="386702" cy="230832"/>
            </a:xfrm>
          </p:grpSpPr>
          <p:sp>
            <p:nvSpPr>
              <p:cNvPr id="29" name="Прямоугольник 28"/>
              <p:cNvSpPr/>
              <p:nvPr/>
            </p:nvSpPr>
            <p:spPr>
              <a:xfrm>
                <a:off x="13322491" y="5301284"/>
                <a:ext cx="226185" cy="14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13242233" y="5242916"/>
                <a:ext cx="386702" cy="230832"/>
              </a:xfrm>
              <a:prstGeom prst="rect">
                <a:avLst/>
              </a:prstGeom>
              <a:noFill/>
            </p:spPr>
            <p:txBody>
              <a:bodyPr wrap="square" rtlCol="0">
                <a:spAutoFit/>
              </a:bodyPr>
              <a:lstStyle/>
              <a:p>
                <a:r>
                  <a:rPr lang="en-US" sz="900" dirty="0" smtClean="0">
                    <a:solidFill>
                      <a:schemeClr val="accent5">
                        <a:lumMod val="75000"/>
                      </a:schemeClr>
                    </a:solidFill>
                  </a:rPr>
                  <a:t>pdf</a:t>
                </a:r>
                <a:endParaRPr lang="ru-RU" sz="900" dirty="0">
                  <a:solidFill>
                    <a:schemeClr val="accent5">
                      <a:lumMod val="75000"/>
                    </a:schemeClr>
                  </a:solidFill>
                </a:endParaRPr>
              </a:p>
            </p:txBody>
          </p:sp>
        </p:grpSp>
      </p:grpSp>
      <p:grpSp>
        <p:nvGrpSpPr>
          <p:cNvPr id="33" name="Группа 32"/>
          <p:cNvGrpSpPr/>
          <p:nvPr/>
        </p:nvGrpSpPr>
        <p:grpSpPr>
          <a:xfrm>
            <a:off x="10916098" y="784097"/>
            <a:ext cx="1072173" cy="480815"/>
            <a:chOff x="10387757" y="210373"/>
            <a:chExt cx="1072173" cy="480815"/>
          </a:xfrm>
        </p:grpSpPr>
        <p:pic>
          <p:nvPicPr>
            <p:cNvPr id="34" name="Рисунок 33"/>
            <p:cNvPicPr>
              <a:picLocks noChangeAspect="1"/>
            </p:cNvPicPr>
            <p:nvPr/>
          </p:nvPicPr>
          <p:blipFill>
            <a:blip r:embed="rId7"/>
            <a:stretch>
              <a:fillRect/>
            </a:stretch>
          </p:blipFill>
          <p:spPr>
            <a:xfrm>
              <a:off x="10529487" y="210373"/>
              <a:ext cx="930443" cy="480815"/>
            </a:xfrm>
            <a:prstGeom prst="rect">
              <a:avLst/>
            </a:prstGeom>
          </p:spPr>
        </p:pic>
        <p:pic>
          <p:nvPicPr>
            <p:cNvPr id="35" name="Рисунок 34"/>
            <p:cNvPicPr>
              <a:picLocks noChangeAspect="1"/>
            </p:cNvPicPr>
            <p:nvPr/>
          </p:nvPicPr>
          <p:blipFill rotWithShape="1">
            <a:blip r:embed="rId8"/>
            <a:srcRect l="47269" t="18253" r="35516" b="4996"/>
            <a:stretch/>
          </p:blipFill>
          <p:spPr>
            <a:xfrm>
              <a:off x="10387757" y="212349"/>
              <a:ext cx="297013" cy="476701"/>
            </a:xfrm>
            <a:prstGeom prst="rect">
              <a:avLst/>
            </a:prstGeom>
          </p:spPr>
        </p:pic>
      </p:grpSp>
      <p:pic>
        <p:nvPicPr>
          <p:cNvPr id="3" name="Рисунок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40" y="1466467"/>
            <a:ext cx="266700" cy="266700"/>
          </a:xfrm>
          <a:prstGeom prst="rect">
            <a:avLst/>
          </a:prstGeom>
        </p:spPr>
      </p:pic>
      <p:cxnSp>
        <p:nvCxnSpPr>
          <p:cNvPr id="5" name="Прямая со стрелкой 4"/>
          <p:cNvCxnSpPr>
            <a:stCxn id="17" idx="0"/>
          </p:cNvCxnSpPr>
          <p:nvPr/>
        </p:nvCxnSpPr>
        <p:spPr>
          <a:xfrm flipV="1">
            <a:off x="307975" y="1710057"/>
            <a:ext cx="423014" cy="345893"/>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51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365005117"/>
              </p:ext>
            </p:extLst>
          </p:nvPr>
        </p:nvGraphicFramePr>
        <p:xfrm>
          <a:off x="123947" y="888099"/>
          <a:ext cx="12020550" cy="3926231"/>
        </p:xfrm>
        <a:graphic>
          <a:graphicData uri="http://schemas.openxmlformats.org/drawingml/2006/table">
            <a:tbl>
              <a:tblPr firstRow="1" bandRow="1">
                <a:tableStyleId>{5C22544A-7EE6-4342-B048-85BDC9FD1C3A}</a:tableStyleId>
              </a:tblPr>
              <a:tblGrid>
                <a:gridCol w="1163322"/>
                <a:gridCol w="1363280"/>
                <a:gridCol w="1211518"/>
                <a:gridCol w="828243"/>
                <a:gridCol w="828243"/>
                <a:gridCol w="828243"/>
                <a:gridCol w="828243"/>
                <a:gridCol w="828243"/>
                <a:gridCol w="828243"/>
                <a:gridCol w="828243"/>
                <a:gridCol w="828243"/>
                <a:gridCol w="828243"/>
                <a:gridCol w="828243"/>
              </a:tblGrid>
              <a:tr h="451842">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Тип вагона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Класс обслуживания</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solidFill>
                      <a:schemeClr val="accent1">
                        <a:lumMod val="75000"/>
                      </a:schemeClr>
                    </a:solidFill>
                  </a:tcPr>
                </a:tc>
                <a:tc hMerge="1">
                  <a:txBody>
                    <a:bodyPr/>
                    <a:lstStyle/>
                    <a:p>
                      <a:endParaRPr lang="ru-RU"/>
                    </a:p>
                  </a:txBody>
                  <a:tcPr>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solidFill>
                      <a:schemeClr val="accent1">
                        <a:lumMod val="75000"/>
                      </a:schemeClr>
                    </a:solidFill>
                  </a:tcPr>
                </a:tc>
                <a:tc hMerge="1">
                  <a:txBody>
                    <a:bodyPr/>
                    <a:lstStyle/>
                    <a:p>
                      <a:endParaRPr lang="ru-RU"/>
                    </a:p>
                  </a:txBody>
                  <a:tcPr>
                    <a:solidFill>
                      <a:schemeClr val="accent1">
                        <a:lumMod val="75000"/>
                      </a:schemeClr>
                    </a:solidFill>
                  </a:tcPr>
                </a:tc>
                <a:tc grid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a:t>
                      </a:r>
                      <a:r>
                        <a:rPr lang="ru-RU" sz="1400" b="0" dirty="0" smtClean="0">
                          <a:solidFill>
                            <a:schemeClr val="bg1"/>
                          </a:solidFill>
                          <a:latin typeface="Times New Roman" panose="02020603050405020304" pitchFamily="18" charset="0"/>
                          <a:cs typeface="Times New Roman" panose="02020603050405020304" pitchFamily="18" charset="0"/>
                        </a:rPr>
                        <a:t> тыс. руб./пасс.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Пассажирооборот</a:t>
                      </a:r>
                      <a:endParaRPr kumimoji="0" lang="ru-RU" sz="1200" b="0" i="0" u="none" strike="noStrike" kern="1200" cap="none" spc="0" normalizeH="0" baseline="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solidFill>
                      <a:schemeClr val="accent1">
                        <a:lumMod val="75000"/>
                      </a:schemeClr>
                    </a:solidFill>
                  </a:tcPr>
                </a:tc>
                <a:tc hMerge="1">
                  <a:txBody>
                    <a:bodyPr/>
                    <a:lstStyle/>
                    <a:p>
                      <a:endParaRPr lang="ru-RU"/>
                    </a:p>
                  </a:txBody>
                  <a:tcPr>
                    <a:solidFill>
                      <a:schemeClr val="accent1">
                        <a:lumMod val="75000"/>
                      </a:schemeClr>
                    </a:solidFill>
                  </a:tcPr>
                </a:tc>
              </a:tr>
              <a:tr h="717631">
                <a:tc vMerge="1">
                  <a:txBody>
                    <a:bodyPr/>
                    <a:lstStyle/>
                    <a:p>
                      <a:pPr algn="ctr"/>
                      <a:endParaRPr lang="ru-RU" sz="1200" dirty="0">
                        <a:latin typeface="Times New Roman" panose="02020603050405020304" pitchFamily="18" charset="0"/>
                        <a:cs typeface="Times New Roman" panose="02020603050405020304" pitchFamily="18" charset="0"/>
                      </a:endParaRPr>
                    </a:p>
                  </a:txBody>
                  <a:tcPr>
                    <a:solidFill>
                      <a:schemeClr val="accent1">
                        <a:lumMod val="75000"/>
                      </a:schemeClr>
                    </a:solidFill>
                  </a:tcPr>
                </a:tc>
                <a:tc vMerge="1">
                  <a:txBody>
                    <a:bodyPr/>
                    <a:lstStyle/>
                    <a:p>
                      <a:endParaRPr lang="ru-R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r>
              <a:tr h="318947">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Всего</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Всего</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r>
              <a:tr h="3306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smtClean="0">
                          <a:solidFill>
                            <a:schemeClr val="tx1"/>
                          </a:solidFill>
                          <a:latin typeface="Times New Roman" panose="02020603050405020304" pitchFamily="18" charset="0"/>
                          <a:cs typeface="Times New Roman" panose="02020603050405020304" pitchFamily="18" charset="0"/>
                        </a:rPr>
                        <a:t>К</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smtClean="0">
                          <a:solidFill>
                            <a:schemeClr val="tx1"/>
                          </a:solidFill>
                          <a:latin typeface="Times New Roman" panose="02020603050405020304" pitchFamily="18" charset="0"/>
                          <a:cs typeface="Times New Roman" panose="02020603050405020304" pitchFamily="18" charset="0"/>
                        </a:rPr>
                        <a:t>Всего</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r>
              <a:tr h="342354">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smtClean="0">
                          <a:solidFill>
                            <a:schemeClr val="tx1"/>
                          </a:solidFill>
                          <a:latin typeface="Times New Roman" panose="02020603050405020304" pitchFamily="18" charset="0"/>
                          <a:cs typeface="Times New Roman" panose="02020603050405020304" pitchFamily="18" charset="0"/>
                        </a:rPr>
                        <a:t>П</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Всего</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r>
              <a:tr h="354057">
                <a:tc vMerge="1">
                  <a:txBody>
                    <a:bodyPr/>
                    <a:lstStyle/>
                    <a:p>
                      <a:endParaRPr lang="ru-RU"/>
                    </a:p>
                  </a:txBody>
                  <a:tcPr/>
                </a:tc>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1А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r>
              <a:tr h="318947">
                <a:tc vMerge="1">
                  <a:txBody>
                    <a:bodyPr/>
                    <a:lstStyle/>
                    <a:p>
                      <a:endParaRPr lang="ru-RU"/>
                    </a:p>
                  </a:txBody>
                  <a:tcPr/>
                </a:tc>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1С</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r>
              <a:tr h="849937">
                <a:tc vMerge="1">
                  <a:txBody>
                    <a:bodyPr/>
                    <a:lstStyle/>
                    <a:p>
                      <a:endParaRPr lang="ru-RU"/>
                    </a:p>
                  </a:txBody>
                  <a:tcPr/>
                </a:tc>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3А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6F7F8"/>
                    </a:solidFill>
                  </a:tcPr>
                </a:tc>
              </a:tr>
            </a:tbl>
          </a:graphicData>
        </a:graphic>
      </p:graphicFrame>
      <p:sp>
        <p:nvSpPr>
          <p:cNvPr id="18" name="Заголовок 1"/>
          <p:cNvSpPr>
            <a:spLocks noGrp="1"/>
          </p:cNvSpPr>
          <p:nvPr>
            <p:ph type="title"/>
          </p:nvPr>
        </p:nvSpPr>
        <p:spPr>
          <a:xfrm>
            <a:off x="129290" y="140180"/>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a:t>
            </a:r>
            <a:r>
              <a:rPr lang="ru-RU" sz="1800" b="1" dirty="0">
                <a:latin typeface="Times New Roman" panose="02020603050405020304" pitchFamily="18" charset="0"/>
                <a:cs typeface="Times New Roman" panose="02020603050405020304" pitchFamily="18" charset="0"/>
              </a:rPr>
              <a:t>по </a:t>
            </a:r>
            <a:r>
              <a:rPr lang="ru-RU" sz="1800" b="1" dirty="0" smtClean="0">
                <a:latin typeface="Times New Roman" panose="02020603050405020304" pitchFamily="18" charset="0"/>
                <a:cs typeface="Times New Roman" panose="02020603050405020304" pitchFamily="18" charset="0"/>
              </a:rPr>
              <a:t>типам вагонов</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23" name="Прямоугольник 22"/>
          <p:cNvSpPr/>
          <p:nvPr/>
        </p:nvSpPr>
        <p:spPr>
          <a:xfrm>
            <a:off x="143390" y="-554191"/>
            <a:ext cx="12020550" cy="341632"/>
          </a:xfrm>
          <a:prstGeom prst="rect">
            <a:avLst/>
          </a:prstGeom>
          <a:solidFill>
            <a:schemeClr val="accent1">
              <a:lumMod val="20000"/>
              <a:lumOff val="80000"/>
            </a:schemeClr>
          </a:solidFill>
          <a:ln>
            <a:solidFill>
              <a:schemeClr val="accent5">
                <a:lumMod val="75000"/>
              </a:schemeClr>
            </a:solidFill>
          </a:ln>
        </p:spPr>
        <p:txBody>
          <a:bodyPr wrap="square">
            <a:spAutoFit/>
          </a:bodyPr>
          <a:lstStyle/>
          <a:p>
            <a:pPr algn="ctr">
              <a:lnSpc>
                <a:spcPct val="90000"/>
              </a:lnSpc>
              <a:spcBef>
                <a:spcPct val="0"/>
              </a:spcBef>
            </a:pPr>
            <a:r>
              <a:rPr lang="ru-RU" b="1" dirty="0">
                <a:latin typeface="Times New Roman" panose="02020603050405020304" pitchFamily="18" charset="0"/>
                <a:ea typeface="+mj-ea"/>
                <a:cs typeface="Times New Roman" panose="02020603050405020304" pitchFamily="18" charset="0"/>
              </a:rPr>
              <a:t>Анализ неравномерности </a:t>
            </a:r>
            <a:r>
              <a:rPr lang="ru-RU" b="1" dirty="0" smtClean="0">
                <a:latin typeface="Times New Roman" panose="02020603050405020304" pitchFamily="18" charset="0"/>
                <a:ea typeface="+mj-ea"/>
                <a:cs typeface="Times New Roman" panose="02020603050405020304" pitchFamily="18" charset="0"/>
              </a:rPr>
              <a:t>корреспонденций пассажиропотоков</a:t>
            </a:r>
          </a:p>
        </p:txBody>
      </p:sp>
      <p:sp>
        <p:nvSpPr>
          <p:cNvPr id="26" name="Заголовок 1"/>
          <p:cNvSpPr txBox="1">
            <a:spLocks/>
          </p:cNvSpPr>
          <p:nvPr/>
        </p:nvSpPr>
        <p:spPr>
          <a:xfrm>
            <a:off x="143390" y="-1249453"/>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latin typeface="Times New Roman" panose="02020603050405020304" pitchFamily="18" charset="0"/>
                <a:cs typeface="Times New Roman" panose="02020603050405020304" pitchFamily="18" charset="0"/>
              </a:rPr>
              <a:t>Список корреспонденций пассажиропотоков </a:t>
            </a:r>
          </a:p>
        </p:txBody>
      </p:sp>
      <p:sp>
        <p:nvSpPr>
          <p:cNvPr id="34" name="Прямоугольник 33"/>
          <p:cNvSpPr/>
          <p:nvPr/>
        </p:nvSpPr>
        <p:spPr>
          <a:xfrm>
            <a:off x="91831" y="-1975810"/>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latin typeface="Times New Roman" panose="02020603050405020304" pitchFamily="18" charset="0"/>
                <a:cs typeface="Times New Roman" panose="02020603050405020304" pitchFamily="18" charset="0"/>
              </a:rPr>
              <a:t>Данные по корреспонденциям</a:t>
            </a:r>
            <a:endParaRPr lang="ru-RU" sz="1400" u="sng" dirty="0">
              <a:latin typeface="Times New Roman" panose="02020603050405020304" pitchFamily="18" charset="0"/>
              <a:cs typeface="Times New Roman" panose="02020603050405020304" pitchFamily="18" charset="0"/>
            </a:endParaRPr>
          </a:p>
        </p:txBody>
      </p:sp>
      <p:sp>
        <p:nvSpPr>
          <p:cNvPr id="3" name="Равнобедренный треугольник 2"/>
          <p:cNvSpPr/>
          <p:nvPr/>
        </p:nvSpPr>
        <p:spPr>
          <a:xfrm rot="10800000">
            <a:off x="2336672" y="2685020"/>
            <a:ext cx="126651" cy="1091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Заголовок 1"/>
          <p:cNvSpPr txBox="1">
            <a:spLocks/>
          </p:cNvSpPr>
          <p:nvPr/>
        </p:nvSpPr>
        <p:spPr>
          <a:xfrm>
            <a:off x="171450" y="5579893"/>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характеристикам места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pSp>
        <p:nvGrpSpPr>
          <p:cNvPr id="29" name="Группа 28"/>
          <p:cNvGrpSpPr/>
          <p:nvPr/>
        </p:nvGrpSpPr>
        <p:grpSpPr>
          <a:xfrm>
            <a:off x="10942223" y="-1198823"/>
            <a:ext cx="1072173" cy="480815"/>
            <a:chOff x="10387757" y="210373"/>
            <a:chExt cx="1072173" cy="480815"/>
          </a:xfrm>
        </p:grpSpPr>
        <p:pic>
          <p:nvPicPr>
            <p:cNvPr id="30" name="Рисунок 29"/>
            <p:cNvPicPr>
              <a:picLocks noChangeAspect="1"/>
            </p:cNvPicPr>
            <p:nvPr/>
          </p:nvPicPr>
          <p:blipFill>
            <a:blip r:embed="rId3"/>
            <a:stretch>
              <a:fillRect/>
            </a:stretch>
          </p:blipFill>
          <p:spPr>
            <a:xfrm>
              <a:off x="10529487" y="210373"/>
              <a:ext cx="930443" cy="480815"/>
            </a:xfrm>
            <a:prstGeom prst="rect">
              <a:avLst/>
            </a:prstGeom>
          </p:spPr>
        </p:pic>
        <p:pic>
          <p:nvPicPr>
            <p:cNvPr id="31" name="Рисунок 30"/>
            <p:cNvPicPr>
              <a:picLocks noChangeAspect="1"/>
            </p:cNvPicPr>
            <p:nvPr/>
          </p:nvPicPr>
          <p:blipFill rotWithShape="1">
            <a:blip r:embed="rId4"/>
            <a:srcRect l="47269" t="18253" r="35516" b="4996"/>
            <a:stretch/>
          </p:blipFill>
          <p:spPr>
            <a:xfrm>
              <a:off x="10387757" y="212349"/>
              <a:ext cx="297013" cy="476701"/>
            </a:xfrm>
            <a:prstGeom prst="rect">
              <a:avLst/>
            </a:prstGeom>
          </p:spPr>
        </p:pic>
      </p:grpSp>
      <p:grpSp>
        <p:nvGrpSpPr>
          <p:cNvPr id="32" name="Группа 31"/>
          <p:cNvGrpSpPr/>
          <p:nvPr/>
        </p:nvGrpSpPr>
        <p:grpSpPr>
          <a:xfrm>
            <a:off x="10942223" y="-510465"/>
            <a:ext cx="1072173" cy="480815"/>
            <a:chOff x="10387757" y="210373"/>
            <a:chExt cx="1072173" cy="480815"/>
          </a:xfrm>
        </p:grpSpPr>
        <p:pic>
          <p:nvPicPr>
            <p:cNvPr id="33" name="Рисунок 32"/>
            <p:cNvPicPr>
              <a:picLocks noChangeAspect="1"/>
            </p:cNvPicPr>
            <p:nvPr/>
          </p:nvPicPr>
          <p:blipFill>
            <a:blip r:embed="rId3"/>
            <a:stretch>
              <a:fillRect/>
            </a:stretch>
          </p:blipFill>
          <p:spPr>
            <a:xfrm>
              <a:off x="10529487" y="210373"/>
              <a:ext cx="930443" cy="480815"/>
            </a:xfrm>
            <a:prstGeom prst="rect">
              <a:avLst/>
            </a:prstGeom>
          </p:spPr>
        </p:pic>
        <p:pic>
          <p:nvPicPr>
            <p:cNvPr id="35" name="Рисунок 34"/>
            <p:cNvPicPr>
              <a:picLocks noChangeAspect="1"/>
            </p:cNvPicPr>
            <p:nvPr/>
          </p:nvPicPr>
          <p:blipFill rotWithShape="1">
            <a:blip r:embed="rId4"/>
            <a:srcRect l="47269" t="18253" r="35516" b="4996"/>
            <a:stretch/>
          </p:blipFill>
          <p:spPr>
            <a:xfrm>
              <a:off x="10387757" y="212349"/>
              <a:ext cx="297013" cy="476701"/>
            </a:xfrm>
            <a:prstGeom prst="rect">
              <a:avLst/>
            </a:prstGeom>
          </p:spPr>
        </p:pic>
      </p:grpSp>
      <p:grpSp>
        <p:nvGrpSpPr>
          <p:cNvPr id="36" name="Группа 35"/>
          <p:cNvGrpSpPr/>
          <p:nvPr/>
        </p:nvGrpSpPr>
        <p:grpSpPr>
          <a:xfrm>
            <a:off x="10942223" y="190810"/>
            <a:ext cx="1072173" cy="480815"/>
            <a:chOff x="10387757" y="210373"/>
            <a:chExt cx="1072173" cy="480815"/>
          </a:xfrm>
        </p:grpSpPr>
        <p:pic>
          <p:nvPicPr>
            <p:cNvPr id="37" name="Рисунок 36"/>
            <p:cNvPicPr>
              <a:picLocks noChangeAspect="1"/>
            </p:cNvPicPr>
            <p:nvPr/>
          </p:nvPicPr>
          <p:blipFill>
            <a:blip r:embed="rId3"/>
            <a:stretch>
              <a:fillRect/>
            </a:stretch>
          </p:blipFill>
          <p:spPr>
            <a:xfrm>
              <a:off x="10529487" y="210373"/>
              <a:ext cx="930443" cy="480815"/>
            </a:xfrm>
            <a:prstGeom prst="rect">
              <a:avLst/>
            </a:prstGeom>
          </p:spPr>
        </p:pic>
        <p:pic>
          <p:nvPicPr>
            <p:cNvPr id="38" name="Рисунок 37"/>
            <p:cNvPicPr>
              <a:picLocks noChangeAspect="1"/>
            </p:cNvPicPr>
            <p:nvPr/>
          </p:nvPicPr>
          <p:blipFill rotWithShape="1">
            <a:blip r:embed="rId4"/>
            <a:srcRect l="47269" t="18253" r="35516" b="4996"/>
            <a:stretch/>
          </p:blipFill>
          <p:spPr>
            <a:xfrm>
              <a:off x="10387757" y="212349"/>
              <a:ext cx="297013" cy="476701"/>
            </a:xfrm>
            <a:prstGeom prst="rect">
              <a:avLst/>
            </a:prstGeom>
          </p:spPr>
        </p:pic>
      </p:grpSp>
      <p:grpSp>
        <p:nvGrpSpPr>
          <p:cNvPr id="42" name="Группа 41"/>
          <p:cNvGrpSpPr/>
          <p:nvPr/>
        </p:nvGrpSpPr>
        <p:grpSpPr>
          <a:xfrm>
            <a:off x="10989730" y="5644013"/>
            <a:ext cx="1072173" cy="480815"/>
            <a:chOff x="10387757" y="210373"/>
            <a:chExt cx="1072173" cy="480815"/>
          </a:xfrm>
        </p:grpSpPr>
        <p:pic>
          <p:nvPicPr>
            <p:cNvPr id="43" name="Рисунок 42"/>
            <p:cNvPicPr>
              <a:picLocks noChangeAspect="1"/>
            </p:cNvPicPr>
            <p:nvPr/>
          </p:nvPicPr>
          <p:blipFill>
            <a:blip r:embed="rId3"/>
            <a:stretch>
              <a:fillRect/>
            </a:stretch>
          </p:blipFill>
          <p:spPr>
            <a:xfrm>
              <a:off x="10529487" y="210373"/>
              <a:ext cx="930443" cy="480815"/>
            </a:xfrm>
            <a:prstGeom prst="rect">
              <a:avLst/>
            </a:prstGeom>
          </p:spPr>
        </p:pic>
        <p:pic>
          <p:nvPicPr>
            <p:cNvPr id="44" name="Рисунок 43"/>
            <p:cNvPicPr>
              <a:picLocks noChangeAspect="1"/>
            </p:cNvPicPr>
            <p:nvPr/>
          </p:nvPicPr>
          <p:blipFill rotWithShape="1">
            <a:blip r:embed="rId4"/>
            <a:srcRect l="47269" t="18253" r="35516" b="4996"/>
            <a:stretch/>
          </p:blipFill>
          <p:spPr>
            <a:xfrm>
              <a:off x="10387757" y="212349"/>
              <a:ext cx="297013" cy="476701"/>
            </a:xfrm>
            <a:prstGeom prst="rect">
              <a:avLst/>
            </a:prstGeom>
          </p:spPr>
        </p:pic>
      </p:grpSp>
      <p:pic>
        <p:nvPicPr>
          <p:cNvPr id="45" name="Рисунок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240" y="254812"/>
            <a:ext cx="266700" cy="266700"/>
          </a:xfrm>
          <a:prstGeom prst="rect">
            <a:avLst/>
          </a:prstGeom>
        </p:spPr>
      </p:pic>
      <p:sp>
        <p:nvSpPr>
          <p:cNvPr id="47" name="Равнобедренный треугольник 46"/>
          <p:cNvSpPr/>
          <p:nvPr/>
        </p:nvSpPr>
        <p:spPr>
          <a:xfrm>
            <a:off x="2336672" y="3040647"/>
            <a:ext cx="126651" cy="1091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Заголовок 1"/>
          <p:cNvSpPr txBox="1">
            <a:spLocks/>
          </p:cNvSpPr>
          <p:nvPr/>
        </p:nvSpPr>
        <p:spPr>
          <a:xfrm>
            <a:off x="171450" y="4955387"/>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виду документа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pSp>
        <p:nvGrpSpPr>
          <p:cNvPr id="49" name="Группа 48"/>
          <p:cNvGrpSpPr/>
          <p:nvPr/>
        </p:nvGrpSpPr>
        <p:grpSpPr>
          <a:xfrm>
            <a:off x="10942223" y="5004819"/>
            <a:ext cx="1072173" cy="480815"/>
            <a:chOff x="10387757" y="210373"/>
            <a:chExt cx="1072173" cy="480815"/>
          </a:xfrm>
        </p:grpSpPr>
        <p:pic>
          <p:nvPicPr>
            <p:cNvPr id="50" name="Рисунок 49"/>
            <p:cNvPicPr>
              <a:picLocks noChangeAspect="1"/>
            </p:cNvPicPr>
            <p:nvPr/>
          </p:nvPicPr>
          <p:blipFill>
            <a:blip r:embed="rId3"/>
            <a:stretch>
              <a:fillRect/>
            </a:stretch>
          </p:blipFill>
          <p:spPr>
            <a:xfrm>
              <a:off x="10529487" y="210373"/>
              <a:ext cx="930443" cy="480815"/>
            </a:xfrm>
            <a:prstGeom prst="rect">
              <a:avLst/>
            </a:prstGeom>
          </p:spPr>
        </p:pic>
        <p:pic>
          <p:nvPicPr>
            <p:cNvPr id="51" name="Рисунок 50"/>
            <p:cNvPicPr>
              <a:picLocks noChangeAspect="1"/>
            </p:cNvPicPr>
            <p:nvPr/>
          </p:nvPicPr>
          <p:blipFill rotWithShape="1">
            <a:blip r:embed="rId4"/>
            <a:srcRect l="47269" t="18253" r="35516" b="4996"/>
            <a:stretch/>
          </p:blipFill>
          <p:spPr>
            <a:xfrm>
              <a:off x="10387757" y="212349"/>
              <a:ext cx="297013" cy="476701"/>
            </a:xfrm>
            <a:prstGeom prst="rect">
              <a:avLst/>
            </a:prstGeom>
          </p:spPr>
        </p:pic>
      </p:grpSp>
      <p:pic>
        <p:nvPicPr>
          <p:cNvPr id="52" name="Рисунок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4" y="5132451"/>
            <a:ext cx="266700" cy="266700"/>
          </a:xfrm>
          <a:prstGeom prst="rect">
            <a:avLst/>
          </a:prstGeom>
        </p:spPr>
      </p:pic>
      <p:pic>
        <p:nvPicPr>
          <p:cNvPr id="53" name="Рисунок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4" y="5750989"/>
            <a:ext cx="266700" cy="266700"/>
          </a:xfrm>
          <a:prstGeom prst="rect">
            <a:avLst/>
          </a:prstGeom>
        </p:spPr>
      </p:pic>
      <p:sp>
        <p:nvSpPr>
          <p:cNvPr id="39" name="Прямоугольник 38"/>
          <p:cNvSpPr/>
          <p:nvPr/>
        </p:nvSpPr>
        <p:spPr>
          <a:xfrm>
            <a:off x="3495654" y="3631942"/>
            <a:ext cx="2721486" cy="10385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Изначально отображается суммарный показатель по типу вагона, при раскрытии «всего» </a:t>
            </a:r>
            <a:r>
              <a:rPr lang="ru-RU" sz="1100" dirty="0">
                <a:solidFill>
                  <a:sysClr val="windowText" lastClr="000000"/>
                </a:solidFill>
              </a:rPr>
              <a:t>(как с типом вагона П) - </a:t>
            </a:r>
            <a:r>
              <a:rPr lang="ru-RU" sz="1100" dirty="0" smtClean="0">
                <a:solidFill>
                  <a:sysClr val="windowText" lastClr="000000"/>
                </a:solidFill>
              </a:rPr>
              <a:t>он раскладывается по классам обслуживания</a:t>
            </a:r>
            <a:endParaRPr lang="ru-RU" sz="1100" dirty="0">
              <a:solidFill>
                <a:sysClr val="windowText" lastClr="000000"/>
              </a:solidFill>
            </a:endParaRPr>
          </a:p>
        </p:txBody>
      </p:sp>
      <p:cxnSp>
        <p:nvCxnSpPr>
          <p:cNvPr id="40" name="Прямая со стрелкой 39"/>
          <p:cNvCxnSpPr>
            <a:stCxn id="39" idx="0"/>
          </p:cNvCxnSpPr>
          <p:nvPr/>
        </p:nvCxnSpPr>
        <p:spPr>
          <a:xfrm flipH="1" flipV="1">
            <a:off x="2463323" y="2924585"/>
            <a:ext cx="2393074" cy="70735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Прямоугольник 40"/>
          <p:cNvSpPr/>
          <p:nvPr/>
        </p:nvSpPr>
        <p:spPr>
          <a:xfrm>
            <a:off x="-1672390" y="1212113"/>
            <a:ext cx="1528012" cy="11942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При наведении высвечивается список корреспонденций – </a:t>
            </a:r>
            <a:r>
              <a:rPr lang="ru-RU" sz="1100" b="1" dirty="0" smtClean="0">
                <a:solidFill>
                  <a:srgbClr val="FF0000"/>
                </a:solidFill>
              </a:rPr>
              <a:t>вопрос к дизайнерам куда разместить кнопку </a:t>
            </a:r>
            <a:endParaRPr lang="ru-RU" sz="1100" b="1" dirty="0">
              <a:solidFill>
                <a:srgbClr val="FF0000"/>
              </a:solidFill>
            </a:endParaRPr>
          </a:p>
        </p:txBody>
      </p:sp>
      <p:cxnSp>
        <p:nvCxnSpPr>
          <p:cNvPr id="46" name="Прямая со стрелкой 45"/>
          <p:cNvCxnSpPr>
            <a:stCxn id="41" idx="0"/>
          </p:cNvCxnSpPr>
          <p:nvPr/>
        </p:nvCxnSpPr>
        <p:spPr>
          <a:xfrm flipV="1">
            <a:off x="-908384" y="433137"/>
            <a:ext cx="1363624" cy="778976"/>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44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171450" y="186183"/>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a:t>
            </a:r>
            <a:r>
              <a:rPr lang="ru-RU" sz="1800" b="1" dirty="0">
                <a:latin typeface="Times New Roman" panose="02020603050405020304" pitchFamily="18" charset="0"/>
                <a:cs typeface="Times New Roman" panose="02020603050405020304" pitchFamily="18" charset="0"/>
              </a:rPr>
              <a:t>по </a:t>
            </a:r>
            <a:r>
              <a:rPr lang="ru-RU" sz="1800" b="1" dirty="0" smtClean="0">
                <a:latin typeface="Times New Roman" panose="02020603050405020304" pitchFamily="18" charset="0"/>
                <a:cs typeface="Times New Roman" panose="02020603050405020304" pitchFamily="18" charset="0"/>
              </a:rPr>
              <a:t>виду документа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15" name="Заголовок 1"/>
          <p:cNvSpPr txBox="1">
            <a:spLocks/>
          </p:cNvSpPr>
          <p:nvPr/>
        </p:nvSpPr>
        <p:spPr>
          <a:xfrm>
            <a:off x="171450" y="10774584"/>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характеристикам места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pSp>
        <p:nvGrpSpPr>
          <p:cNvPr id="19" name="Группа 18"/>
          <p:cNvGrpSpPr/>
          <p:nvPr/>
        </p:nvGrpSpPr>
        <p:grpSpPr>
          <a:xfrm>
            <a:off x="10942223" y="235615"/>
            <a:ext cx="1072173" cy="480815"/>
            <a:chOff x="10387757" y="210373"/>
            <a:chExt cx="1072173" cy="480815"/>
          </a:xfrm>
        </p:grpSpPr>
        <p:pic>
          <p:nvPicPr>
            <p:cNvPr id="20" name="Рисунок 19"/>
            <p:cNvPicPr>
              <a:picLocks noChangeAspect="1"/>
            </p:cNvPicPr>
            <p:nvPr/>
          </p:nvPicPr>
          <p:blipFill>
            <a:blip r:embed="rId3"/>
            <a:stretch>
              <a:fillRect/>
            </a:stretch>
          </p:blipFill>
          <p:spPr>
            <a:xfrm>
              <a:off x="10529487" y="210373"/>
              <a:ext cx="930443" cy="480815"/>
            </a:xfrm>
            <a:prstGeom prst="rect">
              <a:avLst/>
            </a:prstGeom>
          </p:spPr>
        </p:pic>
        <p:pic>
          <p:nvPicPr>
            <p:cNvPr id="21" name="Рисунок 20"/>
            <p:cNvPicPr>
              <a:picLocks noChangeAspect="1"/>
            </p:cNvPicPr>
            <p:nvPr/>
          </p:nvPicPr>
          <p:blipFill rotWithShape="1">
            <a:blip r:embed="rId4"/>
            <a:srcRect l="47269" t="18253" r="35516" b="4996"/>
            <a:stretch/>
          </p:blipFill>
          <p:spPr>
            <a:xfrm>
              <a:off x="10387757" y="212349"/>
              <a:ext cx="297013" cy="476701"/>
            </a:xfrm>
            <a:prstGeom prst="rect">
              <a:avLst/>
            </a:prstGeom>
          </p:spPr>
        </p:pic>
      </p:grpSp>
      <p:grpSp>
        <p:nvGrpSpPr>
          <p:cNvPr id="22" name="Группа 21"/>
          <p:cNvGrpSpPr/>
          <p:nvPr/>
        </p:nvGrpSpPr>
        <p:grpSpPr>
          <a:xfrm>
            <a:off x="11013087" y="10826808"/>
            <a:ext cx="1072173" cy="480815"/>
            <a:chOff x="10387757" y="210373"/>
            <a:chExt cx="1072173" cy="480815"/>
          </a:xfrm>
        </p:grpSpPr>
        <p:pic>
          <p:nvPicPr>
            <p:cNvPr id="23" name="Рисунок 22"/>
            <p:cNvPicPr>
              <a:picLocks noChangeAspect="1"/>
            </p:cNvPicPr>
            <p:nvPr/>
          </p:nvPicPr>
          <p:blipFill>
            <a:blip r:embed="rId3"/>
            <a:stretch>
              <a:fillRect/>
            </a:stretch>
          </p:blipFill>
          <p:spPr>
            <a:xfrm>
              <a:off x="10529487" y="210373"/>
              <a:ext cx="930443" cy="480815"/>
            </a:xfrm>
            <a:prstGeom prst="rect">
              <a:avLst/>
            </a:prstGeom>
          </p:spPr>
        </p:pic>
        <p:pic>
          <p:nvPicPr>
            <p:cNvPr id="24" name="Рисунок 23"/>
            <p:cNvPicPr>
              <a:picLocks noChangeAspect="1"/>
            </p:cNvPicPr>
            <p:nvPr/>
          </p:nvPicPr>
          <p:blipFill rotWithShape="1">
            <a:blip r:embed="rId4"/>
            <a:srcRect l="47269" t="18253" r="35516" b="4996"/>
            <a:stretch/>
          </p:blipFill>
          <p:spPr>
            <a:xfrm>
              <a:off x="10387757" y="212349"/>
              <a:ext cx="297013" cy="476701"/>
            </a:xfrm>
            <a:prstGeom prst="rect">
              <a:avLst/>
            </a:prstGeom>
          </p:spPr>
        </p:pic>
      </p:grpSp>
      <p:pic>
        <p:nvPicPr>
          <p:cNvPr id="18" name="Рисунок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4" y="363247"/>
            <a:ext cx="266700" cy="266700"/>
          </a:xfrm>
          <a:prstGeom prst="rect">
            <a:avLst/>
          </a:prstGeom>
        </p:spPr>
      </p:pic>
      <p:pic>
        <p:nvPicPr>
          <p:cNvPr id="29" name="Рисунок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728" y="10932272"/>
            <a:ext cx="266700" cy="266700"/>
          </a:xfrm>
          <a:prstGeom prst="rect">
            <a:avLst/>
          </a:prstGeom>
        </p:spPr>
      </p:pic>
      <p:graphicFrame>
        <p:nvGraphicFramePr>
          <p:cNvPr id="64" name="Таблица 63"/>
          <p:cNvGraphicFramePr>
            <a:graphicFrameLocks noGrp="1"/>
          </p:cNvGraphicFramePr>
          <p:nvPr>
            <p:extLst>
              <p:ext uri="{D42A27DB-BD31-4B8C-83A1-F6EECF244321}">
                <p14:modId xmlns:p14="http://schemas.microsoft.com/office/powerpoint/2010/main" val="3653133202"/>
              </p:ext>
            </p:extLst>
          </p:nvPr>
        </p:nvGraphicFramePr>
        <p:xfrm>
          <a:off x="171450" y="831657"/>
          <a:ext cx="11913810" cy="8436786"/>
        </p:xfrm>
        <a:graphic>
          <a:graphicData uri="http://schemas.openxmlformats.org/drawingml/2006/table">
            <a:tbl>
              <a:tblPr firstRow="1" bandRow="1">
                <a:tableStyleId>{5C22544A-7EE6-4342-B048-85BDC9FD1C3A}</a:tableStyleId>
              </a:tblPr>
              <a:tblGrid>
                <a:gridCol w="1435430"/>
                <a:gridCol w="2857740"/>
                <a:gridCol w="2857740"/>
                <a:gridCol w="1905160"/>
                <a:gridCol w="2857740"/>
              </a:tblGrid>
              <a:tr h="542866">
                <a:tc>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Вид</a:t>
                      </a:r>
                      <a:r>
                        <a:rPr lang="ru-RU" sz="1400" b="0" baseline="0" dirty="0" smtClean="0">
                          <a:solidFill>
                            <a:schemeClr val="bg1"/>
                          </a:solidFill>
                          <a:latin typeface="Times New Roman" panose="02020603050405020304" pitchFamily="18" charset="0"/>
                          <a:cs typeface="Times New Roman" panose="02020603050405020304" pitchFamily="18" charset="0"/>
                        </a:rPr>
                        <a:t> документа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a:t>
                      </a:r>
                      <a:r>
                        <a:rPr lang="ru-RU" sz="1400" b="0" dirty="0" smtClean="0">
                          <a:solidFill>
                            <a:schemeClr val="bg1"/>
                          </a:solidFill>
                          <a:latin typeface="Times New Roman" panose="02020603050405020304" pitchFamily="18" charset="0"/>
                          <a:cs typeface="Times New Roman" panose="02020603050405020304" pitchFamily="18" charset="0"/>
                        </a:rPr>
                        <a:t> тыс. руб./пасс.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Пассажирооборот</a:t>
                      </a:r>
                      <a:endParaRPr kumimoji="0" lang="ru-RU" sz="1200" b="0" i="0" u="none" strike="noStrike" kern="1200" cap="none" spc="0" normalizeH="0" baseline="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13434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smtClean="0">
                          <a:solidFill>
                            <a:schemeClr val="tx1"/>
                          </a:solidFill>
                          <a:latin typeface="Times New Roman" panose="02020603050405020304" pitchFamily="18" charset="0"/>
                          <a:cs typeface="Times New Roman" panose="02020603050405020304" pitchFamily="18" charset="0"/>
                        </a:rPr>
                        <a:t>Полный или детский</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количества пассажиров</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пассажирооборота</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r>
              <a:tr h="1514916">
                <a:tc>
                  <a:txBody>
                    <a:bodyPr/>
                    <a:lstStyle/>
                    <a:p>
                      <a:pPr algn="ctr"/>
                      <a:r>
                        <a:rPr lang="ru-RU" sz="1400" u="sng" dirty="0" smtClean="0">
                          <a:solidFill>
                            <a:srgbClr val="0070C0"/>
                          </a:solidFill>
                          <a:latin typeface="Times New Roman" panose="02020603050405020304" pitchFamily="18" charset="0"/>
                          <a:cs typeface="Times New Roman" panose="02020603050405020304" pitchFamily="18" charset="0"/>
                        </a:rPr>
                        <a:t>Льготный</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805</a:t>
                      </a:r>
                    </a:p>
                    <a:p>
                      <a:pPr algn="ctr"/>
                      <a:r>
                        <a:rPr lang="ru-RU" sz="1600" b="0" dirty="0" smtClean="0">
                          <a:latin typeface="Times New Roman" panose="02020603050405020304" pitchFamily="18" charset="0"/>
                          <a:cs typeface="Times New Roman" panose="02020603050405020304" pitchFamily="18" charset="0"/>
                        </a:rPr>
                        <a:t>Доля от общего количества пассажиров</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smtClean="0">
                        <a:latin typeface="Times New Roman" panose="02020603050405020304" pitchFamily="18" charset="0"/>
                        <a:cs typeface="Times New Roman" panose="02020603050405020304" pitchFamily="18" charset="0"/>
                      </a:endParaRPr>
                    </a:p>
                    <a:p>
                      <a:pPr algn="ct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805</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smtClean="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805</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smtClean="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805</a:t>
                      </a:r>
                    </a:p>
                    <a:p>
                      <a:pPr algn="ctr"/>
                      <a:r>
                        <a:rPr lang="ru-RU" sz="1600" b="0" dirty="0" smtClean="0">
                          <a:latin typeface="Times New Roman" panose="02020603050405020304" pitchFamily="18" charset="0"/>
                          <a:cs typeface="Times New Roman" panose="02020603050405020304" pitchFamily="18" charset="0"/>
                        </a:rPr>
                        <a:t>Доля от общего пассажирооборота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smtClean="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r>
              <a:tr h="1584560">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Кредитовый или трансп.</a:t>
                      </a:r>
                      <a:r>
                        <a:rPr lang="ru-RU" sz="1400" baseline="0" dirty="0" smtClean="0">
                          <a:solidFill>
                            <a:schemeClr val="tx1"/>
                          </a:solidFill>
                          <a:latin typeface="Times New Roman" panose="02020603050405020304" pitchFamily="18" charset="0"/>
                          <a:cs typeface="Times New Roman" panose="02020603050405020304" pitchFamily="18" charset="0"/>
                        </a:rPr>
                        <a:t> требование</a:t>
                      </a:r>
                      <a:endParaRPr lang="ru-RU" sz="1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600" b="0" dirty="0" smtClean="0">
                          <a:latin typeface="Times New Roman" panose="02020603050405020304" pitchFamily="18" charset="0"/>
                          <a:cs typeface="Times New Roman" panose="02020603050405020304" pitchFamily="18" charset="0"/>
                        </a:rPr>
                        <a:t>Доля от общего количества пассажиров</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600" b="0" dirty="0" smtClean="0">
                          <a:latin typeface="Times New Roman" panose="02020603050405020304" pitchFamily="18" charset="0"/>
                          <a:cs typeface="Times New Roman" panose="02020603050405020304" pitchFamily="18" charset="0"/>
                        </a:rPr>
                        <a:t>Доля от общего пассажирооборота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r>
              <a:tr h="1382604">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Бесплатный</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количества пассажиров</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дохода</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2800" b="1" dirty="0" smtClean="0">
                          <a:latin typeface="Times New Roman" panose="02020603050405020304" pitchFamily="18" charset="0"/>
                          <a:cs typeface="Times New Roman" panose="02020603050405020304" pitchFamily="18" charset="0"/>
                        </a:rPr>
                        <a:t>499</a:t>
                      </a:r>
                    </a:p>
                    <a:p>
                      <a:pPr algn="ctr"/>
                      <a:r>
                        <a:rPr lang="ru-RU" sz="1600" b="0" dirty="0" smtClean="0">
                          <a:latin typeface="Times New Roman" panose="02020603050405020304" pitchFamily="18" charset="0"/>
                          <a:cs typeface="Times New Roman" panose="02020603050405020304" pitchFamily="18" charset="0"/>
                        </a:rPr>
                        <a:t>Доля от общего пассажирооборота</a:t>
                      </a:r>
                    </a:p>
                    <a:p>
                      <a:pPr algn="ctr"/>
                      <a:r>
                        <a:rPr lang="ru-RU" sz="2800" b="1" dirty="0" smtClean="0">
                          <a:latin typeface="Times New Roman" panose="02020603050405020304" pitchFamily="18" charset="0"/>
                          <a:cs typeface="Times New Roman" panose="02020603050405020304" pitchFamily="18" charset="0"/>
                        </a:rPr>
                        <a:t>20%</a:t>
                      </a:r>
                      <a:endParaRPr lang="ru-RU" sz="20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r>
              <a:tr h="1514916">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Доплата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600" b="0" dirty="0" smtClean="0">
                          <a:latin typeface="Times New Roman" panose="02020603050405020304" pitchFamily="18" charset="0"/>
                          <a:cs typeface="Times New Roman" panose="02020603050405020304" pitchFamily="18" charset="0"/>
                        </a:rPr>
                        <a:t>Доля от общего количества пассажиров</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800" b="0" dirty="0" smtClean="0">
                          <a:latin typeface="Times New Roman" panose="02020603050405020304" pitchFamily="18" charset="0"/>
                          <a:cs typeface="Times New Roman" panose="02020603050405020304" pitchFamily="18" charset="0"/>
                        </a:rPr>
                        <a:t>Доля от общего дохода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algn="ctr"/>
                      <a:r>
                        <a:rPr lang="ru-RU" sz="1800" b="0" dirty="0" smtClean="0">
                          <a:latin typeface="Times New Roman" panose="02020603050405020304" pitchFamily="18" charset="0"/>
                          <a:cs typeface="Times New Roman" panose="02020603050405020304" pitchFamily="18" charset="0"/>
                        </a:rPr>
                        <a:t>Доля от общего дохода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ru-RU" sz="3200" b="1" dirty="0" smtClean="0">
                          <a:latin typeface="Times New Roman" panose="02020603050405020304" pitchFamily="18" charset="0"/>
                          <a:cs typeface="Times New Roman" panose="02020603050405020304" pitchFamily="18" charset="0"/>
                        </a:rPr>
                        <a:t>803</a:t>
                      </a:r>
                    </a:p>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b="0" dirty="0" smtClean="0">
                          <a:latin typeface="Times New Roman" panose="02020603050405020304" pitchFamily="18" charset="0"/>
                          <a:cs typeface="Times New Roman" panose="02020603050405020304" pitchFamily="18" charset="0"/>
                        </a:rPr>
                        <a:t>Доля от общего пассажирооборота</a:t>
                      </a:r>
                    </a:p>
                    <a:p>
                      <a:pPr algn="ctr"/>
                      <a:r>
                        <a:rPr lang="ru-RU" sz="3200" b="1" dirty="0" smtClean="0">
                          <a:latin typeface="Times New Roman" panose="02020603050405020304" pitchFamily="18" charset="0"/>
                          <a:cs typeface="Times New Roman" panose="02020603050405020304" pitchFamily="18" charset="0"/>
                        </a:rPr>
                        <a:t>40%</a:t>
                      </a:r>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r>
            </a:tbl>
          </a:graphicData>
        </a:graphic>
      </p:graphicFrame>
      <p:grpSp>
        <p:nvGrpSpPr>
          <p:cNvPr id="67" name="Группа 66"/>
          <p:cNvGrpSpPr/>
          <p:nvPr/>
        </p:nvGrpSpPr>
        <p:grpSpPr>
          <a:xfrm>
            <a:off x="3836884" y="1429244"/>
            <a:ext cx="547336" cy="369332"/>
            <a:chOff x="-2347679" y="-571950"/>
            <a:chExt cx="547336" cy="369332"/>
          </a:xfrm>
        </p:grpSpPr>
        <p:sp>
          <p:nvSpPr>
            <p:cNvPr id="84" name="Скругленный прямоугольник 83"/>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TextBox 84"/>
            <p:cNvSpPr txBox="1"/>
            <p:nvPr/>
          </p:nvSpPr>
          <p:spPr>
            <a:xfrm>
              <a:off x="-2347679" y="-571950"/>
              <a:ext cx="547336" cy="369332"/>
            </a:xfrm>
            <a:prstGeom prst="rect">
              <a:avLst/>
            </a:prstGeom>
            <a:noFill/>
          </p:spPr>
          <p:txBody>
            <a:bodyPr wrap="square" rtlCol="0">
              <a:spAutoFit/>
            </a:bodyPr>
            <a:lstStyle/>
            <a:p>
              <a:r>
                <a:rPr lang="ru-RU" dirty="0" smtClean="0">
                  <a:solidFill>
                    <a:srgbClr val="00B050"/>
                  </a:solidFill>
                </a:rPr>
                <a:t>2 %</a:t>
              </a:r>
              <a:endParaRPr lang="ru-RU" dirty="0">
                <a:solidFill>
                  <a:srgbClr val="00B050"/>
                </a:solidFill>
              </a:endParaRPr>
            </a:p>
          </p:txBody>
        </p:sp>
      </p:grpSp>
      <p:grpSp>
        <p:nvGrpSpPr>
          <p:cNvPr id="68" name="Группа 67"/>
          <p:cNvGrpSpPr/>
          <p:nvPr/>
        </p:nvGrpSpPr>
        <p:grpSpPr>
          <a:xfrm>
            <a:off x="3754923" y="2928464"/>
            <a:ext cx="711257" cy="379847"/>
            <a:chOff x="-2401819" y="-582465"/>
            <a:chExt cx="711257" cy="379847"/>
          </a:xfrm>
        </p:grpSpPr>
        <p:sp>
          <p:nvSpPr>
            <p:cNvPr id="82" name="Скругленный прямоугольник 81"/>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TextBox 82"/>
            <p:cNvSpPr txBox="1"/>
            <p:nvPr/>
          </p:nvSpPr>
          <p:spPr>
            <a:xfrm>
              <a:off x="-2401819" y="-582465"/>
              <a:ext cx="711257" cy="369332"/>
            </a:xfrm>
            <a:prstGeom prst="rect">
              <a:avLst/>
            </a:prstGeom>
            <a:noFill/>
          </p:spPr>
          <p:txBody>
            <a:bodyPr wrap="square" rtlCol="0">
              <a:spAutoFit/>
            </a:bodyPr>
            <a:lstStyle/>
            <a:p>
              <a:r>
                <a:rPr lang="ru-RU" dirty="0" smtClean="0">
                  <a:solidFill>
                    <a:srgbClr val="00B050"/>
                  </a:solidFill>
                </a:rPr>
                <a:t>22 %</a:t>
              </a:r>
              <a:endParaRPr lang="ru-RU" dirty="0">
                <a:solidFill>
                  <a:srgbClr val="00B050"/>
                </a:solidFill>
              </a:endParaRPr>
            </a:p>
          </p:txBody>
        </p:sp>
      </p:grpSp>
      <p:grpSp>
        <p:nvGrpSpPr>
          <p:cNvPr id="71" name="Группа 70"/>
          <p:cNvGrpSpPr/>
          <p:nvPr/>
        </p:nvGrpSpPr>
        <p:grpSpPr>
          <a:xfrm>
            <a:off x="3903944" y="4803937"/>
            <a:ext cx="547336" cy="369332"/>
            <a:chOff x="-2347679" y="-571950"/>
            <a:chExt cx="547336" cy="369332"/>
          </a:xfrm>
        </p:grpSpPr>
        <p:sp>
          <p:nvSpPr>
            <p:cNvPr id="76" name="Скругленный прямоугольник 75"/>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TextBox 76"/>
            <p:cNvSpPr txBox="1"/>
            <p:nvPr/>
          </p:nvSpPr>
          <p:spPr>
            <a:xfrm>
              <a:off x="-2347679" y="-571950"/>
              <a:ext cx="547336" cy="369332"/>
            </a:xfrm>
            <a:prstGeom prst="rect">
              <a:avLst/>
            </a:prstGeom>
            <a:noFill/>
          </p:spPr>
          <p:txBody>
            <a:bodyPr wrap="square" rtlCol="0">
              <a:spAutoFit/>
            </a:bodyPr>
            <a:lstStyle/>
            <a:p>
              <a:r>
                <a:rPr lang="ru-RU" dirty="0" smtClean="0"/>
                <a:t>0 %</a:t>
              </a:r>
              <a:endParaRPr lang="ru-RU" dirty="0"/>
            </a:p>
          </p:txBody>
        </p:sp>
      </p:grpSp>
      <p:grpSp>
        <p:nvGrpSpPr>
          <p:cNvPr id="99" name="Группа 98"/>
          <p:cNvGrpSpPr/>
          <p:nvPr/>
        </p:nvGrpSpPr>
        <p:grpSpPr>
          <a:xfrm>
            <a:off x="3820005" y="6310078"/>
            <a:ext cx="547336" cy="369332"/>
            <a:chOff x="-2347679" y="-571950"/>
            <a:chExt cx="547336" cy="369332"/>
          </a:xfrm>
        </p:grpSpPr>
        <p:sp>
          <p:nvSpPr>
            <p:cNvPr id="100" name="Скругленный прямоугольник 99"/>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1" name="TextBox 100"/>
            <p:cNvSpPr txBox="1"/>
            <p:nvPr/>
          </p:nvSpPr>
          <p:spPr>
            <a:xfrm>
              <a:off x="-2347679" y="-571950"/>
              <a:ext cx="547336" cy="369332"/>
            </a:xfrm>
            <a:prstGeom prst="rect">
              <a:avLst/>
            </a:prstGeom>
            <a:noFill/>
          </p:spPr>
          <p:txBody>
            <a:bodyPr wrap="square" rtlCol="0">
              <a:spAutoFit/>
            </a:bodyPr>
            <a:lstStyle/>
            <a:p>
              <a:r>
                <a:rPr lang="ru-RU" dirty="0" smtClean="0">
                  <a:solidFill>
                    <a:srgbClr val="FF0000"/>
                  </a:solidFill>
                </a:rPr>
                <a:t>5 %</a:t>
              </a:r>
              <a:endParaRPr lang="ru-RU" dirty="0">
                <a:solidFill>
                  <a:srgbClr val="FF0000"/>
                </a:solidFill>
              </a:endParaRPr>
            </a:p>
          </p:txBody>
        </p:sp>
      </p:grpSp>
      <p:grpSp>
        <p:nvGrpSpPr>
          <p:cNvPr id="105" name="Группа 104"/>
          <p:cNvGrpSpPr/>
          <p:nvPr/>
        </p:nvGrpSpPr>
        <p:grpSpPr>
          <a:xfrm>
            <a:off x="3788558" y="7777420"/>
            <a:ext cx="547336" cy="369332"/>
            <a:chOff x="-2347679" y="-571950"/>
            <a:chExt cx="547336" cy="369332"/>
          </a:xfrm>
        </p:grpSpPr>
        <p:sp>
          <p:nvSpPr>
            <p:cNvPr id="106" name="Скругленный прямоугольник 105"/>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TextBox 106"/>
            <p:cNvSpPr txBox="1"/>
            <p:nvPr/>
          </p:nvSpPr>
          <p:spPr>
            <a:xfrm>
              <a:off x="-2347679" y="-571950"/>
              <a:ext cx="547336" cy="369332"/>
            </a:xfrm>
            <a:prstGeom prst="rect">
              <a:avLst/>
            </a:prstGeom>
            <a:noFill/>
          </p:spPr>
          <p:txBody>
            <a:bodyPr wrap="square" rtlCol="0">
              <a:spAutoFit/>
            </a:bodyPr>
            <a:lstStyle/>
            <a:p>
              <a:r>
                <a:rPr lang="ru-RU" dirty="0" smtClean="0">
                  <a:solidFill>
                    <a:srgbClr val="FF0000"/>
                  </a:solidFill>
                </a:rPr>
                <a:t>7 %</a:t>
              </a:r>
              <a:endParaRPr lang="ru-RU" dirty="0">
                <a:solidFill>
                  <a:srgbClr val="FF0000"/>
                </a:solidFill>
              </a:endParaRPr>
            </a:p>
          </p:txBody>
        </p:sp>
      </p:grpSp>
      <p:sp>
        <p:nvSpPr>
          <p:cNvPr id="4" name="Овал 3"/>
          <p:cNvSpPr/>
          <p:nvPr/>
        </p:nvSpPr>
        <p:spPr>
          <a:xfrm>
            <a:off x="452278" y="1907030"/>
            <a:ext cx="745829" cy="745829"/>
          </a:xfrm>
          <a:prstGeom prst="ellipse">
            <a:avLst/>
          </a:prstGeom>
          <a:pattFill prst="dk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Овал 113"/>
          <p:cNvSpPr/>
          <p:nvPr/>
        </p:nvSpPr>
        <p:spPr>
          <a:xfrm>
            <a:off x="503078" y="6511482"/>
            <a:ext cx="745829" cy="7458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54554" y="3141379"/>
            <a:ext cx="794354" cy="1107996"/>
          </a:xfrm>
          <a:prstGeom prst="rect">
            <a:avLst/>
          </a:prstGeom>
          <a:noFill/>
        </p:spPr>
        <p:txBody>
          <a:bodyPr wrap="square" rtlCol="0">
            <a:spAutoFit/>
          </a:bodyPr>
          <a:lstStyle/>
          <a:p>
            <a:r>
              <a:rPr lang="ru-RU" sz="6600" dirty="0" smtClean="0"/>
              <a:t>%</a:t>
            </a:r>
            <a:endParaRPr lang="ru-RU" sz="6600" dirty="0"/>
          </a:p>
        </p:txBody>
      </p:sp>
      <p:sp>
        <p:nvSpPr>
          <p:cNvPr id="55" name="TextBox 54"/>
          <p:cNvSpPr txBox="1"/>
          <p:nvPr/>
        </p:nvSpPr>
        <p:spPr>
          <a:xfrm>
            <a:off x="540464" y="7777420"/>
            <a:ext cx="794354" cy="1107996"/>
          </a:xfrm>
          <a:prstGeom prst="rect">
            <a:avLst/>
          </a:prstGeom>
          <a:noFill/>
        </p:spPr>
        <p:txBody>
          <a:bodyPr wrap="square" rtlCol="0">
            <a:spAutoFit/>
          </a:bodyPr>
          <a:lstStyle/>
          <a:p>
            <a:r>
              <a:rPr lang="ru-RU" sz="6600" dirty="0" smtClean="0"/>
              <a:t>+</a:t>
            </a:r>
            <a:endParaRPr lang="ru-RU" sz="6600" dirty="0"/>
          </a:p>
        </p:txBody>
      </p:sp>
      <p:grpSp>
        <p:nvGrpSpPr>
          <p:cNvPr id="48" name="Группа 47"/>
          <p:cNvGrpSpPr/>
          <p:nvPr/>
        </p:nvGrpSpPr>
        <p:grpSpPr>
          <a:xfrm>
            <a:off x="6678696" y="1448947"/>
            <a:ext cx="547336" cy="369332"/>
            <a:chOff x="-2347679" y="-571950"/>
            <a:chExt cx="547336" cy="369332"/>
          </a:xfrm>
        </p:grpSpPr>
        <p:sp>
          <p:nvSpPr>
            <p:cNvPr id="49" name="Скругленный прямоугольник 48"/>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TextBox 49"/>
            <p:cNvSpPr txBox="1"/>
            <p:nvPr/>
          </p:nvSpPr>
          <p:spPr>
            <a:xfrm>
              <a:off x="-2347679" y="-571950"/>
              <a:ext cx="547336" cy="369332"/>
            </a:xfrm>
            <a:prstGeom prst="rect">
              <a:avLst/>
            </a:prstGeom>
            <a:noFill/>
          </p:spPr>
          <p:txBody>
            <a:bodyPr wrap="square" rtlCol="0">
              <a:spAutoFit/>
            </a:bodyPr>
            <a:lstStyle/>
            <a:p>
              <a:r>
                <a:rPr lang="ru-RU" dirty="0" smtClean="0">
                  <a:solidFill>
                    <a:srgbClr val="00B050"/>
                  </a:solidFill>
                </a:rPr>
                <a:t>2 %</a:t>
              </a:r>
              <a:endParaRPr lang="ru-RU" dirty="0">
                <a:solidFill>
                  <a:srgbClr val="00B050"/>
                </a:solidFill>
              </a:endParaRPr>
            </a:p>
          </p:txBody>
        </p:sp>
      </p:grpSp>
      <p:grpSp>
        <p:nvGrpSpPr>
          <p:cNvPr id="51" name="Группа 50"/>
          <p:cNvGrpSpPr/>
          <p:nvPr/>
        </p:nvGrpSpPr>
        <p:grpSpPr>
          <a:xfrm>
            <a:off x="8700238" y="1429244"/>
            <a:ext cx="547336" cy="369332"/>
            <a:chOff x="-2347679" y="-571950"/>
            <a:chExt cx="547336" cy="369332"/>
          </a:xfrm>
        </p:grpSpPr>
        <p:sp>
          <p:nvSpPr>
            <p:cNvPr id="52" name="Скругленный прямоугольник 51"/>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TextBox 52"/>
            <p:cNvSpPr txBox="1"/>
            <p:nvPr/>
          </p:nvSpPr>
          <p:spPr>
            <a:xfrm>
              <a:off x="-2347679" y="-571950"/>
              <a:ext cx="547336" cy="369332"/>
            </a:xfrm>
            <a:prstGeom prst="rect">
              <a:avLst/>
            </a:prstGeom>
            <a:noFill/>
          </p:spPr>
          <p:txBody>
            <a:bodyPr wrap="square" rtlCol="0">
              <a:spAutoFit/>
            </a:bodyPr>
            <a:lstStyle/>
            <a:p>
              <a:r>
                <a:rPr lang="ru-RU" dirty="0" smtClean="0">
                  <a:solidFill>
                    <a:srgbClr val="00B050"/>
                  </a:solidFill>
                </a:rPr>
                <a:t>2 %</a:t>
              </a:r>
              <a:endParaRPr lang="ru-RU" dirty="0">
                <a:solidFill>
                  <a:srgbClr val="00B050"/>
                </a:solidFill>
              </a:endParaRPr>
            </a:p>
          </p:txBody>
        </p:sp>
      </p:grpSp>
      <p:grpSp>
        <p:nvGrpSpPr>
          <p:cNvPr id="54" name="Группа 53"/>
          <p:cNvGrpSpPr/>
          <p:nvPr/>
        </p:nvGrpSpPr>
        <p:grpSpPr>
          <a:xfrm>
            <a:off x="11346370" y="1448947"/>
            <a:ext cx="547336" cy="369332"/>
            <a:chOff x="-2347679" y="-571950"/>
            <a:chExt cx="547336" cy="369332"/>
          </a:xfrm>
        </p:grpSpPr>
        <p:sp>
          <p:nvSpPr>
            <p:cNvPr id="56" name="Скругленный прямоугольник 55"/>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TextBox 56"/>
            <p:cNvSpPr txBox="1"/>
            <p:nvPr/>
          </p:nvSpPr>
          <p:spPr>
            <a:xfrm>
              <a:off x="-2347679" y="-571950"/>
              <a:ext cx="547336" cy="369332"/>
            </a:xfrm>
            <a:prstGeom prst="rect">
              <a:avLst/>
            </a:prstGeom>
            <a:noFill/>
          </p:spPr>
          <p:txBody>
            <a:bodyPr wrap="square" rtlCol="0">
              <a:spAutoFit/>
            </a:bodyPr>
            <a:lstStyle/>
            <a:p>
              <a:r>
                <a:rPr lang="ru-RU" dirty="0" smtClean="0">
                  <a:solidFill>
                    <a:srgbClr val="FF0000"/>
                  </a:solidFill>
                </a:rPr>
                <a:t>2 %</a:t>
              </a:r>
              <a:endParaRPr lang="ru-RU" dirty="0">
                <a:solidFill>
                  <a:srgbClr val="FF0000"/>
                </a:solidFill>
              </a:endParaRPr>
            </a:p>
          </p:txBody>
        </p:sp>
      </p:grpSp>
      <p:sp>
        <p:nvSpPr>
          <p:cNvPr id="58" name="Прямоугольник 57"/>
          <p:cNvSpPr/>
          <p:nvPr/>
        </p:nvSpPr>
        <p:spPr>
          <a:xfrm>
            <a:off x="-4228507" y="5816726"/>
            <a:ext cx="2487530" cy="61302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При нажатии на строку «льготные» – модальное окно по видам льготных документов</a:t>
            </a:r>
            <a:endParaRPr lang="ru-RU" sz="1100" dirty="0">
              <a:solidFill>
                <a:sysClr val="windowText" lastClr="000000"/>
              </a:solidFill>
            </a:endParaRPr>
          </a:p>
        </p:txBody>
      </p:sp>
      <p:grpSp>
        <p:nvGrpSpPr>
          <p:cNvPr id="59" name="Группа 58"/>
          <p:cNvGrpSpPr/>
          <p:nvPr/>
        </p:nvGrpSpPr>
        <p:grpSpPr>
          <a:xfrm>
            <a:off x="11222380" y="6310078"/>
            <a:ext cx="547336" cy="369332"/>
            <a:chOff x="-2347679" y="-571950"/>
            <a:chExt cx="547336" cy="369332"/>
          </a:xfrm>
        </p:grpSpPr>
        <p:sp>
          <p:nvSpPr>
            <p:cNvPr id="60" name="Скругленный прямоугольник 59"/>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TextBox 60"/>
            <p:cNvSpPr txBox="1"/>
            <p:nvPr/>
          </p:nvSpPr>
          <p:spPr>
            <a:xfrm>
              <a:off x="-2347679" y="-571950"/>
              <a:ext cx="547336" cy="369332"/>
            </a:xfrm>
            <a:prstGeom prst="rect">
              <a:avLst/>
            </a:prstGeom>
            <a:noFill/>
          </p:spPr>
          <p:txBody>
            <a:bodyPr wrap="square" rtlCol="0">
              <a:spAutoFit/>
            </a:bodyPr>
            <a:lstStyle/>
            <a:p>
              <a:r>
                <a:rPr lang="ru-RU" dirty="0" smtClean="0">
                  <a:solidFill>
                    <a:srgbClr val="FF0000"/>
                  </a:solidFill>
                </a:rPr>
                <a:t>7 %</a:t>
              </a:r>
              <a:endParaRPr lang="ru-RU" dirty="0">
                <a:solidFill>
                  <a:srgbClr val="FF0000"/>
                </a:solidFill>
              </a:endParaRPr>
            </a:p>
          </p:txBody>
        </p:sp>
      </p:grpSp>
      <p:grpSp>
        <p:nvGrpSpPr>
          <p:cNvPr id="62" name="Группа 61"/>
          <p:cNvGrpSpPr/>
          <p:nvPr/>
        </p:nvGrpSpPr>
        <p:grpSpPr>
          <a:xfrm>
            <a:off x="8700238" y="4751051"/>
            <a:ext cx="547336" cy="369332"/>
            <a:chOff x="-2347679" y="-571950"/>
            <a:chExt cx="547336" cy="369332"/>
          </a:xfrm>
        </p:grpSpPr>
        <p:sp>
          <p:nvSpPr>
            <p:cNvPr id="63" name="Скругленный прямоугольник 62"/>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2347679" y="-571950"/>
              <a:ext cx="547336" cy="369332"/>
            </a:xfrm>
            <a:prstGeom prst="rect">
              <a:avLst/>
            </a:prstGeom>
            <a:noFill/>
          </p:spPr>
          <p:txBody>
            <a:bodyPr wrap="square" rtlCol="0">
              <a:spAutoFit/>
            </a:bodyPr>
            <a:lstStyle/>
            <a:p>
              <a:r>
                <a:rPr lang="ru-RU" dirty="0" smtClean="0"/>
                <a:t>0 %</a:t>
              </a:r>
              <a:endParaRPr lang="ru-RU" dirty="0"/>
            </a:p>
          </p:txBody>
        </p:sp>
      </p:grpSp>
      <p:grpSp>
        <p:nvGrpSpPr>
          <p:cNvPr id="72" name="Группа 71"/>
          <p:cNvGrpSpPr/>
          <p:nvPr/>
        </p:nvGrpSpPr>
        <p:grpSpPr>
          <a:xfrm>
            <a:off x="8700238" y="6257192"/>
            <a:ext cx="547336" cy="369332"/>
            <a:chOff x="-2347679" y="-571950"/>
            <a:chExt cx="547336" cy="369332"/>
          </a:xfrm>
        </p:grpSpPr>
        <p:sp>
          <p:nvSpPr>
            <p:cNvPr id="73" name="Скругленный прямоугольник 72"/>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 name="TextBox 73"/>
            <p:cNvSpPr txBox="1"/>
            <p:nvPr/>
          </p:nvSpPr>
          <p:spPr>
            <a:xfrm>
              <a:off x="-2347679" y="-571950"/>
              <a:ext cx="547336" cy="369332"/>
            </a:xfrm>
            <a:prstGeom prst="rect">
              <a:avLst/>
            </a:prstGeom>
            <a:noFill/>
          </p:spPr>
          <p:txBody>
            <a:bodyPr wrap="square" rtlCol="0">
              <a:spAutoFit/>
            </a:bodyPr>
            <a:lstStyle/>
            <a:p>
              <a:r>
                <a:rPr lang="ru-RU" dirty="0" smtClean="0"/>
                <a:t>0 %</a:t>
              </a:r>
              <a:endParaRPr lang="ru-RU" dirty="0"/>
            </a:p>
          </p:txBody>
        </p:sp>
      </p:grpSp>
      <p:grpSp>
        <p:nvGrpSpPr>
          <p:cNvPr id="75" name="Группа 74"/>
          <p:cNvGrpSpPr/>
          <p:nvPr/>
        </p:nvGrpSpPr>
        <p:grpSpPr>
          <a:xfrm>
            <a:off x="8671773" y="7703526"/>
            <a:ext cx="547336" cy="369332"/>
            <a:chOff x="-2347679" y="-571950"/>
            <a:chExt cx="547336" cy="369332"/>
          </a:xfrm>
        </p:grpSpPr>
        <p:sp>
          <p:nvSpPr>
            <p:cNvPr id="88" name="Скругленный прямоугольник 87"/>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TextBox 88"/>
            <p:cNvSpPr txBox="1"/>
            <p:nvPr/>
          </p:nvSpPr>
          <p:spPr>
            <a:xfrm>
              <a:off x="-2347679" y="-571950"/>
              <a:ext cx="547336" cy="369332"/>
            </a:xfrm>
            <a:prstGeom prst="rect">
              <a:avLst/>
            </a:prstGeom>
            <a:noFill/>
          </p:spPr>
          <p:txBody>
            <a:bodyPr wrap="square" rtlCol="0">
              <a:spAutoFit/>
            </a:bodyPr>
            <a:lstStyle/>
            <a:p>
              <a:r>
                <a:rPr lang="ru-RU" dirty="0" smtClean="0"/>
                <a:t>0 %</a:t>
              </a:r>
              <a:endParaRPr lang="ru-RU" dirty="0"/>
            </a:p>
          </p:txBody>
        </p:sp>
      </p:grpSp>
      <p:grpSp>
        <p:nvGrpSpPr>
          <p:cNvPr id="90" name="Группа 89"/>
          <p:cNvGrpSpPr/>
          <p:nvPr/>
        </p:nvGrpSpPr>
        <p:grpSpPr>
          <a:xfrm>
            <a:off x="6698527" y="2938979"/>
            <a:ext cx="547336" cy="369332"/>
            <a:chOff x="-2347679" y="-571950"/>
            <a:chExt cx="547336" cy="369332"/>
          </a:xfrm>
        </p:grpSpPr>
        <p:sp>
          <p:nvSpPr>
            <p:cNvPr id="91" name="Скругленный прямоугольник 90"/>
            <p:cNvSpPr/>
            <p:nvPr/>
          </p:nvSpPr>
          <p:spPr>
            <a:xfrm>
              <a:off x="-2280619" y="-558904"/>
              <a:ext cx="356286" cy="356286"/>
            </a:xfrm>
            <a:prstGeom prst="roundRect">
              <a:avLst/>
            </a:prstGeom>
            <a:solidFill>
              <a:srgbClr val="F5F9FD"/>
            </a:solidFill>
            <a:ln>
              <a:solidFill>
                <a:srgbClr val="F5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TextBox 91"/>
            <p:cNvSpPr txBox="1"/>
            <p:nvPr/>
          </p:nvSpPr>
          <p:spPr>
            <a:xfrm>
              <a:off x="-2347679" y="-571950"/>
              <a:ext cx="547336" cy="369332"/>
            </a:xfrm>
            <a:prstGeom prst="rect">
              <a:avLst/>
            </a:prstGeom>
            <a:noFill/>
          </p:spPr>
          <p:txBody>
            <a:bodyPr wrap="square" rtlCol="0">
              <a:spAutoFit/>
            </a:bodyPr>
            <a:lstStyle/>
            <a:p>
              <a:r>
                <a:rPr lang="ru-RU" dirty="0" smtClean="0">
                  <a:solidFill>
                    <a:srgbClr val="FF0000"/>
                  </a:solidFill>
                </a:rPr>
                <a:t>7 %</a:t>
              </a:r>
              <a:endParaRPr lang="ru-RU" dirty="0">
                <a:solidFill>
                  <a:srgbClr val="FF0000"/>
                </a:solidFill>
              </a:endParaRPr>
            </a:p>
          </p:txBody>
        </p:sp>
      </p:grpSp>
    </p:spTree>
    <p:extLst>
      <p:ext uri="{BB962C8B-B14F-4D97-AF65-F5344CB8AC3E}">
        <p14:creationId xmlns:p14="http://schemas.microsoft.com/office/powerpoint/2010/main" val="3338409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097298185"/>
              </p:ext>
            </p:extLst>
          </p:nvPr>
        </p:nvGraphicFramePr>
        <p:xfrm>
          <a:off x="161014" y="1117281"/>
          <a:ext cx="11856097" cy="4513718"/>
        </p:xfrm>
        <a:graphic>
          <a:graphicData uri="http://schemas.openxmlformats.org/drawingml/2006/table">
            <a:tbl>
              <a:tblPr firstRow="1" bandRow="1">
                <a:tableStyleId>{5C22544A-7EE6-4342-B048-85BDC9FD1C3A}</a:tableStyleId>
              </a:tblPr>
              <a:tblGrid>
                <a:gridCol w="1439165"/>
                <a:gridCol w="1816768"/>
                <a:gridCol w="1409700"/>
                <a:gridCol w="1016000"/>
                <a:gridCol w="1130300"/>
                <a:gridCol w="965200"/>
                <a:gridCol w="1025358"/>
                <a:gridCol w="1026696"/>
                <a:gridCol w="855481"/>
                <a:gridCol w="1171429"/>
              </a:tblGrid>
              <a:tr h="96819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Показатель </a:t>
                      </a:r>
                    </a:p>
                    <a:p>
                      <a:pPr algn="ctr"/>
                      <a:endParaRPr lang="ru-RU" sz="1600" b="0" dirty="0">
                        <a:solidFill>
                          <a:schemeClr val="bg1"/>
                        </a:solidFill>
                        <a:latin typeface="Times New Roman" panose="02020603050405020304" pitchFamily="18" charset="0"/>
                        <a:cs typeface="Times New Roman" panose="02020603050405020304" pitchFamily="18" charset="0"/>
                      </a:endParaRPr>
                    </a:p>
                  </a:txBody>
                  <a:tcPr>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c rowSpan="2">
                  <a:txBody>
                    <a:bodyPr/>
                    <a:lstStyle/>
                    <a:p>
                      <a:pPr algn="ctr"/>
                      <a:r>
                        <a:rPr lang="ru-RU" sz="1600" b="0" dirty="0" smtClean="0">
                          <a:solidFill>
                            <a:schemeClr val="bg1"/>
                          </a:solidFill>
                          <a:latin typeface="Times New Roman" panose="02020603050405020304" pitchFamily="18" charset="0"/>
                          <a:cs typeface="Times New Roman" panose="02020603050405020304" pitchFamily="18" charset="0"/>
                        </a:rPr>
                        <a:t>Период </a:t>
                      </a:r>
                      <a:endParaRPr lang="ru-RU" sz="1600" b="0"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b="0" dirty="0" smtClean="0">
                          <a:solidFill>
                            <a:schemeClr val="bg1"/>
                          </a:solidFill>
                          <a:latin typeface="Times New Roman" panose="02020603050405020304" pitchFamily="18" charset="0"/>
                          <a:cs typeface="Times New Roman" panose="02020603050405020304" pitchFamily="18" charset="0"/>
                        </a:rPr>
                        <a:t>По видам документа</a:t>
                      </a:r>
                      <a:r>
                        <a:rPr lang="ru-RU" sz="1600" b="0" baseline="0" dirty="0" smtClean="0">
                          <a:solidFill>
                            <a:schemeClr val="bg1"/>
                          </a:solidFill>
                          <a:latin typeface="Times New Roman" panose="02020603050405020304" pitchFamily="18" charset="0"/>
                          <a:cs typeface="Times New Roman" panose="02020603050405020304" pitchFamily="18" charset="0"/>
                        </a:rPr>
                        <a:t> </a:t>
                      </a:r>
                      <a:endParaRPr lang="ru-RU" sz="16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pPr algn="ctr"/>
                      <a:r>
                        <a:rPr lang="ru-RU" sz="1600" b="0" dirty="0" smtClean="0">
                          <a:solidFill>
                            <a:schemeClr val="bg1"/>
                          </a:solidFill>
                          <a:latin typeface="Times New Roman" panose="02020603050405020304" pitchFamily="18" charset="0"/>
                          <a:cs typeface="Times New Roman" panose="02020603050405020304" pitchFamily="18" charset="0"/>
                        </a:rPr>
                        <a:t> в </a:t>
                      </a:r>
                      <a:r>
                        <a:rPr lang="ru-RU" sz="1600" b="0" dirty="0" err="1" smtClean="0">
                          <a:solidFill>
                            <a:schemeClr val="bg1"/>
                          </a:solidFill>
                          <a:latin typeface="Times New Roman" panose="02020603050405020304" pitchFamily="18" charset="0"/>
                          <a:cs typeface="Times New Roman" panose="02020603050405020304" pitchFamily="18" charset="0"/>
                        </a:rPr>
                        <a:t>т.ч</a:t>
                      </a:r>
                      <a:r>
                        <a:rPr lang="ru-RU" sz="1600" b="0" baseline="0" dirty="0" smtClean="0">
                          <a:solidFill>
                            <a:schemeClr val="bg1"/>
                          </a:solidFill>
                          <a:latin typeface="Times New Roman" panose="02020603050405020304" pitchFamily="18" charset="0"/>
                          <a:cs typeface="Times New Roman" panose="02020603050405020304" pitchFamily="18" charset="0"/>
                        </a:rPr>
                        <a:t> </a:t>
                      </a:r>
                      <a:r>
                        <a:rPr lang="ru-RU" sz="1600" b="0" dirty="0" smtClean="0">
                          <a:solidFill>
                            <a:schemeClr val="bg1"/>
                          </a:solidFill>
                          <a:latin typeface="Times New Roman" panose="02020603050405020304" pitchFamily="18" charset="0"/>
                          <a:cs typeface="Times New Roman" panose="02020603050405020304" pitchFamily="18" charset="0"/>
                        </a:rPr>
                        <a:t>Групповые </a:t>
                      </a:r>
                      <a:endParaRPr lang="ru-RU" sz="36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gridSpan="2">
                  <a:txBody>
                    <a:bodyPr/>
                    <a:lstStyle/>
                    <a:p>
                      <a:pPr algn="ctr"/>
                      <a:r>
                        <a:rPr lang="ru-RU" sz="1600" b="0" dirty="0" smtClean="0">
                          <a:solidFill>
                            <a:schemeClr val="bg1"/>
                          </a:solidFill>
                          <a:latin typeface="Times New Roman" panose="02020603050405020304" pitchFamily="18" charset="0"/>
                          <a:cs typeface="Times New Roman" panose="02020603050405020304" pitchFamily="18" charset="0"/>
                        </a:rPr>
                        <a:t>Канал</a:t>
                      </a:r>
                      <a:r>
                        <a:rPr lang="ru-RU" sz="1600" b="0" baseline="0" dirty="0" smtClean="0">
                          <a:solidFill>
                            <a:schemeClr val="bg1"/>
                          </a:solidFill>
                          <a:latin typeface="Times New Roman" panose="02020603050405020304" pitchFamily="18" charset="0"/>
                          <a:cs typeface="Times New Roman" panose="02020603050405020304" pitchFamily="18" charset="0"/>
                        </a:rPr>
                        <a:t> продажи</a:t>
                      </a:r>
                      <a:endParaRPr lang="ru-RU" sz="16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r>
              <a:tr h="274350">
                <a:tc vMerge="1">
                  <a:txBody>
                    <a:bodyPr/>
                    <a:lstStyle/>
                    <a:p>
                      <a:endParaRPr lang="ru-RU" sz="110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75000"/>
                      </a:schemeClr>
                    </a:solidFill>
                  </a:tcPr>
                </a:tc>
                <a:tc vMerge="1">
                  <a:txBody>
                    <a:bodyPr/>
                    <a:lstStyle/>
                    <a:p>
                      <a:endParaRPr lang="ru-RU" sz="110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100" dirty="0" smtClean="0">
                          <a:solidFill>
                            <a:schemeClr val="bg1"/>
                          </a:solidFill>
                          <a:latin typeface="Times New Roman" panose="02020603050405020304" pitchFamily="18" charset="0"/>
                          <a:cs typeface="Times New Roman" panose="02020603050405020304" pitchFamily="18" charset="0"/>
                        </a:rPr>
                        <a:t>Полные</a:t>
                      </a:r>
                      <a:endParaRPr lang="ru-RU" sz="11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100" dirty="0" smtClean="0">
                          <a:solidFill>
                            <a:schemeClr val="bg1"/>
                          </a:solidFill>
                          <a:latin typeface="Times New Roman" panose="02020603050405020304" pitchFamily="18" charset="0"/>
                          <a:cs typeface="Times New Roman" panose="02020603050405020304" pitchFamily="18" charset="0"/>
                        </a:rPr>
                        <a:t>Детские</a:t>
                      </a:r>
                      <a:endParaRPr lang="ru-RU" sz="11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100" kern="1200" dirty="0" smtClean="0">
                          <a:solidFill>
                            <a:schemeClr val="bg1"/>
                          </a:solidFill>
                          <a:latin typeface="Times New Roman" panose="02020603050405020304" pitchFamily="18" charset="0"/>
                          <a:ea typeface="+mn-ea"/>
                          <a:cs typeface="Times New Roman" panose="02020603050405020304" pitchFamily="18" charset="0"/>
                        </a:rPr>
                        <a:t>Льготные  </a:t>
                      </a:r>
                      <a:endParaRPr lang="ru-RU" sz="1100" kern="1200" dirty="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100" kern="1200" dirty="0" smtClean="0">
                          <a:solidFill>
                            <a:schemeClr val="bg1"/>
                          </a:solidFill>
                          <a:latin typeface="Times New Roman" panose="02020603050405020304" pitchFamily="18" charset="0"/>
                          <a:ea typeface="+mn-ea"/>
                          <a:cs typeface="Times New Roman" panose="02020603050405020304" pitchFamily="18" charset="0"/>
                        </a:rPr>
                        <a:t>Бесплатные</a:t>
                      </a:r>
                      <a:endParaRPr lang="ru-RU" sz="1100" kern="1200" dirty="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100" kern="1200" dirty="0" smtClean="0">
                          <a:solidFill>
                            <a:schemeClr val="bg1"/>
                          </a:solidFill>
                          <a:latin typeface="Times New Roman" panose="02020603050405020304" pitchFamily="18" charset="0"/>
                          <a:ea typeface="+mn-ea"/>
                          <a:cs typeface="Times New Roman" panose="02020603050405020304" pitchFamily="18" charset="0"/>
                        </a:rPr>
                        <a:t>  Полные </a:t>
                      </a:r>
                      <a:endParaRPr lang="ru-RU" sz="1100" kern="1200" dirty="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100" kern="1200" dirty="0" smtClean="0">
                          <a:solidFill>
                            <a:schemeClr val="bg1"/>
                          </a:solidFill>
                          <a:latin typeface="Times New Roman" panose="02020603050405020304" pitchFamily="18" charset="0"/>
                          <a:ea typeface="+mn-ea"/>
                          <a:cs typeface="Times New Roman" panose="02020603050405020304" pitchFamily="18" charset="0"/>
                        </a:rPr>
                        <a:t>Детские </a:t>
                      </a:r>
                      <a:endParaRPr lang="ru-RU" sz="1100" kern="1200" dirty="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ru-RU" sz="1100" dirty="0" smtClean="0">
                          <a:solidFill>
                            <a:schemeClr val="bg1"/>
                          </a:solidFill>
                          <a:latin typeface="Times New Roman" panose="02020603050405020304" pitchFamily="18" charset="0"/>
                          <a:cs typeface="Times New Roman" panose="02020603050405020304" pitchFamily="18" charset="0"/>
                        </a:rPr>
                        <a:t>Касса </a:t>
                      </a:r>
                      <a:endParaRPr lang="ru-RU" sz="11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ru-RU" sz="1100" dirty="0" smtClean="0">
                          <a:solidFill>
                            <a:schemeClr val="bg1"/>
                          </a:solidFill>
                          <a:latin typeface="Times New Roman" panose="02020603050405020304" pitchFamily="18" charset="0"/>
                          <a:cs typeface="Times New Roman" panose="02020603050405020304" pitchFamily="18" charset="0"/>
                        </a:rPr>
                        <a:t>Интернет</a:t>
                      </a:r>
                      <a:endParaRPr lang="ru-RU" sz="11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548718">
                <a:tc rowSpan="3">
                  <a:txBody>
                    <a:bodyPr/>
                    <a:lstStyle/>
                    <a:p>
                      <a:pPr algn="ctr"/>
                      <a:r>
                        <a:rPr lang="ru-RU" sz="1400" baseline="0" dirty="0" err="1" smtClean="0">
                          <a:solidFill>
                            <a:schemeClr val="tx1"/>
                          </a:solidFill>
                          <a:latin typeface="Times New Roman" panose="02020603050405020304" pitchFamily="18" charset="0"/>
                          <a:cs typeface="Times New Roman" panose="02020603050405020304" pitchFamily="18" charset="0"/>
                        </a:rPr>
                        <a:t>Обьем</a:t>
                      </a:r>
                      <a:r>
                        <a:rPr lang="ru-RU" sz="1400" baseline="0" dirty="0" smtClean="0">
                          <a:solidFill>
                            <a:schemeClr val="tx1"/>
                          </a:solidFill>
                          <a:latin typeface="Times New Roman" panose="02020603050405020304" pitchFamily="18" charset="0"/>
                          <a:cs typeface="Times New Roman" panose="02020603050405020304" pitchFamily="18" charset="0"/>
                        </a:rPr>
                        <a:t> перевозок, пасс. </a:t>
                      </a:r>
                      <a:endParaRPr lang="ru-RU" sz="1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ru-RU" sz="1400" dirty="0" smtClean="0">
                          <a:latin typeface="Times New Roman" panose="02020603050405020304" pitchFamily="18" charset="0"/>
                          <a:cs typeface="Times New Roman" panose="02020603050405020304" pitchFamily="18" charset="0"/>
                        </a:rPr>
                        <a:t>Отчетный период</a:t>
                      </a:r>
                      <a:r>
                        <a:rPr lang="ru-RU" sz="1400" baseline="0" dirty="0" smtClean="0">
                          <a:latin typeface="Times New Roman" panose="02020603050405020304" pitchFamily="18" charset="0"/>
                          <a:cs typeface="Times New Roman" panose="02020603050405020304" pitchFamily="18" charset="0"/>
                        </a:rPr>
                        <a:t> </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500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300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50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800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50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800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1000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39976">
                <a:tc vMerge="1">
                  <a:txBody>
                    <a:bodyPr/>
                    <a:lstStyle/>
                    <a:p>
                      <a:endParaRPr lang="ru-RU"/>
                    </a:p>
                  </a:txBody>
                  <a:tcPr/>
                </a:tc>
                <a:tc>
                  <a:txBody>
                    <a:bodyPr/>
                    <a:lstStyle/>
                    <a:p>
                      <a:pPr algn="ctr"/>
                      <a:r>
                        <a:rPr lang="ru-RU" sz="1400" dirty="0" smtClean="0">
                          <a:latin typeface="Times New Roman" panose="02020603050405020304" pitchFamily="18" charset="0"/>
                          <a:cs typeface="Times New Roman" panose="02020603050405020304" pitchFamily="18" charset="0"/>
                        </a:rPr>
                        <a:t>Прошлый год </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450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250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55</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60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200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50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600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1000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573415">
                <a:tc vMerge="1">
                  <a:txBody>
                    <a:bodyPr/>
                    <a:lstStyle/>
                    <a:p>
                      <a:endParaRPr lang="ru-RU"/>
                    </a:p>
                  </a:txBody>
                  <a:tcPr/>
                </a:tc>
                <a:tc>
                  <a:txBody>
                    <a:bodyPr/>
                    <a:lstStyle/>
                    <a:p>
                      <a:pPr algn="ctr"/>
                      <a:r>
                        <a:rPr lang="ru-RU" sz="1400" dirty="0" smtClean="0">
                          <a:latin typeface="Times New Roman" panose="02020603050405020304" pitchFamily="18" charset="0"/>
                          <a:cs typeface="Times New Roman" panose="02020603050405020304" pitchFamily="18" charset="0"/>
                        </a:rPr>
                        <a:t>% к прошлому году</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11</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12</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81</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0000"/>
                          </a:solidFill>
                          <a:latin typeface="Times New Roman" panose="02020603050405020304" pitchFamily="18" charset="0"/>
                          <a:cs typeface="Times New Roman" panose="02020603050405020304" pitchFamily="18" charset="0"/>
                        </a:rPr>
                        <a:t>17</a:t>
                      </a: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400</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C000"/>
                          </a:solidFill>
                          <a:latin typeface="Times New Roman" panose="02020603050405020304" pitchFamily="18" charset="0"/>
                          <a:cs typeface="Times New Roman" panose="02020603050405020304" pitchFamily="18" charset="0"/>
                        </a:rPr>
                        <a:t>0</a:t>
                      </a:r>
                      <a:endParaRPr lang="ru-RU"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93770">
                <a:tc rowSpan="3">
                  <a:txBody>
                    <a:bodyPr/>
                    <a:lstStyle/>
                    <a:p>
                      <a:pPr algn="ctr"/>
                      <a:r>
                        <a:rPr lang="ru-RU" sz="1400" baseline="0" dirty="0" smtClean="0">
                          <a:solidFill>
                            <a:schemeClr val="tx1"/>
                          </a:solidFill>
                          <a:latin typeface="Times New Roman" panose="02020603050405020304" pitchFamily="18" charset="0"/>
                          <a:cs typeface="Times New Roman" panose="02020603050405020304" pitchFamily="18" charset="0"/>
                        </a:rPr>
                        <a:t>Доходные поступления, тыс. руб.</a:t>
                      </a:r>
                      <a:endParaRPr lang="ru-RU" sz="1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Отчетный период </a:t>
                      </a:r>
                    </a:p>
                    <a:p>
                      <a:pPr algn="ct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chemeClr val="tx1"/>
                          </a:solidFill>
                          <a:latin typeface="Times New Roman" panose="02020603050405020304" pitchFamily="18" charset="0"/>
                          <a:cs typeface="Times New Roman" panose="02020603050405020304" pitchFamily="18" charset="0"/>
                        </a:rPr>
                        <a:t>12345</a:t>
                      </a: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chemeClr val="tx1"/>
                          </a:solidFill>
                          <a:latin typeface="Times New Roman" panose="02020603050405020304" pitchFamily="18" charset="0"/>
                          <a:cs typeface="Times New Roman" panose="02020603050405020304" pitchFamily="18" charset="0"/>
                        </a:rPr>
                        <a:t>2223</a:t>
                      </a: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chemeClr val="tx1"/>
                          </a:solidFill>
                          <a:latin typeface="Times New Roman" panose="02020603050405020304" pitchFamily="18" charset="0"/>
                          <a:cs typeface="Times New Roman" panose="02020603050405020304" pitchFamily="18" charset="0"/>
                        </a:rPr>
                        <a:t>1234</a:t>
                      </a: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chemeClr val="tx1"/>
                          </a:solidFill>
                          <a:latin typeface="Times New Roman" panose="02020603050405020304" pitchFamily="18" charset="0"/>
                          <a:cs typeface="Times New Roman" panose="02020603050405020304" pitchFamily="18" charset="0"/>
                        </a:rPr>
                        <a:t>0</a:t>
                      </a: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chemeClr val="tx1"/>
                          </a:solidFill>
                          <a:latin typeface="Times New Roman" panose="02020603050405020304" pitchFamily="18" charset="0"/>
                          <a:cs typeface="Times New Roman" panose="02020603050405020304" pitchFamily="18" charset="0"/>
                        </a:rPr>
                        <a:t>1234</a:t>
                      </a: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chemeClr val="tx1"/>
                          </a:solidFill>
                          <a:latin typeface="Times New Roman" panose="02020603050405020304" pitchFamily="18" charset="0"/>
                          <a:cs typeface="Times New Roman" panose="02020603050405020304" pitchFamily="18" charset="0"/>
                        </a:rPr>
                        <a:t>234</a:t>
                      </a:r>
                      <a:endParaRPr lang="ru-RU"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11112</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32222</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507648">
                <a:tc vMerge="1">
                  <a:txBody>
                    <a:bodyPr/>
                    <a:lstStyle/>
                    <a:p>
                      <a:pPr algn="ctr"/>
                      <a:endParaRPr lang="ru-RU" sz="1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sz="1400" dirty="0" smtClean="0">
                          <a:latin typeface="Times New Roman" panose="02020603050405020304" pitchFamily="18" charset="0"/>
                          <a:cs typeface="Times New Roman" panose="02020603050405020304" pitchFamily="18" charset="0"/>
                        </a:rPr>
                        <a:t>Прошлый год </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12322</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1112</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1155</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200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50</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22223</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latin typeface="Times New Roman" panose="02020603050405020304" pitchFamily="18" charset="0"/>
                          <a:cs typeface="Times New Roman" panose="02020603050405020304" pitchFamily="18" charset="0"/>
                        </a:rPr>
                        <a:t>2655</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507648">
                <a:tc vMerge="1">
                  <a:txBody>
                    <a:bodyPr/>
                    <a:lstStyle/>
                    <a:p>
                      <a:pPr algn="ctr"/>
                      <a:endParaRPr lang="ru-RU" sz="1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sz="1400" dirty="0" smtClean="0">
                          <a:latin typeface="Times New Roman" panose="02020603050405020304" pitchFamily="18" charset="0"/>
                          <a:cs typeface="Times New Roman" panose="02020603050405020304" pitchFamily="18" charset="0"/>
                        </a:rPr>
                        <a:t>% к прошлому году</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11</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12</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00B050"/>
                          </a:solidFill>
                          <a:latin typeface="Times New Roman" panose="02020603050405020304" pitchFamily="18" charset="0"/>
                          <a:cs typeface="Times New Roman" panose="02020603050405020304" pitchFamily="18" charset="0"/>
                        </a:rPr>
                        <a:t>81</a:t>
                      </a:r>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C000"/>
                          </a:solidFill>
                          <a:latin typeface="Times New Roman" panose="02020603050405020304" pitchFamily="18" charset="0"/>
                          <a:cs typeface="Times New Roman" panose="02020603050405020304" pitchFamily="18" charset="0"/>
                        </a:rPr>
                        <a:t>0</a:t>
                      </a:r>
                      <a:endParaRPr lang="ru-RU"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0000"/>
                          </a:solidFill>
                          <a:latin typeface="Times New Roman" panose="02020603050405020304" pitchFamily="18" charset="0"/>
                          <a:cs typeface="Times New Roman" panose="02020603050405020304" pitchFamily="18" charset="0"/>
                        </a:rPr>
                        <a:t>18,5</a:t>
                      </a:r>
                      <a:r>
                        <a:rPr lang="ru-RU" baseline="0" dirty="0" smtClean="0">
                          <a:solidFill>
                            <a:srgbClr val="FF0000"/>
                          </a:solidFill>
                          <a:latin typeface="Times New Roman" panose="02020603050405020304" pitchFamily="18" charset="0"/>
                          <a:cs typeface="Times New Roman" panose="02020603050405020304" pitchFamily="18" charset="0"/>
                        </a:rPr>
                        <a:t> </a:t>
                      </a: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C000"/>
                          </a:solidFill>
                          <a:latin typeface="Times New Roman" panose="02020603050405020304" pitchFamily="18" charset="0"/>
                          <a:cs typeface="Times New Roman" panose="02020603050405020304" pitchFamily="18" charset="0"/>
                        </a:rPr>
                        <a:t>0</a:t>
                      </a:r>
                      <a:endParaRPr lang="ru-RU"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0000"/>
                          </a:solidFill>
                          <a:latin typeface="Times New Roman" panose="02020603050405020304" pitchFamily="18" charset="0"/>
                          <a:cs typeface="Times New Roman" panose="02020603050405020304" pitchFamily="18" charset="0"/>
                        </a:rPr>
                        <a:t>50</a:t>
                      </a: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ru-RU" dirty="0" smtClean="0">
                          <a:solidFill>
                            <a:srgbClr val="FF0000"/>
                          </a:solidFill>
                          <a:latin typeface="Times New Roman" panose="02020603050405020304" pitchFamily="18" charset="0"/>
                          <a:cs typeface="Times New Roman" panose="02020603050405020304" pitchFamily="18" charset="0"/>
                        </a:rPr>
                        <a:t>50 </a:t>
                      </a: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8" name="Заголовок 1"/>
          <p:cNvSpPr>
            <a:spLocks noGrp="1"/>
          </p:cNvSpPr>
          <p:nvPr>
            <p:ph type="title"/>
          </p:nvPr>
        </p:nvSpPr>
        <p:spPr>
          <a:xfrm>
            <a:off x="171450" y="282435"/>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a:t>
            </a:r>
            <a:r>
              <a:rPr lang="ru-RU" sz="1800" b="1" dirty="0">
                <a:latin typeface="Times New Roman" panose="02020603050405020304" pitchFamily="18" charset="0"/>
                <a:cs typeface="Times New Roman" panose="02020603050405020304" pitchFamily="18" charset="0"/>
              </a:rPr>
              <a:t>по </a:t>
            </a:r>
            <a:r>
              <a:rPr lang="ru-RU" sz="1800" b="1" dirty="0" smtClean="0">
                <a:latin typeface="Times New Roman" panose="02020603050405020304" pitchFamily="18" charset="0"/>
                <a:cs typeface="Times New Roman" panose="02020603050405020304" pitchFamily="18" charset="0"/>
              </a:rPr>
              <a:t>признакам продажи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в направлении … за период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pic>
        <p:nvPicPr>
          <p:cNvPr id="9" name="Рисунок 8"/>
          <p:cNvPicPr>
            <a:picLocks noChangeAspect="1"/>
          </p:cNvPicPr>
          <p:nvPr/>
        </p:nvPicPr>
        <p:blipFill>
          <a:blip r:embed="rId3"/>
          <a:stretch>
            <a:fillRect/>
          </a:stretch>
        </p:blipFill>
        <p:spPr>
          <a:xfrm>
            <a:off x="10911889" y="333065"/>
            <a:ext cx="930443" cy="480815"/>
          </a:xfrm>
          <a:prstGeom prst="rect">
            <a:avLst/>
          </a:prstGeom>
        </p:spPr>
      </p:pic>
      <p:sp>
        <p:nvSpPr>
          <p:cNvPr id="5" name="Прямоугольник 4"/>
          <p:cNvSpPr/>
          <p:nvPr/>
        </p:nvSpPr>
        <p:spPr>
          <a:xfrm>
            <a:off x="7316" y="-1"/>
            <a:ext cx="12234701" cy="7673547"/>
          </a:xfrm>
          <a:prstGeom prst="rect">
            <a:avLst/>
          </a:prstGeom>
          <a:solidFill>
            <a:schemeClr val="tx1">
              <a:lumMod val="65000"/>
              <a:lumOff val="35000"/>
              <a:alpha val="56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90286" y="380704"/>
            <a:ext cx="11726825" cy="6699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Заголовок 1"/>
          <p:cNvSpPr txBox="1">
            <a:spLocks/>
          </p:cNvSpPr>
          <p:nvPr/>
        </p:nvSpPr>
        <p:spPr>
          <a:xfrm>
            <a:off x="493904" y="599904"/>
            <a:ext cx="11161067"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по группам льгот</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1683690" y="373512"/>
            <a:ext cx="440256" cy="369332"/>
          </a:xfrm>
          <a:prstGeom prst="rect">
            <a:avLst/>
          </a:prstGeom>
          <a:noFill/>
        </p:spPr>
        <p:txBody>
          <a:bodyPr wrap="square" rtlCol="0">
            <a:spAutoFit/>
          </a:bodyPr>
          <a:lstStyle/>
          <a:p>
            <a:r>
              <a:rPr lang="ru-RU" dirty="0" smtClean="0">
                <a:solidFill>
                  <a:srgbClr val="FF0000"/>
                </a:solidFill>
              </a:rPr>
              <a:t>х</a:t>
            </a:r>
            <a:endParaRPr lang="ru-RU" dirty="0">
              <a:solidFill>
                <a:srgbClr val="FF0000"/>
              </a:solidFill>
            </a:endParaRPr>
          </a:p>
        </p:txBody>
      </p:sp>
      <p:graphicFrame>
        <p:nvGraphicFramePr>
          <p:cNvPr id="14" name="Таблица 13"/>
          <p:cNvGraphicFramePr>
            <a:graphicFrameLocks noGrp="1"/>
          </p:cNvGraphicFramePr>
          <p:nvPr>
            <p:extLst>
              <p:ext uri="{D42A27DB-BD31-4B8C-83A1-F6EECF244321}">
                <p14:modId xmlns:p14="http://schemas.microsoft.com/office/powerpoint/2010/main" val="2663772365"/>
              </p:ext>
            </p:extLst>
          </p:nvPr>
        </p:nvGraphicFramePr>
        <p:xfrm>
          <a:off x="508841" y="1256503"/>
          <a:ext cx="11146128" cy="4125394"/>
        </p:xfrm>
        <a:graphic>
          <a:graphicData uri="http://schemas.openxmlformats.org/drawingml/2006/table">
            <a:tbl>
              <a:tblPr firstRow="1" bandRow="1">
                <a:tableStyleId>{5C22544A-7EE6-4342-B048-85BDC9FD1C3A}</a:tableStyleId>
              </a:tblPr>
              <a:tblGrid>
                <a:gridCol w="796152"/>
                <a:gridCol w="796152"/>
                <a:gridCol w="796152"/>
                <a:gridCol w="796152"/>
                <a:gridCol w="796152"/>
                <a:gridCol w="796152"/>
                <a:gridCol w="796152"/>
                <a:gridCol w="796152"/>
                <a:gridCol w="796152"/>
                <a:gridCol w="796152"/>
                <a:gridCol w="796152"/>
                <a:gridCol w="796152"/>
                <a:gridCol w="796152"/>
                <a:gridCol w="796152"/>
              </a:tblGrid>
              <a:tr h="740578">
                <a:tc rowSpan="2">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Группы льгот</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Название</a:t>
                      </a:r>
                      <a:r>
                        <a:rPr lang="ru-RU" sz="1200" b="0" baseline="0" dirty="0" smtClean="0">
                          <a:solidFill>
                            <a:schemeClr val="bg1"/>
                          </a:solidFill>
                          <a:latin typeface="Times New Roman" panose="02020603050405020304" pitchFamily="18" charset="0"/>
                          <a:cs typeface="Times New Roman" panose="02020603050405020304" pitchFamily="18" charset="0"/>
                        </a:rPr>
                        <a:t> льготы</a:t>
                      </a:r>
                      <a:endParaRPr lang="ru-RU" sz="1200" b="0" dirty="0" smtClean="0">
                        <a:solidFill>
                          <a:schemeClr val="bg1"/>
                        </a:solidFill>
                        <a:latin typeface="Times New Roman" panose="02020603050405020304" pitchFamily="18" charset="0"/>
                        <a:cs typeface="Times New Roman" panose="02020603050405020304" pitchFamily="18" charset="0"/>
                      </a:endParaRPr>
                    </a:p>
                    <a:p>
                      <a:pPr algn="ctr"/>
                      <a:endParaRPr lang="ru-RU" sz="1200" b="0" dirty="0" smtClean="0">
                        <a:solidFill>
                          <a:schemeClr val="bg1"/>
                        </a:solidFill>
                        <a:latin typeface="Times New Roman" panose="02020603050405020304" pitchFamily="18" charset="0"/>
                        <a:cs typeface="Times New Roman" panose="02020603050405020304" pitchFamily="18" charset="0"/>
                      </a:endParaRPr>
                    </a:p>
                    <a:p>
                      <a:pPr algn="ct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rowSpan="2">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Тарифный план</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Количество пассажиров, 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a:t>
                      </a:r>
                      <a:r>
                        <a:rPr lang="ru-RU" sz="1400" b="0" baseline="0" dirty="0" smtClean="0">
                          <a:solidFill>
                            <a:schemeClr val="bg1"/>
                          </a:solidFill>
                          <a:latin typeface="Times New Roman" panose="02020603050405020304" pitchFamily="18" charset="0"/>
                          <a:cs typeface="Times New Roman" panose="02020603050405020304" pitchFamily="18" charset="0"/>
                        </a:rPr>
                        <a:t>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 руб./пасс.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Пассажирооборот</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endParaRPr lang="ru-RU" sz="12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endParaRPr lang="ru-RU" sz="12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2114189">
                <a:tc vMerge="1">
                  <a:txBody>
                    <a:bodyPr/>
                    <a:lstStyle/>
                    <a:p>
                      <a:pPr algn="ctr"/>
                      <a:endParaRPr lang="ru-RU"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vMerge="1">
                  <a:txBody>
                    <a:bodyPr/>
                    <a:lstStyle/>
                    <a:p>
                      <a:pPr algn="ctr"/>
                      <a:endParaRPr lang="ru-RU"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vMerge="1">
                  <a:txBody>
                    <a:bodyPr/>
                    <a:lstStyle/>
                    <a:p>
                      <a:pPr algn="ctr"/>
                      <a:endParaRPr lang="ru-RU"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Отчетный период</a:t>
                      </a:r>
                      <a:r>
                        <a:rPr lang="ru-RU" sz="1200" b="0" baseline="0" dirty="0" smtClean="0">
                          <a:solidFill>
                            <a:schemeClr val="bg1"/>
                          </a:solidFill>
                          <a:latin typeface="Times New Roman" panose="02020603050405020304" pitchFamily="18" charset="0"/>
                          <a:cs typeface="Times New Roman" panose="02020603050405020304" pitchFamily="18" charset="0"/>
                        </a:rPr>
                        <a:t>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Отчетный период</a:t>
                      </a:r>
                      <a:r>
                        <a:rPr lang="ru-RU" sz="1200" b="0" baseline="0" dirty="0" smtClean="0">
                          <a:solidFill>
                            <a:schemeClr val="bg1"/>
                          </a:solidFill>
                          <a:latin typeface="Times New Roman" panose="02020603050405020304" pitchFamily="18" charset="0"/>
                          <a:cs typeface="Times New Roman" panose="02020603050405020304" pitchFamily="18" charset="0"/>
                        </a:rPr>
                        <a:t>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Отчетный период</a:t>
                      </a:r>
                      <a:r>
                        <a:rPr lang="ru-RU" sz="1200" b="0" baseline="0" dirty="0" smtClean="0">
                          <a:solidFill>
                            <a:schemeClr val="bg1"/>
                          </a:solidFill>
                          <a:latin typeface="Times New Roman" panose="02020603050405020304" pitchFamily="18" charset="0"/>
                          <a:cs typeface="Times New Roman" panose="02020603050405020304" pitchFamily="18" charset="0"/>
                        </a:rPr>
                        <a:t>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Отчетный период</a:t>
                      </a:r>
                      <a:r>
                        <a:rPr lang="ru-RU" sz="1200" b="0" baseline="0" dirty="0" smtClean="0">
                          <a:solidFill>
                            <a:schemeClr val="bg1"/>
                          </a:solidFill>
                          <a:latin typeface="Times New Roman" panose="02020603050405020304" pitchFamily="18" charset="0"/>
                          <a:cs typeface="Times New Roman" panose="02020603050405020304" pitchFamily="18" charset="0"/>
                        </a:rPr>
                        <a:t> </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b="0" dirty="0" smtClean="0">
                          <a:solidFill>
                            <a:schemeClr val="bg1"/>
                          </a:solidFill>
                          <a:latin typeface="Times New Roman" panose="02020603050405020304" pitchFamily="18" charset="0"/>
                          <a:cs typeface="Times New Roman" panose="02020603050405020304" pitchFamily="18" charset="0"/>
                        </a:rPr>
                        <a:t>Рост/падение, %</a:t>
                      </a:r>
                      <a:endParaRPr lang="ru-RU" sz="12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579937">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ru-RU" sz="1200" dirty="0" smtClean="0">
                          <a:solidFill>
                            <a:srgbClr val="00B050"/>
                          </a:solidFill>
                        </a:rPr>
                        <a:t>40</a:t>
                      </a:r>
                      <a:endParaRPr lang="ru-RU" sz="1200" dirty="0">
                        <a:solidFill>
                          <a:srgbClr val="00B050"/>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ru-RU" sz="1200" dirty="0" smtClean="0">
                          <a:solidFill>
                            <a:srgbClr val="FF0000"/>
                          </a:solidFill>
                        </a:rPr>
                        <a:t>15</a:t>
                      </a:r>
                      <a:endParaRPr lang="ru-RU" sz="1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5345">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ru-RU" sz="1600" dirty="0" smtClean="0"/>
                        <a:t>ИВОВ</a:t>
                      </a:r>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ru-RU" sz="1600" dirty="0" smtClean="0"/>
                        <a:t>Всего</a:t>
                      </a:r>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5345">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ru-RU"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15" name="Группа 14"/>
          <p:cNvGrpSpPr/>
          <p:nvPr/>
        </p:nvGrpSpPr>
        <p:grpSpPr>
          <a:xfrm>
            <a:off x="10462269" y="671741"/>
            <a:ext cx="1072173" cy="480815"/>
            <a:chOff x="10387757" y="210373"/>
            <a:chExt cx="1072173" cy="480815"/>
          </a:xfrm>
        </p:grpSpPr>
        <p:pic>
          <p:nvPicPr>
            <p:cNvPr id="17" name="Рисунок 16"/>
            <p:cNvPicPr>
              <a:picLocks noChangeAspect="1"/>
            </p:cNvPicPr>
            <p:nvPr/>
          </p:nvPicPr>
          <p:blipFill>
            <a:blip r:embed="rId3"/>
            <a:stretch>
              <a:fillRect/>
            </a:stretch>
          </p:blipFill>
          <p:spPr>
            <a:xfrm>
              <a:off x="10529487" y="210373"/>
              <a:ext cx="930443" cy="480815"/>
            </a:xfrm>
            <a:prstGeom prst="rect">
              <a:avLst/>
            </a:prstGeom>
          </p:spPr>
        </p:pic>
        <p:pic>
          <p:nvPicPr>
            <p:cNvPr id="18" name="Рисунок 17"/>
            <p:cNvPicPr>
              <a:picLocks noChangeAspect="1"/>
            </p:cNvPicPr>
            <p:nvPr/>
          </p:nvPicPr>
          <p:blipFill rotWithShape="1">
            <a:blip r:embed="rId4"/>
            <a:srcRect l="47269" t="18253" r="35516" b="4996"/>
            <a:stretch/>
          </p:blipFill>
          <p:spPr>
            <a:xfrm>
              <a:off x="10387757" y="212349"/>
              <a:ext cx="297013" cy="476701"/>
            </a:xfrm>
            <a:prstGeom prst="rect">
              <a:avLst/>
            </a:prstGeom>
          </p:spPr>
        </p:pic>
      </p:grpSp>
      <p:pic>
        <p:nvPicPr>
          <p:cNvPr id="13" name="Рисунок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030" y="776059"/>
            <a:ext cx="266700" cy="266700"/>
          </a:xfrm>
          <a:prstGeom prst="rect">
            <a:avLst/>
          </a:prstGeom>
        </p:spPr>
      </p:pic>
      <p:sp>
        <p:nvSpPr>
          <p:cNvPr id="16" name="Равнобедренный треугольник 15"/>
          <p:cNvSpPr/>
          <p:nvPr/>
        </p:nvSpPr>
        <p:spPr>
          <a:xfrm rot="10800000">
            <a:off x="2673556" y="4844567"/>
            <a:ext cx="126651" cy="1091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3603476" y="5821929"/>
            <a:ext cx="2721486" cy="10385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Изначально отображается суммарный показатель по названию льготы, при раскрытии «всего» - он раскладывается по тарифному плану. Аналогично с отчетом по типам вагона и классам обслуживания</a:t>
            </a:r>
            <a:endParaRPr lang="ru-RU" sz="1100" dirty="0">
              <a:solidFill>
                <a:sysClr val="windowText" lastClr="000000"/>
              </a:solidFill>
            </a:endParaRPr>
          </a:p>
        </p:txBody>
      </p:sp>
      <p:cxnSp>
        <p:nvCxnSpPr>
          <p:cNvPr id="20" name="Прямая со стрелкой 19"/>
          <p:cNvCxnSpPr>
            <a:stCxn id="19" idx="0"/>
          </p:cNvCxnSpPr>
          <p:nvPr/>
        </p:nvCxnSpPr>
        <p:spPr>
          <a:xfrm flipH="1" flipV="1">
            <a:off x="2800207" y="4956248"/>
            <a:ext cx="2164012" cy="86568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2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Таблица 10"/>
          <p:cNvGraphicFramePr>
            <a:graphicFrameLocks noGrp="1"/>
          </p:cNvGraphicFramePr>
          <p:nvPr>
            <p:extLst>
              <p:ext uri="{D42A27DB-BD31-4B8C-83A1-F6EECF244321}">
                <p14:modId xmlns:p14="http://schemas.microsoft.com/office/powerpoint/2010/main" val="3758071197"/>
              </p:ext>
            </p:extLst>
          </p:nvPr>
        </p:nvGraphicFramePr>
        <p:xfrm>
          <a:off x="124870" y="904295"/>
          <a:ext cx="11934265" cy="5798067"/>
        </p:xfrm>
        <a:graphic>
          <a:graphicData uri="http://schemas.openxmlformats.org/drawingml/2006/table">
            <a:tbl>
              <a:tblPr firstRow="1" bandRow="1">
                <a:tableStyleId>{5C22544A-7EE6-4342-B048-85BDC9FD1C3A}</a:tableStyleId>
              </a:tblPr>
              <a:tblGrid>
                <a:gridCol w="1344334"/>
                <a:gridCol w="776534"/>
                <a:gridCol w="892127"/>
                <a:gridCol w="892127"/>
                <a:gridCol w="892127"/>
                <a:gridCol w="892127"/>
                <a:gridCol w="892127"/>
                <a:gridCol w="892127"/>
                <a:gridCol w="892127"/>
                <a:gridCol w="892127"/>
                <a:gridCol w="892127"/>
                <a:gridCol w="892127"/>
                <a:gridCol w="892127"/>
              </a:tblGrid>
              <a:tr h="982602">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Признак купе</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Код</a:t>
                      </a:r>
                      <a:r>
                        <a:rPr lang="ru-RU" sz="1400" b="0" baseline="0" dirty="0" smtClean="0">
                          <a:solidFill>
                            <a:schemeClr val="bg1"/>
                          </a:solidFill>
                          <a:latin typeface="Times New Roman" panose="02020603050405020304" pitchFamily="18" charset="0"/>
                          <a:cs typeface="Times New Roman" panose="02020603050405020304" pitchFamily="18" charset="0"/>
                        </a:rPr>
                        <a:t> тарифа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a:p>
                  </a:txBody>
                  <a:tcPr>
                    <a:solidFill>
                      <a:schemeClr val="accent1">
                        <a:lumMod val="75000"/>
                      </a:schemeClr>
                    </a:solidFill>
                  </a:tcPr>
                </a:tc>
                <a:tc hMerge="1">
                  <a:txBody>
                    <a:bodyPr/>
                    <a:lstStyle/>
                    <a:p>
                      <a:endParaRPr lang="ru-RU"/>
                    </a:p>
                  </a:txBody>
                  <a:tcPr>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a:p>
                  </a:txBody>
                  <a:tcPr>
                    <a:solidFill>
                      <a:schemeClr val="accent1">
                        <a:lumMod val="75000"/>
                      </a:schemeClr>
                    </a:solidFill>
                  </a:tcPr>
                </a:tc>
                <a:tc hMerge="1">
                  <a:txBody>
                    <a:bodyPr/>
                    <a:lstStyle/>
                    <a:p>
                      <a:endParaRPr lang="ru-RU"/>
                    </a:p>
                  </a:txBody>
                  <a:tcPr>
                    <a:solidFill>
                      <a:schemeClr val="accent1">
                        <a:lumMod val="75000"/>
                      </a:schemeClr>
                    </a:solidFill>
                  </a:tcPr>
                </a:tc>
                <a:tc grid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a:t>
                      </a:r>
                      <a:r>
                        <a:rPr lang="ru-RU" sz="1400" b="0" dirty="0" smtClean="0">
                          <a:solidFill>
                            <a:schemeClr val="bg1"/>
                          </a:solidFill>
                          <a:latin typeface="Times New Roman" panose="02020603050405020304" pitchFamily="18" charset="0"/>
                          <a:cs typeface="Times New Roman" panose="02020603050405020304" pitchFamily="18" charset="0"/>
                        </a:rPr>
                        <a:t> тыс. руб./пасс.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a:p>
                  </a:txBody>
                  <a:tcPr>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Пассажирооборот</a:t>
                      </a:r>
                      <a:endParaRPr kumimoji="0" lang="ru-RU" sz="1200" b="0" i="0" u="none" strike="noStrike" kern="1200" cap="none" spc="0" normalizeH="0" baseline="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ru-RU"/>
                    </a:p>
                  </a:txBody>
                  <a:tcPr>
                    <a:solidFill>
                      <a:schemeClr val="accent1">
                        <a:lumMod val="75000"/>
                      </a:schemeClr>
                    </a:solidFill>
                  </a:tcPr>
                </a:tc>
                <a:tc hMerge="1">
                  <a:txBody>
                    <a:bodyPr/>
                    <a:lstStyle/>
                    <a:p>
                      <a:endParaRPr lang="ru-RU"/>
                    </a:p>
                  </a:txBody>
                  <a:tcPr>
                    <a:solidFill>
                      <a:schemeClr val="accent1">
                        <a:lumMod val="75000"/>
                      </a:schemeClr>
                    </a:solidFill>
                  </a:tcPr>
                </a:tc>
              </a:tr>
              <a:tr h="1252565">
                <a:tc vMerge="1">
                  <a:txBody>
                    <a:bodyPr/>
                    <a:lstStyle/>
                    <a:p>
                      <a:endParaRPr lang="ru-RU"/>
                    </a:p>
                  </a:txBody>
                  <a:tcPr/>
                </a:tc>
                <a:tc vMerge="1">
                  <a:txBody>
                    <a:bodyPr/>
                    <a:lstStyle/>
                    <a:p>
                      <a:pPr algn="ct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dirty="0" smtClean="0">
                          <a:solidFill>
                            <a:schemeClr val="bg1"/>
                          </a:solidFill>
                        </a:rPr>
                        <a:t>Рост/падение, %</a:t>
                      </a:r>
                      <a:endParaRPr lang="ru-RU" sz="1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dirty="0" smtClean="0">
                          <a:solidFill>
                            <a:schemeClr val="bg1"/>
                          </a:solidFill>
                        </a:rPr>
                        <a:t>Рост/падение, %</a:t>
                      </a:r>
                      <a:endParaRPr lang="ru-RU" sz="1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dirty="0" smtClean="0">
                          <a:solidFill>
                            <a:schemeClr val="bg1"/>
                          </a:solidFill>
                        </a:rPr>
                        <a:t>Рост/падение, %</a:t>
                      </a:r>
                      <a:endParaRPr lang="ru-RU" sz="1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ru-RU" sz="1200" dirty="0" smtClean="0">
                          <a:solidFill>
                            <a:schemeClr val="bg1"/>
                          </a:solidFill>
                        </a:rPr>
                        <a:t>Рост/падение, %</a:t>
                      </a:r>
                      <a:endParaRPr lang="ru-RU" sz="1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8830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smtClean="0">
                          <a:solidFill>
                            <a:schemeClr val="tx1"/>
                          </a:solidFill>
                          <a:latin typeface="Times New Roman" panose="02020603050405020304" pitchFamily="18" charset="0"/>
                          <a:cs typeface="Times New Roman" panose="02020603050405020304" pitchFamily="18" charset="0"/>
                        </a:rPr>
                        <a:t>Смешанное</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endParaRPr lang="ru-RU"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834189">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Мужское</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922838">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Женское</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ru-RU"/>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922838">
                <a:tc>
                  <a:txBody>
                    <a:bodyPr/>
                    <a:lstStyle/>
                    <a:p>
                      <a:pPr algn="ctr"/>
                      <a:r>
                        <a:rPr lang="ru-RU" sz="1400" dirty="0" smtClean="0">
                          <a:solidFill>
                            <a:schemeClr val="tx1"/>
                          </a:solidFill>
                          <a:latin typeface="Times New Roman" panose="02020603050405020304" pitchFamily="18" charset="0"/>
                          <a:cs typeface="Times New Roman" panose="02020603050405020304" pitchFamily="18" charset="0"/>
                        </a:rPr>
                        <a:t>Без указания пола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ru-RU"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ru-RU"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15" name="Заголовок 1"/>
          <p:cNvSpPr txBox="1">
            <a:spLocks/>
          </p:cNvSpPr>
          <p:nvPr/>
        </p:nvSpPr>
        <p:spPr>
          <a:xfrm>
            <a:off x="171450" y="144743"/>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характеристикам места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pSp>
        <p:nvGrpSpPr>
          <p:cNvPr id="9" name="Группа 8"/>
          <p:cNvGrpSpPr/>
          <p:nvPr/>
        </p:nvGrpSpPr>
        <p:grpSpPr>
          <a:xfrm>
            <a:off x="10986961" y="195373"/>
            <a:ext cx="1072173" cy="480815"/>
            <a:chOff x="10387757" y="210373"/>
            <a:chExt cx="1072173" cy="480815"/>
          </a:xfrm>
        </p:grpSpPr>
        <p:pic>
          <p:nvPicPr>
            <p:cNvPr id="10" name="Рисунок 9"/>
            <p:cNvPicPr>
              <a:picLocks noChangeAspect="1"/>
            </p:cNvPicPr>
            <p:nvPr/>
          </p:nvPicPr>
          <p:blipFill>
            <a:blip r:embed="rId3"/>
            <a:stretch>
              <a:fillRect/>
            </a:stretch>
          </p:blipFill>
          <p:spPr>
            <a:xfrm>
              <a:off x="10529487" y="210373"/>
              <a:ext cx="930443" cy="480815"/>
            </a:xfrm>
            <a:prstGeom prst="rect">
              <a:avLst/>
            </a:prstGeom>
          </p:spPr>
        </p:pic>
        <p:pic>
          <p:nvPicPr>
            <p:cNvPr id="18" name="Рисунок 17"/>
            <p:cNvPicPr>
              <a:picLocks noChangeAspect="1"/>
            </p:cNvPicPr>
            <p:nvPr/>
          </p:nvPicPr>
          <p:blipFill rotWithShape="1">
            <a:blip r:embed="rId4"/>
            <a:srcRect l="47269" t="18253" r="35516" b="4996"/>
            <a:stretch/>
          </p:blipFill>
          <p:spPr>
            <a:xfrm>
              <a:off x="10387757" y="212349"/>
              <a:ext cx="297013" cy="476701"/>
            </a:xfrm>
            <a:prstGeom prst="rect">
              <a:avLst/>
            </a:prstGeom>
          </p:spPr>
        </p:pic>
      </p:grpSp>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051" y="302349"/>
            <a:ext cx="266700" cy="266700"/>
          </a:xfrm>
          <a:prstGeom prst="rect">
            <a:avLst/>
          </a:prstGeom>
        </p:spPr>
      </p:pic>
      <p:pic>
        <p:nvPicPr>
          <p:cNvPr id="13" name="Рисунок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602" y="3494706"/>
            <a:ext cx="443233" cy="443233"/>
          </a:xfrm>
          <a:prstGeom prst="rect">
            <a:avLst/>
          </a:prstGeom>
        </p:spPr>
      </p:pic>
      <p:pic>
        <p:nvPicPr>
          <p:cNvPr id="14" name="Рисунок 13"/>
          <p:cNvPicPr>
            <a:picLocks noChangeAspect="1"/>
          </p:cNvPicPr>
          <p:nvPr/>
        </p:nvPicPr>
        <p:blipFill rotWithShape="1">
          <a:blip r:embed="rId6" cstate="print">
            <a:extLst>
              <a:ext uri="{28A0092B-C50C-407E-A947-70E740481C1C}">
                <a14:useLocalDpi xmlns:a14="http://schemas.microsoft.com/office/drawing/2010/main" val="0"/>
              </a:ext>
            </a:extLst>
          </a:blip>
          <a:srcRect l="50160"/>
          <a:stretch/>
        </p:blipFill>
        <p:spPr>
          <a:xfrm>
            <a:off x="715524" y="4355104"/>
            <a:ext cx="218461" cy="438319"/>
          </a:xfrm>
          <a:prstGeom prst="rect">
            <a:avLst/>
          </a:prstGeom>
        </p:spPr>
      </p:pic>
      <p:pic>
        <p:nvPicPr>
          <p:cNvPr id="16" name="Рисунок 15"/>
          <p:cNvPicPr>
            <a:picLocks noChangeAspect="1"/>
          </p:cNvPicPr>
          <p:nvPr/>
        </p:nvPicPr>
        <p:blipFill rotWithShape="1">
          <a:blip r:embed="rId6" cstate="print">
            <a:extLst>
              <a:ext uri="{28A0092B-C50C-407E-A947-70E740481C1C}">
                <a14:useLocalDpi xmlns:a14="http://schemas.microsoft.com/office/drawing/2010/main" val="0"/>
              </a:ext>
            </a:extLst>
          </a:blip>
          <a:srcRect l="-29" r="49141"/>
          <a:stretch/>
        </p:blipFill>
        <p:spPr>
          <a:xfrm>
            <a:off x="715524" y="5227052"/>
            <a:ext cx="215894" cy="424249"/>
          </a:xfrm>
          <a:prstGeom prst="rect">
            <a:avLst/>
          </a:prstGeom>
        </p:spPr>
      </p:pic>
      <p:sp>
        <p:nvSpPr>
          <p:cNvPr id="17" name="Умножение 16"/>
          <p:cNvSpPr/>
          <p:nvPr/>
        </p:nvSpPr>
        <p:spPr>
          <a:xfrm>
            <a:off x="528160" y="6236311"/>
            <a:ext cx="482675" cy="427016"/>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32484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Прямоугольник 41"/>
          <p:cNvSpPr/>
          <p:nvPr/>
        </p:nvSpPr>
        <p:spPr>
          <a:xfrm>
            <a:off x="7316" y="0"/>
            <a:ext cx="12234701" cy="6858000"/>
          </a:xfrm>
          <a:prstGeom prst="rect">
            <a:avLst/>
          </a:prstGeom>
          <a:solidFill>
            <a:schemeClr val="tx1">
              <a:lumMod val="65000"/>
              <a:lumOff val="35000"/>
              <a:alpha val="56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2792970" y="117006"/>
            <a:ext cx="6611762" cy="461665"/>
          </a:xfrm>
          <a:prstGeom prst="rect">
            <a:avLst/>
          </a:prstGeom>
          <a:solidFill>
            <a:schemeClr val="bg1"/>
          </a:solidFill>
          <a:ln w="28575">
            <a:solidFill>
              <a:schemeClr val="accent5">
                <a:lumMod val="75000"/>
              </a:schemeClr>
            </a:solidFill>
          </a:ln>
        </p:spPr>
        <p:txBody>
          <a:bodyPr wrap="square" rtlCol="0">
            <a:spAutoFit/>
          </a:bodyPr>
          <a:lstStyle/>
          <a:p>
            <a:pPr algn="ctr"/>
            <a:r>
              <a:rPr lang="ru-RU" sz="2400" b="1" dirty="0" smtClean="0">
                <a:latin typeface="Times New Roman" panose="02020603050405020304" pitchFamily="18" charset="0"/>
                <a:cs typeface="Times New Roman" panose="02020603050405020304" pitchFamily="18" charset="0"/>
              </a:rPr>
              <a:t>АРМ «Корреспонденции»</a:t>
            </a:r>
            <a:endParaRPr lang="ru-RU" sz="2400" b="1"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0" y="603400"/>
            <a:ext cx="12192000" cy="5651200"/>
          </a:xfrm>
          <a:prstGeom prst="rect">
            <a:avLst/>
          </a:prstGeom>
        </p:spPr>
      </p:pic>
      <p:sp>
        <p:nvSpPr>
          <p:cNvPr id="44" name="Прямоугольник 43"/>
          <p:cNvSpPr/>
          <p:nvPr/>
        </p:nvSpPr>
        <p:spPr>
          <a:xfrm>
            <a:off x="6902145" y="4594800"/>
            <a:ext cx="4955060" cy="2050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smtClean="0">
                <a:solidFill>
                  <a:schemeClr val="tx1"/>
                </a:solidFill>
              </a:rPr>
              <a:t>Что есть что:</a:t>
            </a:r>
            <a:endParaRPr lang="en-US" sz="1600" b="1" dirty="0" smtClean="0">
              <a:solidFill>
                <a:schemeClr val="tx1"/>
              </a:solidFill>
            </a:endParaRPr>
          </a:p>
          <a:p>
            <a:pPr marL="285750" indent="-285750">
              <a:buFont typeface="Arial" panose="020B0604020202020204" pitchFamily="34" charset="0"/>
              <a:buChar char="•"/>
            </a:pPr>
            <a:r>
              <a:rPr lang="ru-RU" sz="1600" dirty="0" smtClean="0">
                <a:solidFill>
                  <a:schemeClr val="tx1"/>
                </a:solidFill>
              </a:rPr>
              <a:t>«</a:t>
            </a:r>
            <a:r>
              <a:rPr lang="ru-RU" sz="1600" b="1" dirty="0" smtClean="0">
                <a:solidFill>
                  <a:srgbClr val="FF0000"/>
                </a:solidFill>
              </a:rPr>
              <a:t>-</a:t>
            </a:r>
            <a:r>
              <a:rPr lang="ru-RU" sz="1600" dirty="0" smtClean="0">
                <a:solidFill>
                  <a:schemeClr val="tx1"/>
                </a:solidFill>
              </a:rPr>
              <a:t>» - Не стоит включать (на мой взгляд)</a:t>
            </a:r>
          </a:p>
          <a:p>
            <a:pPr marL="285750" indent="-285750">
              <a:buFont typeface="Arial" panose="020B0604020202020204" pitchFamily="34" charset="0"/>
              <a:buChar char="•"/>
            </a:pPr>
            <a:r>
              <a:rPr lang="ru-RU" sz="1600" dirty="0" smtClean="0">
                <a:solidFill>
                  <a:schemeClr val="tx1"/>
                </a:solidFill>
              </a:rPr>
              <a:t>«</a:t>
            </a:r>
            <a:r>
              <a:rPr lang="ru-RU" sz="1600" b="1" i="1" dirty="0" smtClean="0">
                <a:solidFill>
                  <a:schemeClr val="accent6">
                    <a:lumMod val="75000"/>
                  </a:schemeClr>
                </a:solidFill>
              </a:rPr>
              <a:t>Будет в отчете</a:t>
            </a:r>
            <a:r>
              <a:rPr lang="ru-RU" sz="1600" dirty="0" smtClean="0">
                <a:solidFill>
                  <a:schemeClr val="tx1"/>
                </a:solidFill>
              </a:rPr>
              <a:t>» - планируется в выходной форме</a:t>
            </a:r>
          </a:p>
          <a:p>
            <a:pPr marL="285750" indent="-285750">
              <a:buFont typeface="Arial" panose="020B0604020202020204" pitchFamily="34" charset="0"/>
              <a:buChar char="•"/>
            </a:pPr>
            <a:r>
              <a:rPr lang="ru-RU" sz="1600" dirty="0" smtClean="0">
                <a:solidFill>
                  <a:schemeClr val="tx1"/>
                </a:solidFill>
              </a:rPr>
              <a:t>«</a:t>
            </a:r>
            <a:r>
              <a:rPr lang="ru-RU" sz="1600" b="1" dirty="0" smtClean="0">
                <a:solidFill>
                  <a:schemeClr val="accent5">
                    <a:lumMod val="75000"/>
                  </a:schemeClr>
                </a:solidFill>
              </a:rPr>
              <a:t>+</a:t>
            </a:r>
            <a:r>
              <a:rPr lang="ru-RU" sz="1600" dirty="0" smtClean="0">
                <a:solidFill>
                  <a:schemeClr val="tx1"/>
                </a:solidFill>
              </a:rPr>
              <a:t>» – Включила во входные параметры</a:t>
            </a:r>
          </a:p>
          <a:p>
            <a:pPr marL="285750" indent="-285750">
              <a:buFont typeface="Arial" panose="020B0604020202020204" pitchFamily="34" charset="0"/>
              <a:buChar char="•"/>
            </a:pPr>
            <a:r>
              <a:rPr lang="ru-RU" sz="1600" dirty="0" smtClean="0">
                <a:solidFill>
                  <a:schemeClr val="tx1"/>
                </a:solidFill>
              </a:rPr>
              <a:t>«</a:t>
            </a:r>
            <a:r>
              <a:rPr lang="ru-RU" sz="1600" dirty="0" smtClean="0">
                <a:solidFill>
                  <a:srgbClr val="FF0000"/>
                </a:solidFill>
              </a:rPr>
              <a:t>?</a:t>
            </a:r>
            <a:r>
              <a:rPr lang="ru-RU" sz="1600" dirty="0" smtClean="0">
                <a:solidFill>
                  <a:schemeClr val="tx1"/>
                </a:solidFill>
              </a:rPr>
              <a:t>» – не знаю включать во входные/выходные параметры/не включать</a:t>
            </a:r>
            <a:endParaRPr lang="ru-RU" sz="1600" dirty="0">
              <a:solidFill>
                <a:schemeClr val="tx1"/>
              </a:solidFill>
            </a:endParaRPr>
          </a:p>
        </p:txBody>
      </p:sp>
      <p:sp>
        <p:nvSpPr>
          <p:cNvPr id="94" name="TextBox 93"/>
          <p:cNvSpPr txBox="1"/>
          <p:nvPr/>
        </p:nvSpPr>
        <p:spPr>
          <a:xfrm>
            <a:off x="1532526" y="1714715"/>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95" name="TextBox 94"/>
          <p:cNvSpPr txBox="1"/>
          <p:nvPr/>
        </p:nvSpPr>
        <p:spPr>
          <a:xfrm>
            <a:off x="1931471" y="2485935"/>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b="1" i="1" dirty="0">
                <a:solidFill>
                  <a:srgbClr val="FF0000"/>
                </a:solidFill>
              </a:rPr>
              <a:t>-</a:t>
            </a:r>
            <a:endParaRPr lang="ru-RU" sz="2000" b="1" i="1" dirty="0">
              <a:solidFill>
                <a:srgbClr val="FF0000"/>
              </a:solidFill>
            </a:endParaRPr>
          </a:p>
        </p:txBody>
      </p:sp>
      <p:sp>
        <p:nvSpPr>
          <p:cNvPr id="96" name="TextBox 95"/>
          <p:cNvSpPr txBox="1"/>
          <p:nvPr/>
        </p:nvSpPr>
        <p:spPr>
          <a:xfrm>
            <a:off x="443604" y="3330833"/>
            <a:ext cx="114187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b="1" i="1" dirty="0" smtClean="0">
                <a:solidFill>
                  <a:srgbClr val="FF0000"/>
                </a:solidFill>
              </a:rPr>
              <a:t>- </a:t>
            </a:r>
            <a:endParaRPr lang="ru-RU" b="1" i="1" dirty="0">
              <a:solidFill>
                <a:srgbClr val="FF0000"/>
              </a:solidFill>
            </a:endParaRPr>
          </a:p>
        </p:txBody>
      </p:sp>
      <p:sp>
        <p:nvSpPr>
          <p:cNvPr id="97" name="TextBox 96"/>
          <p:cNvSpPr txBox="1"/>
          <p:nvPr/>
        </p:nvSpPr>
        <p:spPr>
          <a:xfrm>
            <a:off x="1557535" y="1900270"/>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98" name="TextBox 97"/>
          <p:cNvSpPr txBox="1"/>
          <p:nvPr/>
        </p:nvSpPr>
        <p:spPr>
          <a:xfrm>
            <a:off x="1482509" y="2087775"/>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99" name="TextBox 98"/>
          <p:cNvSpPr txBox="1"/>
          <p:nvPr/>
        </p:nvSpPr>
        <p:spPr>
          <a:xfrm>
            <a:off x="1981488" y="2285880"/>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00" name="TextBox 99"/>
          <p:cNvSpPr txBox="1"/>
          <p:nvPr/>
        </p:nvSpPr>
        <p:spPr>
          <a:xfrm>
            <a:off x="596004" y="3171722"/>
            <a:ext cx="114187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b="1" i="1" dirty="0" smtClean="0">
                <a:solidFill>
                  <a:srgbClr val="FF0000"/>
                </a:solidFill>
              </a:rPr>
              <a:t>- </a:t>
            </a:r>
            <a:endParaRPr lang="ru-RU" b="1" i="1" dirty="0">
              <a:solidFill>
                <a:srgbClr val="FF0000"/>
              </a:solidFill>
            </a:endParaRPr>
          </a:p>
        </p:txBody>
      </p:sp>
      <p:sp>
        <p:nvSpPr>
          <p:cNvPr id="101" name="TextBox 100"/>
          <p:cNvSpPr txBox="1"/>
          <p:nvPr/>
        </p:nvSpPr>
        <p:spPr>
          <a:xfrm>
            <a:off x="6394002" y="3330833"/>
            <a:ext cx="114187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b="1" i="1" dirty="0" smtClean="0">
                <a:solidFill>
                  <a:srgbClr val="FF0000"/>
                </a:solidFill>
              </a:rPr>
              <a:t>- </a:t>
            </a:r>
            <a:endParaRPr lang="ru-RU" b="1" i="1" dirty="0">
              <a:solidFill>
                <a:srgbClr val="FF0000"/>
              </a:solidFill>
            </a:endParaRPr>
          </a:p>
        </p:txBody>
      </p:sp>
      <p:sp>
        <p:nvSpPr>
          <p:cNvPr id="102" name="TextBox 101"/>
          <p:cNvSpPr txBox="1"/>
          <p:nvPr/>
        </p:nvSpPr>
        <p:spPr>
          <a:xfrm>
            <a:off x="6615261" y="3146167"/>
            <a:ext cx="114187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b="1" i="1" dirty="0" smtClean="0">
                <a:solidFill>
                  <a:srgbClr val="FF0000"/>
                </a:solidFill>
              </a:rPr>
              <a:t>- </a:t>
            </a:r>
            <a:endParaRPr lang="ru-RU" b="1" i="1" dirty="0">
              <a:solidFill>
                <a:srgbClr val="FF0000"/>
              </a:solidFill>
            </a:endParaRPr>
          </a:p>
        </p:txBody>
      </p:sp>
      <p:sp>
        <p:nvSpPr>
          <p:cNvPr id="103" name="TextBox 102"/>
          <p:cNvSpPr txBox="1"/>
          <p:nvPr/>
        </p:nvSpPr>
        <p:spPr>
          <a:xfrm>
            <a:off x="2353316" y="1331656"/>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rgbClr val="FF0000"/>
                </a:solidFill>
              </a:rPr>
              <a:t>-</a:t>
            </a:r>
            <a:endParaRPr lang="ru-RU" sz="2000" b="1" i="1" dirty="0">
              <a:solidFill>
                <a:srgbClr val="FF0000"/>
              </a:solidFill>
            </a:endParaRPr>
          </a:p>
        </p:txBody>
      </p:sp>
      <p:sp>
        <p:nvSpPr>
          <p:cNvPr id="104" name="TextBox 103"/>
          <p:cNvSpPr txBox="1"/>
          <p:nvPr/>
        </p:nvSpPr>
        <p:spPr>
          <a:xfrm>
            <a:off x="698690" y="2830740"/>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05" name="TextBox 104"/>
          <p:cNvSpPr txBox="1"/>
          <p:nvPr/>
        </p:nvSpPr>
        <p:spPr>
          <a:xfrm>
            <a:off x="443604" y="2997901"/>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06" name="TextBox 105"/>
          <p:cNvSpPr txBox="1"/>
          <p:nvPr/>
        </p:nvSpPr>
        <p:spPr>
          <a:xfrm>
            <a:off x="443604" y="3481926"/>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07" name="TextBox 106"/>
          <p:cNvSpPr txBox="1"/>
          <p:nvPr/>
        </p:nvSpPr>
        <p:spPr>
          <a:xfrm>
            <a:off x="698690" y="3681981"/>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08" name="TextBox 107"/>
          <p:cNvSpPr txBox="1"/>
          <p:nvPr/>
        </p:nvSpPr>
        <p:spPr>
          <a:xfrm>
            <a:off x="6803117" y="2830740"/>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09" name="TextBox 108"/>
          <p:cNvSpPr txBox="1"/>
          <p:nvPr/>
        </p:nvSpPr>
        <p:spPr>
          <a:xfrm>
            <a:off x="6548031" y="2997901"/>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10" name="TextBox 109"/>
          <p:cNvSpPr txBox="1"/>
          <p:nvPr/>
        </p:nvSpPr>
        <p:spPr>
          <a:xfrm>
            <a:off x="6548031" y="3481926"/>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11" name="TextBox 110"/>
          <p:cNvSpPr txBox="1"/>
          <p:nvPr/>
        </p:nvSpPr>
        <p:spPr>
          <a:xfrm>
            <a:off x="6803117" y="3681981"/>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13" name="TextBox 112"/>
          <p:cNvSpPr txBox="1"/>
          <p:nvPr/>
        </p:nvSpPr>
        <p:spPr>
          <a:xfrm>
            <a:off x="2039211" y="3971198"/>
            <a:ext cx="1260444" cy="2616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050" b="1" i="1" dirty="0" smtClean="0">
                <a:solidFill>
                  <a:schemeClr val="accent6">
                    <a:lumMod val="75000"/>
                  </a:schemeClr>
                </a:solidFill>
              </a:rPr>
              <a:t>Будет в отчете</a:t>
            </a:r>
            <a:endParaRPr lang="ru-RU" sz="1050" b="1" i="1" dirty="0">
              <a:solidFill>
                <a:schemeClr val="accent6">
                  <a:lumMod val="75000"/>
                </a:schemeClr>
              </a:solidFill>
            </a:endParaRPr>
          </a:p>
        </p:txBody>
      </p:sp>
      <p:sp>
        <p:nvSpPr>
          <p:cNvPr id="115" name="TextBox 114"/>
          <p:cNvSpPr txBox="1"/>
          <p:nvPr/>
        </p:nvSpPr>
        <p:spPr>
          <a:xfrm>
            <a:off x="7535873" y="3834250"/>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rgbClr val="FF0000"/>
                </a:solidFill>
              </a:rPr>
              <a:t>-</a:t>
            </a:r>
            <a:endParaRPr lang="ru-RU" sz="2000" b="1" i="1" dirty="0">
              <a:solidFill>
                <a:srgbClr val="FF0000"/>
              </a:solidFill>
            </a:endParaRPr>
          </a:p>
        </p:txBody>
      </p:sp>
      <p:sp>
        <p:nvSpPr>
          <p:cNvPr id="116" name="TextBox 115"/>
          <p:cNvSpPr txBox="1"/>
          <p:nvPr/>
        </p:nvSpPr>
        <p:spPr>
          <a:xfrm>
            <a:off x="2442660" y="4081651"/>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chemeClr val="accent5">
                    <a:lumMod val="75000"/>
                  </a:schemeClr>
                </a:solidFill>
              </a:rPr>
              <a:t>+</a:t>
            </a:r>
            <a:endParaRPr lang="ru-RU" sz="2000" b="1" i="1" dirty="0">
              <a:solidFill>
                <a:schemeClr val="accent5">
                  <a:lumMod val="75000"/>
                </a:schemeClr>
              </a:solidFill>
            </a:endParaRPr>
          </a:p>
        </p:txBody>
      </p:sp>
      <p:sp>
        <p:nvSpPr>
          <p:cNvPr id="117" name="TextBox 116"/>
          <p:cNvSpPr txBox="1"/>
          <p:nvPr/>
        </p:nvSpPr>
        <p:spPr>
          <a:xfrm>
            <a:off x="2474144" y="4464710"/>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rgbClr val="FF0000"/>
                </a:solidFill>
              </a:rPr>
              <a:t>-</a:t>
            </a:r>
            <a:endParaRPr lang="ru-RU" sz="2000" b="1" i="1" dirty="0">
              <a:solidFill>
                <a:srgbClr val="FF0000"/>
              </a:solidFill>
            </a:endParaRPr>
          </a:p>
        </p:txBody>
      </p:sp>
      <p:sp>
        <p:nvSpPr>
          <p:cNvPr id="29" name="TextBox 28"/>
          <p:cNvSpPr txBox="1"/>
          <p:nvPr/>
        </p:nvSpPr>
        <p:spPr>
          <a:xfrm>
            <a:off x="3424063" y="5035258"/>
            <a:ext cx="1260444" cy="2616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050" b="1" i="1" dirty="0" smtClean="0">
                <a:solidFill>
                  <a:schemeClr val="accent6">
                    <a:lumMod val="75000"/>
                  </a:schemeClr>
                </a:solidFill>
              </a:rPr>
              <a:t>Будет в отчете</a:t>
            </a:r>
            <a:endParaRPr lang="ru-RU" sz="1050" b="1" i="1" dirty="0">
              <a:solidFill>
                <a:schemeClr val="accent6">
                  <a:lumMod val="75000"/>
                </a:schemeClr>
              </a:solidFill>
            </a:endParaRPr>
          </a:p>
        </p:txBody>
      </p:sp>
      <p:sp>
        <p:nvSpPr>
          <p:cNvPr id="30" name="TextBox 29"/>
          <p:cNvSpPr txBox="1"/>
          <p:nvPr/>
        </p:nvSpPr>
        <p:spPr>
          <a:xfrm>
            <a:off x="2459046" y="4783461"/>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rgbClr val="FF0000"/>
                </a:solidFill>
              </a:rPr>
              <a:t>-</a:t>
            </a:r>
            <a:endParaRPr lang="ru-RU" sz="2000" b="1" i="1" dirty="0">
              <a:solidFill>
                <a:srgbClr val="FF0000"/>
              </a:solidFill>
            </a:endParaRPr>
          </a:p>
        </p:txBody>
      </p:sp>
      <p:sp>
        <p:nvSpPr>
          <p:cNvPr id="31" name="TextBox 30"/>
          <p:cNvSpPr txBox="1"/>
          <p:nvPr/>
        </p:nvSpPr>
        <p:spPr>
          <a:xfrm>
            <a:off x="2427562" y="4635148"/>
            <a:ext cx="126044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000" b="1" i="1" dirty="0" smtClean="0">
                <a:solidFill>
                  <a:srgbClr val="FF0000"/>
                </a:solidFill>
              </a:rPr>
              <a:t>-</a:t>
            </a:r>
            <a:endParaRPr lang="ru-RU" sz="2000" b="1" i="1" dirty="0">
              <a:solidFill>
                <a:srgbClr val="FF0000"/>
              </a:solidFill>
            </a:endParaRPr>
          </a:p>
        </p:txBody>
      </p:sp>
    </p:spTree>
    <p:extLst>
      <p:ext uri="{BB962C8B-B14F-4D97-AF65-F5344CB8AC3E}">
        <p14:creationId xmlns:p14="http://schemas.microsoft.com/office/powerpoint/2010/main" val="337843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Скругленный прямоугольник 21"/>
          <p:cNvSpPr/>
          <p:nvPr/>
        </p:nvSpPr>
        <p:spPr>
          <a:xfrm>
            <a:off x="1837398" y="1924457"/>
            <a:ext cx="201321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Дорога </a:t>
            </a:r>
            <a:br>
              <a:rPr lang="ru-RU" sz="2000" dirty="0" smtClean="0">
                <a:solidFill>
                  <a:schemeClr val="tx1"/>
                </a:solidFill>
              </a:rPr>
            </a:br>
            <a:r>
              <a:rPr lang="ru-RU" sz="2000" dirty="0" smtClean="0">
                <a:solidFill>
                  <a:schemeClr val="tx1"/>
                </a:solidFill>
              </a:rPr>
              <a:t>отправления</a:t>
            </a:r>
            <a:endParaRPr lang="ru-RU" sz="2000" dirty="0">
              <a:solidFill>
                <a:schemeClr val="tx1"/>
              </a:solidFill>
            </a:endParaRPr>
          </a:p>
        </p:txBody>
      </p:sp>
      <p:sp>
        <p:nvSpPr>
          <p:cNvPr id="5" name="Скругленный прямоугольник 4"/>
          <p:cNvSpPr/>
          <p:nvPr/>
        </p:nvSpPr>
        <p:spPr>
          <a:xfrm>
            <a:off x="1822167" y="1288775"/>
            <a:ext cx="2028448" cy="520708"/>
          </a:xfrm>
          <a:prstGeom prst="roundRect">
            <a:avLst/>
          </a:prstGeom>
          <a:solidFill>
            <a:schemeClr val="accent1">
              <a:lumMod val="20000"/>
              <a:lumOff val="80000"/>
            </a:schemeClr>
          </a:solid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2000" dirty="0" smtClean="0">
                <a:solidFill>
                  <a:schemeClr val="tx1"/>
                </a:solidFill>
              </a:rPr>
              <a:t>Государство отправления</a:t>
            </a:r>
            <a:endParaRPr lang="ru-RU" sz="2000" dirty="0">
              <a:solidFill>
                <a:schemeClr val="tx1"/>
              </a:solidFill>
            </a:endParaRPr>
          </a:p>
        </p:txBody>
      </p:sp>
      <p:sp>
        <p:nvSpPr>
          <p:cNvPr id="6" name="Скругленный прямоугольник 5"/>
          <p:cNvSpPr/>
          <p:nvPr/>
        </p:nvSpPr>
        <p:spPr>
          <a:xfrm>
            <a:off x="4029389" y="1288774"/>
            <a:ext cx="1876356" cy="515236"/>
          </a:xfrm>
          <a:prstGeom prst="roundRect">
            <a:avLst/>
          </a:prstGeom>
          <a:solidFill>
            <a:schemeClr val="accent1">
              <a:lumMod val="20000"/>
              <a:lumOff val="80000"/>
            </a:schemeClr>
          </a:solid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2000" dirty="0" smtClean="0">
                <a:solidFill>
                  <a:schemeClr val="tx1"/>
                </a:solidFill>
              </a:rPr>
              <a:t>Государство назначения</a:t>
            </a:r>
            <a:endParaRPr lang="ru-RU" sz="2000" dirty="0">
              <a:solidFill>
                <a:schemeClr val="tx1"/>
              </a:solidFill>
            </a:endParaRPr>
          </a:p>
        </p:txBody>
      </p:sp>
      <p:sp>
        <p:nvSpPr>
          <p:cNvPr id="14" name="Прямоугольник 13"/>
          <p:cNvSpPr/>
          <p:nvPr/>
        </p:nvSpPr>
        <p:spPr>
          <a:xfrm>
            <a:off x="9200495" y="2364095"/>
            <a:ext cx="2491640" cy="893120"/>
          </a:xfrm>
          <a:prstGeom prst="rect">
            <a:avLst/>
          </a:prstGeom>
          <a:solidFill>
            <a:schemeClr val="accent5">
              <a:lumMod val="75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ru-RU" sz="3600" b="0" i="0" u="none" strike="noStrike" kern="0" cap="none" spc="0" normalizeH="0" baseline="0" noProof="0" dirty="0" smtClean="0">
                <a:ln>
                  <a:noFill/>
                </a:ln>
                <a:solidFill>
                  <a:schemeClr val="bg1"/>
                </a:solidFill>
                <a:effectLst/>
                <a:uLnTx/>
                <a:uFillTx/>
                <a:latin typeface="Calibri" panose="020F0502020204030204"/>
                <a:ea typeface="Calibri" panose="020F0502020204030204" pitchFamily="34" charset="0"/>
                <a:cs typeface="Times New Roman" panose="02020603050405020304" pitchFamily="18" charset="0"/>
              </a:rPr>
              <a:t>Сформировать отчет</a:t>
            </a:r>
            <a:endParaRPr kumimoji="0" lang="ru-RU" sz="3600" b="0" i="0" u="none" strike="noStrike" kern="0" cap="none" spc="0" normalizeH="0" baseline="0" noProof="0" dirty="0">
              <a:ln>
                <a:noFill/>
              </a:ln>
              <a:solidFill>
                <a:schemeClr val="bg1"/>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1" name="Прямоугольник 10"/>
          <p:cNvSpPr/>
          <p:nvPr/>
        </p:nvSpPr>
        <p:spPr>
          <a:xfrm>
            <a:off x="886850" y="0"/>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smtClean="0">
                <a:solidFill>
                  <a:schemeClr val="tx1"/>
                </a:solidFill>
              </a:rPr>
              <a:t>Корреспонденции</a:t>
            </a:r>
            <a:endParaRPr lang="ru-RU" b="1" dirty="0"/>
          </a:p>
        </p:txBody>
      </p:sp>
      <p:sp>
        <p:nvSpPr>
          <p:cNvPr id="18" name="Прямоугольник 17"/>
          <p:cNvSpPr/>
          <p:nvPr/>
        </p:nvSpPr>
        <p:spPr>
          <a:xfrm>
            <a:off x="1871517" y="2362837"/>
            <a:ext cx="3779763" cy="461665"/>
          </a:xfrm>
          <a:prstGeom prst="rect">
            <a:avLst/>
          </a:prstGeom>
        </p:spPr>
        <p:txBody>
          <a:bodyPr wrap="square">
            <a:spAutoFit/>
          </a:bodyPr>
          <a:lstStyle/>
          <a:p>
            <a:pPr algn="just"/>
            <a:r>
              <a:rPr lang="ru-RU" sz="2400" dirty="0" smtClean="0"/>
              <a:t> </a:t>
            </a:r>
            <a:endParaRPr lang="ru-RU" sz="2400" dirty="0"/>
          </a:p>
        </p:txBody>
      </p:sp>
      <p:grpSp>
        <p:nvGrpSpPr>
          <p:cNvPr id="15" name="Группа 14"/>
          <p:cNvGrpSpPr/>
          <p:nvPr/>
        </p:nvGrpSpPr>
        <p:grpSpPr>
          <a:xfrm>
            <a:off x="52564" y="1288774"/>
            <a:ext cx="1523479" cy="523019"/>
            <a:chOff x="206329" y="1992639"/>
            <a:chExt cx="1523479" cy="1154737"/>
          </a:xfrm>
        </p:grpSpPr>
        <p:sp>
          <p:nvSpPr>
            <p:cNvPr id="53" name="Прямоугольник 52"/>
            <p:cNvSpPr/>
            <p:nvPr/>
          </p:nvSpPr>
          <p:spPr>
            <a:xfrm>
              <a:off x="206329" y="1998343"/>
              <a:ext cx="1523479" cy="11490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dirty="0">
                <a:solidFill>
                  <a:schemeClr val="tx1">
                    <a:lumMod val="50000"/>
                    <a:lumOff val="50000"/>
                  </a:schemeClr>
                </a:solidFill>
              </a:endParaRPr>
            </a:p>
          </p:txBody>
        </p:sp>
        <p:sp>
          <p:nvSpPr>
            <p:cNvPr id="54" name="Прямоугольник 53"/>
            <p:cNvSpPr/>
            <p:nvPr/>
          </p:nvSpPr>
          <p:spPr>
            <a:xfrm>
              <a:off x="299670" y="1992639"/>
              <a:ext cx="1428901" cy="114903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solidFill>
                    <a:schemeClr val="bg1"/>
                  </a:solidFill>
                </a:rPr>
                <a:t>Дата отправления / Весь месяц / Произвольный</a:t>
              </a:r>
              <a:endParaRPr lang="ru-RU" sz="1050" dirty="0">
                <a:solidFill>
                  <a:schemeClr val="bg1"/>
                </a:solidFill>
              </a:endParaRPr>
            </a:p>
          </p:txBody>
        </p:sp>
      </p:grpSp>
      <p:grpSp>
        <p:nvGrpSpPr>
          <p:cNvPr id="17" name="Группа 16"/>
          <p:cNvGrpSpPr/>
          <p:nvPr/>
        </p:nvGrpSpPr>
        <p:grpSpPr>
          <a:xfrm>
            <a:off x="58297" y="1907529"/>
            <a:ext cx="1523479" cy="531066"/>
            <a:chOff x="125110" y="3449303"/>
            <a:chExt cx="1523479" cy="531066"/>
          </a:xfrm>
        </p:grpSpPr>
        <p:sp>
          <p:nvSpPr>
            <p:cNvPr id="2" name="Скругленный прямоугольник 1"/>
            <p:cNvSpPr/>
            <p:nvPr/>
          </p:nvSpPr>
          <p:spPr>
            <a:xfrm>
              <a:off x="125110" y="3449303"/>
              <a:ext cx="1523479" cy="5310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a:t>
              </a:r>
            </a:p>
            <a:p>
              <a:pPr algn="ctr"/>
              <a:r>
                <a:rPr lang="ru-RU" dirty="0" smtClean="0">
                  <a:solidFill>
                    <a:schemeClr val="tx1"/>
                  </a:solidFill>
                </a:rPr>
                <a:t>периода</a:t>
              </a:r>
              <a:endParaRPr lang="ru-RU" sz="1400" dirty="0">
                <a:solidFill>
                  <a:schemeClr val="tx1"/>
                </a:solidFill>
              </a:endParaRPr>
            </a:p>
          </p:txBody>
        </p:sp>
        <p:pic>
          <p:nvPicPr>
            <p:cNvPr id="16" name="Picture 2" descr="календарь иконки. Скачать бесплатно иконки календарь"/>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096" y="3703244"/>
              <a:ext cx="231566" cy="2315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календарь иконки. Скачать бесплатно иконки календарь"/>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656" y="3700003"/>
              <a:ext cx="231566" cy="231566"/>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60941" y="1490042"/>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Скругленный прямоугольник 56"/>
          <p:cNvSpPr/>
          <p:nvPr/>
        </p:nvSpPr>
        <p:spPr>
          <a:xfrm>
            <a:off x="1837397" y="2542378"/>
            <a:ext cx="201321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Станция отправления</a:t>
            </a:r>
            <a:endParaRPr lang="ru-RU" sz="2000" dirty="0">
              <a:solidFill>
                <a:schemeClr val="tx1"/>
              </a:solidFill>
            </a:endParaRPr>
          </a:p>
        </p:txBody>
      </p:sp>
      <p:sp>
        <p:nvSpPr>
          <p:cNvPr id="58" name="Скругленный прямоугольник 57"/>
          <p:cNvSpPr/>
          <p:nvPr/>
        </p:nvSpPr>
        <p:spPr>
          <a:xfrm>
            <a:off x="4033943" y="1936271"/>
            <a:ext cx="187863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Дорога </a:t>
            </a:r>
            <a:br>
              <a:rPr lang="ru-RU" sz="2000" dirty="0" smtClean="0">
                <a:solidFill>
                  <a:schemeClr val="tx1"/>
                </a:solidFill>
              </a:rPr>
            </a:br>
            <a:r>
              <a:rPr lang="ru-RU" sz="2000" dirty="0" smtClean="0">
                <a:solidFill>
                  <a:schemeClr val="tx1"/>
                </a:solidFill>
              </a:rPr>
              <a:t>назначения</a:t>
            </a:r>
            <a:endParaRPr lang="ru-RU" sz="2000" dirty="0">
              <a:solidFill>
                <a:schemeClr val="tx1"/>
              </a:solidFill>
            </a:endParaRPr>
          </a:p>
        </p:txBody>
      </p:sp>
      <p:sp>
        <p:nvSpPr>
          <p:cNvPr id="59" name="Скругленный прямоугольник 58"/>
          <p:cNvSpPr/>
          <p:nvPr/>
        </p:nvSpPr>
        <p:spPr>
          <a:xfrm>
            <a:off x="4033942" y="2554192"/>
            <a:ext cx="187863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Станция назначения</a:t>
            </a:r>
            <a:endParaRPr lang="ru-RU" sz="2000" dirty="0">
              <a:solidFill>
                <a:schemeClr val="tx1"/>
              </a:solidFill>
            </a:endParaRP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78471" y="2128349"/>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74003" y="2786203"/>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55968" y="2820063"/>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71684" y="2136731"/>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Группа 32"/>
          <p:cNvGrpSpPr/>
          <p:nvPr/>
        </p:nvGrpSpPr>
        <p:grpSpPr>
          <a:xfrm>
            <a:off x="4056696" y="3085301"/>
            <a:ext cx="2047338" cy="514137"/>
            <a:chOff x="1837397" y="2610279"/>
            <a:chExt cx="2047338" cy="514137"/>
          </a:xfrm>
        </p:grpSpPr>
        <p:sp>
          <p:nvSpPr>
            <p:cNvPr id="64" name="Прямоугольник 63"/>
            <p:cNvSpPr/>
            <p:nvPr/>
          </p:nvSpPr>
          <p:spPr>
            <a:xfrm>
              <a:off x="1871517" y="2610279"/>
              <a:ext cx="2013218" cy="51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По всей сети</a:t>
              </a:r>
              <a:endParaRPr lang="ru-RU" sz="2000" dirty="0">
                <a:solidFill>
                  <a:schemeClr val="tx1"/>
                </a:solidFill>
              </a:endParaRPr>
            </a:p>
          </p:txBody>
        </p:sp>
        <p:sp>
          <p:nvSpPr>
            <p:cNvPr id="32" name="Прямоугольник 31"/>
            <p:cNvSpPr/>
            <p:nvPr/>
          </p:nvSpPr>
          <p:spPr>
            <a:xfrm>
              <a:off x="1837397" y="2732570"/>
              <a:ext cx="269554" cy="269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grpSp>
      <p:grpSp>
        <p:nvGrpSpPr>
          <p:cNvPr id="65" name="Группа 64"/>
          <p:cNvGrpSpPr/>
          <p:nvPr/>
        </p:nvGrpSpPr>
        <p:grpSpPr>
          <a:xfrm>
            <a:off x="1837397" y="3078843"/>
            <a:ext cx="2047338" cy="514137"/>
            <a:chOff x="1837397" y="2610279"/>
            <a:chExt cx="2047338" cy="514137"/>
          </a:xfrm>
        </p:grpSpPr>
        <p:sp>
          <p:nvSpPr>
            <p:cNvPr id="66" name="Прямоугольник 65"/>
            <p:cNvSpPr/>
            <p:nvPr/>
          </p:nvSpPr>
          <p:spPr>
            <a:xfrm>
              <a:off x="1871517" y="2610279"/>
              <a:ext cx="2013218" cy="51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По всей сети</a:t>
              </a:r>
              <a:endParaRPr lang="ru-RU" sz="2000" dirty="0">
                <a:solidFill>
                  <a:schemeClr val="tx1"/>
                </a:solidFill>
              </a:endParaRPr>
            </a:p>
          </p:txBody>
        </p:sp>
        <p:sp>
          <p:nvSpPr>
            <p:cNvPr id="67" name="Прямоугольник 66"/>
            <p:cNvSpPr/>
            <p:nvPr/>
          </p:nvSpPr>
          <p:spPr>
            <a:xfrm>
              <a:off x="1837397" y="2732570"/>
              <a:ext cx="269554" cy="269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grpSp>
      <p:sp>
        <p:nvSpPr>
          <p:cNvPr id="77" name="Скругленный прямоугольник 76"/>
          <p:cNvSpPr/>
          <p:nvPr/>
        </p:nvSpPr>
        <p:spPr>
          <a:xfrm>
            <a:off x="6098851" y="2575834"/>
            <a:ext cx="1855091" cy="492495"/>
          </a:xfrm>
          <a:prstGeom prst="roundRect">
            <a:avLst/>
          </a:prstGeom>
          <a:solidFill>
            <a:schemeClr val="accent4">
              <a:lumMod val="20000"/>
              <a:lumOff val="80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ru-RU" dirty="0" smtClean="0"/>
              <a:t>Группа льгот</a:t>
            </a:r>
            <a:endParaRPr lang="ru-RU" dirty="0"/>
          </a:p>
        </p:txBody>
      </p:sp>
      <p:pic>
        <p:nvPicPr>
          <p:cNvPr id="7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601421" y="2723522"/>
            <a:ext cx="269643" cy="308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Прямоугольник 80"/>
          <p:cNvSpPr/>
          <p:nvPr/>
        </p:nvSpPr>
        <p:spPr>
          <a:xfrm>
            <a:off x="0" y="598684"/>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rPr>
              <a:t>Выбор параметров</a:t>
            </a:r>
            <a:endParaRPr lang="ru-RU" sz="1400" u="sng" dirty="0"/>
          </a:p>
        </p:txBody>
      </p:sp>
      <p:sp>
        <p:nvSpPr>
          <p:cNvPr id="82" name="Прямоугольник 81"/>
          <p:cNvSpPr/>
          <p:nvPr/>
        </p:nvSpPr>
        <p:spPr>
          <a:xfrm>
            <a:off x="0" y="3552652"/>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rPr>
              <a:t>Данные по корреспонденциям</a:t>
            </a:r>
            <a:endParaRPr lang="ru-RU" sz="1400" u="sng" dirty="0"/>
          </a:p>
        </p:txBody>
      </p:sp>
      <p:pic>
        <p:nvPicPr>
          <p:cNvPr id="3" name="Рисунок 2"/>
          <p:cNvPicPr>
            <a:picLocks noChangeAspect="1"/>
          </p:cNvPicPr>
          <p:nvPr/>
        </p:nvPicPr>
        <p:blipFill>
          <a:blip r:embed="rId5"/>
          <a:stretch>
            <a:fillRect/>
          </a:stretch>
        </p:blipFill>
        <p:spPr>
          <a:xfrm>
            <a:off x="52564" y="616417"/>
            <a:ext cx="7258050" cy="5953125"/>
          </a:xfrm>
          <a:prstGeom prst="rect">
            <a:avLst/>
          </a:prstGeom>
        </p:spPr>
      </p:pic>
      <p:sp>
        <p:nvSpPr>
          <p:cNvPr id="8" name="TextBox 7"/>
          <p:cNvSpPr txBox="1"/>
          <p:nvPr/>
        </p:nvSpPr>
        <p:spPr>
          <a:xfrm>
            <a:off x="657725" y="117006"/>
            <a:ext cx="10828421" cy="584775"/>
          </a:xfrm>
          <a:prstGeom prst="rect">
            <a:avLst/>
          </a:prstGeom>
          <a:solidFill>
            <a:schemeClr val="bg1"/>
          </a:solidFill>
          <a:ln w="28575">
            <a:solidFill>
              <a:schemeClr val="accent5">
                <a:lumMod val="75000"/>
              </a:schemeClr>
            </a:solidFill>
          </a:ln>
        </p:spPr>
        <p:txBody>
          <a:bodyPr wrap="square" rtlCol="0">
            <a:spAutoFit/>
          </a:bodyPr>
          <a:lstStyle/>
          <a:p>
            <a:pPr algn="ctr"/>
            <a:r>
              <a:rPr lang="ru-RU" sz="3200" b="1" dirty="0" smtClean="0">
                <a:latin typeface="Times New Roman" panose="02020603050405020304" pitchFamily="18" charset="0"/>
                <a:cs typeface="Times New Roman" panose="02020603050405020304" pitchFamily="18" charset="0"/>
              </a:rPr>
              <a:t>АРМ «Корреспонденции и фин. результаты»</a:t>
            </a:r>
            <a:endParaRPr lang="ru-RU" sz="3200" b="1" dirty="0">
              <a:latin typeface="Times New Roman" panose="02020603050405020304" pitchFamily="18" charset="0"/>
              <a:cs typeface="Times New Roman" panose="02020603050405020304" pitchFamily="18" charset="0"/>
            </a:endParaRPr>
          </a:p>
        </p:txBody>
      </p:sp>
      <p:sp>
        <p:nvSpPr>
          <p:cNvPr id="44" name="Прямоугольник 43"/>
          <p:cNvSpPr/>
          <p:nvPr/>
        </p:nvSpPr>
        <p:spPr>
          <a:xfrm>
            <a:off x="5592841" y="4594800"/>
            <a:ext cx="6438738" cy="2050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smtClean="0">
                <a:solidFill>
                  <a:schemeClr val="tx1"/>
                </a:solidFill>
              </a:rPr>
              <a:t>Что есть что:</a:t>
            </a:r>
            <a:endParaRPr lang="en-US" sz="2000" b="1" dirty="0" smtClean="0">
              <a:solidFill>
                <a:schemeClr val="tx1"/>
              </a:solidFill>
            </a:endParaRPr>
          </a:p>
          <a:p>
            <a:pPr marL="285750" indent="-285750">
              <a:buFont typeface="Arial" panose="020B0604020202020204" pitchFamily="34" charset="0"/>
              <a:buChar char="•"/>
            </a:pPr>
            <a:r>
              <a:rPr lang="ru-RU" sz="2000" dirty="0" smtClean="0">
                <a:solidFill>
                  <a:schemeClr val="tx1"/>
                </a:solidFill>
              </a:rPr>
              <a:t>«</a:t>
            </a:r>
            <a:r>
              <a:rPr lang="ru-RU" sz="2000" b="1" dirty="0" smtClean="0">
                <a:solidFill>
                  <a:srgbClr val="FF0000"/>
                </a:solidFill>
              </a:rPr>
              <a:t>-</a:t>
            </a:r>
            <a:r>
              <a:rPr lang="ru-RU" sz="2000" dirty="0" smtClean="0">
                <a:solidFill>
                  <a:schemeClr val="tx1"/>
                </a:solidFill>
              </a:rPr>
              <a:t>» - Не стоит включать (на мой взгляд)</a:t>
            </a:r>
          </a:p>
          <a:p>
            <a:pPr marL="285750" indent="-285750">
              <a:buFont typeface="Arial" panose="020B0604020202020204" pitchFamily="34" charset="0"/>
              <a:buChar char="•"/>
            </a:pPr>
            <a:r>
              <a:rPr lang="ru-RU" sz="2000" dirty="0" smtClean="0">
                <a:solidFill>
                  <a:schemeClr val="tx1"/>
                </a:solidFill>
              </a:rPr>
              <a:t>«</a:t>
            </a:r>
            <a:r>
              <a:rPr lang="ru-RU" sz="2000" b="1" i="1" dirty="0" smtClean="0">
                <a:solidFill>
                  <a:schemeClr val="accent6">
                    <a:lumMod val="75000"/>
                  </a:schemeClr>
                </a:solidFill>
              </a:rPr>
              <a:t>Будет в отчете</a:t>
            </a:r>
            <a:r>
              <a:rPr lang="ru-RU" sz="2000" dirty="0" smtClean="0">
                <a:solidFill>
                  <a:schemeClr val="tx1"/>
                </a:solidFill>
              </a:rPr>
              <a:t>» - планируется в выходной форме</a:t>
            </a:r>
          </a:p>
          <a:p>
            <a:pPr marL="285750" indent="-285750">
              <a:buFont typeface="Arial" panose="020B0604020202020204" pitchFamily="34" charset="0"/>
              <a:buChar char="•"/>
            </a:pPr>
            <a:r>
              <a:rPr lang="ru-RU" sz="2000" dirty="0" smtClean="0">
                <a:solidFill>
                  <a:schemeClr val="tx1"/>
                </a:solidFill>
              </a:rPr>
              <a:t>«</a:t>
            </a:r>
            <a:r>
              <a:rPr lang="ru-RU" sz="2000" b="1" dirty="0" smtClean="0">
                <a:solidFill>
                  <a:schemeClr val="accent5">
                    <a:lumMod val="75000"/>
                  </a:schemeClr>
                </a:solidFill>
              </a:rPr>
              <a:t>+</a:t>
            </a:r>
            <a:r>
              <a:rPr lang="ru-RU" sz="2000" dirty="0" smtClean="0">
                <a:solidFill>
                  <a:schemeClr val="tx1"/>
                </a:solidFill>
              </a:rPr>
              <a:t>» – Включила во входные параметры</a:t>
            </a:r>
          </a:p>
          <a:p>
            <a:pPr marL="285750" indent="-285750">
              <a:buFont typeface="Arial" panose="020B0604020202020204" pitchFamily="34" charset="0"/>
              <a:buChar char="•"/>
            </a:pPr>
            <a:r>
              <a:rPr lang="ru-RU" sz="2000" dirty="0" smtClean="0">
                <a:solidFill>
                  <a:schemeClr val="tx1"/>
                </a:solidFill>
              </a:rPr>
              <a:t>«</a:t>
            </a:r>
            <a:r>
              <a:rPr lang="ru-RU" sz="2000" dirty="0" smtClean="0">
                <a:solidFill>
                  <a:srgbClr val="FF0000"/>
                </a:solidFill>
              </a:rPr>
              <a:t>?</a:t>
            </a:r>
            <a:r>
              <a:rPr lang="ru-RU" sz="2000" dirty="0" smtClean="0">
                <a:solidFill>
                  <a:schemeClr val="tx1"/>
                </a:solidFill>
              </a:rPr>
              <a:t>» – не знаю включать во входные/выходные параметры/не включать</a:t>
            </a:r>
            <a:endParaRPr lang="ru-RU" sz="2000" dirty="0">
              <a:solidFill>
                <a:schemeClr val="tx1"/>
              </a:solidFill>
            </a:endParaRPr>
          </a:p>
        </p:txBody>
      </p:sp>
      <p:pic>
        <p:nvPicPr>
          <p:cNvPr id="10" name="Рисунок 9"/>
          <p:cNvPicPr>
            <a:picLocks noChangeAspect="1"/>
          </p:cNvPicPr>
          <p:nvPr/>
        </p:nvPicPr>
        <p:blipFill>
          <a:blip r:embed="rId6"/>
          <a:stretch>
            <a:fillRect/>
          </a:stretch>
        </p:blipFill>
        <p:spPr>
          <a:xfrm>
            <a:off x="4806703" y="2029736"/>
            <a:ext cx="9385464" cy="2311691"/>
          </a:xfrm>
          <a:prstGeom prst="rect">
            <a:avLst/>
          </a:prstGeom>
        </p:spPr>
      </p:pic>
      <p:sp>
        <p:nvSpPr>
          <p:cNvPr id="47" name="TextBox 46"/>
          <p:cNvSpPr txBox="1"/>
          <p:nvPr/>
        </p:nvSpPr>
        <p:spPr>
          <a:xfrm>
            <a:off x="3730614" y="4278981"/>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48" name="TextBox 47"/>
          <p:cNvSpPr txBox="1"/>
          <p:nvPr/>
        </p:nvSpPr>
        <p:spPr>
          <a:xfrm>
            <a:off x="1341952" y="1736216"/>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49" name="TextBox 48"/>
          <p:cNvSpPr txBox="1"/>
          <p:nvPr/>
        </p:nvSpPr>
        <p:spPr>
          <a:xfrm>
            <a:off x="2236026" y="1704329"/>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50" name="TextBox 49"/>
          <p:cNvSpPr txBox="1"/>
          <p:nvPr/>
        </p:nvSpPr>
        <p:spPr>
          <a:xfrm>
            <a:off x="3563162" y="1733300"/>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52" name="TextBox 51"/>
          <p:cNvSpPr txBox="1"/>
          <p:nvPr/>
        </p:nvSpPr>
        <p:spPr>
          <a:xfrm>
            <a:off x="1415269" y="2717660"/>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68" name="TextBox 67"/>
          <p:cNvSpPr txBox="1"/>
          <p:nvPr/>
        </p:nvSpPr>
        <p:spPr>
          <a:xfrm>
            <a:off x="4509110" y="2917892"/>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69" name="TextBox 68"/>
          <p:cNvSpPr txBox="1"/>
          <p:nvPr/>
        </p:nvSpPr>
        <p:spPr>
          <a:xfrm>
            <a:off x="4167602" y="3255380"/>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0" name="TextBox 69"/>
          <p:cNvSpPr txBox="1"/>
          <p:nvPr/>
        </p:nvSpPr>
        <p:spPr>
          <a:xfrm>
            <a:off x="2501075" y="2825317"/>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1" name="TextBox 70"/>
          <p:cNvSpPr txBox="1"/>
          <p:nvPr/>
        </p:nvSpPr>
        <p:spPr>
          <a:xfrm>
            <a:off x="1170142" y="2968110"/>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2" name="TextBox 71"/>
          <p:cNvSpPr txBox="1"/>
          <p:nvPr/>
        </p:nvSpPr>
        <p:spPr>
          <a:xfrm>
            <a:off x="4069417" y="4010175"/>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3" name="TextBox 72"/>
          <p:cNvSpPr txBox="1"/>
          <p:nvPr/>
        </p:nvSpPr>
        <p:spPr>
          <a:xfrm>
            <a:off x="3870478" y="5462608"/>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4" name="TextBox 73"/>
          <p:cNvSpPr txBox="1"/>
          <p:nvPr/>
        </p:nvSpPr>
        <p:spPr>
          <a:xfrm>
            <a:off x="4167601" y="5204595"/>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5" name="TextBox 74"/>
          <p:cNvSpPr txBox="1"/>
          <p:nvPr/>
        </p:nvSpPr>
        <p:spPr>
          <a:xfrm>
            <a:off x="4129862" y="3604145"/>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80" name="TextBox 79"/>
          <p:cNvSpPr txBox="1"/>
          <p:nvPr/>
        </p:nvSpPr>
        <p:spPr>
          <a:xfrm>
            <a:off x="3723561" y="3818207"/>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83" name="TextBox 82"/>
          <p:cNvSpPr txBox="1"/>
          <p:nvPr/>
        </p:nvSpPr>
        <p:spPr>
          <a:xfrm>
            <a:off x="4049028" y="4513596"/>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84" name="TextBox 83"/>
          <p:cNvSpPr txBox="1"/>
          <p:nvPr/>
        </p:nvSpPr>
        <p:spPr>
          <a:xfrm>
            <a:off x="4094276" y="4722244"/>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85" name="TextBox 84"/>
          <p:cNvSpPr txBox="1"/>
          <p:nvPr/>
        </p:nvSpPr>
        <p:spPr>
          <a:xfrm>
            <a:off x="3765659" y="4935130"/>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86" name="TextBox 85"/>
          <p:cNvSpPr txBox="1"/>
          <p:nvPr/>
        </p:nvSpPr>
        <p:spPr>
          <a:xfrm>
            <a:off x="4073569" y="5711127"/>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87" name="TextBox 86"/>
          <p:cNvSpPr txBox="1"/>
          <p:nvPr/>
        </p:nvSpPr>
        <p:spPr>
          <a:xfrm>
            <a:off x="8701732" y="3544282"/>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88" name="TextBox 87"/>
          <p:cNvSpPr txBox="1"/>
          <p:nvPr/>
        </p:nvSpPr>
        <p:spPr>
          <a:xfrm>
            <a:off x="6943656" y="3150148"/>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89" name="TextBox 88"/>
          <p:cNvSpPr txBox="1"/>
          <p:nvPr/>
        </p:nvSpPr>
        <p:spPr>
          <a:xfrm>
            <a:off x="7442399" y="3333999"/>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90" name="TextBox 89"/>
          <p:cNvSpPr txBox="1"/>
          <p:nvPr/>
        </p:nvSpPr>
        <p:spPr>
          <a:xfrm>
            <a:off x="6798149" y="2696038"/>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91" name="TextBox 90"/>
          <p:cNvSpPr txBox="1"/>
          <p:nvPr/>
        </p:nvSpPr>
        <p:spPr>
          <a:xfrm>
            <a:off x="7099108" y="2490020"/>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92" name="TextBox 91"/>
          <p:cNvSpPr txBox="1"/>
          <p:nvPr/>
        </p:nvSpPr>
        <p:spPr>
          <a:xfrm>
            <a:off x="6374533" y="2255171"/>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93" name="TextBox 92"/>
          <p:cNvSpPr txBox="1"/>
          <p:nvPr/>
        </p:nvSpPr>
        <p:spPr>
          <a:xfrm>
            <a:off x="6961399" y="2010507"/>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2E75B6"/>
                </a:solidFill>
              </a:rPr>
              <a:t>+ </a:t>
            </a:r>
            <a:endParaRPr lang="ru-RU" sz="3600" b="1" i="1" dirty="0">
              <a:solidFill>
                <a:srgbClr val="2E75B6"/>
              </a:solidFill>
            </a:endParaRPr>
          </a:p>
        </p:txBody>
      </p:sp>
      <p:sp>
        <p:nvSpPr>
          <p:cNvPr id="97" name="TextBox 96"/>
          <p:cNvSpPr txBox="1"/>
          <p:nvPr/>
        </p:nvSpPr>
        <p:spPr>
          <a:xfrm>
            <a:off x="6792912" y="2906944"/>
            <a:ext cx="13664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3600" b="1" i="1" dirty="0" smtClean="0">
                <a:solidFill>
                  <a:srgbClr val="FF0000"/>
                </a:solidFill>
              </a:rPr>
              <a:t>- </a:t>
            </a:r>
            <a:endParaRPr lang="ru-RU" sz="3600" b="1" i="1" dirty="0">
              <a:solidFill>
                <a:srgbClr val="FF0000"/>
              </a:solidFill>
            </a:endParaRPr>
          </a:p>
        </p:txBody>
      </p:sp>
      <p:sp>
        <p:nvSpPr>
          <p:cNvPr id="76" name="TextBox 75"/>
          <p:cNvSpPr txBox="1"/>
          <p:nvPr/>
        </p:nvSpPr>
        <p:spPr>
          <a:xfrm>
            <a:off x="3924418" y="2075528"/>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Tree>
    <p:extLst>
      <p:ext uri="{BB962C8B-B14F-4D97-AF65-F5344CB8AC3E}">
        <p14:creationId xmlns:p14="http://schemas.microsoft.com/office/powerpoint/2010/main" val="2125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Скругленный прямоугольник 21"/>
          <p:cNvSpPr/>
          <p:nvPr/>
        </p:nvSpPr>
        <p:spPr>
          <a:xfrm>
            <a:off x="1837398" y="1924457"/>
            <a:ext cx="201321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Дорога </a:t>
            </a:r>
            <a:br>
              <a:rPr lang="ru-RU" sz="1600" dirty="0" smtClean="0">
                <a:solidFill>
                  <a:schemeClr val="tx1"/>
                </a:solidFill>
              </a:rPr>
            </a:br>
            <a:r>
              <a:rPr lang="ru-RU" sz="1600" dirty="0" smtClean="0">
                <a:solidFill>
                  <a:schemeClr val="tx1"/>
                </a:solidFill>
              </a:rPr>
              <a:t>отправления</a:t>
            </a:r>
            <a:endParaRPr lang="ru-RU" sz="1600" dirty="0">
              <a:solidFill>
                <a:schemeClr val="tx1"/>
              </a:solidFill>
            </a:endParaRPr>
          </a:p>
        </p:txBody>
      </p:sp>
      <p:sp>
        <p:nvSpPr>
          <p:cNvPr id="5" name="Скругленный прямоугольник 4"/>
          <p:cNvSpPr/>
          <p:nvPr/>
        </p:nvSpPr>
        <p:spPr>
          <a:xfrm>
            <a:off x="1822167" y="1288775"/>
            <a:ext cx="2028448" cy="520708"/>
          </a:xfrm>
          <a:prstGeom prst="roundRect">
            <a:avLst/>
          </a:prstGeom>
          <a:solidFill>
            <a:schemeClr val="accent1">
              <a:lumMod val="20000"/>
              <a:lumOff val="80000"/>
            </a:schemeClr>
          </a:solid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dirty="0" smtClean="0">
                <a:solidFill>
                  <a:schemeClr val="tx1"/>
                </a:solidFill>
              </a:rPr>
              <a:t>Государство отправления</a:t>
            </a:r>
            <a:endParaRPr lang="ru-RU" sz="1600" dirty="0">
              <a:solidFill>
                <a:schemeClr val="tx1"/>
              </a:solidFill>
            </a:endParaRPr>
          </a:p>
        </p:txBody>
      </p:sp>
      <p:sp>
        <p:nvSpPr>
          <p:cNvPr id="11" name="Прямоугольник 10"/>
          <p:cNvSpPr/>
          <p:nvPr/>
        </p:nvSpPr>
        <p:spPr>
          <a:xfrm>
            <a:off x="886850" y="0"/>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smtClean="0">
                <a:solidFill>
                  <a:schemeClr val="tx1"/>
                </a:solidFill>
              </a:rPr>
              <a:t>Корреспонденции</a:t>
            </a:r>
            <a:endParaRPr lang="ru-RU" b="1" dirty="0"/>
          </a:p>
        </p:txBody>
      </p:sp>
      <p:sp>
        <p:nvSpPr>
          <p:cNvPr id="18" name="Прямоугольник 17"/>
          <p:cNvSpPr/>
          <p:nvPr/>
        </p:nvSpPr>
        <p:spPr>
          <a:xfrm>
            <a:off x="1871517" y="2362837"/>
            <a:ext cx="3779763" cy="369332"/>
          </a:xfrm>
          <a:prstGeom prst="rect">
            <a:avLst/>
          </a:prstGeom>
        </p:spPr>
        <p:txBody>
          <a:bodyPr wrap="square">
            <a:spAutoFit/>
          </a:bodyPr>
          <a:lstStyle/>
          <a:p>
            <a:pPr algn="just"/>
            <a:r>
              <a:rPr lang="ru-RU" dirty="0" smtClean="0"/>
              <a:t> </a:t>
            </a:r>
            <a:endParaRPr lang="ru-RU" dirty="0"/>
          </a:p>
        </p:txBody>
      </p:sp>
      <p:grpSp>
        <p:nvGrpSpPr>
          <p:cNvPr id="15" name="Группа 14"/>
          <p:cNvGrpSpPr/>
          <p:nvPr/>
        </p:nvGrpSpPr>
        <p:grpSpPr>
          <a:xfrm>
            <a:off x="52564" y="1288774"/>
            <a:ext cx="1523479" cy="523019"/>
            <a:chOff x="206329" y="1992639"/>
            <a:chExt cx="1523479" cy="1154737"/>
          </a:xfrm>
        </p:grpSpPr>
        <p:sp>
          <p:nvSpPr>
            <p:cNvPr id="53" name="Прямоугольник 52"/>
            <p:cNvSpPr/>
            <p:nvPr/>
          </p:nvSpPr>
          <p:spPr>
            <a:xfrm>
              <a:off x="206329" y="1998343"/>
              <a:ext cx="1523479" cy="11490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1">
                    <a:lumMod val="50000"/>
                    <a:lumOff val="50000"/>
                  </a:schemeClr>
                </a:solidFill>
              </a:endParaRPr>
            </a:p>
          </p:txBody>
        </p:sp>
        <p:sp>
          <p:nvSpPr>
            <p:cNvPr id="54" name="Прямоугольник 53"/>
            <p:cNvSpPr/>
            <p:nvPr/>
          </p:nvSpPr>
          <p:spPr>
            <a:xfrm>
              <a:off x="299670" y="1992639"/>
              <a:ext cx="1428901" cy="114903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900" dirty="0" smtClean="0">
                  <a:solidFill>
                    <a:schemeClr val="bg1"/>
                  </a:solidFill>
                </a:rPr>
                <a:t>Дата отправления / Весь месяц / Произвольный</a:t>
              </a:r>
              <a:endParaRPr lang="ru-RU" sz="900" dirty="0">
                <a:solidFill>
                  <a:schemeClr val="bg1"/>
                </a:solidFill>
              </a:endParaRPr>
            </a:p>
          </p:txBody>
        </p:sp>
      </p:grpSp>
      <p:grpSp>
        <p:nvGrpSpPr>
          <p:cNvPr id="17" name="Группа 16"/>
          <p:cNvGrpSpPr/>
          <p:nvPr/>
        </p:nvGrpSpPr>
        <p:grpSpPr>
          <a:xfrm>
            <a:off x="58297" y="1907529"/>
            <a:ext cx="1523479" cy="531066"/>
            <a:chOff x="125110" y="3449303"/>
            <a:chExt cx="1523479" cy="531066"/>
          </a:xfrm>
        </p:grpSpPr>
        <p:sp>
          <p:nvSpPr>
            <p:cNvPr id="2" name="Скругленный прямоугольник 1"/>
            <p:cNvSpPr/>
            <p:nvPr/>
          </p:nvSpPr>
          <p:spPr>
            <a:xfrm>
              <a:off x="125110" y="3449303"/>
              <a:ext cx="1523479" cy="5310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Выбор </a:t>
              </a:r>
            </a:p>
            <a:p>
              <a:pPr algn="ctr"/>
              <a:r>
                <a:rPr lang="ru-RU" sz="1400" dirty="0" smtClean="0">
                  <a:solidFill>
                    <a:schemeClr val="tx1"/>
                  </a:solidFill>
                </a:rPr>
                <a:t>периода</a:t>
              </a:r>
              <a:endParaRPr lang="ru-RU" sz="1100" dirty="0">
                <a:solidFill>
                  <a:schemeClr val="tx1"/>
                </a:solidFill>
              </a:endParaRPr>
            </a:p>
          </p:txBody>
        </p:sp>
        <p:pic>
          <p:nvPicPr>
            <p:cNvPr id="16" name="Picture 2" descr="календарь иконки. Скачать бесплатно иконки календарь"/>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096" y="3703244"/>
              <a:ext cx="231566" cy="2315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календарь иконки. Скачать бесплатно иконки календарь"/>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656" y="3700003"/>
              <a:ext cx="231566" cy="231566"/>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Скругленный прямоугольник 56"/>
          <p:cNvSpPr/>
          <p:nvPr/>
        </p:nvSpPr>
        <p:spPr>
          <a:xfrm>
            <a:off x="1837397" y="2542378"/>
            <a:ext cx="201321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Станция отправления</a:t>
            </a:r>
            <a:endParaRPr lang="ru-RU" sz="1600" dirty="0">
              <a:solidFill>
                <a:schemeClr val="tx1"/>
              </a:solidFill>
            </a:endParaRPr>
          </a:p>
        </p:txBody>
      </p:sp>
      <p:grpSp>
        <p:nvGrpSpPr>
          <p:cNvPr id="65" name="Группа 64"/>
          <p:cNvGrpSpPr/>
          <p:nvPr/>
        </p:nvGrpSpPr>
        <p:grpSpPr>
          <a:xfrm>
            <a:off x="1837397" y="3078843"/>
            <a:ext cx="2047338" cy="514137"/>
            <a:chOff x="1837397" y="2610279"/>
            <a:chExt cx="2047338" cy="514137"/>
          </a:xfrm>
        </p:grpSpPr>
        <p:sp>
          <p:nvSpPr>
            <p:cNvPr id="66" name="Прямоугольник 65"/>
            <p:cNvSpPr/>
            <p:nvPr/>
          </p:nvSpPr>
          <p:spPr>
            <a:xfrm>
              <a:off x="1871517" y="2610279"/>
              <a:ext cx="2013218" cy="51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 всей сети</a:t>
              </a:r>
              <a:endParaRPr lang="ru-RU" sz="1600" dirty="0">
                <a:solidFill>
                  <a:schemeClr val="tx1"/>
                </a:solidFill>
              </a:endParaRPr>
            </a:p>
          </p:txBody>
        </p:sp>
        <p:sp>
          <p:nvSpPr>
            <p:cNvPr id="67" name="Прямоугольник 66"/>
            <p:cNvSpPr/>
            <p:nvPr/>
          </p:nvSpPr>
          <p:spPr>
            <a:xfrm>
              <a:off x="1837397" y="2732570"/>
              <a:ext cx="269554" cy="269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81" name="Прямоугольник 80"/>
          <p:cNvSpPr/>
          <p:nvPr/>
        </p:nvSpPr>
        <p:spPr>
          <a:xfrm>
            <a:off x="0" y="598684"/>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rPr>
              <a:t>Выбор параметров</a:t>
            </a:r>
            <a:endParaRPr lang="ru-RU" sz="1400" u="sng" dirty="0"/>
          </a:p>
        </p:txBody>
      </p:sp>
      <p:sp>
        <p:nvSpPr>
          <p:cNvPr id="82" name="Прямоугольник 81"/>
          <p:cNvSpPr/>
          <p:nvPr/>
        </p:nvSpPr>
        <p:spPr>
          <a:xfrm>
            <a:off x="0" y="3552652"/>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rPr>
              <a:t>Данные по корреспонденциям</a:t>
            </a:r>
            <a:endParaRPr lang="ru-RU" sz="1400" u="sng" dirty="0"/>
          </a:p>
        </p:txBody>
      </p:sp>
      <p:sp>
        <p:nvSpPr>
          <p:cNvPr id="106" name="Прямоугольник 105"/>
          <p:cNvSpPr/>
          <p:nvPr/>
        </p:nvSpPr>
        <p:spPr>
          <a:xfrm>
            <a:off x="1" y="0"/>
            <a:ext cx="12418540" cy="6858000"/>
          </a:xfrm>
          <a:prstGeom prst="rect">
            <a:avLst/>
          </a:prstGeom>
          <a:solidFill>
            <a:schemeClr val="tx1">
              <a:lumMod val="65000"/>
              <a:lumOff val="35000"/>
              <a:alpha val="56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кругленный прямоугольник 5"/>
          <p:cNvSpPr/>
          <p:nvPr/>
        </p:nvSpPr>
        <p:spPr>
          <a:xfrm>
            <a:off x="4029389" y="1288774"/>
            <a:ext cx="1876356" cy="515236"/>
          </a:xfrm>
          <a:prstGeom prst="roundRect">
            <a:avLst/>
          </a:prstGeom>
          <a:solidFill>
            <a:schemeClr val="accent1">
              <a:lumMod val="20000"/>
              <a:lumOff val="80000"/>
            </a:schemeClr>
          </a:solid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2000" dirty="0" smtClean="0">
                <a:solidFill>
                  <a:schemeClr val="tx1"/>
                </a:solidFill>
              </a:rPr>
              <a:t>Государство назначения</a:t>
            </a:r>
            <a:endParaRPr lang="ru-RU" sz="2000" dirty="0">
              <a:solidFill>
                <a:schemeClr val="tx1"/>
              </a:solidFill>
            </a:endParaRPr>
          </a:p>
        </p:txBody>
      </p:sp>
      <p:sp>
        <p:nvSpPr>
          <p:cNvPr id="9" name="Скругленный прямоугольник 8"/>
          <p:cNvSpPr/>
          <p:nvPr/>
        </p:nvSpPr>
        <p:spPr>
          <a:xfrm>
            <a:off x="6104034" y="1319298"/>
            <a:ext cx="1855091" cy="492495"/>
          </a:xfrm>
          <a:prstGeom prst="roundRect">
            <a:avLst/>
          </a:prstGeom>
          <a:solidFill>
            <a:schemeClr val="accent4">
              <a:lumMod val="20000"/>
              <a:lumOff val="80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ru-RU" dirty="0" smtClean="0"/>
              <a:t>Канал продажи</a:t>
            </a:r>
            <a:endParaRPr lang="ru-RU" dirty="0"/>
          </a:p>
        </p:txBody>
      </p:sp>
      <p:sp>
        <p:nvSpPr>
          <p:cNvPr id="14" name="Прямоугольник 13"/>
          <p:cNvSpPr/>
          <p:nvPr/>
        </p:nvSpPr>
        <p:spPr>
          <a:xfrm>
            <a:off x="9609983" y="2364095"/>
            <a:ext cx="2082151" cy="746340"/>
          </a:xfrm>
          <a:prstGeom prst="rect">
            <a:avLst/>
          </a:prstGeom>
          <a:solidFill>
            <a:schemeClr val="accent5">
              <a:lumMod val="75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ru-RU" sz="2400" b="0" i="0" u="none" strike="noStrike" kern="0" cap="none" spc="0" normalizeH="0" baseline="0" noProof="0" dirty="0" smtClean="0">
                <a:ln>
                  <a:noFill/>
                </a:ln>
                <a:solidFill>
                  <a:schemeClr val="bg1"/>
                </a:solidFill>
                <a:effectLst/>
                <a:uLnTx/>
                <a:uFillTx/>
                <a:latin typeface="Calibri" panose="020F0502020204030204"/>
                <a:ea typeface="Calibri" panose="020F0502020204030204" pitchFamily="34" charset="0"/>
                <a:cs typeface="Times New Roman" panose="02020603050405020304" pitchFamily="18" charset="0"/>
              </a:rPr>
              <a:t>Сформировать отчет</a:t>
            </a:r>
            <a:endParaRPr kumimoji="0" lang="ru-RU" sz="2400" b="0" i="0" u="none" strike="noStrike" kern="0" cap="none" spc="0" normalizeH="0" baseline="0" noProof="0" dirty="0">
              <a:ln>
                <a:noFill/>
              </a:ln>
              <a:solidFill>
                <a:schemeClr val="bg1"/>
              </a:solidFill>
              <a:effectLst/>
              <a:uLnTx/>
              <a:uFillTx/>
              <a:latin typeface="Calibri" panose="020F0502020204030204"/>
              <a:ea typeface="Calibri" panose="020F0502020204030204" pitchFamily="34" charset="0"/>
              <a:cs typeface="Times New Roman" panose="02020603050405020304" pitchFamily="18" charset="0"/>
            </a:endParaRPr>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64128" y="1522238"/>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658030" y="1485639"/>
            <a:ext cx="225328" cy="25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60941" y="1490042"/>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Скругленный прямоугольник 57"/>
          <p:cNvSpPr/>
          <p:nvPr/>
        </p:nvSpPr>
        <p:spPr>
          <a:xfrm>
            <a:off x="4033943" y="1936271"/>
            <a:ext cx="187863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Дорога </a:t>
            </a:r>
            <a:br>
              <a:rPr lang="ru-RU" sz="2000" dirty="0" smtClean="0">
                <a:solidFill>
                  <a:schemeClr val="tx1"/>
                </a:solidFill>
              </a:rPr>
            </a:br>
            <a:r>
              <a:rPr lang="ru-RU" sz="2000" dirty="0" smtClean="0">
                <a:solidFill>
                  <a:schemeClr val="tx1"/>
                </a:solidFill>
              </a:rPr>
              <a:t>назначения</a:t>
            </a:r>
            <a:endParaRPr lang="ru-RU" sz="2000" dirty="0">
              <a:solidFill>
                <a:schemeClr val="tx1"/>
              </a:solidFill>
            </a:endParaRPr>
          </a:p>
        </p:txBody>
      </p:sp>
      <p:sp>
        <p:nvSpPr>
          <p:cNvPr id="59" name="Скругленный прямоугольник 58"/>
          <p:cNvSpPr/>
          <p:nvPr/>
        </p:nvSpPr>
        <p:spPr>
          <a:xfrm>
            <a:off x="4033942" y="2554192"/>
            <a:ext cx="1878638" cy="514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Станция назначения</a:t>
            </a:r>
            <a:endParaRPr lang="ru-RU" sz="2000" dirty="0">
              <a:solidFill>
                <a:schemeClr val="tx1"/>
              </a:solidFill>
            </a:endParaRP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78471" y="2128349"/>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74003" y="2786203"/>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55968" y="2820063"/>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71684" y="2136731"/>
            <a:ext cx="151779" cy="17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Группа 32"/>
          <p:cNvGrpSpPr/>
          <p:nvPr/>
        </p:nvGrpSpPr>
        <p:grpSpPr>
          <a:xfrm>
            <a:off x="4056696" y="3085301"/>
            <a:ext cx="2047338" cy="514137"/>
            <a:chOff x="1837397" y="2610279"/>
            <a:chExt cx="2047338" cy="514137"/>
          </a:xfrm>
        </p:grpSpPr>
        <p:sp>
          <p:nvSpPr>
            <p:cNvPr id="64" name="Прямоугольник 63"/>
            <p:cNvSpPr/>
            <p:nvPr/>
          </p:nvSpPr>
          <p:spPr>
            <a:xfrm>
              <a:off x="1871517" y="2610279"/>
              <a:ext cx="2013218" cy="51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По всей сети</a:t>
              </a:r>
              <a:endParaRPr lang="ru-RU" sz="2000" dirty="0">
                <a:solidFill>
                  <a:schemeClr val="tx1"/>
                </a:solidFill>
              </a:endParaRPr>
            </a:p>
          </p:txBody>
        </p:sp>
        <p:sp>
          <p:nvSpPr>
            <p:cNvPr id="32" name="Прямоугольник 31"/>
            <p:cNvSpPr/>
            <p:nvPr/>
          </p:nvSpPr>
          <p:spPr>
            <a:xfrm>
              <a:off x="1837397" y="2732570"/>
              <a:ext cx="269554" cy="269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grpSp>
      <p:sp>
        <p:nvSpPr>
          <p:cNvPr id="76" name="Скругленный прямоугольник 75"/>
          <p:cNvSpPr/>
          <p:nvPr/>
        </p:nvSpPr>
        <p:spPr>
          <a:xfrm>
            <a:off x="6104033" y="1940656"/>
            <a:ext cx="1855091" cy="492495"/>
          </a:xfrm>
          <a:prstGeom prst="roundRect">
            <a:avLst/>
          </a:prstGeom>
          <a:solidFill>
            <a:schemeClr val="accent4">
              <a:lumMod val="20000"/>
              <a:lumOff val="80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ru-RU" dirty="0" smtClean="0"/>
              <a:t>Перевозчик</a:t>
            </a:r>
            <a:endParaRPr lang="ru-RU" dirty="0"/>
          </a:p>
        </p:txBody>
      </p:sp>
      <p:sp>
        <p:nvSpPr>
          <p:cNvPr id="77" name="Скругленный прямоугольник 76"/>
          <p:cNvSpPr/>
          <p:nvPr/>
        </p:nvSpPr>
        <p:spPr>
          <a:xfrm>
            <a:off x="6098851" y="2575834"/>
            <a:ext cx="1855091" cy="492495"/>
          </a:xfrm>
          <a:prstGeom prst="roundRect">
            <a:avLst/>
          </a:prstGeom>
          <a:solidFill>
            <a:schemeClr val="accent4">
              <a:lumMod val="20000"/>
              <a:lumOff val="80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ru-RU" dirty="0" smtClean="0"/>
              <a:t>Группа льгот</a:t>
            </a:r>
            <a:endParaRPr lang="ru-RU" dirty="0"/>
          </a:p>
        </p:txBody>
      </p:sp>
      <p:pic>
        <p:nvPicPr>
          <p:cNvPr id="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635896" y="2066676"/>
            <a:ext cx="225328" cy="25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648901" y="2726688"/>
            <a:ext cx="225328" cy="25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Рисунок 2"/>
          <p:cNvPicPr>
            <a:picLocks noChangeAspect="1"/>
          </p:cNvPicPr>
          <p:nvPr/>
        </p:nvPicPr>
        <p:blipFill>
          <a:blip r:embed="rId5"/>
          <a:stretch>
            <a:fillRect/>
          </a:stretch>
        </p:blipFill>
        <p:spPr>
          <a:xfrm>
            <a:off x="2985367" y="123652"/>
            <a:ext cx="9526385" cy="6858000"/>
          </a:xfrm>
          <a:prstGeom prst="rect">
            <a:avLst/>
          </a:prstGeom>
        </p:spPr>
      </p:pic>
      <p:sp>
        <p:nvSpPr>
          <p:cNvPr id="4" name="TextBox 3"/>
          <p:cNvSpPr txBox="1"/>
          <p:nvPr/>
        </p:nvSpPr>
        <p:spPr>
          <a:xfrm>
            <a:off x="5653287" y="544156"/>
            <a:ext cx="2601526"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200" b="1" i="1" dirty="0" smtClean="0">
                <a:solidFill>
                  <a:schemeClr val="accent6">
                    <a:lumMod val="75000"/>
                  </a:schemeClr>
                </a:solidFill>
              </a:rPr>
              <a:t>Будет в отчете</a:t>
            </a:r>
            <a:endParaRPr lang="ru-RU" sz="1200" b="1" i="1" dirty="0">
              <a:solidFill>
                <a:schemeClr val="accent6">
                  <a:lumMod val="75000"/>
                </a:schemeClr>
              </a:solidFill>
            </a:endParaRPr>
          </a:p>
        </p:txBody>
      </p:sp>
      <p:sp>
        <p:nvSpPr>
          <p:cNvPr id="40" name="TextBox 39"/>
          <p:cNvSpPr txBox="1"/>
          <p:nvPr/>
        </p:nvSpPr>
        <p:spPr>
          <a:xfrm>
            <a:off x="5974736" y="788275"/>
            <a:ext cx="1790668"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200" b="1" i="1" dirty="0" smtClean="0">
                <a:solidFill>
                  <a:schemeClr val="accent6">
                    <a:lumMod val="75000"/>
                  </a:schemeClr>
                </a:solidFill>
              </a:rPr>
              <a:t>Будет в отчете</a:t>
            </a:r>
            <a:endParaRPr lang="ru-RU" sz="1200" b="1" i="1" dirty="0">
              <a:solidFill>
                <a:schemeClr val="accent6">
                  <a:lumMod val="75000"/>
                </a:schemeClr>
              </a:solidFill>
            </a:endParaRPr>
          </a:p>
        </p:txBody>
      </p:sp>
      <p:sp>
        <p:nvSpPr>
          <p:cNvPr id="41" name="TextBox 40"/>
          <p:cNvSpPr txBox="1"/>
          <p:nvPr/>
        </p:nvSpPr>
        <p:spPr>
          <a:xfrm>
            <a:off x="5766894" y="1026994"/>
            <a:ext cx="2601526"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200" b="1" i="1" dirty="0" smtClean="0">
                <a:solidFill>
                  <a:schemeClr val="accent6">
                    <a:lumMod val="75000"/>
                  </a:schemeClr>
                </a:solidFill>
              </a:rPr>
              <a:t>Будет в отчете</a:t>
            </a:r>
            <a:endParaRPr lang="ru-RU" sz="1200" b="1" i="1" dirty="0">
              <a:solidFill>
                <a:schemeClr val="accent6">
                  <a:lumMod val="75000"/>
                </a:schemeClr>
              </a:solidFill>
            </a:endParaRPr>
          </a:p>
        </p:txBody>
      </p:sp>
      <p:sp>
        <p:nvSpPr>
          <p:cNvPr id="42" name="TextBox 41"/>
          <p:cNvSpPr txBox="1"/>
          <p:nvPr/>
        </p:nvSpPr>
        <p:spPr>
          <a:xfrm>
            <a:off x="6134228" y="1166858"/>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43" name="TextBox 42"/>
          <p:cNvSpPr txBox="1"/>
          <p:nvPr/>
        </p:nvSpPr>
        <p:spPr>
          <a:xfrm>
            <a:off x="5648877" y="1431031"/>
            <a:ext cx="2332281"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200" b="1" i="1" dirty="0" smtClean="0">
                <a:solidFill>
                  <a:schemeClr val="accent6">
                    <a:lumMod val="75000"/>
                  </a:schemeClr>
                </a:solidFill>
              </a:rPr>
              <a:t>Будет в отчете</a:t>
            </a:r>
            <a:endParaRPr lang="ru-RU" sz="1200" b="1" i="1" dirty="0">
              <a:solidFill>
                <a:schemeClr val="accent6">
                  <a:lumMod val="75000"/>
                </a:schemeClr>
              </a:solidFill>
            </a:endParaRPr>
          </a:p>
        </p:txBody>
      </p:sp>
      <p:sp>
        <p:nvSpPr>
          <p:cNvPr id="44" name="TextBox 43"/>
          <p:cNvSpPr txBox="1"/>
          <p:nvPr/>
        </p:nvSpPr>
        <p:spPr>
          <a:xfrm>
            <a:off x="6265046" y="1605464"/>
            <a:ext cx="2356794"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45" name="TextBox 44"/>
          <p:cNvSpPr txBox="1"/>
          <p:nvPr/>
        </p:nvSpPr>
        <p:spPr>
          <a:xfrm>
            <a:off x="7140472" y="1786766"/>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47" name="TextBox 46"/>
          <p:cNvSpPr txBox="1"/>
          <p:nvPr/>
        </p:nvSpPr>
        <p:spPr>
          <a:xfrm>
            <a:off x="6635102" y="2005133"/>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48" name="TextBox 47"/>
          <p:cNvSpPr txBox="1"/>
          <p:nvPr/>
        </p:nvSpPr>
        <p:spPr>
          <a:xfrm>
            <a:off x="6638084" y="2268696"/>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49" name="TextBox 48"/>
          <p:cNvSpPr txBox="1"/>
          <p:nvPr/>
        </p:nvSpPr>
        <p:spPr>
          <a:xfrm>
            <a:off x="6612350" y="2470492"/>
            <a:ext cx="1260444"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50" name="TextBox 49"/>
          <p:cNvSpPr txBox="1"/>
          <p:nvPr/>
        </p:nvSpPr>
        <p:spPr>
          <a:xfrm>
            <a:off x="5584603" y="2781746"/>
            <a:ext cx="1491177" cy="27743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200" b="1" i="1" dirty="0" smtClean="0">
                <a:solidFill>
                  <a:schemeClr val="accent6">
                    <a:lumMod val="75000"/>
                  </a:schemeClr>
                </a:solidFill>
              </a:rPr>
              <a:t>Будет в отчете</a:t>
            </a:r>
            <a:endParaRPr lang="ru-RU" sz="1200" b="1" i="1" dirty="0">
              <a:solidFill>
                <a:schemeClr val="accent6">
                  <a:lumMod val="75000"/>
                </a:schemeClr>
              </a:solidFill>
            </a:endParaRPr>
          </a:p>
        </p:txBody>
      </p:sp>
      <p:sp>
        <p:nvSpPr>
          <p:cNvPr id="51" name="TextBox 50"/>
          <p:cNvSpPr txBox="1"/>
          <p:nvPr/>
        </p:nvSpPr>
        <p:spPr>
          <a:xfrm>
            <a:off x="5334809" y="2951851"/>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52" name="TextBox 51"/>
          <p:cNvSpPr txBox="1"/>
          <p:nvPr/>
        </p:nvSpPr>
        <p:spPr>
          <a:xfrm>
            <a:off x="6376000" y="3190896"/>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68" name="TextBox 67"/>
          <p:cNvSpPr txBox="1"/>
          <p:nvPr/>
        </p:nvSpPr>
        <p:spPr>
          <a:xfrm>
            <a:off x="6612350" y="3437472"/>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69" name="TextBox 68"/>
          <p:cNvSpPr txBox="1"/>
          <p:nvPr/>
        </p:nvSpPr>
        <p:spPr>
          <a:xfrm>
            <a:off x="6296720" y="3635500"/>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0" name="TextBox 69"/>
          <p:cNvSpPr txBox="1"/>
          <p:nvPr/>
        </p:nvSpPr>
        <p:spPr>
          <a:xfrm>
            <a:off x="6606688" y="3859885"/>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1" name="TextBox 70"/>
          <p:cNvSpPr txBox="1"/>
          <p:nvPr/>
        </p:nvSpPr>
        <p:spPr>
          <a:xfrm>
            <a:off x="6606688" y="4194326"/>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a:t>
            </a:r>
            <a:endParaRPr lang="ru-RU" sz="2400" b="1" i="1" dirty="0">
              <a:solidFill>
                <a:srgbClr val="FF0000"/>
              </a:solidFill>
            </a:endParaRPr>
          </a:p>
        </p:txBody>
      </p:sp>
      <p:sp>
        <p:nvSpPr>
          <p:cNvPr id="72" name="TextBox 71"/>
          <p:cNvSpPr txBox="1"/>
          <p:nvPr/>
        </p:nvSpPr>
        <p:spPr>
          <a:xfrm>
            <a:off x="6705163" y="5028019"/>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3" name="TextBox 72"/>
          <p:cNvSpPr txBox="1"/>
          <p:nvPr/>
        </p:nvSpPr>
        <p:spPr>
          <a:xfrm>
            <a:off x="8686091" y="450800"/>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74" name="TextBox 73"/>
          <p:cNvSpPr txBox="1"/>
          <p:nvPr/>
        </p:nvSpPr>
        <p:spPr>
          <a:xfrm>
            <a:off x="8643820" y="625864"/>
            <a:ext cx="1281053"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smtClean="0">
                <a:solidFill>
                  <a:schemeClr val="accent5">
                    <a:lumMod val="75000"/>
                  </a:schemeClr>
                </a:solidFill>
              </a:rPr>
              <a:t>+</a:t>
            </a:r>
            <a:endParaRPr lang="ru-RU" sz="2800" b="1" i="1" dirty="0">
              <a:solidFill>
                <a:schemeClr val="accent5">
                  <a:lumMod val="75000"/>
                </a:schemeClr>
              </a:solidFill>
            </a:endParaRPr>
          </a:p>
        </p:txBody>
      </p:sp>
      <p:sp>
        <p:nvSpPr>
          <p:cNvPr id="75" name="TextBox 74"/>
          <p:cNvSpPr txBox="1"/>
          <p:nvPr/>
        </p:nvSpPr>
        <p:spPr>
          <a:xfrm>
            <a:off x="8589181" y="890444"/>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80" name="TextBox 79"/>
          <p:cNvSpPr txBox="1"/>
          <p:nvPr/>
        </p:nvSpPr>
        <p:spPr>
          <a:xfrm>
            <a:off x="8104965" y="1093581"/>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 </a:t>
            </a:r>
            <a:endParaRPr lang="ru-RU" sz="2400" b="1" i="1" dirty="0">
              <a:solidFill>
                <a:srgbClr val="FF0000"/>
              </a:solidFill>
            </a:endParaRPr>
          </a:p>
        </p:txBody>
      </p:sp>
      <p:sp>
        <p:nvSpPr>
          <p:cNvPr id="86" name="TextBox 85"/>
          <p:cNvSpPr txBox="1"/>
          <p:nvPr/>
        </p:nvSpPr>
        <p:spPr>
          <a:xfrm>
            <a:off x="8014150" y="1590894"/>
            <a:ext cx="1439934"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600" b="1" i="1" dirty="0" smtClean="0">
                <a:solidFill>
                  <a:srgbClr val="FF0000"/>
                </a:solidFill>
              </a:rPr>
              <a:t>-</a:t>
            </a:r>
            <a:endParaRPr lang="ru-RU" sz="1600" b="1" i="1" dirty="0">
              <a:solidFill>
                <a:srgbClr val="FF0000"/>
              </a:solidFill>
            </a:endParaRPr>
          </a:p>
        </p:txBody>
      </p:sp>
      <p:sp>
        <p:nvSpPr>
          <p:cNvPr id="87" name="TextBox 86"/>
          <p:cNvSpPr txBox="1"/>
          <p:nvPr/>
        </p:nvSpPr>
        <p:spPr>
          <a:xfrm>
            <a:off x="8370246" y="2159398"/>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88" name="TextBox 87"/>
          <p:cNvSpPr txBox="1"/>
          <p:nvPr/>
        </p:nvSpPr>
        <p:spPr>
          <a:xfrm>
            <a:off x="8309310" y="1930028"/>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a:t>
            </a:r>
            <a:endParaRPr lang="ru-RU" sz="2400" b="1" i="1" dirty="0">
              <a:solidFill>
                <a:srgbClr val="FF0000"/>
              </a:solidFill>
            </a:endParaRPr>
          </a:p>
        </p:txBody>
      </p:sp>
      <p:sp>
        <p:nvSpPr>
          <p:cNvPr id="89" name="TextBox 88"/>
          <p:cNvSpPr txBox="1"/>
          <p:nvPr/>
        </p:nvSpPr>
        <p:spPr>
          <a:xfrm>
            <a:off x="8048645" y="2489720"/>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90" name="TextBox 89"/>
          <p:cNvSpPr txBox="1"/>
          <p:nvPr/>
        </p:nvSpPr>
        <p:spPr>
          <a:xfrm>
            <a:off x="8790365" y="2909871"/>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91" name="TextBox 90"/>
          <p:cNvSpPr txBox="1"/>
          <p:nvPr/>
        </p:nvSpPr>
        <p:spPr>
          <a:xfrm>
            <a:off x="8616510" y="3107814"/>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92" name="TextBox 91"/>
          <p:cNvSpPr txBox="1"/>
          <p:nvPr/>
        </p:nvSpPr>
        <p:spPr>
          <a:xfrm>
            <a:off x="8145791" y="5438203"/>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93" name="TextBox 92"/>
          <p:cNvSpPr txBox="1"/>
          <p:nvPr/>
        </p:nvSpPr>
        <p:spPr>
          <a:xfrm>
            <a:off x="8716726" y="3487954"/>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96" name="TextBox 95"/>
          <p:cNvSpPr txBox="1"/>
          <p:nvPr/>
        </p:nvSpPr>
        <p:spPr>
          <a:xfrm>
            <a:off x="9115332" y="4376383"/>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97" name="TextBox 96"/>
          <p:cNvSpPr txBox="1"/>
          <p:nvPr/>
        </p:nvSpPr>
        <p:spPr>
          <a:xfrm>
            <a:off x="8400916" y="4588030"/>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98" name="TextBox 97"/>
          <p:cNvSpPr txBox="1"/>
          <p:nvPr/>
        </p:nvSpPr>
        <p:spPr>
          <a:xfrm>
            <a:off x="8544397" y="4904343"/>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99" name="TextBox 98"/>
          <p:cNvSpPr txBox="1"/>
          <p:nvPr/>
        </p:nvSpPr>
        <p:spPr>
          <a:xfrm>
            <a:off x="8187189" y="4973285"/>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100" name="TextBox 99"/>
          <p:cNvSpPr txBox="1"/>
          <p:nvPr/>
        </p:nvSpPr>
        <p:spPr>
          <a:xfrm>
            <a:off x="7819013" y="5227779"/>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101" name="TextBox 100"/>
          <p:cNvSpPr txBox="1"/>
          <p:nvPr/>
        </p:nvSpPr>
        <p:spPr>
          <a:xfrm>
            <a:off x="8927195" y="3271245"/>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102" name="TextBox 101"/>
          <p:cNvSpPr txBox="1"/>
          <p:nvPr/>
        </p:nvSpPr>
        <p:spPr>
          <a:xfrm>
            <a:off x="8220140" y="5707137"/>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103" name="TextBox 102"/>
          <p:cNvSpPr txBox="1"/>
          <p:nvPr/>
        </p:nvSpPr>
        <p:spPr>
          <a:xfrm>
            <a:off x="7465116" y="5912205"/>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104" name="TextBox 103"/>
          <p:cNvSpPr txBox="1"/>
          <p:nvPr/>
        </p:nvSpPr>
        <p:spPr>
          <a:xfrm>
            <a:off x="8532168" y="6330792"/>
            <a:ext cx="1141871"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800" b="1" i="1" dirty="0">
                <a:solidFill>
                  <a:srgbClr val="FF0000"/>
                </a:solidFill>
              </a:rPr>
              <a:t>-</a:t>
            </a:r>
          </a:p>
        </p:txBody>
      </p:sp>
      <p:sp>
        <p:nvSpPr>
          <p:cNvPr id="105" name="TextBox 104"/>
          <p:cNvSpPr txBox="1"/>
          <p:nvPr/>
        </p:nvSpPr>
        <p:spPr>
          <a:xfrm>
            <a:off x="8415708" y="2682911"/>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smtClean="0">
                <a:solidFill>
                  <a:srgbClr val="FF0000"/>
                </a:solidFill>
              </a:rPr>
              <a:t>?</a:t>
            </a:r>
            <a:endParaRPr lang="ru-RU" sz="2400" b="1" i="1" dirty="0">
              <a:solidFill>
                <a:srgbClr val="FF0000"/>
              </a:solidFill>
            </a:endParaRPr>
          </a:p>
        </p:txBody>
      </p:sp>
      <p:sp>
        <p:nvSpPr>
          <p:cNvPr id="7" name="Прямоугольник 6"/>
          <p:cNvSpPr/>
          <p:nvPr/>
        </p:nvSpPr>
        <p:spPr>
          <a:xfrm>
            <a:off x="257421" y="1786765"/>
            <a:ext cx="2729184" cy="4838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smtClean="0">
                <a:solidFill>
                  <a:schemeClr val="tx1"/>
                </a:solidFill>
              </a:rPr>
              <a:t>Что </a:t>
            </a:r>
            <a:r>
              <a:rPr lang="ru-RU" sz="2000" b="1" dirty="0">
                <a:solidFill>
                  <a:schemeClr val="tx1"/>
                </a:solidFill>
              </a:rPr>
              <a:t>есть что:</a:t>
            </a:r>
            <a:endParaRPr lang="en-US" sz="2000" b="1" dirty="0">
              <a:solidFill>
                <a:schemeClr val="tx1"/>
              </a:solidFill>
            </a:endParaRPr>
          </a:p>
          <a:p>
            <a:pPr marL="285750" indent="-285750">
              <a:buFont typeface="Arial" panose="020B0604020202020204" pitchFamily="34" charset="0"/>
              <a:buChar char="•"/>
            </a:pPr>
            <a:r>
              <a:rPr lang="ru-RU" sz="2000" dirty="0" smtClean="0">
                <a:solidFill>
                  <a:schemeClr val="tx1"/>
                </a:solidFill>
              </a:rPr>
              <a:t>«</a:t>
            </a:r>
            <a:r>
              <a:rPr lang="ru-RU" sz="2000" b="1" dirty="0" smtClean="0">
                <a:solidFill>
                  <a:srgbClr val="FF0000"/>
                </a:solidFill>
              </a:rPr>
              <a:t>-</a:t>
            </a:r>
            <a:r>
              <a:rPr lang="ru-RU" sz="2000" dirty="0" smtClean="0">
                <a:solidFill>
                  <a:schemeClr val="tx1"/>
                </a:solidFill>
              </a:rPr>
              <a:t>» - Не стоит включать (на мой взгляд)</a:t>
            </a:r>
          </a:p>
          <a:p>
            <a:pPr marL="285750" indent="-285750">
              <a:buFont typeface="Arial" panose="020B0604020202020204" pitchFamily="34" charset="0"/>
              <a:buChar char="•"/>
            </a:pPr>
            <a:r>
              <a:rPr lang="ru-RU" sz="2000" dirty="0" smtClean="0">
                <a:solidFill>
                  <a:schemeClr val="tx1"/>
                </a:solidFill>
              </a:rPr>
              <a:t>«</a:t>
            </a:r>
            <a:r>
              <a:rPr lang="ru-RU" sz="2000" b="1" i="1" dirty="0" smtClean="0">
                <a:solidFill>
                  <a:schemeClr val="accent6">
                    <a:lumMod val="75000"/>
                  </a:schemeClr>
                </a:solidFill>
              </a:rPr>
              <a:t>Будет в отчете</a:t>
            </a:r>
            <a:r>
              <a:rPr lang="ru-RU" sz="2000" dirty="0" smtClean="0">
                <a:solidFill>
                  <a:schemeClr val="tx1"/>
                </a:solidFill>
              </a:rPr>
              <a:t>» - планируется в выходной форме</a:t>
            </a:r>
          </a:p>
          <a:p>
            <a:pPr marL="285750" indent="-285750">
              <a:buFont typeface="Arial" panose="020B0604020202020204" pitchFamily="34" charset="0"/>
              <a:buChar char="•"/>
            </a:pPr>
            <a:r>
              <a:rPr lang="ru-RU" sz="2000" dirty="0">
                <a:solidFill>
                  <a:schemeClr val="tx1"/>
                </a:solidFill>
              </a:rPr>
              <a:t>«</a:t>
            </a:r>
            <a:r>
              <a:rPr lang="ru-RU" sz="2000" b="1" dirty="0">
                <a:solidFill>
                  <a:schemeClr val="accent5">
                    <a:lumMod val="75000"/>
                  </a:schemeClr>
                </a:solidFill>
              </a:rPr>
              <a:t>+</a:t>
            </a:r>
            <a:r>
              <a:rPr lang="ru-RU" sz="2000" dirty="0">
                <a:solidFill>
                  <a:schemeClr val="tx1"/>
                </a:solidFill>
              </a:rPr>
              <a:t>» – Включила во входные параметры</a:t>
            </a:r>
          </a:p>
          <a:p>
            <a:pPr marL="285750" indent="-285750">
              <a:buFont typeface="Arial" panose="020B0604020202020204" pitchFamily="34" charset="0"/>
              <a:buChar char="•"/>
            </a:pPr>
            <a:r>
              <a:rPr lang="ru-RU" sz="2000" dirty="0" smtClean="0">
                <a:solidFill>
                  <a:schemeClr val="tx1"/>
                </a:solidFill>
              </a:rPr>
              <a:t>«</a:t>
            </a:r>
            <a:r>
              <a:rPr lang="ru-RU" sz="2000" dirty="0" smtClean="0">
                <a:solidFill>
                  <a:srgbClr val="FF0000"/>
                </a:solidFill>
              </a:rPr>
              <a:t>?</a:t>
            </a:r>
            <a:r>
              <a:rPr lang="ru-RU" sz="2000" dirty="0" smtClean="0">
                <a:solidFill>
                  <a:schemeClr val="tx1"/>
                </a:solidFill>
              </a:rPr>
              <a:t>» – не знаю включать во входные/выходные параметры/не включать</a:t>
            </a:r>
            <a:endParaRPr lang="ru-RU" sz="2000" dirty="0">
              <a:solidFill>
                <a:schemeClr val="tx1"/>
              </a:solidFill>
            </a:endParaRPr>
          </a:p>
        </p:txBody>
      </p:sp>
      <p:sp>
        <p:nvSpPr>
          <p:cNvPr id="107" name="TextBox 106"/>
          <p:cNvSpPr txBox="1"/>
          <p:nvPr/>
        </p:nvSpPr>
        <p:spPr>
          <a:xfrm>
            <a:off x="257419" y="117914"/>
            <a:ext cx="3399263" cy="1384995"/>
          </a:xfrm>
          <a:prstGeom prst="rect">
            <a:avLst/>
          </a:prstGeom>
          <a:solidFill>
            <a:schemeClr val="bg1"/>
          </a:solidFill>
          <a:ln w="28575">
            <a:solidFill>
              <a:schemeClr val="accent5">
                <a:lumMod val="75000"/>
              </a:schemeClr>
            </a:solidFill>
          </a:ln>
        </p:spPr>
        <p:txBody>
          <a:bodyPr wrap="square" rtlCol="0">
            <a:spAutoFit/>
          </a:bodyPr>
          <a:lstStyle/>
          <a:p>
            <a:pPr algn="ctr"/>
            <a:r>
              <a:rPr lang="ru-RU" sz="2800" b="1" dirty="0" smtClean="0">
                <a:latin typeface="Times New Roman" panose="02020603050405020304" pitchFamily="18" charset="0"/>
                <a:cs typeface="Times New Roman" panose="02020603050405020304" pitchFamily="18" charset="0"/>
              </a:rPr>
              <a:t>АРМ «Корреспонденции и фин. результаты»</a:t>
            </a:r>
            <a:endParaRPr lang="ru-RU" sz="2800" b="1"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7453138" y="1453381"/>
            <a:ext cx="1497811"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200" b="1" i="1" dirty="0" smtClean="0">
                <a:solidFill>
                  <a:schemeClr val="accent6">
                    <a:lumMod val="75000"/>
                  </a:schemeClr>
                </a:solidFill>
              </a:rPr>
              <a:t>Будет в отчете</a:t>
            </a:r>
            <a:endParaRPr lang="ru-RU" sz="1200" b="1" i="1" dirty="0">
              <a:solidFill>
                <a:schemeClr val="accent6">
                  <a:lumMod val="75000"/>
                </a:schemeClr>
              </a:solidFill>
            </a:endParaRPr>
          </a:p>
        </p:txBody>
      </p:sp>
      <p:sp>
        <p:nvSpPr>
          <p:cNvPr id="109" name="TextBox 108"/>
          <p:cNvSpPr txBox="1"/>
          <p:nvPr/>
        </p:nvSpPr>
        <p:spPr>
          <a:xfrm>
            <a:off x="7860683" y="1806861"/>
            <a:ext cx="1439934"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b="1" i="1" dirty="0" smtClean="0">
                <a:solidFill>
                  <a:srgbClr val="FF0000"/>
                </a:solidFill>
              </a:rPr>
              <a:t>-</a:t>
            </a:r>
            <a:endParaRPr lang="ru-RU" b="1" i="1" dirty="0">
              <a:solidFill>
                <a:srgbClr val="FF0000"/>
              </a:solidFill>
            </a:endParaRPr>
          </a:p>
        </p:txBody>
      </p:sp>
      <p:sp>
        <p:nvSpPr>
          <p:cNvPr id="110" name="TextBox 109"/>
          <p:cNvSpPr txBox="1"/>
          <p:nvPr/>
        </p:nvSpPr>
        <p:spPr>
          <a:xfrm>
            <a:off x="9198873" y="3756518"/>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
        <p:nvSpPr>
          <p:cNvPr id="111" name="TextBox 110"/>
          <p:cNvSpPr txBox="1"/>
          <p:nvPr/>
        </p:nvSpPr>
        <p:spPr>
          <a:xfrm>
            <a:off x="8968678" y="4066664"/>
            <a:ext cx="1141871"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ru-RU" sz="2400" b="1" i="1" dirty="0">
                <a:solidFill>
                  <a:srgbClr val="FF0000"/>
                </a:solidFill>
              </a:rPr>
              <a:t>-</a:t>
            </a:r>
          </a:p>
        </p:txBody>
      </p:sp>
    </p:spTree>
    <p:extLst>
      <p:ext uri="{BB962C8B-B14F-4D97-AF65-F5344CB8AC3E}">
        <p14:creationId xmlns:p14="http://schemas.microsoft.com/office/powerpoint/2010/main" val="272144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829379" y="755674"/>
            <a:ext cx="9448657" cy="5054013"/>
            <a:chOff x="829379" y="755674"/>
            <a:chExt cx="9448657" cy="5054013"/>
          </a:xfrm>
        </p:grpSpPr>
        <p:grpSp>
          <p:nvGrpSpPr>
            <p:cNvPr id="23" name="Группа 22"/>
            <p:cNvGrpSpPr/>
            <p:nvPr/>
          </p:nvGrpSpPr>
          <p:grpSpPr>
            <a:xfrm>
              <a:off x="829379" y="755674"/>
              <a:ext cx="9448656" cy="5054013"/>
              <a:chOff x="3205026" y="1230804"/>
              <a:chExt cx="9448656" cy="5054013"/>
            </a:xfrm>
          </p:grpSpPr>
          <p:sp>
            <p:nvSpPr>
              <p:cNvPr id="3" name="Скругленный прямоугольник 2"/>
              <p:cNvSpPr/>
              <p:nvPr/>
            </p:nvSpPr>
            <p:spPr>
              <a:xfrm>
                <a:off x="3205026" y="1230804"/>
                <a:ext cx="9448656" cy="49637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Структура Приложения «Анализ корреспонденций пассажиропотоков»</a:t>
                </a:r>
                <a:endParaRPr lang="ru-RU" sz="1600" dirty="0"/>
              </a:p>
            </p:txBody>
          </p:sp>
          <p:grpSp>
            <p:nvGrpSpPr>
              <p:cNvPr id="22" name="Группа 21"/>
              <p:cNvGrpSpPr/>
              <p:nvPr/>
            </p:nvGrpSpPr>
            <p:grpSpPr>
              <a:xfrm>
                <a:off x="3205026" y="1986510"/>
                <a:ext cx="6167574" cy="4298307"/>
                <a:chOff x="3205026" y="1986510"/>
                <a:chExt cx="6167574" cy="4298307"/>
              </a:xfrm>
            </p:grpSpPr>
            <p:grpSp>
              <p:nvGrpSpPr>
                <p:cNvPr id="8" name="Группа 7"/>
                <p:cNvGrpSpPr/>
                <p:nvPr/>
              </p:nvGrpSpPr>
              <p:grpSpPr>
                <a:xfrm>
                  <a:off x="3205026" y="1986510"/>
                  <a:ext cx="6167574" cy="4298307"/>
                  <a:chOff x="3060034" y="1986510"/>
                  <a:chExt cx="6167574" cy="4298307"/>
                </a:xfrm>
              </p:grpSpPr>
              <p:sp>
                <p:nvSpPr>
                  <p:cNvPr id="9" name="Полилиния 8"/>
                  <p:cNvSpPr/>
                  <p:nvPr/>
                </p:nvSpPr>
                <p:spPr>
                  <a:xfrm>
                    <a:off x="5754898" y="4135664"/>
                    <a:ext cx="538972" cy="1738186"/>
                  </a:xfrm>
                  <a:custGeom>
                    <a:avLst/>
                    <a:gdLst/>
                    <a:ahLst/>
                    <a:cxnLst/>
                    <a:rect l="0" t="0" r="0" b="0"/>
                    <a:pathLst>
                      <a:path>
                        <a:moveTo>
                          <a:pt x="0" y="0"/>
                        </a:moveTo>
                        <a:lnTo>
                          <a:pt x="269486" y="0"/>
                        </a:lnTo>
                        <a:lnTo>
                          <a:pt x="269486" y="1738186"/>
                        </a:lnTo>
                        <a:lnTo>
                          <a:pt x="538972" y="1738186"/>
                        </a:lnTo>
                      </a:path>
                    </a:pathLst>
                  </a:custGeom>
                  <a:noFill/>
                  <a:ln w="19050">
                    <a:solidFill>
                      <a:schemeClr val="accent1">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Полилиния 9"/>
                  <p:cNvSpPr/>
                  <p:nvPr/>
                </p:nvSpPr>
                <p:spPr>
                  <a:xfrm>
                    <a:off x="5754898" y="4135664"/>
                    <a:ext cx="538972" cy="579395"/>
                  </a:xfrm>
                  <a:custGeom>
                    <a:avLst/>
                    <a:gdLst/>
                    <a:ahLst/>
                    <a:cxnLst/>
                    <a:rect l="0" t="0" r="0" b="0"/>
                    <a:pathLst>
                      <a:path>
                        <a:moveTo>
                          <a:pt x="0" y="0"/>
                        </a:moveTo>
                        <a:lnTo>
                          <a:pt x="269486" y="0"/>
                        </a:lnTo>
                        <a:lnTo>
                          <a:pt x="269486" y="579395"/>
                        </a:lnTo>
                        <a:lnTo>
                          <a:pt x="538972" y="579395"/>
                        </a:lnTo>
                      </a:path>
                    </a:pathLst>
                  </a:custGeom>
                  <a:noFill/>
                  <a:ln w="19050">
                    <a:solidFill>
                      <a:schemeClr val="accent1">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Полилиния 10"/>
                  <p:cNvSpPr/>
                  <p:nvPr/>
                </p:nvSpPr>
                <p:spPr>
                  <a:xfrm>
                    <a:off x="5754898" y="3556268"/>
                    <a:ext cx="538972" cy="579395"/>
                  </a:xfrm>
                  <a:custGeom>
                    <a:avLst/>
                    <a:gdLst/>
                    <a:ahLst/>
                    <a:cxnLst/>
                    <a:rect l="0" t="0" r="0" b="0"/>
                    <a:pathLst>
                      <a:path>
                        <a:moveTo>
                          <a:pt x="0" y="579395"/>
                        </a:moveTo>
                        <a:lnTo>
                          <a:pt x="269486" y="579395"/>
                        </a:lnTo>
                        <a:lnTo>
                          <a:pt x="269486" y="0"/>
                        </a:lnTo>
                        <a:lnTo>
                          <a:pt x="538972" y="0"/>
                        </a:lnTo>
                      </a:path>
                    </a:pathLst>
                  </a:custGeom>
                  <a:noFill/>
                  <a:ln w="19050">
                    <a:solidFill>
                      <a:schemeClr val="accent1">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Полилиния 11"/>
                  <p:cNvSpPr/>
                  <p:nvPr/>
                </p:nvSpPr>
                <p:spPr>
                  <a:xfrm>
                    <a:off x="5754898" y="2397477"/>
                    <a:ext cx="538972" cy="1738186"/>
                  </a:xfrm>
                  <a:custGeom>
                    <a:avLst/>
                    <a:gdLst/>
                    <a:ahLst/>
                    <a:cxnLst/>
                    <a:rect l="0" t="0" r="0" b="0"/>
                    <a:pathLst>
                      <a:path>
                        <a:moveTo>
                          <a:pt x="0" y="1738186"/>
                        </a:moveTo>
                        <a:lnTo>
                          <a:pt x="269486" y="1738186"/>
                        </a:lnTo>
                        <a:lnTo>
                          <a:pt x="269486" y="0"/>
                        </a:lnTo>
                        <a:lnTo>
                          <a:pt x="538972" y="0"/>
                        </a:lnTo>
                      </a:path>
                    </a:pathLst>
                  </a:custGeom>
                  <a:noFill/>
                  <a:ln w="19050">
                    <a:solidFill>
                      <a:schemeClr val="accent1">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Полилиния 12"/>
                  <p:cNvSpPr/>
                  <p:nvPr/>
                </p:nvSpPr>
                <p:spPr>
                  <a:xfrm>
                    <a:off x="3060035" y="3724697"/>
                    <a:ext cx="2694863"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743" tIns="47743" rIns="47743" bIns="47743" numCol="1" spcCol="1270" anchor="ctr" anchorCtr="0">
                    <a:noAutofit/>
                  </a:bodyPr>
                  <a:lstStyle/>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Список корреспонденции пассажиропотоков </a:t>
                    </a:r>
                  </a:p>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(отчет 1)</a:t>
                    </a:r>
                    <a:endParaRPr lang="ru-RU" sz="1400" b="0" kern="1200" dirty="0">
                      <a:solidFill>
                        <a:schemeClr val="accent1">
                          <a:lumMod val="50000"/>
                        </a:schemeClr>
                      </a:solidFill>
                    </a:endParaRPr>
                  </a:p>
                </p:txBody>
              </p:sp>
              <p:sp>
                <p:nvSpPr>
                  <p:cNvPr id="14" name="Полилиния 13"/>
                  <p:cNvSpPr/>
                  <p:nvPr/>
                </p:nvSpPr>
                <p:spPr>
                  <a:xfrm>
                    <a:off x="6293871" y="1986510"/>
                    <a:ext cx="2933737"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743" tIns="47743" rIns="47743" bIns="47743" numCol="1" spcCol="1270" anchor="ctr" anchorCtr="0">
                    <a:noAutofit/>
                  </a:bodyPr>
                  <a:lstStyle/>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Анализ неравномерности корреспонденций пассажиропотоков</a:t>
                    </a:r>
                  </a:p>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(отчет 3)</a:t>
                    </a:r>
                    <a:endParaRPr lang="ru-RU" sz="1400" b="0" kern="1200" dirty="0">
                      <a:solidFill>
                        <a:schemeClr val="accent1">
                          <a:lumMod val="50000"/>
                        </a:schemeClr>
                      </a:solidFill>
                    </a:endParaRPr>
                  </a:p>
                </p:txBody>
              </p:sp>
              <p:sp>
                <p:nvSpPr>
                  <p:cNvPr id="15" name="Полилиния 14"/>
                  <p:cNvSpPr/>
                  <p:nvPr/>
                </p:nvSpPr>
                <p:spPr>
                  <a:xfrm>
                    <a:off x="6293871" y="3145301"/>
                    <a:ext cx="2933737"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743" tIns="47743" rIns="47743" bIns="47743" numCol="1" spcCol="1270" anchor="ctr" anchorCtr="0">
                    <a:noAutofit/>
                  </a:bodyPr>
                  <a:lstStyle/>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Анализ корреспонденций пассажиропотоков по типам вагонов</a:t>
                    </a:r>
                  </a:p>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(отчет 4) </a:t>
                    </a:r>
                    <a:endParaRPr lang="ru-RU" sz="1400" b="0" kern="1200" dirty="0">
                      <a:solidFill>
                        <a:schemeClr val="accent1">
                          <a:lumMod val="50000"/>
                        </a:schemeClr>
                      </a:solidFill>
                    </a:endParaRPr>
                  </a:p>
                </p:txBody>
              </p:sp>
              <p:sp>
                <p:nvSpPr>
                  <p:cNvPr id="16" name="Полилиния 15"/>
                  <p:cNvSpPr/>
                  <p:nvPr/>
                </p:nvSpPr>
                <p:spPr>
                  <a:xfrm>
                    <a:off x="6293871" y="4304092"/>
                    <a:ext cx="2933737"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743" tIns="47743" rIns="47743" bIns="47743" numCol="1" spcCol="1270" anchor="ctr" anchorCtr="0">
                    <a:noAutofit/>
                  </a:bodyPr>
                  <a:lstStyle/>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Анализ корреспонденций пассажиропотоков по виду документа</a:t>
                    </a:r>
                  </a:p>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(отчет 5)</a:t>
                    </a:r>
                    <a:endParaRPr lang="ru-RU" sz="1400" b="0" kern="1200" dirty="0">
                      <a:solidFill>
                        <a:schemeClr val="accent1">
                          <a:lumMod val="50000"/>
                        </a:schemeClr>
                      </a:solidFill>
                    </a:endParaRPr>
                  </a:p>
                </p:txBody>
              </p:sp>
              <p:sp>
                <p:nvSpPr>
                  <p:cNvPr id="17" name="Полилиния 16"/>
                  <p:cNvSpPr/>
                  <p:nvPr/>
                </p:nvSpPr>
                <p:spPr>
                  <a:xfrm>
                    <a:off x="6293871" y="5462884"/>
                    <a:ext cx="2933737"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743" tIns="47743" rIns="47743" bIns="47743" numCol="1" spcCol="1270" anchor="ctr" anchorCtr="0">
                    <a:noAutofit/>
                  </a:bodyPr>
                  <a:lstStyle/>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Анализ корреспонденций пассажиропотоков по характеристикам места</a:t>
                    </a:r>
                    <a:b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b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   (отчет 7)</a:t>
                    </a:r>
                    <a:endParaRPr lang="ru-RU" sz="1400" b="0" kern="1200" dirty="0">
                      <a:solidFill>
                        <a:schemeClr val="accent1">
                          <a:lumMod val="50000"/>
                        </a:schemeClr>
                      </a:solidFill>
                    </a:endParaRPr>
                  </a:p>
                </p:txBody>
              </p:sp>
              <p:sp>
                <p:nvSpPr>
                  <p:cNvPr id="18" name="Полилиния 17"/>
                  <p:cNvSpPr/>
                  <p:nvPr/>
                </p:nvSpPr>
                <p:spPr>
                  <a:xfrm>
                    <a:off x="3060034" y="5065295"/>
                    <a:ext cx="2694863"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9648" tIns="49648" rIns="49648" bIns="49648" numCol="1" spcCol="1270" anchor="ctr" anchorCtr="0">
                    <a:noAutofit/>
                  </a:bodyPr>
                  <a:lstStyle/>
                  <a:p>
                    <a:pPr lvl="0" algn="ctr" defTabSz="66675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Список корреспонденции пассажиропотоков </a:t>
                    </a:r>
                  </a:p>
                  <a:p>
                    <a:pPr lvl="0" algn="ctr" defTabSz="66675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(отчет 2)</a:t>
                    </a:r>
                    <a:endParaRPr lang="ru-RU" sz="1400" b="0" kern="1200" dirty="0">
                      <a:solidFill>
                        <a:schemeClr val="accent1">
                          <a:lumMod val="50000"/>
                        </a:schemeClr>
                      </a:solidFill>
                    </a:endParaRPr>
                  </a:p>
                </p:txBody>
              </p:sp>
            </p:grpSp>
            <p:cxnSp>
              <p:nvCxnSpPr>
                <p:cNvPr id="6" name="Прямая соединительная линия 5"/>
                <p:cNvCxnSpPr/>
                <p:nvPr/>
              </p:nvCxnSpPr>
              <p:spPr>
                <a:xfrm>
                  <a:off x="4552457" y="4546630"/>
                  <a:ext cx="0" cy="51866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0" name="Полилиния 19"/>
            <p:cNvSpPr/>
            <p:nvPr/>
          </p:nvSpPr>
          <p:spPr>
            <a:xfrm>
              <a:off x="7344299" y="3828962"/>
              <a:ext cx="2933737" cy="821933"/>
            </a:xfrm>
            <a:custGeom>
              <a:avLst/>
              <a:gdLst>
                <a:gd name="connsiteX0" fmla="*/ 0 w 2694863"/>
                <a:gd name="connsiteY0" fmla="*/ 136992 h 821933"/>
                <a:gd name="connsiteX1" fmla="*/ 136992 w 2694863"/>
                <a:gd name="connsiteY1" fmla="*/ 0 h 821933"/>
                <a:gd name="connsiteX2" fmla="*/ 2557871 w 2694863"/>
                <a:gd name="connsiteY2" fmla="*/ 0 h 821933"/>
                <a:gd name="connsiteX3" fmla="*/ 2694863 w 2694863"/>
                <a:gd name="connsiteY3" fmla="*/ 136992 h 821933"/>
                <a:gd name="connsiteX4" fmla="*/ 2694863 w 2694863"/>
                <a:gd name="connsiteY4" fmla="*/ 684941 h 821933"/>
                <a:gd name="connsiteX5" fmla="*/ 2557871 w 2694863"/>
                <a:gd name="connsiteY5" fmla="*/ 821933 h 821933"/>
                <a:gd name="connsiteX6" fmla="*/ 136992 w 2694863"/>
                <a:gd name="connsiteY6" fmla="*/ 821933 h 821933"/>
                <a:gd name="connsiteX7" fmla="*/ 0 w 2694863"/>
                <a:gd name="connsiteY7" fmla="*/ 684941 h 821933"/>
                <a:gd name="connsiteX8" fmla="*/ 0 w 2694863"/>
                <a:gd name="connsiteY8" fmla="*/ 136992 h 8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863" h="821933">
                  <a:moveTo>
                    <a:pt x="0" y="136992"/>
                  </a:moveTo>
                  <a:cubicBezTo>
                    <a:pt x="0" y="61333"/>
                    <a:pt x="61333" y="0"/>
                    <a:pt x="136992" y="0"/>
                  </a:cubicBezTo>
                  <a:lnTo>
                    <a:pt x="2557871" y="0"/>
                  </a:lnTo>
                  <a:cubicBezTo>
                    <a:pt x="2633530" y="0"/>
                    <a:pt x="2694863" y="61333"/>
                    <a:pt x="2694863" y="136992"/>
                  </a:cubicBezTo>
                  <a:lnTo>
                    <a:pt x="2694863" y="684941"/>
                  </a:lnTo>
                  <a:cubicBezTo>
                    <a:pt x="2694863" y="760600"/>
                    <a:pt x="2633530" y="821933"/>
                    <a:pt x="2557871" y="821933"/>
                  </a:cubicBezTo>
                  <a:lnTo>
                    <a:pt x="136992" y="821933"/>
                  </a:lnTo>
                  <a:cubicBezTo>
                    <a:pt x="61333" y="821933"/>
                    <a:pt x="0" y="760600"/>
                    <a:pt x="0" y="684941"/>
                  </a:cubicBezTo>
                  <a:lnTo>
                    <a:pt x="0" y="136992"/>
                  </a:lnTo>
                  <a:close/>
                </a:path>
              </a:pathLst>
            </a:custGeom>
            <a:solidFill>
              <a:schemeClr val="accent1">
                <a:lumMod val="20000"/>
                <a:lumOff val="80000"/>
              </a:schemeClr>
            </a:solidFill>
            <a:ln w="1905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743" tIns="47743" rIns="47743" bIns="47743" numCol="1" spcCol="1270" anchor="ctr" anchorCtr="0">
              <a:noAutofit/>
            </a:bodyPr>
            <a:lstStyle/>
            <a:p>
              <a:pPr lvl="0" algn="ctr" defTabSz="533400">
                <a:lnSpc>
                  <a:spcPct val="90000"/>
                </a:lnSpc>
                <a:spcBef>
                  <a:spcPct val="0"/>
                </a:spcBef>
                <a:spcAft>
                  <a:spcPct val="35000"/>
                </a:spcAft>
              </a:pPr>
              <a:r>
                <a:rPr lang="ru-RU" sz="1400" dirty="0">
                  <a:solidFill>
                    <a:schemeClr val="accent1">
                      <a:lumMod val="50000"/>
                    </a:schemeClr>
                  </a:solidFill>
                  <a:latin typeface="Times New Roman" panose="02020603050405020304" pitchFamily="18" charset="0"/>
                  <a:cs typeface="Times New Roman" panose="02020603050405020304" pitchFamily="18" charset="0"/>
                </a:rPr>
                <a:t>Анализ корреспонденций пассажиропотоков по </a:t>
              </a:r>
              <a:r>
                <a:rPr lang="ru-RU" sz="1400" dirty="0" smtClean="0">
                  <a:solidFill>
                    <a:schemeClr val="accent1">
                      <a:lumMod val="50000"/>
                    </a:schemeClr>
                  </a:solidFill>
                  <a:latin typeface="Times New Roman" panose="02020603050405020304" pitchFamily="18" charset="0"/>
                  <a:cs typeface="Times New Roman" panose="02020603050405020304" pitchFamily="18" charset="0"/>
                </a:rPr>
                <a:t>группам льгот</a:t>
              </a:r>
              <a:endParaRPr lang="ru-RU" sz="1400" dirty="0">
                <a:solidFill>
                  <a:schemeClr val="accent1">
                    <a:lumMod val="50000"/>
                  </a:schemeClr>
                </a:solidFill>
                <a:latin typeface="Times New Roman" panose="02020603050405020304" pitchFamily="18" charset="0"/>
                <a:cs typeface="Times New Roman" panose="02020603050405020304" pitchFamily="18" charset="0"/>
              </a:endParaRPr>
            </a:p>
            <a:p>
              <a:pPr lvl="0" algn="ctr" defTabSz="533400">
                <a:lnSpc>
                  <a:spcPct val="90000"/>
                </a:lnSpc>
                <a:spcBef>
                  <a:spcPct val="0"/>
                </a:spcBef>
                <a:spcAft>
                  <a:spcPct val="35000"/>
                </a:spcAft>
              </a:pPr>
              <a:r>
                <a:rPr lang="ru-RU" sz="1400" b="0" kern="1200" dirty="0" smtClean="0">
                  <a:solidFill>
                    <a:schemeClr val="accent1">
                      <a:lumMod val="50000"/>
                    </a:schemeClr>
                  </a:solidFill>
                  <a:latin typeface="Times New Roman" panose="02020603050405020304" pitchFamily="18" charset="0"/>
                  <a:cs typeface="Times New Roman" panose="02020603050405020304" pitchFamily="18" charset="0"/>
                </a:rPr>
                <a:t>(отчет 6)</a:t>
              </a:r>
              <a:endParaRPr lang="ru-RU" sz="1400" b="0" kern="1200" dirty="0">
                <a:solidFill>
                  <a:schemeClr val="accent1">
                    <a:lumMod val="50000"/>
                  </a:schemeClr>
                </a:solidFill>
              </a:endParaRPr>
            </a:p>
          </p:txBody>
        </p:sp>
        <p:cxnSp>
          <p:nvCxnSpPr>
            <p:cNvPr id="21" name="Прямая соединительная линия 20"/>
            <p:cNvCxnSpPr/>
            <p:nvPr/>
          </p:nvCxnSpPr>
          <p:spPr>
            <a:xfrm>
              <a:off x="6996953" y="4239927"/>
              <a:ext cx="347346"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5592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Прямоугольник 17"/>
          <p:cNvSpPr/>
          <p:nvPr/>
        </p:nvSpPr>
        <p:spPr>
          <a:xfrm>
            <a:off x="5082549" y="2340011"/>
            <a:ext cx="3779763" cy="369332"/>
          </a:xfrm>
          <a:prstGeom prst="rect">
            <a:avLst/>
          </a:prstGeom>
        </p:spPr>
        <p:txBody>
          <a:bodyPr wrap="square">
            <a:spAutoFit/>
          </a:bodyPr>
          <a:lstStyle/>
          <a:p>
            <a:pPr algn="just"/>
            <a:r>
              <a:rPr lang="ru-RU" dirty="0" smtClean="0"/>
              <a:t> </a:t>
            </a:r>
            <a:endParaRPr lang="ru-RU" dirty="0"/>
          </a:p>
        </p:txBody>
      </p:sp>
      <p:sp>
        <p:nvSpPr>
          <p:cNvPr id="81" name="Прямоугольник 80"/>
          <p:cNvSpPr/>
          <p:nvPr/>
        </p:nvSpPr>
        <p:spPr>
          <a:xfrm>
            <a:off x="0" y="598684"/>
            <a:ext cx="2636874" cy="3795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latin typeface="Times New Roman" panose="02020603050405020304" pitchFamily="18" charset="0"/>
                <a:cs typeface="Times New Roman" panose="02020603050405020304" pitchFamily="18" charset="0"/>
              </a:rPr>
              <a:t>Выбор параметров</a:t>
            </a:r>
            <a:endParaRPr lang="ru-RU" sz="1400" u="sng" dirty="0">
              <a:latin typeface="Times New Roman" panose="02020603050405020304" pitchFamily="18" charset="0"/>
              <a:cs typeface="Times New Roman" panose="02020603050405020304" pitchFamily="18" charset="0"/>
            </a:endParaRPr>
          </a:p>
        </p:txBody>
      </p:sp>
      <p:sp>
        <p:nvSpPr>
          <p:cNvPr id="82" name="Прямоугольник 81"/>
          <p:cNvSpPr/>
          <p:nvPr/>
        </p:nvSpPr>
        <p:spPr>
          <a:xfrm>
            <a:off x="0" y="2981152"/>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latin typeface="Times New Roman" panose="02020603050405020304" pitchFamily="18" charset="0"/>
                <a:cs typeface="Times New Roman" panose="02020603050405020304" pitchFamily="18" charset="0"/>
              </a:rPr>
              <a:t>Данные по корреспонденциям</a:t>
            </a:r>
            <a:endParaRPr lang="ru-RU" sz="1400" u="sng" dirty="0">
              <a:latin typeface="Times New Roman" panose="02020603050405020304" pitchFamily="18" charset="0"/>
              <a:cs typeface="Times New Roman" panose="02020603050405020304" pitchFamily="18" charset="0"/>
            </a:endParaRPr>
          </a:p>
        </p:txBody>
      </p:sp>
      <p:sp>
        <p:nvSpPr>
          <p:cNvPr id="47" name="Заголовок 1"/>
          <p:cNvSpPr txBox="1">
            <a:spLocks/>
          </p:cNvSpPr>
          <p:nvPr/>
        </p:nvSpPr>
        <p:spPr>
          <a:xfrm>
            <a:off x="123943" y="3608373"/>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Список корреспонденции пассажиропотоков</a:t>
            </a:r>
            <a:endParaRPr lang="ru-RU" sz="1800" b="1" dirty="0">
              <a:latin typeface="Times New Roman" panose="02020603050405020304" pitchFamily="18" charset="0"/>
              <a:cs typeface="Times New Roman" panose="02020603050405020304" pitchFamily="18" charset="0"/>
            </a:endParaRPr>
          </a:p>
          <a:p>
            <a:pPr algn="ct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50" name="Заголовок 1"/>
          <p:cNvSpPr txBox="1">
            <a:spLocks/>
          </p:cNvSpPr>
          <p:nvPr/>
        </p:nvSpPr>
        <p:spPr>
          <a:xfrm>
            <a:off x="129290" y="5010247"/>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Анализ корреспонденций </a:t>
            </a:r>
            <a:r>
              <a:rPr lang="ru-RU" sz="1800" b="1" dirty="0" smtClean="0">
                <a:latin typeface="Times New Roman" panose="02020603050405020304" pitchFamily="18" charset="0"/>
                <a:cs typeface="Times New Roman" panose="02020603050405020304" pitchFamily="18" charset="0"/>
              </a:rPr>
              <a:t>пассажиропотоков </a:t>
            </a:r>
            <a:r>
              <a:rPr lang="ru-RU" sz="1800" b="1" dirty="0">
                <a:latin typeface="Times New Roman" panose="02020603050405020304" pitchFamily="18" charset="0"/>
                <a:cs typeface="Times New Roman" panose="02020603050405020304" pitchFamily="18" charset="0"/>
              </a:rPr>
              <a:t>по типам вагонов</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52" name="Заголовок 1"/>
          <p:cNvSpPr txBox="1">
            <a:spLocks/>
          </p:cNvSpPr>
          <p:nvPr/>
        </p:nvSpPr>
        <p:spPr>
          <a:xfrm>
            <a:off x="123943" y="5668906"/>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виду документа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80" name="Прямоугольник 79"/>
          <p:cNvSpPr/>
          <p:nvPr/>
        </p:nvSpPr>
        <p:spPr>
          <a:xfrm>
            <a:off x="10062343" y="2235104"/>
            <a:ext cx="2082150" cy="746340"/>
          </a:xfrm>
          <a:prstGeom prst="rect">
            <a:avLst/>
          </a:prstGeom>
          <a:solidFill>
            <a:schemeClr val="accent5">
              <a:lumMod val="75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ru-RU" b="0" i="0" u="none" strike="noStrike" kern="0" cap="none" spc="0" normalizeH="0" baseline="0" noProof="0" dirty="0" smtClean="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rPr>
              <a:t>Сформировать отчет</a:t>
            </a:r>
            <a:endParaRPr kumimoji="0" lang="ru-RU" b="0" i="0" u="none" strike="noStrike" kern="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83" name="Прямоугольник 82"/>
          <p:cNvSpPr/>
          <p:nvPr/>
        </p:nvSpPr>
        <p:spPr>
          <a:xfrm>
            <a:off x="886850" y="0"/>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smtClean="0">
                <a:solidFill>
                  <a:schemeClr val="tx1"/>
                </a:solidFill>
                <a:latin typeface="Times New Roman" panose="02020603050405020304" pitchFamily="18" charset="0"/>
                <a:cs typeface="Times New Roman" panose="02020603050405020304" pitchFamily="18" charset="0"/>
              </a:rPr>
              <a:t>Анализ корреспонденций пассажиропотоков</a:t>
            </a:r>
            <a:endParaRPr lang="ru-RU" sz="2000" b="1" dirty="0">
              <a:latin typeface="Times New Roman" panose="02020603050405020304" pitchFamily="18" charset="0"/>
              <a:cs typeface="Times New Roman" panose="02020603050405020304" pitchFamily="18" charset="0"/>
            </a:endParaRPr>
          </a:p>
        </p:txBody>
      </p:sp>
      <p:sp>
        <p:nvSpPr>
          <p:cNvPr id="69" name="Прямоугольник 68"/>
          <p:cNvSpPr/>
          <p:nvPr/>
        </p:nvSpPr>
        <p:spPr>
          <a:xfrm>
            <a:off x="87742" y="1771176"/>
            <a:ext cx="1215888" cy="345511"/>
          </a:xfrm>
          <a:prstGeom prst="rect">
            <a:avLst/>
          </a:prstGeom>
          <a:solidFill>
            <a:schemeClr val="accent4">
              <a:lumMod val="20000"/>
              <a:lumOff val="80000"/>
            </a:scheme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ru-RU" sz="1050" dirty="0" smtClean="0">
                <a:latin typeface="Times New Roman" panose="02020603050405020304" pitchFamily="18" charset="0"/>
                <a:cs typeface="Times New Roman" panose="02020603050405020304" pitchFamily="18" charset="0"/>
              </a:rPr>
              <a:t>Возможность выбора по суткам</a:t>
            </a:r>
            <a:endParaRPr lang="ru-RU" sz="1050" dirty="0">
              <a:latin typeface="Times New Roman" panose="02020603050405020304" pitchFamily="18" charset="0"/>
              <a:cs typeface="Times New Roman" panose="02020603050405020304" pitchFamily="18" charset="0"/>
            </a:endParaRPr>
          </a:p>
        </p:txBody>
      </p:sp>
      <p:grpSp>
        <p:nvGrpSpPr>
          <p:cNvPr id="84" name="Группа 83"/>
          <p:cNvGrpSpPr/>
          <p:nvPr/>
        </p:nvGrpSpPr>
        <p:grpSpPr>
          <a:xfrm>
            <a:off x="87742" y="1054777"/>
            <a:ext cx="1819104" cy="625338"/>
            <a:chOff x="123943" y="1067465"/>
            <a:chExt cx="1819104" cy="625338"/>
          </a:xfrm>
        </p:grpSpPr>
        <p:sp>
          <p:nvSpPr>
            <p:cNvPr id="85" name="Скругленный прямоугольник 84"/>
            <p:cNvSpPr/>
            <p:nvPr/>
          </p:nvSpPr>
          <p:spPr>
            <a:xfrm>
              <a:off x="123943" y="1404573"/>
              <a:ext cx="1819103" cy="282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grpSp>
          <p:nvGrpSpPr>
            <p:cNvPr id="86" name="Группа 85"/>
            <p:cNvGrpSpPr/>
            <p:nvPr/>
          </p:nvGrpSpPr>
          <p:grpSpPr>
            <a:xfrm>
              <a:off x="123944" y="1067465"/>
              <a:ext cx="1819103" cy="625338"/>
              <a:chOff x="125111" y="3449303"/>
              <a:chExt cx="1819103" cy="625338"/>
            </a:xfrm>
            <a:solidFill>
              <a:schemeClr val="bg1">
                <a:lumMod val="85000"/>
              </a:schemeClr>
            </a:solidFill>
          </p:grpSpPr>
          <p:sp>
            <p:nvSpPr>
              <p:cNvPr id="87" name="Скругленный прямоугольник 86"/>
              <p:cNvSpPr/>
              <p:nvPr/>
            </p:nvSpPr>
            <p:spPr>
              <a:xfrm>
                <a:off x="125111" y="3449303"/>
                <a:ext cx="1819103" cy="3399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Выбор периода</a:t>
                </a:r>
                <a:endParaRPr lang="ru-RU" sz="1100" u="sng"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88" name="Picture 2" descr="календарь иконки. Скачать бесплатно иконки календарь"/>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3647" y="3843075"/>
                <a:ext cx="231566" cy="231566"/>
              </a:xfrm>
              <a:prstGeom prst="rect">
                <a:avLst/>
              </a:prstGeom>
              <a:grpFill/>
              <a:extLst/>
            </p:spPr>
          </p:pic>
          <p:pic>
            <p:nvPicPr>
              <p:cNvPr id="89" name="Picture 2" descr="календарь иконки. Скачать бесплатно иконки календарь"/>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668" y="3825336"/>
                <a:ext cx="231566" cy="231566"/>
              </a:xfrm>
              <a:prstGeom prst="rect">
                <a:avLst/>
              </a:prstGeom>
              <a:grpFill/>
              <a:extLst/>
            </p:spPr>
          </p:pic>
        </p:grpSp>
      </p:grpSp>
      <p:grpSp>
        <p:nvGrpSpPr>
          <p:cNvPr id="7" name="Группа 6"/>
          <p:cNvGrpSpPr/>
          <p:nvPr/>
        </p:nvGrpSpPr>
        <p:grpSpPr>
          <a:xfrm>
            <a:off x="2056619" y="1054729"/>
            <a:ext cx="1819104" cy="620023"/>
            <a:chOff x="2056619" y="1054729"/>
            <a:chExt cx="1819104" cy="620023"/>
          </a:xfrm>
        </p:grpSpPr>
        <p:grpSp>
          <p:nvGrpSpPr>
            <p:cNvPr id="3" name="Группа 2"/>
            <p:cNvGrpSpPr/>
            <p:nvPr/>
          </p:nvGrpSpPr>
          <p:grpSpPr>
            <a:xfrm>
              <a:off x="2056619" y="1054729"/>
              <a:ext cx="1819104" cy="620023"/>
              <a:chOff x="123943" y="1067465"/>
              <a:chExt cx="1819104" cy="620023"/>
            </a:xfrm>
          </p:grpSpPr>
          <p:sp>
            <p:nvSpPr>
              <p:cNvPr id="74" name="Скругленный прямоугольник 73"/>
              <p:cNvSpPr/>
              <p:nvPr/>
            </p:nvSpPr>
            <p:spPr>
              <a:xfrm>
                <a:off x="123943" y="1404573"/>
                <a:ext cx="1819103" cy="282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sp>
            <p:nvSpPr>
              <p:cNvPr id="71" name="Скругленный прямоугольник 70"/>
              <p:cNvSpPr/>
              <p:nvPr/>
            </p:nvSpPr>
            <p:spPr>
              <a:xfrm>
                <a:off x="123944" y="1067465"/>
                <a:ext cx="1819103" cy="3399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Перевозчик</a:t>
                </a:r>
                <a:endParaRPr lang="ru-RU" sz="1100" u="sng" dirty="0">
                  <a:solidFill>
                    <a:schemeClr val="accent5">
                      <a:lumMod val="75000"/>
                    </a:schemeClr>
                  </a:solidFill>
                  <a:latin typeface="Times New Roman" panose="02020603050405020304" pitchFamily="18" charset="0"/>
                  <a:cs typeface="Times New Roman" panose="02020603050405020304" pitchFamily="18" charset="0"/>
                </a:endParaRPr>
              </a:p>
            </p:txBody>
          </p:sp>
        </p:grpSp>
        <p:pic>
          <p:nvPicPr>
            <p:cNvPr id="9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647021" y="1469868"/>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 name="Группа 102"/>
          <p:cNvGrpSpPr/>
          <p:nvPr/>
        </p:nvGrpSpPr>
        <p:grpSpPr>
          <a:xfrm>
            <a:off x="123943" y="2211955"/>
            <a:ext cx="2047338" cy="514137"/>
            <a:chOff x="1837397" y="2610279"/>
            <a:chExt cx="2047338" cy="514137"/>
          </a:xfrm>
        </p:grpSpPr>
        <p:sp>
          <p:nvSpPr>
            <p:cNvPr id="104" name="Прямоугольник 103"/>
            <p:cNvSpPr/>
            <p:nvPr/>
          </p:nvSpPr>
          <p:spPr>
            <a:xfrm>
              <a:off x="2106951" y="2610279"/>
              <a:ext cx="1777784" cy="51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Сравнение с прошлым годом</a:t>
              </a:r>
              <a:endParaRPr lang="ru-RU" sz="1400" dirty="0">
                <a:solidFill>
                  <a:schemeClr val="tx1"/>
                </a:solidFill>
              </a:endParaRPr>
            </a:p>
          </p:txBody>
        </p:sp>
        <p:sp>
          <p:nvSpPr>
            <p:cNvPr id="105" name="Прямоугольник 104"/>
            <p:cNvSpPr/>
            <p:nvPr/>
          </p:nvSpPr>
          <p:spPr>
            <a:xfrm>
              <a:off x="1837397" y="2732570"/>
              <a:ext cx="269554" cy="269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5" name="Заголовок 1"/>
          <p:cNvSpPr txBox="1">
            <a:spLocks/>
          </p:cNvSpPr>
          <p:nvPr/>
        </p:nvSpPr>
        <p:spPr>
          <a:xfrm>
            <a:off x="123943" y="6327565"/>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характеристикам места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57" name="Заголовок 1"/>
          <p:cNvSpPr txBox="1">
            <a:spLocks/>
          </p:cNvSpPr>
          <p:nvPr/>
        </p:nvSpPr>
        <p:spPr>
          <a:xfrm>
            <a:off x="123943" y="4276557"/>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latin typeface="Times New Roman" panose="02020603050405020304" pitchFamily="18" charset="0"/>
                <a:cs typeface="Times New Roman" panose="02020603050405020304" pitchFamily="18" charset="0"/>
              </a:rPr>
              <a:t>Анализ неравномерности </a:t>
            </a:r>
            <a:r>
              <a:rPr lang="ru-RU" sz="1800" b="1" dirty="0" smtClean="0">
                <a:latin typeface="Times New Roman" panose="02020603050405020304" pitchFamily="18" charset="0"/>
                <a:cs typeface="Times New Roman" panose="02020603050405020304" pitchFamily="18" charset="0"/>
              </a:rPr>
              <a:t>корреспонденций пассажиропотоков   </a:t>
            </a:r>
            <a:endParaRPr lang="ru-RU" sz="1800" b="1" dirty="0">
              <a:latin typeface="Times New Roman" panose="02020603050405020304" pitchFamily="18" charset="0"/>
              <a:cs typeface="Times New Roman" panose="02020603050405020304" pitchFamily="18" charset="0"/>
            </a:endParaRPr>
          </a:p>
        </p:txBody>
      </p:sp>
      <p:grpSp>
        <p:nvGrpSpPr>
          <p:cNvPr id="59" name="Группа 58"/>
          <p:cNvGrpSpPr/>
          <p:nvPr/>
        </p:nvGrpSpPr>
        <p:grpSpPr>
          <a:xfrm>
            <a:off x="10864382" y="3659003"/>
            <a:ext cx="1072173" cy="480815"/>
            <a:chOff x="10387757" y="210373"/>
            <a:chExt cx="1072173" cy="480815"/>
          </a:xfrm>
        </p:grpSpPr>
        <p:pic>
          <p:nvPicPr>
            <p:cNvPr id="60" name="Рисунок 59"/>
            <p:cNvPicPr>
              <a:picLocks noChangeAspect="1"/>
            </p:cNvPicPr>
            <p:nvPr/>
          </p:nvPicPr>
          <p:blipFill>
            <a:blip r:embed="rId5"/>
            <a:stretch>
              <a:fillRect/>
            </a:stretch>
          </p:blipFill>
          <p:spPr>
            <a:xfrm>
              <a:off x="10529487" y="210373"/>
              <a:ext cx="930443" cy="480815"/>
            </a:xfrm>
            <a:prstGeom prst="rect">
              <a:avLst/>
            </a:prstGeom>
          </p:spPr>
        </p:pic>
        <p:pic>
          <p:nvPicPr>
            <p:cNvPr id="61" name="Рисунок 60"/>
            <p:cNvPicPr>
              <a:picLocks noChangeAspect="1"/>
            </p:cNvPicPr>
            <p:nvPr/>
          </p:nvPicPr>
          <p:blipFill rotWithShape="1">
            <a:blip r:embed="rId6"/>
            <a:srcRect l="47269" t="18253" r="35516" b="4996"/>
            <a:stretch/>
          </p:blipFill>
          <p:spPr>
            <a:xfrm>
              <a:off x="10387757" y="212349"/>
              <a:ext cx="297013" cy="476701"/>
            </a:xfrm>
            <a:prstGeom prst="rect">
              <a:avLst/>
            </a:prstGeom>
          </p:spPr>
        </p:pic>
      </p:grpSp>
      <p:grpSp>
        <p:nvGrpSpPr>
          <p:cNvPr id="13" name="Группа 12"/>
          <p:cNvGrpSpPr/>
          <p:nvPr/>
        </p:nvGrpSpPr>
        <p:grpSpPr>
          <a:xfrm>
            <a:off x="10864382" y="4345586"/>
            <a:ext cx="1072173" cy="480815"/>
            <a:chOff x="10864382" y="4345586"/>
            <a:chExt cx="1072173" cy="480815"/>
          </a:xfrm>
        </p:grpSpPr>
        <p:grpSp>
          <p:nvGrpSpPr>
            <p:cNvPr id="62" name="Группа 61"/>
            <p:cNvGrpSpPr/>
            <p:nvPr/>
          </p:nvGrpSpPr>
          <p:grpSpPr>
            <a:xfrm>
              <a:off x="10864382" y="4345586"/>
              <a:ext cx="1072173" cy="480815"/>
              <a:chOff x="10387757" y="210373"/>
              <a:chExt cx="1072173" cy="480815"/>
            </a:xfrm>
          </p:grpSpPr>
          <p:pic>
            <p:nvPicPr>
              <p:cNvPr id="63" name="Рисунок 62"/>
              <p:cNvPicPr>
                <a:picLocks noChangeAspect="1"/>
              </p:cNvPicPr>
              <p:nvPr/>
            </p:nvPicPr>
            <p:blipFill>
              <a:blip r:embed="rId5"/>
              <a:stretch>
                <a:fillRect/>
              </a:stretch>
            </p:blipFill>
            <p:spPr>
              <a:xfrm>
                <a:off x="10529487" y="210373"/>
                <a:ext cx="930443" cy="480815"/>
              </a:xfrm>
              <a:prstGeom prst="rect">
                <a:avLst/>
              </a:prstGeom>
            </p:spPr>
          </p:pic>
          <p:pic>
            <p:nvPicPr>
              <p:cNvPr id="64" name="Рисунок 63"/>
              <p:cNvPicPr>
                <a:picLocks noChangeAspect="1"/>
              </p:cNvPicPr>
              <p:nvPr/>
            </p:nvPicPr>
            <p:blipFill rotWithShape="1">
              <a:blip r:embed="rId6"/>
              <a:srcRect l="47269" t="18253" r="35516" b="4996"/>
              <a:stretch/>
            </p:blipFill>
            <p:spPr>
              <a:xfrm>
                <a:off x="10387757" y="212349"/>
                <a:ext cx="297013" cy="476701"/>
              </a:xfrm>
              <a:prstGeom prst="rect">
                <a:avLst/>
              </a:prstGeom>
            </p:spPr>
          </p:pic>
        </p:grpSp>
        <p:grpSp>
          <p:nvGrpSpPr>
            <p:cNvPr id="65" name="Группа 64"/>
            <p:cNvGrpSpPr/>
            <p:nvPr/>
          </p:nvGrpSpPr>
          <p:grpSpPr>
            <a:xfrm>
              <a:off x="11162273" y="4457594"/>
              <a:ext cx="386702" cy="230832"/>
              <a:chOff x="13242233" y="5242916"/>
              <a:chExt cx="386702" cy="230832"/>
            </a:xfrm>
          </p:grpSpPr>
          <p:sp>
            <p:nvSpPr>
              <p:cNvPr id="66" name="Прямоугольник 65"/>
              <p:cNvSpPr/>
              <p:nvPr/>
            </p:nvSpPr>
            <p:spPr>
              <a:xfrm>
                <a:off x="13322491" y="5301284"/>
                <a:ext cx="226185" cy="14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TextBox 66"/>
              <p:cNvSpPr txBox="1"/>
              <p:nvPr/>
            </p:nvSpPr>
            <p:spPr>
              <a:xfrm>
                <a:off x="13242233" y="5242916"/>
                <a:ext cx="386702" cy="230832"/>
              </a:xfrm>
              <a:prstGeom prst="rect">
                <a:avLst/>
              </a:prstGeom>
              <a:noFill/>
            </p:spPr>
            <p:txBody>
              <a:bodyPr wrap="square" rtlCol="0">
                <a:spAutoFit/>
              </a:bodyPr>
              <a:lstStyle/>
              <a:p>
                <a:r>
                  <a:rPr lang="en-US" sz="900" dirty="0" smtClean="0">
                    <a:solidFill>
                      <a:schemeClr val="accent5">
                        <a:lumMod val="75000"/>
                      </a:schemeClr>
                    </a:solidFill>
                  </a:rPr>
                  <a:t>pdf</a:t>
                </a:r>
                <a:endParaRPr lang="ru-RU" sz="900" dirty="0">
                  <a:solidFill>
                    <a:schemeClr val="accent5">
                      <a:lumMod val="75000"/>
                    </a:schemeClr>
                  </a:solidFill>
                </a:endParaRPr>
              </a:p>
            </p:txBody>
          </p:sp>
        </p:grpSp>
      </p:grpSp>
      <p:grpSp>
        <p:nvGrpSpPr>
          <p:cNvPr id="70" name="Группа 69"/>
          <p:cNvGrpSpPr/>
          <p:nvPr/>
        </p:nvGrpSpPr>
        <p:grpSpPr>
          <a:xfrm>
            <a:off x="10864370" y="5060877"/>
            <a:ext cx="1072173" cy="480815"/>
            <a:chOff x="10387757" y="210373"/>
            <a:chExt cx="1072173" cy="480815"/>
          </a:xfrm>
        </p:grpSpPr>
        <p:pic>
          <p:nvPicPr>
            <p:cNvPr id="72" name="Рисунок 71"/>
            <p:cNvPicPr>
              <a:picLocks noChangeAspect="1"/>
            </p:cNvPicPr>
            <p:nvPr/>
          </p:nvPicPr>
          <p:blipFill>
            <a:blip r:embed="rId5"/>
            <a:stretch>
              <a:fillRect/>
            </a:stretch>
          </p:blipFill>
          <p:spPr>
            <a:xfrm>
              <a:off x="10529487" y="210373"/>
              <a:ext cx="930443" cy="480815"/>
            </a:xfrm>
            <a:prstGeom prst="rect">
              <a:avLst/>
            </a:prstGeom>
          </p:spPr>
        </p:pic>
        <p:pic>
          <p:nvPicPr>
            <p:cNvPr id="73" name="Рисунок 72"/>
            <p:cNvPicPr>
              <a:picLocks noChangeAspect="1"/>
            </p:cNvPicPr>
            <p:nvPr/>
          </p:nvPicPr>
          <p:blipFill rotWithShape="1">
            <a:blip r:embed="rId6"/>
            <a:srcRect l="47269" t="18253" r="35516" b="4996"/>
            <a:stretch/>
          </p:blipFill>
          <p:spPr>
            <a:xfrm>
              <a:off x="10387757" y="212349"/>
              <a:ext cx="297013" cy="476701"/>
            </a:xfrm>
            <a:prstGeom prst="rect">
              <a:avLst/>
            </a:prstGeom>
          </p:spPr>
        </p:pic>
      </p:grpSp>
      <p:grpSp>
        <p:nvGrpSpPr>
          <p:cNvPr id="76" name="Группа 75"/>
          <p:cNvGrpSpPr/>
          <p:nvPr/>
        </p:nvGrpSpPr>
        <p:grpSpPr>
          <a:xfrm>
            <a:off x="10864370" y="5728719"/>
            <a:ext cx="1072173" cy="480815"/>
            <a:chOff x="10387757" y="210373"/>
            <a:chExt cx="1072173" cy="480815"/>
          </a:xfrm>
        </p:grpSpPr>
        <p:pic>
          <p:nvPicPr>
            <p:cNvPr id="77" name="Рисунок 76"/>
            <p:cNvPicPr>
              <a:picLocks noChangeAspect="1"/>
            </p:cNvPicPr>
            <p:nvPr/>
          </p:nvPicPr>
          <p:blipFill>
            <a:blip r:embed="rId5"/>
            <a:stretch>
              <a:fillRect/>
            </a:stretch>
          </p:blipFill>
          <p:spPr>
            <a:xfrm>
              <a:off x="10529487" y="210373"/>
              <a:ext cx="930443" cy="480815"/>
            </a:xfrm>
            <a:prstGeom prst="rect">
              <a:avLst/>
            </a:prstGeom>
          </p:spPr>
        </p:pic>
        <p:pic>
          <p:nvPicPr>
            <p:cNvPr id="78" name="Рисунок 77"/>
            <p:cNvPicPr>
              <a:picLocks noChangeAspect="1"/>
            </p:cNvPicPr>
            <p:nvPr/>
          </p:nvPicPr>
          <p:blipFill rotWithShape="1">
            <a:blip r:embed="rId6"/>
            <a:srcRect l="47269" t="18253" r="35516" b="4996"/>
            <a:stretch/>
          </p:blipFill>
          <p:spPr>
            <a:xfrm>
              <a:off x="10387757" y="212349"/>
              <a:ext cx="297013" cy="476701"/>
            </a:xfrm>
            <a:prstGeom prst="rect">
              <a:avLst/>
            </a:prstGeom>
          </p:spPr>
        </p:pic>
      </p:grpSp>
      <p:grpSp>
        <p:nvGrpSpPr>
          <p:cNvPr id="79" name="Группа 78"/>
          <p:cNvGrpSpPr/>
          <p:nvPr/>
        </p:nvGrpSpPr>
        <p:grpSpPr>
          <a:xfrm>
            <a:off x="10870073" y="6379630"/>
            <a:ext cx="1072173" cy="480815"/>
            <a:chOff x="10387757" y="210373"/>
            <a:chExt cx="1072173" cy="480815"/>
          </a:xfrm>
        </p:grpSpPr>
        <p:pic>
          <p:nvPicPr>
            <p:cNvPr id="106" name="Рисунок 105"/>
            <p:cNvPicPr>
              <a:picLocks noChangeAspect="1"/>
            </p:cNvPicPr>
            <p:nvPr/>
          </p:nvPicPr>
          <p:blipFill>
            <a:blip r:embed="rId5"/>
            <a:stretch>
              <a:fillRect/>
            </a:stretch>
          </p:blipFill>
          <p:spPr>
            <a:xfrm>
              <a:off x="10529487" y="210373"/>
              <a:ext cx="930443" cy="480815"/>
            </a:xfrm>
            <a:prstGeom prst="rect">
              <a:avLst/>
            </a:prstGeom>
          </p:spPr>
        </p:pic>
        <p:pic>
          <p:nvPicPr>
            <p:cNvPr id="107" name="Рисунок 106"/>
            <p:cNvPicPr>
              <a:picLocks noChangeAspect="1"/>
            </p:cNvPicPr>
            <p:nvPr/>
          </p:nvPicPr>
          <p:blipFill rotWithShape="1">
            <a:blip r:embed="rId6"/>
            <a:srcRect l="47269" t="18253" r="35516" b="4996"/>
            <a:stretch/>
          </p:blipFill>
          <p:spPr>
            <a:xfrm>
              <a:off x="10387757" y="212349"/>
              <a:ext cx="297013" cy="476701"/>
            </a:xfrm>
            <a:prstGeom prst="rect">
              <a:avLst/>
            </a:prstGeom>
          </p:spPr>
        </p:pic>
      </p:grpSp>
      <p:pic>
        <p:nvPicPr>
          <p:cNvPr id="68" name="Рисунок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0147" y="4452562"/>
            <a:ext cx="266700" cy="266700"/>
          </a:xfrm>
          <a:prstGeom prst="rect">
            <a:avLst/>
          </a:prstGeom>
        </p:spPr>
      </p:pic>
      <p:pic>
        <p:nvPicPr>
          <p:cNvPr id="75" name="Рисунок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0147" y="5167853"/>
            <a:ext cx="266700" cy="266700"/>
          </a:xfrm>
          <a:prstGeom prst="rect">
            <a:avLst/>
          </a:prstGeom>
        </p:spPr>
      </p:pic>
      <p:pic>
        <p:nvPicPr>
          <p:cNvPr id="108" name="Рисунок 10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720" y="5835695"/>
            <a:ext cx="266700" cy="266700"/>
          </a:xfrm>
          <a:prstGeom prst="rect">
            <a:avLst/>
          </a:prstGeom>
        </p:spPr>
      </p:pic>
      <p:pic>
        <p:nvPicPr>
          <p:cNvPr id="109" name="Рисунок 10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720" y="6485253"/>
            <a:ext cx="266700" cy="266700"/>
          </a:xfrm>
          <a:prstGeom prst="rect">
            <a:avLst/>
          </a:prstGeom>
        </p:spPr>
      </p:pic>
      <p:grpSp>
        <p:nvGrpSpPr>
          <p:cNvPr id="11" name="Группа 10"/>
          <p:cNvGrpSpPr/>
          <p:nvPr/>
        </p:nvGrpSpPr>
        <p:grpSpPr>
          <a:xfrm>
            <a:off x="4086195" y="1042353"/>
            <a:ext cx="2640032" cy="2334620"/>
            <a:chOff x="4086195" y="1042353"/>
            <a:chExt cx="2640032" cy="2334620"/>
          </a:xfrm>
        </p:grpSpPr>
        <p:grpSp>
          <p:nvGrpSpPr>
            <p:cNvPr id="2" name="Группа 1"/>
            <p:cNvGrpSpPr/>
            <p:nvPr/>
          </p:nvGrpSpPr>
          <p:grpSpPr>
            <a:xfrm>
              <a:off x="4086195" y="1042353"/>
              <a:ext cx="2640032" cy="2036710"/>
              <a:chOff x="4086195" y="1042353"/>
              <a:chExt cx="2640032" cy="2036710"/>
            </a:xfrm>
          </p:grpSpPr>
          <p:grpSp>
            <p:nvGrpSpPr>
              <p:cNvPr id="90" name="Группа 89"/>
              <p:cNvGrpSpPr/>
              <p:nvPr/>
            </p:nvGrpSpPr>
            <p:grpSpPr>
              <a:xfrm>
                <a:off x="4086195" y="1042353"/>
                <a:ext cx="2640032" cy="715016"/>
                <a:chOff x="123944" y="1067465"/>
                <a:chExt cx="2640032" cy="715016"/>
              </a:xfrm>
            </p:grpSpPr>
            <p:sp>
              <p:nvSpPr>
                <p:cNvPr id="91" name="Скругленный прямоугольник 90"/>
                <p:cNvSpPr/>
                <p:nvPr/>
              </p:nvSpPr>
              <p:spPr>
                <a:xfrm>
                  <a:off x="123944" y="1404573"/>
                  <a:ext cx="2640032" cy="3779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sp>
              <p:nvSpPr>
                <p:cNvPr id="92" name="Скругленный прямоугольник 91"/>
                <p:cNvSpPr/>
                <p:nvPr/>
              </p:nvSpPr>
              <p:spPr>
                <a:xfrm>
                  <a:off x="123945" y="1067465"/>
                  <a:ext cx="2640031" cy="3399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u="sng" dirty="0">
                      <a:solidFill>
                        <a:schemeClr val="accent5">
                          <a:lumMod val="75000"/>
                        </a:schemeClr>
                      </a:solidFill>
                      <a:latin typeface="Times New Roman" panose="02020603050405020304" pitchFamily="18" charset="0"/>
                      <a:cs typeface="Times New Roman" panose="02020603050405020304" pitchFamily="18" charset="0"/>
                    </a:rPr>
                    <a:t>Государство отправления</a:t>
                  </a:r>
                </a:p>
              </p:txBody>
            </p:sp>
          </p:grpSp>
          <p:sp>
            <p:nvSpPr>
              <p:cNvPr id="110" name="Скругленный прямоугольник 109"/>
              <p:cNvSpPr/>
              <p:nvPr/>
            </p:nvSpPr>
            <p:spPr>
              <a:xfrm>
                <a:off x="4086195" y="2067024"/>
                <a:ext cx="2640032" cy="3334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sp>
            <p:nvSpPr>
              <p:cNvPr id="111" name="Скругленный прямоугольник 110"/>
              <p:cNvSpPr/>
              <p:nvPr/>
            </p:nvSpPr>
            <p:spPr>
              <a:xfrm>
                <a:off x="4086195" y="2742938"/>
                <a:ext cx="2627450" cy="3361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grpSp>
        <p:pic>
          <p:nvPicPr>
            <p:cNvPr id="1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26224" y="1485864"/>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26226" y="2155074"/>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26225" y="2868466"/>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 name="Прямоугольник 139"/>
            <p:cNvSpPr/>
            <p:nvPr/>
          </p:nvSpPr>
          <p:spPr>
            <a:xfrm>
              <a:off x="4086195" y="3169233"/>
              <a:ext cx="2627450" cy="2077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Формат: Название станции (код)</a:t>
              </a:r>
              <a:endParaRPr lang="ru-RU" sz="1100" dirty="0">
                <a:solidFill>
                  <a:sysClr val="windowText" lastClr="000000"/>
                </a:solidFill>
              </a:endParaRPr>
            </a:p>
          </p:txBody>
        </p:sp>
        <p:sp>
          <p:nvSpPr>
            <p:cNvPr id="9" name="Прямоугольник 8"/>
            <p:cNvSpPr/>
            <p:nvPr/>
          </p:nvSpPr>
          <p:spPr>
            <a:xfrm>
              <a:off x="4583662" y="1770801"/>
              <a:ext cx="1734835" cy="307777"/>
            </a:xfrm>
            <a:prstGeom prst="rect">
              <a:avLst/>
            </a:prstGeom>
          </p:spPr>
          <p:txBody>
            <a:bodyPr wrap="none">
              <a:spAutoFit/>
            </a:bodyPr>
            <a:lstStyle/>
            <a:p>
              <a:pPr algn="ct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Дорога отправления</a:t>
              </a:r>
              <a:endParaRPr lang="ru-RU" sz="1400" u="sng"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43" name="Прямоугольник 142"/>
            <p:cNvSpPr/>
            <p:nvPr/>
          </p:nvSpPr>
          <p:spPr>
            <a:xfrm>
              <a:off x="4539606" y="2428004"/>
              <a:ext cx="1840440" cy="307777"/>
            </a:xfrm>
            <a:prstGeom prst="rect">
              <a:avLst/>
            </a:prstGeom>
          </p:spPr>
          <p:txBody>
            <a:bodyPr wrap="none">
              <a:spAutoFit/>
            </a:bodyPr>
            <a:lstStyle/>
            <a:p>
              <a:pPr algn="ct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Станция отправления</a:t>
              </a:r>
              <a:endParaRPr lang="ru-RU" sz="1400" u="sng"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nvGrpSpPr>
          <p:cNvPr id="144" name="Группа 143"/>
          <p:cNvGrpSpPr/>
          <p:nvPr/>
        </p:nvGrpSpPr>
        <p:grpSpPr>
          <a:xfrm>
            <a:off x="6922989" y="1042353"/>
            <a:ext cx="2640032" cy="2334620"/>
            <a:chOff x="4086195" y="1042353"/>
            <a:chExt cx="2640032" cy="2334620"/>
          </a:xfrm>
        </p:grpSpPr>
        <p:grpSp>
          <p:nvGrpSpPr>
            <p:cNvPr id="145" name="Группа 144"/>
            <p:cNvGrpSpPr/>
            <p:nvPr/>
          </p:nvGrpSpPr>
          <p:grpSpPr>
            <a:xfrm>
              <a:off x="4086195" y="1042353"/>
              <a:ext cx="2640032" cy="2036710"/>
              <a:chOff x="4086195" y="1042353"/>
              <a:chExt cx="2640032" cy="2036710"/>
            </a:xfrm>
          </p:grpSpPr>
          <p:grpSp>
            <p:nvGrpSpPr>
              <p:cNvPr id="152" name="Группа 151"/>
              <p:cNvGrpSpPr/>
              <p:nvPr/>
            </p:nvGrpSpPr>
            <p:grpSpPr>
              <a:xfrm>
                <a:off x="4086195" y="1042353"/>
                <a:ext cx="2640032" cy="715016"/>
                <a:chOff x="123944" y="1067465"/>
                <a:chExt cx="2640032" cy="715016"/>
              </a:xfrm>
            </p:grpSpPr>
            <p:sp>
              <p:nvSpPr>
                <p:cNvPr id="155" name="Скругленный прямоугольник 154"/>
                <p:cNvSpPr/>
                <p:nvPr/>
              </p:nvSpPr>
              <p:spPr>
                <a:xfrm>
                  <a:off x="123944" y="1404573"/>
                  <a:ext cx="2640032" cy="3779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sp>
              <p:nvSpPr>
                <p:cNvPr id="156" name="Скругленный прямоугольник 155"/>
                <p:cNvSpPr/>
                <p:nvPr/>
              </p:nvSpPr>
              <p:spPr>
                <a:xfrm>
                  <a:off x="123945" y="1067465"/>
                  <a:ext cx="2640031" cy="3399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u="sng" dirty="0">
                      <a:solidFill>
                        <a:schemeClr val="accent5">
                          <a:lumMod val="75000"/>
                        </a:schemeClr>
                      </a:solidFill>
                      <a:latin typeface="Times New Roman" panose="02020603050405020304" pitchFamily="18" charset="0"/>
                      <a:cs typeface="Times New Roman" panose="02020603050405020304" pitchFamily="18" charset="0"/>
                    </a:rPr>
                    <a:t>Государство </a:t>
                  </a: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назначения</a:t>
                  </a:r>
                  <a:endParaRPr lang="ru-RU" sz="1400" u="sng" dirty="0">
                    <a:solidFill>
                      <a:schemeClr val="accent5">
                        <a:lumMod val="75000"/>
                      </a:schemeClr>
                    </a:solidFill>
                    <a:latin typeface="Times New Roman" panose="02020603050405020304" pitchFamily="18" charset="0"/>
                    <a:cs typeface="Times New Roman" panose="02020603050405020304" pitchFamily="18" charset="0"/>
                  </a:endParaRPr>
                </a:p>
              </p:txBody>
            </p:sp>
          </p:grpSp>
          <p:sp>
            <p:nvSpPr>
              <p:cNvPr id="153" name="Скругленный прямоугольник 152"/>
              <p:cNvSpPr/>
              <p:nvPr/>
            </p:nvSpPr>
            <p:spPr>
              <a:xfrm>
                <a:off x="4086195" y="2067024"/>
                <a:ext cx="2640032" cy="3334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sp>
            <p:nvSpPr>
              <p:cNvPr id="154" name="Скругленный прямоугольник 153"/>
              <p:cNvSpPr/>
              <p:nvPr/>
            </p:nvSpPr>
            <p:spPr>
              <a:xfrm>
                <a:off x="4086195" y="2742938"/>
                <a:ext cx="2627450" cy="3361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100" dirty="0">
                  <a:solidFill>
                    <a:schemeClr val="tx1"/>
                  </a:solidFill>
                  <a:latin typeface="Times New Roman" panose="02020603050405020304" pitchFamily="18" charset="0"/>
                  <a:cs typeface="Times New Roman" panose="02020603050405020304" pitchFamily="18" charset="0"/>
                </a:endParaRPr>
              </a:p>
            </p:txBody>
          </p:sp>
        </p:grpSp>
        <p:pic>
          <p:nvPicPr>
            <p:cNvPr id="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26224" y="1485864"/>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26226" y="2155074"/>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26225" y="2868466"/>
              <a:ext cx="114637" cy="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 name="Прямоугольник 148"/>
            <p:cNvSpPr/>
            <p:nvPr/>
          </p:nvSpPr>
          <p:spPr>
            <a:xfrm>
              <a:off x="4086195" y="3169233"/>
              <a:ext cx="2627450" cy="2077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Формат: Название станции (код)</a:t>
              </a:r>
              <a:endParaRPr lang="ru-RU" sz="1100" dirty="0">
                <a:solidFill>
                  <a:sysClr val="windowText" lastClr="000000"/>
                </a:solidFill>
              </a:endParaRPr>
            </a:p>
          </p:txBody>
        </p:sp>
        <p:sp>
          <p:nvSpPr>
            <p:cNvPr id="150" name="Прямоугольник 149"/>
            <p:cNvSpPr/>
            <p:nvPr/>
          </p:nvSpPr>
          <p:spPr>
            <a:xfrm>
              <a:off x="4632975" y="1770801"/>
              <a:ext cx="1636217" cy="307777"/>
            </a:xfrm>
            <a:prstGeom prst="rect">
              <a:avLst/>
            </a:prstGeom>
          </p:spPr>
          <p:txBody>
            <a:bodyPr wrap="none">
              <a:spAutoFit/>
            </a:bodyPr>
            <a:lstStyle/>
            <a:p>
              <a:pPr algn="ct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Дорога назначения</a:t>
              </a:r>
              <a:endParaRPr lang="ru-RU" sz="1400" u="sng"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51" name="Прямоугольник 150"/>
            <p:cNvSpPr/>
            <p:nvPr/>
          </p:nvSpPr>
          <p:spPr>
            <a:xfrm>
              <a:off x="4588915" y="2428004"/>
              <a:ext cx="1741823" cy="307777"/>
            </a:xfrm>
            <a:prstGeom prst="rect">
              <a:avLst/>
            </a:prstGeom>
          </p:spPr>
          <p:txBody>
            <a:bodyPr wrap="none">
              <a:spAutoFit/>
            </a:bodyPr>
            <a:lstStyle/>
            <a:p>
              <a:pPr algn="ctr"/>
              <a:r>
                <a:rPr lang="ru-RU" sz="1400" u="sng" dirty="0" smtClean="0">
                  <a:solidFill>
                    <a:schemeClr val="accent5">
                      <a:lumMod val="75000"/>
                    </a:schemeClr>
                  </a:solidFill>
                  <a:latin typeface="Times New Roman" panose="02020603050405020304" pitchFamily="18" charset="0"/>
                  <a:cs typeface="Times New Roman" panose="02020603050405020304" pitchFamily="18" charset="0"/>
                </a:rPr>
                <a:t>Станция назначения</a:t>
              </a:r>
              <a:endParaRPr lang="ru-RU" sz="1400" u="sng" dirty="0">
                <a:solidFill>
                  <a:schemeClr val="accent5">
                    <a:lumMod val="7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43001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290" y="140180"/>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smtClean="0">
                <a:latin typeface="Times New Roman" panose="02020603050405020304" pitchFamily="18" charset="0"/>
                <a:cs typeface="Times New Roman" panose="02020603050405020304" pitchFamily="18" charset="0"/>
              </a:rPr>
              <a:t>Список корреспонденций пассажиропотоков   </a:t>
            </a:r>
            <a:endParaRPr lang="ru-RU" sz="18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2266200191"/>
              </p:ext>
            </p:extLst>
          </p:nvPr>
        </p:nvGraphicFramePr>
        <p:xfrm>
          <a:off x="32881" y="2455115"/>
          <a:ext cx="12111605" cy="4019440"/>
        </p:xfrm>
        <a:graphic>
          <a:graphicData uri="http://schemas.openxmlformats.org/drawingml/2006/table">
            <a:tbl>
              <a:tblPr firstRow="1" bandRow="1">
                <a:tableStyleId>{5C22544A-7EE6-4342-B048-85BDC9FD1C3A}</a:tableStyleId>
              </a:tblPr>
              <a:tblGrid>
                <a:gridCol w="320669"/>
                <a:gridCol w="1335550"/>
                <a:gridCol w="1218878"/>
                <a:gridCol w="769709"/>
                <a:gridCol w="769709"/>
                <a:gridCol w="769709"/>
                <a:gridCol w="769709"/>
                <a:gridCol w="769709"/>
                <a:gridCol w="769709"/>
                <a:gridCol w="769709"/>
                <a:gridCol w="769709"/>
                <a:gridCol w="769709"/>
                <a:gridCol w="769709"/>
                <a:gridCol w="769709"/>
                <a:gridCol w="769709"/>
              </a:tblGrid>
              <a:tr h="1637561">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Корреспонденция пассажиропотоков  </a:t>
                      </a:r>
                    </a:p>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grid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a:t>
                      </a:r>
                      <a:r>
                        <a:rPr lang="ru-RU" sz="1400" b="0" dirty="0" smtClean="0">
                          <a:solidFill>
                            <a:schemeClr val="bg1"/>
                          </a:solidFill>
                          <a:latin typeface="Times New Roman" panose="02020603050405020304" pitchFamily="18" charset="0"/>
                          <a:cs typeface="Times New Roman" panose="02020603050405020304" pitchFamily="18" charset="0"/>
                        </a:rPr>
                        <a:t> руб./пасс.</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Пассажирооборот, пасс-км</a:t>
                      </a:r>
                      <a:endParaRPr kumimoji="0" lang="ru-RU" sz="1400" b="0" i="0" u="none" strike="noStrike" kern="1200" cap="none" spc="0" normalizeH="0" baseline="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Количество поездов, ед. </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r>
              <a:tr h="611445">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Отчетный</a:t>
                      </a:r>
                      <a:r>
                        <a:rPr lang="ru-RU" sz="10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0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Рост/</a:t>
                      </a:r>
                      <a:br>
                        <a:rPr lang="ru-RU" sz="1000" b="0" dirty="0" smtClean="0">
                          <a:solidFill>
                            <a:schemeClr val="bg1"/>
                          </a:solidFill>
                          <a:latin typeface="Times New Roman" panose="02020603050405020304" pitchFamily="18" charset="0"/>
                          <a:cs typeface="Times New Roman" panose="02020603050405020304" pitchFamily="18" charset="0"/>
                        </a:rPr>
                      </a:br>
                      <a:r>
                        <a:rPr lang="ru-RU" sz="10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Доля в общем объеме,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0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Отчетный</a:t>
                      </a:r>
                      <a:r>
                        <a:rPr lang="ru-RU" sz="10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0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Рост/</a:t>
                      </a:r>
                      <a:br>
                        <a:rPr lang="ru-RU" sz="1000" b="0" dirty="0" smtClean="0">
                          <a:solidFill>
                            <a:schemeClr val="bg1"/>
                          </a:solidFill>
                          <a:latin typeface="Times New Roman" panose="02020603050405020304" pitchFamily="18" charset="0"/>
                          <a:cs typeface="Times New Roman" panose="02020603050405020304" pitchFamily="18" charset="0"/>
                        </a:rPr>
                      </a:br>
                      <a:r>
                        <a:rPr lang="ru-RU" sz="10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Отчетный</a:t>
                      </a:r>
                      <a:r>
                        <a:rPr lang="ru-RU" sz="10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0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Рост/</a:t>
                      </a:r>
                      <a:br>
                        <a:rPr lang="ru-RU" sz="1000" b="0" dirty="0" smtClean="0">
                          <a:solidFill>
                            <a:schemeClr val="bg1"/>
                          </a:solidFill>
                          <a:latin typeface="Times New Roman" panose="02020603050405020304" pitchFamily="18" charset="0"/>
                          <a:cs typeface="Times New Roman" panose="02020603050405020304" pitchFamily="18" charset="0"/>
                        </a:rPr>
                      </a:br>
                      <a:r>
                        <a:rPr lang="ru-RU" sz="10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Отчетный</a:t>
                      </a:r>
                      <a:r>
                        <a:rPr lang="ru-RU" sz="10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0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Рост/</a:t>
                      </a:r>
                      <a:br>
                        <a:rPr lang="ru-RU" sz="1000" b="0" dirty="0" smtClean="0">
                          <a:solidFill>
                            <a:schemeClr val="bg1"/>
                          </a:solidFill>
                          <a:latin typeface="Times New Roman" panose="02020603050405020304" pitchFamily="18" charset="0"/>
                          <a:cs typeface="Times New Roman" panose="02020603050405020304" pitchFamily="18" charset="0"/>
                        </a:rPr>
                      </a:br>
                      <a:r>
                        <a:rPr lang="ru-RU" sz="1000" b="0" dirty="0" smtClean="0">
                          <a:solidFill>
                            <a:schemeClr val="bg1"/>
                          </a:solidFill>
                          <a:latin typeface="Times New Roman" panose="02020603050405020304" pitchFamily="18" charset="0"/>
                          <a:cs typeface="Times New Roman" panose="02020603050405020304" pitchFamily="18" charset="0"/>
                        </a:rPr>
                        <a:t>падение</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endParaRPr lang="ru-RU" sz="1400" b="0" dirty="0">
                        <a:solidFill>
                          <a:schemeClr val="tx1"/>
                        </a:solidFill>
                        <a:latin typeface="Times New Roman" panose="02020603050405020304" pitchFamily="18" charset="0"/>
                        <a:cs typeface="Times New Roman" panose="02020603050405020304" pitchFamily="18" charset="0"/>
                      </a:endParaRPr>
                    </a:p>
                  </a:txBody>
                  <a:tcPr/>
                </a:tc>
              </a:tr>
              <a:tr h="776166">
                <a:tc>
                  <a:txBody>
                    <a:bodyPr/>
                    <a:lstStyle/>
                    <a:p>
                      <a:endParaRPr lang="ru-RU" sz="1400" baseline="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baseline="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r>
                        <a:rPr lang="ru-RU" sz="1400" u="none" baseline="0" dirty="0" smtClean="0">
                          <a:solidFill>
                            <a:schemeClr val="tx1"/>
                          </a:solidFill>
                        </a:rPr>
                        <a:t>Минск – </a:t>
                      </a:r>
                    </a:p>
                    <a:p>
                      <a:r>
                        <a:rPr lang="ru-RU" sz="1400" u="none" baseline="0" dirty="0" smtClean="0">
                          <a:solidFill>
                            <a:schemeClr val="tx1"/>
                          </a:solidFill>
                        </a:rPr>
                        <a:t>Москва </a:t>
                      </a:r>
                      <a:endParaRPr lang="ru-RU" sz="1400" u="none" baseline="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ru-RU" sz="1400" dirty="0" smtClean="0">
                          <a:solidFill>
                            <a:srgbClr val="00B050"/>
                          </a:solidFill>
                        </a:rPr>
                        <a:t>15</a:t>
                      </a:r>
                      <a:endParaRPr lang="ru-RU" sz="1400" dirty="0">
                        <a:solidFill>
                          <a:srgbClr val="00B05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ru-RU" sz="1400" dirty="0" smtClean="0">
                          <a:solidFill>
                            <a:schemeClr val="tx1"/>
                          </a:solidFill>
                        </a:rPr>
                        <a:t>60</a:t>
                      </a:r>
                      <a:endParaRPr lang="ru-RU" sz="14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ru-RU" sz="1400" dirty="0" smtClean="0">
                          <a:solidFill>
                            <a:srgbClr val="FF0000"/>
                          </a:solidFill>
                        </a:rPr>
                        <a:t>12</a:t>
                      </a:r>
                      <a:endParaRPr lang="ru-RU" sz="14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ru-RU" sz="1400" dirty="0" smtClean="0">
                          <a:solidFill>
                            <a:schemeClr val="tx1"/>
                          </a:solidFill>
                        </a:rPr>
                        <a:t>50</a:t>
                      </a:r>
                      <a:endParaRPr lang="ru-RU" sz="14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gridSpan="2">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hMerge="1">
                  <a:txBody>
                    <a:bodyPr/>
                    <a:lstStyle/>
                    <a:p>
                      <a:endParaRPr lang="ru-RU"/>
                    </a:p>
                  </a:txBody>
                  <a:tcPr/>
                </a:tc>
                <a:tc gridSpan="3">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hMerge="1">
                  <a:txBody>
                    <a:bodyPr/>
                    <a:lstStyle/>
                    <a:p>
                      <a:endParaRPr lang="ru-RU"/>
                    </a:p>
                  </a:txBody>
                  <a:tcPr/>
                </a:tc>
                <a:tc hMerge="1">
                  <a:txBody>
                    <a:bodyPr/>
                    <a:lstStyle/>
                    <a:p>
                      <a:endParaRPr lang="ru-RU"/>
                    </a:p>
                  </a:txBody>
                  <a:tcPr/>
                </a:tc>
                <a:tc>
                  <a:txBody>
                    <a:bodyPr/>
                    <a:lstStyle/>
                    <a:p>
                      <a:r>
                        <a:rPr lang="ru-RU" sz="1400" u="sng" dirty="0" smtClean="0">
                          <a:solidFill>
                            <a:srgbClr val="0070C0"/>
                          </a:solidFill>
                        </a:rPr>
                        <a:t>2</a:t>
                      </a:r>
                      <a:endParaRPr lang="ru-RU" sz="1400" u="sng" dirty="0">
                        <a:solidFill>
                          <a:srgbClr val="0070C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94109">
                <a:tc rowSpan="2">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rowSpan="2">
                  <a:txBody>
                    <a:bodyPr/>
                    <a:lstStyle/>
                    <a:p>
                      <a:endParaRPr lang="ru-RU"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rowSpan="2">
                  <a:txBody>
                    <a:bodyPr/>
                    <a:lstStyle/>
                    <a:p>
                      <a:r>
                        <a:rPr lang="ru-RU" sz="1400" u="none" dirty="0" smtClean="0">
                          <a:solidFill>
                            <a:schemeClr val="tx1"/>
                          </a:solidFill>
                        </a:rPr>
                        <a:t>Полоцк </a:t>
                      </a:r>
                      <a:r>
                        <a:rPr lang="ru-RU" sz="1400" u="none" baseline="0" dirty="0" smtClean="0">
                          <a:solidFill>
                            <a:schemeClr val="tx1"/>
                          </a:solidFill>
                        </a:rPr>
                        <a:t> – Санкт  Петербург </a:t>
                      </a:r>
                      <a:endParaRPr lang="ru-RU" sz="1400" u="none"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rowSpan="2">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a:txBody>
                    <a:bodyPr/>
                    <a:lstStyle/>
                    <a:p>
                      <a:pPr algn="ctr"/>
                      <a:r>
                        <a:rPr lang="ru-RU" sz="1400" dirty="0" smtClean="0">
                          <a:solidFill>
                            <a:srgbClr val="00B050"/>
                          </a:solidFill>
                        </a:rPr>
                        <a:t>20</a:t>
                      </a:r>
                      <a:endParaRPr lang="ru-RU" sz="1400" dirty="0">
                        <a:solidFill>
                          <a:srgbClr val="00B05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a:txBody>
                    <a:bodyPr/>
                    <a:lstStyle/>
                    <a:p>
                      <a:pPr algn="ctr"/>
                      <a:r>
                        <a:rPr lang="ru-RU" sz="1400" dirty="0" smtClean="0">
                          <a:solidFill>
                            <a:schemeClr val="tx1"/>
                          </a:solidFill>
                        </a:rPr>
                        <a:t>40</a:t>
                      </a:r>
                      <a:endParaRPr lang="ru-RU" sz="14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a:txBody>
                    <a:bodyPr/>
                    <a:lstStyle/>
                    <a:p>
                      <a:pPr marL="0" algn="l" defTabSz="914400" rtl="0" eaLnBrk="1" latinLnBrk="0" hangingPunct="1"/>
                      <a:endParaRPr lang="ru-RU" sz="1400" kern="1200" dirty="0">
                        <a:solidFill>
                          <a:schemeClr val="dk1"/>
                        </a:solidFill>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a:txBody>
                    <a:bodyPr/>
                    <a:lstStyle/>
                    <a:p>
                      <a:pPr marL="0" algn="ctr" defTabSz="914400" rtl="0" eaLnBrk="1" latinLnBrk="0" hangingPunct="1"/>
                      <a:r>
                        <a:rPr lang="ru-RU" sz="1400" kern="1200" dirty="0" smtClean="0">
                          <a:solidFill>
                            <a:srgbClr val="FF0000"/>
                          </a:solidFill>
                          <a:latin typeface="+mn-lt"/>
                          <a:ea typeface="+mn-ea"/>
                          <a:cs typeface="+mn-cs"/>
                        </a:rPr>
                        <a:t>10</a:t>
                      </a:r>
                      <a:endParaRPr lang="ru-RU" sz="1400" kern="1200" dirty="0">
                        <a:solidFill>
                          <a:srgbClr val="FF0000"/>
                        </a:solidFill>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a:txBody>
                    <a:bodyPr/>
                    <a:lstStyle/>
                    <a:p>
                      <a:pPr marL="0" algn="ctr" defTabSz="914400" rtl="0" eaLnBrk="1" latinLnBrk="0" hangingPunct="1"/>
                      <a:r>
                        <a:rPr lang="ru-RU" sz="1400" kern="1200" dirty="0" smtClean="0">
                          <a:solidFill>
                            <a:schemeClr val="tx1"/>
                          </a:solidFill>
                          <a:latin typeface="+mn-lt"/>
                          <a:ea typeface="+mn-ea"/>
                          <a:cs typeface="+mn-cs"/>
                        </a:rPr>
                        <a:t>50</a:t>
                      </a:r>
                      <a:endParaRPr lang="ru-RU" sz="1400" kern="1200" dirty="0">
                        <a:solidFill>
                          <a:schemeClr val="tx1"/>
                        </a:solidFill>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gridSpan="2">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hMerge="1">
                  <a:txBody>
                    <a:bodyPr/>
                    <a:lstStyle/>
                    <a:p>
                      <a:endParaRPr lang="ru-RU"/>
                    </a:p>
                  </a:txBody>
                  <a:tcPr/>
                </a:tc>
                <a:tc rowSpan="2" gridSpan="3">
                  <a:txBody>
                    <a:bodyPr/>
                    <a:lstStyle/>
                    <a:p>
                      <a:endParaRPr lang="ru-RU"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rowSpan="2" hMerge="1">
                  <a:txBody>
                    <a:bodyPr/>
                    <a:lstStyle/>
                    <a:p>
                      <a:endParaRPr lang="ru-RU"/>
                    </a:p>
                  </a:txBody>
                  <a:tcPr/>
                </a:tc>
                <a:tc rowSpan="2" hMerge="1">
                  <a:txBody>
                    <a:bodyPr/>
                    <a:lstStyle/>
                    <a:p>
                      <a:endParaRPr lang="ru-RU"/>
                    </a:p>
                  </a:txBody>
                  <a:tcPr/>
                </a:tc>
                <a:tc>
                  <a:txBody>
                    <a:bodyPr/>
                    <a:lstStyle/>
                    <a:p>
                      <a:pPr marL="0" algn="l" defTabSz="914400" rtl="0" eaLnBrk="1" latinLnBrk="0" hangingPunct="1"/>
                      <a:r>
                        <a:rPr lang="ru-RU" sz="1400" u="sng" kern="1200" dirty="0" smtClean="0">
                          <a:solidFill>
                            <a:srgbClr val="0070C0"/>
                          </a:solidFill>
                          <a:latin typeface="+mn-lt"/>
                          <a:ea typeface="+mn-ea"/>
                          <a:cs typeface="+mn-cs"/>
                        </a:rPr>
                        <a:t>2</a:t>
                      </a:r>
                      <a:endParaRPr lang="ru-RU" sz="1400" u="sng" kern="1200" dirty="0">
                        <a:solidFill>
                          <a:srgbClr val="0070C0"/>
                        </a:solidFill>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510564">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gridSpan="2" vMerge="1">
                  <a:txBody>
                    <a:bodyPr/>
                    <a:lstStyle/>
                    <a:p>
                      <a:endParaRPr lang="ru-RU"/>
                    </a:p>
                  </a:txBody>
                  <a:tcPr/>
                </a:tc>
                <a:tc hMerge="1" vMerge="1">
                  <a:txBody>
                    <a:bodyPr/>
                    <a:lstStyle/>
                    <a:p>
                      <a:endParaRPr lang="ru-RU"/>
                    </a:p>
                  </a:txBody>
                  <a:tcPr/>
                </a:tc>
                <a:tc gridSpan="3" vMerge="1">
                  <a:txBody>
                    <a:bodyPr/>
                    <a:lstStyle/>
                    <a:p>
                      <a:endParaRPr lang="ru-RU"/>
                    </a:p>
                  </a:txBody>
                  <a:tcPr/>
                </a:tc>
                <a:tc hMerge="1" vMerge="1">
                  <a:txBody>
                    <a:bodyPr/>
                    <a:lstStyle/>
                    <a:p>
                      <a:endParaRPr lang="ru-RU"/>
                    </a:p>
                  </a:txBody>
                  <a:tcPr/>
                </a:tc>
                <a:tc hMerge="1" vMerge="1">
                  <a:txBody>
                    <a:bodyPr/>
                    <a:lstStyle/>
                    <a:p>
                      <a:endParaRPr lang="ru-RU"/>
                    </a:p>
                  </a:txBody>
                  <a:tcPr/>
                </a:tc>
                <a:tc>
                  <a:txBody>
                    <a:bodyPr/>
                    <a:lstStyle/>
                    <a:p>
                      <a:pPr marL="0" algn="l" defTabSz="914400" rtl="0" eaLnBrk="1" latinLnBrk="0" hangingPunct="1"/>
                      <a:r>
                        <a:rPr lang="ru-RU" sz="1400" u="sng" kern="1200" dirty="0" smtClean="0">
                          <a:solidFill>
                            <a:srgbClr val="0070C0"/>
                          </a:solidFill>
                          <a:latin typeface="+mn-lt"/>
                          <a:ea typeface="+mn-ea"/>
                          <a:cs typeface="+mn-cs"/>
                        </a:rPr>
                        <a:t>2</a:t>
                      </a:r>
                      <a:endParaRPr lang="ru-RU" sz="1400" u="sng" kern="1200" dirty="0">
                        <a:solidFill>
                          <a:srgbClr val="0070C0"/>
                        </a:solidFill>
                        <a:latin typeface="+mn-lt"/>
                        <a:ea typeface="+mn-ea"/>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sp>
        <p:nvSpPr>
          <p:cNvPr id="7" name="Прямоугольник 6"/>
          <p:cNvSpPr/>
          <p:nvPr/>
        </p:nvSpPr>
        <p:spPr>
          <a:xfrm>
            <a:off x="84258" y="5164134"/>
            <a:ext cx="219666" cy="182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7565" y="5891135"/>
            <a:ext cx="212223" cy="196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29290" y="7097344"/>
            <a:ext cx="12020550" cy="341632"/>
          </a:xfrm>
          <a:prstGeom prst="rect">
            <a:avLst/>
          </a:prstGeom>
          <a:solidFill>
            <a:schemeClr val="accent1">
              <a:lumMod val="20000"/>
              <a:lumOff val="80000"/>
            </a:schemeClr>
          </a:solidFill>
          <a:ln>
            <a:solidFill>
              <a:schemeClr val="accent5">
                <a:lumMod val="75000"/>
              </a:schemeClr>
            </a:solidFill>
          </a:ln>
        </p:spPr>
        <p:txBody>
          <a:bodyPr wrap="square">
            <a:spAutoFit/>
          </a:bodyPr>
          <a:lstStyle/>
          <a:p>
            <a:pPr algn="ctr">
              <a:lnSpc>
                <a:spcPct val="90000"/>
              </a:lnSpc>
              <a:spcBef>
                <a:spcPct val="0"/>
              </a:spcBef>
            </a:pPr>
            <a:r>
              <a:rPr lang="ru-RU" b="1" dirty="0">
                <a:latin typeface="Times New Roman" panose="02020603050405020304" pitchFamily="18" charset="0"/>
                <a:ea typeface="+mj-ea"/>
                <a:cs typeface="Times New Roman" panose="02020603050405020304" pitchFamily="18" charset="0"/>
              </a:rPr>
              <a:t>Анализ неравномерности </a:t>
            </a:r>
            <a:r>
              <a:rPr lang="ru-RU" b="1" dirty="0" smtClean="0">
                <a:latin typeface="Times New Roman" panose="02020603050405020304" pitchFamily="18" charset="0"/>
                <a:ea typeface="+mj-ea"/>
                <a:cs typeface="Times New Roman" panose="02020603050405020304" pitchFamily="18" charset="0"/>
              </a:rPr>
              <a:t>корреспонденций пассажиропотоков</a:t>
            </a:r>
            <a:endParaRPr lang="ru-RU" b="1" dirty="0">
              <a:latin typeface="Times New Roman" panose="02020603050405020304" pitchFamily="18" charset="0"/>
              <a:ea typeface="+mj-ea"/>
              <a:cs typeface="Times New Roman" panose="02020603050405020304" pitchFamily="18" charset="0"/>
            </a:endParaRPr>
          </a:p>
        </p:txBody>
      </p:sp>
      <p:sp>
        <p:nvSpPr>
          <p:cNvPr id="21" name="Заголовок 1"/>
          <p:cNvSpPr txBox="1">
            <a:spLocks/>
          </p:cNvSpPr>
          <p:nvPr/>
        </p:nvSpPr>
        <p:spPr>
          <a:xfrm>
            <a:off x="129290" y="7625284"/>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Анализ корреспонденций </a:t>
            </a:r>
            <a:r>
              <a:rPr lang="ru-RU" sz="1800" b="1" dirty="0" smtClean="0">
                <a:latin typeface="Times New Roman" panose="02020603050405020304" pitchFamily="18" charset="0"/>
                <a:cs typeface="Times New Roman" panose="02020603050405020304" pitchFamily="18" charset="0"/>
              </a:rPr>
              <a:t>пассажиропотоков </a:t>
            </a:r>
            <a:r>
              <a:rPr lang="ru-RU" sz="1800" b="1" dirty="0">
                <a:latin typeface="Times New Roman" panose="02020603050405020304" pitchFamily="18" charset="0"/>
                <a:cs typeface="Times New Roman" panose="02020603050405020304" pitchFamily="18" charset="0"/>
              </a:rPr>
              <a:t>по типам </a:t>
            </a:r>
            <a:r>
              <a:rPr lang="ru-RU" sz="1800" b="1" dirty="0" smtClean="0">
                <a:latin typeface="Times New Roman" panose="02020603050405020304" pitchFamily="18" charset="0"/>
                <a:cs typeface="Times New Roman" panose="02020603050405020304" pitchFamily="18" charset="0"/>
              </a:rPr>
              <a:t>вагонов</a:t>
            </a: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 </a:t>
            </a:r>
          </a:p>
        </p:txBody>
      </p:sp>
      <p:sp>
        <p:nvSpPr>
          <p:cNvPr id="23" name="Заголовок 1"/>
          <p:cNvSpPr txBox="1">
            <a:spLocks/>
          </p:cNvSpPr>
          <p:nvPr/>
        </p:nvSpPr>
        <p:spPr>
          <a:xfrm>
            <a:off x="123943" y="8283943"/>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виду документа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25" name="Прямоугольник 24"/>
          <p:cNvSpPr/>
          <p:nvPr/>
        </p:nvSpPr>
        <p:spPr>
          <a:xfrm>
            <a:off x="77731" y="-575851"/>
            <a:ext cx="10160092" cy="667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u="sng" dirty="0" smtClean="0">
                <a:solidFill>
                  <a:schemeClr val="tx1"/>
                </a:solidFill>
                <a:latin typeface="Times New Roman" panose="02020603050405020304" pitchFamily="18" charset="0"/>
                <a:cs typeface="Times New Roman" panose="02020603050405020304" pitchFamily="18" charset="0"/>
              </a:rPr>
              <a:t>Данные по корреспонденциям</a:t>
            </a:r>
            <a:endParaRPr lang="ru-RU" sz="1400" u="sng" dirty="0">
              <a:latin typeface="Times New Roman" panose="02020603050405020304" pitchFamily="18" charset="0"/>
              <a:cs typeface="Times New Roman" panose="02020603050405020304" pitchFamily="18" charset="0"/>
            </a:endParaRPr>
          </a:p>
        </p:txBody>
      </p:sp>
      <p:cxnSp>
        <p:nvCxnSpPr>
          <p:cNvPr id="30" name="Прямая со стрелкой 29"/>
          <p:cNvCxnSpPr>
            <a:stCxn id="14" idx="2"/>
          </p:cNvCxnSpPr>
          <p:nvPr/>
        </p:nvCxnSpPr>
        <p:spPr>
          <a:xfrm>
            <a:off x="10260240" y="5738103"/>
            <a:ext cx="1137610" cy="11443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Скругленный прямоугольник 31"/>
          <p:cNvSpPr/>
          <p:nvPr/>
        </p:nvSpPr>
        <p:spPr>
          <a:xfrm>
            <a:off x="1714500" y="4282660"/>
            <a:ext cx="1120140" cy="4054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p:cNvPicPr>
            <a:picLocks noChangeAspect="1"/>
          </p:cNvPicPr>
          <p:nvPr/>
        </p:nvPicPr>
        <p:blipFill>
          <a:blip r:embed="rId3"/>
          <a:stretch>
            <a:fillRect/>
          </a:stretch>
        </p:blipFill>
        <p:spPr>
          <a:xfrm>
            <a:off x="2508893" y="4406007"/>
            <a:ext cx="325747" cy="217164"/>
          </a:xfrm>
          <a:prstGeom prst="rect">
            <a:avLst/>
          </a:prstGeom>
        </p:spPr>
      </p:pic>
      <p:sp>
        <p:nvSpPr>
          <p:cNvPr id="28" name="Заголовок 1"/>
          <p:cNvSpPr txBox="1">
            <a:spLocks/>
          </p:cNvSpPr>
          <p:nvPr/>
        </p:nvSpPr>
        <p:spPr>
          <a:xfrm>
            <a:off x="123943" y="8980453"/>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характеристикам места</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14" name="Прямоугольник 13"/>
          <p:cNvSpPr/>
          <p:nvPr/>
        </p:nvSpPr>
        <p:spPr>
          <a:xfrm>
            <a:off x="9266605" y="4980609"/>
            <a:ext cx="1987269" cy="75749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smtClean="0">
                <a:solidFill>
                  <a:sysClr val="windowText" lastClr="000000"/>
                </a:solidFill>
              </a:rPr>
              <a:t>Переход на отчет по поездам (по одной корреспонденции, без суммирования</a:t>
            </a:r>
            <a:endParaRPr lang="ru-RU" sz="1100" dirty="0">
              <a:solidFill>
                <a:sysClr val="windowText" lastClr="000000"/>
              </a:solidFill>
            </a:endParaRPr>
          </a:p>
        </p:txBody>
      </p:sp>
      <p:grpSp>
        <p:nvGrpSpPr>
          <p:cNvPr id="18" name="Группа 17"/>
          <p:cNvGrpSpPr/>
          <p:nvPr/>
        </p:nvGrpSpPr>
        <p:grpSpPr>
          <a:xfrm>
            <a:off x="10793516" y="7688695"/>
            <a:ext cx="1072173" cy="480815"/>
            <a:chOff x="10387757" y="210373"/>
            <a:chExt cx="1072173" cy="480815"/>
          </a:xfrm>
        </p:grpSpPr>
        <p:pic>
          <p:nvPicPr>
            <p:cNvPr id="9" name="Рисунок 8"/>
            <p:cNvPicPr>
              <a:picLocks noChangeAspect="1"/>
            </p:cNvPicPr>
            <p:nvPr/>
          </p:nvPicPr>
          <p:blipFill>
            <a:blip r:embed="rId4"/>
            <a:stretch>
              <a:fillRect/>
            </a:stretch>
          </p:blipFill>
          <p:spPr>
            <a:xfrm>
              <a:off x="10529487" y="210373"/>
              <a:ext cx="930443" cy="480815"/>
            </a:xfrm>
            <a:prstGeom prst="rect">
              <a:avLst/>
            </a:prstGeom>
          </p:spPr>
        </p:pic>
        <p:pic>
          <p:nvPicPr>
            <p:cNvPr id="16" name="Рисунок 15"/>
            <p:cNvPicPr>
              <a:picLocks noChangeAspect="1"/>
            </p:cNvPicPr>
            <p:nvPr/>
          </p:nvPicPr>
          <p:blipFill rotWithShape="1">
            <a:blip r:embed="rId5"/>
            <a:srcRect l="47269" t="18253" r="35516" b="4996"/>
            <a:stretch/>
          </p:blipFill>
          <p:spPr>
            <a:xfrm>
              <a:off x="10387757" y="212349"/>
              <a:ext cx="297013" cy="476701"/>
            </a:xfrm>
            <a:prstGeom prst="rect">
              <a:avLst/>
            </a:prstGeom>
          </p:spPr>
        </p:pic>
      </p:grpSp>
      <p:grpSp>
        <p:nvGrpSpPr>
          <p:cNvPr id="39" name="Группа 38"/>
          <p:cNvGrpSpPr/>
          <p:nvPr/>
        </p:nvGrpSpPr>
        <p:grpSpPr>
          <a:xfrm>
            <a:off x="10793516" y="7037994"/>
            <a:ext cx="1072173" cy="480815"/>
            <a:chOff x="10864382" y="4345586"/>
            <a:chExt cx="1072173" cy="480815"/>
          </a:xfrm>
        </p:grpSpPr>
        <p:grpSp>
          <p:nvGrpSpPr>
            <p:cNvPr id="40" name="Группа 39"/>
            <p:cNvGrpSpPr/>
            <p:nvPr/>
          </p:nvGrpSpPr>
          <p:grpSpPr>
            <a:xfrm>
              <a:off x="10864382" y="4345586"/>
              <a:ext cx="1072173" cy="480815"/>
              <a:chOff x="10387757" y="210373"/>
              <a:chExt cx="1072173" cy="480815"/>
            </a:xfrm>
          </p:grpSpPr>
          <p:pic>
            <p:nvPicPr>
              <p:cNvPr id="44" name="Рисунок 43"/>
              <p:cNvPicPr>
                <a:picLocks noChangeAspect="1"/>
              </p:cNvPicPr>
              <p:nvPr/>
            </p:nvPicPr>
            <p:blipFill>
              <a:blip r:embed="rId4"/>
              <a:stretch>
                <a:fillRect/>
              </a:stretch>
            </p:blipFill>
            <p:spPr>
              <a:xfrm>
                <a:off x="10529487" y="210373"/>
                <a:ext cx="930443" cy="480815"/>
              </a:xfrm>
              <a:prstGeom prst="rect">
                <a:avLst/>
              </a:prstGeom>
            </p:spPr>
          </p:pic>
          <p:pic>
            <p:nvPicPr>
              <p:cNvPr id="45" name="Рисунок 44"/>
              <p:cNvPicPr>
                <a:picLocks noChangeAspect="1"/>
              </p:cNvPicPr>
              <p:nvPr/>
            </p:nvPicPr>
            <p:blipFill rotWithShape="1">
              <a:blip r:embed="rId5"/>
              <a:srcRect l="47269" t="18253" r="35516" b="4996"/>
              <a:stretch/>
            </p:blipFill>
            <p:spPr>
              <a:xfrm>
                <a:off x="10387757" y="212349"/>
                <a:ext cx="297013" cy="476701"/>
              </a:xfrm>
              <a:prstGeom prst="rect">
                <a:avLst/>
              </a:prstGeom>
            </p:spPr>
          </p:pic>
        </p:grpSp>
        <p:grpSp>
          <p:nvGrpSpPr>
            <p:cNvPr id="41" name="Группа 40"/>
            <p:cNvGrpSpPr/>
            <p:nvPr/>
          </p:nvGrpSpPr>
          <p:grpSpPr>
            <a:xfrm>
              <a:off x="11162273" y="4457594"/>
              <a:ext cx="386702" cy="230832"/>
              <a:chOff x="13242233" y="5242916"/>
              <a:chExt cx="386702" cy="230832"/>
            </a:xfrm>
          </p:grpSpPr>
          <p:sp>
            <p:nvSpPr>
              <p:cNvPr id="42" name="Прямоугольник 41"/>
              <p:cNvSpPr/>
              <p:nvPr/>
            </p:nvSpPr>
            <p:spPr>
              <a:xfrm>
                <a:off x="13322491" y="5301284"/>
                <a:ext cx="226185" cy="14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p:cNvSpPr txBox="1"/>
              <p:nvPr/>
            </p:nvSpPr>
            <p:spPr>
              <a:xfrm>
                <a:off x="13242233" y="5242916"/>
                <a:ext cx="386702" cy="230832"/>
              </a:xfrm>
              <a:prstGeom prst="rect">
                <a:avLst/>
              </a:prstGeom>
              <a:noFill/>
            </p:spPr>
            <p:txBody>
              <a:bodyPr wrap="square" rtlCol="0">
                <a:spAutoFit/>
              </a:bodyPr>
              <a:lstStyle/>
              <a:p>
                <a:r>
                  <a:rPr lang="en-US" sz="900" dirty="0" smtClean="0">
                    <a:solidFill>
                      <a:schemeClr val="accent5">
                        <a:lumMod val="75000"/>
                      </a:schemeClr>
                    </a:solidFill>
                  </a:rPr>
                  <a:t>pdf</a:t>
                </a:r>
                <a:endParaRPr lang="ru-RU" sz="900" dirty="0">
                  <a:solidFill>
                    <a:schemeClr val="accent5">
                      <a:lumMod val="75000"/>
                    </a:schemeClr>
                  </a:solidFill>
                </a:endParaRPr>
              </a:p>
            </p:txBody>
          </p:sp>
        </p:grpSp>
      </p:grpSp>
      <p:grpSp>
        <p:nvGrpSpPr>
          <p:cNvPr id="46" name="Группа 45"/>
          <p:cNvGrpSpPr/>
          <p:nvPr/>
        </p:nvGrpSpPr>
        <p:grpSpPr>
          <a:xfrm>
            <a:off x="10929161" y="190810"/>
            <a:ext cx="1072173" cy="480815"/>
            <a:chOff x="10387757" y="210373"/>
            <a:chExt cx="1072173" cy="480815"/>
          </a:xfrm>
        </p:grpSpPr>
        <p:pic>
          <p:nvPicPr>
            <p:cNvPr id="47" name="Рисунок 46"/>
            <p:cNvPicPr>
              <a:picLocks noChangeAspect="1"/>
            </p:cNvPicPr>
            <p:nvPr/>
          </p:nvPicPr>
          <p:blipFill>
            <a:blip r:embed="rId4"/>
            <a:stretch>
              <a:fillRect/>
            </a:stretch>
          </p:blipFill>
          <p:spPr>
            <a:xfrm>
              <a:off x="10529487" y="210373"/>
              <a:ext cx="930443" cy="480815"/>
            </a:xfrm>
            <a:prstGeom prst="rect">
              <a:avLst/>
            </a:prstGeom>
          </p:spPr>
        </p:pic>
        <p:pic>
          <p:nvPicPr>
            <p:cNvPr id="48" name="Рисунок 47"/>
            <p:cNvPicPr>
              <a:picLocks noChangeAspect="1"/>
            </p:cNvPicPr>
            <p:nvPr/>
          </p:nvPicPr>
          <p:blipFill rotWithShape="1">
            <a:blip r:embed="rId5"/>
            <a:srcRect l="47269" t="18253" r="35516" b="4996"/>
            <a:stretch/>
          </p:blipFill>
          <p:spPr>
            <a:xfrm>
              <a:off x="10387757" y="212349"/>
              <a:ext cx="297013" cy="476701"/>
            </a:xfrm>
            <a:prstGeom prst="rect">
              <a:avLst/>
            </a:prstGeom>
          </p:spPr>
        </p:pic>
      </p:grpSp>
      <p:grpSp>
        <p:nvGrpSpPr>
          <p:cNvPr id="49" name="Группа 48"/>
          <p:cNvGrpSpPr/>
          <p:nvPr/>
        </p:nvGrpSpPr>
        <p:grpSpPr>
          <a:xfrm>
            <a:off x="10793516" y="8332953"/>
            <a:ext cx="1072173" cy="480815"/>
            <a:chOff x="10387757" y="210373"/>
            <a:chExt cx="1072173" cy="480815"/>
          </a:xfrm>
        </p:grpSpPr>
        <p:pic>
          <p:nvPicPr>
            <p:cNvPr id="50" name="Рисунок 49"/>
            <p:cNvPicPr>
              <a:picLocks noChangeAspect="1"/>
            </p:cNvPicPr>
            <p:nvPr/>
          </p:nvPicPr>
          <p:blipFill>
            <a:blip r:embed="rId4"/>
            <a:stretch>
              <a:fillRect/>
            </a:stretch>
          </p:blipFill>
          <p:spPr>
            <a:xfrm>
              <a:off x="10529487" y="210373"/>
              <a:ext cx="930443" cy="480815"/>
            </a:xfrm>
            <a:prstGeom prst="rect">
              <a:avLst/>
            </a:prstGeom>
          </p:spPr>
        </p:pic>
        <p:pic>
          <p:nvPicPr>
            <p:cNvPr id="51" name="Рисунок 50"/>
            <p:cNvPicPr>
              <a:picLocks noChangeAspect="1"/>
            </p:cNvPicPr>
            <p:nvPr/>
          </p:nvPicPr>
          <p:blipFill rotWithShape="1">
            <a:blip r:embed="rId5"/>
            <a:srcRect l="47269" t="18253" r="35516" b="4996"/>
            <a:stretch/>
          </p:blipFill>
          <p:spPr>
            <a:xfrm>
              <a:off x="10387757" y="212349"/>
              <a:ext cx="297013" cy="476701"/>
            </a:xfrm>
            <a:prstGeom prst="rect">
              <a:avLst/>
            </a:prstGeom>
          </p:spPr>
        </p:pic>
      </p:grpSp>
      <p:grpSp>
        <p:nvGrpSpPr>
          <p:cNvPr id="52" name="Группа 51"/>
          <p:cNvGrpSpPr/>
          <p:nvPr/>
        </p:nvGrpSpPr>
        <p:grpSpPr>
          <a:xfrm>
            <a:off x="10793516" y="9016400"/>
            <a:ext cx="1072173" cy="480815"/>
            <a:chOff x="10387757" y="210373"/>
            <a:chExt cx="1072173" cy="480815"/>
          </a:xfrm>
        </p:grpSpPr>
        <p:pic>
          <p:nvPicPr>
            <p:cNvPr id="53" name="Рисунок 52"/>
            <p:cNvPicPr>
              <a:picLocks noChangeAspect="1"/>
            </p:cNvPicPr>
            <p:nvPr/>
          </p:nvPicPr>
          <p:blipFill>
            <a:blip r:embed="rId4"/>
            <a:stretch>
              <a:fillRect/>
            </a:stretch>
          </p:blipFill>
          <p:spPr>
            <a:xfrm>
              <a:off x="10529487" y="210373"/>
              <a:ext cx="930443" cy="480815"/>
            </a:xfrm>
            <a:prstGeom prst="rect">
              <a:avLst/>
            </a:prstGeom>
          </p:spPr>
        </p:pic>
        <p:pic>
          <p:nvPicPr>
            <p:cNvPr id="54" name="Рисунок 53"/>
            <p:cNvPicPr>
              <a:picLocks noChangeAspect="1"/>
            </p:cNvPicPr>
            <p:nvPr/>
          </p:nvPicPr>
          <p:blipFill rotWithShape="1">
            <a:blip r:embed="rId5"/>
            <a:srcRect l="47269" t="18253" r="35516" b="4996"/>
            <a:stretch/>
          </p:blipFill>
          <p:spPr>
            <a:xfrm>
              <a:off x="10387757" y="212349"/>
              <a:ext cx="297013" cy="476701"/>
            </a:xfrm>
            <a:prstGeom prst="rect">
              <a:avLst/>
            </a:prstGeom>
          </p:spPr>
        </p:pic>
      </p:grpSp>
      <p:grpSp>
        <p:nvGrpSpPr>
          <p:cNvPr id="68" name="Группа 67"/>
          <p:cNvGrpSpPr/>
          <p:nvPr/>
        </p:nvGrpSpPr>
        <p:grpSpPr>
          <a:xfrm>
            <a:off x="625575" y="5658650"/>
            <a:ext cx="727443" cy="646382"/>
            <a:chOff x="625575" y="4106291"/>
            <a:chExt cx="727443" cy="646382"/>
          </a:xfrm>
        </p:grpSpPr>
        <p:grpSp>
          <p:nvGrpSpPr>
            <p:cNvPr id="38" name="Группа 37"/>
            <p:cNvGrpSpPr/>
            <p:nvPr/>
          </p:nvGrpSpPr>
          <p:grpSpPr>
            <a:xfrm>
              <a:off x="625575" y="4106291"/>
              <a:ext cx="727443" cy="646382"/>
              <a:chOff x="625575" y="4106291"/>
              <a:chExt cx="727443" cy="646382"/>
            </a:xfrm>
          </p:grpSpPr>
          <p:grpSp>
            <p:nvGrpSpPr>
              <p:cNvPr id="58" name="Группа 57"/>
              <p:cNvGrpSpPr/>
              <p:nvPr/>
            </p:nvGrpSpPr>
            <p:grpSpPr>
              <a:xfrm>
                <a:off x="625575" y="4106291"/>
                <a:ext cx="727443" cy="646382"/>
                <a:chOff x="645588" y="3736400"/>
                <a:chExt cx="727443" cy="646382"/>
              </a:xfrm>
            </p:grpSpPr>
            <p:grpSp>
              <p:nvGrpSpPr>
                <p:cNvPr id="59" name="Группа 58"/>
                <p:cNvGrpSpPr/>
                <p:nvPr/>
              </p:nvGrpSpPr>
              <p:grpSpPr>
                <a:xfrm>
                  <a:off x="663668" y="3736400"/>
                  <a:ext cx="699888" cy="295612"/>
                  <a:chOff x="663668" y="3736400"/>
                  <a:chExt cx="699888" cy="295612"/>
                </a:xfrm>
              </p:grpSpPr>
              <p:pic>
                <p:nvPicPr>
                  <p:cNvPr id="64" name="Рисунок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668" y="3736400"/>
                    <a:ext cx="284900" cy="284900"/>
                  </a:xfrm>
                  <a:prstGeom prst="rect">
                    <a:avLst/>
                  </a:prstGeom>
                </p:spPr>
              </p:pic>
              <p:pic>
                <p:nvPicPr>
                  <p:cNvPr id="66" name="Рисунок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789" y="3743245"/>
                    <a:ext cx="288767" cy="288767"/>
                  </a:xfrm>
                  <a:prstGeom prst="rect">
                    <a:avLst/>
                  </a:prstGeom>
                </p:spPr>
              </p:pic>
            </p:grpSp>
            <p:sp>
              <p:nvSpPr>
                <p:cNvPr id="60" name="Прямоугольник 59"/>
                <p:cNvSpPr/>
                <p:nvPr/>
              </p:nvSpPr>
              <p:spPr>
                <a:xfrm>
                  <a:off x="650326" y="3736400"/>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Прямоугольник 60"/>
                <p:cNvSpPr/>
                <p:nvPr/>
              </p:nvSpPr>
              <p:spPr>
                <a:xfrm>
                  <a:off x="1074789" y="3747112"/>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Прямоугольник 61"/>
                <p:cNvSpPr/>
                <p:nvPr/>
              </p:nvSpPr>
              <p:spPr>
                <a:xfrm>
                  <a:off x="645588" y="4091321"/>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Прямоугольник 62"/>
                <p:cNvSpPr/>
                <p:nvPr/>
              </p:nvSpPr>
              <p:spPr>
                <a:xfrm>
                  <a:off x="1068118" y="4097882"/>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36" name="Рисунок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9416" y="4490938"/>
                <a:ext cx="185971" cy="238569"/>
              </a:xfrm>
              <a:prstGeom prst="rect">
                <a:avLst/>
              </a:prstGeom>
            </p:spPr>
          </p:pic>
        </p:grpSp>
        <p:pic>
          <p:nvPicPr>
            <p:cNvPr id="37" name="Рисунок 36"/>
            <p:cNvPicPr>
              <a:picLocks noChangeAspect="1"/>
            </p:cNvPicPr>
            <p:nvPr/>
          </p:nvPicPr>
          <p:blipFill rotWithShape="1">
            <a:blip r:embed="rId9" cstate="print">
              <a:extLst>
                <a:ext uri="{28A0092B-C50C-407E-A947-70E740481C1C}">
                  <a14:useLocalDpi xmlns:a14="http://schemas.microsoft.com/office/drawing/2010/main" val="0"/>
                </a:ext>
              </a:extLst>
            </a:blip>
            <a:srcRect l="4334" t="6156" r="6553" b="6959"/>
            <a:stretch/>
          </p:blipFill>
          <p:spPr>
            <a:xfrm>
              <a:off x="644271" y="4483058"/>
              <a:ext cx="260849" cy="254328"/>
            </a:xfrm>
            <a:prstGeom prst="rect">
              <a:avLst/>
            </a:prstGeom>
          </p:spPr>
        </p:pic>
      </p:grpSp>
      <p:grpSp>
        <p:nvGrpSpPr>
          <p:cNvPr id="81" name="Группа 80"/>
          <p:cNvGrpSpPr/>
          <p:nvPr/>
        </p:nvGrpSpPr>
        <p:grpSpPr>
          <a:xfrm>
            <a:off x="643655" y="4838614"/>
            <a:ext cx="727443" cy="646382"/>
            <a:chOff x="625575" y="4106291"/>
            <a:chExt cx="727443" cy="646382"/>
          </a:xfrm>
        </p:grpSpPr>
        <p:grpSp>
          <p:nvGrpSpPr>
            <p:cNvPr id="82" name="Группа 81"/>
            <p:cNvGrpSpPr/>
            <p:nvPr/>
          </p:nvGrpSpPr>
          <p:grpSpPr>
            <a:xfrm>
              <a:off x="625575" y="4106291"/>
              <a:ext cx="727443" cy="646382"/>
              <a:chOff x="625575" y="4106291"/>
              <a:chExt cx="727443" cy="646382"/>
            </a:xfrm>
          </p:grpSpPr>
          <p:grpSp>
            <p:nvGrpSpPr>
              <p:cNvPr id="84" name="Группа 83"/>
              <p:cNvGrpSpPr/>
              <p:nvPr/>
            </p:nvGrpSpPr>
            <p:grpSpPr>
              <a:xfrm>
                <a:off x="625575" y="4106291"/>
                <a:ext cx="727443" cy="646382"/>
                <a:chOff x="645588" y="3736400"/>
                <a:chExt cx="727443" cy="646382"/>
              </a:xfrm>
            </p:grpSpPr>
            <p:grpSp>
              <p:nvGrpSpPr>
                <p:cNvPr id="86" name="Группа 85"/>
                <p:cNvGrpSpPr/>
                <p:nvPr/>
              </p:nvGrpSpPr>
              <p:grpSpPr>
                <a:xfrm>
                  <a:off x="663668" y="3736400"/>
                  <a:ext cx="699888" cy="295612"/>
                  <a:chOff x="663668" y="3736400"/>
                  <a:chExt cx="699888" cy="295612"/>
                </a:xfrm>
              </p:grpSpPr>
              <p:pic>
                <p:nvPicPr>
                  <p:cNvPr id="91" name="Рисунок 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668" y="3736400"/>
                    <a:ext cx="284900" cy="284900"/>
                  </a:xfrm>
                  <a:prstGeom prst="rect">
                    <a:avLst/>
                  </a:prstGeom>
                </p:spPr>
              </p:pic>
              <p:pic>
                <p:nvPicPr>
                  <p:cNvPr id="92" name="Рисунок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789" y="3743245"/>
                    <a:ext cx="288767" cy="288767"/>
                  </a:xfrm>
                  <a:prstGeom prst="rect">
                    <a:avLst/>
                  </a:prstGeom>
                </p:spPr>
              </p:pic>
            </p:grpSp>
            <p:sp>
              <p:nvSpPr>
                <p:cNvPr id="87" name="Прямоугольник 86"/>
                <p:cNvSpPr/>
                <p:nvPr/>
              </p:nvSpPr>
              <p:spPr>
                <a:xfrm>
                  <a:off x="650326" y="3736400"/>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87"/>
                <p:cNvSpPr/>
                <p:nvPr/>
              </p:nvSpPr>
              <p:spPr>
                <a:xfrm>
                  <a:off x="1074789" y="3747112"/>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Прямоугольник 88"/>
                <p:cNvSpPr/>
                <p:nvPr/>
              </p:nvSpPr>
              <p:spPr>
                <a:xfrm>
                  <a:off x="645588" y="4091321"/>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Прямоугольник 89"/>
                <p:cNvSpPr/>
                <p:nvPr/>
              </p:nvSpPr>
              <p:spPr>
                <a:xfrm>
                  <a:off x="1068118" y="4097882"/>
                  <a:ext cx="298242" cy="284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85" name="Рисунок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9416" y="4490938"/>
                <a:ext cx="185971" cy="238569"/>
              </a:xfrm>
              <a:prstGeom prst="rect">
                <a:avLst/>
              </a:prstGeom>
            </p:spPr>
          </p:pic>
        </p:grpSp>
        <p:pic>
          <p:nvPicPr>
            <p:cNvPr id="83" name="Рисунок 82"/>
            <p:cNvPicPr>
              <a:picLocks noChangeAspect="1"/>
            </p:cNvPicPr>
            <p:nvPr/>
          </p:nvPicPr>
          <p:blipFill rotWithShape="1">
            <a:blip r:embed="rId9" cstate="print">
              <a:extLst>
                <a:ext uri="{28A0092B-C50C-407E-A947-70E740481C1C}">
                  <a14:useLocalDpi xmlns:a14="http://schemas.microsoft.com/office/drawing/2010/main" val="0"/>
                </a:ext>
              </a:extLst>
            </a:blip>
            <a:srcRect l="4334" t="6156" r="6553" b="6959"/>
            <a:stretch/>
          </p:blipFill>
          <p:spPr>
            <a:xfrm>
              <a:off x="644271" y="4483058"/>
              <a:ext cx="260849" cy="254328"/>
            </a:xfrm>
            <a:prstGeom prst="rect">
              <a:avLst/>
            </a:prstGeom>
          </p:spPr>
        </p:pic>
      </p:grpSp>
      <p:sp>
        <p:nvSpPr>
          <p:cNvPr id="3" name="Скругленный прямоугольник 2"/>
          <p:cNvSpPr/>
          <p:nvPr/>
        </p:nvSpPr>
        <p:spPr>
          <a:xfrm>
            <a:off x="144429" y="861237"/>
            <a:ext cx="2774464" cy="14460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Скругленный прямоугольник 64"/>
          <p:cNvSpPr/>
          <p:nvPr/>
        </p:nvSpPr>
        <p:spPr>
          <a:xfrm>
            <a:off x="3227434" y="872366"/>
            <a:ext cx="2774464" cy="144602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Скругленный прямоугольник 66"/>
          <p:cNvSpPr/>
          <p:nvPr/>
        </p:nvSpPr>
        <p:spPr>
          <a:xfrm>
            <a:off x="6310440" y="872366"/>
            <a:ext cx="2774464" cy="144602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Скругленный прямоугольник 68"/>
          <p:cNvSpPr/>
          <p:nvPr/>
        </p:nvSpPr>
        <p:spPr>
          <a:xfrm>
            <a:off x="9352244" y="872366"/>
            <a:ext cx="2774464" cy="14460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2101114" y="1777910"/>
            <a:ext cx="1158949" cy="369332"/>
          </a:xfrm>
          <a:prstGeom prst="rect">
            <a:avLst/>
          </a:prstGeom>
          <a:noFill/>
        </p:spPr>
        <p:txBody>
          <a:bodyPr wrap="square" rtlCol="0">
            <a:spAutoFit/>
          </a:bodyPr>
          <a:lstStyle/>
          <a:p>
            <a:r>
              <a:rPr lang="ru-RU" dirty="0" smtClean="0"/>
              <a:t>пасс.</a:t>
            </a:r>
            <a:endParaRPr lang="ru-RU" dirty="0"/>
          </a:p>
        </p:txBody>
      </p:sp>
      <p:sp>
        <p:nvSpPr>
          <p:cNvPr id="70" name="TextBox 69"/>
          <p:cNvSpPr txBox="1"/>
          <p:nvPr/>
        </p:nvSpPr>
        <p:spPr>
          <a:xfrm>
            <a:off x="4903626" y="1803088"/>
            <a:ext cx="1158949" cy="369332"/>
          </a:xfrm>
          <a:prstGeom prst="rect">
            <a:avLst/>
          </a:prstGeom>
          <a:noFill/>
        </p:spPr>
        <p:txBody>
          <a:bodyPr wrap="square" rtlCol="0">
            <a:spAutoFit/>
          </a:bodyPr>
          <a:lstStyle/>
          <a:p>
            <a:r>
              <a:rPr lang="ru-RU" dirty="0"/>
              <a:t>т</a:t>
            </a:r>
            <a:r>
              <a:rPr lang="ru-RU" dirty="0" smtClean="0"/>
              <a:t>ыс. руб.</a:t>
            </a:r>
            <a:endParaRPr lang="ru-RU" dirty="0"/>
          </a:p>
        </p:txBody>
      </p:sp>
      <p:sp>
        <p:nvSpPr>
          <p:cNvPr id="71" name="TextBox 70"/>
          <p:cNvSpPr txBox="1"/>
          <p:nvPr/>
        </p:nvSpPr>
        <p:spPr>
          <a:xfrm>
            <a:off x="7819364" y="1771358"/>
            <a:ext cx="1158949" cy="369332"/>
          </a:xfrm>
          <a:prstGeom prst="rect">
            <a:avLst/>
          </a:prstGeom>
          <a:noFill/>
        </p:spPr>
        <p:txBody>
          <a:bodyPr wrap="square" rtlCol="0">
            <a:spAutoFit/>
          </a:bodyPr>
          <a:lstStyle/>
          <a:p>
            <a:r>
              <a:rPr lang="ru-RU" dirty="0" smtClean="0"/>
              <a:t>руб./пасс.</a:t>
            </a:r>
            <a:endParaRPr lang="ru-RU" dirty="0"/>
          </a:p>
        </p:txBody>
      </p:sp>
      <p:sp>
        <p:nvSpPr>
          <p:cNvPr id="72" name="TextBox 71"/>
          <p:cNvSpPr txBox="1"/>
          <p:nvPr/>
        </p:nvSpPr>
        <p:spPr>
          <a:xfrm>
            <a:off x="11077667" y="1858186"/>
            <a:ext cx="1158949" cy="369332"/>
          </a:xfrm>
          <a:prstGeom prst="rect">
            <a:avLst/>
          </a:prstGeom>
          <a:noFill/>
        </p:spPr>
        <p:txBody>
          <a:bodyPr wrap="square" rtlCol="0">
            <a:spAutoFit/>
          </a:bodyPr>
          <a:lstStyle/>
          <a:p>
            <a:r>
              <a:rPr lang="ru-RU" dirty="0" smtClean="0"/>
              <a:t>пасс-км</a:t>
            </a:r>
            <a:endParaRPr lang="ru-RU" dirty="0"/>
          </a:p>
        </p:txBody>
      </p:sp>
      <p:pic>
        <p:nvPicPr>
          <p:cNvPr id="10" name="Рисунок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113" y="1068699"/>
            <a:ext cx="997050" cy="997050"/>
          </a:xfrm>
          <a:prstGeom prst="rect">
            <a:avLst/>
          </a:prstGeom>
        </p:spPr>
      </p:pic>
      <p:pic>
        <p:nvPicPr>
          <p:cNvPr id="11" name="Рисунок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73297" y="1018983"/>
            <a:ext cx="1022750" cy="1022750"/>
          </a:xfrm>
          <a:prstGeom prst="rect">
            <a:avLst/>
          </a:prstGeom>
        </p:spPr>
      </p:pic>
      <p:pic>
        <p:nvPicPr>
          <p:cNvPr id="22" name="Рисунок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92742" y="1138385"/>
            <a:ext cx="977132" cy="977132"/>
          </a:xfrm>
          <a:prstGeom prst="rect">
            <a:avLst/>
          </a:prstGeom>
        </p:spPr>
      </p:pic>
      <p:pic>
        <p:nvPicPr>
          <p:cNvPr id="24" name="Рисунок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25926" y="1194198"/>
            <a:ext cx="847535" cy="847535"/>
          </a:xfrm>
          <a:prstGeom prst="rect">
            <a:avLst/>
          </a:prstGeom>
        </p:spPr>
      </p:pic>
      <p:sp>
        <p:nvSpPr>
          <p:cNvPr id="26" name="TextBox 25"/>
          <p:cNvSpPr txBox="1"/>
          <p:nvPr/>
        </p:nvSpPr>
        <p:spPr>
          <a:xfrm>
            <a:off x="1072856" y="1178734"/>
            <a:ext cx="1964256" cy="769441"/>
          </a:xfrm>
          <a:prstGeom prst="rect">
            <a:avLst/>
          </a:prstGeom>
          <a:noFill/>
        </p:spPr>
        <p:txBody>
          <a:bodyPr wrap="square" rtlCol="0">
            <a:spAutoFit/>
          </a:bodyPr>
          <a:lstStyle/>
          <a:p>
            <a:r>
              <a:rPr lang="ru-RU" sz="4400" b="1" dirty="0" smtClean="0">
                <a:solidFill>
                  <a:schemeClr val="accent6">
                    <a:lumMod val="50000"/>
                  </a:schemeClr>
                </a:solidFill>
              </a:rPr>
              <a:t>5343</a:t>
            </a:r>
            <a:endParaRPr lang="ru-RU" sz="4400" b="1" dirty="0">
              <a:solidFill>
                <a:schemeClr val="accent6">
                  <a:lumMod val="50000"/>
                </a:schemeClr>
              </a:solidFill>
            </a:endParaRPr>
          </a:p>
        </p:txBody>
      </p:sp>
      <p:sp>
        <p:nvSpPr>
          <p:cNvPr id="77" name="TextBox 76"/>
          <p:cNvSpPr txBox="1"/>
          <p:nvPr/>
        </p:nvSpPr>
        <p:spPr>
          <a:xfrm>
            <a:off x="4544141" y="1164854"/>
            <a:ext cx="1964256" cy="769441"/>
          </a:xfrm>
          <a:prstGeom prst="rect">
            <a:avLst/>
          </a:prstGeom>
          <a:noFill/>
        </p:spPr>
        <p:txBody>
          <a:bodyPr wrap="square" rtlCol="0">
            <a:spAutoFit/>
          </a:bodyPr>
          <a:lstStyle/>
          <a:p>
            <a:r>
              <a:rPr lang="ru-RU" sz="4400" b="1" dirty="0" smtClean="0">
                <a:solidFill>
                  <a:schemeClr val="accent1">
                    <a:lumMod val="50000"/>
                  </a:schemeClr>
                </a:solidFill>
              </a:rPr>
              <a:t>52.1</a:t>
            </a:r>
            <a:endParaRPr lang="ru-RU" sz="4400" b="1" dirty="0">
              <a:solidFill>
                <a:schemeClr val="accent1">
                  <a:lumMod val="50000"/>
                </a:schemeClr>
              </a:solidFill>
            </a:endParaRPr>
          </a:p>
        </p:txBody>
      </p:sp>
      <p:sp>
        <p:nvSpPr>
          <p:cNvPr id="78" name="TextBox 77"/>
          <p:cNvSpPr txBox="1"/>
          <p:nvPr/>
        </p:nvSpPr>
        <p:spPr>
          <a:xfrm>
            <a:off x="7494816" y="1165877"/>
            <a:ext cx="1964256" cy="769441"/>
          </a:xfrm>
          <a:prstGeom prst="rect">
            <a:avLst/>
          </a:prstGeom>
          <a:noFill/>
        </p:spPr>
        <p:txBody>
          <a:bodyPr wrap="square" rtlCol="0">
            <a:spAutoFit/>
          </a:bodyPr>
          <a:lstStyle/>
          <a:p>
            <a:r>
              <a:rPr lang="ru-RU" sz="4400" b="1" dirty="0" smtClean="0">
                <a:solidFill>
                  <a:schemeClr val="accent2">
                    <a:lumMod val="75000"/>
                  </a:schemeClr>
                </a:solidFill>
              </a:rPr>
              <a:t>100</a:t>
            </a:r>
            <a:endParaRPr lang="ru-RU" sz="4400" b="1" dirty="0">
              <a:solidFill>
                <a:schemeClr val="accent2">
                  <a:lumMod val="75000"/>
                </a:schemeClr>
              </a:solidFill>
            </a:endParaRPr>
          </a:p>
        </p:txBody>
      </p:sp>
      <p:sp>
        <p:nvSpPr>
          <p:cNvPr id="79" name="TextBox 78"/>
          <p:cNvSpPr txBox="1"/>
          <p:nvPr/>
        </p:nvSpPr>
        <p:spPr>
          <a:xfrm>
            <a:off x="10752507" y="1145637"/>
            <a:ext cx="1964256" cy="769441"/>
          </a:xfrm>
          <a:prstGeom prst="rect">
            <a:avLst/>
          </a:prstGeom>
          <a:noFill/>
        </p:spPr>
        <p:txBody>
          <a:bodyPr wrap="square" rtlCol="0">
            <a:spAutoFit/>
          </a:bodyPr>
          <a:lstStyle/>
          <a:p>
            <a:r>
              <a:rPr lang="ru-RU" sz="4400" b="1" dirty="0" smtClean="0">
                <a:solidFill>
                  <a:schemeClr val="accent4">
                    <a:lumMod val="50000"/>
                  </a:schemeClr>
                </a:solidFill>
              </a:rPr>
              <a:t>778</a:t>
            </a:r>
            <a:endParaRPr lang="ru-RU" sz="4400" b="1" dirty="0">
              <a:solidFill>
                <a:schemeClr val="accent4">
                  <a:lumMod val="50000"/>
                </a:schemeClr>
              </a:solidFill>
            </a:endParaRPr>
          </a:p>
        </p:txBody>
      </p:sp>
    </p:spTree>
    <p:extLst>
      <p:ext uri="{BB962C8B-B14F-4D97-AF65-F5344CB8AC3E}">
        <p14:creationId xmlns:p14="http://schemas.microsoft.com/office/powerpoint/2010/main" val="2489109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Заголовок 1"/>
          <p:cNvSpPr txBox="1">
            <a:spLocks/>
          </p:cNvSpPr>
          <p:nvPr/>
        </p:nvSpPr>
        <p:spPr>
          <a:xfrm>
            <a:off x="123943" y="7048768"/>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признакам продажи </a:t>
            </a:r>
            <a:endParaRPr lang="ru-RU" sz="1800" b="1" dirty="0">
              <a:latin typeface="Times New Roman" panose="02020603050405020304" pitchFamily="18" charset="0"/>
              <a:cs typeface="Times New Roman" panose="02020603050405020304" pitchFamily="18" charset="0"/>
            </a:endParaRPr>
          </a:p>
          <a:p>
            <a:pPr algn="ct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pic>
        <p:nvPicPr>
          <p:cNvPr id="30" name="Рисунок 29"/>
          <p:cNvPicPr>
            <a:picLocks noChangeAspect="1"/>
          </p:cNvPicPr>
          <p:nvPr/>
        </p:nvPicPr>
        <p:blipFill>
          <a:blip r:embed="rId3"/>
          <a:stretch>
            <a:fillRect/>
          </a:stretch>
        </p:blipFill>
        <p:spPr>
          <a:xfrm>
            <a:off x="10864382" y="7099398"/>
            <a:ext cx="930443" cy="480815"/>
          </a:xfrm>
          <a:prstGeom prst="rect">
            <a:avLst/>
          </a:prstGeom>
        </p:spPr>
      </p:pic>
      <p:sp>
        <p:nvSpPr>
          <p:cNvPr id="21" name="Прямоугольник 20"/>
          <p:cNvSpPr/>
          <p:nvPr/>
        </p:nvSpPr>
        <p:spPr>
          <a:xfrm>
            <a:off x="129290" y="5697102"/>
            <a:ext cx="12020550" cy="590931"/>
          </a:xfrm>
          <a:prstGeom prst="rect">
            <a:avLst/>
          </a:prstGeom>
          <a:solidFill>
            <a:schemeClr val="accent1">
              <a:lumMod val="20000"/>
              <a:lumOff val="80000"/>
            </a:schemeClr>
          </a:solidFill>
          <a:ln>
            <a:solidFill>
              <a:schemeClr val="accent5">
                <a:lumMod val="75000"/>
              </a:schemeClr>
            </a:solidFill>
          </a:ln>
        </p:spPr>
        <p:txBody>
          <a:bodyPr wrap="square">
            <a:spAutoFit/>
          </a:bodyPr>
          <a:lstStyle/>
          <a:p>
            <a:pPr algn="ctr">
              <a:lnSpc>
                <a:spcPct val="90000"/>
              </a:lnSpc>
              <a:spcBef>
                <a:spcPct val="0"/>
              </a:spcBef>
            </a:pPr>
            <a:r>
              <a:rPr lang="ru-RU" b="1" dirty="0">
                <a:latin typeface="Times New Roman" panose="02020603050405020304" pitchFamily="18" charset="0"/>
                <a:ea typeface="+mj-ea"/>
                <a:cs typeface="Times New Roman" panose="02020603050405020304" pitchFamily="18" charset="0"/>
              </a:rPr>
              <a:t>Анализ неравномерности </a:t>
            </a:r>
            <a:r>
              <a:rPr lang="ru-RU" b="1" dirty="0" smtClean="0">
                <a:latin typeface="Times New Roman" panose="02020603050405020304" pitchFamily="18" charset="0"/>
                <a:ea typeface="+mj-ea"/>
                <a:cs typeface="Times New Roman" panose="02020603050405020304" pitchFamily="18" charset="0"/>
              </a:rPr>
              <a:t>корреспонденции … - … </a:t>
            </a:r>
          </a:p>
          <a:p>
            <a:pPr algn="ctr">
              <a:lnSpc>
                <a:spcPct val="90000"/>
              </a:lnSpc>
              <a:spcBef>
                <a:spcPct val="0"/>
              </a:spcBef>
            </a:pPr>
            <a:r>
              <a:rPr lang="ru-RU" b="1" dirty="0" smtClean="0">
                <a:latin typeface="Times New Roman" panose="02020603050405020304" pitchFamily="18" charset="0"/>
                <a:ea typeface="+mj-ea"/>
                <a:cs typeface="Times New Roman" panose="02020603050405020304" pitchFamily="18" charset="0"/>
              </a:rPr>
              <a:t>за период …</a:t>
            </a:r>
            <a:endParaRPr lang="ru-RU" b="1" dirty="0">
              <a:latin typeface="Times New Roman" panose="02020603050405020304" pitchFamily="18" charset="0"/>
              <a:ea typeface="+mj-ea"/>
              <a:cs typeface="Times New Roman" panose="02020603050405020304" pitchFamily="18" charset="0"/>
            </a:endParaRPr>
          </a:p>
        </p:txBody>
      </p:sp>
      <p:pic>
        <p:nvPicPr>
          <p:cNvPr id="22" name="Рисунок 21"/>
          <p:cNvPicPr>
            <a:picLocks noChangeAspect="1"/>
          </p:cNvPicPr>
          <p:nvPr/>
        </p:nvPicPr>
        <p:blipFill>
          <a:blip r:embed="rId3"/>
          <a:stretch>
            <a:fillRect/>
          </a:stretch>
        </p:blipFill>
        <p:spPr>
          <a:xfrm>
            <a:off x="10869728" y="5752159"/>
            <a:ext cx="930443" cy="480815"/>
          </a:xfrm>
          <a:prstGeom prst="rect">
            <a:avLst/>
          </a:prstGeom>
        </p:spPr>
      </p:pic>
      <p:sp>
        <p:nvSpPr>
          <p:cNvPr id="23" name="Заголовок 1"/>
          <p:cNvSpPr txBox="1">
            <a:spLocks/>
          </p:cNvSpPr>
          <p:nvPr/>
        </p:nvSpPr>
        <p:spPr>
          <a:xfrm>
            <a:off x="129290" y="6402466"/>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smtClean="0">
                <a:latin typeface="Times New Roman" panose="02020603050405020304" pitchFamily="18" charset="0"/>
                <a:cs typeface="Times New Roman" panose="02020603050405020304" pitchFamily="18" charset="0"/>
              </a:rPr>
              <a:t/>
            </a:r>
            <a:br>
              <a:rPr lang="ru-RU" sz="1800" b="1" smtClean="0">
                <a:latin typeface="Times New Roman" panose="02020603050405020304" pitchFamily="18" charset="0"/>
                <a:cs typeface="Times New Roman" panose="02020603050405020304" pitchFamily="18" charset="0"/>
              </a:rPr>
            </a:br>
            <a:r>
              <a:rPr lang="ru-RU" sz="1800" b="1" smtClean="0">
                <a:latin typeface="Times New Roman" panose="02020603050405020304" pitchFamily="18" charset="0"/>
                <a:cs typeface="Times New Roman" panose="02020603050405020304" pitchFamily="18" charset="0"/>
              </a:rPr>
              <a:t>Анализ корреспонденций … - …. пассажиропотоков по степени комфортности</a:t>
            </a:r>
            <a:br>
              <a:rPr lang="ru-RU" sz="1800" b="1" smtClean="0">
                <a:latin typeface="Times New Roman" panose="02020603050405020304" pitchFamily="18" charset="0"/>
                <a:cs typeface="Times New Roman" panose="02020603050405020304" pitchFamily="18" charset="0"/>
              </a:rPr>
            </a:br>
            <a:r>
              <a:rPr lang="ru-RU" sz="1800" b="1" smtClean="0">
                <a:latin typeface="Times New Roman" panose="02020603050405020304" pitchFamily="18" charset="0"/>
                <a:cs typeface="Times New Roman" panose="02020603050405020304" pitchFamily="18" charset="0"/>
              </a:rPr>
              <a:t>за период …</a:t>
            </a:r>
            <a:br>
              <a:rPr lang="ru-RU" sz="1800" b="1" smtClean="0">
                <a:latin typeface="Times New Roman" panose="02020603050405020304" pitchFamily="18" charset="0"/>
                <a:cs typeface="Times New Roman" panose="02020603050405020304" pitchFamily="18" charset="0"/>
              </a:rPr>
            </a:br>
            <a:r>
              <a:rPr lang="ru-RU" sz="1800" b="1"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pic>
        <p:nvPicPr>
          <p:cNvPr id="24" name="Рисунок 23"/>
          <p:cNvPicPr>
            <a:picLocks noChangeAspect="1"/>
          </p:cNvPicPr>
          <p:nvPr/>
        </p:nvPicPr>
        <p:blipFill>
          <a:blip r:embed="rId3"/>
          <a:stretch>
            <a:fillRect/>
          </a:stretch>
        </p:blipFill>
        <p:spPr>
          <a:xfrm>
            <a:off x="10869729" y="6453096"/>
            <a:ext cx="930443" cy="480815"/>
          </a:xfrm>
          <a:prstGeom prst="rect">
            <a:avLst/>
          </a:prstGeom>
        </p:spPr>
      </p:pic>
      <p:sp>
        <p:nvSpPr>
          <p:cNvPr id="2" name="Заголовок 1"/>
          <p:cNvSpPr>
            <a:spLocks noGrp="1"/>
          </p:cNvSpPr>
          <p:nvPr>
            <p:ph type="title"/>
          </p:nvPr>
        </p:nvSpPr>
        <p:spPr>
          <a:xfrm>
            <a:off x="129290" y="140180"/>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Корреспонденции </a:t>
            </a:r>
            <a:r>
              <a:rPr lang="ru-RU" sz="1800" b="1" dirty="0" smtClean="0">
                <a:latin typeface="Times New Roman" panose="02020603050405020304" pitchFamily="18" charset="0"/>
                <a:cs typeface="Times New Roman" panose="02020603050405020304" pitchFamily="18" charset="0"/>
              </a:rPr>
              <a:t>пассажиропотоков</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nvPr>
        </p:nvGraphicFramePr>
        <p:xfrm>
          <a:off x="129290" y="902755"/>
          <a:ext cx="12112728" cy="4442474"/>
        </p:xfrm>
        <a:graphic>
          <a:graphicData uri="http://schemas.openxmlformats.org/drawingml/2006/table">
            <a:tbl>
              <a:tblPr firstRow="1" bandRow="1">
                <a:tableStyleId>{5C22544A-7EE6-4342-B048-85BDC9FD1C3A}</a:tableStyleId>
              </a:tblPr>
              <a:tblGrid>
                <a:gridCol w="230558"/>
                <a:gridCol w="1403231"/>
                <a:gridCol w="1662652"/>
                <a:gridCol w="695720"/>
                <a:gridCol w="777184"/>
                <a:gridCol w="695720"/>
                <a:gridCol w="1686235"/>
                <a:gridCol w="743270"/>
                <a:gridCol w="662940"/>
                <a:gridCol w="720090"/>
                <a:gridCol w="1520190"/>
                <a:gridCol w="1314938"/>
              </a:tblGrid>
              <a:tr h="1519767">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Корреспонденция пассажиропотоков  </a:t>
                      </a:r>
                    </a:p>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Доля участия направления  в общем объеме перевозок, %</a:t>
                      </a:r>
                      <a:endParaRPr lang="ru-RU" sz="1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rowSpan="2">
                  <a:txBody>
                    <a:bodyPr/>
                    <a:lstStyle/>
                    <a:p>
                      <a:pPr algn="ct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Доля доходных поступлений в общем объеме, %</a:t>
                      </a: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Количество поездов, ед. </a:t>
                      </a:r>
                      <a:endParaRPr lang="ru-RU" sz="1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423548">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Отчетный</a:t>
                      </a:r>
                      <a:r>
                        <a:rPr lang="ru-RU" sz="9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9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Прошлый год</a:t>
                      </a:r>
                      <a:endParaRPr lang="ru-RU" sz="900" b="0" dirty="0">
                        <a:solidFill>
                          <a:schemeClr val="bg1"/>
                        </a:solidFill>
                        <a:latin typeface="Times New Roman" panose="02020603050405020304" pitchFamily="18" charset="0"/>
                        <a:cs typeface="Times New Roman" panose="02020603050405020304" pitchFamily="18" charset="0"/>
                      </a:endParaRPr>
                    </a:p>
                  </a:txBody>
                  <a:tcP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Рост/</a:t>
                      </a:r>
                      <a:br>
                        <a:rPr lang="ru-RU" sz="900" b="0" dirty="0" smtClean="0">
                          <a:solidFill>
                            <a:schemeClr val="bg1"/>
                          </a:solidFill>
                          <a:latin typeface="Times New Roman" panose="02020603050405020304" pitchFamily="18" charset="0"/>
                          <a:cs typeface="Times New Roman" panose="02020603050405020304" pitchFamily="18" charset="0"/>
                        </a:rPr>
                      </a:br>
                      <a:r>
                        <a:rPr lang="ru-RU" sz="900" b="0" dirty="0" smtClean="0">
                          <a:solidFill>
                            <a:schemeClr val="bg1"/>
                          </a:solidFill>
                          <a:latin typeface="Times New Roman" panose="02020603050405020304" pitchFamily="18" charset="0"/>
                          <a:cs typeface="Times New Roman" panose="02020603050405020304" pitchFamily="18" charset="0"/>
                        </a:rPr>
                        <a:t>падение</a:t>
                      </a:r>
                      <a:endParaRPr lang="ru-RU" sz="900" b="0"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Отчетный</a:t>
                      </a:r>
                      <a:r>
                        <a:rPr lang="ru-RU" sz="9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9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Прошлый год</a:t>
                      </a:r>
                      <a:endParaRPr lang="ru-RU" sz="900" b="0" dirty="0">
                        <a:solidFill>
                          <a:schemeClr val="bg1"/>
                        </a:solidFill>
                        <a:latin typeface="Times New Roman" panose="02020603050405020304" pitchFamily="18" charset="0"/>
                        <a:cs typeface="Times New Roman" panose="02020603050405020304" pitchFamily="18" charset="0"/>
                      </a:endParaRPr>
                    </a:p>
                  </a:txBody>
                  <a:tcP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Рост/</a:t>
                      </a:r>
                      <a:br>
                        <a:rPr lang="ru-RU" sz="900" b="0" dirty="0" smtClean="0">
                          <a:solidFill>
                            <a:schemeClr val="bg1"/>
                          </a:solidFill>
                          <a:latin typeface="Times New Roman" panose="02020603050405020304" pitchFamily="18" charset="0"/>
                          <a:cs typeface="Times New Roman" panose="02020603050405020304" pitchFamily="18" charset="0"/>
                        </a:rPr>
                      </a:br>
                      <a:r>
                        <a:rPr lang="ru-RU" sz="900" b="0" dirty="0" smtClean="0">
                          <a:solidFill>
                            <a:schemeClr val="bg1"/>
                          </a:solidFill>
                          <a:latin typeface="Times New Roman" panose="02020603050405020304" pitchFamily="18" charset="0"/>
                          <a:cs typeface="Times New Roman" panose="02020603050405020304" pitchFamily="18" charset="0"/>
                        </a:rPr>
                        <a:t>падение</a:t>
                      </a:r>
                      <a:endParaRPr lang="ru-RU" sz="900" b="0"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vMerge="1">
                  <a:txBody>
                    <a:bodyPr/>
                    <a:lstStyle/>
                    <a:p>
                      <a:endParaRPr lang="ru-RU" b="0" dirty="0">
                        <a:solidFill>
                          <a:schemeClr val="tx1"/>
                        </a:solidFill>
                      </a:endParaRPr>
                    </a:p>
                  </a:txBody>
                  <a:tcPr/>
                </a:tc>
                <a:tc vMerge="1">
                  <a:txBody>
                    <a:bodyPr/>
                    <a:lstStyle/>
                    <a:p>
                      <a:endParaRPr lang="ru-RU" sz="1400" b="0" dirty="0">
                        <a:solidFill>
                          <a:schemeClr val="tx1"/>
                        </a:solidFill>
                        <a:latin typeface="Times New Roman" panose="02020603050405020304" pitchFamily="18" charset="0"/>
                        <a:cs typeface="Times New Roman" panose="02020603050405020304" pitchFamily="18" charset="0"/>
                      </a:endParaRPr>
                    </a:p>
                  </a:txBody>
                  <a:tcPr/>
                </a:tc>
              </a:tr>
              <a:tr h="409579">
                <a:tc rowSpan="3">
                  <a:txBody>
                    <a:bodyPr/>
                    <a:lstStyle/>
                    <a:p>
                      <a:endParaRPr lang="ru-RU" sz="1400" baseline="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rowSpan="3">
                  <a:txBody>
                    <a:bodyPr/>
                    <a:lstStyle/>
                    <a:p>
                      <a:endParaRPr lang="ru-RU" sz="1400" baseline="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rowSpan="3">
                  <a:txBody>
                    <a:bodyPr/>
                    <a:lstStyle/>
                    <a:p>
                      <a:r>
                        <a:rPr lang="ru-RU" sz="1400" baseline="0" dirty="0" smtClean="0"/>
                        <a:t>Минск – </a:t>
                      </a:r>
                    </a:p>
                    <a:p>
                      <a:r>
                        <a:rPr lang="ru-RU" sz="1400" baseline="0" dirty="0" smtClean="0"/>
                        <a:t>Москва </a:t>
                      </a:r>
                      <a:endParaRPr lang="ru-RU" sz="1400" baseline="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r>
                        <a:rPr lang="ru-RU" sz="1400" dirty="0" smtClean="0"/>
                        <a:t>%</a:t>
                      </a:r>
                      <a:endParaRPr lang="ru-RU" sz="1400" dirty="0"/>
                    </a:p>
                  </a:txBody>
                  <a:tcPr>
                    <a:solidFill>
                      <a:schemeClr val="accent3">
                        <a:lumMod val="20000"/>
                        <a:lumOff val="80000"/>
                      </a:schemeClr>
                    </a:solidFill>
                  </a:tcPr>
                </a:tc>
                <a:tc>
                  <a:txBody>
                    <a:bodyPr/>
                    <a:lstStyle/>
                    <a:p>
                      <a:endParaRPr lang="ru-RU" sz="140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endParaRPr lang="ru-RU" sz="1400" dirty="0"/>
                    </a:p>
                  </a:txBody>
                  <a:tcPr>
                    <a:solidFill>
                      <a:schemeClr val="accent3">
                        <a:lumMod val="20000"/>
                        <a:lumOff val="80000"/>
                      </a:schemeClr>
                    </a:solidFill>
                  </a:tcPr>
                </a:tc>
                <a:tc>
                  <a:txBody>
                    <a:bodyPr/>
                    <a:lstStyle/>
                    <a:p>
                      <a:endParaRPr lang="ru-RU" sz="1400" dirty="0"/>
                    </a:p>
                  </a:txBody>
                  <a:tcPr>
                    <a:solidFill>
                      <a:schemeClr val="accent3">
                        <a:lumMod val="20000"/>
                        <a:lumOff val="80000"/>
                      </a:schemeClr>
                    </a:solidFill>
                  </a:tcPr>
                </a:tc>
                <a:tc>
                  <a:txBody>
                    <a:bodyPr/>
                    <a:lstStyle/>
                    <a:p>
                      <a:r>
                        <a:rPr lang="ru-RU" sz="1400" dirty="0" smtClean="0"/>
                        <a:t>%</a:t>
                      </a:r>
                      <a:endParaRPr lang="ru-RU" sz="1400" dirty="0"/>
                    </a:p>
                  </a:txBody>
                  <a:tcPr>
                    <a:solidFill>
                      <a:schemeClr val="accent3">
                        <a:lumMod val="20000"/>
                        <a:lumOff val="80000"/>
                      </a:schemeClr>
                    </a:solidFill>
                  </a:tcPr>
                </a:tc>
                <a:tc>
                  <a:txBody>
                    <a:bodyPr/>
                    <a:lstStyle/>
                    <a:p>
                      <a:endParaRPr lang="ru-RU"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r>
                        <a:rPr lang="ru-RU" u="sng" dirty="0" smtClean="0">
                          <a:solidFill>
                            <a:schemeClr val="accent6">
                              <a:lumMod val="75000"/>
                            </a:schemeClr>
                          </a:solidFill>
                        </a:rPr>
                        <a:t>2</a:t>
                      </a:r>
                      <a:endParaRPr lang="ru-RU" u="sng" dirty="0">
                        <a:solidFill>
                          <a:schemeClr val="accent6">
                            <a:lumMod val="75000"/>
                          </a:schemeClr>
                        </a:solidFill>
                      </a:endParaRPr>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r>
              <a:tr h="516799">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r>
                        <a:rPr lang="ru-RU" sz="1800" u="sng" kern="1200" dirty="0" smtClean="0">
                          <a:solidFill>
                            <a:schemeClr val="accent6">
                              <a:lumMod val="75000"/>
                            </a:schemeClr>
                          </a:solidFill>
                          <a:latin typeface="+mn-lt"/>
                          <a:ea typeface="+mn-ea"/>
                          <a:cs typeface="+mn-cs"/>
                        </a:rPr>
                        <a:t>2</a:t>
                      </a:r>
                      <a:endParaRPr lang="ru-RU" sz="1800" u="sng" kern="1200" dirty="0">
                        <a:solidFill>
                          <a:schemeClr val="accent6">
                            <a:lumMod val="75000"/>
                          </a:schemeClr>
                        </a:solidFill>
                        <a:latin typeface="+mn-lt"/>
                        <a:ea typeface="+mn-ea"/>
                        <a:cs typeface="+mn-cs"/>
                      </a:endParaRPr>
                    </a:p>
                  </a:txBody>
                  <a:tcPr>
                    <a:solidFill>
                      <a:schemeClr val="accent3">
                        <a:lumMod val="20000"/>
                        <a:lumOff val="80000"/>
                      </a:schemeClr>
                    </a:solidFill>
                  </a:tcPr>
                </a:tc>
              </a:tr>
              <a:tr h="311379">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solidFill>
                          <a:srgbClr val="00B050"/>
                        </a:solidFill>
                      </a:endParaRPr>
                    </a:p>
                  </a:txBody>
                  <a:tcPr>
                    <a:solidFill>
                      <a:schemeClr val="accent3">
                        <a:lumMod val="20000"/>
                        <a:lumOff val="80000"/>
                      </a:schemeClr>
                    </a:solidFill>
                  </a:tcPr>
                </a:tc>
                <a:tc>
                  <a:txBody>
                    <a:bodyPr/>
                    <a:lstStyle/>
                    <a:p>
                      <a:endParaRPr lang="ru-RU" dirty="0">
                        <a:solidFill>
                          <a:srgbClr val="00B050"/>
                        </a:solidFill>
                      </a:endParaRPr>
                    </a:p>
                  </a:txBody>
                  <a:tcPr>
                    <a:solidFill>
                      <a:schemeClr val="accent3">
                        <a:lumMod val="20000"/>
                        <a:lumOff val="80000"/>
                      </a:schemeClr>
                    </a:solidFill>
                  </a:tcPr>
                </a:tc>
                <a:tc>
                  <a:txBody>
                    <a:bodyPr/>
                    <a:lstStyle/>
                    <a:p>
                      <a:endParaRPr lang="ru-RU" dirty="0">
                        <a:solidFill>
                          <a:srgbClr val="00B050"/>
                        </a:solidFill>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endParaRPr lang="ru-RU"/>
                    </a:p>
                  </a:txBody>
                  <a:tcPr>
                    <a:solidFill>
                      <a:schemeClr val="accent3">
                        <a:lumMod val="20000"/>
                        <a:lumOff val="80000"/>
                      </a:schemeClr>
                    </a:solidFill>
                  </a:tcPr>
                </a:tc>
                <a:tc>
                  <a:txBody>
                    <a:bodyPr/>
                    <a:lstStyle/>
                    <a:p>
                      <a:r>
                        <a:rPr lang="ru-RU" u="sng" dirty="0" smtClean="0">
                          <a:solidFill>
                            <a:schemeClr val="accent6">
                              <a:lumMod val="75000"/>
                            </a:schemeClr>
                          </a:solidFill>
                        </a:rPr>
                        <a:t>-</a:t>
                      </a:r>
                      <a:endParaRPr lang="ru-RU" u="sng" dirty="0">
                        <a:solidFill>
                          <a:schemeClr val="accent6">
                            <a:lumMod val="75000"/>
                          </a:schemeClr>
                        </a:solidFill>
                      </a:endParaRPr>
                    </a:p>
                  </a:txBody>
                  <a:tcPr>
                    <a:solidFill>
                      <a:schemeClr val="accent3">
                        <a:lumMod val="20000"/>
                        <a:lumOff val="80000"/>
                      </a:schemeClr>
                    </a:solidFill>
                  </a:tcPr>
                </a:tc>
              </a:tr>
              <a:tr h="309105">
                <a:tc rowSpan="4">
                  <a:txBody>
                    <a:bodyPr/>
                    <a:lstStyle/>
                    <a:p>
                      <a:endParaRPr lang="ru-RU" sz="1400" dirty="0"/>
                    </a:p>
                  </a:txBody>
                  <a:tcPr>
                    <a:solidFill>
                      <a:schemeClr val="bg2"/>
                    </a:solidFill>
                  </a:tcPr>
                </a:tc>
                <a:tc rowSpan="4">
                  <a:txBody>
                    <a:bodyPr/>
                    <a:lstStyle/>
                    <a:p>
                      <a:endParaRPr lang="ru-RU" sz="1400" dirty="0"/>
                    </a:p>
                  </a:txBody>
                  <a:tcPr>
                    <a:solidFill>
                      <a:schemeClr val="bg2"/>
                    </a:solidFill>
                  </a:tcPr>
                </a:tc>
                <a:tc rowSpan="4">
                  <a:txBody>
                    <a:bodyPr/>
                    <a:lstStyle/>
                    <a:p>
                      <a:r>
                        <a:rPr lang="ru-RU" sz="1400" dirty="0" smtClean="0"/>
                        <a:t>Полоцк </a:t>
                      </a:r>
                      <a:r>
                        <a:rPr lang="ru-RU" sz="1400" baseline="0" dirty="0" smtClean="0"/>
                        <a:t> – Санкт  Петербург </a:t>
                      </a:r>
                      <a:endParaRPr lang="ru-RU" sz="1400" dirty="0"/>
                    </a:p>
                  </a:txBody>
                  <a:tcPr>
                    <a:solidFill>
                      <a:schemeClr val="bg2"/>
                    </a:solidFill>
                  </a:tcPr>
                </a:tc>
                <a:tc rowSpan="2">
                  <a:txBody>
                    <a:bodyPr/>
                    <a:lstStyle/>
                    <a:p>
                      <a:endParaRPr lang="ru-RU" dirty="0"/>
                    </a:p>
                  </a:txBody>
                  <a:tcPr>
                    <a:solidFill>
                      <a:schemeClr val="accent3">
                        <a:lumMod val="20000"/>
                        <a:lumOff val="80000"/>
                      </a:schemeClr>
                    </a:solidFill>
                  </a:tcPr>
                </a:tc>
                <a:tc rowSpan="2">
                  <a:txBody>
                    <a:bodyPr/>
                    <a:lstStyle/>
                    <a:p>
                      <a:endParaRPr lang="ru-RU" dirty="0"/>
                    </a:p>
                  </a:txBody>
                  <a:tcPr>
                    <a:solidFill>
                      <a:schemeClr val="accent3">
                        <a:lumMod val="20000"/>
                        <a:lumOff val="80000"/>
                      </a:schemeClr>
                    </a:solidFill>
                  </a:tcPr>
                </a:tc>
                <a:tc rowSpan="2">
                  <a:txBody>
                    <a:bodyPr/>
                    <a:lstStyle/>
                    <a:p>
                      <a:endParaRPr lang="ru-RU" dirty="0"/>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endParaRPr lang="ru-RU"/>
                    </a:p>
                  </a:txBody>
                  <a:tcPr>
                    <a:solidFill>
                      <a:schemeClr val="accent3">
                        <a:lumMod val="20000"/>
                        <a:lumOff val="80000"/>
                      </a:schemeClr>
                    </a:solidFill>
                  </a:tcPr>
                </a:tc>
                <a:tc>
                  <a:txBody>
                    <a:bodyPr/>
                    <a:lstStyle/>
                    <a:p>
                      <a:pPr marL="0" algn="l" defTabSz="914400" rtl="0" eaLnBrk="1" latinLnBrk="0" hangingPunct="1"/>
                      <a:r>
                        <a:rPr lang="ru-RU" sz="1800" u="sng" kern="1200" dirty="0" smtClean="0">
                          <a:solidFill>
                            <a:schemeClr val="accent6">
                              <a:lumMod val="75000"/>
                            </a:schemeClr>
                          </a:solidFill>
                          <a:latin typeface="+mn-lt"/>
                          <a:ea typeface="+mn-ea"/>
                          <a:cs typeface="+mn-cs"/>
                        </a:rPr>
                        <a:t>2</a:t>
                      </a:r>
                      <a:endParaRPr lang="ru-RU" sz="1800" u="sng" kern="1200" dirty="0">
                        <a:solidFill>
                          <a:schemeClr val="accent6">
                            <a:lumMod val="75000"/>
                          </a:schemeClr>
                        </a:solidFill>
                        <a:latin typeface="+mn-lt"/>
                        <a:ea typeface="+mn-ea"/>
                        <a:cs typeface="+mn-cs"/>
                      </a:endParaRPr>
                    </a:p>
                  </a:txBody>
                  <a:tcPr>
                    <a:solidFill>
                      <a:schemeClr val="accent3">
                        <a:lumMod val="20000"/>
                        <a:lumOff val="80000"/>
                      </a:schemeClr>
                    </a:solidFill>
                  </a:tcPr>
                </a:tc>
              </a:tr>
              <a:tr h="7477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dirty="0"/>
                    </a:p>
                  </a:txBody>
                  <a:tcPr/>
                </a:tc>
                <a:tc vMerge="1">
                  <a:txBody>
                    <a:bodyPr/>
                    <a:lstStyle/>
                    <a:p>
                      <a:endParaRPr lang="ru-RU"/>
                    </a:p>
                  </a:txBody>
                  <a:tcPr/>
                </a:tc>
                <a:tc vMerge="1">
                  <a:txBody>
                    <a:bodyPr/>
                    <a:lstStyle/>
                    <a:p>
                      <a:endParaRPr lang="ru-RU"/>
                    </a:p>
                  </a:txBody>
                  <a:tcPr/>
                </a:tc>
                <a:tc vMerge="1">
                  <a:txBody>
                    <a:bodyPr/>
                    <a:lstStyle/>
                    <a:p>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marL="0" algn="l" defTabSz="914400" rtl="0" eaLnBrk="1" latinLnBrk="0" hangingPunct="1"/>
                      <a:r>
                        <a:rPr lang="ru-RU" sz="1800" u="sng" kern="1200" dirty="0" smtClean="0">
                          <a:solidFill>
                            <a:schemeClr val="accent6">
                              <a:lumMod val="75000"/>
                            </a:schemeClr>
                          </a:solidFill>
                          <a:latin typeface="+mn-lt"/>
                          <a:ea typeface="+mn-ea"/>
                          <a:cs typeface="+mn-cs"/>
                        </a:rPr>
                        <a:t>2</a:t>
                      </a:r>
                      <a:endParaRPr lang="ru-RU" sz="1800" u="sng" kern="1200" dirty="0">
                        <a:solidFill>
                          <a:schemeClr val="accent6">
                            <a:lumMod val="75000"/>
                          </a:schemeClr>
                        </a:solidFill>
                        <a:latin typeface="+mn-lt"/>
                        <a:ea typeface="+mn-ea"/>
                        <a:cs typeface="+mn-cs"/>
                      </a:endParaRPr>
                    </a:p>
                  </a:txBody>
                  <a:tcPr>
                    <a:solidFill>
                      <a:schemeClr val="accent3">
                        <a:lumMod val="20000"/>
                        <a:lumOff val="80000"/>
                      </a:schemeClr>
                    </a:solidFill>
                  </a:tcPr>
                </a:tc>
              </a:tr>
              <a:tr h="309105">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vMerge="1">
                  <a:txBody>
                    <a:bodyPr/>
                    <a:lstStyle/>
                    <a:p>
                      <a:endParaRPr lang="ru-RU"/>
                    </a:p>
                  </a:txBody>
                  <a:tcPr/>
                </a:tc>
              </a:tr>
              <a:tr h="400731">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solidFill>
                          <a:srgbClr val="FFC000"/>
                        </a:solidFill>
                      </a:endParaRPr>
                    </a:p>
                  </a:txBody>
                  <a:tcPr>
                    <a:solidFill>
                      <a:schemeClr val="accent3">
                        <a:lumMod val="20000"/>
                        <a:lumOff val="80000"/>
                      </a:schemeClr>
                    </a:solidFill>
                  </a:tcPr>
                </a:tc>
                <a:tc>
                  <a:txBody>
                    <a:bodyPr/>
                    <a:lstStyle/>
                    <a:p>
                      <a:endParaRPr lang="ru-RU" dirty="0">
                        <a:solidFill>
                          <a:srgbClr val="FFC000"/>
                        </a:solidFill>
                      </a:endParaRPr>
                    </a:p>
                  </a:txBody>
                  <a:tcPr>
                    <a:solidFill>
                      <a:schemeClr val="accent3">
                        <a:lumMod val="20000"/>
                        <a:lumOff val="80000"/>
                      </a:schemeClr>
                    </a:solidFill>
                  </a:tcPr>
                </a:tc>
                <a:tc>
                  <a:txBody>
                    <a:bodyPr/>
                    <a:lstStyle/>
                    <a:p>
                      <a:endParaRPr lang="ru-RU" dirty="0">
                        <a:solidFill>
                          <a:srgbClr val="FFC000"/>
                        </a:solidFill>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r>
                        <a:rPr lang="ru-RU" u="sng" dirty="0" smtClean="0">
                          <a:solidFill>
                            <a:schemeClr val="accent6">
                              <a:lumMod val="75000"/>
                            </a:schemeClr>
                          </a:solidFill>
                        </a:rPr>
                        <a:t>-</a:t>
                      </a:r>
                      <a:endParaRPr lang="ru-RU" u="sng" dirty="0">
                        <a:solidFill>
                          <a:schemeClr val="accent6">
                            <a:lumMod val="75000"/>
                          </a:schemeClr>
                        </a:solidFill>
                      </a:endParaRPr>
                    </a:p>
                  </a:txBody>
                  <a:tcPr>
                    <a:solidFill>
                      <a:schemeClr val="accent3">
                        <a:lumMod val="20000"/>
                        <a:lumOff val="80000"/>
                      </a:schemeClr>
                    </a:solidFill>
                  </a:tcPr>
                </a:tc>
              </a:tr>
            </a:tbl>
          </a:graphicData>
        </a:graphic>
      </p:graphicFrame>
      <p:pic>
        <p:nvPicPr>
          <p:cNvPr id="5" name="Рисунок 4"/>
          <p:cNvPicPr>
            <a:picLocks noChangeAspect="1"/>
          </p:cNvPicPr>
          <p:nvPr/>
        </p:nvPicPr>
        <p:blipFill>
          <a:blip r:embed="rId4"/>
          <a:stretch>
            <a:fillRect/>
          </a:stretch>
        </p:blipFill>
        <p:spPr>
          <a:xfrm>
            <a:off x="482388" y="3268246"/>
            <a:ext cx="309812" cy="398330"/>
          </a:xfrm>
          <a:prstGeom prst="rect">
            <a:avLst/>
          </a:prstGeom>
        </p:spPr>
      </p:pic>
      <p:pic>
        <p:nvPicPr>
          <p:cNvPr id="6" name="Рисунок 5"/>
          <p:cNvPicPr>
            <a:picLocks noChangeAspect="1"/>
          </p:cNvPicPr>
          <p:nvPr/>
        </p:nvPicPr>
        <p:blipFill>
          <a:blip r:embed="rId4"/>
          <a:stretch>
            <a:fillRect/>
          </a:stretch>
        </p:blipFill>
        <p:spPr>
          <a:xfrm>
            <a:off x="594336" y="4494101"/>
            <a:ext cx="309812" cy="398330"/>
          </a:xfrm>
          <a:prstGeom prst="rect">
            <a:avLst/>
          </a:prstGeom>
        </p:spPr>
      </p:pic>
      <p:pic>
        <p:nvPicPr>
          <p:cNvPr id="9" name="Рисунок 8"/>
          <p:cNvPicPr>
            <a:picLocks noChangeAspect="1"/>
          </p:cNvPicPr>
          <p:nvPr/>
        </p:nvPicPr>
        <p:blipFill>
          <a:blip r:embed="rId3"/>
          <a:stretch>
            <a:fillRect/>
          </a:stretch>
        </p:blipFill>
        <p:spPr>
          <a:xfrm>
            <a:off x="10869729" y="190810"/>
            <a:ext cx="930443" cy="480815"/>
          </a:xfrm>
          <a:prstGeom prst="rect">
            <a:avLst/>
          </a:prstGeom>
        </p:spPr>
      </p:pic>
      <p:pic>
        <p:nvPicPr>
          <p:cNvPr id="3" name="Рисунок 2"/>
          <p:cNvPicPr>
            <a:picLocks noChangeAspect="1"/>
          </p:cNvPicPr>
          <p:nvPr/>
        </p:nvPicPr>
        <p:blipFill>
          <a:blip r:embed="rId5"/>
          <a:stretch>
            <a:fillRect/>
          </a:stretch>
        </p:blipFill>
        <p:spPr>
          <a:xfrm>
            <a:off x="891294" y="3317069"/>
            <a:ext cx="419101" cy="279400"/>
          </a:xfrm>
          <a:prstGeom prst="rect">
            <a:avLst/>
          </a:prstGeom>
        </p:spPr>
      </p:pic>
      <p:pic>
        <p:nvPicPr>
          <p:cNvPr id="8" name="Рисунок 7"/>
          <p:cNvPicPr>
            <a:picLocks noChangeAspect="1"/>
          </p:cNvPicPr>
          <p:nvPr/>
        </p:nvPicPr>
        <p:blipFill>
          <a:blip r:embed="rId5"/>
          <a:stretch>
            <a:fillRect/>
          </a:stretch>
        </p:blipFill>
        <p:spPr>
          <a:xfrm>
            <a:off x="953339" y="4553566"/>
            <a:ext cx="419101" cy="279400"/>
          </a:xfrm>
          <a:prstGeom prst="rect">
            <a:avLst/>
          </a:prstGeom>
        </p:spPr>
      </p:pic>
      <p:sp>
        <p:nvSpPr>
          <p:cNvPr id="13" name="Выгнутая вправо стрелка 12"/>
          <p:cNvSpPr/>
          <p:nvPr/>
        </p:nvSpPr>
        <p:spPr>
          <a:xfrm>
            <a:off x="1416111" y="3303228"/>
            <a:ext cx="175604" cy="27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6" name="Выгнутая вправо стрелка 15"/>
          <p:cNvSpPr/>
          <p:nvPr/>
        </p:nvSpPr>
        <p:spPr>
          <a:xfrm>
            <a:off x="1544817" y="4568326"/>
            <a:ext cx="175604" cy="27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5" name="Рисунок 14"/>
          <p:cNvPicPr>
            <a:picLocks noChangeAspect="1"/>
          </p:cNvPicPr>
          <p:nvPr/>
        </p:nvPicPr>
        <p:blipFill>
          <a:blip r:embed="rId3"/>
          <a:stretch>
            <a:fillRect/>
          </a:stretch>
        </p:blipFill>
        <p:spPr>
          <a:xfrm>
            <a:off x="9167122" y="2011930"/>
            <a:ext cx="596858" cy="308432"/>
          </a:xfrm>
          <a:prstGeom prst="rect">
            <a:avLst/>
          </a:prstGeom>
        </p:spPr>
      </p:pic>
      <p:sp>
        <p:nvSpPr>
          <p:cNvPr id="19" name="Прямоугольник 18"/>
          <p:cNvSpPr/>
          <p:nvPr/>
        </p:nvSpPr>
        <p:spPr>
          <a:xfrm>
            <a:off x="7316" y="-65314"/>
            <a:ext cx="12234701" cy="7696159"/>
          </a:xfrm>
          <a:prstGeom prst="rect">
            <a:avLst/>
          </a:prstGeom>
          <a:solidFill>
            <a:schemeClr val="tx1">
              <a:lumMod val="65000"/>
              <a:lumOff val="35000"/>
              <a:alpha val="56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1" name="Группа 10"/>
          <p:cNvGrpSpPr/>
          <p:nvPr/>
        </p:nvGrpSpPr>
        <p:grpSpPr>
          <a:xfrm>
            <a:off x="272955" y="734841"/>
            <a:ext cx="11893703" cy="6313925"/>
            <a:chOff x="-25407" y="1315273"/>
            <a:chExt cx="11893703" cy="6313925"/>
          </a:xfrm>
        </p:grpSpPr>
        <p:sp>
          <p:nvSpPr>
            <p:cNvPr id="7" name="Прямоугольник 6"/>
            <p:cNvSpPr/>
            <p:nvPr/>
          </p:nvSpPr>
          <p:spPr>
            <a:xfrm>
              <a:off x="-25407" y="1361879"/>
              <a:ext cx="11764370" cy="6267319"/>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1341552" y="1315273"/>
              <a:ext cx="526744" cy="461665"/>
            </a:xfrm>
            <a:prstGeom prst="rect">
              <a:avLst/>
            </a:prstGeom>
            <a:noFill/>
          </p:spPr>
          <p:txBody>
            <a:bodyPr wrap="square" rtlCol="0">
              <a:spAutoFit/>
            </a:bodyPr>
            <a:lstStyle/>
            <a:p>
              <a:r>
                <a:rPr lang="ru-RU" sz="2400" dirty="0" smtClean="0">
                  <a:solidFill>
                    <a:srgbClr val="FF0000"/>
                  </a:solidFill>
                </a:rPr>
                <a:t>х</a:t>
              </a:r>
              <a:endParaRPr lang="ru-RU" sz="2400" dirty="0">
                <a:solidFill>
                  <a:srgbClr val="FF0000"/>
                </a:solidFill>
              </a:endParaRPr>
            </a:p>
          </p:txBody>
        </p:sp>
        <p:sp>
          <p:nvSpPr>
            <p:cNvPr id="14" name="Заголовок 1"/>
            <p:cNvSpPr txBox="1">
              <a:spLocks/>
            </p:cNvSpPr>
            <p:nvPr/>
          </p:nvSpPr>
          <p:spPr>
            <a:xfrm>
              <a:off x="70129" y="1815653"/>
              <a:ext cx="11426334" cy="64179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Корреспонденция пассажиропотоков по поездам</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aphicFrame>
          <p:nvGraphicFramePr>
            <p:cNvPr id="17" name="Объект 3"/>
            <p:cNvGraphicFramePr>
              <a:graphicFrameLocks/>
            </p:cNvGraphicFramePr>
            <p:nvPr>
              <p:extLst>
                <p:ext uri="{D42A27DB-BD31-4B8C-83A1-F6EECF244321}">
                  <p14:modId xmlns:p14="http://schemas.microsoft.com/office/powerpoint/2010/main" val="4212608218"/>
                </p:ext>
              </p:extLst>
            </p:nvPr>
          </p:nvGraphicFramePr>
          <p:xfrm>
            <a:off x="70132" y="2516640"/>
            <a:ext cx="11426330" cy="3270364"/>
          </p:xfrm>
          <a:graphic>
            <a:graphicData uri="http://schemas.openxmlformats.org/drawingml/2006/table">
              <a:tbl>
                <a:tblPr firstRow="1" bandRow="1">
                  <a:tableStyleId>{5C22544A-7EE6-4342-B048-85BDC9FD1C3A}</a:tableStyleId>
                </a:tblPr>
                <a:tblGrid>
                  <a:gridCol w="390087"/>
                  <a:gridCol w="1143427"/>
                  <a:gridCol w="1143427"/>
                  <a:gridCol w="795399"/>
                  <a:gridCol w="795399"/>
                  <a:gridCol w="795399"/>
                  <a:gridCol w="795399"/>
                  <a:gridCol w="795399"/>
                  <a:gridCol w="795399"/>
                  <a:gridCol w="795399"/>
                  <a:gridCol w="795399"/>
                  <a:gridCol w="795399"/>
                  <a:gridCol w="795399"/>
                  <a:gridCol w="795399"/>
                </a:tblGrid>
                <a:tr h="1194897">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Номер поезда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Категория поезда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a:t>
                        </a:r>
                        <a:r>
                          <a:rPr lang="ru-RU" sz="1400" b="0" dirty="0" smtClean="0">
                            <a:solidFill>
                              <a:schemeClr val="bg1"/>
                            </a:solidFill>
                            <a:latin typeface="Times New Roman" panose="02020603050405020304" pitchFamily="18" charset="0"/>
                            <a:cs typeface="Times New Roman" panose="02020603050405020304" pitchFamily="18" charset="0"/>
                          </a:rPr>
                          <a:t> тыс. руб./пасс.</a:t>
                        </a:r>
                      </a:p>
                      <a:p>
                        <a:pPr algn="ct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Пассажирооборот</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c hMerge="1">
                    <a:txBody>
                      <a:bodyPr/>
                      <a:lstStyle/>
                      <a:p>
                        <a:pPr algn="ct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r>
                <a:tr h="978187">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r>
                <a:tr h="356467">
                  <a:tc rowSpan="3">
                    <a:txBody>
                      <a:bodyPr/>
                      <a:lstStyle/>
                      <a:p>
                        <a:endParaRPr lang="ru-RU" sz="1400" baseline="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baseline="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baseline="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r>
                          <a:rPr lang="ru-RU" sz="1400" dirty="0" smtClean="0">
                            <a:solidFill>
                              <a:srgbClr val="00B050"/>
                            </a:solidFill>
                            <a:latin typeface="Times New Roman" panose="02020603050405020304" pitchFamily="18" charset="0"/>
                            <a:cs typeface="Times New Roman" panose="02020603050405020304" pitchFamily="18" charset="0"/>
                          </a:rPr>
                          <a:t>45</a:t>
                        </a:r>
                        <a:endParaRPr lang="ru-RU" sz="14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r>
                          <a:rPr lang="ru-RU" sz="1400" dirty="0" smtClean="0">
                            <a:solidFill>
                              <a:srgbClr val="FF0000"/>
                            </a:solidFill>
                            <a:latin typeface="Times New Roman" panose="02020603050405020304" pitchFamily="18" charset="0"/>
                            <a:cs typeface="Times New Roman" panose="02020603050405020304" pitchFamily="18" charset="0"/>
                          </a:rPr>
                          <a:t>10</a:t>
                        </a:r>
                        <a:endParaRPr lang="ru-RU" sz="14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3772">
                  <a:tc vMerge="1">
                    <a:txBody>
                      <a:bodyPr/>
                      <a:lstStyle/>
                      <a:p>
                        <a:endParaRPr lang="ru-RU"/>
                      </a:p>
                    </a:txBody>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56467">
                  <a:tc vMerge="1">
                    <a:txBody>
                      <a:bodyPr/>
                      <a:lstStyle/>
                      <a:p>
                        <a:endParaRPr lang="ru-RU"/>
                      </a:p>
                    </a:txBody>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grpSp>
      <p:pic>
        <p:nvPicPr>
          <p:cNvPr id="26" name="Рисунок 25"/>
          <p:cNvPicPr>
            <a:picLocks noChangeAspect="1"/>
          </p:cNvPicPr>
          <p:nvPr/>
        </p:nvPicPr>
        <p:blipFill rotWithShape="1">
          <a:blip r:embed="rId3"/>
          <a:srcRect l="17934" t="2685" r="43213" b="17706"/>
          <a:stretch/>
        </p:blipFill>
        <p:spPr>
          <a:xfrm>
            <a:off x="11278407" y="1334973"/>
            <a:ext cx="361507" cy="382772"/>
          </a:xfrm>
          <a:prstGeom prst="rect">
            <a:avLst/>
          </a:prstGeom>
        </p:spPr>
      </p:pic>
      <p:sp>
        <p:nvSpPr>
          <p:cNvPr id="18" name="Стрелка вверх 17"/>
          <p:cNvSpPr/>
          <p:nvPr/>
        </p:nvSpPr>
        <p:spPr>
          <a:xfrm>
            <a:off x="844613" y="4147732"/>
            <a:ext cx="203200" cy="230968"/>
          </a:xfrm>
          <a:prstGeom prst="upArrow">
            <a:avLst/>
          </a:prstGeom>
          <a:solidFill>
            <a:srgbClr val="31A9A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Стрелка вверх 30"/>
          <p:cNvSpPr/>
          <p:nvPr/>
        </p:nvSpPr>
        <p:spPr>
          <a:xfrm>
            <a:off x="844613" y="4565710"/>
            <a:ext cx="203200" cy="230968"/>
          </a:xfrm>
          <a:prstGeom prst="upArrow">
            <a:avLst/>
          </a:prstGeom>
          <a:solidFill>
            <a:srgbClr val="31A9A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Скругленный прямоугольник 33"/>
          <p:cNvSpPr/>
          <p:nvPr/>
        </p:nvSpPr>
        <p:spPr>
          <a:xfrm>
            <a:off x="846284" y="3620422"/>
            <a:ext cx="928221" cy="2763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Рисунок 34"/>
          <p:cNvPicPr>
            <a:picLocks noChangeAspect="1"/>
          </p:cNvPicPr>
          <p:nvPr/>
        </p:nvPicPr>
        <p:blipFill>
          <a:blip r:embed="rId5"/>
          <a:stretch>
            <a:fillRect/>
          </a:stretch>
        </p:blipFill>
        <p:spPr>
          <a:xfrm>
            <a:off x="1426524" y="3686682"/>
            <a:ext cx="325747" cy="217164"/>
          </a:xfrm>
          <a:prstGeom prst="rect">
            <a:avLst/>
          </a:prstGeom>
        </p:spPr>
      </p:pic>
      <p:pic>
        <p:nvPicPr>
          <p:cNvPr id="38" name="Рисунок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240" y="1466467"/>
            <a:ext cx="266700" cy="266700"/>
          </a:xfrm>
          <a:prstGeom prst="rect">
            <a:avLst/>
          </a:prstGeom>
        </p:spPr>
      </p:pic>
      <p:cxnSp>
        <p:nvCxnSpPr>
          <p:cNvPr id="39" name="Прямая со стрелкой 38"/>
          <p:cNvCxnSpPr/>
          <p:nvPr/>
        </p:nvCxnSpPr>
        <p:spPr>
          <a:xfrm flipV="1">
            <a:off x="307975" y="1710057"/>
            <a:ext cx="423014" cy="345893"/>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265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Заголовок 1"/>
          <p:cNvSpPr txBox="1">
            <a:spLocks/>
          </p:cNvSpPr>
          <p:nvPr/>
        </p:nvSpPr>
        <p:spPr>
          <a:xfrm>
            <a:off x="123943" y="7048768"/>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Анализ корреспонденций пассажиропотоков по признакам продажи </a:t>
            </a:r>
            <a:endParaRPr lang="ru-RU" sz="1800" b="1" dirty="0">
              <a:latin typeface="Times New Roman" panose="02020603050405020304" pitchFamily="18" charset="0"/>
              <a:cs typeface="Times New Roman" panose="02020603050405020304" pitchFamily="18" charset="0"/>
            </a:endParaRPr>
          </a:p>
          <a:p>
            <a:pPr algn="ct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pic>
        <p:nvPicPr>
          <p:cNvPr id="30" name="Рисунок 29"/>
          <p:cNvPicPr>
            <a:picLocks noChangeAspect="1"/>
          </p:cNvPicPr>
          <p:nvPr/>
        </p:nvPicPr>
        <p:blipFill>
          <a:blip r:embed="rId3"/>
          <a:stretch>
            <a:fillRect/>
          </a:stretch>
        </p:blipFill>
        <p:spPr>
          <a:xfrm>
            <a:off x="10864382" y="7099398"/>
            <a:ext cx="930443" cy="480815"/>
          </a:xfrm>
          <a:prstGeom prst="rect">
            <a:avLst/>
          </a:prstGeom>
        </p:spPr>
      </p:pic>
      <p:sp>
        <p:nvSpPr>
          <p:cNvPr id="21" name="Прямоугольник 20"/>
          <p:cNvSpPr/>
          <p:nvPr/>
        </p:nvSpPr>
        <p:spPr>
          <a:xfrm>
            <a:off x="129290" y="5697102"/>
            <a:ext cx="12020550" cy="590931"/>
          </a:xfrm>
          <a:prstGeom prst="rect">
            <a:avLst/>
          </a:prstGeom>
          <a:solidFill>
            <a:schemeClr val="accent1">
              <a:lumMod val="20000"/>
              <a:lumOff val="80000"/>
            </a:schemeClr>
          </a:solidFill>
          <a:ln>
            <a:solidFill>
              <a:schemeClr val="accent5">
                <a:lumMod val="75000"/>
              </a:schemeClr>
            </a:solidFill>
          </a:ln>
        </p:spPr>
        <p:txBody>
          <a:bodyPr wrap="square">
            <a:spAutoFit/>
          </a:bodyPr>
          <a:lstStyle/>
          <a:p>
            <a:pPr algn="ctr">
              <a:lnSpc>
                <a:spcPct val="90000"/>
              </a:lnSpc>
              <a:spcBef>
                <a:spcPct val="0"/>
              </a:spcBef>
            </a:pPr>
            <a:r>
              <a:rPr lang="ru-RU" b="1" dirty="0">
                <a:latin typeface="Times New Roman" panose="02020603050405020304" pitchFamily="18" charset="0"/>
                <a:ea typeface="+mj-ea"/>
                <a:cs typeface="Times New Roman" panose="02020603050405020304" pitchFamily="18" charset="0"/>
              </a:rPr>
              <a:t>Анализ неравномерности </a:t>
            </a:r>
            <a:r>
              <a:rPr lang="ru-RU" b="1" dirty="0" smtClean="0">
                <a:latin typeface="Times New Roman" panose="02020603050405020304" pitchFamily="18" charset="0"/>
                <a:ea typeface="+mj-ea"/>
                <a:cs typeface="Times New Roman" panose="02020603050405020304" pitchFamily="18" charset="0"/>
              </a:rPr>
              <a:t>корреспонденции … - … </a:t>
            </a:r>
          </a:p>
          <a:p>
            <a:pPr algn="ctr">
              <a:lnSpc>
                <a:spcPct val="90000"/>
              </a:lnSpc>
              <a:spcBef>
                <a:spcPct val="0"/>
              </a:spcBef>
            </a:pPr>
            <a:r>
              <a:rPr lang="ru-RU" b="1" dirty="0" smtClean="0">
                <a:latin typeface="Times New Roman" panose="02020603050405020304" pitchFamily="18" charset="0"/>
                <a:ea typeface="+mj-ea"/>
                <a:cs typeface="Times New Roman" panose="02020603050405020304" pitchFamily="18" charset="0"/>
              </a:rPr>
              <a:t>за период …</a:t>
            </a:r>
            <a:endParaRPr lang="ru-RU" b="1" dirty="0">
              <a:latin typeface="Times New Roman" panose="02020603050405020304" pitchFamily="18" charset="0"/>
              <a:ea typeface="+mj-ea"/>
              <a:cs typeface="Times New Roman" panose="02020603050405020304" pitchFamily="18" charset="0"/>
            </a:endParaRPr>
          </a:p>
        </p:txBody>
      </p:sp>
      <p:pic>
        <p:nvPicPr>
          <p:cNvPr id="22" name="Рисунок 21"/>
          <p:cNvPicPr>
            <a:picLocks noChangeAspect="1"/>
          </p:cNvPicPr>
          <p:nvPr/>
        </p:nvPicPr>
        <p:blipFill>
          <a:blip r:embed="rId3"/>
          <a:stretch>
            <a:fillRect/>
          </a:stretch>
        </p:blipFill>
        <p:spPr>
          <a:xfrm>
            <a:off x="10869728" y="5752159"/>
            <a:ext cx="930443" cy="480815"/>
          </a:xfrm>
          <a:prstGeom prst="rect">
            <a:avLst/>
          </a:prstGeom>
        </p:spPr>
      </p:pic>
      <p:sp>
        <p:nvSpPr>
          <p:cNvPr id="23" name="Заголовок 1"/>
          <p:cNvSpPr txBox="1">
            <a:spLocks/>
          </p:cNvSpPr>
          <p:nvPr/>
        </p:nvSpPr>
        <p:spPr>
          <a:xfrm>
            <a:off x="129290" y="6402466"/>
            <a:ext cx="12020550" cy="58207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smtClean="0">
                <a:latin typeface="Times New Roman" panose="02020603050405020304" pitchFamily="18" charset="0"/>
                <a:cs typeface="Times New Roman" panose="02020603050405020304" pitchFamily="18" charset="0"/>
              </a:rPr>
              <a:t/>
            </a:r>
            <a:br>
              <a:rPr lang="ru-RU" sz="1800" b="1" smtClean="0">
                <a:latin typeface="Times New Roman" panose="02020603050405020304" pitchFamily="18" charset="0"/>
                <a:cs typeface="Times New Roman" panose="02020603050405020304" pitchFamily="18" charset="0"/>
              </a:rPr>
            </a:br>
            <a:r>
              <a:rPr lang="ru-RU" sz="1800" b="1" smtClean="0">
                <a:latin typeface="Times New Roman" panose="02020603050405020304" pitchFamily="18" charset="0"/>
                <a:cs typeface="Times New Roman" panose="02020603050405020304" pitchFamily="18" charset="0"/>
              </a:rPr>
              <a:t>Анализ корреспонденций … - …. пассажиропотоков по степени комфортности</a:t>
            </a:r>
            <a:br>
              <a:rPr lang="ru-RU" sz="1800" b="1" smtClean="0">
                <a:latin typeface="Times New Roman" panose="02020603050405020304" pitchFamily="18" charset="0"/>
                <a:cs typeface="Times New Roman" panose="02020603050405020304" pitchFamily="18" charset="0"/>
              </a:rPr>
            </a:br>
            <a:r>
              <a:rPr lang="ru-RU" sz="1800" b="1" smtClean="0">
                <a:latin typeface="Times New Roman" panose="02020603050405020304" pitchFamily="18" charset="0"/>
                <a:cs typeface="Times New Roman" panose="02020603050405020304" pitchFamily="18" charset="0"/>
              </a:rPr>
              <a:t>за период …</a:t>
            </a:r>
            <a:br>
              <a:rPr lang="ru-RU" sz="1800" b="1" smtClean="0">
                <a:latin typeface="Times New Roman" panose="02020603050405020304" pitchFamily="18" charset="0"/>
                <a:cs typeface="Times New Roman" panose="02020603050405020304" pitchFamily="18" charset="0"/>
              </a:rPr>
            </a:br>
            <a:r>
              <a:rPr lang="ru-RU" sz="1800" b="1"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pic>
        <p:nvPicPr>
          <p:cNvPr id="24" name="Рисунок 23"/>
          <p:cNvPicPr>
            <a:picLocks noChangeAspect="1"/>
          </p:cNvPicPr>
          <p:nvPr/>
        </p:nvPicPr>
        <p:blipFill>
          <a:blip r:embed="rId3"/>
          <a:stretch>
            <a:fillRect/>
          </a:stretch>
        </p:blipFill>
        <p:spPr>
          <a:xfrm>
            <a:off x="10869729" y="6453096"/>
            <a:ext cx="930443" cy="480815"/>
          </a:xfrm>
          <a:prstGeom prst="rect">
            <a:avLst/>
          </a:prstGeom>
        </p:spPr>
      </p:pic>
      <p:sp>
        <p:nvSpPr>
          <p:cNvPr id="2" name="Заголовок 1"/>
          <p:cNvSpPr>
            <a:spLocks noGrp="1"/>
          </p:cNvSpPr>
          <p:nvPr>
            <p:ph type="title"/>
          </p:nvPr>
        </p:nvSpPr>
        <p:spPr>
          <a:xfrm>
            <a:off x="129290" y="140180"/>
            <a:ext cx="12020550" cy="582077"/>
          </a:xfrm>
          <a:solidFill>
            <a:schemeClr val="accent1">
              <a:lumMod val="20000"/>
              <a:lumOff val="80000"/>
            </a:schemeClr>
          </a:solidFill>
          <a:ln>
            <a:solidFill>
              <a:schemeClr val="accent5">
                <a:lumMod val="75000"/>
              </a:schemeClr>
            </a:solidFill>
          </a:ln>
        </p:spPr>
        <p:txBody>
          <a:bodyPr>
            <a:noAutofit/>
          </a:bodyPr>
          <a:lstStyle/>
          <a:p>
            <a:pPr algn="ct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Корреспонденции </a:t>
            </a:r>
            <a:r>
              <a:rPr lang="ru-RU" sz="1800" b="1" dirty="0" smtClean="0">
                <a:latin typeface="Times New Roman" panose="02020603050405020304" pitchFamily="18" charset="0"/>
                <a:cs typeface="Times New Roman" panose="02020603050405020304" pitchFamily="18" charset="0"/>
              </a:rPr>
              <a:t>пассажиропотоков</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nvPr>
        </p:nvGraphicFramePr>
        <p:xfrm>
          <a:off x="129290" y="902755"/>
          <a:ext cx="12112728" cy="4442474"/>
        </p:xfrm>
        <a:graphic>
          <a:graphicData uri="http://schemas.openxmlformats.org/drawingml/2006/table">
            <a:tbl>
              <a:tblPr firstRow="1" bandRow="1">
                <a:tableStyleId>{5C22544A-7EE6-4342-B048-85BDC9FD1C3A}</a:tableStyleId>
              </a:tblPr>
              <a:tblGrid>
                <a:gridCol w="230558"/>
                <a:gridCol w="1403231"/>
                <a:gridCol w="1662652"/>
                <a:gridCol w="695720"/>
                <a:gridCol w="777184"/>
                <a:gridCol w="695720"/>
                <a:gridCol w="1686235"/>
                <a:gridCol w="743270"/>
                <a:gridCol w="662940"/>
                <a:gridCol w="720090"/>
                <a:gridCol w="1520190"/>
                <a:gridCol w="1314938"/>
              </a:tblGrid>
              <a:tr h="1519767">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Корреспонденция пассажиропотоков  </a:t>
                      </a:r>
                    </a:p>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Доля участия направления  в общем объеме перевозок, %</a:t>
                      </a:r>
                      <a:endParaRPr lang="ru-RU" sz="1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rowSpan="2">
                  <a:txBody>
                    <a:bodyPr/>
                    <a:lstStyle/>
                    <a:p>
                      <a:pPr algn="ct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Доля доходных поступлений в общем объеме, %</a:t>
                      </a: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Количество поездов, ед. </a:t>
                      </a:r>
                      <a:endParaRPr lang="ru-RU" sz="1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423548">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Отчетный</a:t>
                      </a:r>
                      <a:r>
                        <a:rPr lang="ru-RU" sz="9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9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Прошлый год</a:t>
                      </a:r>
                      <a:endParaRPr lang="ru-RU" sz="900" b="0" dirty="0">
                        <a:solidFill>
                          <a:schemeClr val="bg1"/>
                        </a:solidFill>
                        <a:latin typeface="Times New Roman" panose="02020603050405020304" pitchFamily="18" charset="0"/>
                        <a:cs typeface="Times New Roman" panose="02020603050405020304" pitchFamily="18" charset="0"/>
                      </a:endParaRPr>
                    </a:p>
                  </a:txBody>
                  <a:tcP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Рост/</a:t>
                      </a:r>
                      <a:br>
                        <a:rPr lang="ru-RU" sz="900" b="0" dirty="0" smtClean="0">
                          <a:solidFill>
                            <a:schemeClr val="bg1"/>
                          </a:solidFill>
                          <a:latin typeface="Times New Roman" panose="02020603050405020304" pitchFamily="18" charset="0"/>
                          <a:cs typeface="Times New Roman" panose="02020603050405020304" pitchFamily="18" charset="0"/>
                        </a:rPr>
                      </a:br>
                      <a:r>
                        <a:rPr lang="ru-RU" sz="900" b="0" dirty="0" smtClean="0">
                          <a:solidFill>
                            <a:schemeClr val="bg1"/>
                          </a:solidFill>
                          <a:latin typeface="Times New Roman" panose="02020603050405020304" pitchFamily="18" charset="0"/>
                          <a:cs typeface="Times New Roman" panose="02020603050405020304" pitchFamily="18" charset="0"/>
                        </a:rPr>
                        <a:t>падение</a:t>
                      </a:r>
                      <a:endParaRPr lang="ru-RU" sz="900" b="0"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Отчетный</a:t>
                      </a:r>
                      <a:r>
                        <a:rPr lang="ru-RU" sz="9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9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Прошлый год</a:t>
                      </a:r>
                      <a:endParaRPr lang="ru-RU" sz="900" b="0" dirty="0">
                        <a:solidFill>
                          <a:schemeClr val="bg1"/>
                        </a:solidFill>
                        <a:latin typeface="Times New Roman" panose="02020603050405020304" pitchFamily="18" charset="0"/>
                        <a:cs typeface="Times New Roman" panose="02020603050405020304" pitchFamily="18" charset="0"/>
                      </a:endParaRPr>
                    </a:p>
                  </a:txBody>
                  <a:tcP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900" b="0" dirty="0" smtClean="0">
                          <a:solidFill>
                            <a:schemeClr val="bg1"/>
                          </a:solidFill>
                          <a:latin typeface="Times New Roman" panose="02020603050405020304" pitchFamily="18" charset="0"/>
                          <a:cs typeface="Times New Roman" panose="02020603050405020304" pitchFamily="18" charset="0"/>
                        </a:rPr>
                        <a:t>Рост/</a:t>
                      </a:r>
                      <a:br>
                        <a:rPr lang="ru-RU" sz="900" b="0" dirty="0" smtClean="0">
                          <a:solidFill>
                            <a:schemeClr val="bg1"/>
                          </a:solidFill>
                          <a:latin typeface="Times New Roman" panose="02020603050405020304" pitchFamily="18" charset="0"/>
                          <a:cs typeface="Times New Roman" panose="02020603050405020304" pitchFamily="18" charset="0"/>
                        </a:rPr>
                      </a:br>
                      <a:r>
                        <a:rPr lang="ru-RU" sz="900" b="0" dirty="0" smtClean="0">
                          <a:solidFill>
                            <a:schemeClr val="bg1"/>
                          </a:solidFill>
                          <a:latin typeface="Times New Roman" panose="02020603050405020304" pitchFamily="18" charset="0"/>
                          <a:cs typeface="Times New Roman" panose="02020603050405020304" pitchFamily="18" charset="0"/>
                        </a:rPr>
                        <a:t>падение</a:t>
                      </a:r>
                      <a:endParaRPr lang="ru-RU" sz="900" b="0"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vMerge="1">
                  <a:txBody>
                    <a:bodyPr/>
                    <a:lstStyle/>
                    <a:p>
                      <a:endParaRPr lang="ru-RU" b="0" dirty="0">
                        <a:solidFill>
                          <a:schemeClr val="tx1"/>
                        </a:solidFill>
                      </a:endParaRPr>
                    </a:p>
                  </a:txBody>
                  <a:tcPr/>
                </a:tc>
                <a:tc vMerge="1">
                  <a:txBody>
                    <a:bodyPr/>
                    <a:lstStyle/>
                    <a:p>
                      <a:endParaRPr lang="ru-RU" sz="1400" b="0" dirty="0">
                        <a:solidFill>
                          <a:schemeClr val="tx1"/>
                        </a:solidFill>
                        <a:latin typeface="Times New Roman" panose="02020603050405020304" pitchFamily="18" charset="0"/>
                        <a:cs typeface="Times New Roman" panose="02020603050405020304" pitchFamily="18" charset="0"/>
                      </a:endParaRPr>
                    </a:p>
                  </a:txBody>
                  <a:tcPr/>
                </a:tc>
              </a:tr>
              <a:tr h="409579">
                <a:tc rowSpan="3">
                  <a:txBody>
                    <a:bodyPr/>
                    <a:lstStyle/>
                    <a:p>
                      <a:endParaRPr lang="ru-RU" sz="1400" baseline="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rowSpan="3">
                  <a:txBody>
                    <a:bodyPr/>
                    <a:lstStyle/>
                    <a:p>
                      <a:endParaRPr lang="ru-RU" sz="1400" baseline="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rowSpan="3">
                  <a:txBody>
                    <a:bodyPr/>
                    <a:lstStyle/>
                    <a:p>
                      <a:r>
                        <a:rPr lang="ru-RU" sz="1400" baseline="0" dirty="0" smtClean="0"/>
                        <a:t>Минск – </a:t>
                      </a:r>
                    </a:p>
                    <a:p>
                      <a:r>
                        <a:rPr lang="ru-RU" sz="1400" baseline="0" dirty="0" smtClean="0"/>
                        <a:t>Москва </a:t>
                      </a:r>
                      <a:endParaRPr lang="ru-RU" sz="1400" baseline="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r>
                        <a:rPr lang="ru-RU" sz="1400" dirty="0" smtClean="0"/>
                        <a:t>%</a:t>
                      </a:r>
                      <a:endParaRPr lang="ru-RU" sz="1400" dirty="0"/>
                    </a:p>
                  </a:txBody>
                  <a:tcPr>
                    <a:solidFill>
                      <a:schemeClr val="accent3">
                        <a:lumMod val="20000"/>
                        <a:lumOff val="80000"/>
                      </a:schemeClr>
                    </a:solidFill>
                  </a:tcPr>
                </a:tc>
                <a:tc>
                  <a:txBody>
                    <a:bodyPr/>
                    <a:lstStyle/>
                    <a:p>
                      <a:endParaRPr lang="ru-RU" sz="1400"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endParaRPr lang="ru-RU" sz="1400" dirty="0"/>
                    </a:p>
                  </a:txBody>
                  <a:tcPr>
                    <a:solidFill>
                      <a:schemeClr val="accent3">
                        <a:lumMod val="20000"/>
                        <a:lumOff val="80000"/>
                      </a:schemeClr>
                    </a:solidFill>
                  </a:tcPr>
                </a:tc>
                <a:tc>
                  <a:txBody>
                    <a:bodyPr/>
                    <a:lstStyle/>
                    <a:p>
                      <a:endParaRPr lang="ru-RU" sz="1400" dirty="0"/>
                    </a:p>
                  </a:txBody>
                  <a:tcPr>
                    <a:solidFill>
                      <a:schemeClr val="accent3">
                        <a:lumMod val="20000"/>
                        <a:lumOff val="80000"/>
                      </a:schemeClr>
                    </a:solidFill>
                  </a:tcPr>
                </a:tc>
                <a:tc>
                  <a:txBody>
                    <a:bodyPr/>
                    <a:lstStyle/>
                    <a:p>
                      <a:r>
                        <a:rPr lang="ru-RU" sz="1400" dirty="0" smtClean="0"/>
                        <a:t>%</a:t>
                      </a:r>
                      <a:endParaRPr lang="ru-RU" sz="1400" dirty="0"/>
                    </a:p>
                  </a:txBody>
                  <a:tcPr>
                    <a:solidFill>
                      <a:schemeClr val="accent3">
                        <a:lumMod val="20000"/>
                        <a:lumOff val="80000"/>
                      </a:schemeClr>
                    </a:solidFill>
                  </a:tcPr>
                </a:tc>
                <a:tc>
                  <a:txBody>
                    <a:bodyPr/>
                    <a:lstStyle/>
                    <a:p>
                      <a:endParaRPr lang="ru-RU" dirty="0"/>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r>
                        <a:rPr lang="ru-RU" u="sng" dirty="0" smtClean="0">
                          <a:solidFill>
                            <a:schemeClr val="accent6">
                              <a:lumMod val="75000"/>
                            </a:schemeClr>
                          </a:solidFill>
                        </a:rPr>
                        <a:t>2</a:t>
                      </a:r>
                      <a:endParaRPr lang="ru-RU" u="sng" dirty="0">
                        <a:solidFill>
                          <a:schemeClr val="accent6">
                            <a:lumMod val="75000"/>
                          </a:schemeClr>
                        </a:solidFill>
                      </a:endParaRPr>
                    </a:p>
                  </a:txBody>
                  <a:tcPr>
                    <a:lnT w="12700" cap="flat" cmpd="sng" algn="ctr">
                      <a:solidFill>
                        <a:schemeClr val="bg1"/>
                      </a:solidFill>
                      <a:prstDash val="solid"/>
                      <a:round/>
                      <a:headEnd type="none" w="med" len="med"/>
                      <a:tailEnd type="none" w="med" len="med"/>
                    </a:lnT>
                    <a:solidFill>
                      <a:schemeClr val="accent3">
                        <a:lumMod val="20000"/>
                        <a:lumOff val="80000"/>
                      </a:schemeClr>
                    </a:solidFill>
                  </a:tcPr>
                </a:tc>
              </a:tr>
              <a:tr h="516799">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r>
                        <a:rPr lang="ru-RU" sz="1800" u="sng" kern="1200" dirty="0" smtClean="0">
                          <a:solidFill>
                            <a:schemeClr val="accent6">
                              <a:lumMod val="75000"/>
                            </a:schemeClr>
                          </a:solidFill>
                          <a:latin typeface="+mn-lt"/>
                          <a:ea typeface="+mn-ea"/>
                          <a:cs typeface="+mn-cs"/>
                        </a:rPr>
                        <a:t>2</a:t>
                      </a:r>
                      <a:endParaRPr lang="ru-RU" sz="1800" u="sng" kern="1200" dirty="0">
                        <a:solidFill>
                          <a:schemeClr val="accent6">
                            <a:lumMod val="75000"/>
                          </a:schemeClr>
                        </a:solidFill>
                        <a:latin typeface="+mn-lt"/>
                        <a:ea typeface="+mn-ea"/>
                        <a:cs typeface="+mn-cs"/>
                      </a:endParaRPr>
                    </a:p>
                  </a:txBody>
                  <a:tcPr>
                    <a:solidFill>
                      <a:schemeClr val="accent3">
                        <a:lumMod val="20000"/>
                        <a:lumOff val="80000"/>
                      </a:schemeClr>
                    </a:solidFill>
                  </a:tcPr>
                </a:tc>
              </a:tr>
              <a:tr h="311379">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solidFill>
                          <a:srgbClr val="00B050"/>
                        </a:solidFill>
                      </a:endParaRPr>
                    </a:p>
                  </a:txBody>
                  <a:tcPr>
                    <a:solidFill>
                      <a:schemeClr val="accent3">
                        <a:lumMod val="20000"/>
                        <a:lumOff val="80000"/>
                      </a:schemeClr>
                    </a:solidFill>
                  </a:tcPr>
                </a:tc>
                <a:tc>
                  <a:txBody>
                    <a:bodyPr/>
                    <a:lstStyle/>
                    <a:p>
                      <a:endParaRPr lang="ru-RU" dirty="0">
                        <a:solidFill>
                          <a:srgbClr val="00B050"/>
                        </a:solidFill>
                      </a:endParaRPr>
                    </a:p>
                  </a:txBody>
                  <a:tcPr>
                    <a:solidFill>
                      <a:schemeClr val="accent3">
                        <a:lumMod val="20000"/>
                        <a:lumOff val="80000"/>
                      </a:schemeClr>
                    </a:solidFill>
                  </a:tcPr>
                </a:tc>
                <a:tc>
                  <a:txBody>
                    <a:bodyPr/>
                    <a:lstStyle/>
                    <a:p>
                      <a:endParaRPr lang="ru-RU" dirty="0">
                        <a:solidFill>
                          <a:srgbClr val="00B050"/>
                        </a:solidFill>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endParaRPr lang="ru-RU"/>
                    </a:p>
                  </a:txBody>
                  <a:tcPr>
                    <a:solidFill>
                      <a:schemeClr val="accent3">
                        <a:lumMod val="20000"/>
                        <a:lumOff val="80000"/>
                      </a:schemeClr>
                    </a:solidFill>
                  </a:tcPr>
                </a:tc>
                <a:tc>
                  <a:txBody>
                    <a:bodyPr/>
                    <a:lstStyle/>
                    <a:p>
                      <a:r>
                        <a:rPr lang="ru-RU" u="sng" dirty="0" smtClean="0">
                          <a:solidFill>
                            <a:schemeClr val="accent6">
                              <a:lumMod val="75000"/>
                            </a:schemeClr>
                          </a:solidFill>
                        </a:rPr>
                        <a:t>-</a:t>
                      </a:r>
                      <a:endParaRPr lang="ru-RU" u="sng" dirty="0">
                        <a:solidFill>
                          <a:schemeClr val="accent6">
                            <a:lumMod val="75000"/>
                          </a:schemeClr>
                        </a:solidFill>
                      </a:endParaRPr>
                    </a:p>
                  </a:txBody>
                  <a:tcPr>
                    <a:solidFill>
                      <a:schemeClr val="accent3">
                        <a:lumMod val="20000"/>
                        <a:lumOff val="80000"/>
                      </a:schemeClr>
                    </a:solidFill>
                  </a:tcPr>
                </a:tc>
              </a:tr>
              <a:tr h="309105">
                <a:tc rowSpan="4">
                  <a:txBody>
                    <a:bodyPr/>
                    <a:lstStyle/>
                    <a:p>
                      <a:endParaRPr lang="ru-RU" sz="1400" dirty="0"/>
                    </a:p>
                  </a:txBody>
                  <a:tcPr>
                    <a:solidFill>
                      <a:schemeClr val="bg2"/>
                    </a:solidFill>
                  </a:tcPr>
                </a:tc>
                <a:tc rowSpan="4">
                  <a:txBody>
                    <a:bodyPr/>
                    <a:lstStyle/>
                    <a:p>
                      <a:endParaRPr lang="ru-RU" sz="1400" dirty="0"/>
                    </a:p>
                  </a:txBody>
                  <a:tcPr>
                    <a:solidFill>
                      <a:schemeClr val="bg2"/>
                    </a:solidFill>
                  </a:tcPr>
                </a:tc>
                <a:tc rowSpan="4">
                  <a:txBody>
                    <a:bodyPr/>
                    <a:lstStyle/>
                    <a:p>
                      <a:r>
                        <a:rPr lang="ru-RU" sz="1400" dirty="0" smtClean="0"/>
                        <a:t>Полоцк </a:t>
                      </a:r>
                      <a:r>
                        <a:rPr lang="ru-RU" sz="1400" baseline="0" dirty="0" smtClean="0"/>
                        <a:t> – Санкт  Петербург </a:t>
                      </a:r>
                      <a:endParaRPr lang="ru-RU" sz="1400" dirty="0"/>
                    </a:p>
                  </a:txBody>
                  <a:tcPr>
                    <a:solidFill>
                      <a:schemeClr val="bg2"/>
                    </a:solidFill>
                  </a:tcPr>
                </a:tc>
                <a:tc rowSpan="2">
                  <a:txBody>
                    <a:bodyPr/>
                    <a:lstStyle/>
                    <a:p>
                      <a:endParaRPr lang="ru-RU" dirty="0"/>
                    </a:p>
                  </a:txBody>
                  <a:tcPr>
                    <a:solidFill>
                      <a:schemeClr val="accent3">
                        <a:lumMod val="20000"/>
                        <a:lumOff val="80000"/>
                      </a:schemeClr>
                    </a:solidFill>
                  </a:tcPr>
                </a:tc>
                <a:tc rowSpan="2">
                  <a:txBody>
                    <a:bodyPr/>
                    <a:lstStyle/>
                    <a:p>
                      <a:endParaRPr lang="ru-RU" dirty="0"/>
                    </a:p>
                  </a:txBody>
                  <a:tcPr>
                    <a:solidFill>
                      <a:schemeClr val="accent3">
                        <a:lumMod val="20000"/>
                        <a:lumOff val="80000"/>
                      </a:schemeClr>
                    </a:solidFill>
                  </a:tcPr>
                </a:tc>
                <a:tc rowSpan="2">
                  <a:txBody>
                    <a:bodyPr/>
                    <a:lstStyle/>
                    <a:p>
                      <a:endParaRPr lang="ru-RU" dirty="0"/>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rowSpan="2">
                  <a:txBody>
                    <a:bodyPr/>
                    <a:lstStyle/>
                    <a:p>
                      <a:endParaRPr lang="ru-RU"/>
                    </a:p>
                  </a:txBody>
                  <a:tcPr>
                    <a:solidFill>
                      <a:schemeClr val="accent3">
                        <a:lumMod val="20000"/>
                        <a:lumOff val="80000"/>
                      </a:schemeClr>
                    </a:solidFill>
                  </a:tcPr>
                </a:tc>
                <a:tc>
                  <a:txBody>
                    <a:bodyPr/>
                    <a:lstStyle/>
                    <a:p>
                      <a:pPr marL="0" algn="l" defTabSz="914400" rtl="0" eaLnBrk="1" latinLnBrk="0" hangingPunct="1"/>
                      <a:r>
                        <a:rPr lang="ru-RU" sz="1800" u="sng" kern="1200" dirty="0" smtClean="0">
                          <a:solidFill>
                            <a:schemeClr val="accent6">
                              <a:lumMod val="75000"/>
                            </a:schemeClr>
                          </a:solidFill>
                          <a:latin typeface="+mn-lt"/>
                          <a:ea typeface="+mn-ea"/>
                          <a:cs typeface="+mn-cs"/>
                        </a:rPr>
                        <a:t>2</a:t>
                      </a:r>
                      <a:endParaRPr lang="ru-RU" sz="1800" u="sng" kern="1200" dirty="0">
                        <a:solidFill>
                          <a:schemeClr val="accent6">
                            <a:lumMod val="75000"/>
                          </a:schemeClr>
                        </a:solidFill>
                        <a:latin typeface="+mn-lt"/>
                        <a:ea typeface="+mn-ea"/>
                        <a:cs typeface="+mn-cs"/>
                      </a:endParaRPr>
                    </a:p>
                  </a:txBody>
                  <a:tcPr>
                    <a:solidFill>
                      <a:schemeClr val="accent3">
                        <a:lumMod val="20000"/>
                        <a:lumOff val="80000"/>
                      </a:schemeClr>
                    </a:solidFill>
                  </a:tcPr>
                </a:tc>
              </a:tr>
              <a:tr h="7477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dirty="0"/>
                    </a:p>
                  </a:txBody>
                  <a:tcPr/>
                </a:tc>
                <a:tc vMerge="1">
                  <a:txBody>
                    <a:bodyPr/>
                    <a:lstStyle/>
                    <a:p>
                      <a:endParaRPr lang="ru-RU"/>
                    </a:p>
                  </a:txBody>
                  <a:tcPr/>
                </a:tc>
                <a:tc vMerge="1">
                  <a:txBody>
                    <a:bodyPr/>
                    <a:lstStyle/>
                    <a:p>
                      <a:endParaRPr lang="ru-RU"/>
                    </a:p>
                  </a:txBody>
                  <a:tcPr/>
                </a:tc>
                <a:tc vMerge="1">
                  <a:txBody>
                    <a:bodyPr/>
                    <a:lstStyle/>
                    <a:p>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marL="0" algn="l" defTabSz="914400" rtl="0" eaLnBrk="1" latinLnBrk="0" hangingPunct="1"/>
                      <a:r>
                        <a:rPr lang="ru-RU" sz="1800" u="sng" kern="1200" dirty="0" smtClean="0">
                          <a:solidFill>
                            <a:schemeClr val="accent6">
                              <a:lumMod val="75000"/>
                            </a:schemeClr>
                          </a:solidFill>
                          <a:latin typeface="+mn-lt"/>
                          <a:ea typeface="+mn-ea"/>
                          <a:cs typeface="+mn-cs"/>
                        </a:rPr>
                        <a:t>2</a:t>
                      </a:r>
                      <a:endParaRPr lang="ru-RU" sz="1800" u="sng" kern="1200" dirty="0">
                        <a:solidFill>
                          <a:schemeClr val="accent6">
                            <a:lumMod val="75000"/>
                          </a:schemeClr>
                        </a:solidFill>
                        <a:latin typeface="+mn-lt"/>
                        <a:ea typeface="+mn-ea"/>
                        <a:cs typeface="+mn-cs"/>
                      </a:endParaRPr>
                    </a:p>
                  </a:txBody>
                  <a:tcPr>
                    <a:solidFill>
                      <a:schemeClr val="accent3">
                        <a:lumMod val="20000"/>
                        <a:lumOff val="80000"/>
                      </a:schemeClr>
                    </a:solidFill>
                  </a:tcPr>
                </a:tc>
              </a:tr>
              <a:tr h="309105">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mn-lt"/>
                        <a:ea typeface="+mn-ea"/>
                        <a:cs typeface="+mn-cs"/>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vMerge="1">
                  <a:txBody>
                    <a:bodyPr/>
                    <a:lstStyle/>
                    <a:p>
                      <a:endParaRPr lang="ru-RU"/>
                    </a:p>
                  </a:txBody>
                  <a:tcPr/>
                </a:tc>
              </a:tr>
              <a:tr h="400731">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endParaRPr lang="ru-RU" dirty="0">
                        <a:solidFill>
                          <a:srgbClr val="FFC000"/>
                        </a:solidFill>
                      </a:endParaRPr>
                    </a:p>
                  </a:txBody>
                  <a:tcPr>
                    <a:solidFill>
                      <a:schemeClr val="accent3">
                        <a:lumMod val="20000"/>
                        <a:lumOff val="80000"/>
                      </a:schemeClr>
                    </a:solidFill>
                  </a:tcPr>
                </a:tc>
                <a:tc>
                  <a:txBody>
                    <a:bodyPr/>
                    <a:lstStyle/>
                    <a:p>
                      <a:endParaRPr lang="ru-RU" dirty="0">
                        <a:solidFill>
                          <a:srgbClr val="FFC000"/>
                        </a:solidFill>
                      </a:endParaRPr>
                    </a:p>
                  </a:txBody>
                  <a:tcPr>
                    <a:solidFill>
                      <a:schemeClr val="accent3">
                        <a:lumMod val="20000"/>
                        <a:lumOff val="80000"/>
                      </a:schemeClr>
                    </a:solidFill>
                  </a:tcPr>
                </a:tc>
                <a:tc>
                  <a:txBody>
                    <a:bodyPr/>
                    <a:lstStyle/>
                    <a:p>
                      <a:endParaRPr lang="ru-RU" dirty="0">
                        <a:solidFill>
                          <a:srgbClr val="FFC000"/>
                        </a:solidFill>
                      </a:endParaRPr>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endParaRPr lang="ru-RU" dirty="0"/>
                    </a:p>
                  </a:txBody>
                  <a:tcPr>
                    <a:solidFill>
                      <a:schemeClr val="accent3">
                        <a:lumMod val="20000"/>
                        <a:lumOff val="80000"/>
                      </a:schemeClr>
                    </a:solidFill>
                  </a:tcPr>
                </a:tc>
                <a:tc>
                  <a:txBody>
                    <a:bodyPr/>
                    <a:lstStyle/>
                    <a:p>
                      <a:r>
                        <a:rPr lang="ru-RU" u="sng" dirty="0" smtClean="0">
                          <a:solidFill>
                            <a:schemeClr val="accent6">
                              <a:lumMod val="75000"/>
                            </a:schemeClr>
                          </a:solidFill>
                        </a:rPr>
                        <a:t>-</a:t>
                      </a:r>
                      <a:endParaRPr lang="ru-RU" u="sng" dirty="0">
                        <a:solidFill>
                          <a:schemeClr val="accent6">
                            <a:lumMod val="75000"/>
                          </a:schemeClr>
                        </a:solidFill>
                      </a:endParaRPr>
                    </a:p>
                  </a:txBody>
                  <a:tcPr>
                    <a:solidFill>
                      <a:schemeClr val="accent3">
                        <a:lumMod val="20000"/>
                        <a:lumOff val="80000"/>
                      </a:schemeClr>
                    </a:solidFill>
                  </a:tcPr>
                </a:tc>
              </a:tr>
            </a:tbl>
          </a:graphicData>
        </a:graphic>
      </p:graphicFrame>
      <p:pic>
        <p:nvPicPr>
          <p:cNvPr id="5" name="Рисунок 4"/>
          <p:cNvPicPr>
            <a:picLocks noChangeAspect="1"/>
          </p:cNvPicPr>
          <p:nvPr/>
        </p:nvPicPr>
        <p:blipFill>
          <a:blip r:embed="rId4"/>
          <a:stretch>
            <a:fillRect/>
          </a:stretch>
        </p:blipFill>
        <p:spPr>
          <a:xfrm>
            <a:off x="482388" y="3268246"/>
            <a:ext cx="309812" cy="398330"/>
          </a:xfrm>
          <a:prstGeom prst="rect">
            <a:avLst/>
          </a:prstGeom>
        </p:spPr>
      </p:pic>
      <p:pic>
        <p:nvPicPr>
          <p:cNvPr id="6" name="Рисунок 5"/>
          <p:cNvPicPr>
            <a:picLocks noChangeAspect="1"/>
          </p:cNvPicPr>
          <p:nvPr/>
        </p:nvPicPr>
        <p:blipFill>
          <a:blip r:embed="rId4"/>
          <a:stretch>
            <a:fillRect/>
          </a:stretch>
        </p:blipFill>
        <p:spPr>
          <a:xfrm>
            <a:off x="594336" y="4494101"/>
            <a:ext cx="309812" cy="398330"/>
          </a:xfrm>
          <a:prstGeom prst="rect">
            <a:avLst/>
          </a:prstGeom>
        </p:spPr>
      </p:pic>
      <p:pic>
        <p:nvPicPr>
          <p:cNvPr id="9" name="Рисунок 8"/>
          <p:cNvPicPr>
            <a:picLocks noChangeAspect="1"/>
          </p:cNvPicPr>
          <p:nvPr/>
        </p:nvPicPr>
        <p:blipFill>
          <a:blip r:embed="rId3"/>
          <a:stretch>
            <a:fillRect/>
          </a:stretch>
        </p:blipFill>
        <p:spPr>
          <a:xfrm>
            <a:off x="10869729" y="190810"/>
            <a:ext cx="930443" cy="480815"/>
          </a:xfrm>
          <a:prstGeom prst="rect">
            <a:avLst/>
          </a:prstGeom>
        </p:spPr>
      </p:pic>
      <p:pic>
        <p:nvPicPr>
          <p:cNvPr id="3" name="Рисунок 2"/>
          <p:cNvPicPr>
            <a:picLocks noChangeAspect="1"/>
          </p:cNvPicPr>
          <p:nvPr/>
        </p:nvPicPr>
        <p:blipFill>
          <a:blip r:embed="rId5"/>
          <a:stretch>
            <a:fillRect/>
          </a:stretch>
        </p:blipFill>
        <p:spPr>
          <a:xfrm>
            <a:off x="891294" y="3317069"/>
            <a:ext cx="419101" cy="279400"/>
          </a:xfrm>
          <a:prstGeom prst="rect">
            <a:avLst/>
          </a:prstGeom>
        </p:spPr>
      </p:pic>
      <p:pic>
        <p:nvPicPr>
          <p:cNvPr id="8" name="Рисунок 7"/>
          <p:cNvPicPr>
            <a:picLocks noChangeAspect="1"/>
          </p:cNvPicPr>
          <p:nvPr/>
        </p:nvPicPr>
        <p:blipFill>
          <a:blip r:embed="rId5"/>
          <a:stretch>
            <a:fillRect/>
          </a:stretch>
        </p:blipFill>
        <p:spPr>
          <a:xfrm>
            <a:off x="953339" y="4553566"/>
            <a:ext cx="419101" cy="279400"/>
          </a:xfrm>
          <a:prstGeom prst="rect">
            <a:avLst/>
          </a:prstGeom>
        </p:spPr>
      </p:pic>
      <p:sp>
        <p:nvSpPr>
          <p:cNvPr id="13" name="Выгнутая вправо стрелка 12"/>
          <p:cNvSpPr/>
          <p:nvPr/>
        </p:nvSpPr>
        <p:spPr>
          <a:xfrm>
            <a:off x="1416111" y="3303228"/>
            <a:ext cx="175604" cy="27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6" name="Выгнутая вправо стрелка 15"/>
          <p:cNvSpPr/>
          <p:nvPr/>
        </p:nvSpPr>
        <p:spPr>
          <a:xfrm>
            <a:off x="1544817" y="4568326"/>
            <a:ext cx="175604" cy="27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5" name="Рисунок 14"/>
          <p:cNvPicPr>
            <a:picLocks noChangeAspect="1"/>
          </p:cNvPicPr>
          <p:nvPr/>
        </p:nvPicPr>
        <p:blipFill>
          <a:blip r:embed="rId3"/>
          <a:stretch>
            <a:fillRect/>
          </a:stretch>
        </p:blipFill>
        <p:spPr>
          <a:xfrm>
            <a:off x="9167122" y="2011930"/>
            <a:ext cx="596858" cy="308432"/>
          </a:xfrm>
          <a:prstGeom prst="rect">
            <a:avLst/>
          </a:prstGeom>
        </p:spPr>
      </p:pic>
      <p:sp>
        <p:nvSpPr>
          <p:cNvPr id="19" name="Прямоугольник 18"/>
          <p:cNvSpPr/>
          <p:nvPr/>
        </p:nvSpPr>
        <p:spPr>
          <a:xfrm>
            <a:off x="7316" y="-65314"/>
            <a:ext cx="12234701" cy="7696159"/>
          </a:xfrm>
          <a:prstGeom prst="rect">
            <a:avLst/>
          </a:prstGeom>
          <a:solidFill>
            <a:schemeClr val="tx1">
              <a:lumMod val="65000"/>
              <a:lumOff val="35000"/>
              <a:alpha val="56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1" name="Группа 10"/>
          <p:cNvGrpSpPr/>
          <p:nvPr/>
        </p:nvGrpSpPr>
        <p:grpSpPr>
          <a:xfrm>
            <a:off x="272955" y="734841"/>
            <a:ext cx="11893703" cy="6313925"/>
            <a:chOff x="-25407" y="1315273"/>
            <a:chExt cx="11893703" cy="6313925"/>
          </a:xfrm>
        </p:grpSpPr>
        <p:sp>
          <p:nvSpPr>
            <p:cNvPr id="7" name="Прямоугольник 6"/>
            <p:cNvSpPr/>
            <p:nvPr/>
          </p:nvSpPr>
          <p:spPr>
            <a:xfrm>
              <a:off x="-25407" y="1361879"/>
              <a:ext cx="11764370" cy="6267319"/>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1341552" y="1315273"/>
              <a:ext cx="526744" cy="461665"/>
            </a:xfrm>
            <a:prstGeom prst="rect">
              <a:avLst/>
            </a:prstGeom>
            <a:noFill/>
          </p:spPr>
          <p:txBody>
            <a:bodyPr wrap="square" rtlCol="0">
              <a:spAutoFit/>
            </a:bodyPr>
            <a:lstStyle/>
            <a:p>
              <a:r>
                <a:rPr lang="ru-RU" sz="2400" dirty="0" smtClean="0">
                  <a:solidFill>
                    <a:srgbClr val="FF0000"/>
                  </a:solidFill>
                </a:rPr>
                <a:t>х</a:t>
              </a:r>
              <a:endParaRPr lang="ru-RU" sz="2400" dirty="0">
                <a:solidFill>
                  <a:srgbClr val="FF0000"/>
                </a:solidFill>
              </a:endParaRPr>
            </a:p>
          </p:txBody>
        </p:sp>
        <p:sp>
          <p:nvSpPr>
            <p:cNvPr id="14" name="Заголовок 1"/>
            <p:cNvSpPr txBox="1">
              <a:spLocks/>
            </p:cNvSpPr>
            <p:nvPr/>
          </p:nvSpPr>
          <p:spPr>
            <a:xfrm>
              <a:off x="70129" y="1815653"/>
              <a:ext cx="11426334" cy="641797"/>
            </a:xfrm>
            <a:prstGeom prst="rect">
              <a:avLst/>
            </a:prstGeom>
            <a:solidFill>
              <a:schemeClr val="accent1">
                <a:lumMod val="20000"/>
                <a:lumOff val="80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Корреспонденция пассажиропотоков по поездам</a:t>
              </a:r>
              <a:br>
                <a:rPr lang="ru-RU" sz="1800" b="1" dirty="0" smtClean="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graphicFrame>
          <p:nvGraphicFramePr>
            <p:cNvPr id="17" name="Объект 3"/>
            <p:cNvGraphicFramePr>
              <a:graphicFrameLocks/>
            </p:cNvGraphicFramePr>
            <p:nvPr>
              <p:extLst/>
            </p:nvPr>
          </p:nvGraphicFramePr>
          <p:xfrm>
            <a:off x="70132" y="2516640"/>
            <a:ext cx="11426330" cy="3270364"/>
          </p:xfrm>
          <a:graphic>
            <a:graphicData uri="http://schemas.openxmlformats.org/drawingml/2006/table">
              <a:tbl>
                <a:tblPr firstRow="1" bandRow="1">
                  <a:tableStyleId>{5C22544A-7EE6-4342-B048-85BDC9FD1C3A}</a:tableStyleId>
                </a:tblPr>
                <a:tblGrid>
                  <a:gridCol w="390087"/>
                  <a:gridCol w="1143427"/>
                  <a:gridCol w="1143427"/>
                  <a:gridCol w="795399"/>
                  <a:gridCol w="795399"/>
                  <a:gridCol w="795399"/>
                  <a:gridCol w="795399"/>
                  <a:gridCol w="795399"/>
                  <a:gridCol w="795399"/>
                  <a:gridCol w="795399"/>
                  <a:gridCol w="795399"/>
                  <a:gridCol w="795399"/>
                  <a:gridCol w="795399"/>
                  <a:gridCol w="795399"/>
                </a:tblGrid>
                <a:tr h="1194897">
                  <a:tc rowSpan="2">
                    <a:txBody>
                      <a:bodyPr/>
                      <a:lstStyle/>
                      <a:p>
                        <a:pPr algn="ct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Номер поезда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Категория поезда</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Количество пассажиров, пасс.</a:t>
                        </a:r>
                        <a:endParaRPr lang="ru-RU"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Доходные поступления, тыс. руб.</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ru-RU"/>
                      </a:p>
                    </a:txBody>
                    <a:tcPr/>
                  </a:tc>
                  <a:tc hMerge="1">
                    <a:txBody>
                      <a:bodyPr/>
                      <a:lstStyle/>
                      <a:p>
                        <a:endParaRPr lang="ru-RU"/>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0" dirty="0" smtClean="0">
                            <a:solidFill>
                              <a:schemeClr val="bg1"/>
                            </a:solidFill>
                            <a:latin typeface="Times New Roman" panose="02020603050405020304" pitchFamily="18" charset="0"/>
                            <a:cs typeface="Times New Roman" panose="02020603050405020304" pitchFamily="18" charset="0"/>
                          </a:rPr>
                          <a:t>Доходная</a:t>
                        </a:r>
                        <a:r>
                          <a:rPr lang="ru-RU" sz="1400" b="0" baseline="0" dirty="0" smtClean="0">
                            <a:solidFill>
                              <a:schemeClr val="bg1"/>
                            </a:solidFill>
                            <a:latin typeface="Times New Roman" panose="02020603050405020304" pitchFamily="18" charset="0"/>
                            <a:cs typeface="Times New Roman" panose="02020603050405020304" pitchFamily="18" charset="0"/>
                          </a:rPr>
                          <a:t> ставка,</a:t>
                        </a:r>
                        <a:r>
                          <a:rPr lang="ru-RU" sz="1400" b="0" dirty="0" smtClean="0">
                            <a:solidFill>
                              <a:schemeClr val="bg1"/>
                            </a:solidFill>
                            <a:latin typeface="Times New Roman" panose="02020603050405020304" pitchFamily="18" charset="0"/>
                            <a:cs typeface="Times New Roman" panose="02020603050405020304" pitchFamily="18" charset="0"/>
                          </a:rPr>
                          <a:t> тыс. руб./пасс.</a:t>
                        </a:r>
                      </a:p>
                      <a:p>
                        <a:pPr algn="ct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c gridSpan="3">
                    <a:txBody>
                      <a:bodyPr/>
                      <a:lstStyle/>
                      <a:p>
                        <a:pPr algn="ctr"/>
                        <a:r>
                          <a:rPr lang="ru-RU" sz="1400" b="0" dirty="0" smtClean="0">
                            <a:solidFill>
                              <a:schemeClr val="bg1"/>
                            </a:solidFill>
                            <a:latin typeface="Times New Roman" panose="02020603050405020304" pitchFamily="18" charset="0"/>
                            <a:cs typeface="Times New Roman" panose="02020603050405020304" pitchFamily="18" charset="0"/>
                          </a:rPr>
                          <a:t>Пассажирооборот</a:t>
                        </a:r>
                        <a:endParaRPr lang="ru-RU" sz="14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c hMerge="1">
                    <a:txBody>
                      <a:bodyPr/>
                      <a:lstStyle/>
                      <a:p>
                        <a:pPr algn="ctr"/>
                        <a:endParaRPr lang="ru-RU" sz="14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75000"/>
                        </a:schemeClr>
                      </a:solidFill>
                    </a:tcPr>
                  </a:tc>
                </a:tr>
                <a:tr h="978187">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b="0" dirty="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ru-R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Отчетный</a:t>
                        </a:r>
                        <a:r>
                          <a:rPr lang="ru-RU" sz="1200" b="0" baseline="0" dirty="0" smtClean="0">
                            <a:solidFill>
                              <a:schemeClr val="bg1"/>
                            </a:solidFill>
                            <a:latin typeface="Times New Roman" panose="02020603050405020304" pitchFamily="18" charset="0"/>
                            <a:cs typeface="Times New Roman" panose="02020603050405020304" pitchFamily="18" charset="0"/>
                          </a:rPr>
                          <a:t> период</a:t>
                        </a:r>
                        <a:endParaRPr lang="ru-RU" sz="1200" b="0" dirty="0">
                          <a:solidFill>
                            <a:schemeClr val="bg1"/>
                          </a:solidFill>
                          <a:latin typeface="Times New Roman" panose="02020603050405020304" pitchFamily="18" charset="0"/>
                          <a:cs typeface="Times New Roman" panose="020206030504050203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Рост/</a:t>
                        </a:r>
                        <a:br>
                          <a:rPr lang="ru-RU" sz="1200" b="0" dirty="0" smtClean="0">
                            <a:solidFill>
                              <a:schemeClr val="bg1"/>
                            </a:solidFill>
                            <a:latin typeface="Times New Roman" panose="02020603050405020304" pitchFamily="18" charset="0"/>
                            <a:cs typeface="Times New Roman" panose="02020603050405020304" pitchFamily="18" charset="0"/>
                          </a:rPr>
                        </a:br>
                        <a:r>
                          <a:rPr lang="ru-RU" sz="1200" b="0" dirty="0" smtClean="0">
                            <a:solidFill>
                              <a:schemeClr val="bg1"/>
                            </a:solidFill>
                            <a:latin typeface="Times New Roman" panose="02020603050405020304" pitchFamily="18" charset="0"/>
                            <a:cs typeface="Times New Roman" panose="02020603050405020304" pitchFamily="18" charset="0"/>
                          </a:rPr>
                          <a:t>падение,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Times New Roman" panose="02020603050405020304" pitchFamily="18" charset="0"/>
                            <a:cs typeface="Times New Roman" panose="02020603050405020304" pitchFamily="18" charset="0"/>
                          </a:rPr>
                          <a:t>Доля в общем объеме,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r>
                <a:tr h="356467">
                  <a:tc rowSpan="3">
                    <a:txBody>
                      <a:bodyPr/>
                      <a:lstStyle/>
                      <a:p>
                        <a:endParaRPr lang="ru-RU" sz="1400" baseline="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baseline="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baseline="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r>
                          <a:rPr lang="ru-RU" sz="1400" dirty="0" smtClean="0">
                            <a:solidFill>
                              <a:srgbClr val="00B050"/>
                            </a:solidFill>
                            <a:latin typeface="Times New Roman" panose="02020603050405020304" pitchFamily="18" charset="0"/>
                            <a:cs typeface="Times New Roman" panose="02020603050405020304" pitchFamily="18" charset="0"/>
                          </a:rPr>
                          <a:t>45</a:t>
                        </a:r>
                        <a:endParaRPr lang="ru-RU" sz="14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r>
                          <a:rPr lang="ru-RU" sz="1400" dirty="0" smtClean="0">
                            <a:solidFill>
                              <a:srgbClr val="FF0000"/>
                            </a:solidFill>
                            <a:latin typeface="Times New Roman" panose="02020603050405020304" pitchFamily="18" charset="0"/>
                            <a:cs typeface="Times New Roman" panose="02020603050405020304" pitchFamily="18" charset="0"/>
                          </a:rPr>
                          <a:t>10</a:t>
                        </a:r>
                        <a:endParaRPr lang="ru-RU" sz="14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3772">
                  <a:tc vMerge="1">
                    <a:txBody>
                      <a:bodyPr/>
                      <a:lstStyle/>
                      <a:p>
                        <a:endParaRPr lang="ru-RU"/>
                      </a:p>
                    </a:txBody>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56467">
                  <a:tc vMerge="1">
                    <a:txBody>
                      <a:bodyPr/>
                      <a:lstStyle/>
                      <a:p>
                        <a:endParaRPr lang="ru-RU"/>
                      </a:p>
                    </a:txBody>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marL="0" algn="l" defTabSz="914400" rtl="0" eaLnBrk="1" latinLnBrk="0" hangingPunct="1"/>
                        <a:endParaRPr lang="ru-RU"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grpSp>
      <p:pic>
        <p:nvPicPr>
          <p:cNvPr id="26" name="Рисунок 25"/>
          <p:cNvPicPr>
            <a:picLocks noChangeAspect="1"/>
          </p:cNvPicPr>
          <p:nvPr/>
        </p:nvPicPr>
        <p:blipFill rotWithShape="1">
          <a:blip r:embed="rId3"/>
          <a:srcRect l="17934" t="2685" r="43213" b="17706"/>
          <a:stretch/>
        </p:blipFill>
        <p:spPr>
          <a:xfrm>
            <a:off x="11278407" y="1334973"/>
            <a:ext cx="361507" cy="382772"/>
          </a:xfrm>
          <a:prstGeom prst="rect">
            <a:avLst/>
          </a:prstGeom>
        </p:spPr>
      </p:pic>
      <p:sp>
        <p:nvSpPr>
          <p:cNvPr id="18" name="Стрелка вверх 17"/>
          <p:cNvSpPr/>
          <p:nvPr/>
        </p:nvSpPr>
        <p:spPr>
          <a:xfrm>
            <a:off x="844613" y="4147732"/>
            <a:ext cx="203200" cy="230968"/>
          </a:xfrm>
          <a:prstGeom prst="upArrow">
            <a:avLst/>
          </a:prstGeom>
          <a:solidFill>
            <a:srgbClr val="31A9A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Стрелка вверх 30"/>
          <p:cNvSpPr/>
          <p:nvPr/>
        </p:nvSpPr>
        <p:spPr>
          <a:xfrm>
            <a:off x="844613" y="4565710"/>
            <a:ext cx="203200" cy="230968"/>
          </a:xfrm>
          <a:prstGeom prst="upArrow">
            <a:avLst/>
          </a:prstGeom>
          <a:solidFill>
            <a:srgbClr val="31A9A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Скругленный прямоугольник 33"/>
          <p:cNvSpPr/>
          <p:nvPr/>
        </p:nvSpPr>
        <p:spPr>
          <a:xfrm>
            <a:off x="846284" y="3620422"/>
            <a:ext cx="928221" cy="2763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Рисунок 34"/>
          <p:cNvPicPr>
            <a:picLocks noChangeAspect="1"/>
          </p:cNvPicPr>
          <p:nvPr/>
        </p:nvPicPr>
        <p:blipFill>
          <a:blip r:embed="rId5"/>
          <a:stretch>
            <a:fillRect/>
          </a:stretch>
        </p:blipFill>
        <p:spPr>
          <a:xfrm>
            <a:off x="1426524" y="3686682"/>
            <a:ext cx="325747" cy="217164"/>
          </a:xfrm>
          <a:prstGeom prst="rect">
            <a:avLst/>
          </a:prstGeom>
        </p:spPr>
      </p:pic>
      <p:pic>
        <p:nvPicPr>
          <p:cNvPr id="38" name="Рисунок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240" y="1466467"/>
            <a:ext cx="266700" cy="266700"/>
          </a:xfrm>
          <a:prstGeom prst="rect">
            <a:avLst/>
          </a:prstGeom>
        </p:spPr>
      </p:pic>
      <p:cxnSp>
        <p:nvCxnSpPr>
          <p:cNvPr id="39" name="Прямая со стрелкой 38"/>
          <p:cNvCxnSpPr/>
          <p:nvPr/>
        </p:nvCxnSpPr>
        <p:spPr>
          <a:xfrm flipV="1">
            <a:off x="307975" y="1710057"/>
            <a:ext cx="423014" cy="345893"/>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9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11635</TotalTime>
  <Words>2589</Words>
  <Application>Microsoft Office PowerPoint</Application>
  <PresentationFormat>Широкоэкранный</PresentationFormat>
  <Paragraphs>693</Paragraphs>
  <Slides>15</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Список корреспонденций пассажиропотоков   </vt:lpstr>
      <vt:lpstr> Корреспонденции пассажиропотоков    </vt:lpstr>
      <vt:lpstr> Корреспонденции пассажиропотоков    </vt:lpstr>
      <vt:lpstr>Список корреспонденций пассажиропотоков </vt:lpstr>
      <vt:lpstr>Список корреспонденций пассажиропотоков </vt:lpstr>
      <vt:lpstr> Анализ корреспонденций пассажиропотоков по типам вагонов    </vt:lpstr>
      <vt:lpstr> Анализ корреспонденций пассажиропотоков по виду документа    </vt:lpstr>
      <vt:lpstr> Анализ корреспонденций пассажиропотоков по признакам продажи  в направлении … за период …    </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Салтыкова Ирина Александровна</dc:creator>
  <cp:lastModifiedBy>Виноградова Екатерина Сергеевна</cp:lastModifiedBy>
  <cp:revision>646</cp:revision>
  <dcterms:created xsi:type="dcterms:W3CDTF">2022-01-26T06:39:27Z</dcterms:created>
  <dcterms:modified xsi:type="dcterms:W3CDTF">2022-09-20T12:10:40Z</dcterms:modified>
</cp:coreProperties>
</file>