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handoutMasterIdLst>
    <p:handoutMasterId r:id="rId20"/>
  </p:handoutMasterIdLst>
  <p:sldIdLst>
    <p:sldId id="267" r:id="rId5"/>
    <p:sldId id="268" r:id="rId6"/>
    <p:sldId id="281" r:id="rId7"/>
    <p:sldId id="269" r:id="rId8"/>
    <p:sldId id="270" r:id="rId9"/>
    <p:sldId id="271" r:id="rId10"/>
    <p:sldId id="272" r:id="rId11"/>
    <p:sldId id="273" r:id="rId12"/>
    <p:sldId id="274" r:id="rId13"/>
    <p:sldId id="275" r:id="rId14"/>
    <p:sldId id="276" r:id="rId15"/>
    <p:sldId id="277" r:id="rId16"/>
    <p:sldId id="278" r:id="rId17"/>
    <p:sldId id="280" r:id="rId18"/>
  </p:sldIdLst>
  <p:sldSz cx="12192000" cy="6858000"/>
  <p:notesSz cx="6858000" cy="9144000"/>
  <p:defaultTextStyle>
    <a:defPPr rtl="0">
      <a:defRPr lang="tr-t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AB6631FF-2B86-4454-95A1-586BD47FCE50}">
          <p14:sldIdLst>
            <p14:sldId id="267"/>
            <p14:sldId id="268"/>
            <p14:sldId id="281"/>
            <p14:sldId id="269"/>
            <p14:sldId id="270"/>
            <p14:sldId id="271"/>
            <p14:sldId id="272"/>
            <p14:sldId id="273"/>
            <p14:sldId id="274"/>
            <p14:sldId id="275"/>
            <p14:sldId id="276"/>
            <p14:sldId id="277"/>
            <p14:sldId id="278"/>
            <p14:sldId id="28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529" autoAdjust="0"/>
  </p:normalViewPr>
  <p:slideViewPr>
    <p:cSldViewPr snapToGrid="0">
      <p:cViewPr varScale="1">
        <p:scale>
          <a:sx n="87" d="100"/>
          <a:sy n="87" d="100"/>
        </p:scale>
        <p:origin x="480" y="77"/>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9" d="100"/>
          <a:sy n="69" d="100"/>
        </p:scale>
        <p:origin x="3082" y="8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dirty="0"/>
          </a:p>
        </p:txBody>
      </p:sp>
      <p:sp>
        <p:nvSpPr>
          <p:cNvPr id="3" name="Tarih Yer Tutucusu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9CDA636-EFD7-4406-AD8A-08F4170E8D7A}" type="datetime1">
              <a:rPr lang="tr-TR" smtClean="0"/>
              <a:t>17.05.2022</a:t>
            </a:fld>
            <a:endParaRPr lang="tr-TR" dirty="0"/>
          </a:p>
        </p:txBody>
      </p:sp>
      <p:sp>
        <p:nvSpPr>
          <p:cNvPr id="4" name="Alt Bilgi Yer Tutucusu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dirty="0"/>
          </a:p>
        </p:txBody>
      </p:sp>
      <p:sp>
        <p:nvSpPr>
          <p:cNvPr id="5" name="Slayt Numarası Yer Tutucus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6F79B2A-BF25-4862-8EEB-C1ACE5554C14}" type="slidenum">
              <a:rPr lang="tr-TR" smtClean="0"/>
              <a:t>‹#›</a:t>
            </a:fld>
            <a:endParaRPr lang="tr-TR" dirty="0"/>
          </a:p>
        </p:txBody>
      </p:sp>
    </p:spTree>
    <p:extLst>
      <p:ext uri="{BB962C8B-B14F-4D97-AF65-F5344CB8AC3E}">
        <p14:creationId xmlns:p14="http://schemas.microsoft.com/office/powerpoint/2010/main" val="202735566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noProof="0" dirty="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704CAFB4-59C5-47BF-AE75-86C270AECD18}" type="datetime1">
              <a:rPr lang="tr-TR" noProof="0" smtClean="0"/>
              <a:t>17.05.2022</a:t>
            </a:fld>
            <a:endParaRPr lang="tr-TR" noProof="0" dirty="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dirty="0"/>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noProof="0" dirty="0"/>
              <a:t>Asıl metin stillerini düzenlemek için tıklayın</a:t>
            </a:r>
          </a:p>
          <a:p>
            <a:pPr lvl="1" rtl="0"/>
            <a:r>
              <a:rPr lang="tr-TR" noProof="0" dirty="0"/>
              <a:t>İkinci düzey</a:t>
            </a:r>
          </a:p>
          <a:p>
            <a:pPr lvl="2" rtl="0"/>
            <a:r>
              <a:rPr lang="tr-TR" noProof="0" dirty="0"/>
              <a:t>Üçüncü düzey</a:t>
            </a:r>
          </a:p>
          <a:p>
            <a:pPr lvl="3" rtl="0"/>
            <a:r>
              <a:rPr lang="tr-TR" noProof="0" dirty="0"/>
              <a:t>Dördüncü düzey</a:t>
            </a:r>
          </a:p>
          <a:p>
            <a:pPr lvl="4" rtl="0"/>
            <a:r>
              <a:rPr lang="tr-TR" noProof="0" dirty="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noProof="0" dirty="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2B46F2B-1084-40BA-9F0A-B1F6847335C5}" type="slidenum">
              <a:rPr lang="tr-TR" noProof="0" smtClean="0"/>
              <a:t>‹#›</a:t>
            </a:fld>
            <a:endParaRPr lang="tr-TR" noProof="0" dirty="0"/>
          </a:p>
        </p:txBody>
      </p:sp>
    </p:spTree>
    <p:extLst>
      <p:ext uri="{BB962C8B-B14F-4D97-AF65-F5344CB8AC3E}">
        <p14:creationId xmlns:p14="http://schemas.microsoft.com/office/powerpoint/2010/main" val="38120763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dirty="0"/>
          </a:p>
        </p:txBody>
      </p:sp>
      <p:sp>
        <p:nvSpPr>
          <p:cNvPr id="4" name="Slayt Numarası Yer Tutucusu 3"/>
          <p:cNvSpPr>
            <a:spLocks noGrp="1"/>
          </p:cNvSpPr>
          <p:nvPr>
            <p:ph type="sldNum" sz="quarter" idx="10"/>
          </p:nvPr>
        </p:nvSpPr>
        <p:spPr/>
        <p:txBody>
          <a:bodyPr rtlCol="0"/>
          <a:lstStyle/>
          <a:p>
            <a:pPr rtl="0"/>
            <a:fld id="{62B46F2B-1084-40BA-9F0A-B1F6847335C5}" type="slidenum">
              <a:rPr lang="tr-TR" smtClean="0"/>
              <a:t>1</a:t>
            </a:fld>
            <a:endParaRPr lang="tr-TR" dirty="0"/>
          </a:p>
        </p:txBody>
      </p:sp>
    </p:spTree>
    <p:extLst>
      <p:ext uri="{BB962C8B-B14F-4D97-AF65-F5344CB8AC3E}">
        <p14:creationId xmlns:p14="http://schemas.microsoft.com/office/powerpoint/2010/main" val="3378259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accent1"/>
        </a:solidFill>
        <a:effectLst/>
      </p:bgPr>
    </p:bg>
    <p:spTree>
      <p:nvGrpSpPr>
        <p:cNvPr id="1" name=""/>
        <p:cNvGrpSpPr/>
        <p:nvPr/>
      </p:nvGrpSpPr>
      <p:grpSpPr>
        <a:xfrm>
          <a:off x="0" y="0"/>
          <a:ext cx="0" cy="0"/>
          <a:chOff x="0" y="0"/>
          <a:chExt cx="0" cy="0"/>
        </a:xfrm>
      </p:grpSpPr>
      <p:sp>
        <p:nvSpPr>
          <p:cNvPr id="11" name="Serbest Biçim 6" title="Dalgalı dair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Başlık 1"/>
          <p:cNvSpPr>
            <a:spLocks noGrp="1"/>
          </p:cNvSpPr>
          <p:nvPr>
            <p:ph type="ctrTitle"/>
          </p:nvPr>
        </p:nvSpPr>
        <p:spPr>
          <a:xfrm>
            <a:off x="1078523" y="1098388"/>
            <a:ext cx="10318418" cy="4394988"/>
          </a:xfrm>
        </p:spPr>
        <p:txBody>
          <a:bodyPr rtlCol="0" anchor="ctr">
            <a:noAutofit/>
          </a:bodyPr>
          <a:lstStyle>
            <a:lvl1pPr algn="ctr">
              <a:defRPr sz="10000" spc="800" baseline="0"/>
            </a:lvl1pPr>
          </a:lstStyle>
          <a:p>
            <a:pPr rtl="0"/>
            <a:r>
              <a:rPr lang="tr-TR" noProof="0"/>
              <a:t>Asıl başlık stilini düzenlemek için tıklayın</a:t>
            </a:r>
            <a:endParaRPr lang="tr-TR" noProof="0" dirty="0"/>
          </a:p>
        </p:txBody>
      </p:sp>
      <p:sp>
        <p:nvSpPr>
          <p:cNvPr id="3" name="Alt Başlık 2"/>
          <p:cNvSpPr>
            <a:spLocks noGrp="1"/>
          </p:cNvSpPr>
          <p:nvPr>
            <p:ph type="subTitle" idx="1"/>
          </p:nvPr>
        </p:nvSpPr>
        <p:spPr>
          <a:xfrm>
            <a:off x="2215045" y="5979196"/>
            <a:ext cx="8045373" cy="742279"/>
          </a:xfrm>
        </p:spPr>
        <p:txBody>
          <a:bodyPr rtlCol="0"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tıklayın</a:t>
            </a:r>
            <a:endParaRPr lang="tr-TR" noProof="0" dirty="0"/>
          </a:p>
        </p:txBody>
      </p:sp>
      <p:sp>
        <p:nvSpPr>
          <p:cNvPr id="4" name="Tarih Yer Tutucusu 3"/>
          <p:cNvSpPr>
            <a:spLocks noGrp="1"/>
          </p:cNvSpPr>
          <p:nvPr>
            <p:ph type="dt" sz="half" idx="10"/>
          </p:nvPr>
        </p:nvSpPr>
        <p:spPr>
          <a:xfrm>
            <a:off x="1078523" y="6375679"/>
            <a:ext cx="2329722" cy="348462"/>
          </a:xfrm>
        </p:spPr>
        <p:txBody>
          <a:bodyPr rtlCol="0"/>
          <a:lstStyle>
            <a:lvl1pPr>
              <a:defRPr baseline="0">
                <a:solidFill>
                  <a:schemeClr val="accent1">
                    <a:lumMod val="50000"/>
                  </a:schemeClr>
                </a:solidFill>
              </a:defRPr>
            </a:lvl1pPr>
          </a:lstStyle>
          <a:p>
            <a:pPr rtl="0"/>
            <a:fld id="{FE83B19B-B1D0-4046-8183-CCB304CD4463}" type="datetime1">
              <a:rPr lang="tr-TR" noProof="0" smtClean="0"/>
              <a:t>17.05.2022</a:t>
            </a:fld>
            <a:endParaRPr lang="tr-TR" noProof="0" dirty="0"/>
          </a:p>
        </p:txBody>
      </p:sp>
      <p:sp>
        <p:nvSpPr>
          <p:cNvPr id="5" name="Alt Bilgi Yer Tutucusu 4"/>
          <p:cNvSpPr>
            <a:spLocks noGrp="1"/>
          </p:cNvSpPr>
          <p:nvPr>
            <p:ph type="ftr" sz="quarter" idx="11"/>
          </p:nvPr>
        </p:nvSpPr>
        <p:spPr>
          <a:xfrm>
            <a:off x="4180332" y="6375679"/>
            <a:ext cx="4114800" cy="345796"/>
          </a:xfrm>
        </p:spPr>
        <p:txBody>
          <a:bodyPr rtlCol="0"/>
          <a:lstStyle>
            <a:lvl1pPr>
              <a:defRPr baseline="0">
                <a:solidFill>
                  <a:schemeClr val="accent1">
                    <a:lumMod val="50000"/>
                  </a:schemeClr>
                </a:solidFill>
              </a:defRPr>
            </a:lvl1pPr>
          </a:lstStyle>
          <a:p>
            <a:pPr rtl="0"/>
            <a:endParaRPr lang="tr-TR" noProof="0" dirty="0"/>
          </a:p>
        </p:txBody>
      </p:sp>
      <p:sp>
        <p:nvSpPr>
          <p:cNvPr id="6" name="Slayt Numarası Yer Tutucusu 5"/>
          <p:cNvSpPr>
            <a:spLocks noGrp="1"/>
          </p:cNvSpPr>
          <p:nvPr>
            <p:ph type="sldNum" sz="quarter" idx="12"/>
          </p:nvPr>
        </p:nvSpPr>
        <p:spPr>
          <a:xfrm>
            <a:off x="9067218" y="6375679"/>
            <a:ext cx="2329723" cy="345796"/>
          </a:xfrm>
        </p:spPr>
        <p:txBody>
          <a:bodyPr rtlCol="0"/>
          <a:lstStyle>
            <a:lvl1pPr>
              <a:defRPr baseline="0">
                <a:solidFill>
                  <a:schemeClr val="accent1">
                    <a:lumMod val="50000"/>
                  </a:schemeClr>
                </a:solidFill>
              </a:defRPr>
            </a:lvl1pPr>
          </a:lstStyle>
          <a:p>
            <a:pPr rtl="0"/>
            <a:fld id="{71766878-3199-4EAB-94E7-2D6D11070E14}" type="slidenum">
              <a:rPr lang="tr-TR" noProof="0" smtClean="0"/>
              <a:pPr/>
              <a:t>‹#›</a:t>
            </a:fld>
            <a:endParaRPr lang="tr-TR" noProof="0" dirty="0"/>
          </a:p>
        </p:txBody>
      </p:sp>
      <p:sp>
        <p:nvSpPr>
          <p:cNvPr id="13" name="Dikdörtgen 12" title="sol kenarlık"/>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endParaRPr lang="tr-TR" noProof="0" dirty="0"/>
          </a:p>
        </p:txBody>
      </p:sp>
      <p:sp>
        <p:nvSpPr>
          <p:cNvPr id="3" name="Dikey Metin Yer Tutucusu 2"/>
          <p:cNvSpPr>
            <a:spLocks noGrp="1"/>
          </p:cNvSpPr>
          <p:nvPr>
            <p:ph type="body" orient="vert" idx="1"/>
          </p:nvPr>
        </p:nvSpPr>
        <p:spPr/>
        <p:txBody>
          <a:bodyPr vert="eaVert"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Tarih Yer Tutucusu 3"/>
          <p:cNvSpPr>
            <a:spLocks noGrp="1"/>
          </p:cNvSpPr>
          <p:nvPr>
            <p:ph type="dt" sz="half" idx="10"/>
          </p:nvPr>
        </p:nvSpPr>
        <p:spPr/>
        <p:txBody>
          <a:bodyPr rtlCol="0"/>
          <a:lstStyle/>
          <a:p>
            <a:pPr rtl="0"/>
            <a:fld id="{785EB87C-9A64-49DF-8C7D-D1D495D253CB}" type="datetime1">
              <a:rPr lang="tr-TR" noProof="0" smtClean="0"/>
              <a:t>17.05.2022</a:t>
            </a:fld>
            <a:endParaRPr lang="tr-TR" noProof="0" dirty="0"/>
          </a:p>
        </p:txBody>
      </p:sp>
      <p:sp>
        <p:nvSpPr>
          <p:cNvPr id="5" name="Alt Bilgi Yer Tutucusu 4"/>
          <p:cNvSpPr>
            <a:spLocks noGrp="1"/>
          </p:cNvSpPr>
          <p:nvPr>
            <p:ph type="ftr" sz="quarter" idx="11"/>
          </p:nvPr>
        </p:nvSpPr>
        <p:spPr/>
        <p:txBody>
          <a:bodyPr rtlCol="0"/>
          <a:lstStyle/>
          <a:p>
            <a:pPr rtl="0"/>
            <a:endParaRPr lang="tr-TR" noProof="0" dirty="0"/>
          </a:p>
        </p:txBody>
      </p:sp>
      <p:sp>
        <p:nvSpPr>
          <p:cNvPr id="6" name="Slayt Numarası Yer Tutucusu 5"/>
          <p:cNvSpPr>
            <a:spLocks noGrp="1"/>
          </p:cNvSpPr>
          <p:nvPr>
            <p:ph type="sldNum" sz="quarter" idx="12"/>
          </p:nvPr>
        </p:nvSpPr>
        <p:spPr/>
        <p:txBody>
          <a:bodyPr rtlCol="0"/>
          <a:lstStyle/>
          <a:p>
            <a:pPr rtl="0"/>
            <a:fld id="{71766878-3199-4EAB-94E7-2D6D11070E14}" type="slidenum">
              <a:rPr lang="tr-TR" noProof="0" smtClean="0"/>
              <a:t>‹#›</a:t>
            </a:fld>
            <a:endParaRPr lang="tr-TR"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10066321" y="382386"/>
            <a:ext cx="1492132" cy="5600404"/>
          </a:xfrm>
        </p:spPr>
        <p:txBody>
          <a:bodyPr vert="eaVert" rtlCol="0"/>
          <a:lstStyle/>
          <a:p>
            <a:pPr rtl="0"/>
            <a:r>
              <a:rPr lang="tr-TR" noProof="0"/>
              <a:t>Asıl başlık stilini düzenlemek için tıklayın</a:t>
            </a:r>
            <a:endParaRPr lang="tr-TR" noProof="0" dirty="0"/>
          </a:p>
        </p:txBody>
      </p:sp>
      <p:sp>
        <p:nvSpPr>
          <p:cNvPr id="3" name="Dikey Metin Yer Tutucusu 2"/>
          <p:cNvSpPr>
            <a:spLocks noGrp="1"/>
          </p:cNvSpPr>
          <p:nvPr>
            <p:ph type="body" orient="vert" idx="1"/>
          </p:nvPr>
        </p:nvSpPr>
        <p:spPr>
          <a:xfrm>
            <a:off x="1257300" y="382385"/>
            <a:ext cx="8392585" cy="5600405"/>
          </a:xfrm>
        </p:spPr>
        <p:txBody>
          <a:bodyPr vert="eaVert"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Tarih Yer Tutucusu 3"/>
          <p:cNvSpPr>
            <a:spLocks noGrp="1"/>
          </p:cNvSpPr>
          <p:nvPr>
            <p:ph type="dt" sz="half" idx="10"/>
          </p:nvPr>
        </p:nvSpPr>
        <p:spPr/>
        <p:txBody>
          <a:bodyPr rtlCol="0"/>
          <a:lstStyle/>
          <a:p>
            <a:pPr rtl="0"/>
            <a:fld id="{F10B4C5B-635C-4288-BEB8-96E23DA628CA}" type="datetime1">
              <a:rPr lang="tr-TR" noProof="0" smtClean="0"/>
              <a:t>17.05.2022</a:t>
            </a:fld>
            <a:endParaRPr lang="tr-TR" noProof="0" dirty="0"/>
          </a:p>
        </p:txBody>
      </p:sp>
      <p:sp>
        <p:nvSpPr>
          <p:cNvPr id="5" name="Alt Bilgi Yer Tutucusu 4"/>
          <p:cNvSpPr>
            <a:spLocks noGrp="1"/>
          </p:cNvSpPr>
          <p:nvPr>
            <p:ph type="ftr" sz="quarter" idx="11"/>
          </p:nvPr>
        </p:nvSpPr>
        <p:spPr/>
        <p:txBody>
          <a:bodyPr rtlCol="0"/>
          <a:lstStyle/>
          <a:p>
            <a:pPr rtl="0"/>
            <a:endParaRPr lang="tr-TR" noProof="0" dirty="0"/>
          </a:p>
        </p:txBody>
      </p:sp>
      <p:sp>
        <p:nvSpPr>
          <p:cNvPr id="6" name="Slayt Numarası Yer Tutucusu 5"/>
          <p:cNvSpPr>
            <a:spLocks noGrp="1"/>
          </p:cNvSpPr>
          <p:nvPr>
            <p:ph type="sldNum" sz="quarter" idx="12"/>
          </p:nvPr>
        </p:nvSpPr>
        <p:spPr/>
        <p:txBody>
          <a:bodyPr rtlCol="0"/>
          <a:lstStyle/>
          <a:p>
            <a:pPr rtl="0"/>
            <a:fld id="{71766878-3199-4EAB-94E7-2D6D11070E14}" type="slidenum">
              <a:rPr lang="tr-TR" noProof="0" smtClean="0"/>
              <a:t>‹#›</a:t>
            </a:fld>
            <a:endParaRPr lang="tr-TR"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endParaRPr lang="tr-TR" noProof="0" dirty="0"/>
          </a:p>
        </p:txBody>
      </p:sp>
      <p:sp>
        <p:nvSpPr>
          <p:cNvPr id="3" name="İçerik Yer Tutucusu 2"/>
          <p:cNvSpPr>
            <a:spLocks noGrp="1"/>
          </p:cNvSpPr>
          <p:nvPr>
            <p:ph idx="1"/>
          </p:nvPr>
        </p:nvSpPr>
        <p:spPr/>
        <p:txBody>
          <a:bodyPr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Tarih Yer Tutucusu 3"/>
          <p:cNvSpPr>
            <a:spLocks noGrp="1"/>
          </p:cNvSpPr>
          <p:nvPr>
            <p:ph type="dt" sz="half" idx="10"/>
          </p:nvPr>
        </p:nvSpPr>
        <p:spPr/>
        <p:txBody>
          <a:bodyPr rtlCol="0"/>
          <a:lstStyle/>
          <a:p>
            <a:pPr rtl="0"/>
            <a:fld id="{896A2E45-3334-4D5C-9A73-A657496AA556}" type="datetime1">
              <a:rPr lang="tr-TR" noProof="0" smtClean="0"/>
              <a:t>17.05.2022</a:t>
            </a:fld>
            <a:endParaRPr lang="tr-TR" noProof="0" dirty="0"/>
          </a:p>
        </p:txBody>
      </p:sp>
      <p:sp>
        <p:nvSpPr>
          <p:cNvPr id="5" name="Alt Bilgi Yer Tutucusu 4"/>
          <p:cNvSpPr>
            <a:spLocks noGrp="1"/>
          </p:cNvSpPr>
          <p:nvPr>
            <p:ph type="ftr" sz="quarter" idx="11"/>
          </p:nvPr>
        </p:nvSpPr>
        <p:spPr/>
        <p:txBody>
          <a:bodyPr rtlCol="0"/>
          <a:lstStyle/>
          <a:p>
            <a:pPr rtl="0"/>
            <a:endParaRPr lang="tr-TR" noProof="0" dirty="0"/>
          </a:p>
        </p:txBody>
      </p:sp>
      <p:sp>
        <p:nvSpPr>
          <p:cNvPr id="6" name="Slayt Numarası Yer Tutucusu 5"/>
          <p:cNvSpPr>
            <a:spLocks noGrp="1"/>
          </p:cNvSpPr>
          <p:nvPr>
            <p:ph type="sldNum" sz="quarter" idx="12"/>
          </p:nvPr>
        </p:nvSpPr>
        <p:spPr/>
        <p:txBody>
          <a:bodyPr rtlCol="0"/>
          <a:lstStyle/>
          <a:p>
            <a:pPr rtl="0"/>
            <a:fld id="{71766878-3199-4EAB-94E7-2D6D11070E14}" type="slidenum">
              <a:rPr lang="tr-TR" noProof="0" smtClean="0"/>
              <a:t>‹#›</a:t>
            </a:fld>
            <a:endParaRPr lang="tr-TR"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Başlığı">
    <p:bg>
      <p:bgPr>
        <a:solidFill>
          <a:schemeClr val="bg2"/>
        </a:solidFill>
        <a:effectLst/>
      </p:bgPr>
    </p:bg>
    <p:spTree>
      <p:nvGrpSpPr>
        <p:cNvPr id="1" name=""/>
        <p:cNvGrpSpPr/>
        <p:nvPr/>
      </p:nvGrpSpPr>
      <p:grpSpPr>
        <a:xfrm>
          <a:off x="0" y="0"/>
          <a:ext cx="0" cy="0"/>
          <a:chOff x="0" y="0"/>
          <a:chExt cx="0" cy="0"/>
        </a:xfrm>
      </p:grpSpPr>
      <p:sp>
        <p:nvSpPr>
          <p:cNvPr id="2" name="Başlık 1"/>
          <p:cNvSpPr>
            <a:spLocks noGrp="1"/>
          </p:cNvSpPr>
          <p:nvPr>
            <p:ph type="title"/>
          </p:nvPr>
        </p:nvSpPr>
        <p:spPr>
          <a:xfrm>
            <a:off x="3242929" y="1073888"/>
            <a:ext cx="8187071" cy="4064627"/>
          </a:xfrm>
        </p:spPr>
        <p:txBody>
          <a:bodyPr rtlCol="0" anchor="b">
            <a:normAutofit/>
          </a:bodyPr>
          <a:lstStyle>
            <a:lvl1pPr>
              <a:defRPr sz="8400" spc="800" baseline="0">
                <a:solidFill>
                  <a:schemeClr val="tx2"/>
                </a:solidFill>
              </a:defRPr>
            </a:lvl1pPr>
          </a:lstStyle>
          <a:p>
            <a:pPr rtl="0"/>
            <a:r>
              <a:rPr lang="tr-TR" noProof="0"/>
              <a:t>Asıl başlık stilini düzenlemek için tıklayın</a:t>
            </a:r>
            <a:endParaRPr lang="tr-TR" noProof="0" dirty="0"/>
          </a:p>
        </p:txBody>
      </p:sp>
      <p:sp>
        <p:nvSpPr>
          <p:cNvPr id="3" name="Metin Yer Tutucusu 2"/>
          <p:cNvSpPr>
            <a:spLocks noGrp="1"/>
          </p:cNvSpPr>
          <p:nvPr>
            <p:ph type="body" idx="1"/>
          </p:nvPr>
        </p:nvSpPr>
        <p:spPr>
          <a:xfrm>
            <a:off x="3242930" y="5159781"/>
            <a:ext cx="7017488" cy="951135"/>
          </a:xfrm>
        </p:spPr>
        <p:txBody>
          <a:bodyPr rtlCol="0">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a:t>Asıl metin stillerini düzenlemek için tıklayın</a:t>
            </a:r>
          </a:p>
        </p:txBody>
      </p:sp>
      <p:sp>
        <p:nvSpPr>
          <p:cNvPr id="4" name="Tarih Yer Tutucusu 3"/>
          <p:cNvSpPr>
            <a:spLocks noGrp="1"/>
          </p:cNvSpPr>
          <p:nvPr>
            <p:ph type="dt" sz="half" idx="10"/>
          </p:nvPr>
        </p:nvSpPr>
        <p:spPr>
          <a:xfrm>
            <a:off x="3236546" y="6375679"/>
            <a:ext cx="1493947" cy="348462"/>
          </a:xfrm>
        </p:spPr>
        <p:txBody>
          <a:bodyPr rtlCol="0"/>
          <a:lstStyle>
            <a:lvl1pPr>
              <a:defRPr baseline="0">
                <a:solidFill>
                  <a:schemeClr val="tx2"/>
                </a:solidFill>
              </a:defRPr>
            </a:lvl1pPr>
          </a:lstStyle>
          <a:p>
            <a:pPr rtl="0"/>
            <a:fld id="{91782EA6-B763-4AAC-A29F-86A85F6B114E}" type="datetime1">
              <a:rPr lang="tr-TR" noProof="0" smtClean="0"/>
              <a:t>17.05.2022</a:t>
            </a:fld>
            <a:endParaRPr lang="tr-TR" noProof="0" dirty="0"/>
          </a:p>
        </p:txBody>
      </p:sp>
      <p:sp>
        <p:nvSpPr>
          <p:cNvPr id="5" name="Alt Bilgi Yer Tutucusu 4"/>
          <p:cNvSpPr>
            <a:spLocks noGrp="1"/>
          </p:cNvSpPr>
          <p:nvPr>
            <p:ph type="ftr" sz="quarter" idx="11"/>
          </p:nvPr>
        </p:nvSpPr>
        <p:spPr>
          <a:xfrm>
            <a:off x="5279064" y="6375679"/>
            <a:ext cx="4114800" cy="345796"/>
          </a:xfrm>
        </p:spPr>
        <p:txBody>
          <a:bodyPr rtlCol="0"/>
          <a:lstStyle>
            <a:lvl1pPr>
              <a:defRPr baseline="0">
                <a:solidFill>
                  <a:schemeClr val="tx2"/>
                </a:solidFill>
              </a:defRPr>
            </a:lvl1pPr>
          </a:lstStyle>
          <a:p>
            <a:pPr rtl="0"/>
            <a:endParaRPr lang="tr-TR" noProof="0" dirty="0"/>
          </a:p>
        </p:txBody>
      </p:sp>
      <p:sp>
        <p:nvSpPr>
          <p:cNvPr id="6" name="Slayt Numarası Yer Tutucusu 5"/>
          <p:cNvSpPr>
            <a:spLocks noGrp="1"/>
          </p:cNvSpPr>
          <p:nvPr>
            <p:ph type="sldNum" sz="quarter" idx="12"/>
          </p:nvPr>
        </p:nvSpPr>
        <p:spPr>
          <a:xfrm>
            <a:off x="9942434" y="6375679"/>
            <a:ext cx="1487566" cy="345796"/>
          </a:xfrm>
        </p:spPr>
        <p:txBody>
          <a:bodyPr rtlCol="0"/>
          <a:lstStyle>
            <a:lvl1pPr>
              <a:defRPr baseline="0">
                <a:solidFill>
                  <a:schemeClr val="tx2"/>
                </a:solidFill>
              </a:defRPr>
            </a:lvl1pPr>
          </a:lstStyle>
          <a:p>
            <a:pPr rtl="0"/>
            <a:fld id="{71766878-3199-4EAB-94E7-2D6D11070E14}" type="slidenum">
              <a:rPr lang="tr-TR" noProof="0" smtClean="0"/>
              <a:pPr/>
              <a:t>‹#›</a:t>
            </a:fld>
            <a:endParaRPr lang="tr-TR" noProof="0" dirty="0"/>
          </a:p>
        </p:txBody>
      </p:sp>
      <p:grpSp>
        <p:nvGrpSpPr>
          <p:cNvPr id="7" name="Grup 6" title="sol dalgalı şekil"/>
          <p:cNvGrpSpPr/>
          <p:nvPr/>
        </p:nvGrpSpPr>
        <p:grpSpPr>
          <a:xfrm>
            <a:off x="0" y="0"/>
            <a:ext cx="2814638" cy="6858000"/>
            <a:chOff x="0" y="0"/>
            <a:chExt cx="2814638" cy="6858000"/>
          </a:xfrm>
        </p:grpSpPr>
        <p:sp>
          <p:nvSpPr>
            <p:cNvPr id="11" name="Serbest Biçim 6" title="sol dalgalı şekil"/>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Serbest Biçim 11" title="sol dalgalı satır içi"/>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endParaRPr lang="tr-TR" noProof="0" dirty="0"/>
          </a:p>
        </p:txBody>
      </p:sp>
      <p:sp>
        <p:nvSpPr>
          <p:cNvPr id="3" name="İçerik Yer Tutucusu 2"/>
          <p:cNvSpPr>
            <a:spLocks noGrp="1"/>
          </p:cNvSpPr>
          <p:nvPr>
            <p:ph sz="half" idx="1"/>
          </p:nvPr>
        </p:nvSpPr>
        <p:spPr>
          <a:xfrm>
            <a:off x="1257300" y="2286000"/>
            <a:ext cx="4800600" cy="3619500"/>
          </a:xfrm>
        </p:spPr>
        <p:txBody>
          <a:bodyPr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İçerik Yer Tutucusu 3"/>
          <p:cNvSpPr>
            <a:spLocks noGrp="1"/>
          </p:cNvSpPr>
          <p:nvPr>
            <p:ph sz="half" idx="2"/>
          </p:nvPr>
        </p:nvSpPr>
        <p:spPr>
          <a:xfrm>
            <a:off x="6647796" y="2286000"/>
            <a:ext cx="4800600" cy="3619500"/>
          </a:xfrm>
        </p:spPr>
        <p:txBody>
          <a:bodyPr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5" name="Tarih Yer Tutucusu 4"/>
          <p:cNvSpPr>
            <a:spLocks noGrp="1"/>
          </p:cNvSpPr>
          <p:nvPr>
            <p:ph type="dt" sz="half" idx="10"/>
          </p:nvPr>
        </p:nvSpPr>
        <p:spPr/>
        <p:txBody>
          <a:bodyPr rtlCol="0"/>
          <a:lstStyle/>
          <a:p>
            <a:pPr rtl="0"/>
            <a:fld id="{5FEDD1A7-342D-4D4D-94CA-22CB73A76BD9}" type="datetime1">
              <a:rPr lang="tr-TR" noProof="0" smtClean="0"/>
              <a:t>17.05.2022</a:t>
            </a:fld>
            <a:endParaRPr lang="tr-TR" noProof="0" dirty="0"/>
          </a:p>
        </p:txBody>
      </p:sp>
      <p:sp>
        <p:nvSpPr>
          <p:cNvPr id="6" name="Alt Bilgi Yer Tutucusu 5"/>
          <p:cNvSpPr>
            <a:spLocks noGrp="1"/>
          </p:cNvSpPr>
          <p:nvPr>
            <p:ph type="ftr" sz="quarter" idx="11"/>
          </p:nvPr>
        </p:nvSpPr>
        <p:spPr/>
        <p:txBody>
          <a:bodyPr rtlCol="0"/>
          <a:lstStyle/>
          <a:p>
            <a:pPr rtl="0"/>
            <a:endParaRPr lang="tr-TR" noProof="0" dirty="0"/>
          </a:p>
        </p:txBody>
      </p:sp>
      <p:sp>
        <p:nvSpPr>
          <p:cNvPr id="7" name="Slayt Numarası Yer Tutucusu 6"/>
          <p:cNvSpPr>
            <a:spLocks noGrp="1"/>
          </p:cNvSpPr>
          <p:nvPr>
            <p:ph type="sldNum" sz="quarter" idx="12"/>
          </p:nvPr>
        </p:nvSpPr>
        <p:spPr/>
        <p:txBody>
          <a:bodyPr rtlCol="0"/>
          <a:lstStyle/>
          <a:p>
            <a:pPr rtl="0"/>
            <a:fld id="{71766878-3199-4EAB-94E7-2D6D11070E14}" type="slidenum">
              <a:rPr lang="tr-TR" noProof="0" smtClean="0"/>
              <a:t>‹#›</a:t>
            </a:fld>
            <a:endParaRPr lang="tr-TR"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1252728" y="381000"/>
            <a:ext cx="10172700" cy="1493517"/>
          </a:xfrm>
        </p:spPr>
        <p:txBody>
          <a:bodyPr rtlCol="0"/>
          <a:lstStyle/>
          <a:p>
            <a:pPr rtl="0"/>
            <a:r>
              <a:rPr lang="tr-TR" noProof="0"/>
              <a:t>Asıl başlık stilini düzenlemek için tıklayın</a:t>
            </a:r>
            <a:endParaRPr lang="tr-TR" noProof="0" dirty="0"/>
          </a:p>
        </p:txBody>
      </p:sp>
      <p:sp>
        <p:nvSpPr>
          <p:cNvPr id="3" name="Metin Yer Tutucusu 2"/>
          <p:cNvSpPr>
            <a:spLocks noGrp="1"/>
          </p:cNvSpPr>
          <p:nvPr>
            <p:ph type="body" idx="1"/>
          </p:nvPr>
        </p:nvSpPr>
        <p:spPr>
          <a:xfrm>
            <a:off x="1251678" y="2199633"/>
            <a:ext cx="4800600" cy="632529"/>
          </a:xfrm>
        </p:spPr>
        <p:txBody>
          <a:bodyPr rtlCol="0"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4" name="İçerik Yer Tutucusu 3"/>
          <p:cNvSpPr>
            <a:spLocks noGrp="1"/>
          </p:cNvSpPr>
          <p:nvPr>
            <p:ph sz="half" idx="2"/>
          </p:nvPr>
        </p:nvSpPr>
        <p:spPr>
          <a:xfrm>
            <a:off x="1257300" y="2909102"/>
            <a:ext cx="4800600" cy="2996398"/>
          </a:xfrm>
        </p:spPr>
        <p:txBody>
          <a:bodyPr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5" name="Metin Yer Tutucusu 4"/>
          <p:cNvSpPr>
            <a:spLocks noGrp="1"/>
          </p:cNvSpPr>
          <p:nvPr>
            <p:ph type="body" sz="quarter" idx="3"/>
          </p:nvPr>
        </p:nvSpPr>
        <p:spPr>
          <a:xfrm>
            <a:off x="6633864" y="2199633"/>
            <a:ext cx="4800600" cy="632529"/>
          </a:xfrm>
        </p:spPr>
        <p:txBody>
          <a:bodyPr rtlCol="0"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6" name="İçerik Yer Tutucusu 5"/>
          <p:cNvSpPr>
            <a:spLocks noGrp="1"/>
          </p:cNvSpPr>
          <p:nvPr>
            <p:ph sz="quarter" idx="4"/>
          </p:nvPr>
        </p:nvSpPr>
        <p:spPr>
          <a:xfrm>
            <a:off x="6633864" y="2909102"/>
            <a:ext cx="4800600" cy="2996398"/>
          </a:xfrm>
        </p:spPr>
        <p:txBody>
          <a:bodyPr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7" name="Tarih Yer Tutucusu 6"/>
          <p:cNvSpPr>
            <a:spLocks noGrp="1"/>
          </p:cNvSpPr>
          <p:nvPr>
            <p:ph type="dt" sz="half" idx="10"/>
          </p:nvPr>
        </p:nvSpPr>
        <p:spPr/>
        <p:txBody>
          <a:bodyPr rtlCol="0"/>
          <a:lstStyle/>
          <a:p>
            <a:pPr rtl="0"/>
            <a:fld id="{36131764-91A2-4EC0-B16D-4CC9C8EC4A03}" type="datetime1">
              <a:rPr lang="tr-TR" noProof="0" smtClean="0"/>
              <a:t>17.05.2022</a:t>
            </a:fld>
            <a:endParaRPr lang="tr-TR" noProof="0" dirty="0"/>
          </a:p>
        </p:txBody>
      </p:sp>
      <p:sp>
        <p:nvSpPr>
          <p:cNvPr id="8" name="Alt Bilgi Yer Tutucusu 7"/>
          <p:cNvSpPr>
            <a:spLocks noGrp="1"/>
          </p:cNvSpPr>
          <p:nvPr>
            <p:ph type="ftr" sz="quarter" idx="11"/>
          </p:nvPr>
        </p:nvSpPr>
        <p:spPr/>
        <p:txBody>
          <a:bodyPr rtlCol="0"/>
          <a:lstStyle/>
          <a:p>
            <a:pPr rtl="0"/>
            <a:endParaRPr lang="tr-TR" noProof="0" dirty="0"/>
          </a:p>
        </p:txBody>
      </p:sp>
      <p:sp>
        <p:nvSpPr>
          <p:cNvPr id="9" name="Slayt Numarası Yer Tutucusu 8"/>
          <p:cNvSpPr>
            <a:spLocks noGrp="1"/>
          </p:cNvSpPr>
          <p:nvPr>
            <p:ph type="sldNum" sz="quarter" idx="12"/>
          </p:nvPr>
        </p:nvSpPr>
        <p:spPr/>
        <p:txBody>
          <a:bodyPr rtlCol="0"/>
          <a:lstStyle/>
          <a:p>
            <a:pPr rtl="0"/>
            <a:fld id="{71766878-3199-4EAB-94E7-2D6D11070E14}" type="slidenum">
              <a:rPr lang="tr-TR" noProof="0" smtClean="0"/>
              <a:t>‹#›</a:t>
            </a:fld>
            <a:endParaRPr lang="tr-TR"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endParaRPr lang="tr-TR" noProof="0" dirty="0"/>
          </a:p>
        </p:txBody>
      </p:sp>
      <p:sp>
        <p:nvSpPr>
          <p:cNvPr id="3" name="Tarih Yer Tutucusu 2"/>
          <p:cNvSpPr>
            <a:spLocks noGrp="1"/>
          </p:cNvSpPr>
          <p:nvPr>
            <p:ph type="dt" sz="half" idx="10"/>
          </p:nvPr>
        </p:nvSpPr>
        <p:spPr/>
        <p:txBody>
          <a:bodyPr rtlCol="0"/>
          <a:lstStyle/>
          <a:p>
            <a:pPr rtl="0"/>
            <a:fld id="{490BA578-D3D1-4746-806A-815E53078B77}" type="datetime1">
              <a:rPr lang="tr-TR" noProof="0" smtClean="0"/>
              <a:t>17.05.2022</a:t>
            </a:fld>
            <a:endParaRPr lang="tr-TR" noProof="0" dirty="0"/>
          </a:p>
        </p:txBody>
      </p:sp>
      <p:sp>
        <p:nvSpPr>
          <p:cNvPr id="4" name="Alt Bilgi Yer Tutucusu 3"/>
          <p:cNvSpPr>
            <a:spLocks noGrp="1"/>
          </p:cNvSpPr>
          <p:nvPr>
            <p:ph type="ftr" sz="quarter" idx="11"/>
          </p:nvPr>
        </p:nvSpPr>
        <p:spPr/>
        <p:txBody>
          <a:bodyPr rtlCol="0"/>
          <a:lstStyle/>
          <a:p>
            <a:pPr rtl="0"/>
            <a:endParaRPr lang="tr-TR" noProof="0" dirty="0"/>
          </a:p>
        </p:txBody>
      </p:sp>
      <p:sp>
        <p:nvSpPr>
          <p:cNvPr id="5" name="Slayt Numarası Yer Tutucusu 4"/>
          <p:cNvSpPr>
            <a:spLocks noGrp="1"/>
          </p:cNvSpPr>
          <p:nvPr>
            <p:ph type="sldNum" sz="quarter" idx="12"/>
          </p:nvPr>
        </p:nvSpPr>
        <p:spPr/>
        <p:txBody>
          <a:bodyPr rtlCol="0"/>
          <a:lstStyle/>
          <a:p>
            <a:pPr rtl="0"/>
            <a:fld id="{71766878-3199-4EAB-94E7-2D6D11070E14}" type="slidenum">
              <a:rPr lang="tr-TR" noProof="0" smtClean="0"/>
              <a:t>‹#›</a:t>
            </a:fld>
            <a:endParaRPr lang="tr-TR"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Tarih Yer Tutucusu 1"/>
          <p:cNvSpPr>
            <a:spLocks noGrp="1"/>
          </p:cNvSpPr>
          <p:nvPr>
            <p:ph type="dt" sz="half" idx="10"/>
          </p:nvPr>
        </p:nvSpPr>
        <p:spPr/>
        <p:txBody>
          <a:bodyPr rtlCol="0"/>
          <a:lstStyle/>
          <a:p>
            <a:pPr rtl="0"/>
            <a:fld id="{F5DDEB9E-495F-4231-80A2-A20314BD8148}" type="datetime1">
              <a:rPr lang="tr-TR" noProof="0" smtClean="0"/>
              <a:t>17.05.2022</a:t>
            </a:fld>
            <a:endParaRPr lang="tr-TR" noProof="0" dirty="0"/>
          </a:p>
        </p:txBody>
      </p:sp>
      <p:sp>
        <p:nvSpPr>
          <p:cNvPr id="3" name="Alt Bilgi Yer Tutucusu 2"/>
          <p:cNvSpPr>
            <a:spLocks noGrp="1"/>
          </p:cNvSpPr>
          <p:nvPr>
            <p:ph type="ftr" sz="quarter" idx="11"/>
          </p:nvPr>
        </p:nvSpPr>
        <p:spPr/>
        <p:txBody>
          <a:bodyPr rtlCol="0"/>
          <a:lstStyle/>
          <a:p>
            <a:pPr rtl="0"/>
            <a:endParaRPr lang="tr-TR" noProof="0" dirty="0"/>
          </a:p>
        </p:txBody>
      </p:sp>
      <p:sp>
        <p:nvSpPr>
          <p:cNvPr id="4" name="Slayt Numarası Yer Tutucusu 3"/>
          <p:cNvSpPr>
            <a:spLocks noGrp="1"/>
          </p:cNvSpPr>
          <p:nvPr>
            <p:ph type="sldNum" sz="quarter" idx="12"/>
          </p:nvPr>
        </p:nvSpPr>
        <p:spPr/>
        <p:txBody>
          <a:bodyPr rtlCol="0"/>
          <a:lstStyle/>
          <a:p>
            <a:pPr rtl="0"/>
            <a:fld id="{71766878-3199-4EAB-94E7-2D6D11070E14}" type="slidenum">
              <a:rPr lang="tr-TR" noProof="0" smtClean="0"/>
              <a:t>‹#›</a:t>
            </a:fld>
            <a:endParaRPr lang="tr-TR"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Resim Yazılı İçerik">
    <p:spTree>
      <p:nvGrpSpPr>
        <p:cNvPr id="1" name=""/>
        <p:cNvGrpSpPr/>
        <p:nvPr/>
      </p:nvGrpSpPr>
      <p:grpSpPr>
        <a:xfrm>
          <a:off x="0" y="0"/>
          <a:ext cx="0" cy="0"/>
          <a:chOff x="0" y="0"/>
          <a:chExt cx="0" cy="0"/>
        </a:xfrm>
      </p:grpSpPr>
      <p:sp>
        <p:nvSpPr>
          <p:cNvPr id="17" name="Serbest Biçim 11" title="sağ dalgalı arka plan şekli"/>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Başlık 1"/>
          <p:cNvSpPr>
            <a:spLocks noGrp="1"/>
          </p:cNvSpPr>
          <p:nvPr>
            <p:ph type="title"/>
          </p:nvPr>
        </p:nvSpPr>
        <p:spPr>
          <a:xfrm>
            <a:off x="8337884" y="457199"/>
            <a:ext cx="3092115" cy="1196671"/>
          </a:xfrm>
        </p:spPr>
        <p:txBody>
          <a:bodyPr rtlCol="0" anchor="b">
            <a:normAutofit/>
          </a:bodyPr>
          <a:lstStyle>
            <a:lvl1pPr>
              <a:lnSpc>
                <a:spcPct val="100000"/>
              </a:lnSpc>
              <a:defRPr sz="1900" b="1" i="0" cap="all" spc="300" baseline="0">
                <a:solidFill>
                  <a:schemeClr val="accent1"/>
                </a:solidFill>
                <a:latin typeface="+mn-lt"/>
              </a:defRPr>
            </a:lvl1pPr>
          </a:lstStyle>
          <a:p>
            <a:pPr rtl="0"/>
            <a:r>
              <a:rPr lang="tr-TR" noProof="0"/>
              <a:t>Asıl başlık stilini düzenlemek için tıklayın</a:t>
            </a:r>
            <a:endParaRPr lang="tr-TR" noProof="0" dirty="0"/>
          </a:p>
        </p:txBody>
      </p:sp>
      <p:sp>
        <p:nvSpPr>
          <p:cNvPr id="3" name="İçerik Yer Tutucusu 2"/>
          <p:cNvSpPr>
            <a:spLocks noGrp="1"/>
          </p:cNvSpPr>
          <p:nvPr>
            <p:ph idx="1"/>
          </p:nvPr>
        </p:nvSpPr>
        <p:spPr>
          <a:xfrm>
            <a:off x="765051" y="920377"/>
            <a:ext cx="6158418" cy="4985124"/>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Metin Yer Tutucusu 3"/>
          <p:cNvSpPr>
            <a:spLocks noGrp="1"/>
          </p:cNvSpPr>
          <p:nvPr>
            <p:ph type="body" sz="half" idx="2"/>
          </p:nvPr>
        </p:nvSpPr>
        <p:spPr>
          <a:xfrm>
            <a:off x="8337885" y="1741336"/>
            <a:ext cx="3092115" cy="4164164"/>
          </a:xfrm>
        </p:spPr>
        <p:txBody>
          <a:bodyPr rtlCol="0"/>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düzenlemek için tıklayın</a:t>
            </a:r>
          </a:p>
        </p:txBody>
      </p:sp>
      <p:sp>
        <p:nvSpPr>
          <p:cNvPr id="5" name="Tarih Yer Tutucusu 4"/>
          <p:cNvSpPr>
            <a:spLocks noGrp="1"/>
          </p:cNvSpPr>
          <p:nvPr>
            <p:ph type="dt" sz="half" idx="10"/>
          </p:nvPr>
        </p:nvSpPr>
        <p:spPr>
          <a:xfrm>
            <a:off x="765051" y="6375679"/>
            <a:ext cx="1233355" cy="348462"/>
          </a:xfrm>
        </p:spPr>
        <p:txBody>
          <a:bodyPr rtlCol="0"/>
          <a:lstStyle/>
          <a:p>
            <a:pPr rtl="0"/>
            <a:fld id="{60703A55-8510-40E5-A483-ACAFB714EC93}" type="datetime1">
              <a:rPr lang="tr-TR" noProof="0" smtClean="0"/>
              <a:t>17.05.2022</a:t>
            </a:fld>
            <a:endParaRPr lang="tr-TR" noProof="0" dirty="0"/>
          </a:p>
        </p:txBody>
      </p:sp>
      <p:sp>
        <p:nvSpPr>
          <p:cNvPr id="6" name="Alt Bilgi Yer Tutucusu 5"/>
          <p:cNvSpPr>
            <a:spLocks noGrp="1"/>
          </p:cNvSpPr>
          <p:nvPr>
            <p:ph type="ftr" sz="quarter" idx="11"/>
          </p:nvPr>
        </p:nvSpPr>
        <p:spPr>
          <a:xfrm>
            <a:off x="2103620" y="6375679"/>
            <a:ext cx="3482179" cy="345796"/>
          </a:xfrm>
        </p:spPr>
        <p:txBody>
          <a:bodyPr rtlCol="0"/>
          <a:lstStyle/>
          <a:p>
            <a:pPr rtl="0"/>
            <a:endParaRPr lang="tr-TR" noProof="0" dirty="0"/>
          </a:p>
        </p:txBody>
      </p:sp>
      <p:sp>
        <p:nvSpPr>
          <p:cNvPr id="7" name="Slayt Numarası Yer Tutucusu 6"/>
          <p:cNvSpPr>
            <a:spLocks noGrp="1"/>
          </p:cNvSpPr>
          <p:nvPr>
            <p:ph type="sldNum" sz="quarter" idx="12"/>
          </p:nvPr>
        </p:nvSpPr>
        <p:spPr>
          <a:xfrm>
            <a:off x="5691014" y="6375679"/>
            <a:ext cx="1232456" cy="345796"/>
          </a:xfrm>
        </p:spPr>
        <p:txBody>
          <a:bodyPr rtlCol="0"/>
          <a:lstStyle/>
          <a:p>
            <a:pPr rtl="0"/>
            <a:fld id="{71766878-3199-4EAB-94E7-2D6D11070E14}" type="slidenum">
              <a:rPr lang="tr-TR" noProof="0" smtClean="0"/>
              <a:t>‹#›</a:t>
            </a:fld>
            <a:endParaRPr lang="tr-TR" noProof="0" dirty="0"/>
          </a:p>
        </p:txBody>
      </p:sp>
      <p:sp>
        <p:nvSpPr>
          <p:cNvPr id="8" name="Dikdörtgen 7" title="sol kenarlık"/>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Resim Yazılı Resim">
    <p:spTree>
      <p:nvGrpSpPr>
        <p:cNvPr id="1" name=""/>
        <p:cNvGrpSpPr/>
        <p:nvPr/>
      </p:nvGrpSpPr>
      <p:grpSpPr>
        <a:xfrm>
          <a:off x="0" y="0"/>
          <a:ext cx="0" cy="0"/>
          <a:chOff x="0" y="0"/>
          <a:chExt cx="0" cy="0"/>
        </a:xfrm>
      </p:grpSpPr>
      <p:sp>
        <p:nvSpPr>
          <p:cNvPr id="3" name="Resim Yer Tutucusu 2"/>
          <p:cNvSpPr>
            <a:spLocks noGrp="1" noChangeAspect="1"/>
          </p:cNvSpPr>
          <p:nvPr>
            <p:ph type="pic" idx="1"/>
          </p:nvPr>
        </p:nvSpPr>
        <p:spPr>
          <a:xfrm>
            <a:off x="283464" y="0"/>
            <a:ext cx="7355585" cy="6857999"/>
          </a:xfrm>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TR" noProof="0" dirty="0"/>
              <a:t>Resim eklemek için simgeye tıklayın</a:t>
            </a:r>
          </a:p>
        </p:txBody>
      </p:sp>
      <p:sp>
        <p:nvSpPr>
          <p:cNvPr id="11" name="Serbest Biçim 11" title="sağ dalgalı arka plan şekli"/>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Dikdörtgen 11" title="sol kenarlık"/>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p:cNvSpPr>
            <a:spLocks noGrp="1"/>
          </p:cNvSpPr>
          <p:nvPr>
            <p:ph type="title"/>
          </p:nvPr>
        </p:nvSpPr>
        <p:spPr>
          <a:xfrm>
            <a:off x="8337883" y="457200"/>
            <a:ext cx="3092117" cy="1196670"/>
          </a:xfrm>
        </p:spPr>
        <p:txBody>
          <a:bodyPr rtlCol="0" anchor="b">
            <a:normAutofit/>
          </a:bodyPr>
          <a:lstStyle>
            <a:lvl1pPr>
              <a:lnSpc>
                <a:spcPct val="100000"/>
              </a:lnSpc>
              <a:defRPr sz="1900" b="1" i="0" spc="300" baseline="0">
                <a:solidFill>
                  <a:schemeClr val="accent1"/>
                </a:solidFill>
                <a:latin typeface="+mn-lt"/>
              </a:defRPr>
            </a:lvl1pPr>
          </a:lstStyle>
          <a:p>
            <a:pPr rtl="0"/>
            <a:r>
              <a:rPr lang="tr-TR" noProof="0"/>
              <a:t>Asıl başlık stilini düzenlemek için tıklayın</a:t>
            </a:r>
            <a:endParaRPr lang="tr-TR" noProof="0" dirty="0"/>
          </a:p>
        </p:txBody>
      </p:sp>
      <p:sp>
        <p:nvSpPr>
          <p:cNvPr id="4" name="Metin Yer Tutucusu 3"/>
          <p:cNvSpPr>
            <a:spLocks noGrp="1"/>
          </p:cNvSpPr>
          <p:nvPr>
            <p:ph type="body" sz="half" idx="2"/>
          </p:nvPr>
        </p:nvSpPr>
        <p:spPr>
          <a:xfrm>
            <a:off x="8337883" y="1741336"/>
            <a:ext cx="3092117" cy="4164164"/>
          </a:xfrm>
        </p:spPr>
        <p:txBody>
          <a:bodyPr rtlCol="0"/>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düzenlemek için tıklayın</a:t>
            </a:r>
          </a:p>
        </p:txBody>
      </p:sp>
      <p:sp>
        <p:nvSpPr>
          <p:cNvPr id="5" name="Tarih Yer Tutucusu 4"/>
          <p:cNvSpPr>
            <a:spLocks noGrp="1"/>
          </p:cNvSpPr>
          <p:nvPr>
            <p:ph type="dt" sz="half" idx="10"/>
          </p:nvPr>
        </p:nvSpPr>
        <p:spPr>
          <a:xfrm>
            <a:off x="765950" y="6375679"/>
            <a:ext cx="1232456" cy="348462"/>
          </a:xfrm>
        </p:spPr>
        <p:txBody>
          <a:bodyPr rtlCol="0"/>
          <a:lstStyle/>
          <a:p>
            <a:pPr rtl="0"/>
            <a:fld id="{16EF11D4-0463-4252-AE62-708A30AA02C3}" type="datetime1">
              <a:rPr lang="tr-TR" noProof="0" smtClean="0"/>
              <a:t>17.05.2022</a:t>
            </a:fld>
            <a:endParaRPr lang="tr-TR" noProof="0" dirty="0"/>
          </a:p>
        </p:txBody>
      </p:sp>
      <p:sp>
        <p:nvSpPr>
          <p:cNvPr id="6" name="Alt Bilgi Yer Tutucusu 5"/>
          <p:cNvSpPr>
            <a:spLocks noGrp="1"/>
          </p:cNvSpPr>
          <p:nvPr>
            <p:ph type="ftr" sz="quarter" idx="11"/>
          </p:nvPr>
        </p:nvSpPr>
        <p:spPr>
          <a:xfrm>
            <a:off x="2103621" y="6375679"/>
            <a:ext cx="3482178" cy="345796"/>
          </a:xfrm>
        </p:spPr>
        <p:txBody>
          <a:bodyPr rtlCol="0"/>
          <a:lstStyle/>
          <a:p>
            <a:pPr rtl="0"/>
            <a:endParaRPr lang="tr-TR" noProof="0" dirty="0"/>
          </a:p>
        </p:txBody>
      </p:sp>
      <p:sp>
        <p:nvSpPr>
          <p:cNvPr id="7" name="Slayt Numarası Yer Tutucusu 6"/>
          <p:cNvSpPr>
            <a:spLocks noGrp="1"/>
          </p:cNvSpPr>
          <p:nvPr>
            <p:ph type="sldNum" sz="quarter" idx="12"/>
          </p:nvPr>
        </p:nvSpPr>
        <p:spPr>
          <a:xfrm>
            <a:off x="5687568" y="6375679"/>
            <a:ext cx="1234440" cy="345796"/>
          </a:xfrm>
        </p:spPr>
        <p:txBody>
          <a:bodyPr rtlCol="0"/>
          <a:lstStyle/>
          <a:p>
            <a:pPr rtl="0"/>
            <a:fld id="{71766878-3199-4EAB-94E7-2D6D11070E14}" type="slidenum">
              <a:rPr lang="tr-TR" noProof="0" smtClean="0"/>
              <a:t>‹#›</a:t>
            </a:fld>
            <a:endParaRPr lang="tr-TR"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pPr rtl="0"/>
            <a:r>
              <a:rPr lang="tr-TR" noProof="0" dirty="0"/>
              <a:t>Asıl başlık stilini düzenlemek için tıklayın</a:t>
            </a:r>
          </a:p>
        </p:txBody>
      </p:sp>
      <p:sp>
        <p:nvSpPr>
          <p:cNvPr id="3" name="Metin Yer Tutucusu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rtl="0"/>
            <a:r>
              <a:rPr lang="tr-TR" noProof="0" dirty="0"/>
              <a:t>Asıl metin stillerini düzenlemek için tıklayın</a:t>
            </a:r>
          </a:p>
          <a:p>
            <a:pPr lvl="1" rtl="0"/>
            <a:r>
              <a:rPr lang="tr-TR" noProof="0" dirty="0"/>
              <a:t>İkinci düzey</a:t>
            </a:r>
          </a:p>
          <a:p>
            <a:pPr lvl="2" rtl="0"/>
            <a:r>
              <a:rPr lang="tr-TR" noProof="0" dirty="0"/>
              <a:t>Üçüncü düzey</a:t>
            </a:r>
          </a:p>
          <a:p>
            <a:pPr lvl="3" rtl="0"/>
            <a:r>
              <a:rPr lang="tr-TR" noProof="0" dirty="0"/>
              <a:t>Dördüncü düzey</a:t>
            </a:r>
          </a:p>
          <a:p>
            <a:pPr lvl="4" rtl="0"/>
            <a:r>
              <a:rPr lang="tr-TR" noProof="0" dirty="0"/>
              <a:t>Beşinci düzey</a:t>
            </a:r>
          </a:p>
        </p:txBody>
      </p:sp>
      <p:sp>
        <p:nvSpPr>
          <p:cNvPr id="4" name="Tarih Yer Tutucusu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pPr rtl="0"/>
            <a:fld id="{4175C432-39A7-4D06-A070-DA7E29A67729}" type="datetime1">
              <a:rPr lang="tr-TR" noProof="0" smtClean="0"/>
              <a:t>17.05.2022</a:t>
            </a:fld>
            <a:endParaRPr lang="tr-TR" noProof="0" dirty="0"/>
          </a:p>
        </p:txBody>
      </p:sp>
      <p:sp>
        <p:nvSpPr>
          <p:cNvPr id="5" name="Alt Bilgi Yer Tutucusu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pPr rtl="0"/>
            <a:endParaRPr lang="tr-TR" noProof="0" dirty="0"/>
          </a:p>
        </p:txBody>
      </p:sp>
      <p:sp>
        <p:nvSpPr>
          <p:cNvPr id="6" name="Slayt Numarası Yer Tutucusu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pPr rtl="0"/>
            <a:fld id="{71766878-3199-4EAB-94E7-2D6D11070E14}" type="slidenum">
              <a:rPr lang="tr-TR" noProof="0" smtClean="0"/>
              <a:pPr/>
              <a:t>‹#›</a:t>
            </a:fld>
            <a:endParaRPr lang="tr-TR" noProof="0" dirty="0"/>
          </a:p>
        </p:txBody>
      </p:sp>
      <p:sp>
        <p:nvSpPr>
          <p:cNvPr id="11" name="Serbest Form 6" title="Sol dalgalı kena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Dikdörtgen 11" title="sağ kenarlık"/>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tr.wikipedia.org/wiki/Bilgisayar_mimarisi"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hyperlink" Target="https://tr.wikipedia.org/wiki/Komut_k%C3%BCmesi"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tr.wikipedia.org/wiki/Kuantum_alan_teorisi" TargetMode="External"/><Relationship Id="rId2" Type="http://schemas.openxmlformats.org/officeDocument/2006/relationships/image" Target="../media/image4.jpg"/><Relationship Id="rId1" Type="http://schemas.openxmlformats.org/officeDocument/2006/relationships/slideLayout" Target="../slideLayouts/slideLayout4.xml"/><Relationship Id="rId5" Type="http://schemas.openxmlformats.org/officeDocument/2006/relationships/hyperlink" Target="https://tr.wikipedia.org/w/index.php?title=MANIAC&amp;action=edit&amp;redlink=1" TargetMode="External"/><Relationship Id="rId4" Type="http://schemas.openxmlformats.org/officeDocument/2006/relationships/hyperlink" Target="https://tr.wikipedia.org/wiki/ENIAC"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tr.wikipedia.org/wiki/John_von_Neumann"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tr.wikipedia.org/wiki/Bilgisayar_organizasyonu" TargetMode="External"/><Relationship Id="rId2" Type="http://schemas.openxmlformats.org/officeDocument/2006/relationships/hyperlink" Target="https://tr.wikipedia.org/wiki/Komut_k%C3%BCmesi"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7" name="Dikdörtgen 16">
            <a:extLst>
              <a:ext uri="{FF2B5EF4-FFF2-40B4-BE49-F238E27FC236}">
                <a16:creationId xmlns:a16="http://schemas.microsoft.com/office/drawing/2014/main" id="{415DEDD7-7B31-4EF1-B7C7-5AEE3208C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2" name="Başlık 1">
            <a:extLst>
              <a:ext uri="{FF2B5EF4-FFF2-40B4-BE49-F238E27FC236}">
                <a16:creationId xmlns:a16="http://schemas.microsoft.com/office/drawing/2014/main" id="{C36A1A43-B750-4259-AA02-68777493B108}"/>
              </a:ext>
            </a:extLst>
          </p:cNvPr>
          <p:cNvSpPr>
            <a:spLocks noGrp="1"/>
          </p:cNvSpPr>
          <p:nvPr>
            <p:ph type="ctrTitle"/>
          </p:nvPr>
        </p:nvSpPr>
        <p:spPr>
          <a:xfrm>
            <a:off x="445241" y="1061650"/>
            <a:ext cx="5875694" cy="2498229"/>
          </a:xfrm>
        </p:spPr>
        <p:txBody>
          <a:bodyPr rtlCol="0">
            <a:normAutofit/>
          </a:bodyPr>
          <a:lstStyle/>
          <a:p>
            <a:r>
              <a:rPr lang="tr-TR" sz="7200" dirty="0"/>
              <a:t>Bilgisayar Mimarileri</a:t>
            </a:r>
          </a:p>
        </p:txBody>
      </p:sp>
      <p:sp>
        <p:nvSpPr>
          <p:cNvPr id="3" name="Alt Başlık 2">
            <a:extLst>
              <a:ext uri="{FF2B5EF4-FFF2-40B4-BE49-F238E27FC236}">
                <a16:creationId xmlns:a16="http://schemas.microsoft.com/office/drawing/2014/main" id="{01F61DBF-2C3F-4F06-BAE0-5C6A7317D5C9}"/>
              </a:ext>
            </a:extLst>
          </p:cNvPr>
          <p:cNvSpPr>
            <a:spLocks noGrp="1"/>
          </p:cNvSpPr>
          <p:nvPr>
            <p:ph type="subTitle" idx="1"/>
          </p:nvPr>
        </p:nvSpPr>
        <p:spPr>
          <a:xfrm>
            <a:off x="444395" y="4174094"/>
            <a:ext cx="5877385" cy="841803"/>
          </a:xfrm>
        </p:spPr>
        <p:txBody>
          <a:bodyPr rtlCol="0">
            <a:normAutofit/>
          </a:bodyPr>
          <a:lstStyle/>
          <a:p>
            <a:pPr rtl="0"/>
            <a:r>
              <a:rPr lang="tr-TR" dirty="0">
                <a:solidFill>
                  <a:schemeClr val="bg2"/>
                </a:solidFill>
              </a:rPr>
              <a:t>Hazırlayan: Ceyhun Aktaç</a:t>
            </a:r>
          </a:p>
          <a:p>
            <a:pPr rtl="0"/>
            <a:r>
              <a:rPr lang="tr-TR" dirty="0">
                <a:solidFill>
                  <a:schemeClr val="bg2"/>
                </a:solidFill>
              </a:rPr>
              <a:t>Okul No: 215911028</a:t>
            </a:r>
          </a:p>
        </p:txBody>
      </p:sp>
      <p:sp>
        <p:nvSpPr>
          <p:cNvPr id="19" name="Serbest Form: Şekil 18">
            <a:extLst>
              <a:ext uri="{FF2B5EF4-FFF2-40B4-BE49-F238E27FC236}">
                <a16:creationId xmlns:a16="http://schemas.microsoft.com/office/drawing/2014/main" id="{3242CC7A-3D6E-47A4-B9D1-860978459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6174" y="0"/>
            <a:ext cx="5282519" cy="6858000"/>
          </a:xfrm>
          <a:custGeom>
            <a:avLst/>
            <a:gdLst>
              <a:gd name="connsiteX0" fmla="*/ 189795 w 5282519"/>
              <a:gd name="connsiteY0" fmla="*/ 0 h 6858000"/>
              <a:gd name="connsiteX1" fmla="*/ 5282519 w 5282519"/>
              <a:gd name="connsiteY1" fmla="*/ 0 h 6858000"/>
              <a:gd name="connsiteX2" fmla="*/ 5282519 w 5282519"/>
              <a:gd name="connsiteY2" fmla="*/ 6858000 h 6858000"/>
              <a:gd name="connsiteX3" fmla="*/ 189795 w 5282519"/>
              <a:gd name="connsiteY3" fmla="*/ 6858000 h 6858000"/>
              <a:gd name="connsiteX4" fmla="*/ 184756 w 5282519"/>
              <a:gd name="connsiteY4" fmla="*/ 6791325 h 6858000"/>
              <a:gd name="connsiteX5" fmla="*/ 176358 w 5282519"/>
              <a:gd name="connsiteY5" fmla="*/ 6735762 h 6858000"/>
              <a:gd name="connsiteX6" fmla="*/ 166281 w 5282519"/>
              <a:gd name="connsiteY6" fmla="*/ 6683375 h 6858000"/>
              <a:gd name="connsiteX7" fmla="*/ 149485 w 5282519"/>
              <a:gd name="connsiteY7" fmla="*/ 6640512 h 6858000"/>
              <a:gd name="connsiteX8" fmla="*/ 132689 w 5282519"/>
              <a:gd name="connsiteY8" fmla="*/ 6597650 h 6858000"/>
              <a:gd name="connsiteX9" fmla="*/ 112534 w 5282519"/>
              <a:gd name="connsiteY9" fmla="*/ 6561137 h 6858000"/>
              <a:gd name="connsiteX10" fmla="*/ 92379 w 5282519"/>
              <a:gd name="connsiteY10" fmla="*/ 6523037 h 6858000"/>
              <a:gd name="connsiteX11" fmla="*/ 73903 w 5282519"/>
              <a:gd name="connsiteY11" fmla="*/ 6488112 h 6858000"/>
              <a:gd name="connsiteX12" fmla="*/ 55427 w 5282519"/>
              <a:gd name="connsiteY12" fmla="*/ 6448425 h 6858000"/>
              <a:gd name="connsiteX13" fmla="*/ 38632 w 5282519"/>
              <a:gd name="connsiteY13" fmla="*/ 6407150 h 6858000"/>
              <a:gd name="connsiteX14" fmla="*/ 23515 w 5282519"/>
              <a:gd name="connsiteY14" fmla="*/ 6361112 h 6858000"/>
              <a:gd name="connsiteX15" fmla="*/ 11758 w 5282519"/>
              <a:gd name="connsiteY15" fmla="*/ 6311900 h 6858000"/>
              <a:gd name="connsiteX16" fmla="*/ 3359 w 5282519"/>
              <a:gd name="connsiteY16" fmla="*/ 6251575 h 6858000"/>
              <a:gd name="connsiteX17" fmla="*/ 0 w 5282519"/>
              <a:gd name="connsiteY17" fmla="*/ 6183312 h 6858000"/>
              <a:gd name="connsiteX18" fmla="*/ 3359 w 5282519"/>
              <a:gd name="connsiteY18" fmla="*/ 6113462 h 6858000"/>
              <a:gd name="connsiteX19" fmla="*/ 11758 w 5282519"/>
              <a:gd name="connsiteY19" fmla="*/ 6056312 h 6858000"/>
              <a:gd name="connsiteX20" fmla="*/ 23515 w 5282519"/>
              <a:gd name="connsiteY20" fmla="*/ 6003925 h 6858000"/>
              <a:gd name="connsiteX21" fmla="*/ 38632 w 5282519"/>
              <a:gd name="connsiteY21" fmla="*/ 5956300 h 6858000"/>
              <a:gd name="connsiteX22" fmla="*/ 55427 w 5282519"/>
              <a:gd name="connsiteY22" fmla="*/ 5915025 h 6858000"/>
              <a:gd name="connsiteX23" fmla="*/ 75583 w 5282519"/>
              <a:gd name="connsiteY23" fmla="*/ 5876925 h 6858000"/>
              <a:gd name="connsiteX24" fmla="*/ 95738 w 5282519"/>
              <a:gd name="connsiteY24" fmla="*/ 5840412 h 6858000"/>
              <a:gd name="connsiteX25" fmla="*/ 115893 w 5282519"/>
              <a:gd name="connsiteY25" fmla="*/ 5802312 h 6858000"/>
              <a:gd name="connsiteX26" fmla="*/ 134368 w 5282519"/>
              <a:gd name="connsiteY26" fmla="*/ 5762625 h 6858000"/>
              <a:gd name="connsiteX27" fmla="*/ 152844 w 5282519"/>
              <a:gd name="connsiteY27" fmla="*/ 5721350 h 6858000"/>
              <a:gd name="connsiteX28" fmla="*/ 167960 w 5282519"/>
              <a:gd name="connsiteY28" fmla="*/ 5675312 h 6858000"/>
              <a:gd name="connsiteX29" fmla="*/ 178038 w 5282519"/>
              <a:gd name="connsiteY29" fmla="*/ 5622925 h 6858000"/>
              <a:gd name="connsiteX30" fmla="*/ 188115 w 5282519"/>
              <a:gd name="connsiteY30" fmla="*/ 5562600 h 6858000"/>
              <a:gd name="connsiteX31" fmla="*/ 189795 w 5282519"/>
              <a:gd name="connsiteY31" fmla="*/ 5494337 h 6858000"/>
              <a:gd name="connsiteX32" fmla="*/ 188115 w 5282519"/>
              <a:gd name="connsiteY32" fmla="*/ 5426075 h 6858000"/>
              <a:gd name="connsiteX33" fmla="*/ 178038 w 5282519"/>
              <a:gd name="connsiteY33" fmla="*/ 5365750 h 6858000"/>
              <a:gd name="connsiteX34" fmla="*/ 167960 w 5282519"/>
              <a:gd name="connsiteY34" fmla="*/ 5313362 h 6858000"/>
              <a:gd name="connsiteX35" fmla="*/ 152844 w 5282519"/>
              <a:gd name="connsiteY35" fmla="*/ 5268912 h 6858000"/>
              <a:gd name="connsiteX36" fmla="*/ 134368 w 5282519"/>
              <a:gd name="connsiteY36" fmla="*/ 5226050 h 6858000"/>
              <a:gd name="connsiteX37" fmla="*/ 115893 w 5282519"/>
              <a:gd name="connsiteY37" fmla="*/ 5186362 h 6858000"/>
              <a:gd name="connsiteX38" fmla="*/ 95738 w 5282519"/>
              <a:gd name="connsiteY38" fmla="*/ 5149850 h 6858000"/>
              <a:gd name="connsiteX39" fmla="*/ 75583 w 5282519"/>
              <a:gd name="connsiteY39" fmla="*/ 5114925 h 6858000"/>
              <a:gd name="connsiteX40" fmla="*/ 55427 w 5282519"/>
              <a:gd name="connsiteY40" fmla="*/ 5075237 h 6858000"/>
              <a:gd name="connsiteX41" fmla="*/ 38632 w 5282519"/>
              <a:gd name="connsiteY41" fmla="*/ 5033962 h 6858000"/>
              <a:gd name="connsiteX42" fmla="*/ 23515 w 5282519"/>
              <a:gd name="connsiteY42" fmla="*/ 4987925 h 6858000"/>
              <a:gd name="connsiteX43" fmla="*/ 11758 w 5282519"/>
              <a:gd name="connsiteY43" fmla="*/ 4935537 h 6858000"/>
              <a:gd name="connsiteX44" fmla="*/ 3359 w 5282519"/>
              <a:gd name="connsiteY44" fmla="*/ 4875212 h 6858000"/>
              <a:gd name="connsiteX45" fmla="*/ 0 w 5282519"/>
              <a:gd name="connsiteY45" fmla="*/ 4806950 h 6858000"/>
              <a:gd name="connsiteX46" fmla="*/ 3359 w 5282519"/>
              <a:gd name="connsiteY46" fmla="*/ 4738687 h 6858000"/>
              <a:gd name="connsiteX47" fmla="*/ 11758 w 5282519"/>
              <a:gd name="connsiteY47" fmla="*/ 4678362 h 6858000"/>
              <a:gd name="connsiteX48" fmla="*/ 23515 w 5282519"/>
              <a:gd name="connsiteY48" fmla="*/ 4625975 h 6858000"/>
              <a:gd name="connsiteX49" fmla="*/ 38632 w 5282519"/>
              <a:gd name="connsiteY49" fmla="*/ 4579937 h 6858000"/>
              <a:gd name="connsiteX50" fmla="*/ 55427 w 5282519"/>
              <a:gd name="connsiteY50" fmla="*/ 4537075 h 6858000"/>
              <a:gd name="connsiteX51" fmla="*/ 75583 w 5282519"/>
              <a:gd name="connsiteY51" fmla="*/ 4498975 h 6858000"/>
              <a:gd name="connsiteX52" fmla="*/ 115893 w 5282519"/>
              <a:gd name="connsiteY52" fmla="*/ 4424362 h 6858000"/>
              <a:gd name="connsiteX53" fmla="*/ 134368 w 5282519"/>
              <a:gd name="connsiteY53" fmla="*/ 4386262 h 6858000"/>
              <a:gd name="connsiteX54" fmla="*/ 152844 w 5282519"/>
              <a:gd name="connsiteY54" fmla="*/ 4343400 h 6858000"/>
              <a:gd name="connsiteX55" fmla="*/ 167960 w 5282519"/>
              <a:gd name="connsiteY55" fmla="*/ 4297362 h 6858000"/>
              <a:gd name="connsiteX56" fmla="*/ 178038 w 5282519"/>
              <a:gd name="connsiteY56" fmla="*/ 4244975 h 6858000"/>
              <a:gd name="connsiteX57" fmla="*/ 188115 w 5282519"/>
              <a:gd name="connsiteY57" fmla="*/ 4186237 h 6858000"/>
              <a:gd name="connsiteX58" fmla="*/ 189795 w 5282519"/>
              <a:gd name="connsiteY58" fmla="*/ 4116387 h 6858000"/>
              <a:gd name="connsiteX59" fmla="*/ 188115 w 5282519"/>
              <a:gd name="connsiteY59" fmla="*/ 4048125 h 6858000"/>
              <a:gd name="connsiteX60" fmla="*/ 178038 w 5282519"/>
              <a:gd name="connsiteY60" fmla="*/ 3987800 h 6858000"/>
              <a:gd name="connsiteX61" fmla="*/ 167960 w 5282519"/>
              <a:gd name="connsiteY61" fmla="*/ 3935412 h 6858000"/>
              <a:gd name="connsiteX62" fmla="*/ 152844 w 5282519"/>
              <a:gd name="connsiteY62" fmla="*/ 3890962 h 6858000"/>
              <a:gd name="connsiteX63" fmla="*/ 134368 w 5282519"/>
              <a:gd name="connsiteY63" fmla="*/ 3848100 h 6858000"/>
              <a:gd name="connsiteX64" fmla="*/ 115893 w 5282519"/>
              <a:gd name="connsiteY64" fmla="*/ 3811587 h 6858000"/>
              <a:gd name="connsiteX65" fmla="*/ 75583 w 5282519"/>
              <a:gd name="connsiteY65" fmla="*/ 3736975 h 6858000"/>
              <a:gd name="connsiteX66" fmla="*/ 55427 w 5282519"/>
              <a:gd name="connsiteY66" fmla="*/ 3697287 h 6858000"/>
              <a:gd name="connsiteX67" fmla="*/ 38632 w 5282519"/>
              <a:gd name="connsiteY67" fmla="*/ 3656012 h 6858000"/>
              <a:gd name="connsiteX68" fmla="*/ 23515 w 5282519"/>
              <a:gd name="connsiteY68" fmla="*/ 3609975 h 6858000"/>
              <a:gd name="connsiteX69" fmla="*/ 11758 w 5282519"/>
              <a:gd name="connsiteY69" fmla="*/ 3557587 h 6858000"/>
              <a:gd name="connsiteX70" fmla="*/ 3359 w 5282519"/>
              <a:gd name="connsiteY70" fmla="*/ 3497262 h 6858000"/>
              <a:gd name="connsiteX71" fmla="*/ 0 w 5282519"/>
              <a:gd name="connsiteY71" fmla="*/ 3427412 h 6858000"/>
              <a:gd name="connsiteX72" fmla="*/ 3359 w 5282519"/>
              <a:gd name="connsiteY72" fmla="*/ 3360737 h 6858000"/>
              <a:gd name="connsiteX73" fmla="*/ 11758 w 5282519"/>
              <a:gd name="connsiteY73" fmla="*/ 3300412 h 6858000"/>
              <a:gd name="connsiteX74" fmla="*/ 23515 w 5282519"/>
              <a:gd name="connsiteY74" fmla="*/ 3248025 h 6858000"/>
              <a:gd name="connsiteX75" fmla="*/ 38632 w 5282519"/>
              <a:gd name="connsiteY75" fmla="*/ 3201987 h 6858000"/>
              <a:gd name="connsiteX76" fmla="*/ 55427 w 5282519"/>
              <a:gd name="connsiteY76" fmla="*/ 3160712 h 6858000"/>
              <a:gd name="connsiteX77" fmla="*/ 75583 w 5282519"/>
              <a:gd name="connsiteY77" fmla="*/ 3121025 h 6858000"/>
              <a:gd name="connsiteX78" fmla="*/ 95738 w 5282519"/>
              <a:gd name="connsiteY78" fmla="*/ 3084512 h 6858000"/>
              <a:gd name="connsiteX79" fmla="*/ 115893 w 5282519"/>
              <a:gd name="connsiteY79" fmla="*/ 3046412 h 6858000"/>
              <a:gd name="connsiteX80" fmla="*/ 134368 w 5282519"/>
              <a:gd name="connsiteY80" fmla="*/ 3009900 h 6858000"/>
              <a:gd name="connsiteX81" fmla="*/ 152844 w 5282519"/>
              <a:gd name="connsiteY81" fmla="*/ 2967037 h 6858000"/>
              <a:gd name="connsiteX82" fmla="*/ 167960 w 5282519"/>
              <a:gd name="connsiteY82" fmla="*/ 2922587 h 6858000"/>
              <a:gd name="connsiteX83" fmla="*/ 178038 w 5282519"/>
              <a:gd name="connsiteY83" fmla="*/ 2868612 h 6858000"/>
              <a:gd name="connsiteX84" fmla="*/ 188115 w 5282519"/>
              <a:gd name="connsiteY84" fmla="*/ 2809875 h 6858000"/>
              <a:gd name="connsiteX85" fmla="*/ 189795 w 5282519"/>
              <a:gd name="connsiteY85" fmla="*/ 2741612 h 6858000"/>
              <a:gd name="connsiteX86" fmla="*/ 188115 w 5282519"/>
              <a:gd name="connsiteY86" fmla="*/ 2671762 h 6858000"/>
              <a:gd name="connsiteX87" fmla="*/ 178038 w 5282519"/>
              <a:gd name="connsiteY87" fmla="*/ 2613025 h 6858000"/>
              <a:gd name="connsiteX88" fmla="*/ 167960 w 5282519"/>
              <a:gd name="connsiteY88" fmla="*/ 2560637 h 6858000"/>
              <a:gd name="connsiteX89" fmla="*/ 152844 w 5282519"/>
              <a:gd name="connsiteY89" fmla="*/ 2513012 h 6858000"/>
              <a:gd name="connsiteX90" fmla="*/ 134368 w 5282519"/>
              <a:gd name="connsiteY90" fmla="*/ 2471737 h 6858000"/>
              <a:gd name="connsiteX91" fmla="*/ 115893 w 5282519"/>
              <a:gd name="connsiteY91" fmla="*/ 2433637 h 6858000"/>
              <a:gd name="connsiteX92" fmla="*/ 95738 w 5282519"/>
              <a:gd name="connsiteY92" fmla="*/ 2395537 h 6858000"/>
              <a:gd name="connsiteX93" fmla="*/ 75583 w 5282519"/>
              <a:gd name="connsiteY93" fmla="*/ 2359025 h 6858000"/>
              <a:gd name="connsiteX94" fmla="*/ 55427 w 5282519"/>
              <a:gd name="connsiteY94" fmla="*/ 2319337 h 6858000"/>
              <a:gd name="connsiteX95" fmla="*/ 38632 w 5282519"/>
              <a:gd name="connsiteY95" fmla="*/ 2278062 h 6858000"/>
              <a:gd name="connsiteX96" fmla="*/ 23515 w 5282519"/>
              <a:gd name="connsiteY96" fmla="*/ 2232025 h 6858000"/>
              <a:gd name="connsiteX97" fmla="*/ 11758 w 5282519"/>
              <a:gd name="connsiteY97" fmla="*/ 2179637 h 6858000"/>
              <a:gd name="connsiteX98" fmla="*/ 3359 w 5282519"/>
              <a:gd name="connsiteY98" fmla="*/ 2119312 h 6858000"/>
              <a:gd name="connsiteX99" fmla="*/ 0 w 5282519"/>
              <a:gd name="connsiteY99" fmla="*/ 2051050 h 6858000"/>
              <a:gd name="connsiteX100" fmla="*/ 3359 w 5282519"/>
              <a:gd name="connsiteY100" fmla="*/ 1982787 h 6858000"/>
              <a:gd name="connsiteX101" fmla="*/ 11758 w 5282519"/>
              <a:gd name="connsiteY101" fmla="*/ 1922462 h 6858000"/>
              <a:gd name="connsiteX102" fmla="*/ 23515 w 5282519"/>
              <a:gd name="connsiteY102" fmla="*/ 1870075 h 6858000"/>
              <a:gd name="connsiteX103" fmla="*/ 38632 w 5282519"/>
              <a:gd name="connsiteY103" fmla="*/ 1824037 h 6858000"/>
              <a:gd name="connsiteX104" fmla="*/ 55427 w 5282519"/>
              <a:gd name="connsiteY104" fmla="*/ 1782762 h 6858000"/>
              <a:gd name="connsiteX105" fmla="*/ 75583 w 5282519"/>
              <a:gd name="connsiteY105" fmla="*/ 1743075 h 6858000"/>
              <a:gd name="connsiteX106" fmla="*/ 95738 w 5282519"/>
              <a:gd name="connsiteY106" fmla="*/ 1708150 h 6858000"/>
              <a:gd name="connsiteX107" fmla="*/ 115893 w 5282519"/>
              <a:gd name="connsiteY107" fmla="*/ 1671637 h 6858000"/>
              <a:gd name="connsiteX108" fmla="*/ 134368 w 5282519"/>
              <a:gd name="connsiteY108" fmla="*/ 1631950 h 6858000"/>
              <a:gd name="connsiteX109" fmla="*/ 152844 w 5282519"/>
              <a:gd name="connsiteY109" fmla="*/ 1589087 h 6858000"/>
              <a:gd name="connsiteX110" fmla="*/ 167960 w 5282519"/>
              <a:gd name="connsiteY110" fmla="*/ 1544637 h 6858000"/>
              <a:gd name="connsiteX111" fmla="*/ 178038 w 5282519"/>
              <a:gd name="connsiteY111" fmla="*/ 1492250 h 6858000"/>
              <a:gd name="connsiteX112" fmla="*/ 188115 w 5282519"/>
              <a:gd name="connsiteY112" fmla="*/ 1431925 h 6858000"/>
              <a:gd name="connsiteX113" fmla="*/ 189795 w 5282519"/>
              <a:gd name="connsiteY113" fmla="*/ 1363662 h 6858000"/>
              <a:gd name="connsiteX114" fmla="*/ 188115 w 5282519"/>
              <a:gd name="connsiteY114" fmla="*/ 1295400 h 6858000"/>
              <a:gd name="connsiteX115" fmla="*/ 178038 w 5282519"/>
              <a:gd name="connsiteY115" fmla="*/ 1235075 h 6858000"/>
              <a:gd name="connsiteX116" fmla="*/ 167960 w 5282519"/>
              <a:gd name="connsiteY116" fmla="*/ 1182687 h 6858000"/>
              <a:gd name="connsiteX117" fmla="*/ 152844 w 5282519"/>
              <a:gd name="connsiteY117" fmla="*/ 1136650 h 6858000"/>
              <a:gd name="connsiteX118" fmla="*/ 134368 w 5282519"/>
              <a:gd name="connsiteY118" fmla="*/ 1095375 h 6858000"/>
              <a:gd name="connsiteX119" fmla="*/ 115893 w 5282519"/>
              <a:gd name="connsiteY119" fmla="*/ 1055687 h 6858000"/>
              <a:gd name="connsiteX120" fmla="*/ 95738 w 5282519"/>
              <a:gd name="connsiteY120" fmla="*/ 1017587 h 6858000"/>
              <a:gd name="connsiteX121" fmla="*/ 75583 w 5282519"/>
              <a:gd name="connsiteY121" fmla="*/ 981075 h 6858000"/>
              <a:gd name="connsiteX122" fmla="*/ 55427 w 5282519"/>
              <a:gd name="connsiteY122" fmla="*/ 942975 h 6858000"/>
              <a:gd name="connsiteX123" fmla="*/ 38632 w 5282519"/>
              <a:gd name="connsiteY123" fmla="*/ 901700 h 6858000"/>
              <a:gd name="connsiteX124" fmla="*/ 23515 w 5282519"/>
              <a:gd name="connsiteY124" fmla="*/ 854075 h 6858000"/>
              <a:gd name="connsiteX125" fmla="*/ 11758 w 5282519"/>
              <a:gd name="connsiteY125" fmla="*/ 801687 h 6858000"/>
              <a:gd name="connsiteX126" fmla="*/ 3359 w 5282519"/>
              <a:gd name="connsiteY126" fmla="*/ 744537 h 6858000"/>
              <a:gd name="connsiteX127" fmla="*/ 0 w 5282519"/>
              <a:gd name="connsiteY127" fmla="*/ 673100 h 6858000"/>
              <a:gd name="connsiteX128" fmla="*/ 3359 w 5282519"/>
              <a:gd name="connsiteY128" fmla="*/ 606425 h 6858000"/>
              <a:gd name="connsiteX129" fmla="*/ 11758 w 5282519"/>
              <a:gd name="connsiteY129" fmla="*/ 546100 h 6858000"/>
              <a:gd name="connsiteX130" fmla="*/ 23515 w 5282519"/>
              <a:gd name="connsiteY130" fmla="*/ 496887 h 6858000"/>
              <a:gd name="connsiteX131" fmla="*/ 38632 w 5282519"/>
              <a:gd name="connsiteY131" fmla="*/ 450850 h 6858000"/>
              <a:gd name="connsiteX132" fmla="*/ 55427 w 5282519"/>
              <a:gd name="connsiteY132" fmla="*/ 409575 h 6858000"/>
              <a:gd name="connsiteX133" fmla="*/ 73903 w 5282519"/>
              <a:gd name="connsiteY133" fmla="*/ 369887 h 6858000"/>
              <a:gd name="connsiteX134" fmla="*/ 92379 w 5282519"/>
              <a:gd name="connsiteY134" fmla="*/ 334962 h 6858000"/>
              <a:gd name="connsiteX135" fmla="*/ 112534 w 5282519"/>
              <a:gd name="connsiteY135" fmla="*/ 296862 h 6858000"/>
              <a:gd name="connsiteX136" fmla="*/ 132689 w 5282519"/>
              <a:gd name="connsiteY136" fmla="*/ 260350 h 6858000"/>
              <a:gd name="connsiteX137" fmla="*/ 149485 w 5282519"/>
              <a:gd name="connsiteY137" fmla="*/ 217487 h 6858000"/>
              <a:gd name="connsiteX138" fmla="*/ 166281 w 5282519"/>
              <a:gd name="connsiteY138" fmla="*/ 174625 h 6858000"/>
              <a:gd name="connsiteX139" fmla="*/ 176358 w 5282519"/>
              <a:gd name="connsiteY139" fmla="*/ 122237 h 6858000"/>
              <a:gd name="connsiteX140" fmla="*/ 184756 w 5282519"/>
              <a:gd name="connsiteY140" fmla="*/ 666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5282519" h="6858000">
                <a:moveTo>
                  <a:pt x="189795" y="0"/>
                </a:moveTo>
                <a:lnTo>
                  <a:pt x="5282519" y="0"/>
                </a:lnTo>
                <a:lnTo>
                  <a:pt x="5282519" y="6858000"/>
                </a:lnTo>
                <a:lnTo>
                  <a:pt x="189795" y="6858000"/>
                </a:lnTo>
                <a:lnTo>
                  <a:pt x="184756" y="6791325"/>
                </a:lnTo>
                <a:lnTo>
                  <a:pt x="176358" y="6735762"/>
                </a:lnTo>
                <a:lnTo>
                  <a:pt x="166281" y="6683375"/>
                </a:lnTo>
                <a:lnTo>
                  <a:pt x="149485" y="6640512"/>
                </a:lnTo>
                <a:lnTo>
                  <a:pt x="132689" y="6597650"/>
                </a:lnTo>
                <a:lnTo>
                  <a:pt x="112534" y="6561137"/>
                </a:lnTo>
                <a:lnTo>
                  <a:pt x="92379" y="6523037"/>
                </a:lnTo>
                <a:lnTo>
                  <a:pt x="73903" y="6488112"/>
                </a:lnTo>
                <a:lnTo>
                  <a:pt x="55427" y="6448425"/>
                </a:lnTo>
                <a:lnTo>
                  <a:pt x="38632" y="6407150"/>
                </a:lnTo>
                <a:lnTo>
                  <a:pt x="23515" y="6361112"/>
                </a:lnTo>
                <a:lnTo>
                  <a:pt x="11758" y="6311900"/>
                </a:lnTo>
                <a:lnTo>
                  <a:pt x="3359" y="6251575"/>
                </a:lnTo>
                <a:lnTo>
                  <a:pt x="0" y="6183312"/>
                </a:lnTo>
                <a:lnTo>
                  <a:pt x="3359" y="6113462"/>
                </a:lnTo>
                <a:lnTo>
                  <a:pt x="11758" y="6056312"/>
                </a:lnTo>
                <a:lnTo>
                  <a:pt x="23515" y="6003925"/>
                </a:lnTo>
                <a:lnTo>
                  <a:pt x="38632" y="5956300"/>
                </a:lnTo>
                <a:lnTo>
                  <a:pt x="55427" y="5915025"/>
                </a:lnTo>
                <a:lnTo>
                  <a:pt x="75583" y="5876925"/>
                </a:lnTo>
                <a:lnTo>
                  <a:pt x="95738" y="5840412"/>
                </a:lnTo>
                <a:lnTo>
                  <a:pt x="115893" y="5802312"/>
                </a:lnTo>
                <a:lnTo>
                  <a:pt x="134368" y="5762625"/>
                </a:lnTo>
                <a:lnTo>
                  <a:pt x="152844" y="5721350"/>
                </a:lnTo>
                <a:lnTo>
                  <a:pt x="167960" y="5675312"/>
                </a:lnTo>
                <a:lnTo>
                  <a:pt x="178038" y="5622925"/>
                </a:lnTo>
                <a:lnTo>
                  <a:pt x="188115" y="5562600"/>
                </a:lnTo>
                <a:lnTo>
                  <a:pt x="189795" y="5494337"/>
                </a:lnTo>
                <a:lnTo>
                  <a:pt x="188115" y="5426075"/>
                </a:lnTo>
                <a:lnTo>
                  <a:pt x="178038" y="5365750"/>
                </a:lnTo>
                <a:lnTo>
                  <a:pt x="167960" y="5313362"/>
                </a:lnTo>
                <a:lnTo>
                  <a:pt x="152844" y="5268912"/>
                </a:lnTo>
                <a:lnTo>
                  <a:pt x="134368" y="5226050"/>
                </a:lnTo>
                <a:lnTo>
                  <a:pt x="115893" y="5186362"/>
                </a:lnTo>
                <a:lnTo>
                  <a:pt x="95738" y="5149850"/>
                </a:lnTo>
                <a:lnTo>
                  <a:pt x="75583" y="5114925"/>
                </a:lnTo>
                <a:lnTo>
                  <a:pt x="55427" y="5075237"/>
                </a:lnTo>
                <a:lnTo>
                  <a:pt x="38632" y="5033962"/>
                </a:lnTo>
                <a:lnTo>
                  <a:pt x="23515" y="4987925"/>
                </a:lnTo>
                <a:lnTo>
                  <a:pt x="11758" y="4935537"/>
                </a:lnTo>
                <a:lnTo>
                  <a:pt x="3359" y="4875212"/>
                </a:lnTo>
                <a:lnTo>
                  <a:pt x="0" y="4806950"/>
                </a:lnTo>
                <a:lnTo>
                  <a:pt x="3359" y="4738687"/>
                </a:lnTo>
                <a:lnTo>
                  <a:pt x="11758" y="4678362"/>
                </a:lnTo>
                <a:lnTo>
                  <a:pt x="23515" y="4625975"/>
                </a:lnTo>
                <a:lnTo>
                  <a:pt x="38632" y="4579937"/>
                </a:lnTo>
                <a:lnTo>
                  <a:pt x="55427" y="4537075"/>
                </a:lnTo>
                <a:lnTo>
                  <a:pt x="75583" y="4498975"/>
                </a:lnTo>
                <a:lnTo>
                  <a:pt x="115893" y="4424362"/>
                </a:lnTo>
                <a:lnTo>
                  <a:pt x="134368" y="4386262"/>
                </a:lnTo>
                <a:lnTo>
                  <a:pt x="152844" y="4343400"/>
                </a:lnTo>
                <a:lnTo>
                  <a:pt x="167960" y="4297362"/>
                </a:lnTo>
                <a:lnTo>
                  <a:pt x="178038" y="4244975"/>
                </a:lnTo>
                <a:lnTo>
                  <a:pt x="188115" y="4186237"/>
                </a:lnTo>
                <a:lnTo>
                  <a:pt x="189795" y="4116387"/>
                </a:lnTo>
                <a:lnTo>
                  <a:pt x="188115" y="4048125"/>
                </a:lnTo>
                <a:lnTo>
                  <a:pt x="178038" y="3987800"/>
                </a:lnTo>
                <a:lnTo>
                  <a:pt x="167960" y="3935412"/>
                </a:lnTo>
                <a:lnTo>
                  <a:pt x="152844" y="3890962"/>
                </a:lnTo>
                <a:lnTo>
                  <a:pt x="134368" y="3848100"/>
                </a:lnTo>
                <a:lnTo>
                  <a:pt x="115893" y="3811587"/>
                </a:lnTo>
                <a:lnTo>
                  <a:pt x="75583" y="3736975"/>
                </a:lnTo>
                <a:lnTo>
                  <a:pt x="55427" y="3697287"/>
                </a:lnTo>
                <a:lnTo>
                  <a:pt x="38632" y="3656012"/>
                </a:lnTo>
                <a:lnTo>
                  <a:pt x="23515" y="3609975"/>
                </a:lnTo>
                <a:lnTo>
                  <a:pt x="11758" y="3557587"/>
                </a:lnTo>
                <a:lnTo>
                  <a:pt x="3359" y="3497262"/>
                </a:lnTo>
                <a:lnTo>
                  <a:pt x="0" y="3427412"/>
                </a:lnTo>
                <a:lnTo>
                  <a:pt x="3359" y="3360737"/>
                </a:lnTo>
                <a:lnTo>
                  <a:pt x="11758" y="3300412"/>
                </a:lnTo>
                <a:lnTo>
                  <a:pt x="23515" y="3248025"/>
                </a:lnTo>
                <a:lnTo>
                  <a:pt x="38632" y="3201987"/>
                </a:lnTo>
                <a:lnTo>
                  <a:pt x="55427" y="3160712"/>
                </a:lnTo>
                <a:lnTo>
                  <a:pt x="75583" y="3121025"/>
                </a:lnTo>
                <a:lnTo>
                  <a:pt x="95738" y="3084512"/>
                </a:lnTo>
                <a:lnTo>
                  <a:pt x="115893" y="3046412"/>
                </a:lnTo>
                <a:lnTo>
                  <a:pt x="134368" y="3009900"/>
                </a:lnTo>
                <a:lnTo>
                  <a:pt x="152844" y="2967037"/>
                </a:lnTo>
                <a:lnTo>
                  <a:pt x="167960" y="2922587"/>
                </a:lnTo>
                <a:lnTo>
                  <a:pt x="178038" y="2868612"/>
                </a:lnTo>
                <a:lnTo>
                  <a:pt x="188115" y="2809875"/>
                </a:lnTo>
                <a:lnTo>
                  <a:pt x="189795" y="2741612"/>
                </a:lnTo>
                <a:lnTo>
                  <a:pt x="188115" y="2671762"/>
                </a:lnTo>
                <a:lnTo>
                  <a:pt x="178038" y="2613025"/>
                </a:lnTo>
                <a:lnTo>
                  <a:pt x="167960" y="2560637"/>
                </a:lnTo>
                <a:lnTo>
                  <a:pt x="152844" y="2513012"/>
                </a:lnTo>
                <a:lnTo>
                  <a:pt x="134368" y="2471737"/>
                </a:lnTo>
                <a:lnTo>
                  <a:pt x="115893" y="2433637"/>
                </a:lnTo>
                <a:lnTo>
                  <a:pt x="95738" y="2395537"/>
                </a:lnTo>
                <a:lnTo>
                  <a:pt x="75583" y="2359025"/>
                </a:lnTo>
                <a:lnTo>
                  <a:pt x="55427" y="2319337"/>
                </a:lnTo>
                <a:lnTo>
                  <a:pt x="38632" y="2278062"/>
                </a:lnTo>
                <a:lnTo>
                  <a:pt x="23515" y="2232025"/>
                </a:lnTo>
                <a:lnTo>
                  <a:pt x="11758" y="2179637"/>
                </a:lnTo>
                <a:lnTo>
                  <a:pt x="3359" y="2119312"/>
                </a:lnTo>
                <a:lnTo>
                  <a:pt x="0" y="2051050"/>
                </a:lnTo>
                <a:lnTo>
                  <a:pt x="3359" y="1982787"/>
                </a:lnTo>
                <a:lnTo>
                  <a:pt x="11758" y="1922462"/>
                </a:lnTo>
                <a:lnTo>
                  <a:pt x="23515" y="1870075"/>
                </a:lnTo>
                <a:lnTo>
                  <a:pt x="38632" y="1824037"/>
                </a:lnTo>
                <a:lnTo>
                  <a:pt x="55427" y="1782762"/>
                </a:lnTo>
                <a:lnTo>
                  <a:pt x="75583" y="1743075"/>
                </a:lnTo>
                <a:lnTo>
                  <a:pt x="95738" y="1708150"/>
                </a:lnTo>
                <a:lnTo>
                  <a:pt x="115893" y="1671637"/>
                </a:lnTo>
                <a:lnTo>
                  <a:pt x="134368" y="1631950"/>
                </a:lnTo>
                <a:lnTo>
                  <a:pt x="152844" y="1589087"/>
                </a:lnTo>
                <a:lnTo>
                  <a:pt x="167960" y="1544637"/>
                </a:lnTo>
                <a:lnTo>
                  <a:pt x="178038" y="1492250"/>
                </a:lnTo>
                <a:lnTo>
                  <a:pt x="188115" y="1431925"/>
                </a:lnTo>
                <a:lnTo>
                  <a:pt x="189795" y="1363662"/>
                </a:lnTo>
                <a:lnTo>
                  <a:pt x="188115" y="1295400"/>
                </a:lnTo>
                <a:lnTo>
                  <a:pt x="178038" y="1235075"/>
                </a:lnTo>
                <a:lnTo>
                  <a:pt x="167960" y="1182687"/>
                </a:lnTo>
                <a:lnTo>
                  <a:pt x="152844" y="1136650"/>
                </a:lnTo>
                <a:lnTo>
                  <a:pt x="134368" y="1095375"/>
                </a:lnTo>
                <a:lnTo>
                  <a:pt x="115893" y="1055687"/>
                </a:lnTo>
                <a:lnTo>
                  <a:pt x="95738" y="1017587"/>
                </a:lnTo>
                <a:lnTo>
                  <a:pt x="75583" y="981075"/>
                </a:lnTo>
                <a:lnTo>
                  <a:pt x="55427" y="942975"/>
                </a:lnTo>
                <a:lnTo>
                  <a:pt x="38632" y="901700"/>
                </a:lnTo>
                <a:lnTo>
                  <a:pt x="23515" y="854075"/>
                </a:lnTo>
                <a:lnTo>
                  <a:pt x="11758" y="801687"/>
                </a:lnTo>
                <a:lnTo>
                  <a:pt x="3359" y="744537"/>
                </a:lnTo>
                <a:lnTo>
                  <a:pt x="0" y="673100"/>
                </a:lnTo>
                <a:lnTo>
                  <a:pt x="3359" y="606425"/>
                </a:lnTo>
                <a:lnTo>
                  <a:pt x="11758" y="546100"/>
                </a:lnTo>
                <a:lnTo>
                  <a:pt x="23515" y="496887"/>
                </a:lnTo>
                <a:lnTo>
                  <a:pt x="38632" y="450850"/>
                </a:lnTo>
                <a:lnTo>
                  <a:pt x="55427" y="409575"/>
                </a:lnTo>
                <a:lnTo>
                  <a:pt x="73903" y="369887"/>
                </a:lnTo>
                <a:lnTo>
                  <a:pt x="92379" y="334962"/>
                </a:lnTo>
                <a:lnTo>
                  <a:pt x="112534" y="296862"/>
                </a:lnTo>
                <a:lnTo>
                  <a:pt x="132689" y="260350"/>
                </a:lnTo>
                <a:lnTo>
                  <a:pt x="149485" y="217487"/>
                </a:lnTo>
                <a:lnTo>
                  <a:pt x="166281" y="174625"/>
                </a:lnTo>
                <a:lnTo>
                  <a:pt x="176358" y="122237"/>
                </a:lnTo>
                <a:lnTo>
                  <a:pt x="184756" y="66675"/>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tr-TR" dirty="0"/>
          </a:p>
        </p:txBody>
      </p:sp>
      <p:pic>
        <p:nvPicPr>
          <p:cNvPr id="13" name="Resim 12">
            <a:extLst>
              <a:ext uri="{FF2B5EF4-FFF2-40B4-BE49-F238E27FC236}">
                <a16:creationId xmlns:a16="http://schemas.microsoft.com/office/drawing/2014/main" id="{C5260C13-79D9-4CB3-817E-097D67F3784F}"/>
              </a:ext>
            </a:extLst>
          </p:cNvPr>
          <p:cNvPicPr>
            <a:picLocks noChangeAspect="1"/>
          </p:cNvPicPr>
          <p:nvPr/>
        </p:nvPicPr>
        <p:blipFill rotWithShape="1">
          <a:blip r:embed="rId3"/>
          <a:srcRect l="99082"/>
          <a:stretch/>
        </p:blipFill>
        <p:spPr>
          <a:xfrm>
            <a:off x="6642847" y="-446"/>
            <a:ext cx="5549680" cy="6857702"/>
          </a:xfrm>
          <a:prstGeom prst="rect">
            <a:avLst/>
          </a:prstGeom>
        </p:spPr>
      </p:pic>
      <p:pic>
        <p:nvPicPr>
          <p:cNvPr id="12" name="Resim 11">
            <a:extLst>
              <a:ext uri="{FF2B5EF4-FFF2-40B4-BE49-F238E27FC236}">
                <a16:creationId xmlns:a16="http://schemas.microsoft.com/office/drawing/2014/main" id="{2DC65506-E07D-4613-A26F-60C8BCBA7FB7}"/>
              </a:ext>
            </a:extLst>
          </p:cNvPr>
          <p:cNvPicPr>
            <a:picLocks noChangeAspect="1"/>
          </p:cNvPicPr>
          <p:nvPr/>
        </p:nvPicPr>
        <p:blipFill rotWithShape="1">
          <a:blip r:embed="rId4"/>
          <a:srcRect l="23077" r="16461"/>
          <a:stretch/>
        </p:blipFill>
        <p:spPr>
          <a:xfrm>
            <a:off x="6095999" y="481478"/>
            <a:ext cx="5806155" cy="5893854"/>
          </a:xfrm>
          <a:prstGeom prst="rect">
            <a:avLst/>
          </a:prstGeom>
        </p:spPr>
        <p:style>
          <a:lnRef idx="3">
            <a:schemeClr val="lt1"/>
          </a:lnRef>
          <a:fillRef idx="1">
            <a:schemeClr val="dk1"/>
          </a:fillRef>
          <a:effectRef idx="1">
            <a:schemeClr val="dk1"/>
          </a:effectRef>
          <a:fontRef idx="minor">
            <a:schemeClr val="lt1"/>
          </a:fontRef>
        </p:style>
      </p:pic>
    </p:spTree>
    <p:extLst>
      <p:ext uri="{BB962C8B-B14F-4D97-AF65-F5344CB8AC3E}">
        <p14:creationId xmlns:p14="http://schemas.microsoft.com/office/powerpoint/2010/main" val="2718279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BAA2D31-792D-43CB-A017-BFAC11C6EACD}"/>
              </a:ext>
            </a:extLst>
          </p:cNvPr>
          <p:cNvSpPr>
            <a:spLocks noGrp="1"/>
          </p:cNvSpPr>
          <p:nvPr>
            <p:ph sz="half" idx="1"/>
          </p:nvPr>
        </p:nvSpPr>
        <p:spPr>
          <a:xfrm>
            <a:off x="908537" y="760535"/>
            <a:ext cx="10279019" cy="1951893"/>
          </a:xfrm>
        </p:spPr>
        <p:txBody>
          <a:bodyPr>
            <a:noAutofit/>
          </a:bodyPr>
          <a:lstStyle/>
          <a:p>
            <a:r>
              <a:rPr lang="tr-TR" sz="1800" b="0" i="0" dirty="0">
                <a:solidFill>
                  <a:srgbClr val="202122"/>
                </a:solidFill>
                <a:effectLst/>
                <a:latin typeface="Arial" panose="020B0604020202020204" pitchFamily="34" charset="0"/>
              </a:rPr>
              <a:t>Mimari, buyruk kümesi mimarisi ve donanım sistemi mimarisi olmak üzere iki farklı yaklaşımla tanımlanmaktadır. Buyruk kümesi mimarisi, bilgisayarın hesaplama karakteristiklerini belirleyen komut kümesinin mimarisi; donanım sistemi mimarisi ise, MİB (Merkezî İşlem Birimi), depolama ve giriş-çıkış sistemlerinin dâhil olduğu alt sistem ve bunların bağlantı şeklidir. Programcının bu elemanlara yön verecek programı yazması halinde nasıl bir kabul göreceği ise yine buyruk kümesi mimarisidir.</a:t>
            </a:r>
            <a:endParaRPr lang="tr-TR" sz="1800" dirty="0"/>
          </a:p>
        </p:txBody>
      </p:sp>
      <p:sp>
        <p:nvSpPr>
          <p:cNvPr id="4" name="İçerik Yer Tutucusu 3">
            <a:extLst>
              <a:ext uri="{FF2B5EF4-FFF2-40B4-BE49-F238E27FC236}">
                <a16:creationId xmlns:a16="http://schemas.microsoft.com/office/drawing/2014/main" id="{7916AB74-9F14-4A9D-B259-F857D5D17799}"/>
              </a:ext>
            </a:extLst>
          </p:cNvPr>
          <p:cNvSpPr>
            <a:spLocks noGrp="1"/>
          </p:cNvSpPr>
          <p:nvPr>
            <p:ph sz="half" idx="2"/>
          </p:nvPr>
        </p:nvSpPr>
        <p:spPr>
          <a:xfrm>
            <a:off x="908537" y="2791559"/>
            <a:ext cx="5316417" cy="2923440"/>
          </a:xfrm>
        </p:spPr>
        <p:txBody>
          <a:bodyPr>
            <a:normAutofit/>
          </a:bodyPr>
          <a:lstStyle/>
          <a:p>
            <a:r>
              <a:rPr lang="tr-TR" sz="1900" b="0" i="0" dirty="0">
                <a:solidFill>
                  <a:srgbClr val="202122"/>
                </a:solidFill>
                <a:effectLst/>
                <a:latin typeface="Arial" panose="020B0604020202020204" pitchFamily="34" charset="0"/>
              </a:rPr>
              <a:t>Buyruk kümesi mimarisi yazılım ile donanım arasındaki iletişimi sağlar. Yazılımdaki komut ne kadar karmaşık olursa, donanım da o kadar karmaşık olur. Bu yüzden komut kümesi ne çok karmaşık ne de çok yalın olmalıdır. Buyruk kümesi mimarisinin yazılım ve donanımla ilişkisi yandaki şekilde görülmektedir.</a:t>
            </a:r>
          </a:p>
        </p:txBody>
      </p:sp>
      <p:pic>
        <p:nvPicPr>
          <p:cNvPr id="8" name="Resim 7">
            <a:extLst>
              <a:ext uri="{FF2B5EF4-FFF2-40B4-BE49-F238E27FC236}">
                <a16:creationId xmlns:a16="http://schemas.microsoft.com/office/drawing/2014/main" id="{ADA01E94-3B59-474A-9419-9201FA172DD6}"/>
              </a:ext>
            </a:extLst>
          </p:cNvPr>
          <p:cNvPicPr>
            <a:picLocks noChangeAspect="1"/>
          </p:cNvPicPr>
          <p:nvPr/>
        </p:nvPicPr>
        <p:blipFill>
          <a:blip r:embed="rId2"/>
          <a:stretch>
            <a:fillRect/>
          </a:stretch>
        </p:blipFill>
        <p:spPr>
          <a:xfrm>
            <a:off x="6096000" y="2492570"/>
            <a:ext cx="5509258" cy="3657599"/>
          </a:xfrm>
          <a:prstGeom prst="rect">
            <a:avLst/>
          </a:prstGeom>
          <a:ln>
            <a:noFill/>
          </a:ln>
          <a:effectLst>
            <a:outerShdw blurRad="190500" algn="tl" rotWithShape="0">
              <a:srgbClr val="000000">
                <a:alpha val="70000"/>
              </a:srgbClr>
            </a:outerShdw>
          </a:effectLst>
        </p:spPr>
      </p:pic>
      <p:sp>
        <p:nvSpPr>
          <p:cNvPr id="9" name="Metin kutusu 8">
            <a:extLst>
              <a:ext uri="{FF2B5EF4-FFF2-40B4-BE49-F238E27FC236}">
                <a16:creationId xmlns:a16="http://schemas.microsoft.com/office/drawing/2014/main" id="{2B9ECFC6-7504-4F9D-B5E3-463592604B82}"/>
              </a:ext>
            </a:extLst>
          </p:cNvPr>
          <p:cNvSpPr txBox="1"/>
          <p:nvPr/>
        </p:nvSpPr>
        <p:spPr>
          <a:xfrm>
            <a:off x="7605346" y="6308431"/>
            <a:ext cx="3033345" cy="338554"/>
          </a:xfrm>
          <a:prstGeom prst="rect">
            <a:avLst/>
          </a:prstGeom>
          <a:noFill/>
        </p:spPr>
        <p:txBody>
          <a:bodyPr wrap="square" rtlCol="0">
            <a:spAutoFit/>
          </a:bodyPr>
          <a:lstStyle/>
          <a:p>
            <a:r>
              <a:rPr lang="tr-TR" sz="1600" b="0" i="1" dirty="0">
                <a:solidFill>
                  <a:srgbClr val="202122"/>
                </a:solidFill>
                <a:effectLst/>
                <a:latin typeface="Arial" panose="020B0604020202020204" pitchFamily="34" charset="0"/>
              </a:rPr>
              <a:t>Donanım Sistemi Mimarisi</a:t>
            </a:r>
            <a:endParaRPr lang="tr-TR" sz="1600" dirty="0"/>
          </a:p>
        </p:txBody>
      </p:sp>
    </p:spTree>
    <p:extLst>
      <p:ext uri="{BB962C8B-B14F-4D97-AF65-F5344CB8AC3E}">
        <p14:creationId xmlns:p14="http://schemas.microsoft.com/office/powerpoint/2010/main" val="540189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055B6A-217D-4D69-AA0F-86FB4FB17BEA}"/>
              </a:ext>
            </a:extLst>
          </p:cNvPr>
          <p:cNvSpPr>
            <a:spLocks noGrp="1"/>
          </p:cNvSpPr>
          <p:nvPr>
            <p:ph type="title"/>
          </p:nvPr>
        </p:nvSpPr>
        <p:spPr>
          <a:xfrm>
            <a:off x="1257300" y="1252824"/>
            <a:ext cx="6125068" cy="734238"/>
          </a:xfrm>
        </p:spPr>
        <p:txBody>
          <a:bodyPr>
            <a:normAutofit fontScale="90000"/>
          </a:bodyPr>
          <a:lstStyle/>
          <a:p>
            <a:r>
              <a:rPr lang="tr-TR" dirty="0"/>
              <a:t>Donanımsal yaklaşım</a:t>
            </a:r>
          </a:p>
        </p:txBody>
      </p:sp>
      <p:sp>
        <p:nvSpPr>
          <p:cNvPr id="3" name="İçerik Yer Tutucusu 2">
            <a:extLst>
              <a:ext uri="{FF2B5EF4-FFF2-40B4-BE49-F238E27FC236}">
                <a16:creationId xmlns:a16="http://schemas.microsoft.com/office/drawing/2014/main" id="{7BAD02E4-7900-4190-B0B4-D9E646081770}"/>
              </a:ext>
            </a:extLst>
          </p:cNvPr>
          <p:cNvSpPr>
            <a:spLocks noGrp="1"/>
          </p:cNvSpPr>
          <p:nvPr>
            <p:ph sz="half" idx="1"/>
          </p:nvPr>
        </p:nvSpPr>
        <p:spPr>
          <a:xfrm>
            <a:off x="1257300" y="1987062"/>
            <a:ext cx="10099431" cy="5565530"/>
          </a:xfrm>
        </p:spPr>
        <p:txBody>
          <a:bodyPr/>
          <a:lstStyle/>
          <a:p>
            <a:r>
              <a:rPr lang="tr-TR" b="0" i="0" dirty="0">
                <a:solidFill>
                  <a:srgbClr val="202122"/>
                </a:solidFill>
                <a:effectLst/>
                <a:latin typeface="Arial" panose="020B0604020202020204" pitchFamily="34" charset="0"/>
              </a:rPr>
              <a:t>Programcılar özel bilgisayar sistemleri için, özel donanıma göre kod yazmaktaydılar. Bu yüzden bir makine için yazılan program diğer makinelerde çalışmamaktaydı ve her yeni makine için yeni kodlar yazılmak durumundaydı. IBM firması bu sorunu çözmek için buyruk kümesi mimarisi(ISA) ve </a:t>
            </a:r>
            <a:r>
              <a:rPr lang="tr-TR" b="0" i="0" dirty="0" err="1">
                <a:solidFill>
                  <a:srgbClr val="202122"/>
                </a:solidFill>
                <a:effectLst/>
                <a:latin typeface="Arial" panose="020B0604020202020204" pitchFamily="34" charset="0"/>
              </a:rPr>
              <a:t>mikrokod</a:t>
            </a:r>
            <a:r>
              <a:rPr lang="tr-TR" b="0" i="0" dirty="0">
                <a:solidFill>
                  <a:srgbClr val="202122"/>
                </a:solidFill>
                <a:effectLst/>
                <a:latin typeface="Arial" panose="020B0604020202020204" pitchFamily="34" charset="0"/>
              </a:rPr>
              <a:t> motoru denilen bir yöntem geliştirdi.</a:t>
            </a:r>
          </a:p>
          <a:p>
            <a:r>
              <a:rPr lang="tr-TR" b="0" i="0" dirty="0" err="1">
                <a:solidFill>
                  <a:srgbClr val="202122"/>
                </a:solidFill>
                <a:effectLst/>
                <a:latin typeface="Arial" panose="020B0604020202020204" pitchFamily="34" charset="0"/>
              </a:rPr>
              <a:t>Mikrokod</a:t>
            </a:r>
            <a:r>
              <a:rPr lang="tr-TR" b="0" i="0" dirty="0">
                <a:solidFill>
                  <a:srgbClr val="202122"/>
                </a:solidFill>
                <a:effectLst/>
                <a:latin typeface="Arial" panose="020B0604020202020204" pitchFamily="34" charset="0"/>
              </a:rPr>
              <a:t> kullanılarak ISA sisteminin yürütülmesi, komutlarını başlangıçta doğrudan çalıştıran sistemlere göre daha yavaştır. Bu aksaklığı gidermek için komutların doğrudan donanım elemanları tarafından yorumlanarak sistemin denetlendiği bir mimari yaklaşımı üzerinde çalışılmıştır. Komutların anlaşılır standartta bir boyuta getirilerek çalıştırıldığı RISC modeli sisteminde küçük ve hızlı komut kümesiyle donanım üzerinde hakimiyet </a:t>
            </a:r>
            <a:r>
              <a:rPr lang="tr-TR" b="0" i="0" dirty="0" err="1">
                <a:solidFill>
                  <a:srgbClr val="202122"/>
                </a:solidFill>
                <a:effectLst/>
                <a:latin typeface="Arial" panose="020B0604020202020204" pitchFamily="34" charset="0"/>
              </a:rPr>
              <a:t>mikrokoda</a:t>
            </a:r>
            <a:r>
              <a:rPr lang="tr-TR" b="0" i="0" dirty="0">
                <a:solidFill>
                  <a:srgbClr val="202122"/>
                </a:solidFill>
                <a:effectLst/>
                <a:latin typeface="Arial" panose="020B0604020202020204" pitchFamily="34" charset="0"/>
              </a:rPr>
              <a:t> göre daha kolaydır. RICS tasarımcıları da ürünlerinde ISA kavramını değiştirmeden kullanmışlardır.</a:t>
            </a:r>
            <a:endParaRPr lang="tr-TR" dirty="0"/>
          </a:p>
        </p:txBody>
      </p:sp>
    </p:spTree>
    <p:extLst>
      <p:ext uri="{BB962C8B-B14F-4D97-AF65-F5344CB8AC3E}">
        <p14:creationId xmlns:p14="http://schemas.microsoft.com/office/powerpoint/2010/main" val="630074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1510EE-DFF3-4CEF-94A9-7F17FF6C7A7B}"/>
              </a:ext>
            </a:extLst>
          </p:cNvPr>
          <p:cNvSpPr>
            <a:spLocks noGrp="1"/>
          </p:cNvSpPr>
          <p:nvPr>
            <p:ph type="title"/>
          </p:nvPr>
        </p:nvSpPr>
        <p:spPr>
          <a:xfrm>
            <a:off x="1239715" y="904062"/>
            <a:ext cx="6212991" cy="786992"/>
          </a:xfrm>
        </p:spPr>
        <p:txBody>
          <a:bodyPr>
            <a:normAutofit fontScale="90000"/>
          </a:bodyPr>
          <a:lstStyle/>
          <a:p>
            <a:r>
              <a:rPr lang="tr-TR" dirty="0" err="1"/>
              <a:t>Programsal</a:t>
            </a:r>
            <a:r>
              <a:rPr lang="tr-TR" dirty="0"/>
              <a:t> yaklaşım</a:t>
            </a:r>
          </a:p>
        </p:txBody>
      </p:sp>
      <p:sp>
        <p:nvSpPr>
          <p:cNvPr id="3" name="İçerik Yer Tutucusu 2">
            <a:extLst>
              <a:ext uri="{FF2B5EF4-FFF2-40B4-BE49-F238E27FC236}">
                <a16:creationId xmlns:a16="http://schemas.microsoft.com/office/drawing/2014/main" id="{77DE0167-9028-49B1-82B3-9DFD9B870C70}"/>
              </a:ext>
            </a:extLst>
          </p:cNvPr>
          <p:cNvSpPr>
            <a:spLocks noGrp="1"/>
          </p:cNvSpPr>
          <p:nvPr>
            <p:ph sz="half" idx="1"/>
          </p:nvPr>
        </p:nvSpPr>
        <p:spPr>
          <a:xfrm>
            <a:off x="1239715" y="1691054"/>
            <a:ext cx="10357338" cy="4396153"/>
          </a:xfrm>
        </p:spPr>
        <p:txBody>
          <a:bodyPr>
            <a:normAutofit lnSpcReduction="10000"/>
          </a:bodyPr>
          <a:lstStyle/>
          <a:p>
            <a:r>
              <a:rPr lang="tr-TR" b="0" i="0" dirty="0">
                <a:solidFill>
                  <a:srgbClr val="202122"/>
                </a:solidFill>
                <a:effectLst/>
                <a:latin typeface="Arial" panose="020B0604020202020204" pitchFamily="34" charset="0"/>
              </a:rPr>
              <a:t>Sistem tasarımcıları performansı arttırmak için bazı program işlevlerini sık sık </a:t>
            </a:r>
            <a:r>
              <a:rPr lang="tr-TR" b="0" i="0" dirty="0" err="1">
                <a:solidFill>
                  <a:srgbClr val="202122"/>
                </a:solidFill>
                <a:effectLst/>
                <a:latin typeface="Arial" panose="020B0604020202020204" pitchFamily="34" charset="0"/>
              </a:rPr>
              <a:t>mikrokodlara</a:t>
            </a:r>
            <a:r>
              <a:rPr lang="tr-TR" b="0" i="0" dirty="0">
                <a:solidFill>
                  <a:srgbClr val="202122"/>
                </a:solidFill>
                <a:effectLst/>
                <a:latin typeface="Arial" panose="020B0604020202020204" pitchFamily="34" charset="0"/>
              </a:rPr>
              <a:t>(firmware) aktardılar. Donanımı devreye sokacak buyruk kümesinin yer aldığı bu yere </a:t>
            </a:r>
            <a:r>
              <a:rPr lang="tr-TR" b="0" i="0" dirty="0" err="1">
                <a:solidFill>
                  <a:srgbClr val="202122"/>
                </a:solidFill>
                <a:effectLst/>
                <a:latin typeface="Arial" panose="020B0604020202020204" pitchFamily="34" charset="0"/>
              </a:rPr>
              <a:t>mikrokod</a:t>
            </a:r>
            <a:r>
              <a:rPr lang="tr-TR" b="0" i="0" dirty="0">
                <a:solidFill>
                  <a:srgbClr val="202122"/>
                </a:solidFill>
                <a:effectLst/>
                <a:latin typeface="Arial" panose="020B0604020202020204" pitchFamily="34" charset="0"/>
              </a:rPr>
              <a:t> motoru denilmektedir. </a:t>
            </a:r>
            <a:r>
              <a:rPr lang="tr-TR" b="0" i="0" dirty="0" err="1">
                <a:solidFill>
                  <a:srgbClr val="202122"/>
                </a:solidFill>
                <a:effectLst/>
                <a:latin typeface="Arial" panose="020B0604020202020204" pitchFamily="34" charset="0"/>
              </a:rPr>
              <a:t>Mikrokod</a:t>
            </a:r>
            <a:r>
              <a:rPr lang="tr-TR" b="0" i="0" dirty="0">
                <a:solidFill>
                  <a:srgbClr val="202122"/>
                </a:solidFill>
                <a:effectLst/>
                <a:latin typeface="Arial" panose="020B0604020202020204" pitchFamily="34" charset="0"/>
              </a:rPr>
              <a:t> motoru, ROM bellek sayesinde işlemci içerisine yerleştirilmiştir ve programcının yazdığı kodları işlemcinin daha çabuk anlayıp çalıştırabileceği küçük </a:t>
            </a:r>
            <a:r>
              <a:rPr lang="tr-TR" b="0" i="0" dirty="0" err="1">
                <a:solidFill>
                  <a:srgbClr val="202122"/>
                </a:solidFill>
                <a:effectLst/>
                <a:latin typeface="Arial" panose="020B0604020202020204" pitchFamily="34" charset="0"/>
              </a:rPr>
              <a:t>mikrokodlara</a:t>
            </a:r>
            <a:r>
              <a:rPr lang="tr-TR" b="0" i="0" dirty="0">
                <a:solidFill>
                  <a:srgbClr val="202122"/>
                </a:solidFill>
                <a:effectLst/>
                <a:latin typeface="Arial" panose="020B0604020202020204" pitchFamily="34" charset="0"/>
              </a:rPr>
              <a:t> dönüştürür. CISC tipi işlemcilerde </a:t>
            </a:r>
            <a:r>
              <a:rPr lang="tr-TR" b="0" i="0" dirty="0" err="1">
                <a:solidFill>
                  <a:srgbClr val="202122"/>
                </a:solidFill>
                <a:effectLst/>
                <a:latin typeface="Arial" panose="020B0604020202020204" pitchFamily="34" charset="0"/>
              </a:rPr>
              <a:t>mikrokodun</a:t>
            </a:r>
            <a:r>
              <a:rPr lang="tr-TR" b="0" i="0" dirty="0">
                <a:solidFill>
                  <a:srgbClr val="202122"/>
                </a:solidFill>
                <a:effectLst/>
                <a:latin typeface="Arial" panose="020B0604020202020204" pitchFamily="34" charset="0"/>
              </a:rPr>
              <a:t> temel işlevi, alt düzey komut kümesiyle, programcının çalıştığı üst düzey komutlar arasında soyutlamalar </a:t>
            </a:r>
            <a:r>
              <a:rPr lang="tr-TR" b="0" i="0" dirty="0" err="1">
                <a:solidFill>
                  <a:srgbClr val="202122"/>
                </a:solidFill>
                <a:effectLst/>
                <a:latin typeface="Arial" panose="020B0604020202020204" pitchFamily="34" charset="0"/>
              </a:rPr>
              <a:t>olusturmaktadır</a:t>
            </a:r>
            <a:r>
              <a:rPr lang="tr-TR" b="0" i="0" dirty="0">
                <a:solidFill>
                  <a:srgbClr val="202122"/>
                </a:solidFill>
                <a:effectLst/>
                <a:latin typeface="Arial" panose="020B0604020202020204" pitchFamily="34" charset="0"/>
              </a:rPr>
              <a:t>. İşlemci üreticileri, mimariyi meydana getiren elemanların işlevleri ve bu elemanların devreye nasıl sokulacağı konularında düşünerek sistem tasarımı yaparlar. Elemanları devreye sokmak için program yazmak gereklidir ve donanım mimarisini programcıya aktarabilmek için kullanıcıya komut kümesini hazır olarak vermek en iyi yoldur. Günümüz bilgisayarlarında hala </a:t>
            </a:r>
            <a:r>
              <a:rPr lang="tr-TR" b="0" i="0" dirty="0" err="1">
                <a:solidFill>
                  <a:srgbClr val="202122"/>
                </a:solidFill>
                <a:effectLst/>
                <a:latin typeface="Arial" panose="020B0604020202020204" pitchFamily="34" charset="0"/>
              </a:rPr>
              <a:t>mikroprogramlama</a:t>
            </a:r>
            <a:r>
              <a:rPr lang="tr-TR" b="0" i="0" dirty="0">
                <a:solidFill>
                  <a:srgbClr val="202122"/>
                </a:solidFill>
                <a:effectLst/>
                <a:latin typeface="Arial" panose="020B0604020202020204" pitchFamily="34" charset="0"/>
              </a:rPr>
              <a:t> esasına göre çalışan bilgisayarlar vardır. Intel ve AMD gibi işlemci üreticileri ürünlerinde ISA x86 buyruk kümesinin tüm özelliklerini yeniliklerle beraber kullanmaktadırlar.</a:t>
            </a:r>
            <a:endParaRPr lang="tr-TR" dirty="0"/>
          </a:p>
        </p:txBody>
      </p:sp>
    </p:spTree>
    <p:extLst>
      <p:ext uri="{BB962C8B-B14F-4D97-AF65-F5344CB8AC3E}">
        <p14:creationId xmlns:p14="http://schemas.microsoft.com/office/powerpoint/2010/main" val="2929538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24E65FE-B5AD-4F04-B294-E407A96C553C}"/>
              </a:ext>
            </a:extLst>
          </p:cNvPr>
          <p:cNvSpPr>
            <a:spLocks noGrp="1"/>
          </p:cNvSpPr>
          <p:nvPr>
            <p:ph sz="half" idx="1"/>
          </p:nvPr>
        </p:nvSpPr>
        <p:spPr>
          <a:xfrm>
            <a:off x="1169377" y="1090245"/>
            <a:ext cx="10225454" cy="4070839"/>
          </a:xfrm>
        </p:spPr>
        <p:txBody>
          <a:bodyPr>
            <a:normAutofit fontScale="92500" lnSpcReduction="20000"/>
          </a:bodyPr>
          <a:lstStyle/>
          <a:p>
            <a:pPr marL="0" indent="0" algn="l">
              <a:buNone/>
            </a:pPr>
            <a:r>
              <a:rPr lang="tr-TR" sz="2600" b="0" i="0" dirty="0">
                <a:solidFill>
                  <a:srgbClr val="000000"/>
                </a:solidFill>
                <a:effectLst/>
                <a:latin typeface="Bahnschrift SemiLight Condensed" panose="020B0502040204020203" pitchFamily="34" charset="0"/>
              </a:rPr>
              <a:t>Bilgisayar mimarisi çeşitleri:</a:t>
            </a:r>
          </a:p>
          <a:p>
            <a:pPr algn="l">
              <a:buFont typeface="Arial" panose="020B0604020202020204" pitchFamily="34" charset="0"/>
              <a:buChar char="•"/>
            </a:pPr>
            <a:r>
              <a:rPr lang="tr-TR" b="0" i="0" dirty="0">
                <a:solidFill>
                  <a:srgbClr val="202122"/>
                </a:solidFill>
                <a:effectLst/>
                <a:latin typeface="Arial" panose="020B0604020202020204" pitchFamily="34" charset="0"/>
              </a:rPr>
              <a:t>Kuantum bilgisayarları</a:t>
            </a:r>
          </a:p>
          <a:p>
            <a:pPr algn="l">
              <a:buFont typeface="Arial" panose="020B0604020202020204" pitchFamily="34" charset="0"/>
              <a:buChar char="•"/>
            </a:pPr>
            <a:r>
              <a:rPr lang="tr-TR" b="0" i="0" dirty="0">
                <a:solidFill>
                  <a:srgbClr val="202122"/>
                </a:solidFill>
                <a:effectLst/>
                <a:latin typeface="Arial" panose="020B0604020202020204" pitchFamily="34" charset="0"/>
              </a:rPr>
              <a:t>Vektör bilgisayarlar</a:t>
            </a:r>
          </a:p>
          <a:p>
            <a:pPr algn="l">
              <a:buFont typeface="Arial" panose="020B0604020202020204" pitchFamily="34" charset="0"/>
              <a:buChar char="•"/>
            </a:pPr>
            <a:r>
              <a:rPr lang="tr-TR" b="0" i="0" dirty="0" err="1">
                <a:solidFill>
                  <a:srgbClr val="202122"/>
                </a:solidFill>
                <a:effectLst/>
                <a:latin typeface="Arial" panose="020B0604020202020204" pitchFamily="34" charset="0"/>
              </a:rPr>
              <a:t>Numa</a:t>
            </a:r>
            <a:r>
              <a:rPr lang="tr-TR" b="0" i="0" dirty="0">
                <a:solidFill>
                  <a:srgbClr val="202122"/>
                </a:solidFill>
                <a:effectLst/>
                <a:latin typeface="Arial" panose="020B0604020202020204" pitchFamily="34" charset="0"/>
              </a:rPr>
              <a:t> bilgisayarlar</a:t>
            </a:r>
          </a:p>
          <a:p>
            <a:pPr algn="l">
              <a:buFont typeface="Arial" panose="020B0604020202020204" pitchFamily="34" charset="0"/>
              <a:buChar char="•"/>
            </a:pPr>
            <a:r>
              <a:rPr lang="tr-TR" b="0" i="0" dirty="0" err="1">
                <a:solidFill>
                  <a:srgbClr val="202122"/>
                </a:solidFill>
                <a:effectLst/>
                <a:latin typeface="Arial" panose="020B0604020202020204" pitchFamily="34" charset="0"/>
              </a:rPr>
              <a:t>von</a:t>
            </a:r>
            <a:r>
              <a:rPr lang="tr-TR" b="0" i="0" dirty="0">
                <a:solidFill>
                  <a:srgbClr val="202122"/>
                </a:solidFill>
                <a:effectLst/>
                <a:latin typeface="Arial" panose="020B0604020202020204" pitchFamily="34" charset="0"/>
              </a:rPr>
              <a:t> </a:t>
            </a:r>
            <a:r>
              <a:rPr lang="tr-TR" b="0" i="0" dirty="0" err="1">
                <a:solidFill>
                  <a:srgbClr val="202122"/>
                </a:solidFill>
                <a:effectLst/>
                <a:latin typeface="Arial" panose="020B0604020202020204" pitchFamily="34" charset="0"/>
              </a:rPr>
              <a:t>Neumann</a:t>
            </a:r>
            <a:r>
              <a:rPr lang="tr-TR" b="0" i="0" dirty="0">
                <a:solidFill>
                  <a:srgbClr val="202122"/>
                </a:solidFill>
                <a:effectLst/>
                <a:latin typeface="Arial" panose="020B0604020202020204" pitchFamily="34" charset="0"/>
              </a:rPr>
              <a:t> bilgisayarları</a:t>
            </a:r>
          </a:p>
          <a:p>
            <a:pPr marL="0" indent="0" algn="l">
              <a:buNone/>
            </a:pPr>
            <a:r>
              <a:rPr lang="tr-TR" sz="2600" b="0" i="0" dirty="0">
                <a:solidFill>
                  <a:srgbClr val="000000"/>
                </a:solidFill>
                <a:effectLst/>
                <a:latin typeface="Bahnschrift SemiLight Condensed" panose="020B0502040204020203" pitchFamily="34" charset="0"/>
              </a:rPr>
              <a:t>Bilgisayar mimarisine etki eden etmenler</a:t>
            </a:r>
            <a:r>
              <a:rPr lang="tr-TR" sz="2600" dirty="0">
                <a:solidFill>
                  <a:srgbClr val="54595D"/>
                </a:solidFill>
                <a:latin typeface="Bahnschrift SemiLight Condensed" panose="020B0502040204020203" pitchFamily="34" charset="0"/>
              </a:rPr>
              <a:t>:</a:t>
            </a:r>
            <a:endParaRPr lang="tr-TR" sz="2600" b="0" i="0" dirty="0">
              <a:solidFill>
                <a:srgbClr val="000000"/>
              </a:solidFill>
              <a:effectLst/>
              <a:latin typeface="Bahnschrift SemiLight Condensed" panose="020B0502040204020203" pitchFamily="34" charset="0"/>
            </a:endParaRPr>
          </a:p>
          <a:p>
            <a:pPr algn="l">
              <a:buFont typeface="Arial" panose="020B0604020202020204" pitchFamily="34" charset="0"/>
              <a:buChar char="•"/>
            </a:pPr>
            <a:r>
              <a:rPr lang="tr-TR" b="0" i="0" dirty="0">
                <a:solidFill>
                  <a:srgbClr val="202122"/>
                </a:solidFill>
                <a:effectLst/>
                <a:latin typeface="Arial" panose="020B0604020202020204" pitchFamily="34" charset="0"/>
              </a:rPr>
              <a:t>Teknoloji (</a:t>
            </a:r>
            <a:r>
              <a:rPr lang="tr-TR" b="0" i="0" dirty="0" err="1">
                <a:solidFill>
                  <a:srgbClr val="202122"/>
                </a:solidFill>
                <a:effectLst/>
                <a:latin typeface="Arial" panose="020B0604020202020204" pitchFamily="34" charset="0"/>
              </a:rPr>
              <a:t>Transistör</a:t>
            </a:r>
            <a:r>
              <a:rPr lang="tr-TR" b="0" i="0" dirty="0">
                <a:solidFill>
                  <a:srgbClr val="202122"/>
                </a:solidFill>
                <a:effectLst/>
                <a:latin typeface="Arial" panose="020B0604020202020204" pitchFamily="34" charset="0"/>
              </a:rPr>
              <a:t> büyüklüğü vs. etkiler)</a:t>
            </a:r>
          </a:p>
          <a:p>
            <a:pPr algn="l">
              <a:buFont typeface="Arial" panose="020B0604020202020204" pitchFamily="34" charset="0"/>
              <a:buChar char="•"/>
            </a:pPr>
            <a:r>
              <a:rPr lang="tr-TR" b="0" i="0" dirty="0">
                <a:solidFill>
                  <a:srgbClr val="202122"/>
                </a:solidFill>
                <a:effectLst/>
                <a:latin typeface="Arial" panose="020B0604020202020204" pitchFamily="34" charset="0"/>
              </a:rPr>
              <a:t>Programlama Dilleri(Hangi dilde yazıldığı vs. etkiler)</a:t>
            </a:r>
          </a:p>
          <a:p>
            <a:pPr algn="l">
              <a:buFont typeface="Arial" panose="020B0604020202020204" pitchFamily="34" charset="0"/>
              <a:buChar char="•"/>
            </a:pPr>
            <a:r>
              <a:rPr lang="tr-TR" b="0" i="0" dirty="0">
                <a:solidFill>
                  <a:srgbClr val="202122"/>
                </a:solidFill>
                <a:effectLst/>
                <a:latin typeface="Arial" panose="020B0604020202020204" pitchFamily="34" charset="0"/>
              </a:rPr>
              <a:t>Uygulama</a:t>
            </a:r>
          </a:p>
          <a:p>
            <a:pPr algn="l">
              <a:buFont typeface="Arial" panose="020B0604020202020204" pitchFamily="34" charset="0"/>
              <a:buChar char="•"/>
            </a:pPr>
            <a:r>
              <a:rPr lang="tr-TR" b="0" i="0" dirty="0">
                <a:solidFill>
                  <a:srgbClr val="202122"/>
                </a:solidFill>
                <a:effectLst/>
                <a:latin typeface="Arial" panose="020B0604020202020204" pitchFamily="34" charset="0"/>
              </a:rPr>
              <a:t>İşletim Sistemleri (İşletim sistemi üzerine yazılan kod ona özgü olduğu için etkiler)</a:t>
            </a:r>
          </a:p>
          <a:p>
            <a:pPr algn="l">
              <a:buFont typeface="Arial" panose="020B0604020202020204" pitchFamily="34" charset="0"/>
              <a:buChar char="•"/>
            </a:pPr>
            <a:r>
              <a:rPr lang="tr-TR" b="0" i="0" dirty="0">
                <a:solidFill>
                  <a:srgbClr val="202122"/>
                </a:solidFill>
                <a:effectLst/>
                <a:latin typeface="Arial" panose="020B0604020202020204" pitchFamily="34" charset="0"/>
              </a:rPr>
              <a:t>Geçmiş(Geçmişte yapılan komutların çalışması zorunlu olduğu için etkiler)</a:t>
            </a:r>
          </a:p>
          <a:p>
            <a:pPr marL="0" indent="0" algn="l">
              <a:buNone/>
            </a:pPr>
            <a:endParaRPr lang="tr-TR" b="0" i="0" dirty="0">
              <a:solidFill>
                <a:srgbClr val="202122"/>
              </a:solidFill>
              <a:effectLst/>
              <a:latin typeface="Arial" panose="020B0604020202020204" pitchFamily="34" charset="0"/>
            </a:endParaRPr>
          </a:p>
          <a:p>
            <a:endParaRPr lang="tr-TR" dirty="0"/>
          </a:p>
        </p:txBody>
      </p:sp>
    </p:spTree>
    <p:extLst>
      <p:ext uri="{BB962C8B-B14F-4D97-AF65-F5344CB8AC3E}">
        <p14:creationId xmlns:p14="http://schemas.microsoft.com/office/powerpoint/2010/main" val="1590787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C8E01BF-0212-4CB3-9E1B-AEE43EF39C93}"/>
              </a:ext>
            </a:extLst>
          </p:cNvPr>
          <p:cNvSpPr>
            <a:spLocks noGrp="1"/>
          </p:cNvSpPr>
          <p:nvPr>
            <p:ph type="ctrTitle"/>
          </p:nvPr>
        </p:nvSpPr>
        <p:spPr/>
        <p:txBody>
          <a:bodyPr/>
          <a:lstStyle/>
          <a:p>
            <a:r>
              <a:rPr lang="tr-TR" dirty="0"/>
              <a:t>Dinlediğiniz için teşekkürler</a:t>
            </a:r>
          </a:p>
        </p:txBody>
      </p:sp>
      <p:sp>
        <p:nvSpPr>
          <p:cNvPr id="3" name="Alt Başlık 2">
            <a:extLst>
              <a:ext uri="{FF2B5EF4-FFF2-40B4-BE49-F238E27FC236}">
                <a16:creationId xmlns:a16="http://schemas.microsoft.com/office/drawing/2014/main" id="{6865AAE7-2633-4959-B5FB-4DD27DBC0632}"/>
              </a:ext>
            </a:extLst>
          </p:cNvPr>
          <p:cNvSpPr>
            <a:spLocks noGrp="1"/>
          </p:cNvSpPr>
          <p:nvPr>
            <p:ph type="subTitle" idx="1"/>
          </p:nvPr>
        </p:nvSpPr>
        <p:spPr>
          <a:xfrm>
            <a:off x="4211514" y="5987988"/>
            <a:ext cx="4786899" cy="742279"/>
          </a:xfrm>
        </p:spPr>
        <p:txBody>
          <a:bodyPr>
            <a:normAutofit lnSpcReduction="10000"/>
          </a:bodyPr>
          <a:lstStyle/>
          <a:p>
            <a:pPr algn="l"/>
            <a:r>
              <a:rPr lang="tr-TR" dirty="0"/>
              <a:t>Kaynakça:</a:t>
            </a:r>
          </a:p>
          <a:p>
            <a:pPr algn="l"/>
            <a:r>
              <a:rPr lang="tr-TR" dirty="0">
                <a:hlinkClick r:id="rId2"/>
              </a:rPr>
              <a:t>	-</a:t>
            </a:r>
            <a:r>
              <a:rPr lang="tr-TR" dirty="0" err="1">
                <a:hlinkClick r:id="rId2"/>
              </a:rPr>
              <a:t>Wikipedia</a:t>
            </a:r>
            <a:endParaRPr lang="tr-TR" dirty="0"/>
          </a:p>
        </p:txBody>
      </p:sp>
    </p:spTree>
    <p:extLst>
      <p:ext uri="{BB962C8B-B14F-4D97-AF65-F5344CB8AC3E}">
        <p14:creationId xmlns:p14="http://schemas.microsoft.com/office/powerpoint/2010/main" val="3377718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7FC54BB-EE70-4D6E-9B11-10006DA474AC}"/>
              </a:ext>
            </a:extLst>
          </p:cNvPr>
          <p:cNvSpPr>
            <a:spLocks noGrp="1"/>
          </p:cNvSpPr>
          <p:nvPr>
            <p:ph sz="half" idx="1"/>
          </p:nvPr>
        </p:nvSpPr>
        <p:spPr>
          <a:xfrm>
            <a:off x="1295400" y="158261"/>
            <a:ext cx="10011508" cy="1635370"/>
          </a:xfrm>
        </p:spPr>
        <p:txBody>
          <a:bodyPr/>
          <a:lstStyle/>
          <a:p>
            <a:r>
              <a:rPr lang="tr-TR" b="1" i="0" dirty="0">
                <a:solidFill>
                  <a:srgbClr val="202122"/>
                </a:solidFill>
                <a:effectLst/>
                <a:latin typeface="Arial" panose="020B0604020202020204" pitchFamily="34" charset="0"/>
              </a:rPr>
              <a:t>Bilgisayar mimarisi</a:t>
            </a:r>
            <a:r>
              <a:rPr lang="tr-TR" b="0" i="0" dirty="0">
                <a:solidFill>
                  <a:srgbClr val="202122"/>
                </a:solidFill>
                <a:effectLst/>
                <a:latin typeface="Arial" panose="020B0604020202020204" pitchFamily="34" charset="0"/>
              </a:rPr>
              <a:t>, en küçüğe ve en başarılıya ulaşmayı hedeflerken aynı zamanda maliyeti de göz önünde bulundurduğu için sanat ve bilimin ortak buluştuğu nokta olarak da tanımlanır. Bilgisayar Mimarisi, bilgisayar parçalarının iç yapıları ve aralarındaki haberleşme bağlantıları ile ilgilidir.</a:t>
            </a:r>
            <a:endParaRPr lang="tr-TR" dirty="0"/>
          </a:p>
        </p:txBody>
      </p:sp>
      <p:sp>
        <p:nvSpPr>
          <p:cNvPr id="12" name="İçerik Yer Tutucusu 11">
            <a:extLst>
              <a:ext uri="{FF2B5EF4-FFF2-40B4-BE49-F238E27FC236}">
                <a16:creationId xmlns:a16="http://schemas.microsoft.com/office/drawing/2014/main" id="{A02A5BA3-0891-4931-9113-8B9B5440B79D}"/>
              </a:ext>
            </a:extLst>
          </p:cNvPr>
          <p:cNvSpPr>
            <a:spLocks noGrp="1"/>
          </p:cNvSpPr>
          <p:nvPr>
            <p:ph sz="half" idx="2"/>
          </p:nvPr>
        </p:nvSpPr>
        <p:spPr>
          <a:xfrm>
            <a:off x="1295400" y="1688123"/>
            <a:ext cx="4800600" cy="2259623"/>
          </a:xfrm>
        </p:spPr>
        <p:txBody>
          <a:bodyPr/>
          <a:lstStyle/>
          <a:p>
            <a:pPr algn="l">
              <a:buFont typeface="Arial" panose="020B0604020202020204" pitchFamily="34" charset="0"/>
              <a:buChar char="•"/>
            </a:pPr>
            <a:r>
              <a:rPr lang="tr-TR" b="0" i="0" dirty="0">
                <a:solidFill>
                  <a:srgbClr val="202122"/>
                </a:solidFill>
                <a:effectLst/>
                <a:latin typeface="Arial" panose="020B0604020202020204" pitchFamily="34" charset="0"/>
              </a:rPr>
              <a:t>Merkezî işlem biriminin mimarisinin tasarımı</a:t>
            </a:r>
          </a:p>
          <a:p>
            <a:pPr algn="l">
              <a:buFont typeface="Arial" panose="020B0604020202020204" pitchFamily="34" charset="0"/>
              <a:buChar char="•"/>
            </a:pPr>
            <a:r>
              <a:rPr lang="tr-TR" b="0" i="0" u="none" strike="noStrike" dirty="0">
                <a:solidFill>
                  <a:srgbClr val="0645AD"/>
                </a:solidFill>
                <a:effectLst/>
                <a:latin typeface="Arial" panose="020B0604020202020204" pitchFamily="34" charset="0"/>
                <a:hlinkClick r:id="rId2" tooltip="Komut kümesi"/>
              </a:rPr>
              <a:t>Komut kümesinin</a:t>
            </a:r>
            <a:r>
              <a:rPr lang="tr-TR" b="0" i="0" dirty="0">
                <a:solidFill>
                  <a:srgbClr val="202122"/>
                </a:solidFill>
                <a:effectLst/>
                <a:latin typeface="Arial" panose="020B0604020202020204" pitchFamily="34" charset="0"/>
              </a:rPr>
              <a:t> tasarımı.</a:t>
            </a:r>
          </a:p>
          <a:p>
            <a:pPr algn="l">
              <a:buFont typeface="Arial" panose="020B0604020202020204" pitchFamily="34" charset="0"/>
              <a:buChar char="•"/>
            </a:pPr>
            <a:r>
              <a:rPr lang="tr-TR" b="0" i="0" dirty="0">
                <a:solidFill>
                  <a:srgbClr val="202122"/>
                </a:solidFill>
                <a:effectLst/>
                <a:latin typeface="Arial" panose="020B0604020202020204" pitchFamily="34" charset="0"/>
              </a:rPr>
              <a:t>Adresleme yöntemlerinin tasarımı.</a:t>
            </a:r>
          </a:p>
          <a:p>
            <a:pPr algn="l">
              <a:buFont typeface="Arial" panose="020B0604020202020204" pitchFamily="34" charset="0"/>
              <a:buChar char="•"/>
            </a:pPr>
            <a:r>
              <a:rPr lang="tr-TR" b="0" i="0" dirty="0">
                <a:solidFill>
                  <a:srgbClr val="202122"/>
                </a:solidFill>
                <a:effectLst/>
                <a:latin typeface="Arial" panose="020B0604020202020204" pitchFamily="34" charset="0"/>
              </a:rPr>
              <a:t>Genel donanım mimarileri.</a:t>
            </a:r>
          </a:p>
          <a:p>
            <a:endParaRPr lang="tr-TR" dirty="0"/>
          </a:p>
        </p:txBody>
      </p:sp>
      <p:pic>
        <p:nvPicPr>
          <p:cNvPr id="14" name="Resim 13">
            <a:extLst>
              <a:ext uri="{FF2B5EF4-FFF2-40B4-BE49-F238E27FC236}">
                <a16:creationId xmlns:a16="http://schemas.microsoft.com/office/drawing/2014/main" id="{4A00D6EE-7AF5-468C-B2E5-16C98C0F727F}"/>
              </a:ext>
            </a:extLst>
          </p:cNvPr>
          <p:cNvPicPr>
            <a:picLocks noChangeAspect="1"/>
          </p:cNvPicPr>
          <p:nvPr/>
        </p:nvPicPr>
        <p:blipFill>
          <a:blip r:embed="rId3"/>
          <a:stretch>
            <a:fillRect/>
          </a:stretch>
        </p:blipFill>
        <p:spPr>
          <a:xfrm>
            <a:off x="7416005" y="1634453"/>
            <a:ext cx="3244301" cy="4626585"/>
          </a:xfrm>
          <a:prstGeom prst="rect">
            <a:avLst/>
          </a:prstGeom>
        </p:spPr>
      </p:pic>
    </p:spTree>
    <p:extLst>
      <p:ext uri="{BB962C8B-B14F-4D97-AF65-F5344CB8AC3E}">
        <p14:creationId xmlns:p14="http://schemas.microsoft.com/office/powerpoint/2010/main" val="2888900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06F3F7C-3A47-446D-B7D1-7E0A9535D826}"/>
              </a:ext>
            </a:extLst>
          </p:cNvPr>
          <p:cNvSpPr>
            <a:spLocks noGrp="1"/>
          </p:cNvSpPr>
          <p:nvPr>
            <p:ph type="title"/>
          </p:nvPr>
        </p:nvSpPr>
        <p:spPr>
          <a:xfrm>
            <a:off x="1251678" y="382385"/>
            <a:ext cx="10178322" cy="663900"/>
          </a:xfrm>
        </p:spPr>
        <p:txBody>
          <a:bodyPr>
            <a:normAutofit fontScale="90000"/>
          </a:bodyPr>
          <a:lstStyle/>
          <a:p>
            <a:r>
              <a:rPr lang="tr-TR" dirty="0"/>
              <a:t>JOHN VON NEUMANN BİYOGRAFİSİ</a:t>
            </a:r>
          </a:p>
        </p:txBody>
      </p:sp>
      <p:pic>
        <p:nvPicPr>
          <p:cNvPr id="20" name="İçerik Yer Tutucusu 19">
            <a:extLst>
              <a:ext uri="{FF2B5EF4-FFF2-40B4-BE49-F238E27FC236}">
                <a16:creationId xmlns:a16="http://schemas.microsoft.com/office/drawing/2014/main" id="{0F72BD3E-0ED5-4873-B74D-8A62CD5903AB}"/>
              </a:ext>
            </a:extLst>
          </p:cNvPr>
          <p:cNvPicPr>
            <a:picLocks noGrp="1" noChangeAspect="1"/>
          </p:cNvPicPr>
          <p:nvPr>
            <p:ph sz="half" idx="1"/>
          </p:nvPr>
        </p:nvPicPr>
        <p:blipFill>
          <a:blip r:embed="rId2"/>
          <a:stretch>
            <a:fillRect/>
          </a:stretch>
        </p:blipFill>
        <p:spPr>
          <a:xfrm>
            <a:off x="9531266" y="1046285"/>
            <a:ext cx="2120578" cy="2751137"/>
          </a:xfrm>
        </p:spPr>
      </p:pic>
      <p:sp>
        <p:nvSpPr>
          <p:cNvPr id="4" name="İçerik Yer Tutucusu 3">
            <a:extLst>
              <a:ext uri="{FF2B5EF4-FFF2-40B4-BE49-F238E27FC236}">
                <a16:creationId xmlns:a16="http://schemas.microsoft.com/office/drawing/2014/main" id="{B1DD3E7C-721F-4040-9395-2B8A9E65D8B3}"/>
              </a:ext>
            </a:extLst>
          </p:cNvPr>
          <p:cNvSpPr>
            <a:spLocks noGrp="1"/>
          </p:cNvSpPr>
          <p:nvPr>
            <p:ph sz="half" idx="2"/>
          </p:nvPr>
        </p:nvSpPr>
        <p:spPr>
          <a:xfrm>
            <a:off x="1029834" y="1046285"/>
            <a:ext cx="7936284" cy="2605026"/>
          </a:xfrm>
        </p:spPr>
        <p:txBody>
          <a:bodyPr>
            <a:noAutofit/>
          </a:bodyPr>
          <a:lstStyle/>
          <a:p>
            <a:pPr algn="l"/>
            <a:r>
              <a:rPr lang="tr-TR" sz="1600" b="0" i="0" dirty="0">
                <a:solidFill>
                  <a:srgbClr val="202122"/>
                </a:solidFill>
                <a:effectLst/>
                <a:latin typeface="Arial" panose="020B0604020202020204" pitchFamily="34" charset="0"/>
              </a:rPr>
              <a:t>Yahudi bir ailenin çocuğu olan </a:t>
            </a:r>
            <a:r>
              <a:rPr lang="tr-TR" sz="1600" b="0" i="0" dirty="0" err="1">
                <a:solidFill>
                  <a:srgbClr val="202122"/>
                </a:solidFill>
                <a:effectLst/>
                <a:latin typeface="Arial" panose="020B0604020202020204" pitchFamily="34" charset="0"/>
              </a:rPr>
              <a:t>Neuamann</a:t>
            </a:r>
            <a:r>
              <a:rPr lang="tr-TR" sz="1600" b="0" i="0" dirty="0">
                <a:solidFill>
                  <a:srgbClr val="202122"/>
                </a:solidFill>
                <a:effectLst/>
                <a:latin typeface="Arial" panose="020B0604020202020204" pitchFamily="34" charset="0"/>
              </a:rPr>
              <a:t> 1921 yılından 1923 yılına kadar Berlin Üniversitesinde kimya tahsili gördü. İki yıl sonra İsviçre'de Teknik Yüksek Okulu'ndan kimya mühendisliği diploması aldı. Nihayet 1926 yılında Budapeşte Üniversitesi'nden matematik doktorası aldı. Budapeşte'deki çalışmalarını bitirir bitirmez, genç matematikçiye </a:t>
            </a:r>
            <a:r>
              <a:rPr lang="tr-TR" sz="1600" b="0" i="0" dirty="0" err="1">
                <a:solidFill>
                  <a:srgbClr val="202122"/>
                </a:solidFill>
                <a:effectLst/>
                <a:latin typeface="Arial" panose="020B0604020202020204" pitchFamily="34" charset="0"/>
              </a:rPr>
              <a:t>Göttingen</a:t>
            </a:r>
            <a:r>
              <a:rPr lang="tr-TR" sz="1600" b="0" i="0" dirty="0">
                <a:solidFill>
                  <a:srgbClr val="202122"/>
                </a:solidFill>
                <a:effectLst/>
                <a:latin typeface="Arial" panose="020B0604020202020204" pitchFamily="34" charset="0"/>
              </a:rPr>
              <a:t> Üniversitesi'nde </a:t>
            </a:r>
            <a:r>
              <a:rPr lang="tr-TR" sz="1600" b="0" i="0" dirty="0" err="1">
                <a:solidFill>
                  <a:srgbClr val="202122"/>
                </a:solidFill>
                <a:effectLst/>
                <a:latin typeface="Arial" panose="020B0604020202020204" pitchFamily="34" charset="0"/>
              </a:rPr>
              <a:t>Rockofeller</a:t>
            </a:r>
            <a:r>
              <a:rPr lang="tr-TR" sz="1600" b="0" i="0" dirty="0">
                <a:solidFill>
                  <a:srgbClr val="202122"/>
                </a:solidFill>
                <a:effectLst/>
                <a:latin typeface="Arial" panose="020B0604020202020204" pitchFamily="34" charset="0"/>
              </a:rPr>
              <a:t> bursu verilmişti. Burada, 23 yaşındayken ilk şaheser eseri "Kuantum Mekaniğinin Matematik </a:t>
            </a:r>
            <a:r>
              <a:rPr lang="tr-TR" sz="1600" b="0" i="0" dirty="0" err="1">
                <a:solidFill>
                  <a:srgbClr val="202122"/>
                </a:solidFill>
                <a:effectLst/>
                <a:latin typeface="Arial" panose="020B0604020202020204" pitchFamily="34" charset="0"/>
              </a:rPr>
              <a:t>Temelleri"ni</a:t>
            </a:r>
            <a:r>
              <a:rPr lang="tr-TR" sz="1600" b="0" i="0" dirty="0">
                <a:solidFill>
                  <a:srgbClr val="202122"/>
                </a:solidFill>
                <a:effectLst/>
                <a:latin typeface="Arial" panose="020B0604020202020204" pitchFamily="34" charset="0"/>
              </a:rPr>
              <a:t> yayınladı.</a:t>
            </a:r>
          </a:p>
          <a:p>
            <a:pPr algn="l"/>
            <a:r>
              <a:rPr lang="tr-TR" sz="1600" b="0" i="0" dirty="0">
                <a:solidFill>
                  <a:srgbClr val="202122"/>
                </a:solidFill>
                <a:effectLst/>
                <a:latin typeface="Arial" panose="020B0604020202020204" pitchFamily="34" charset="0"/>
              </a:rPr>
              <a:t>Bu eser bütün atom ve </a:t>
            </a:r>
            <a:r>
              <a:rPr lang="tr-TR" sz="1600" dirty="0">
                <a:solidFill>
                  <a:srgbClr val="202122"/>
                </a:solidFill>
                <a:latin typeface="Arial" panose="020B0604020202020204" pitchFamily="34" charset="0"/>
              </a:rPr>
              <a:t>Çekirdek </a:t>
            </a:r>
            <a:r>
              <a:rPr lang="tr-TR" sz="1600" dirty="0" err="1">
                <a:solidFill>
                  <a:srgbClr val="202122"/>
                </a:solidFill>
                <a:latin typeface="Arial" panose="020B0604020202020204" pitchFamily="34" charset="0"/>
              </a:rPr>
              <a:t>fiziği’nin</a:t>
            </a:r>
            <a:r>
              <a:rPr lang="tr-TR" sz="1600" dirty="0">
                <a:solidFill>
                  <a:srgbClr val="202122"/>
                </a:solidFill>
                <a:latin typeface="Arial" panose="020B0604020202020204" pitchFamily="34" charset="0"/>
              </a:rPr>
              <a:t> üz</a:t>
            </a:r>
            <a:r>
              <a:rPr lang="tr-TR" sz="1600" b="0" i="0" dirty="0">
                <a:solidFill>
                  <a:srgbClr val="202122"/>
                </a:solidFill>
                <a:effectLst/>
                <a:latin typeface="Arial" panose="020B0604020202020204" pitchFamily="34" charset="0"/>
              </a:rPr>
              <a:t>erine kurulduğu </a:t>
            </a:r>
            <a:r>
              <a:rPr lang="tr-TR" sz="1600" b="0" i="1" dirty="0">
                <a:solidFill>
                  <a:srgbClr val="202122"/>
                </a:solidFill>
                <a:effectLst/>
                <a:latin typeface="Arial" panose="020B0604020202020204" pitchFamily="34" charset="0"/>
              </a:rPr>
              <a:t>"</a:t>
            </a:r>
            <a:r>
              <a:rPr lang="tr-TR" sz="1600" b="0" i="1" u="none" strike="noStrike" dirty="0">
                <a:solidFill>
                  <a:srgbClr val="0645AD"/>
                </a:solidFill>
                <a:effectLst/>
                <a:latin typeface="Arial" panose="020B0604020202020204" pitchFamily="34" charset="0"/>
                <a:hlinkClick r:id="rId3" tooltip="Kuantum alan teorisi"/>
              </a:rPr>
              <a:t>Kuantum alan kuramı</a:t>
            </a:r>
            <a:r>
              <a:rPr lang="tr-TR" sz="1600" b="0" i="1" dirty="0">
                <a:solidFill>
                  <a:srgbClr val="202122"/>
                </a:solidFill>
                <a:effectLst/>
                <a:latin typeface="Arial" panose="020B0604020202020204" pitchFamily="34" charset="0"/>
              </a:rPr>
              <a:t>"</a:t>
            </a:r>
            <a:r>
              <a:rPr lang="tr-TR" sz="1600" b="0" i="0" dirty="0">
                <a:solidFill>
                  <a:srgbClr val="202122"/>
                </a:solidFill>
                <a:effectLst/>
                <a:latin typeface="Arial" panose="020B0604020202020204" pitchFamily="34" charset="0"/>
              </a:rPr>
              <a:t> anlayışı için çok önemliydi. Gene o yıllarda </a:t>
            </a:r>
            <a:r>
              <a:rPr lang="tr-TR" sz="1600" b="1" i="0" dirty="0" err="1">
                <a:solidFill>
                  <a:srgbClr val="202122"/>
                </a:solidFill>
                <a:effectLst/>
                <a:latin typeface="Arial" panose="020B0604020202020204" pitchFamily="34" charset="0"/>
              </a:rPr>
              <a:t>von</a:t>
            </a:r>
            <a:r>
              <a:rPr lang="tr-TR" sz="1600" b="1" i="0" dirty="0">
                <a:solidFill>
                  <a:srgbClr val="202122"/>
                </a:solidFill>
                <a:effectLst/>
                <a:latin typeface="Arial" panose="020B0604020202020204" pitchFamily="34" charset="0"/>
              </a:rPr>
              <a:t> </a:t>
            </a:r>
            <a:r>
              <a:rPr lang="tr-TR" sz="1600" b="1" i="0" dirty="0" err="1">
                <a:solidFill>
                  <a:srgbClr val="202122"/>
                </a:solidFill>
                <a:effectLst/>
                <a:latin typeface="Arial" panose="020B0604020202020204" pitchFamily="34" charset="0"/>
              </a:rPr>
              <a:t>Neumann</a:t>
            </a:r>
            <a:r>
              <a:rPr lang="tr-TR" sz="1600" dirty="0">
                <a:solidFill>
                  <a:srgbClr val="202122"/>
                </a:solidFill>
                <a:latin typeface="Arial" panose="020B0604020202020204" pitchFamily="34" charset="0"/>
              </a:rPr>
              <a:t> Berlin</a:t>
            </a:r>
            <a:r>
              <a:rPr lang="tr-TR" sz="1600" b="0" i="0" dirty="0">
                <a:solidFill>
                  <a:srgbClr val="202122"/>
                </a:solidFill>
                <a:effectLst/>
                <a:latin typeface="Arial" panose="020B0604020202020204" pitchFamily="34" charset="0"/>
              </a:rPr>
              <a:t> Üniversitesi'nde ilk öğretim üyeliğini kabul etti.</a:t>
            </a:r>
          </a:p>
          <a:p>
            <a:endParaRPr lang="tr-TR" sz="1600" dirty="0"/>
          </a:p>
        </p:txBody>
      </p:sp>
      <p:sp>
        <p:nvSpPr>
          <p:cNvPr id="25" name="Metin kutusu 24">
            <a:extLst>
              <a:ext uri="{FF2B5EF4-FFF2-40B4-BE49-F238E27FC236}">
                <a16:creationId xmlns:a16="http://schemas.microsoft.com/office/drawing/2014/main" id="{651878B6-1EF8-4F63-AF4E-93C8F81445F9}"/>
              </a:ext>
            </a:extLst>
          </p:cNvPr>
          <p:cNvSpPr txBox="1"/>
          <p:nvPr/>
        </p:nvSpPr>
        <p:spPr>
          <a:xfrm>
            <a:off x="1313224" y="3981450"/>
            <a:ext cx="10582768" cy="3093154"/>
          </a:xfrm>
          <a:prstGeom prst="rect">
            <a:avLst/>
          </a:prstGeom>
          <a:noFill/>
        </p:spPr>
        <p:txBody>
          <a:bodyPr wrap="square" rtlCol="0">
            <a:spAutoFit/>
          </a:bodyPr>
          <a:lstStyle/>
          <a:p>
            <a:pPr algn="l"/>
            <a:r>
              <a:rPr lang="tr-TR" sz="1500" b="0" i="0" dirty="0">
                <a:solidFill>
                  <a:srgbClr val="202122"/>
                </a:solidFill>
                <a:effectLst/>
                <a:latin typeface="Arial" panose="020B0604020202020204" pitchFamily="34" charset="0"/>
              </a:rPr>
              <a:t>2. Dünya savaşına uzanan yıllarda ve savaş süresince </a:t>
            </a:r>
            <a:r>
              <a:rPr lang="tr-TR" sz="1500" b="1" i="0" dirty="0" err="1">
                <a:solidFill>
                  <a:srgbClr val="202122"/>
                </a:solidFill>
                <a:effectLst/>
                <a:latin typeface="Arial" panose="020B0604020202020204" pitchFamily="34" charset="0"/>
              </a:rPr>
              <a:t>von</a:t>
            </a:r>
            <a:r>
              <a:rPr lang="tr-TR" sz="1500" b="1" i="0" dirty="0">
                <a:solidFill>
                  <a:srgbClr val="202122"/>
                </a:solidFill>
                <a:effectLst/>
                <a:latin typeface="Arial" panose="020B0604020202020204" pitchFamily="34" charset="0"/>
              </a:rPr>
              <a:t> </a:t>
            </a:r>
            <a:r>
              <a:rPr lang="tr-TR" sz="1500" b="1" i="0" dirty="0" err="1">
                <a:solidFill>
                  <a:srgbClr val="202122"/>
                </a:solidFill>
                <a:effectLst/>
                <a:latin typeface="Arial" panose="020B0604020202020204" pitchFamily="34" charset="0"/>
              </a:rPr>
              <a:t>Neumann</a:t>
            </a:r>
            <a:r>
              <a:rPr lang="tr-TR" sz="1500" b="0" i="0" dirty="0">
                <a:solidFill>
                  <a:srgbClr val="202122"/>
                </a:solidFill>
                <a:effectLst/>
                <a:latin typeface="Arial" panose="020B0604020202020204" pitchFamily="34" charset="0"/>
              </a:rPr>
              <a:t>, askeriye için çalışmıştır. Kendisi burada askeriye için ilk elektronik hesaplayıcı olan </a:t>
            </a:r>
            <a:r>
              <a:rPr lang="tr-TR" sz="1500" b="0" i="1" dirty="0">
                <a:solidFill>
                  <a:srgbClr val="202122"/>
                </a:solidFill>
                <a:effectLst/>
                <a:latin typeface="Arial" panose="020B0604020202020204" pitchFamily="34" charset="0"/>
              </a:rPr>
              <a:t>"</a:t>
            </a:r>
            <a:r>
              <a:rPr lang="tr-TR" sz="1500" b="0" i="1" u="none" strike="noStrike" dirty="0">
                <a:solidFill>
                  <a:srgbClr val="0645AD"/>
                </a:solidFill>
                <a:effectLst/>
                <a:latin typeface="Arial" panose="020B0604020202020204" pitchFamily="34" charset="0"/>
                <a:hlinkClick r:id="rId4" tooltip="ENIAC"/>
              </a:rPr>
              <a:t>ENIAC</a:t>
            </a:r>
            <a:r>
              <a:rPr lang="tr-TR" sz="1500" b="0" i="1" dirty="0">
                <a:solidFill>
                  <a:srgbClr val="202122"/>
                </a:solidFill>
                <a:effectLst/>
                <a:latin typeface="Arial" panose="020B0604020202020204" pitchFamily="34" charset="0"/>
              </a:rPr>
              <a:t>"</a:t>
            </a:r>
            <a:r>
              <a:rPr lang="tr-TR" sz="1500" b="0" i="0" dirty="0">
                <a:solidFill>
                  <a:srgbClr val="202122"/>
                </a:solidFill>
                <a:effectLst/>
                <a:latin typeface="Arial" panose="020B0604020202020204" pitchFamily="34" charset="0"/>
              </a:rPr>
              <a:t> ı 1945'te savaş sona erene kadar tamamlamıştı. Ayrıca burada 1957'de kanserden ölümüne sebep olan radyasyon hastalığı ile temas ettiği tahmin ediliyor. Savaştan sonra bir matematikçi (kendi türü bir matematikçi) olarak sürdürmeye devam etti.</a:t>
            </a:r>
          </a:p>
          <a:p>
            <a:pPr algn="l"/>
            <a:r>
              <a:rPr lang="tr-TR" sz="1500" b="0" i="0" dirty="0">
                <a:solidFill>
                  <a:srgbClr val="202122"/>
                </a:solidFill>
                <a:effectLst/>
                <a:latin typeface="Arial" panose="020B0604020202020204" pitchFamily="34" charset="0"/>
              </a:rPr>
              <a:t>Uzun araştırmalar sonucu onun harika makinesi </a:t>
            </a:r>
            <a:r>
              <a:rPr lang="tr-TR" sz="1500" b="0" i="1" dirty="0">
                <a:solidFill>
                  <a:srgbClr val="202122"/>
                </a:solidFill>
                <a:effectLst/>
                <a:latin typeface="Arial" panose="020B0604020202020204" pitchFamily="34" charset="0"/>
              </a:rPr>
              <a:t>"</a:t>
            </a:r>
            <a:r>
              <a:rPr lang="tr-TR" sz="1500" b="0" i="1" u="none" strike="noStrike" dirty="0">
                <a:solidFill>
                  <a:srgbClr val="DD3333"/>
                </a:solidFill>
                <a:effectLst/>
                <a:latin typeface="Arial" panose="020B0604020202020204" pitchFamily="34" charset="0"/>
                <a:hlinkClick r:id="rId5" tooltip="MANIAC (sayfa mevcut değil)"/>
              </a:rPr>
              <a:t>MANIAC</a:t>
            </a:r>
            <a:r>
              <a:rPr lang="tr-TR" sz="1500" b="0" i="1" dirty="0">
                <a:solidFill>
                  <a:srgbClr val="202122"/>
                </a:solidFill>
                <a:effectLst/>
                <a:latin typeface="Arial" panose="020B0604020202020204" pitchFamily="34" charset="0"/>
              </a:rPr>
              <a:t>"</a:t>
            </a:r>
            <a:r>
              <a:rPr lang="tr-TR" sz="1500" b="0" i="0" dirty="0">
                <a:solidFill>
                  <a:srgbClr val="202122"/>
                </a:solidFill>
                <a:effectLst/>
                <a:latin typeface="Arial" panose="020B0604020202020204" pitchFamily="34" charset="0"/>
              </a:rPr>
              <a:t> (Matematiksel Analizci, Nümerik </a:t>
            </a:r>
            <a:r>
              <a:rPr lang="tr-TR" sz="1500" b="0" i="0" dirty="0" err="1">
                <a:solidFill>
                  <a:srgbClr val="202122"/>
                </a:solidFill>
                <a:effectLst/>
                <a:latin typeface="Arial" panose="020B0604020202020204" pitchFamily="34" charset="0"/>
              </a:rPr>
              <a:t>Integralci</a:t>
            </a:r>
            <a:r>
              <a:rPr lang="tr-TR" sz="1500" b="0" i="0" dirty="0">
                <a:solidFill>
                  <a:srgbClr val="202122"/>
                </a:solidFill>
                <a:effectLst/>
                <a:latin typeface="Arial" panose="020B0604020202020204" pitchFamily="34" charset="0"/>
              </a:rPr>
              <a:t> ve </a:t>
            </a:r>
            <a:r>
              <a:rPr lang="tr-TR" sz="1500" b="0" i="0" dirty="0" err="1">
                <a:solidFill>
                  <a:srgbClr val="202122"/>
                </a:solidFill>
                <a:effectLst/>
                <a:latin typeface="Arial" panose="020B0604020202020204" pitchFamily="34" charset="0"/>
              </a:rPr>
              <a:t>Computer</a:t>
            </a:r>
            <a:r>
              <a:rPr lang="tr-TR" sz="1500" b="0" i="0" dirty="0">
                <a:solidFill>
                  <a:srgbClr val="202122"/>
                </a:solidFill>
                <a:effectLst/>
                <a:latin typeface="Arial" panose="020B0604020202020204" pitchFamily="34" charset="0"/>
              </a:rPr>
              <a:t>), insanların hizmetine hazırdı. Öyle ki bu makine önceleri birkaç yıl alan bir problemi bir saatte tamamlayabiliyordu. </a:t>
            </a:r>
            <a:r>
              <a:rPr lang="tr-TR" sz="1500" b="0" i="1" dirty="0">
                <a:solidFill>
                  <a:srgbClr val="202122"/>
                </a:solidFill>
                <a:effectLst/>
                <a:latin typeface="Arial" panose="020B0604020202020204" pitchFamily="34" charset="0"/>
              </a:rPr>
              <a:t>NORC</a:t>
            </a:r>
            <a:r>
              <a:rPr lang="tr-TR" sz="1500" b="0" i="0" dirty="0">
                <a:solidFill>
                  <a:srgbClr val="202122"/>
                </a:solidFill>
                <a:effectLst/>
                <a:latin typeface="Arial" panose="020B0604020202020204" pitchFamily="34" charset="0"/>
              </a:rPr>
              <a:t> (</a:t>
            </a:r>
            <a:r>
              <a:rPr lang="tr-TR" sz="1500" b="0" i="0" dirty="0" err="1">
                <a:solidFill>
                  <a:srgbClr val="202122"/>
                </a:solidFill>
                <a:effectLst/>
                <a:latin typeface="Arial" panose="020B0604020202020204" pitchFamily="34" charset="0"/>
              </a:rPr>
              <a:t>Noval</a:t>
            </a:r>
            <a:r>
              <a:rPr lang="tr-TR" sz="1500" b="0" i="0" dirty="0">
                <a:solidFill>
                  <a:srgbClr val="202122"/>
                </a:solidFill>
                <a:effectLst/>
                <a:latin typeface="Arial" panose="020B0604020202020204" pitchFamily="34" charset="0"/>
              </a:rPr>
              <a:t> </a:t>
            </a:r>
            <a:r>
              <a:rPr lang="tr-TR" sz="1500" b="0" i="0" dirty="0" err="1">
                <a:solidFill>
                  <a:srgbClr val="202122"/>
                </a:solidFill>
                <a:effectLst/>
                <a:latin typeface="Arial" panose="020B0604020202020204" pitchFamily="34" charset="0"/>
              </a:rPr>
              <a:t>Ordinanse</a:t>
            </a:r>
            <a:r>
              <a:rPr lang="tr-TR" sz="1500" b="0" i="0" dirty="0">
                <a:solidFill>
                  <a:srgbClr val="202122"/>
                </a:solidFill>
                <a:effectLst/>
                <a:latin typeface="Arial" panose="020B0604020202020204" pitchFamily="34" charset="0"/>
              </a:rPr>
              <a:t> </a:t>
            </a:r>
            <a:r>
              <a:rPr lang="tr-TR" sz="1500" b="0" i="0" dirty="0" err="1">
                <a:solidFill>
                  <a:srgbClr val="202122"/>
                </a:solidFill>
                <a:effectLst/>
                <a:latin typeface="Arial" panose="020B0604020202020204" pitchFamily="34" charset="0"/>
              </a:rPr>
              <a:t>Research</a:t>
            </a:r>
            <a:r>
              <a:rPr lang="tr-TR" sz="1500" b="0" i="0" dirty="0">
                <a:solidFill>
                  <a:srgbClr val="202122"/>
                </a:solidFill>
                <a:effectLst/>
                <a:latin typeface="Arial" panose="020B0604020202020204" pitchFamily="34" charset="0"/>
              </a:rPr>
              <a:t> </a:t>
            </a:r>
            <a:r>
              <a:rPr lang="tr-TR" sz="1500" b="0" i="0" dirty="0" err="1">
                <a:solidFill>
                  <a:srgbClr val="202122"/>
                </a:solidFill>
                <a:effectLst/>
                <a:latin typeface="Arial" panose="020B0604020202020204" pitchFamily="34" charset="0"/>
              </a:rPr>
              <a:t>Computer</a:t>
            </a:r>
            <a:r>
              <a:rPr lang="tr-TR" sz="1500" b="0" i="0" dirty="0">
                <a:solidFill>
                  <a:srgbClr val="202122"/>
                </a:solidFill>
                <a:effectLst/>
                <a:latin typeface="Arial" panose="020B0604020202020204" pitchFamily="34" charset="0"/>
              </a:rPr>
              <a:t> - Askeri Düzeni Araştırma Bilgisayarı) </a:t>
            </a:r>
            <a:r>
              <a:rPr lang="tr-TR" sz="1500" b="1" i="0" dirty="0" err="1">
                <a:solidFill>
                  <a:srgbClr val="202122"/>
                </a:solidFill>
                <a:effectLst/>
                <a:latin typeface="Arial" panose="020B0604020202020204" pitchFamily="34" charset="0"/>
              </a:rPr>
              <a:t>von</a:t>
            </a:r>
            <a:r>
              <a:rPr lang="tr-TR" sz="1500" b="1" i="0" dirty="0">
                <a:solidFill>
                  <a:srgbClr val="202122"/>
                </a:solidFill>
                <a:effectLst/>
                <a:latin typeface="Arial" panose="020B0604020202020204" pitchFamily="34" charset="0"/>
              </a:rPr>
              <a:t> </a:t>
            </a:r>
            <a:r>
              <a:rPr lang="tr-TR" sz="1500" b="1" i="0" dirty="0" err="1">
                <a:solidFill>
                  <a:srgbClr val="202122"/>
                </a:solidFill>
                <a:effectLst/>
                <a:latin typeface="Arial" panose="020B0604020202020204" pitchFamily="34" charset="0"/>
              </a:rPr>
              <a:t>Neumann</a:t>
            </a:r>
            <a:r>
              <a:rPr lang="tr-TR" sz="1500" b="0" i="0" dirty="0">
                <a:solidFill>
                  <a:srgbClr val="202122"/>
                </a:solidFill>
                <a:effectLst/>
                <a:latin typeface="Arial" panose="020B0604020202020204" pitchFamily="34" charset="0"/>
              </a:rPr>
              <a:t> '</a:t>
            </a:r>
            <a:r>
              <a:rPr lang="tr-TR" sz="1500" b="0" i="0" dirty="0" err="1">
                <a:solidFill>
                  <a:srgbClr val="202122"/>
                </a:solidFill>
                <a:effectLst/>
                <a:latin typeface="Arial" panose="020B0604020202020204" pitchFamily="34" charset="0"/>
              </a:rPr>
              <a:t>ın</a:t>
            </a:r>
            <a:r>
              <a:rPr lang="tr-TR" sz="1500" b="0" i="0" dirty="0">
                <a:solidFill>
                  <a:srgbClr val="202122"/>
                </a:solidFill>
                <a:effectLst/>
                <a:latin typeface="Arial" panose="020B0604020202020204" pitchFamily="34" charset="0"/>
              </a:rPr>
              <a:t> ikinci bilgisayarıydı. Bu hünerli makine </a:t>
            </a:r>
            <a:r>
              <a:rPr lang="tr-TR" sz="1500" b="0" i="0" dirty="0" err="1">
                <a:solidFill>
                  <a:srgbClr val="202122"/>
                </a:solidFill>
                <a:effectLst/>
                <a:latin typeface="Arial" panose="020B0604020202020204" pitchFamily="34" charset="0"/>
              </a:rPr>
              <a:t>yirmidört</a:t>
            </a:r>
            <a:r>
              <a:rPr lang="tr-TR" sz="1500" b="0" i="0" dirty="0">
                <a:solidFill>
                  <a:srgbClr val="202122"/>
                </a:solidFill>
                <a:effectLst/>
                <a:latin typeface="Arial" panose="020B0604020202020204" pitchFamily="34" charset="0"/>
              </a:rPr>
              <a:t> saatlik bir hava tahminini birkaç dakikalık zamanda verebiliyor, yerkürenin özü hakkında bilgi kaydedebiliyordu. Atlantik ve Pasifik </a:t>
            </a:r>
            <a:r>
              <a:rPr lang="tr-TR" sz="1500" b="0" i="0" dirty="0" err="1">
                <a:solidFill>
                  <a:srgbClr val="202122"/>
                </a:solidFill>
                <a:effectLst/>
                <a:latin typeface="Arial" panose="020B0604020202020204" pitchFamily="34" charset="0"/>
              </a:rPr>
              <a:t>Okyanusları'nın</a:t>
            </a:r>
            <a:r>
              <a:rPr lang="tr-TR" sz="1500" b="0" i="0" dirty="0">
                <a:solidFill>
                  <a:srgbClr val="202122"/>
                </a:solidFill>
                <a:effectLst/>
                <a:latin typeface="Arial" panose="020B0604020202020204" pitchFamily="34" charset="0"/>
              </a:rPr>
              <a:t> </a:t>
            </a:r>
            <a:r>
              <a:rPr lang="tr-TR" sz="1500" b="0" i="0" dirty="0" err="1">
                <a:solidFill>
                  <a:srgbClr val="202122"/>
                </a:solidFill>
                <a:effectLst/>
                <a:latin typeface="Arial" panose="020B0604020202020204" pitchFamily="34" charset="0"/>
              </a:rPr>
              <a:t>med</a:t>
            </a:r>
            <a:r>
              <a:rPr lang="tr-TR" sz="1500" b="0" i="0" dirty="0">
                <a:solidFill>
                  <a:srgbClr val="202122"/>
                </a:solidFill>
                <a:effectLst/>
                <a:latin typeface="Arial" panose="020B0604020202020204" pitchFamily="34" charset="0"/>
              </a:rPr>
              <a:t> ve cezir hareketlerini hesaplayabiliyor ve askeri manevra problemlerini çözebiliyordu. 1953 yılında, Amerikan güdümlü mermi programının fizibilitesini araştıran bilim adamları ve askeri liderler komisyonuna başkan atandı. Onun başkanlığında </a:t>
            </a:r>
            <a:r>
              <a:rPr lang="tr-TR" sz="1500" b="0" i="1" dirty="0">
                <a:solidFill>
                  <a:srgbClr val="202122"/>
                </a:solidFill>
                <a:effectLst/>
                <a:latin typeface="Arial" panose="020B0604020202020204" pitchFamily="34" charset="0"/>
              </a:rPr>
              <a:t>Kıtalararası Balistik Güdümlü Mermi</a:t>
            </a:r>
            <a:r>
              <a:rPr lang="tr-TR" sz="1500" b="0" i="0" dirty="0">
                <a:solidFill>
                  <a:srgbClr val="202122"/>
                </a:solidFill>
                <a:effectLst/>
                <a:latin typeface="Arial" panose="020B0604020202020204" pitchFamily="34" charset="0"/>
              </a:rPr>
              <a:t> (ICBM) projesi üzerinde çalışmaya başladı.</a:t>
            </a:r>
          </a:p>
          <a:p>
            <a:endParaRPr lang="tr-TR" sz="1500" dirty="0"/>
          </a:p>
        </p:txBody>
      </p:sp>
    </p:spTree>
    <p:extLst>
      <p:ext uri="{BB962C8B-B14F-4D97-AF65-F5344CB8AC3E}">
        <p14:creationId xmlns:p14="http://schemas.microsoft.com/office/powerpoint/2010/main" val="2385757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9E4C0B-4D61-4D95-90BB-11C7B047F10A}"/>
              </a:ext>
            </a:extLst>
          </p:cNvPr>
          <p:cNvSpPr>
            <a:spLocks noGrp="1"/>
          </p:cNvSpPr>
          <p:nvPr>
            <p:ph type="title"/>
          </p:nvPr>
        </p:nvSpPr>
        <p:spPr>
          <a:xfrm>
            <a:off x="1345224" y="303255"/>
            <a:ext cx="10243038" cy="751823"/>
          </a:xfrm>
        </p:spPr>
        <p:txBody>
          <a:bodyPr>
            <a:normAutofit/>
          </a:bodyPr>
          <a:lstStyle/>
          <a:p>
            <a:r>
              <a:rPr lang="tr-TR" sz="4400" dirty="0"/>
              <a:t>Bilgisayar Organizasyonu ve mimarisi</a:t>
            </a:r>
          </a:p>
        </p:txBody>
      </p:sp>
      <p:sp>
        <p:nvSpPr>
          <p:cNvPr id="3" name="İçerik Yer Tutucusu 2">
            <a:extLst>
              <a:ext uri="{FF2B5EF4-FFF2-40B4-BE49-F238E27FC236}">
                <a16:creationId xmlns:a16="http://schemas.microsoft.com/office/drawing/2014/main" id="{E9531A5E-FABA-430E-9F08-17F66367B2DF}"/>
              </a:ext>
            </a:extLst>
          </p:cNvPr>
          <p:cNvSpPr>
            <a:spLocks noGrp="1"/>
          </p:cNvSpPr>
          <p:nvPr>
            <p:ph sz="half" idx="1"/>
          </p:nvPr>
        </p:nvSpPr>
        <p:spPr>
          <a:xfrm>
            <a:off x="1222130" y="1619249"/>
            <a:ext cx="9979269" cy="4588119"/>
          </a:xfrm>
        </p:spPr>
        <p:txBody>
          <a:bodyPr>
            <a:normAutofit fontScale="92500" lnSpcReduction="10000"/>
          </a:bodyPr>
          <a:lstStyle/>
          <a:p>
            <a:r>
              <a:rPr lang="tr-TR" b="0" i="0" dirty="0">
                <a:solidFill>
                  <a:srgbClr val="202122"/>
                </a:solidFill>
                <a:effectLst/>
                <a:latin typeface="Arial" panose="020B0604020202020204" pitchFamily="34" charset="0"/>
              </a:rPr>
              <a:t>1937 yılında </a:t>
            </a:r>
            <a:r>
              <a:rPr lang="tr-TR" b="0" i="0" dirty="0" err="1">
                <a:solidFill>
                  <a:srgbClr val="202122"/>
                </a:solidFill>
                <a:effectLst/>
                <a:latin typeface="Arial" panose="020B0604020202020204" pitchFamily="34" charset="0"/>
              </a:rPr>
              <a:t>Howard-Aiken</a:t>
            </a:r>
            <a:r>
              <a:rPr lang="tr-TR" b="0" i="0" dirty="0">
                <a:solidFill>
                  <a:srgbClr val="202122"/>
                </a:solidFill>
                <a:effectLst/>
                <a:latin typeface="Arial" panose="020B0604020202020204" pitchFamily="34" charset="0"/>
              </a:rPr>
              <a:t>, ilk otomatik hesap makinesi olan MARK-I ‘i, 1943 yılında ise J. P. </a:t>
            </a:r>
            <a:r>
              <a:rPr lang="tr-TR" b="0" i="0" dirty="0" err="1">
                <a:solidFill>
                  <a:srgbClr val="202122"/>
                </a:solidFill>
                <a:effectLst/>
                <a:latin typeface="Arial" panose="020B0604020202020204" pitchFamily="34" charset="0"/>
              </a:rPr>
              <a:t>Erkert</a:t>
            </a:r>
            <a:r>
              <a:rPr lang="tr-TR" b="0" i="0" dirty="0">
                <a:solidFill>
                  <a:srgbClr val="202122"/>
                </a:solidFill>
                <a:effectLst/>
                <a:latin typeface="Arial" panose="020B0604020202020204" pitchFamily="34" charset="0"/>
              </a:rPr>
              <a:t> ilk işlevsel bilgisayar olan ENIAC (İngilizce</a:t>
            </a:r>
            <a:r>
              <a:rPr lang="tr-TR" b="0" i="1" dirty="0">
                <a:solidFill>
                  <a:srgbClr val="202122"/>
                </a:solidFill>
                <a:effectLst/>
                <a:latin typeface="Arial" panose="020B0604020202020204" pitchFamily="34" charset="0"/>
              </a:rPr>
              <a:t>: Electronic </a:t>
            </a:r>
            <a:r>
              <a:rPr lang="tr-TR" b="0" i="1" dirty="0" err="1">
                <a:solidFill>
                  <a:srgbClr val="202122"/>
                </a:solidFill>
                <a:effectLst/>
                <a:latin typeface="Arial" panose="020B0604020202020204" pitchFamily="34" charset="0"/>
              </a:rPr>
              <a:t>Numerical</a:t>
            </a:r>
            <a:r>
              <a:rPr lang="tr-TR" b="0" i="1" dirty="0">
                <a:solidFill>
                  <a:srgbClr val="202122"/>
                </a:solidFill>
                <a:effectLst/>
                <a:latin typeface="Arial" panose="020B0604020202020204" pitchFamily="34" charset="0"/>
              </a:rPr>
              <a:t> </a:t>
            </a:r>
            <a:r>
              <a:rPr lang="tr-TR" b="0" i="1" dirty="0" err="1">
                <a:solidFill>
                  <a:srgbClr val="202122"/>
                </a:solidFill>
                <a:effectLst/>
                <a:latin typeface="Arial" panose="020B0604020202020204" pitchFamily="34" charset="0"/>
              </a:rPr>
              <a:t>Integrator</a:t>
            </a:r>
            <a:r>
              <a:rPr lang="tr-TR" b="0" i="1" dirty="0">
                <a:solidFill>
                  <a:srgbClr val="202122"/>
                </a:solidFill>
                <a:effectLst/>
                <a:latin typeface="Arial" panose="020B0604020202020204" pitchFamily="34" charset="0"/>
              </a:rPr>
              <a:t> </a:t>
            </a:r>
            <a:r>
              <a:rPr lang="tr-TR" b="0" i="1" dirty="0" err="1">
                <a:solidFill>
                  <a:srgbClr val="202122"/>
                </a:solidFill>
                <a:effectLst/>
                <a:latin typeface="Arial" panose="020B0604020202020204" pitchFamily="34" charset="0"/>
              </a:rPr>
              <a:t>and</a:t>
            </a:r>
            <a:r>
              <a:rPr lang="tr-TR" b="0" i="1" dirty="0">
                <a:solidFill>
                  <a:srgbClr val="202122"/>
                </a:solidFill>
                <a:effectLst/>
                <a:latin typeface="Arial" panose="020B0604020202020204" pitchFamily="34" charset="0"/>
              </a:rPr>
              <a:t> </a:t>
            </a:r>
            <a:r>
              <a:rPr lang="tr-TR" b="0" i="1" dirty="0" err="1">
                <a:solidFill>
                  <a:srgbClr val="202122"/>
                </a:solidFill>
                <a:effectLst/>
                <a:latin typeface="Arial" panose="020B0604020202020204" pitchFamily="34" charset="0"/>
              </a:rPr>
              <a:t>Calculator</a:t>
            </a:r>
            <a:r>
              <a:rPr lang="tr-TR" b="0" i="0" dirty="0">
                <a:solidFill>
                  <a:srgbClr val="202122"/>
                </a:solidFill>
                <a:effectLst/>
                <a:latin typeface="Arial" panose="020B0604020202020204" pitchFamily="34" charset="0"/>
              </a:rPr>
              <a:t>)’ı yaptı. 1971 yılında Intel firması; tüm bileşenleri kendi üzerinde olan dört bitlik 4004 isimli mikroişlemciyi, 1972 yılında sekiz bitlik 8008 işlemcisini, 1974 yılında ise 8080 işlemcisini üretti. 8080 işlemcisi, Intel firmasının ilk genel amaçlı mikroişlemcisiydi. Mikroişlemcilerin getirdiği en önemli avantaj </a:t>
            </a:r>
            <a:r>
              <a:rPr lang="tr-TR" b="0" i="0" dirty="0" err="1">
                <a:solidFill>
                  <a:srgbClr val="202122"/>
                </a:solidFill>
                <a:effectLst/>
                <a:latin typeface="Arial" panose="020B0604020202020204" pitchFamily="34" charset="0"/>
              </a:rPr>
              <a:t>programlanabilirlik</a:t>
            </a:r>
            <a:r>
              <a:rPr lang="tr-TR" b="0" i="0" dirty="0">
                <a:solidFill>
                  <a:srgbClr val="202122"/>
                </a:solidFill>
                <a:effectLst/>
                <a:latin typeface="Arial" panose="020B0604020202020204" pitchFamily="34" charset="0"/>
              </a:rPr>
              <a:t> özelliğiydi. Çünkü bu sayede aynı işlemci üzerinden farklı işlemler yapılabiliyordu. ( Örneğin: Bir gün matematiksel işlemlerin yapıldığı bir işlemci üzerinden, diğer gün alfabetik kelime işlemlerinin yapılabilmesi). 8080 ev bilgisayarlarında da kullanılan ilk işlemcidir. 1979 yılında IBM PC, Intel’in 8088 işlemcisini kullanmaya başladı. 8088 den sonra 80286, 80386, 80486, Pentium, Pentium II, Pentium III, Pentium IV serisi ile kullanıma devam edildi. Günümüz mikroişlemcileri 8088 den çok hızlıdır. </a:t>
            </a:r>
            <a:r>
              <a:rPr lang="tr-TR" b="0" i="0" u="sng" dirty="0">
                <a:solidFill>
                  <a:srgbClr val="202122"/>
                </a:solidFill>
                <a:effectLst/>
                <a:latin typeface="Arial" panose="020B0604020202020204" pitchFamily="34" charset="0"/>
              </a:rPr>
              <a:t>Bugünkü bilgisayarların mimarisinin modeli ENIAC üzerinde çalışmış olan </a:t>
            </a:r>
            <a:r>
              <a:rPr lang="tr-TR" b="0" i="0" u="sng" strike="noStrike" dirty="0">
                <a:solidFill>
                  <a:srgbClr val="0645AD"/>
                </a:solidFill>
                <a:effectLst/>
                <a:latin typeface="Arial" panose="020B0604020202020204" pitchFamily="34" charset="0"/>
                <a:hlinkClick r:id="rId2" tooltip="John von Neumann"/>
              </a:rPr>
              <a:t>John </a:t>
            </a:r>
            <a:r>
              <a:rPr lang="tr-TR" b="0" i="0" u="sng" strike="noStrike" dirty="0" err="1">
                <a:solidFill>
                  <a:srgbClr val="0645AD"/>
                </a:solidFill>
                <a:effectLst/>
                <a:latin typeface="Arial" panose="020B0604020202020204" pitchFamily="34" charset="0"/>
                <a:hlinkClick r:id="rId2" tooltip="John von Neumann"/>
              </a:rPr>
              <a:t>von</a:t>
            </a:r>
            <a:r>
              <a:rPr lang="tr-TR" b="0" i="0" u="sng" strike="noStrike" dirty="0">
                <a:solidFill>
                  <a:srgbClr val="0645AD"/>
                </a:solidFill>
                <a:effectLst/>
                <a:latin typeface="Arial" panose="020B0604020202020204" pitchFamily="34" charset="0"/>
                <a:hlinkClick r:id="rId2" tooltip="John von Neumann"/>
              </a:rPr>
              <a:t> </a:t>
            </a:r>
            <a:r>
              <a:rPr lang="tr-TR" b="0" i="0" u="sng" strike="noStrike" dirty="0" err="1">
                <a:solidFill>
                  <a:srgbClr val="0645AD"/>
                </a:solidFill>
                <a:effectLst/>
                <a:latin typeface="Arial" panose="020B0604020202020204" pitchFamily="34" charset="0"/>
                <a:hlinkClick r:id="rId2" tooltip="John von Neumann"/>
              </a:rPr>
              <a:t>Neumann</a:t>
            </a:r>
            <a:r>
              <a:rPr lang="tr-TR" b="0" i="0" dirty="0">
                <a:solidFill>
                  <a:srgbClr val="202122"/>
                </a:solidFill>
                <a:effectLst/>
                <a:latin typeface="Arial" panose="020B0604020202020204" pitchFamily="34" charset="0"/>
              </a:rPr>
              <a:t> tarafından geliştirilmiştir ve </a:t>
            </a:r>
            <a:r>
              <a:rPr lang="tr-TR" b="0" i="0" dirty="0" err="1">
                <a:solidFill>
                  <a:srgbClr val="202122"/>
                </a:solidFill>
                <a:effectLst/>
                <a:latin typeface="Arial" panose="020B0604020202020204" pitchFamily="34" charset="0"/>
              </a:rPr>
              <a:t>von</a:t>
            </a:r>
            <a:r>
              <a:rPr lang="tr-TR" b="0" i="0" dirty="0">
                <a:solidFill>
                  <a:srgbClr val="202122"/>
                </a:solidFill>
                <a:effectLst/>
                <a:latin typeface="Arial" panose="020B0604020202020204" pitchFamily="34" charset="0"/>
              </a:rPr>
              <a:t> </a:t>
            </a:r>
            <a:r>
              <a:rPr lang="tr-TR" b="0" i="0" dirty="0" err="1">
                <a:solidFill>
                  <a:srgbClr val="202122"/>
                </a:solidFill>
                <a:effectLst/>
                <a:latin typeface="Arial" panose="020B0604020202020204" pitchFamily="34" charset="0"/>
              </a:rPr>
              <a:t>Neumann</a:t>
            </a:r>
            <a:r>
              <a:rPr lang="tr-TR" b="0" i="0" dirty="0">
                <a:solidFill>
                  <a:srgbClr val="202122"/>
                </a:solidFill>
                <a:effectLst/>
                <a:latin typeface="Arial" panose="020B0604020202020204" pitchFamily="34" charset="0"/>
              </a:rPr>
              <a:t> modelinde mantıksal olarak bilgisayar sistemi tam olarak tanımlanmıştır.</a:t>
            </a:r>
            <a:endParaRPr lang="tr-TR" dirty="0"/>
          </a:p>
        </p:txBody>
      </p:sp>
    </p:spTree>
    <p:extLst>
      <p:ext uri="{BB962C8B-B14F-4D97-AF65-F5344CB8AC3E}">
        <p14:creationId xmlns:p14="http://schemas.microsoft.com/office/powerpoint/2010/main" val="1568873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A6E40A2-D479-4F9D-B745-C5E5DC74D6BD}"/>
              </a:ext>
            </a:extLst>
          </p:cNvPr>
          <p:cNvSpPr>
            <a:spLocks noGrp="1"/>
          </p:cNvSpPr>
          <p:nvPr>
            <p:ph sz="half" idx="1"/>
          </p:nvPr>
        </p:nvSpPr>
        <p:spPr>
          <a:xfrm>
            <a:off x="1295399" y="392797"/>
            <a:ext cx="10398369" cy="1521069"/>
          </a:xfrm>
        </p:spPr>
        <p:txBody>
          <a:bodyPr>
            <a:normAutofit/>
          </a:bodyPr>
          <a:lstStyle/>
          <a:p>
            <a:r>
              <a:rPr lang="tr-TR" b="0" i="0" dirty="0">
                <a:solidFill>
                  <a:srgbClr val="202122"/>
                </a:solidFill>
                <a:effectLst/>
                <a:latin typeface="Arial" panose="020B0604020202020204" pitchFamily="34" charset="0"/>
              </a:rPr>
              <a:t>Bilgisayar sisteminin; bellek, </a:t>
            </a:r>
            <a:r>
              <a:rPr lang="tr-TR" b="0" i="0" dirty="0" err="1">
                <a:solidFill>
                  <a:srgbClr val="202122"/>
                </a:solidFill>
                <a:effectLst/>
                <a:latin typeface="Arial" panose="020B0604020202020204" pitchFamily="34" charset="0"/>
              </a:rPr>
              <a:t>veriyolu</a:t>
            </a:r>
            <a:r>
              <a:rPr lang="tr-TR" b="0" i="0" dirty="0">
                <a:solidFill>
                  <a:srgbClr val="202122"/>
                </a:solidFill>
                <a:effectLst/>
                <a:latin typeface="Arial" panose="020B0604020202020204" pitchFamily="34" charset="0"/>
              </a:rPr>
              <a:t>, giriş, çıkış ve merkezî işlem biriminden ibaret olduğu düşünülmüştür. </a:t>
            </a:r>
            <a:r>
              <a:rPr lang="tr-TR" b="0" i="0" dirty="0" err="1">
                <a:solidFill>
                  <a:srgbClr val="202122"/>
                </a:solidFill>
                <a:effectLst/>
                <a:latin typeface="Arial" panose="020B0604020202020204" pitchFamily="34" charset="0"/>
              </a:rPr>
              <a:t>Von</a:t>
            </a:r>
            <a:r>
              <a:rPr lang="tr-TR" b="0" i="0" dirty="0">
                <a:solidFill>
                  <a:srgbClr val="202122"/>
                </a:solidFill>
                <a:effectLst/>
                <a:latin typeface="Arial" panose="020B0604020202020204" pitchFamily="34" charset="0"/>
              </a:rPr>
              <a:t> </a:t>
            </a:r>
            <a:r>
              <a:rPr lang="tr-TR" b="0" i="0" dirty="0" err="1">
                <a:solidFill>
                  <a:srgbClr val="202122"/>
                </a:solidFill>
                <a:effectLst/>
                <a:latin typeface="Arial" panose="020B0604020202020204" pitchFamily="34" charset="0"/>
              </a:rPr>
              <a:t>Neumann</a:t>
            </a:r>
            <a:r>
              <a:rPr lang="tr-TR" b="0" i="0" dirty="0">
                <a:solidFill>
                  <a:srgbClr val="202122"/>
                </a:solidFill>
                <a:effectLst/>
                <a:latin typeface="Arial" panose="020B0604020202020204" pitchFamily="34" charset="0"/>
              </a:rPr>
              <a:t> mimarisine sahip bilgisayarlarda gerçekleştirilen adımlar: program sayacının gösterdiği adresten komut getirilir, program sayacı 1 arttırılır, kontrol birimi getirilen kodun komutunu çözer ve tekrar ilk adıma dönülür.</a:t>
            </a:r>
            <a:endParaRPr lang="tr-TR" dirty="0"/>
          </a:p>
        </p:txBody>
      </p:sp>
      <p:sp>
        <p:nvSpPr>
          <p:cNvPr id="4" name="İçerik Yer Tutucusu 3">
            <a:extLst>
              <a:ext uri="{FF2B5EF4-FFF2-40B4-BE49-F238E27FC236}">
                <a16:creationId xmlns:a16="http://schemas.microsoft.com/office/drawing/2014/main" id="{2EBD1967-A02C-4561-A71F-13C8F3079C92}"/>
              </a:ext>
            </a:extLst>
          </p:cNvPr>
          <p:cNvSpPr>
            <a:spLocks noGrp="1"/>
          </p:cNvSpPr>
          <p:nvPr>
            <p:ph sz="half" idx="2"/>
          </p:nvPr>
        </p:nvSpPr>
        <p:spPr>
          <a:xfrm>
            <a:off x="1295399" y="2064288"/>
            <a:ext cx="7691438" cy="3619500"/>
          </a:xfrm>
        </p:spPr>
        <p:txBody>
          <a:bodyPr>
            <a:normAutofit/>
          </a:bodyPr>
          <a:lstStyle/>
          <a:p>
            <a:r>
              <a:rPr lang="tr-TR" b="0" i="0" dirty="0">
                <a:solidFill>
                  <a:srgbClr val="202122"/>
                </a:solidFill>
                <a:effectLst/>
                <a:latin typeface="Arial" panose="020B0604020202020204" pitchFamily="34" charset="0"/>
              </a:rPr>
              <a:t>Bilgisayar mimarisi tasarımı iki yaklaşım üzerinde yoğunlaşmıştır. Bunlardan birisi az önce bahsettiğimiz </a:t>
            </a:r>
            <a:r>
              <a:rPr lang="tr-TR" b="0" i="0" dirty="0" err="1">
                <a:solidFill>
                  <a:srgbClr val="202122"/>
                </a:solidFill>
                <a:effectLst/>
                <a:latin typeface="Arial" panose="020B0604020202020204" pitchFamily="34" charset="0"/>
              </a:rPr>
              <a:t>Von</a:t>
            </a:r>
            <a:r>
              <a:rPr lang="tr-TR" b="0" i="0" dirty="0">
                <a:solidFill>
                  <a:srgbClr val="202122"/>
                </a:solidFill>
                <a:effectLst/>
                <a:latin typeface="Arial" panose="020B0604020202020204" pitchFamily="34" charset="0"/>
              </a:rPr>
              <a:t> </a:t>
            </a:r>
            <a:r>
              <a:rPr lang="tr-TR" b="0" i="0" dirty="0" err="1">
                <a:solidFill>
                  <a:srgbClr val="202122"/>
                </a:solidFill>
                <a:effectLst/>
                <a:latin typeface="Arial" panose="020B0604020202020204" pitchFamily="34" charset="0"/>
              </a:rPr>
              <a:t>Neuman</a:t>
            </a:r>
            <a:r>
              <a:rPr lang="tr-TR" b="0" i="0" dirty="0">
                <a:solidFill>
                  <a:srgbClr val="202122"/>
                </a:solidFill>
                <a:effectLst/>
                <a:latin typeface="Arial" panose="020B0604020202020204" pitchFamily="34" charset="0"/>
              </a:rPr>
              <a:t> mimarisi, diğeri ise Harvard mimarisidir. Harvard mimarili bilgisayar sistemlerinde veri ve buyruklar ayrı belleklerde tutulurlar. Komutla beraber veri farklı iletişim yollarını kullanarak ilgili belleklerden alınıp işlemciye getirilebilir. Getirilen komut işlenip gerekli verisi veri belleğinden alınırken sıradaki komut, komut belleğinden alınıp getirilebilir. Bu da hızı arttıran bir etkendir.</a:t>
            </a:r>
            <a:endParaRPr lang="tr-TR" dirty="0"/>
          </a:p>
        </p:txBody>
      </p:sp>
      <p:pic>
        <p:nvPicPr>
          <p:cNvPr id="6" name="Resim 5">
            <a:extLst>
              <a:ext uri="{FF2B5EF4-FFF2-40B4-BE49-F238E27FC236}">
                <a16:creationId xmlns:a16="http://schemas.microsoft.com/office/drawing/2014/main" id="{6E385AB5-8CC4-425D-A4BA-BFE71515D7ED}"/>
              </a:ext>
            </a:extLst>
          </p:cNvPr>
          <p:cNvPicPr>
            <a:picLocks noChangeAspect="1"/>
          </p:cNvPicPr>
          <p:nvPr/>
        </p:nvPicPr>
        <p:blipFill>
          <a:blip r:embed="rId2"/>
          <a:stretch>
            <a:fillRect/>
          </a:stretch>
        </p:blipFill>
        <p:spPr>
          <a:xfrm>
            <a:off x="8986837" y="2064288"/>
            <a:ext cx="2706931" cy="4200964"/>
          </a:xfrm>
          <a:prstGeom prst="rect">
            <a:avLst/>
          </a:prstGeom>
        </p:spPr>
      </p:pic>
      <p:sp>
        <p:nvSpPr>
          <p:cNvPr id="7" name="Metin kutusu 6">
            <a:extLst>
              <a:ext uri="{FF2B5EF4-FFF2-40B4-BE49-F238E27FC236}">
                <a16:creationId xmlns:a16="http://schemas.microsoft.com/office/drawing/2014/main" id="{8AC261E5-CDA6-404F-9E9D-7EAD3D95C62D}"/>
              </a:ext>
            </a:extLst>
          </p:cNvPr>
          <p:cNvSpPr txBox="1"/>
          <p:nvPr/>
        </p:nvSpPr>
        <p:spPr>
          <a:xfrm>
            <a:off x="9152792" y="6277174"/>
            <a:ext cx="2706930" cy="276999"/>
          </a:xfrm>
          <a:prstGeom prst="rect">
            <a:avLst/>
          </a:prstGeom>
          <a:noFill/>
        </p:spPr>
        <p:txBody>
          <a:bodyPr wrap="square" rtlCol="0">
            <a:spAutoFit/>
          </a:bodyPr>
          <a:lstStyle/>
          <a:p>
            <a:r>
              <a:rPr lang="tr-TR" sz="1200" b="0" i="1" dirty="0">
                <a:solidFill>
                  <a:srgbClr val="202122"/>
                </a:solidFill>
                <a:effectLst/>
                <a:latin typeface="Arial" panose="020B0604020202020204" pitchFamily="34" charset="0"/>
              </a:rPr>
              <a:t>Günümüz bilgisayarlarının görünüşü</a:t>
            </a:r>
            <a:endParaRPr lang="tr-TR" sz="1200" dirty="0"/>
          </a:p>
        </p:txBody>
      </p:sp>
    </p:spTree>
    <p:extLst>
      <p:ext uri="{BB962C8B-B14F-4D97-AF65-F5344CB8AC3E}">
        <p14:creationId xmlns:p14="http://schemas.microsoft.com/office/powerpoint/2010/main" val="2145098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EF9BC88-D20C-4A06-9688-462CC43F536F}"/>
              </a:ext>
            </a:extLst>
          </p:cNvPr>
          <p:cNvSpPr>
            <a:spLocks noGrp="1"/>
          </p:cNvSpPr>
          <p:nvPr>
            <p:ph sz="half" idx="1"/>
          </p:nvPr>
        </p:nvSpPr>
        <p:spPr>
          <a:xfrm>
            <a:off x="1295400" y="123093"/>
            <a:ext cx="10152996" cy="1925515"/>
          </a:xfrm>
        </p:spPr>
        <p:txBody>
          <a:bodyPr>
            <a:normAutofit lnSpcReduction="10000"/>
          </a:bodyPr>
          <a:lstStyle/>
          <a:p>
            <a:r>
              <a:rPr lang="tr-TR" b="0" i="0" dirty="0">
                <a:solidFill>
                  <a:srgbClr val="202122"/>
                </a:solidFill>
                <a:effectLst/>
                <a:latin typeface="Arial" panose="020B0604020202020204" pitchFamily="34" charset="0"/>
              </a:rPr>
              <a:t>Günümüz bilgisayarlarında, ön bellek kullanılarak bellekle tek yoldan iletişim ve buyrukla verinin aynı bellekte bulunma sorunu çözülmüştür. Önbelleğin kapasitesine göre </a:t>
            </a:r>
            <a:r>
              <a:rPr lang="tr-TR" b="0" i="0" dirty="0" err="1">
                <a:solidFill>
                  <a:srgbClr val="202122"/>
                </a:solidFill>
                <a:effectLst/>
                <a:latin typeface="Arial" panose="020B0604020202020204" pitchFamily="34" charset="0"/>
              </a:rPr>
              <a:t>anabellekten</a:t>
            </a:r>
            <a:r>
              <a:rPr lang="tr-TR" b="0" i="0" dirty="0">
                <a:solidFill>
                  <a:srgbClr val="202122"/>
                </a:solidFill>
                <a:effectLst/>
                <a:latin typeface="Arial" panose="020B0604020202020204" pitchFamily="34" charset="0"/>
              </a:rPr>
              <a:t> veriler ön belleğe alınır. Komut ve veriler önbellek denetleyicisi tarafından ayrılır ve ilgili birimlere yerleştirilir. Önbellek miktarı ne kadar fazla olursa o kadar iyi olur ancak önbelleklerin pahalı olması bir sorundur.</a:t>
            </a:r>
            <a:endParaRPr lang="tr-TR" dirty="0"/>
          </a:p>
        </p:txBody>
      </p:sp>
      <p:sp>
        <p:nvSpPr>
          <p:cNvPr id="4" name="İçerik Yer Tutucusu 3">
            <a:extLst>
              <a:ext uri="{FF2B5EF4-FFF2-40B4-BE49-F238E27FC236}">
                <a16:creationId xmlns:a16="http://schemas.microsoft.com/office/drawing/2014/main" id="{15C73151-0C93-4404-A5E5-1773AF5AAD75}"/>
              </a:ext>
            </a:extLst>
          </p:cNvPr>
          <p:cNvSpPr>
            <a:spLocks noGrp="1"/>
          </p:cNvSpPr>
          <p:nvPr>
            <p:ph sz="half" idx="2"/>
          </p:nvPr>
        </p:nvSpPr>
        <p:spPr>
          <a:xfrm>
            <a:off x="1465789" y="1969477"/>
            <a:ext cx="6227479" cy="4765430"/>
          </a:xfrm>
        </p:spPr>
        <p:txBody>
          <a:bodyPr>
            <a:normAutofit lnSpcReduction="10000"/>
          </a:bodyPr>
          <a:lstStyle/>
          <a:p>
            <a:pPr marL="0" indent="0" algn="l">
              <a:buNone/>
            </a:pPr>
            <a:r>
              <a:rPr lang="tr-TR" b="0" i="0" dirty="0">
                <a:solidFill>
                  <a:srgbClr val="202122"/>
                </a:solidFill>
                <a:effectLst/>
                <a:latin typeface="Arial" panose="020B0604020202020204" pitchFamily="34" charset="0"/>
              </a:rPr>
              <a:t>   Bilgisayarı oluşturan beş ana bileşen vardır.</a:t>
            </a:r>
          </a:p>
          <a:p>
            <a:pPr marL="0" indent="0" algn="l">
              <a:buNone/>
            </a:pPr>
            <a:r>
              <a:rPr lang="tr-TR" dirty="0">
                <a:solidFill>
                  <a:srgbClr val="202122"/>
                </a:solidFill>
                <a:latin typeface="Arial" panose="020B0604020202020204" pitchFamily="34" charset="0"/>
              </a:rPr>
              <a:t>   </a:t>
            </a:r>
            <a:r>
              <a:rPr lang="tr-TR" b="0" i="0" dirty="0">
                <a:solidFill>
                  <a:srgbClr val="202122"/>
                </a:solidFill>
                <a:effectLst/>
                <a:latin typeface="Arial" panose="020B0604020202020204" pitchFamily="34" charset="0"/>
              </a:rPr>
              <a:t>Bunlar :</a:t>
            </a:r>
          </a:p>
          <a:p>
            <a:pPr algn="l">
              <a:buFont typeface="Arial" panose="020B0604020202020204" pitchFamily="34" charset="0"/>
              <a:buChar char="•"/>
            </a:pPr>
            <a:r>
              <a:rPr lang="tr-TR" b="0" i="0" dirty="0" err="1">
                <a:solidFill>
                  <a:srgbClr val="202122"/>
                </a:solidFill>
                <a:effectLst/>
                <a:latin typeface="Arial" panose="020B0604020202020204" pitchFamily="34" charset="0"/>
              </a:rPr>
              <a:t>Veriyolu</a:t>
            </a:r>
            <a:endParaRPr lang="tr-TR" b="0" i="0" dirty="0">
              <a:solidFill>
                <a:srgbClr val="202122"/>
              </a:solidFill>
              <a:effectLst/>
              <a:latin typeface="Arial" panose="020B0604020202020204" pitchFamily="34" charset="0"/>
            </a:endParaRPr>
          </a:p>
          <a:p>
            <a:pPr algn="l">
              <a:buFont typeface="Arial" panose="020B0604020202020204" pitchFamily="34" charset="0"/>
              <a:buChar char="•"/>
            </a:pPr>
            <a:r>
              <a:rPr lang="tr-TR" b="0" i="0" dirty="0">
                <a:solidFill>
                  <a:srgbClr val="202122"/>
                </a:solidFill>
                <a:effectLst/>
                <a:latin typeface="Arial" panose="020B0604020202020204" pitchFamily="34" charset="0"/>
              </a:rPr>
              <a:t>Denetim</a:t>
            </a:r>
          </a:p>
          <a:p>
            <a:pPr algn="l">
              <a:buFont typeface="Arial" panose="020B0604020202020204" pitchFamily="34" charset="0"/>
              <a:buChar char="•"/>
            </a:pPr>
            <a:r>
              <a:rPr lang="tr-TR" b="0" i="0" dirty="0">
                <a:solidFill>
                  <a:srgbClr val="202122"/>
                </a:solidFill>
                <a:effectLst/>
                <a:latin typeface="Arial" panose="020B0604020202020204" pitchFamily="34" charset="0"/>
              </a:rPr>
              <a:t>Bellek</a:t>
            </a:r>
          </a:p>
          <a:p>
            <a:pPr algn="l">
              <a:buFont typeface="Arial" panose="020B0604020202020204" pitchFamily="34" charset="0"/>
              <a:buChar char="•"/>
            </a:pPr>
            <a:r>
              <a:rPr lang="tr-TR" b="0" i="0" dirty="0">
                <a:solidFill>
                  <a:srgbClr val="202122"/>
                </a:solidFill>
                <a:effectLst/>
                <a:latin typeface="Arial" panose="020B0604020202020204" pitchFamily="34" charset="0"/>
              </a:rPr>
              <a:t>Giriş aygıtları</a:t>
            </a:r>
          </a:p>
          <a:p>
            <a:pPr algn="l">
              <a:buFont typeface="Arial" panose="020B0604020202020204" pitchFamily="34" charset="0"/>
              <a:buChar char="•"/>
            </a:pPr>
            <a:r>
              <a:rPr lang="tr-TR" b="0" i="0" dirty="0">
                <a:solidFill>
                  <a:srgbClr val="202122"/>
                </a:solidFill>
                <a:effectLst/>
                <a:latin typeface="Arial" panose="020B0604020202020204" pitchFamily="34" charset="0"/>
              </a:rPr>
              <a:t>Çıkış aygıtları</a:t>
            </a:r>
          </a:p>
          <a:p>
            <a:r>
              <a:rPr lang="tr-TR" b="0" i="0" dirty="0">
                <a:solidFill>
                  <a:srgbClr val="202122"/>
                </a:solidFill>
                <a:effectLst/>
                <a:latin typeface="Arial" panose="020B0604020202020204" pitchFamily="34" charset="0"/>
              </a:rPr>
              <a:t>Bilgisayar mimarisini ise dört şekilde incelemek mümkündür: İşlemci ve komut seti mimarisi, bellek mimarisi, giriş-çıkış sistemi, </a:t>
            </a:r>
            <a:r>
              <a:rPr lang="tr-TR" b="0" i="0" dirty="0" err="1">
                <a:solidFill>
                  <a:srgbClr val="202122"/>
                </a:solidFill>
                <a:effectLst/>
                <a:latin typeface="Arial" panose="020B0604020202020204" pitchFamily="34" charset="0"/>
              </a:rPr>
              <a:t>veriyolu</a:t>
            </a:r>
            <a:r>
              <a:rPr lang="tr-TR" b="0" i="0" dirty="0">
                <a:solidFill>
                  <a:srgbClr val="202122"/>
                </a:solidFill>
                <a:effectLst/>
                <a:latin typeface="Arial" panose="020B0604020202020204" pitchFamily="34" charset="0"/>
              </a:rPr>
              <a:t> sistemi.</a:t>
            </a:r>
          </a:p>
          <a:p>
            <a:r>
              <a:rPr lang="tr-TR" b="0" i="0" dirty="0">
                <a:solidFill>
                  <a:srgbClr val="202122"/>
                </a:solidFill>
                <a:effectLst/>
                <a:latin typeface="Arial" panose="020B0604020202020204" pitchFamily="34" charset="0"/>
              </a:rPr>
              <a:t>Bilgisayarlar yazılım ve donanım olmak üzere iki kısımdan oluşurlar.</a:t>
            </a:r>
            <a:endParaRPr lang="tr-TR" dirty="0"/>
          </a:p>
        </p:txBody>
      </p:sp>
      <p:pic>
        <p:nvPicPr>
          <p:cNvPr id="8" name="Resim 7">
            <a:extLst>
              <a:ext uri="{FF2B5EF4-FFF2-40B4-BE49-F238E27FC236}">
                <a16:creationId xmlns:a16="http://schemas.microsoft.com/office/drawing/2014/main" id="{42BF9A49-E09C-4B68-B042-68C04EEB59D2}"/>
              </a:ext>
            </a:extLst>
          </p:cNvPr>
          <p:cNvPicPr>
            <a:picLocks noChangeAspect="1"/>
          </p:cNvPicPr>
          <p:nvPr/>
        </p:nvPicPr>
        <p:blipFill>
          <a:blip r:embed="rId2"/>
          <a:stretch>
            <a:fillRect/>
          </a:stretch>
        </p:blipFill>
        <p:spPr>
          <a:xfrm>
            <a:off x="7398360" y="2199543"/>
            <a:ext cx="4200525" cy="2609850"/>
          </a:xfrm>
          <a:prstGeom prst="rect">
            <a:avLst/>
          </a:prstGeom>
        </p:spPr>
      </p:pic>
      <p:sp>
        <p:nvSpPr>
          <p:cNvPr id="9" name="Metin kutusu 8">
            <a:extLst>
              <a:ext uri="{FF2B5EF4-FFF2-40B4-BE49-F238E27FC236}">
                <a16:creationId xmlns:a16="http://schemas.microsoft.com/office/drawing/2014/main" id="{0E2752E7-5B88-4157-BFBF-485F5A4767B6}"/>
              </a:ext>
            </a:extLst>
          </p:cNvPr>
          <p:cNvSpPr txBox="1"/>
          <p:nvPr/>
        </p:nvSpPr>
        <p:spPr>
          <a:xfrm>
            <a:off x="8212015" y="4835771"/>
            <a:ext cx="3006969" cy="338554"/>
          </a:xfrm>
          <a:prstGeom prst="rect">
            <a:avLst/>
          </a:prstGeom>
          <a:noFill/>
        </p:spPr>
        <p:txBody>
          <a:bodyPr wrap="square" rtlCol="0">
            <a:spAutoFit/>
          </a:bodyPr>
          <a:lstStyle/>
          <a:p>
            <a:r>
              <a:rPr lang="tr-TR" sz="1600" b="0" i="1" dirty="0">
                <a:solidFill>
                  <a:srgbClr val="202122"/>
                </a:solidFill>
                <a:effectLst/>
                <a:latin typeface="Arial" panose="020B0604020202020204" pitchFamily="34" charset="0"/>
              </a:rPr>
              <a:t>Bilgisayarın beş ana bileşeni</a:t>
            </a:r>
            <a:endParaRPr lang="tr-TR" sz="1600" dirty="0"/>
          </a:p>
        </p:txBody>
      </p:sp>
    </p:spTree>
    <p:extLst>
      <p:ext uri="{BB962C8B-B14F-4D97-AF65-F5344CB8AC3E}">
        <p14:creationId xmlns:p14="http://schemas.microsoft.com/office/powerpoint/2010/main" val="2901425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E95EB2F-C9BB-44BB-921D-E8903CB36C01}"/>
              </a:ext>
            </a:extLst>
          </p:cNvPr>
          <p:cNvSpPr>
            <a:spLocks noGrp="1"/>
          </p:cNvSpPr>
          <p:nvPr>
            <p:ph type="title"/>
          </p:nvPr>
        </p:nvSpPr>
        <p:spPr>
          <a:xfrm>
            <a:off x="1266093" y="61384"/>
            <a:ext cx="2652107" cy="690277"/>
          </a:xfrm>
        </p:spPr>
        <p:txBody>
          <a:bodyPr>
            <a:normAutofit fontScale="90000"/>
          </a:bodyPr>
          <a:lstStyle/>
          <a:p>
            <a:r>
              <a:rPr lang="tr-TR" dirty="0"/>
              <a:t>Donanım</a:t>
            </a:r>
          </a:p>
        </p:txBody>
      </p:sp>
      <p:sp>
        <p:nvSpPr>
          <p:cNvPr id="3" name="İçerik Yer Tutucusu 2">
            <a:extLst>
              <a:ext uri="{FF2B5EF4-FFF2-40B4-BE49-F238E27FC236}">
                <a16:creationId xmlns:a16="http://schemas.microsoft.com/office/drawing/2014/main" id="{54CA559C-4247-474A-91F9-B472550CC93E}"/>
              </a:ext>
            </a:extLst>
          </p:cNvPr>
          <p:cNvSpPr>
            <a:spLocks noGrp="1"/>
          </p:cNvSpPr>
          <p:nvPr>
            <p:ph sz="half" idx="1"/>
          </p:nvPr>
        </p:nvSpPr>
        <p:spPr>
          <a:xfrm>
            <a:off x="1178169" y="712177"/>
            <a:ext cx="10506807" cy="6000831"/>
          </a:xfrm>
        </p:spPr>
        <p:txBody>
          <a:bodyPr>
            <a:normAutofit fontScale="55000" lnSpcReduction="20000"/>
          </a:bodyPr>
          <a:lstStyle/>
          <a:p>
            <a:r>
              <a:rPr lang="tr-TR" sz="2500" b="1" i="0" dirty="0" err="1">
                <a:solidFill>
                  <a:srgbClr val="000000"/>
                </a:solidFill>
                <a:effectLst/>
                <a:latin typeface="Arial" panose="020B0604020202020204" pitchFamily="34" charset="0"/>
              </a:rPr>
              <a:t>Anakart</a:t>
            </a:r>
            <a:endParaRPr lang="tr-TR" sz="2500" b="1" i="0" dirty="0">
              <a:solidFill>
                <a:srgbClr val="000000"/>
              </a:solidFill>
              <a:effectLst/>
              <a:latin typeface="Arial" panose="020B0604020202020204" pitchFamily="34" charset="0"/>
            </a:endParaRPr>
          </a:p>
          <a:p>
            <a:pPr lvl="1"/>
            <a:r>
              <a:rPr lang="tr-TR" sz="2500" b="0" i="0" dirty="0">
                <a:solidFill>
                  <a:srgbClr val="202122"/>
                </a:solidFill>
                <a:effectLst/>
                <a:latin typeface="Arial" panose="020B0604020202020204" pitchFamily="34" charset="0"/>
              </a:rPr>
              <a:t>İşlemci, RAM, ses kartı, ekran kartı gibi üzerine takılan aygıtlar ile DVD sürücü, hard disk gibi dahili aygıtları bir araya getirip, bunlar arasındaki haberleşmeyi kontrol eden bilgisayarın en önemli parçalarından biridir.</a:t>
            </a:r>
            <a:endParaRPr lang="tr-TR" sz="2500" b="1" i="0" dirty="0">
              <a:solidFill>
                <a:srgbClr val="000000"/>
              </a:solidFill>
              <a:effectLst/>
              <a:latin typeface="Arial" panose="020B0604020202020204" pitchFamily="34" charset="0"/>
            </a:endParaRPr>
          </a:p>
          <a:p>
            <a:r>
              <a:rPr lang="tr-TR" sz="2500" b="1" i="0" dirty="0">
                <a:solidFill>
                  <a:srgbClr val="000000"/>
                </a:solidFill>
                <a:effectLst/>
                <a:latin typeface="Arial" panose="020B0604020202020204" pitchFamily="34" charset="0"/>
              </a:rPr>
              <a:t>Yonga takımı</a:t>
            </a:r>
          </a:p>
          <a:p>
            <a:pPr lvl="1"/>
            <a:r>
              <a:rPr lang="tr-TR" sz="2500" b="0" i="0" dirty="0" err="1">
                <a:solidFill>
                  <a:srgbClr val="202122"/>
                </a:solidFill>
                <a:effectLst/>
                <a:latin typeface="Arial" panose="020B0604020202020204" pitchFamily="34" charset="0"/>
              </a:rPr>
              <a:t>Anakartın</a:t>
            </a:r>
            <a:r>
              <a:rPr lang="tr-TR" sz="2500" b="0" i="0" dirty="0">
                <a:solidFill>
                  <a:srgbClr val="202122"/>
                </a:solidFill>
                <a:effectLst/>
                <a:latin typeface="Arial" panose="020B0604020202020204" pitchFamily="34" charset="0"/>
              </a:rPr>
              <a:t> beynini oluşturur ve veri akışını denetler.</a:t>
            </a:r>
            <a:endParaRPr lang="tr-TR" sz="2500" b="1" i="0" dirty="0">
              <a:solidFill>
                <a:srgbClr val="000000"/>
              </a:solidFill>
              <a:effectLst/>
              <a:latin typeface="Arial" panose="020B0604020202020204" pitchFamily="34" charset="0"/>
            </a:endParaRPr>
          </a:p>
          <a:p>
            <a:r>
              <a:rPr lang="tr-TR" sz="2500" b="1" i="0" dirty="0" err="1">
                <a:solidFill>
                  <a:srgbClr val="000000"/>
                </a:solidFill>
                <a:effectLst/>
                <a:latin typeface="Arial" panose="020B0604020202020204" pitchFamily="34" charset="0"/>
              </a:rPr>
              <a:t>Veriyolu</a:t>
            </a:r>
            <a:endParaRPr lang="tr-TR" sz="2500" b="1" i="0" dirty="0">
              <a:solidFill>
                <a:srgbClr val="000000"/>
              </a:solidFill>
              <a:effectLst/>
              <a:latin typeface="Arial" panose="020B0604020202020204" pitchFamily="34" charset="0"/>
            </a:endParaRPr>
          </a:p>
          <a:p>
            <a:pPr lvl="1"/>
            <a:r>
              <a:rPr lang="tr-TR" sz="2500" b="0" i="0" dirty="0">
                <a:solidFill>
                  <a:srgbClr val="202122"/>
                </a:solidFill>
                <a:effectLst/>
                <a:latin typeface="Arial" panose="020B0604020202020204" pitchFamily="34" charset="0"/>
              </a:rPr>
              <a:t>Bilgisayarın bir bileşeninden diğerine veri aktarmak için kullanılan devrelerdir. Adres </a:t>
            </a:r>
            <a:r>
              <a:rPr lang="tr-TR" sz="2500" b="0" i="0" dirty="0" err="1">
                <a:solidFill>
                  <a:srgbClr val="202122"/>
                </a:solidFill>
                <a:effectLst/>
                <a:latin typeface="Arial" panose="020B0604020202020204" pitchFamily="34" charset="0"/>
              </a:rPr>
              <a:t>veriyolu</a:t>
            </a:r>
            <a:r>
              <a:rPr lang="tr-TR" sz="2500" b="0" i="0" dirty="0">
                <a:solidFill>
                  <a:srgbClr val="202122"/>
                </a:solidFill>
                <a:effectLst/>
                <a:latin typeface="Arial" panose="020B0604020202020204" pitchFamily="34" charset="0"/>
              </a:rPr>
              <a:t> ve standart </a:t>
            </a:r>
            <a:r>
              <a:rPr lang="tr-TR" sz="2500" b="0" i="0" dirty="0" err="1">
                <a:solidFill>
                  <a:srgbClr val="202122"/>
                </a:solidFill>
                <a:effectLst/>
                <a:latin typeface="Arial" panose="020B0604020202020204" pitchFamily="34" charset="0"/>
              </a:rPr>
              <a:t>veriyolu</a:t>
            </a:r>
            <a:r>
              <a:rPr lang="tr-TR" sz="2500" b="0" i="0" dirty="0">
                <a:solidFill>
                  <a:srgbClr val="202122"/>
                </a:solidFill>
                <a:effectLst/>
                <a:latin typeface="Arial" panose="020B0604020202020204" pitchFamily="34" charset="0"/>
              </a:rPr>
              <a:t> olmak üzere iki bölümden oluşurlar. Adres veri yolu verilerin nereye gideceğini belirlerken, standart </a:t>
            </a:r>
            <a:r>
              <a:rPr lang="tr-TR" sz="2500" b="0" i="0" dirty="0" err="1">
                <a:solidFill>
                  <a:srgbClr val="202122"/>
                </a:solidFill>
                <a:effectLst/>
                <a:latin typeface="Arial" panose="020B0604020202020204" pitchFamily="34" charset="0"/>
              </a:rPr>
              <a:t>veriyolu</a:t>
            </a:r>
            <a:r>
              <a:rPr lang="tr-TR" sz="2500" b="0" i="0" dirty="0">
                <a:solidFill>
                  <a:srgbClr val="202122"/>
                </a:solidFill>
                <a:effectLst/>
                <a:latin typeface="Arial" panose="020B0604020202020204" pitchFamily="34" charset="0"/>
              </a:rPr>
              <a:t> bilgisayar yapılan işlemlerle ilgili veri aktarırken kullanılır.</a:t>
            </a:r>
            <a:endParaRPr lang="tr-TR" sz="2500" b="1" i="0" dirty="0">
              <a:solidFill>
                <a:srgbClr val="000000"/>
              </a:solidFill>
              <a:effectLst/>
              <a:latin typeface="Arial" panose="020B0604020202020204" pitchFamily="34" charset="0"/>
            </a:endParaRPr>
          </a:p>
          <a:p>
            <a:r>
              <a:rPr lang="tr-TR" sz="2500" b="1" i="0" dirty="0">
                <a:solidFill>
                  <a:srgbClr val="000000"/>
                </a:solidFill>
                <a:effectLst/>
                <a:latin typeface="Arial" panose="020B0604020202020204" pitchFamily="34" charset="0"/>
              </a:rPr>
              <a:t>Önbellek</a:t>
            </a:r>
          </a:p>
          <a:p>
            <a:pPr lvl="1"/>
            <a:r>
              <a:rPr lang="tr-TR" sz="2500" b="0" i="0" dirty="0">
                <a:solidFill>
                  <a:srgbClr val="202122"/>
                </a:solidFill>
                <a:effectLst/>
                <a:latin typeface="Arial" panose="020B0604020202020204" pitchFamily="34" charset="0"/>
              </a:rPr>
              <a:t>Dosyaların daha hızlı bulunması ve işlenmesi amacıyla kullanılır. Bu yüzden bilgisayarda sık kullanılan bilgiler bu belleğe aktarılır, gerektiği zaman da buradan okunur.</a:t>
            </a:r>
            <a:endParaRPr lang="tr-TR" sz="2500" b="1" i="0" dirty="0">
              <a:solidFill>
                <a:srgbClr val="000000"/>
              </a:solidFill>
              <a:effectLst/>
              <a:latin typeface="Arial" panose="020B0604020202020204" pitchFamily="34" charset="0"/>
            </a:endParaRPr>
          </a:p>
          <a:p>
            <a:r>
              <a:rPr lang="tr-TR" sz="2500" b="1" i="0" dirty="0">
                <a:solidFill>
                  <a:srgbClr val="000000"/>
                </a:solidFill>
                <a:effectLst/>
                <a:latin typeface="Arial" panose="020B0604020202020204" pitchFamily="34" charset="0"/>
              </a:rPr>
              <a:t>Mikroişlemciler (Merkezî İşlem Birimi, MİB)</a:t>
            </a:r>
          </a:p>
          <a:p>
            <a:pPr lvl="1"/>
            <a:r>
              <a:rPr lang="tr-TR" sz="2500" b="0" i="0" dirty="0">
                <a:solidFill>
                  <a:srgbClr val="202122"/>
                </a:solidFill>
                <a:effectLst/>
                <a:latin typeface="Arial" panose="020B0604020202020204" pitchFamily="34" charset="0"/>
              </a:rPr>
              <a:t>Bilgisayarın kalbidir. İşlemcinin görevi, buyrukların bellekten getirilmesi, çözülmesi ve çalıştırılması, sonuçların gözlenmesi, program işlenirken diğer donanım birimlerinden gelen kesme isteklerine cevap vermesi gibi işlemlerdir.</a:t>
            </a:r>
            <a:endParaRPr lang="tr-TR" sz="2500" b="1" i="0" dirty="0">
              <a:solidFill>
                <a:srgbClr val="000000"/>
              </a:solidFill>
              <a:effectLst/>
              <a:latin typeface="Arial" panose="020B0604020202020204" pitchFamily="34" charset="0"/>
            </a:endParaRPr>
          </a:p>
          <a:p>
            <a:r>
              <a:rPr lang="tr-TR" sz="2500" b="1" i="0" dirty="0">
                <a:solidFill>
                  <a:srgbClr val="000000"/>
                </a:solidFill>
                <a:effectLst/>
                <a:latin typeface="Arial" panose="020B0604020202020204" pitchFamily="34" charset="0"/>
              </a:rPr>
              <a:t>Bellek</a:t>
            </a:r>
          </a:p>
          <a:p>
            <a:pPr lvl="1"/>
            <a:r>
              <a:rPr lang="tr-TR" sz="2500" b="0" i="0" dirty="0">
                <a:solidFill>
                  <a:srgbClr val="202122"/>
                </a:solidFill>
                <a:effectLst/>
                <a:latin typeface="Arial" panose="020B0604020202020204" pitchFamily="34" charset="0"/>
              </a:rPr>
              <a:t>ROM ve RAM olmak üzere 2 çeşit bellek vardır. ROM üzerindeki bilgiler kalıcıdır, RAM üzerindeki bilgiler ise istenildiği zaman okunabilir ve yazılabilir. Elektrik kesintilerinde RAM üzerindeki tüm bilgiler silinir</a:t>
            </a:r>
            <a:endParaRPr lang="tr-TR" sz="2500" b="1" i="0" dirty="0">
              <a:solidFill>
                <a:srgbClr val="000000"/>
              </a:solidFill>
              <a:effectLst/>
              <a:latin typeface="Arial" panose="020B0604020202020204" pitchFamily="34" charset="0"/>
            </a:endParaRPr>
          </a:p>
          <a:p>
            <a:r>
              <a:rPr lang="tr-TR" sz="2500" b="1" i="0" dirty="0">
                <a:solidFill>
                  <a:srgbClr val="000000"/>
                </a:solidFill>
                <a:effectLst/>
                <a:latin typeface="Arial" panose="020B0604020202020204" pitchFamily="34" charset="0"/>
              </a:rPr>
              <a:t>Sabit Diskler</a:t>
            </a:r>
          </a:p>
          <a:p>
            <a:r>
              <a:rPr lang="tr-TR" sz="2500" b="1" dirty="0">
                <a:solidFill>
                  <a:srgbClr val="000000"/>
                </a:solidFill>
                <a:latin typeface="Arial" panose="020B0604020202020204" pitchFamily="34" charset="0"/>
              </a:rPr>
              <a:t>CD-ROM / DVD-ROM</a:t>
            </a:r>
            <a:endParaRPr lang="tr-TR" sz="2500" b="1" i="0" dirty="0">
              <a:solidFill>
                <a:srgbClr val="000000"/>
              </a:solidFill>
              <a:effectLst/>
              <a:latin typeface="Arial" panose="020B0604020202020204" pitchFamily="34" charset="0"/>
            </a:endParaRPr>
          </a:p>
          <a:p>
            <a:r>
              <a:rPr lang="tr-TR" sz="2500" b="1" i="0" dirty="0">
                <a:solidFill>
                  <a:srgbClr val="000000"/>
                </a:solidFill>
                <a:effectLst/>
                <a:latin typeface="Arial" panose="020B0604020202020204" pitchFamily="34" charset="0"/>
              </a:rPr>
              <a:t>Klavyeler</a:t>
            </a:r>
          </a:p>
          <a:p>
            <a:r>
              <a:rPr lang="tr-TR" sz="2500" b="1" i="0" dirty="0">
                <a:solidFill>
                  <a:srgbClr val="000000"/>
                </a:solidFill>
                <a:effectLst/>
                <a:latin typeface="Arial" panose="020B0604020202020204" pitchFamily="34" charset="0"/>
              </a:rPr>
              <a:t>Fareler</a:t>
            </a:r>
          </a:p>
          <a:p>
            <a:r>
              <a:rPr lang="tr-TR" sz="2500" b="1" i="0" dirty="0">
                <a:solidFill>
                  <a:srgbClr val="000000"/>
                </a:solidFill>
                <a:effectLst/>
                <a:latin typeface="Arial" panose="020B0604020202020204" pitchFamily="34" charset="0"/>
              </a:rPr>
              <a:t>Ekranlar (monitörler)</a:t>
            </a:r>
          </a:p>
          <a:p>
            <a:endParaRPr lang="tr-TR" b="1" i="0" dirty="0">
              <a:solidFill>
                <a:srgbClr val="000000"/>
              </a:solidFill>
              <a:effectLst/>
              <a:latin typeface="Arial" panose="020B0604020202020204" pitchFamily="34" charset="0"/>
            </a:endParaRPr>
          </a:p>
          <a:p>
            <a:endParaRPr lang="tr-TR" dirty="0"/>
          </a:p>
        </p:txBody>
      </p:sp>
    </p:spTree>
    <p:extLst>
      <p:ext uri="{BB962C8B-B14F-4D97-AF65-F5344CB8AC3E}">
        <p14:creationId xmlns:p14="http://schemas.microsoft.com/office/powerpoint/2010/main" val="217316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31F0852-EA0A-47C5-A78A-61FC09C243B0}"/>
              </a:ext>
            </a:extLst>
          </p:cNvPr>
          <p:cNvSpPr>
            <a:spLocks noGrp="1"/>
          </p:cNvSpPr>
          <p:nvPr>
            <p:ph type="title"/>
          </p:nvPr>
        </p:nvSpPr>
        <p:spPr>
          <a:xfrm>
            <a:off x="1257300" y="183093"/>
            <a:ext cx="5922845" cy="769407"/>
          </a:xfrm>
        </p:spPr>
        <p:txBody>
          <a:bodyPr>
            <a:normAutofit fontScale="90000"/>
          </a:bodyPr>
          <a:lstStyle/>
          <a:p>
            <a:r>
              <a:rPr lang="tr-TR" dirty="0"/>
              <a:t>Bilgisayar mimarisi</a:t>
            </a:r>
          </a:p>
        </p:txBody>
      </p:sp>
      <p:sp>
        <p:nvSpPr>
          <p:cNvPr id="3" name="İçerik Yer Tutucusu 2">
            <a:extLst>
              <a:ext uri="{FF2B5EF4-FFF2-40B4-BE49-F238E27FC236}">
                <a16:creationId xmlns:a16="http://schemas.microsoft.com/office/drawing/2014/main" id="{4E817398-089F-4870-B172-6A6C5AFB7B1E}"/>
              </a:ext>
            </a:extLst>
          </p:cNvPr>
          <p:cNvSpPr>
            <a:spLocks noGrp="1"/>
          </p:cNvSpPr>
          <p:nvPr>
            <p:ph sz="half" idx="1"/>
          </p:nvPr>
        </p:nvSpPr>
        <p:spPr>
          <a:xfrm>
            <a:off x="1295400" y="952499"/>
            <a:ext cx="10152996" cy="5722407"/>
          </a:xfrm>
        </p:spPr>
        <p:txBody>
          <a:bodyPr/>
          <a:lstStyle/>
          <a:p>
            <a:pPr marL="0" indent="0">
              <a:buNone/>
            </a:pPr>
            <a:r>
              <a:rPr lang="tr-TR" b="0" i="1" dirty="0">
                <a:solidFill>
                  <a:srgbClr val="202122"/>
                </a:solidFill>
                <a:effectLst/>
                <a:latin typeface="Arial" panose="020B0604020202020204" pitchFamily="34" charset="0"/>
              </a:rPr>
              <a:t>Bilgisayar Mimarisi</a:t>
            </a:r>
            <a:r>
              <a:rPr lang="tr-TR" b="0" i="0" dirty="0">
                <a:solidFill>
                  <a:srgbClr val="202122"/>
                </a:solidFill>
                <a:effectLst/>
                <a:latin typeface="Arial" panose="020B0604020202020204" pitchFamily="34" charset="0"/>
              </a:rPr>
              <a:t> en az 3 ana alt kategoriden oluşur</a:t>
            </a:r>
          </a:p>
          <a:p>
            <a:pPr marL="0" indent="0" algn="l">
              <a:buNone/>
            </a:pPr>
            <a:r>
              <a:rPr lang="tr-TR" b="1" i="0" dirty="0">
                <a:solidFill>
                  <a:srgbClr val="000000"/>
                </a:solidFill>
                <a:effectLst/>
                <a:latin typeface="Arial" panose="020B0604020202020204" pitchFamily="34" charset="0"/>
              </a:rPr>
              <a:t>1.</a:t>
            </a:r>
            <a:r>
              <a:rPr lang="tr-TR" b="1" i="0" u="none" strike="noStrike" dirty="0">
                <a:solidFill>
                  <a:srgbClr val="0645AD"/>
                </a:solidFill>
                <a:effectLst/>
                <a:latin typeface="Arial" panose="020B0604020202020204" pitchFamily="34" charset="0"/>
                <a:hlinkClick r:id="rId2" tooltip="Komut kümesi"/>
              </a:rPr>
              <a:t>Komut Kümesi Mimarisi</a:t>
            </a:r>
            <a:r>
              <a:rPr lang="tr-TR" b="1" i="0" dirty="0">
                <a:solidFill>
                  <a:srgbClr val="000000"/>
                </a:solidFill>
                <a:effectLst/>
                <a:latin typeface="Arial" panose="020B0604020202020204" pitchFamily="34" charset="0"/>
              </a:rPr>
              <a:t> (</a:t>
            </a:r>
            <a:r>
              <a:rPr lang="tr-TR" b="1" i="0" dirty="0" err="1">
                <a:solidFill>
                  <a:srgbClr val="000000"/>
                </a:solidFill>
                <a:effectLst/>
                <a:latin typeface="Arial" panose="020B0604020202020204" pitchFamily="34" charset="0"/>
              </a:rPr>
              <a:t>Instruction</a:t>
            </a:r>
            <a:r>
              <a:rPr lang="tr-TR" b="1" i="0" dirty="0">
                <a:solidFill>
                  <a:srgbClr val="000000"/>
                </a:solidFill>
                <a:effectLst/>
                <a:latin typeface="Arial" panose="020B0604020202020204" pitchFamily="34" charset="0"/>
              </a:rPr>
              <a:t> Set Architecture veya ISA)</a:t>
            </a:r>
          </a:p>
          <a:p>
            <a:pPr marL="0" indent="0" algn="l">
              <a:buNone/>
            </a:pPr>
            <a:r>
              <a:rPr lang="tr-TR" b="0" i="0" dirty="0">
                <a:solidFill>
                  <a:srgbClr val="202122"/>
                </a:solidFill>
                <a:effectLst/>
                <a:latin typeface="Arial" panose="020B0604020202020204" pitchFamily="34" charset="0"/>
              </a:rPr>
              <a:t>       - Komut Kümesi Mimarisi (ISA) bir bilgisayar donanımının, alt düzey programcıya                 (sistem programlarına) görünen yüzüdür.</a:t>
            </a:r>
          </a:p>
          <a:p>
            <a:pPr marL="0" indent="0" algn="l">
              <a:buNone/>
            </a:pPr>
            <a:r>
              <a:rPr lang="tr-TR" b="0" i="0" dirty="0">
                <a:solidFill>
                  <a:srgbClr val="202122"/>
                </a:solidFill>
                <a:effectLst/>
                <a:latin typeface="Arial" panose="020B0604020202020204" pitchFamily="34" charset="0"/>
              </a:rPr>
              <a:t>       - Bilgisayarlar üst düzey programlama dillerini (Java, C++ , vb..) anlamazlar.      İşlemcinin bu dilleri anlaması için bazı yazılım araçlarına (örnek olarak derleyiciler) ihtiyacı vardır. Bu araçlar üst düzey programlama dillerinde yazılan kodları işlemcinin anlayabileceği hale getirir.</a:t>
            </a:r>
          </a:p>
          <a:p>
            <a:pPr marL="0" indent="0" algn="l">
              <a:buNone/>
            </a:pPr>
            <a:r>
              <a:rPr lang="tr-TR" b="1" i="0" dirty="0">
                <a:solidFill>
                  <a:srgbClr val="000000"/>
                </a:solidFill>
                <a:effectLst/>
                <a:latin typeface="Arial" panose="020B0604020202020204" pitchFamily="34" charset="0"/>
              </a:rPr>
              <a:t>2.</a:t>
            </a:r>
            <a:r>
              <a:rPr lang="tr-TR" b="1" i="0" u="none" strike="noStrike" dirty="0">
                <a:solidFill>
                  <a:srgbClr val="0645AD"/>
                </a:solidFill>
                <a:effectLst/>
                <a:latin typeface="Arial" panose="020B0604020202020204" pitchFamily="34" charset="0"/>
                <a:hlinkClick r:id="rId3" tooltip="Bilgisayar organizasyonu"/>
              </a:rPr>
              <a:t>Mikro Mimari</a:t>
            </a:r>
            <a:r>
              <a:rPr lang="tr-TR" b="1" i="0" dirty="0">
                <a:solidFill>
                  <a:srgbClr val="000000"/>
                </a:solidFill>
                <a:effectLst/>
                <a:latin typeface="Arial" panose="020B0604020202020204" pitchFamily="34" charset="0"/>
              </a:rPr>
              <a:t> (Micro Architecture)</a:t>
            </a:r>
          </a:p>
          <a:p>
            <a:pPr marL="0" indent="0" algn="l">
              <a:buNone/>
            </a:pPr>
            <a:r>
              <a:rPr lang="tr-TR" b="0" i="0" dirty="0">
                <a:solidFill>
                  <a:srgbClr val="202122"/>
                </a:solidFill>
                <a:effectLst/>
                <a:latin typeface="Arial" panose="020B0604020202020204" pitchFamily="34" charset="0"/>
              </a:rPr>
              <a:t>        - Mikro Mimari ya da bilgisayar organizasyonu işlemcinin komut kümesi mimarisini nasıl uygulayacağını açıklar. Komut kümesi mimarisi birçok şekilde uygulanabildiğinden</a:t>
            </a:r>
          </a:p>
          <a:p>
            <a:pPr marL="0" indent="0" algn="l">
              <a:buNone/>
            </a:pPr>
            <a:r>
              <a:rPr lang="tr-TR" b="0" i="0" dirty="0">
                <a:solidFill>
                  <a:srgbClr val="202122"/>
                </a:solidFill>
                <a:effectLst/>
                <a:latin typeface="Arial" panose="020B0604020202020204" pitchFamily="34" charset="0"/>
              </a:rPr>
              <a:t>birçok durum oluşur.(Enerji verimliliği, performans gibi)</a:t>
            </a:r>
          </a:p>
          <a:p>
            <a:pPr marL="0" indent="0" algn="l">
              <a:buNone/>
            </a:pPr>
            <a:endParaRPr lang="tr-TR" b="0" i="0" dirty="0">
              <a:solidFill>
                <a:srgbClr val="202122"/>
              </a:solidFill>
              <a:effectLst/>
              <a:latin typeface="Arial" panose="020B0604020202020204" pitchFamily="34" charset="0"/>
            </a:endParaRPr>
          </a:p>
          <a:p>
            <a:pPr marL="0" indent="0">
              <a:buNone/>
            </a:pPr>
            <a:endParaRPr lang="tr-TR" b="0" i="0" dirty="0">
              <a:solidFill>
                <a:srgbClr val="202122"/>
              </a:solidFill>
              <a:effectLst/>
              <a:latin typeface="Arial" panose="020B0604020202020204" pitchFamily="34" charset="0"/>
            </a:endParaRPr>
          </a:p>
          <a:p>
            <a:endParaRPr lang="tr-TR" b="0" i="0" dirty="0">
              <a:solidFill>
                <a:srgbClr val="202122"/>
              </a:solidFill>
              <a:effectLst/>
              <a:latin typeface="Arial" panose="020B0604020202020204" pitchFamily="34" charset="0"/>
            </a:endParaRPr>
          </a:p>
        </p:txBody>
      </p:sp>
    </p:spTree>
    <p:extLst>
      <p:ext uri="{BB962C8B-B14F-4D97-AF65-F5344CB8AC3E}">
        <p14:creationId xmlns:p14="http://schemas.microsoft.com/office/powerpoint/2010/main" val="49556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6587BFF-6528-4C81-869B-85B0C2DE2F3D}"/>
              </a:ext>
            </a:extLst>
          </p:cNvPr>
          <p:cNvSpPr>
            <a:spLocks noGrp="1"/>
          </p:cNvSpPr>
          <p:nvPr>
            <p:ph sz="half" idx="1"/>
          </p:nvPr>
        </p:nvSpPr>
        <p:spPr>
          <a:xfrm>
            <a:off x="1134207" y="694592"/>
            <a:ext cx="10445261" cy="6268915"/>
          </a:xfrm>
        </p:spPr>
        <p:txBody>
          <a:bodyPr>
            <a:normAutofit/>
          </a:bodyPr>
          <a:lstStyle/>
          <a:p>
            <a:pPr marL="0" indent="0" algn="l">
              <a:buNone/>
            </a:pPr>
            <a:r>
              <a:rPr lang="tr-TR" sz="1800" b="1" i="0" dirty="0">
                <a:solidFill>
                  <a:srgbClr val="000000"/>
                </a:solidFill>
                <a:effectLst/>
                <a:latin typeface="Arial" panose="020B0604020202020204" pitchFamily="34" charset="0"/>
              </a:rPr>
              <a:t>3.Sistem Tasarımı (</a:t>
            </a:r>
            <a:r>
              <a:rPr lang="tr-TR" sz="1800" b="1" i="0" dirty="0" err="1">
                <a:solidFill>
                  <a:srgbClr val="000000"/>
                </a:solidFill>
                <a:effectLst/>
                <a:latin typeface="Arial" panose="020B0604020202020204" pitchFamily="34" charset="0"/>
              </a:rPr>
              <a:t>System</a:t>
            </a:r>
            <a:r>
              <a:rPr lang="tr-TR" sz="1800" b="1" i="0" dirty="0">
                <a:solidFill>
                  <a:srgbClr val="000000"/>
                </a:solidFill>
                <a:effectLst/>
                <a:latin typeface="Arial" panose="020B0604020202020204" pitchFamily="34" charset="0"/>
              </a:rPr>
              <a:t> Design)</a:t>
            </a:r>
          </a:p>
          <a:p>
            <a:pPr marL="0" indent="0" algn="l">
              <a:buNone/>
            </a:pPr>
            <a:r>
              <a:rPr lang="tr-TR" sz="1800" b="0" i="0" dirty="0">
                <a:solidFill>
                  <a:srgbClr val="202122"/>
                </a:solidFill>
                <a:effectLst/>
                <a:latin typeface="Arial" panose="020B0604020202020204" pitchFamily="34" charset="0"/>
              </a:rPr>
              <a:t>Sistem Tasarımı diğer bütün donanımsal bileşenleri içerir. Bunlar ;</a:t>
            </a:r>
          </a:p>
          <a:p>
            <a:pPr marL="0" indent="0" algn="l">
              <a:buNone/>
            </a:pPr>
            <a:r>
              <a:rPr lang="tr-TR" sz="1800" b="0" i="0" dirty="0">
                <a:solidFill>
                  <a:srgbClr val="202122"/>
                </a:solidFill>
                <a:effectLst/>
                <a:latin typeface="Arial" panose="020B0604020202020204" pitchFamily="34" charset="0"/>
              </a:rPr>
              <a:t>- Bilgisayar </a:t>
            </a:r>
            <a:r>
              <a:rPr lang="tr-TR" sz="1800" dirty="0" err="1">
                <a:solidFill>
                  <a:srgbClr val="202122"/>
                </a:solidFill>
                <a:latin typeface="Arial" panose="020B0604020202020204" pitchFamily="34" charset="0"/>
              </a:rPr>
              <a:t>Tuş</a:t>
            </a:r>
            <a:r>
              <a:rPr lang="tr-TR" sz="1800" b="0" i="0" dirty="0" err="1">
                <a:solidFill>
                  <a:srgbClr val="202122"/>
                </a:solidFill>
                <a:effectLst/>
                <a:latin typeface="Arial" panose="020B0604020202020204" pitchFamily="34" charset="0"/>
              </a:rPr>
              <a:t>’larını</a:t>
            </a:r>
            <a:r>
              <a:rPr lang="tr-TR" sz="1800" b="0" i="0" dirty="0">
                <a:solidFill>
                  <a:srgbClr val="202122"/>
                </a:solidFill>
                <a:effectLst/>
                <a:latin typeface="Arial" panose="020B0604020202020204" pitchFamily="34" charset="0"/>
              </a:rPr>
              <a:t> ve </a:t>
            </a:r>
            <a:r>
              <a:rPr lang="tr-TR" sz="1800" b="0" i="0" dirty="0" err="1">
                <a:solidFill>
                  <a:srgbClr val="202122"/>
                </a:solidFill>
                <a:effectLst/>
                <a:latin typeface="Arial" panose="020B0604020202020204" pitchFamily="34" charset="0"/>
              </a:rPr>
              <a:t>Switch’lerini</a:t>
            </a:r>
            <a:r>
              <a:rPr lang="tr-TR" sz="1800" b="0" i="0" dirty="0">
                <a:solidFill>
                  <a:srgbClr val="202122"/>
                </a:solidFill>
                <a:effectLst/>
                <a:latin typeface="Arial" panose="020B0604020202020204" pitchFamily="34" charset="0"/>
              </a:rPr>
              <a:t> Sisteme bağlamak</a:t>
            </a:r>
          </a:p>
          <a:p>
            <a:pPr marL="0" indent="0" algn="l">
              <a:buNone/>
            </a:pPr>
            <a:r>
              <a:rPr lang="tr-TR" sz="1800" b="0" i="0" dirty="0">
                <a:solidFill>
                  <a:srgbClr val="202122"/>
                </a:solidFill>
                <a:effectLst/>
                <a:latin typeface="Arial" panose="020B0604020202020204" pitchFamily="34" charset="0"/>
              </a:rPr>
              <a:t>- Memory kontrolcüsü ve hiyerarşileri</a:t>
            </a:r>
          </a:p>
          <a:p>
            <a:pPr marL="0" indent="0" algn="l">
              <a:buNone/>
            </a:pPr>
            <a:r>
              <a:rPr lang="tr-TR" sz="1800" b="0" i="0" dirty="0">
                <a:solidFill>
                  <a:srgbClr val="202122"/>
                </a:solidFill>
                <a:effectLst/>
                <a:latin typeface="Arial" panose="020B0604020202020204" pitchFamily="34" charset="0"/>
              </a:rPr>
              <a:t>- CPU </a:t>
            </a:r>
            <a:r>
              <a:rPr lang="tr-TR" sz="1800" b="0" i="0" dirty="0" err="1">
                <a:solidFill>
                  <a:srgbClr val="202122"/>
                </a:solidFill>
                <a:effectLst/>
                <a:latin typeface="Arial" panose="020B0604020202020204" pitchFamily="34" charset="0"/>
              </a:rPr>
              <a:t>off</a:t>
            </a:r>
            <a:r>
              <a:rPr lang="tr-TR" sz="1800" b="0" i="0" dirty="0">
                <a:solidFill>
                  <a:srgbClr val="202122"/>
                </a:solidFill>
                <a:effectLst/>
                <a:latin typeface="Arial" panose="020B0604020202020204" pitchFamily="34" charset="0"/>
              </a:rPr>
              <a:t> </a:t>
            </a:r>
            <a:r>
              <a:rPr lang="tr-TR" sz="1800" b="0" i="0" dirty="0" err="1">
                <a:solidFill>
                  <a:srgbClr val="202122"/>
                </a:solidFill>
                <a:effectLst/>
                <a:latin typeface="Arial" panose="020B0604020202020204" pitchFamily="34" charset="0"/>
              </a:rPr>
              <a:t>load</a:t>
            </a:r>
            <a:r>
              <a:rPr lang="tr-TR" sz="1800" b="0" i="0" dirty="0">
                <a:solidFill>
                  <a:srgbClr val="202122"/>
                </a:solidFill>
                <a:effectLst/>
                <a:latin typeface="Arial" panose="020B0604020202020204" pitchFamily="34" charset="0"/>
              </a:rPr>
              <a:t> mekanizmasının bazı </a:t>
            </a:r>
            <a:r>
              <a:rPr lang="tr-TR" sz="1800" b="0" i="0" dirty="0" err="1">
                <a:solidFill>
                  <a:srgbClr val="202122"/>
                </a:solidFill>
                <a:effectLst/>
                <a:latin typeface="Arial" panose="020B0604020202020204" pitchFamily="34" charset="0"/>
              </a:rPr>
              <a:t>memory’lre</a:t>
            </a:r>
            <a:r>
              <a:rPr lang="tr-TR" sz="1800" b="0" i="0" dirty="0">
                <a:solidFill>
                  <a:srgbClr val="202122"/>
                </a:solidFill>
                <a:effectLst/>
                <a:latin typeface="Arial" panose="020B0604020202020204" pitchFamily="34" charset="0"/>
              </a:rPr>
              <a:t> direkt girişi</a:t>
            </a:r>
          </a:p>
          <a:p>
            <a:pPr marL="0" indent="0" algn="l">
              <a:buNone/>
            </a:pPr>
            <a:r>
              <a:rPr lang="tr-TR" sz="1800" b="0" i="0" dirty="0">
                <a:solidFill>
                  <a:srgbClr val="202122"/>
                </a:solidFill>
                <a:effectLst/>
                <a:latin typeface="Arial" panose="020B0604020202020204" pitchFamily="34" charset="0"/>
              </a:rPr>
              <a:t>- </a:t>
            </a:r>
            <a:r>
              <a:rPr lang="tr-TR" sz="1800" b="0" i="0" dirty="0" err="1">
                <a:solidFill>
                  <a:srgbClr val="202122"/>
                </a:solidFill>
                <a:effectLst/>
                <a:latin typeface="Arial" panose="020B0604020202020204" pitchFamily="34" charset="0"/>
              </a:rPr>
              <a:t>Mullti-Processing</a:t>
            </a:r>
            <a:r>
              <a:rPr lang="tr-TR" sz="1800" b="0" i="0" dirty="0">
                <a:solidFill>
                  <a:srgbClr val="202122"/>
                </a:solidFill>
                <a:effectLst/>
                <a:latin typeface="Arial" panose="020B0604020202020204" pitchFamily="34" charset="0"/>
              </a:rPr>
              <a:t> gibi önemli noktalar.</a:t>
            </a:r>
          </a:p>
          <a:p>
            <a:pPr marL="0" indent="0" algn="l">
              <a:buNone/>
            </a:pPr>
            <a:r>
              <a:rPr lang="tr-TR" sz="1800" b="0" i="0" dirty="0">
                <a:solidFill>
                  <a:srgbClr val="202122"/>
                </a:solidFill>
                <a:effectLst/>
                <a:latin typeface="Arial" panose="020B0604020202020204" pitchFamily="34" charset="0"/>
              </a:rPr>
              <a:t>Bilgisayar mimarisi çoğunlukla bilgisayar organizasyonunun tanımı ile karıştırılır. Her ikisi de bilgisayar sistemini tarif etmek için kullanılan temel esaslardır. Bilgisayar mimarisi, bir programın mantıksal çalışmasına doğrudan etki eden bir özelliktir. Komut kümesi, değişik şekillerdeki veri tiplerini temsil etmek için kullanılan bit sayısı, bellek adresleme teknikleri ve giriş-çıkış mekanizmasının dahil olduğu bilgisayar tasarımı bilgisayar mimarisine girmektedir. Bilgisayar organizasyonu daha çok yazılımla donanım arasındaki bağdaştırmayla ilgilidir. Çevre elemanları, kullanılan bellek teknolojisi gibi kullanıcıya ayrıntılarıyla açıkça görünen özellikler ise bilgisayar organizasyonuna aittir. Yani bilgisayar mimarisi tanımı daha düşük seviye teknoloji, organizasyon tanımı ise daha kullanıcıya yönelik üst düzey özellik taşımaktadır.</a:t>
            </a:r>
          </a:p>
        </p:txBody>
      </p:sp>
    </p:spTree>
    <p:extLst>
      <p:ext uri="{BB962C8B-B14F-4D97-AF65-F5344CB8AC3E}">
        <p14:creationId xmlns:p14="http://schemas.microsoft.com/office/powerpoint/2010/main" val="531274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ozet">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6807305_TF67530480.potx" id="{799B5061-419A-4177-90A8-5A1A6873295D}" vid="{DC7DC282-79FF-4093-9C74-7D2A8F1831CF}"/>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5D5C12-9048-448D-A69C-F00736C0732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32C9D10-CA80-4BC9-9D59-B4B9486E9328}">
  <ds:schemaRefs>
    <ds:schemaRef ds:uri="http://schemas.microsoft.com/sharepoint/v3/contenttype/forms"/>
  </ds:schemaRefs>
</ds:datastoreItem>
</file>

<file path=customXml/itemProps3.xml><?xml version="1.0" encoding="utf-8"?>
<ds:datastoreItem xmlns:ds="http://schemas.openxmlformats.org/officeDocument/2006/customXml" ds:itemID="{DD0DBFED-7AB5-403D-9982-F81C20C3F5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Rozet tasarımı</Template>
  <TotalTime>157</TotalTime>
  <Words>1724</Words>
  <Application>Microsoft Office PowerPoint</Application>
  <PresentationFormat>Geniş ekran</PresentationFormat>
  <Paragraphs>86</Paragraphs>
  <Slides>14</Slides>
  <Notes>1</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14</vt:i4>
      </vt:variant>
    </vt:vector>
  </HeadingPairs>
  <TitlesOfParts>
    <vt:vector size="20" baseType="lpstr">
      <vt:lpstr>Arial</vt:lpstr>
      <vt:lpstr>Bahnschrift SemiLight Condensed</vt:lpstr>
      <vt:lpstr>Calibri</vt:lpstr>
      <vt:lpstr>Gill Sans MT</vt:lpstr>
      <vt:lpstr>Impact</vt:lpstr>
      <vt:lpstr>Rozet</vt:lpstr>
      <vt:lpstr>Bilgisayar Mimarileri</vt:lpstr>
      <vt:lpstr>PowerPoint Sunusu</vt:lpstr>
      <vt:lpstr>JOHN VON NEUMANN BİYOGRAFİSİ</vt:lpstr>
      <vt:lpstr>Bilgisayar Organizasyonu ve mimarisi</vt:lpstr>
      <vt:lpstr>PowerPoint Sunusu</vt:lpstr>
      <vt:lpstr>PowerPoint Sunusu</vt:lpstr>
      <vt:lpstr>Donanım</vt:lpstr>
      <vt:lpstr>Bilgisayar mimarisi</vt:lpstr>
      <vt:lpstr>PowerPoint Sunusu</vt:lpstr>
      <vt:lpstr>PowerPoint Sunusu</vt:lpstr>
      <vt:lpstr>Donanımsal yaklaşım</vt:lpstr>
      <vt:lpstr>Programsal yaklaşım</vt:lpstr>
      <vt:lpstr>PowerPoint Sunusu</vt:lpstr>
      <vt:lpstr>Dinlediğiniz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Bilgisayar Mimarileri</dc:title>
  <dc:creator>CEYHUN AKTAC</dc:creator>
  <cp:lastModifiedBy>CEYHUN AKTAC</cp:lastModifiedBy>
  <cp:revision>34</cp:revision>
  <dcterms:created xsi:type="dcterms:W3CDTF">2022-05-16T10:01:16Z</dcterms:created>
  <dcterms:modified xsi:type="dcterms:W3CDTF">2022-05-17T09:50:57Z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