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6"/>
  </p:notesMasterIdLst>
  <p:sldIdLst>
    <p:sldId id="256" r:id="rId2"/>
    <p:sldId id="274" r:id="rId3"/>
    <p:sldId id="257" r:id="rId4"/>
    <p:sldId id="276" r:id="rId5"/>
    <p:sldId id="278" r:id="rId6"/>
    <p:sldId id="277" r:id="rId7"/>
    <p:sldId id="269" r:id="rId8"/>
    <p:sldId id="275" r:id="rId9"/>
    <p:sldId id="271" r:id="rId10"/>
    <p:sldId id="270" r:id="rId11"/>
    <p:sldId id="260" r:id="rId12"/>
    <p:sldId id="273" r:id="rId13"/>
    <p:sldId id="259" r:id="rId14"/>
    <p:sldId id="261" r:id="rId15"/>
    <p:sldId id="263" r:id="rId16"/>
    <p:sldId id="264" r:id="rId17"/>
    <p:sldId id="265" r:id="rId18"/>
    <p:sldId id="266" r:id="rId19"/>
    <p:sldId id="262" r:id="rId20"/>
    <p:sldId id="279" r:id="rId21"/>
    <p:sldId id="267" r:id="rId22"/>
    <p:sldId id="280" r:id="rId23"/>
    <p:sldId id="281" r:id="rId24"/>
    <p:sldId id="282"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DA8170B-AF7A-4110-9CF8-AA28AD7A149B}">
          <p14:sldIdLst>
            <p14:sldId id="256"/>
            <p14:sldId id="274"/>
            <p14:sldId id="257"/>
            <p14:sldId id="276"/>
            <p14:sldId id="278"/>
            <p14:sldId id="277"/>
            <p14:sldId id="269"/>
            <p14:sldId id="275"/>
            <p14:sldId id="271"/>
            <p14:sldId id="270"/>
            <p14:sldId id="260"/>
            <p14:sldId id="273"/>
            <p14:sldId id="259"/>
            <p14:sldId id="261"/>
            <p14:sldId id="263"/>
            <p14:sldId id="264"/>
            <p14:sldId id="265"/>
            <p14:sldId id="266"/>
            <p14:sldId id="262"/>
            <p14:sldId id="279"/>
            <p14:sldId id="267"/>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varScale="1">
        <p:scale>
          <a:sx n="72" d="100"/>
          <a:sy n="72" d="100"/>
        </p:scale>
        <p:origin x="12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E580A-4158-4DF9-A40A-6694220207EE}" type="datetimeFigureOut">
              <a:rPr lang="es-ES" smtClean="0"/>
              <a:t>20/03/2018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D2700-0382-4113-A282-43C267933EEF}" type="slidenum">
              <a:rPr lang="es-ES" smtClean="0"/>
              <a:t>‹Nº›</a:t>
            </a:fld>
            <a:endParaRPr lang="es-ES"/>
          </a:p>
        </p:txBody>
      </p:sp>
    </p:spTree>
    <p:extLst>
      <p:ext uri="{BB962C8B-B14F-4D97-AF65-F5344CB8AC3E}">
        <p14:creationId xmlns:p14="http://schemas.microsoft.com/office/powerpoint/2010/main" val="300848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27D2700-0382-4113-A282-43C267933EEF}" type="slidenum">
              <a:rPr lang="es-ES" smtClean="0"/>
              <a:t>1</a:t>
            </a:fld>
            <a:endParaRPr lang="es-ES"/>
          </a:p>
        </p:txBody>
      </p:sp>
    </p:spTree>
    <p:extLst>
      <p:ext uri="{BB962C8B-B14F-4D97-AF65-F5344CB8AC3E}">
        <p14:creationId xmlns:p14="http://schemas.microsoft.com/office/powerpoint/2010/main" val="381263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3574715-F473-4887-BC22-550CF8287E5A}" type="datetime1">
              <a:rPr lang="es-CO" smtClean="0"/>
              <a:t>20/03/2018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2488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ADC1BED-9E5D-46B4-9C27-B7F1205EC7CC}" type="datetime1">
              <a:rPr lang="es-CO" smtClean="0"/>
              <a:t>20/03/2018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42185270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ADC1BED-9E5D-46B4-9C27-B7F1205EC7CC}" type="datetime1">
              <a:rPr lang="es-CO" smtClean="0"/>
              <a:t>20/03/2018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14464607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s-ES"/>
              <a:t>Haga clic para modificar el estilo de texto del patrón</a:t>
            </a:r>
          </a:p>
        </p:txBody>
      </p:sp>
      <p:sp>
        <p:nvSpPr>
          <p:cNvPr id="2" name="Date Placeholder 1"/>
          <p:cNvSpPr>
            <a:spLocks noGrp="1"/>
          </p:cNvSpPr>
          <p:nvPr>
            <p:ph type="dt" sz="half" idx="10"/>
          </p:nvPr>
        </p:nvSpPr>
        <p:spPr/>
        <p:txBody>
          <a:bodyPr/>
          <a:lstStyle/>
          <a:p>
            <a:fld id="{1ADC1BED-9E5D-46B4-9C27-B7F1205EC7CC}" type="datetime1">
              <a:rPr lang="es-CO" smtClean="0"/>
              <a:t>20/03/2018</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314264922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AF7FCA-7773-4FC2-996C-A9A3FE0AA53F}" type="datetime1">
              <a:rPr lang="es-CO" smtClean="0"/>
              <a:t>20/03/2018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474279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8D182B-245A-4A21-AE8E-1F885C6825C8}" type="datetime1">
              <a:rPr lang="es-CO" smtClean="0"/>
              <a:t>20/03/2018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332446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A35024-F1ED-4681-9B7B-821932A333CE}" type="datetime1">
              <a:rPr lang="es-CO" smtClean="0"/>
              <a:t>20/03/2018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108090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92A4F2D-EFF0-40AF-A2BB-75B39DCCE505}" type="datetime1">
              <a:rPr lang="es-CO" smtClean="0"/>
              <a:t>20/03/2018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261389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0150155-3C72-4A60-A8D3-800745F12D28}" type="datetime1">
              <a:rPr lang="es-CO" smtClean="0"/>
              <a:t>20/03/2018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387969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466B97-1C22-4E0F-8F09-35DF4966E78C}" type="datetime1">
              <a:rPr lang="es-CO" smtClean="0"/>
              <a:t>20/03/2018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138674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ADC1BED-9E5D-46B4-9C27-B7F1205EC7CC}" type="datetime1">
              <a:rPr lang="es-CO" smtClean="0"/>
              <a:t>20/03/2018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19815732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E3A1D-BC2C-4B9D-8A2D-DCA3649D43D8}" type="datetime1">
              <a:rPr lang="es-CO" smtClean="0"/>
              <a:t>20/03/2018</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327780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6AACF39-5CEA-4F23-AED7-4140622ACE6A}" type="datetime1">
              <a:rPr lang="es-CO" smtClean="0"/>
              <a:t>20/03/2018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26599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2914357" y="6041361"/>
            <a:ext cx="732659" cy="365125"/>
          </a:xfrm>
        </p:spPr>
        <p:txBody>
          <a:bodyPr/>
          <a:lstStyle/>
          <a:p>
            <a:fld id="{81E78B0F-DD85-4B6A-B0CC-989C2A69A7FF}" type="datetime1">
              <a:rPr lang="es-CO" smtClean="0"/>
              <a:t>20/03/2018</a:t>
            </a:fld>
            <a:endParaRPr lang="es-CO" dirty="0"/>
          </a:p>
        </p:txBody>
      </p:sp>
      <p:sp>
        <p:nvSpPr>
          <p:cNvPr id="6" name="Footer Placeholder 5"/>
          <p:cNvSpPr>
            <a:spLocks noGrp="1"/>
          </p:cNvSpPr>
          <p:nvPr>
            <p:ph type="ftr" sz="quarter" idx="11"/>
          </p:nvPr>
        </p:nvSpPr>
        <p:spPr>
          <a:xfrm>
            <a:off x="442797" y="6041361"/>
            <a:ext cx="2471560" cy="365125"/>
          </a:xfrm>
        </p:spPr>
        <p:txBody>
          <a:bodyPr/>
          <a:lstStyle/>
          <a:p>
            <a:endParaRPr lang="es-CO" dirty="0"/>
          </a:p>
        </p:txBody>
      </p:sp>
      <p:sp>
        <p:nvSpPr>
          <p:cNvPr id="7" name="Slide Number Placeholder 6"/>
          <p:cNvSpPr>
            <a:spLocks noGrp="1"/>
          </p:cNvSpPr>
          <p:nvPr>
            <p:ph type="sldNum" sz="quarter" idx="12"/>
          </p:nvPr>
        </p:nvSpPr>
        <p:spPr>
          <a:xfrm>
            <a:off x="3647017" y="5915887"/>
            <a:ext cx="796616" cy="490599"/>
          </a:xfrm>
        </p:spPr>
        <p:txBody>
          <a:bodyPr/>
          <a:lstStyle/>
          <a:p>
            <a:fld id="{68AAA2C5-4BAD-45B2-BA82-04DBCCD82AD9}" type="slidenum">
              <a:rPr lang="es-CO" smtClean="0"/>
              <a:t>‹Nº›</a:t>
            </a:fld>
            <a:endParaRPr lang="es-CO" dirty="0"/>
          </a:p>
        </p:txBody>
      </p:sp>
    </p:spTree>
    <p:extLst>
      <p:ext uri="{BB962C8B-B14F-4D97-AF65-F5344CB8AC3E}">
        <p14:creationId xmlns:p14="http://schemas.microsoft.com/office/powerpoint/2010/main" val="173663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s-CO"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1ADC1BED-9E5D-46B4-9C27-B7F1205EC7CC}" type="datetime1">
              <a:rPr lang="es-CO" smtClean="0"/>
              <a:t>20/03/2018</a:t>
            </a:fld>
            <a:endParaRPr lang="es-CO"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68AAA2C5-4BAD-45B2-BA82-04DBCCD82AD9}" type="slidenum">
              <a:rPr lang="es-CO" smtClean="0"/>
              <a:t>‹Nº›</a:t>
            </a:fld>
            <a:endParaRPr lang="es-CO" dirty="0"/>
          </a:p>
        </p:txBody>
      </p:sp>
    </p:spTree>
    <p:extLst>
      <p:ext uri="{BB962C8B-B14F-4D97-AF65-F5344CB8AC3E}">
        <p14:creationId xmlns:p14="http://schemas.microsoft.com/office/powerpoint/2010/main" val="893089945"/>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redifamilia.com/donde-pagar-su-credito-o-ahorro" TargetMode="External"/><Relationship Id="rId2" Type="http://schemas.openxmlformats.org/officeDocument/2006/relationships/hyperlink" Target="http://pestleanalysis.com/pestel-analysi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2517036"/>
            <a:ext cx="8496944" cy="1515533"/>
          </a:xfrm>
        </p:spPr>
        <p:txBody>
          <a:bodyPr>
            <a:normAutofit fontScale="90000"/>
          </a:bodyPr>
          <a:lstStyle/>
          <a:p>
            <a:pPr algn="ctr"/>
            <a:r>
              <a:rPr lang="es-CO" b="1" dirty="0">
                <a:solidFill>
                  <a:schemeClr val="bg1"/>
                </a:solidFill>
              </a:rPr>
              <a:t>Sistema de control de acceso y salida de </a:t>
            </a:r>
            <a:r>
              <a:rPr lang="es-CO" dirty="0">
                <a:solidFill>
                  <a:schemeClr val="bg1"/>
                </a:solidFill>
              </a:rPr>
              <a:t>personal</a:t>
            </a:r>
            <a:r>
              <a:rPr lang="es-CO" b="1" dirty="0">
                <a:solidFill>
                  <a:schemeClr val="bg1"/>
                </a:solidFill>
              </a:rPr>
              <a:t> </a:t>
            </a:r>
          </a:p>
        </p:txBody>
      </p:sp>
      <p:sp>
        <p:nvSpPr>
          <p:cNvPr id="3" name="2 Subtítulo"/>
          <p:cNvSpPr>
            <a:spLocks noGrp="1"/>
          </p:cNvSpPr>
          <p:nvPr>
            <p:ph type="subTitle" idx="1"/>
          </p:nvPr>
        </p:nvSpPr>
        <p:spPr>
          <a:xfrm>
            <a:off x="808831" y="5280846"/>
            <a:ext cx="7526338" cy="1388514"/>
          </a:xfrm>
        </p:spPr>
        <p:txBody>
          <a:bodyPr>
            <a:normAutofit/>
          </a:bodyPr>
          <a:lstStyle/>
          <a:p>
            <a:r>
              <a:rPr lang="es-ES" dirty="0">
                <a:solidFill>
                  <a:schemeClr val="tx1"/>
                </a:solidFill>
              </a:rPr>
              <a:t>Wilson Javier Almario Rodríguez  </a:t>
            </a:r>
          </a:p>
          <a:p>
            <a:r>
              <a:rPr lang="es-ES" dirty="0"/>
              <a:t>Cristian Camilo Ortiz </a:t>
            </a:r>
          </a:p>
          <a:p>
            <a:r>
              <a:rPr lang="es-ES" dirty="0">
                <a:solidFill>
                  <a:schemeClr val="tx1"/>
                </a:solidFill>
              </a:rPr>
              <a:t>Juan Fernando Guarín </a:t>
            </a:r>
          </a:p>
          <a:p>
            <a:endParaRPr lang="es-ES" dirty="0">
              <a:solidFill>
                <a:schemeClr val="tx1"/>
              </a:solidFill>
            </a:endParaRP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1</a:t>
            </a:fld>
            <a:endParaRPr lang="es-CO" dirty="0"/>
          </a:p>
        </p:txBody>
      </p:sp>
      <p:pic>
        <p:nvPicPr>
          <p:cNvPr id="1026" name="Picture 2" descr="Resultado de imagen de Logo unal electron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2846" y="5085"/>
            <a:ext cx="2496827" cy="126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4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Objetivos Específicos</a:t>
            </a:r>
            <a:endParaRPr lang="es-CO" b="1" dirty="0">
              <a:solidFill>
                <a:schemeClr val="bg1"/>
              </a:solidFill>
            </a:endParaRPr>
          </a:p>
        </p:txBody>
      </p:sp>
      <p:sp>
        <p:nvSpPr>
          <p:cNvPr id="3" name="2 Marcador de contenido"/>
          <p:cNvSpPr>
            <a:spLocks noGrp="1"/>
          </p:cNvSpPr>
          <p:nvPr>
            <p:ph idx="1"/>
          </p:nvPr>
        </p:nvSpPr>
        <p:spPr/>
        <p:txBody>
          <a:bodyPr>
            <a:normAutofit/>
          </a:bodyPr>
          <a:lstStyle/>
          <a:p>
            <a:r>
              <a:rPr lang="es-CO" dirty="0"/>
              <a:t>Registrar el acceso, salida y descanso de un empleado</a:t>
            </a:r>
          </a:p>
          <a:p>
            <a:r>
              <a:rPr lang="es-CO" dirty="0"/>
              <a:t>Registrar en la pantalla táctil las diferentes acciones a realizar</a:t>
            </a:r>
          </a:p>
          <a:p>
            <a:r>
              <a:rPr lang="es-CO" dirty="0"/>
              <a:t>Enviar los datos registrados a una aplicación por medio de comunicación Bluetooth.</a:t>
            </a:r>
          </a:p>
          <a:p>
            <a:pPr marL="0" indent="0">
              <a:buNone/>
            </a:pPr>
            <a:endParaRPr lang="es-CO" dirty="0"/>
          </a:p>
        </p:txBody>
      </p:sp>
      <p:sp>
        <p:nvSpPr>
          <p:cNvPr id="4" name="Marcador de número de diapositiva 3"/>
          <p:cNvSpPr>
            <a:spLocks noGrp="1"/>
          </p:cNvSpPr>
          <p:nvPr>
            <p:ph type="sldNum" sz="quarter" idx="12"/>
          </p:nvPr>
        </p:nvSpPr>
        <p:spPr/>
        <p:txBody>
          <a:bodyPr/>
          <a:lstStyle/>
          <a:p>
            <a:fld id="{68AAA2C5-4BAD-45B2-BA82-04DBCCD82AD9}" type="slidenum">
              <a:rPr lang="es-CO" smtClean="0"/>
              <a:t>10</a:t>
            </a:fld>
            <a:endParaRPr lang="es-CO" dirty="0"/>
          </a:p>
        </p:txBody>
      </p:sp>
    </p:spTree>
    <p:extLst>
      <p:ext uri="{BB962C8B-B14F-4D97-AF65-F5344CB8AC3E}">
        <p14:creationId xmlns:p14="http://schemas.microsoft.com/office/powerpoint/2010/main" val="238541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Diagrama de bloques</a:t>
            </a:r>
            <a:endParaRPr lang="es-CO" b="1" dirty="0">
              <a:solidFill>
                <a:schemeClr val="bg1"/>
              </a:solidFill>
            </a:endParaRPr>
          </a:p>
        </p:txBody>
      </p:sp>
      <p:sp>
        <p:nvSpPr>
          <p:cNvPr id="3" name="Marcador de número de diapositiva 2"/>
          <p:cNvSpPr>
            <a:spLocks noGrp="1"/>
          </p:cNvSpPr>
          <p:nvPr>
            <p:ph type="sldNum" sz="quarter" idx="12"/>
          </p:nvPr>
        </p:nvSpPr>
        <p:spPr/>
        <p:txBody>
          <a:bodyPr/>
          <a:lstStyle/>
          <a:p>
            <a:fld id="{68AAA2C5-4BAD-45B2-BA82-04DBCCD82AD9}" type="slidenum">
              <a:rPr lang="es-CO" smtClean="0"/>
              <a:t>11</a:t>
            </a:fld>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25" y="2546189"/>
            <a:ext cx="8105775" cy="3390900"/>
          </a:xfrm>
          <a:prstGeom prst="rect">
            <a:avLst/>
          </a:prstGeom>
        </p:spPr>
      </p:pic>
    </p:spTree>
    <p:extLst>
      <p:ext uri="{BB962C8B-B14F-4D97-AF65-F5344CB8AC3E}">
        <p14:creationId xmlns:p14="http://schemas.microsoft.com/office/powerpoint/2010/main" val="146170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solidFill>
                  <a:schemeClr val="bg1"/>
                </a:solidFill>
              </a:rPr>
              <a:t>APLICACIONES</a:t>
            </a:r>
          </a:p>
        </p:txBody>
      </p:sp>
      <p:sp>
        <p:nvSpPr>
          <p:cNvPr id="3" name="Marcador de número de diapositiva 2"/>
          <p:cNvSpPr>
            <a:spLocks noGrp="1"/>
          </p:cNvSpPr>
          <p:nvPr>
            <p:ph type="sldNum" sz="quarter" idx="12"/>
          </p:nvPr>
        </p:nvSpPr>
        <p:spPr/>
        <p:txBody>
          <a:bodyPr/>
          <a:lstStyle/>
          <a:p>
            <a:fld id="{68AAA2C5-4BAD-45B2-BA82-04DBCCD82AD9}" type="slidenum">
              <a:rPr lang="es-CO" smtClean="0"/>
              <a:t>12</a:t>
            </a:fld>
            <a:endParaRPr lang="es-CO" dirty="0"/>
          </a:p>
        </p:txBody>
      </p:sp>
      <p:pic>
        <p:nvPicPr>
          <p:cNvPr id="8194" name="Picture 2" descr="Image result for INTERNET DE LAS COS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117" y="2198702"/>
            <a:ext cx="2616354" cy="2336030"/>
          </a:xfrm>
          <a:prstGeom prst="rect">
            <a:avLst/>
          </a:prstGeom>
          <a:noFill/>
          <a:extLst>
            <a:ext uri="{909E8E84-426E-40DD-AFC4-6F175D3DCCD1}">
              <a14:hiddenFill xmlns:a14="http://schemas.microsoft.com/office/drawing/2010/main">
                <a:solidFill>
                  <a:srgbClr val="FFFFFF"/>
                </a:solidFill>
              </a14:hiddenFill>
            </a:ext>
          </a:extLst>
        </p:spPr>
      </p:pic>
      <p:sp>
        <p:nvSpPr>
          <p:cNvPr id="8" name="5 Rectángulo"/>
          <p:cNvSpPr/>
          <p:nvPr/>
        </p:nvSpPr>
        <p:spPr>
          <a:xfrm>
            <a:off x="82891" y="6417208"/>
            <a:ext cx="6834135" cy="276999"/>
          </a:xfrm>
          <a:prstGeom prst="rect">
            <a:avLst/>
          </a:prstGeom>
        </p:spPr>
        <p:txBody>
          <a:bodyPr wrap="square">
            <a:spAutoFit/>
          </a:bodyPr>
          <a:lstStyle/>
          <a:p>
            <a:r>
              <a:rPr lang="es-CO" sz="1200" dirty="0">
                <a:latin typeface="Arial" panose="020B0604020202020204" pitchFamily="34" charset="0"/>
                <a:cs typeface="Arial" panose="020B0604020202020204" pitchFamily="34" charset="0"/>
              </a:rPr>
              <a:t>Recuperado de https://ayudawp.com/internet-de-las-cosas-y-wordpress/</a:t>
            </a:r>
          </a:p>
        </p:txBody>
      </p:sp>
      <p:pic>
        <p:nvPicPr>
          <p:cNvPr id="3074" name="Picture 2" descr="Resultado de imagen para control de mercan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15" y="2343595"/>
            <a:ext cx="3406260" cy="19798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control de flo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8523" y="4419613"/>
            <a:ext cx="3433713" cy="190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4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bg1"/>
                </a:solidFill>
              </a:rPr>
              <a:t>Costos</a:t>
            </a:r>
            <a:endParaRPr lang="es-CO" dirty="0">
              <a:solidFill>
                <a:schemeClr val="bg1"/>
              </a:solidFill>
            </a:endParaRPr>
          </a:p>
        </p:txBody>
      </p:sp>
      <p:sp>
        <p:nvSpPr>
          <p:cNvPr id="3" name="Marcador de número de diapositiva 2"/>
          <p:cNvSpPr>
            <a:spLocks noGrp="1"/>
          </p:cNvSpPr>
          <p:nvPr>
            <p:ph type="sldNum" sz="quarter" idx="12"/>
          </p:nvPr>
        </p:nvSpPr>
        <p:spPr/>
        <p:txBody>
          <a:bodyPr/>
          <a:lstStyle/>
          <a:p>
            <a:fld id="{68AAA2C5-4BAD-45B2-BA82-04DBCCD82AD9}" type="slidenum">
              <a:rPr lang="es-CO" smtClean="0"/>
              <a:t>13</a:t>
            </a:fld>
            <a:endParaRPr lang="es-CO" dirty="0"/>
          </a:p>
        </p:txBody>
      </p:sp>
      <p:graphicFrame>
        <p:nvGraphicFramePr>
          <p:cNvPr id="6" name="3 Marcador de contenido"/>
          <p:cNvGraphicFramePr>
            <a:graphicFrameLocks/>
          </p:cNvGraphicFramePr>
          <p:nvPr>
            <p:extLst>
              <p:ext uri="{D42A27DB-BD31-4B8C-83A1-F6EECF244321}">
                <p14:modId xmlns:p14="http://schemas.microsoft.com/office/powerpoint/2010/main" val="3607192042"/>
              </p:ext>
            </p:extLst>
          </p:nvPr>
        </p:nvGraphicFramePr>
        <p:xfrm>
          <a:off x="2123728" y="2348880"/>
          <a:ext cx="4656518" cy="3448389"/>
        </p:xfrm>
        <a:graphic>
          <a:graphicData uri="http://schemas.openxmlformats.org/drawingml/2006/table">
            <a:tbl>
              <a:tblPr firstRow="1" bandRow="1">
                <a:tableStyleId>{5C22544A-7EE6-4342-B048-85BDC9FD1C3A}</a:tableStyleId>
              </a:tblPr>
              <a:tblGrid>
                <a:gridCol w="2328259">
                  <a:extLst>
                    <a:ext uri="{9D8B030D-6E8A-4147-A177-3AD203B41FA5}">
                      <a16:colId xmlns:a16="http://schemas.microsoft.com/office/drawing/2014/main" val="20000"/>
                    </a:ext>
                  </a:extLst>
                </a:gridCol>
                <a:gridCol w="2328259">
                  <a:extLst>
                    <a:ext uri="{9D8B030D-6E8A-4147-A177-3AD203B41FA5}">
                      <a16:colId xmlns:a16="http://schemas.microsoft.com/office/drawing/2014/main" val="20001"/>
                    </a:ext>
                  </a:extLst>
                </a:gridCol>
              </a:tblGrid>
              <a:tr h="401187">
                <a:tc>
                  <a:txBody>
                    <a:bodyPr/>
                    <a:lstStyle/>
                    <a:p>
                      <a:r>
                        <a:rPr lang="es-ES" dirty="0">
                          <a:solidFill>
                            <a:schemeClr val="bg1"/>
                          </a:solidFill>
                        </a:rPr>
                        <a:t>Nombre</a:t>
                      </a:r>
                      <a:endParaRPr lang="es-CO" dirty="0">
                        <a:solidFill>
                          <a:schemeClr val="bg1"/>
                        </a:solidFill>
                      </a:endParaRPr>
                    </a:p>
                  </a:txBody>
                  <a:tcPr/>
                </a:tc>
                <a:tc>
                  <a:txBody>
                    <a:bodyPr/>
                    <a:lstStyle/>
                    <a:p>
                      <a:r>
                        <a:rPr lang="es-ES" dirty="0">
                          <a:solidFill>
                            <a:schemeClr val="bg1"/>
                          </a:solidFill>
                        </a:rPr>
                        <a:t>Costo</a:t>
                      </a:r>
                      <a:endParaRPr lang="es-CO" dirty="0">
                        <a:solidFill>
                          <a:schemeClr val="bg1"/>
                        </a:solidFill>
                      </a:endParaRPr>
                    </a:p>
                  </a:txBody>
                  <a:tcPr/>
                </a:tc>
                <a:extLst>
                  <a:ext uri="{0D108BD9-81ED-4DB2-BD59-A6C34878D82A}">
                    <a16:rowId xmlns:a16="http://schemas.microsoft.com/office/drawing/2014/main" val="10000"/>
                  </a:ext>
                </a:extLst>
              </a:tr>
              <a:tr h="401187">
                <a:tc>
                  <a:txBody>
                    <a:bodyPr/>
                    <a:lstStyle/>
                    <a:p>
                      <a:r>
                        <a:rPr lang="es-ES" dirty="0"/>
                        <a:t>FPGA Nexys 3</a:t>
                      </a:r>
                      <a:endParaRPr lang="es-CO" dirty="0"/>
                    </a:p>
                  </a:txBody>
                  <a:tcPr/>
                </a:tc>
                <a:tc>
                  <a:txBody>
                    <a:bodyPr/>
                    <a:lstStyle/>
                    <a:p>
                      <a:r>
                        <a:rPr lang="es-ES" dirty="0"/>
                        <a:t>$ 790.000</a:t>
                      </a:r>
                      <a:endParaRPr lang="es-CO" dirty="0"/>
                    </a:p>
                  </a:txBody>
                  <a:tcPr/>
                </a:tc>
                <a:extLst>
                  <a:ext uri="{0D108BD9-81ED-4DB2-BD59-A6C34878D82A}">
                    <a16:rowId xmlns:a16="http://schemas.microsoft.com/office/drawing/2014/main" val="10001"/>
                  </a:ext>
                </a:extLst>
              </a:tr>
              <a:tr h="401187">
                <a:tc>
                  <a:txBody>
                    <a:bodyPr/>
                    <a:lstStyle/>
                    <a:p>
                      <a:r>
                        <a:rPr lang="es-ES" dirty="0"/>
                        <a:t>Modulo Bluetooth HC-06</a:t>
                      </a:r>
                      <a:endParaRPr lang="es-CO" dirty="0"/>
                    </a:p>
                  </a:txBody>
                  <a:tcPr/>
                </a:tc>
                <a:tc>
                  <a:txBody>
                    <a:bodyPr/>
                    <a:lstStyle/>
                    <a:p>
                      <a:r>
                        <a:rPr lang="es-ES" dirty="0"/>
                        <a:t>$</a:t>
                      </a:r>
                      <a:r>
                        <a:rPr lang="es-ES" baseline="0" dirty="0"/>
                        <a:t> 16.000</a:t>
                      </a:r>
                      <a:endParaRPr lang="es-CO" dirty="0"/>
                    </a:p>
                  </a:txBody>
                  <a:tcPr/>
                </a:tc>
                <a:extLst>
                  <a:ext uri="{0D108BD9-81ED-4DB2-BD59-A6C34878D82A}">
                    <a16:rowId xmlns:a16="http://schemas.microsoft.com/office/drawing/2014/main" val="10002"/>
                  </a:ext>
                </a:extLst>
              </a:tr>
              <a:tr h="401187">
                <a:tc>
                  <a:txBody>
                    <a:bodyPr/>
                    <a:lstStyle/>
                    <a:p>
                      <a:r>
                        <a:rPr lang="es-ES" dirty="0"/>
                        <a:t>RFID – RC522</a:t>
                      </a:r>
                      <a:endParaRPr lang="es-CO" dirty="0"/>
                    </a:p>
                  </a:txBody>
                  <a:tcPr/>
                </a:tc>
                <a:tc>
                  <a:txBody>
                    <a:bodyPr/>
                    <a:lstStyle/>
                    <a:p>
                      <a:r>
                        <a:rPr lang="es-ES" dirty="0"/>
                        <a:t>$ 18.000</a:t>
                      </a:r>
                      <a:endParaRPr lang="es-CO" dirty="0"/>
                    </a:p>
                  </a:txBody>
                  <a:tcPr/>
                </a:tc>
                <a:extLst>
                  <a:ext uri="{0D108BD9-81ED-4DB2-BD59-A6C34878D82A}">
                    <a16:rowId xmlns:a16="http://schemas.microsoft.com/office/drawing/2014/main" val="10003"/>
                  </a:ext>
                </a:extLst>
              </a:tr>
              <a:tr h="401187">
                <a:tc>
                  <a:txBody>
                    <a:bodyPr/>
                    <a:lstStyle/>
                    <a:p>
                      <a:r>
                        <a:rPr lang="es-ES" dirty="0"/>
                        <a:t>LCD TOUCH 2,8’’</a:t>
                      </a:r>
                      <a:endParaRPr lang="es-CO" dirty="0"/>
                    </a:p>
                  </a:txBody>
                  <a:tcPr/>
                </a:tc>
                <a:tc>
                  <a:txBody>
                    <a:bodyPr/>
                    <a:lstStyle/>
                    <a:p>
                      <a:r>
                        <a:rPr lang="es-ES" dirty="0"/>
                        <a:t>$ 81.000</a:t>
                      </a:r>
                      <a:endParaRPr lang="es-CO" dirty="0"/>
                    </a:p>
                  </a:txBody>
                  <a:tcPr/>
                </a:tc>
                <a:extLst>
                  <a:ext uri="{0D108BD9-81ED-4DB2-BD59-A6C34878D82A}">
                    <a16:rowId xmlns:a16="http://schemas.microsoft.com/office/drawing/2014/main" val="10004"/>
                  </a:ext>
                </a:extLst>
              </a:tr>
              <a:tr h="401187">
                <a:tc>
                  <a:txBody>
                    <a:bodyPr/>
                    <a:lstStyle/>
                    <a:p>
                      <a:r>
                        <a:rPr lang="es-ES" dirty="0"/>
                        <a:t>Mano de Obra</a:t>
                      </a:r>
                      <a:endParaRPr lang="es-CO" dirty="0"/>
                    </a:p>
                  </a:txBody>
                  <a:tcPr/>
                </a:tc>
                <a:tc>
                  <a:txBody>
                    <a:bodyPr/>
                    <a:lstStyle/>
                    <a:p>
                      <a:r>
                        <a:rPr lang="es-ES" dirty="0"/>
                        <a:t>$ 820.000</a:t>
                      </a:r>
                      <a:endParaRPr lang="es-CO" dirty="0"/>
                    </a:p>
                  </a:txBody>
                  <a:tcPr/>
                </a:tc>
                <a:extLst>
                  <a:ext uri="{0D108BD9-81ED-4DB2-BD59-A6C34878D82A}">
                    <a16:rowId xmlns:a16="http://schemas.microsoft.com/office/drawing/2014/main" val="10005"/>
                  </a:ext>
                </a:extLst>
              </a:tr>
              <a:tr h="401187">
                <a:tc>
                  <a:txBody>
                    <a:bodyPr/>
                    <a:lstStyle/>
                    <a:p>
                      <a:endParaRPr lang="es-CO" dirty="0"/>
                    </a:p>
                  </a:txBody>
                  <a:tcPr/>
                </a:tc>
                <a:tc>
                  <a:txBody>
                    <a:bodyPr/>
                    <a:lstStyle/>
                    <a:p>
                      <a:endParaRPr lang="es-CO" dirty="0"/>
                    </a:p>
                  </a:txBody>
                  <a:tcPr/>
                </a:tc>
                <a:extLst>
                  <a:ext uri="{0D108BD9-81ED-4DB2-BD59-A6C34878D82A}">
                    <a16:rowId xmlns:a16="http://schemas.microsoft.com/office/drawing/2014/main" val="10006"/>
                  </a:ext>
                </a:extLst>
              </a:tr>
              <a:tr h="401187">
                <a:tc>
                  <a:txBody>
                    <a:bodyPr/>
                    <a:lstStyle/>
                    <a:p>
                      <a:r>
                        <a:rPr lang="es-ES" b="1" dirty="0">
                          <a:solidFill>
                            <a:schemeClr val="bg1"/>
                          </a:solidFill>
                        </a:rPr>
                        <a:t>Total:</a:t>
                      </a:r>
                      <a:endParaRPr lang="es-CO"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a:t>$ 1`725.000</a:t>
                      </a:r>
                      <a:endParaRPr lang="es-CO"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645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95536" y="404664"/>
            <a:ext cx="8229600" cy="1143000"/>
          </a:xfrm>
        </p:spPr>
        <p:txBody>
          <a:bodyPr/>
          <a:lstStyle/>
          <a:p>
            <a:r>
              <a:rPr lang="es-ES" dirty="0">
                <a:solidFill>
                  <a:schemeClr val="bg1"/>
                </a:solidFill>
              </a:rPr>
              <a:t>Análisis Pestel</a:t>
            </a:r>
            <a:endParaRPr lang="es-CO" dirty="0">
              <a:solidFill>
                <a:schemeClr val="bg1"/>
              </a:solidFill>
            </a:endParaRPr>
          </a:p>
        </p:txBody>
      </p:sp>
      <p:sp>
        <p:nvSpPr>
          <p:cNvPr id="2" name="Marcador de número de diapositiva 1"/>
          <p:cNvSpPr>
            <a:spLocks noGrp="1"/>
          </p:cNvSpPr>
          <p:nvPr>
            <p:ph type="sldNum" sz="quarter" idx="12"/>
          </p:nvPr>
        </p:nvSpPr>
        <p:spPr/>
        <p:txBody>
          <a:bodyPr/>
          <a:lstStyle/>
          <a:p>
            <a:fld id="{68AAA2C5-4BAD-45B2-BA82-04DBCCD82AD9}" type="slidenum">
              <a:rPr lang="es-CO" smtClean="0"/>
              <a:t>14</a:t>
            </a:fld>
            <a:endParaRPr lang="es-CO" dirty="0"/>
          </a:p>
        </p:txBody>
      </p:sp>
      <p:pic>
        <p:nvPicPr>
          <p:cNvPr id="1030" name="Picture 6" descr="Resultado de imagen de pest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013151" cy="3342101"/>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1835696" y="5777387"/>
            <a:ext cx="4392488" cy="276999"/>
          </a:xfrm>
          <a:prstGeom prst="rect">
            <a:avLst/>
          </a:prstGeom>
        </p:spPr>
        <p:txBody>
          <a:bodyPr wrap="square">
            <a:spAutoFit/>
          </a:bodyPr>
          <a:lstStyle/>
          <a:p>
            <a:r>
              <a:rPr lang="es-CO" sz="1200" dirty="0">
                <a:latin typeface="Arial" panose="020B0604020202020204" pitchFamily="34" charset="0"/>
                <a:cs typeface="Arial" panose="020B0604020202020204" pitchFamily="34" charset="0"/>
              </a:rPr>
              <a:t>Recuperado de http://pestleanalysis.com/pestel-analysis/</a:t>
            </a:r>
          </a:p>
        </p:txBody>
      </p:sp>
    </p:spTree>
    <p:extLst>
      <p:ext uri="{BB962C8B-B14F-4D97-AF65-F5344CB8AC3E}">
        <p14:creationId xmlns:p14="http://schemas.microsoft.com/office/powerpoint/2010/main" val="315298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1143000"/>
          </a:xfrm>
        </p:spPr>
        <p:txBody>
          <a:bodyPr/>
          <a:lstStyle/>
          <a:p>
            <a:r>
              <a:rPr lang="es-ES" b="1" dirty="0">
                <a:solidFill>
                  <a:schemeClr val="bg1"/>
                </a:solidFill>
              </a:rPr>
              <a:t>Factor Económico</a:t>
            </a:r>
            <a:endParaRPr lang="es-CO" b="1" dirty="0">
              <a:solidFill>
                <a:schemeClr val="bg1"/>
              </a:solidFill>
            </a:endParaRPr>
          </a:p>
        </p:txBody>
      </p:sp>
      <p:sp>
        <p:nvSpPr>
          <p:cNvPr id="3" name="2 Marcador de contenido"/>
          <p:cNvSpPr>
            <a:spLocks noGrp="1"/>
          </p:cNvSpPr>
          <p:nvPr>
            <p:ph idx="1"/>
          </p:nvPr>
        </p:nvSpPr>
        <p:spPr>
          <a:xfrm>
            <a:off x="467544" y="2852936"/>
            <a:ext cx="8229600" cy="2736304"/>
          </a:xfrm>
        </p:spPr>
        <p:txBody>
          <a:bodyPr>
            <a:normAutofit fontScale="85000" lnSpcReduction="10000"/>
          </a:bodyPr>
          <a:lstStyle/>
          <a:p>
            <a:pPr marL="0" indent="0">
              <a:buNone/>
            </a:pPr>
            <a:r>
              <a:rPr lang="es-CO" dirty="0"/>
              <a:t>Desde el punto de vista económico, el proyecto se convierte en una propuesta atractiva gracias a que representa ventajas importantes para las empresas:</a:t>
            </a:r>
          </a:p>
          <a:p>
            <a:r>
              <a:rPr lang="es-CO" dirty="0"/>
              <a:t>Disminución de gastos en personal encargada de hacer un control manual  de acceso.</a:t>
            </a:r>
          </a:p>
          <a:p>
            <a:r>
              <a:rPr lang="es-CO" dirty="0"/>
              <a:t>Facilitar y agilizar el proceso de ingreso a las instalaciones.</a:t>
            </a:r>
          </a:p>
          <a:p>
            <a:r>
              <a:rPr lang="es-CO" dirty="0"/>
              <a:t>Registro de cumplimiento de horario laboral.</a:t>
            </a:r>
          </a:p>
          <a:p>
            <a:r>
              <a:rPr lang="es-CO" dirty="0"/>
              <a:t>Control del personal de trabajo.</a:t>
            </a:r>
          </a:p>
          <a:p>
            <a:pPr marL="0" indent="0">
              <a:buNone/>
            </a:pPr>
            <a:r>
              <a:rPr lang="es-CO" dirty="0"/>
              <a:t>Finalmente todas estas ventajas se traducen en beneficios económicos para cualquier empresa.</a:t>
            </a: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15</a:t>
            </a:fld>
            <a:endParaRPr lang="es-CO" dirty="0"/>
          </a:p>
        </p:txBody>
      </p:sp>
    </p:spTree>
    <p:extLst>
      <p:ext uri="{BB962C8B-B14F-4D97-AF65-F5344CB8AC3E}">
        <p14:creationId xmlns:p14="http://schemas.microsoft.com/office/powerpoint/2010/main" val="159355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143000"/>
          </a:xfrm>
        </p:spPr>
        <p:txBody>
          <a:bodyPr/>
          <a:lstStyle/>
          <a:p>
            <a:r>
              <a:rPr lang="es-ES" b="1" dirty="0">
                <a:solidFill>
                  <a:schemeClr val="bg1"/>
                </a:solidFill>
              </a:rPr>
              <a:t>Factor Social</a:t>
            </a:r>
            <a:endParaRPr lang="es-CO" b="1" dirty="0">
              <a:solidFill>
                <a:schemeClr val="bg1"/>
              </a:solidFill>
            </a:endParaRPr>
          </a:p>
        </p:txBody>
      </p:sp>
      <p:sp>
        <p:nvSpPr>
          <p:cNvPr id="3" name="2 Marcador de contenido"/>
          <p:cNvSpPr>
            <a:spLocks noGrp="1"/>
          </p:cNvSpPr>
          <p:nvPr>
            <p:ph idx="1"/>
          </p:nvPr>
        </p:nvSpPr>
        <p:spPr>
          <a:xfrm>
            <a:off x="539552" y="2420888"/>
            <a:ext cx="8229600" cy="2952328"/>
          </a:xfrm>
        </p:spPr>
        <p:txBody>
          <a:bodyPr>
            <a:normAutofit/>
          </a:bodyPr>
          <a:lstStyle/>
          <a:p>
            <a:pPr marL="0" indent="0" algn="just">
              <a:buNone/>
            </a:pPr>
            <a:r>
              <a:rPr lang="es-419" dirty="0"/>
              <a:t>Podemos observar que los avances de la tecnología en RFID permiten </a:t>
            </a:r>
            <a:r>
              <a:rPr lang="es-CO" dirty="0"/>
              <a:t>brindar beneficios de eficiencia en labores cotidianas, hacer mas fácil y rápida el acceso a una empresa, además de tener un registro automático de horarios de ingresos, que permita disminuir inconvenientes entre el personal de la empresa.</a:t>
            </a:r>
            <a:endParaRPr lang="es-419" dirty="0"/>
          </a:p>
        </p:txBody>
      </p:sp>
      <p:sp>
        <p:nvSpPr>
          <p:cNvPr id="4" name="Marcador de número de diapositiva 3"/>
          <p:cNvSpPr>
            <a:spLocks noGrp="1"/>
          </p:cNvSpPr>
          <p:nvPr>
            <p:ph type="sldNum" sz="quarter" idx="12"/>
          </p:nvPr>
        </p:nvSpPr>
        <p:spPr/>
        <p:txBody>
          <a:bodyPr/>
          <a:lstStyle/>
          <a:p>
            <a:fld id="{68AAA2C5-4BAD-45B2-BA82-04DBCCD82AD9}" type="slidenum">
              <a:rPr lang="es-CO" smtClean="0"/>
              <a:t>16</a:t>
            </a:fld>
            <a:endParaRPr lang="es-CO" dirty="0"/>
          </a:p>
        </p:txBody>
      </p:sp>
      <p:sp>
        <p:nvSpPr>
          <p:cNvPr id="6" name="5 Rectángulo"/>
          <p:cNvSpPr/>
          <p:nvPr/>
        </p:nvSpPr>
        <p:spPr>
          <a:xfrm>
            <a:off x="1410273" y="5939970"/>
            <a:ext cx="6336704" cy="461665"/>
          </a:xfrm>
          <a:prstGeom prst="rect">
            <a:avLst/>
          </a:prstGeom>
        </p:spPr>
        <p:txBody>
          <a:bodyPr wrap="square">
            <a:spAutoFit/>
          </a:bodyPr>
          <a:lstStyle/>
          <a:p>
            <a:r>
              <a:rPr lang="es-CO" sz="1200" dirty="0">
                <a:latin typeface="Arial" panose="020B0604020202020204" pitchFamily="34" charset="0"/>
                <a:cs typeface="Arial" panose="020B0604020202020204" pitchFamily="34" charset="0"/>
              </a:rPr>
              <a:t>Recuperado de </a:t>
            </a:r>
            <a:r>
              <a:rPr lang="es-419" sz="1200" dirty="0">
                <a:latin typeface="Arial" panose="020B0604020202020204" pitchFamily="34" charset="0"/>
                <a:cs typeface="Arial" panose="020B0604020202020204" pitchFamily="34" charset="0"/>
              </a:rPr>
              <a:t>RFID: una pequeña tecnología con un gran impacto, Pablo </a:t>
            </a:r>
            <a:r>
              <a:rPr lang="es-419" sz="1200" dirty="0" err="1">
                <a:latin typeface="Arial" panose="020B0604020202020204" pitchFamily="34" charset="0"/>
                <a:cs typeface="Arial" panose="020B0604020202020204" pitchFamily="34" charset="0"/>
              </a:rPr>
              <a:t>Seltzer</a:t>
            </a:r>
            <a:r>
              <a:rPr lang="es-419" sz="1200" dirty="0">
                <a:latin typeface="Arial" panose="020B0604020202020204" pitchFamily="34" charset="0"/>
                <a:cs typeface="Arial" panose="020B0604020202020204" pitchFamily="34" charset="0"/>
              </a:rPr>
              <a:t> director de </a:t>
            </a:r>
            <a:r>
              <a:rPr lang="es-419" sz="1200" dirty="0" err="1">
                <a:latin typeface="Arial" panose="020B0604020202020204" pitchFamily="34" charset="0"/>
                <a:cs typeface="Arial" panose="020B0604020202020204" pitchFamily="34" charset="0"/>
              </a:rPr>
              <a:t>Netpoint</a:t>
            </a:r>
            <a:r>
              <a:rPr lang="es-419" sz="1200" dirty="0">
                <a:latin typeface="Arial" panose="020B0604020202020204" pitchFamily="34" charset="0"/>
                <a:cs typeface="Arial" panose="020B0604020202020204" pitchFamily="34" charset="0"/>
              </a:rPr>
              <a:t> de Argentina, revista electrónica </a:t>
            </a:r>
            <a:r>
              <a:rPr lang="es-419" sz="1200" dirty="0" err="1">
                <a:latin typeface="Arial" panose="020B0604020202020204" pitchFamily="34" charset="0"/>
                <a:cs typeface="Arial" panose="020B0604020202020204" pitchFamily="34" charset="0"/>
              </a:rPr>
              <a:t>iprofesional</a:t>
            </a:r>
            <a:r>
              <a:rPr lang="es-419" sz="1200" dirty="0">
                <a:latin typeface="Arial" panose="020B0604020202020204" pitchFamily="34" charset="0"/>
                <a:cs typeface="Arial" panose="020B0604020202020204" pitchFamily="34" charset="0"/>
              </a:rPr>
              <a:t>.</a:t>
            </a:r>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175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2" y="404664"/>
            <a:ext cx="8229600" cy="1143000"/>
          </a:xfrm>
        </p:spPr>
        <p:txBody>
          <a:bodyPr/>
          <a:lstStyle/>
          <a:p>
            <a:r>
              <a:rPr lang="es-ES" b="1" dirty="0">
                <a:solidFill>
                  <a:schemeClr val="bg1"/>
                </a:solidFill>
              </a:rPr>
              <a:t>Factor Tecnológico</a:t>
            </a:r>
            <a:endParaRPr lang="es-CO" b="1" dirty="0">
              <a:solidFill>
                <a:schemeClr val="bg1"/>
              </a:solidFill>
            </a:endParaRPr>
          </a:p>
        </p:txBody>
      </p:sp>
      <p:sp>
        <p:nvSpPr>
          <p:cNvPr id="3" name="2 Marcador de contenido"/>
          <p:cNvSpPr>
            <a:spLocks noGrp="1"/>
          </p:cNvSpPr>
          <p:nvPr>
            <p:ph idx="1"/>
          </p:nvPr>
        </p:nvSpPr>
        <p:spPr>
          <a:xfrm>
            <a:off x="251520" y="2420888"/>
            <a:ext cx="5688632" cy="3985598"/>
          </a:xfrm>
        </p:spPr>
        <p:txBody>
          <a:bodyPr>
            <a:normAutofit/>
          </a:bodyPr>
          <a:lstStyle/>
          <a:p>
            <a:pPr marL="0" indent="0" algn="just">
              <a:buNone/>
            </a:pPr>
            <a:r>
              <a:rPr lang="es-CO" dirty="0"/>
              <a:t>El sistema se llevara a cabo por medio del procesador LM32. Los periféricos a usar son el lector RFID que se comunicara por medio del protocolo SPI, el modulo de Bluetooth HC-06 y una pantalla </a:t>
            </a:r>
            <a:r>
              <a:rPr lang="es-CO" dirty="0" err="1"/>
              <a:t>Touch</a:t>
            </a:r>
            <a:r>
              <a:rPr lang="es-CO" dirty="0"/>
              <a:t> nx32247028 que se comunicaran por medio del protocolo UART</a:t>
            </a:r>
          </a:p>
          <a:p>
            <a:pPr marL="0" indent="0" algn="just">
              <a:buNone/>
            </a:pPr>
            <a:r>
              <a:rPr lang="es-CO" dirty="0"/>
              <a:t>en cuanto al montaje físico, que puede variar dependiendo de las necesidades de la empresa, no representa una restricción ya que en la actualidad las estructuras mecánicas se adaptan a todo tipo de necesidades.</a:t>
            </a: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17</a:t>
            </a:fld>
            <a:endParaRPr lang="es-CO" dirty="0"/>
          </a:p>
        </p:txBody>
      </p:sp>
      <p:pic>
        <p:nvPicPr>
          <p:cNvPr id="6" name="Imagen 5">
            <a:extLst>
              <a:ext uri="{FF2B5EF4-FFF2-40B4-BE49-F238E27FC236}">
                <a16:creationId xmlns:a16="http://schemas.microsoft.com/office/drawing/2014/main" id="{280D39E8-4975-4B62-A276-7701E951985C}"/>
              </a:ext>
            </a:extLst>
          </p:cNvPr>
          <p:cNvPicPr>
            <a:picLocks noChangeAspect="1"/>
          </p:cNvPicPr>
          <p:nvPr/>
        </p:nvPicPr>
        <p:blipFill>
          <a:blip r:embed="rId2"/>
          <a:stretch>
            <a:fillRect/>
          </a:stretch>
        </p:blipFill>
        <p:spPr>
          <a:xfrm>
            <a:off x="6059779" y="2415591"/>
            <a:ext cx="2134334" cy="2134334"/>
          </a:xfrm>
          <a:prstGeom prst="rect">
            <a:avLst/>
          </a:prstGeom>
        </p:spPr>
      </p:pic>
      <p:pic>
        <p:nvPicPr>
          <p:cNvPr id="8" name="Imagen 7">
            <a:extLst>
              <a:ext uri="{FF2B5EF4-FFF2-40B4-BE49-F238E27FC236}">
                <a16:creationId xmlns:a16="http://schemas.microsoft.com/office/drawing/2014/main" id="{8A3A69A0-F8AE-42E5-B5BB-DEE88B7C4B31}"/>
              </a:ext>
            </a:extLst>
          </p:cNvPr>
          <p:cNvPicPr>
            <a:picLocks noChangeAspect="1"/>
          </p:cNvPicPr>
          <p:nvPr/>
        </p:nvPicPr>
        <p:blipFill>
          <a:blip r:embed="rId3"/>
          <a:stretch>
            <a:fillRect/>
          </a:stretch>
        </p:blipFill>
        <p:spPr>
          <a:xfrm>
            <a:off x="6059778" y="4549925"/>
            <a:ext cx="2134334" cy="2134334"/>
          </a:xfrm>
          <a:prstGeom prst="rect">
            <a:avLst/>
          </a:prstGeom>
        </p:spPr>
      </p:pic>
    </p:spTree>
    <p:extLst>
      <p:ext uri="{BB962C8B-B14F-4D97-AF65-F5344CB8AC3E}">
        <p14:creationId xmlns:p14="http://schemas.microsoft.com/office/powerpoint/2010/main" val="3677631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2" y="188640"/>
            <a:ext cx="8229600" cy="1143000"/>
          </a:xfrm>
        </p:spPr>
        <p:txBody>
          <a:bodyPr/>
          <a:lstStyle/>
          <a:p>
            <a:r>
              <a:rPr lang="es-ES" b="1" dirty="0">
                <a:solidFill>
                  <a:schemeClr val="bg1"/>
                </a:solidFill>
              </a:rPr>
              <a:t>Factor Ecológico</a:t>
            </a:r>
            <a:endParaRPr lang="es-CO" b="1" dirty="0">
              <a:solidFill>
                <a:schemeClr val="bg1"/>
              </a:solidFill>
            </a:endParaRPr>
          </a:p>
        </p:txBody>
      </p:sp>
      <p:sp>
        <p:nvSpPr>
          <p:cNvPr id="3" name="2 Marcador de contenido"/>
          <p:cNvSpPr>
            <a:spLocks noGrp="1"/>
          </p:cNvSpPr>
          <p:nvPr>
            <p:ph idx="1"/>
          </p:nvPr>
        </p:nvSpPr>
        <p:spPr>
          <a:xfrm>
            <a:off x="683568" y="2420888"/>
            <a:ext cx="8013576" cy="3365692"/>
          </a:xfrm>
        </p:spPr>
        <p:txBody>
          <a:bodyPr/>
          <a:lstStyle/>
          <a:p>
            <a:pPr algn="just"/>
            <a:r>
              <a:rPr lang="es-CO" dirty="0"/>
              <a:t>Al principio de la presentación veíamos como grandes empresas de nuestro País gastan gran cantidad de recursos a la hora de llevar un registro de sus procesos. En nuestro contexto, el sistema de control de acceso ayudaría al ahorro de todo el papel usado para registrar toda la información que maneja una empresa</a:t>
            </a: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18</a:t>
            </a:fld>
            <a:endParaRPr lang="es-CO" dirty="0"/>
          </a:p>
        </p:txBody>
      </p:sp>
    </p:spTree>
    <p:extLst>
      <p:ext uri="{BB962C8B-B14F-4D97-AF65-F5344CB8AC3E}">
        <p14:creationId xmlns:p14="http://schemas.microsoft.com/office/powerpoint/2010/main" val="364124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0688"/>
            <a:ext cx="8229600" cy="1143000"/>
          </a:xfrm>
        </p:spPr>
        <p:txBody>
          <a:bodyPr/>
          <a:lstStyle/>
          <a:p>
            <a:r>
              <a:rPr lang="es-ES" b="1" dirty="0">
                <a:solidFill>
                  <a:schemeClr val="bg1"/>
                </a:solidFill>
              </a:rPr>
              <a:t>Factor Político</a:t>
            </a:r>
            <a:endParaRPr lang="es-CO" b="1" dirty="0">
              <a:solidFill>
                <a:schemeClr val="bg1"/>
              </a:solidFill>
            </a:endParaRPr>
          </a:p>
        </p:txBody>
      </p:sp>
      <p:sp>
        <p:nvSpPr>
          <p:cNvPr id="4" name="3 Marcador de contenido"/>
          <p:cNvSpPr>
            <a:spLocks noGrp="1"/>
          </p:cNvSpPr>
          <p:nvPr>
            <p:ph idx="1"/>
          </p:nvPr>
        </p:nvSpPr>
        <p:spPr>
          <a:xfrm>
            <a:off x="611560" y="2564904"/>
            <a:ext cx="7704856" cy="3096344"/>
          </a:xfrm>
        </p:spPr>
        <p:txBody>
          <a:bodyPr>
            <a:normAutofit fontScale="92500" lnSpcReduction="10000"/>
          </a:bodyPr>
          <a:lstStyle/>
          <a:p>
            <a:pPr marL="0" indent="0" algn="just">
              <a:buNone/>
            </a:pPr>
            <a:endParaRPr lang="es-CO" dirty="0"/>
          </a:p>
          <a:p>
            <a:pPr marL="0" indent="0" algn="just">
              <a:buNone/>
            </a:pPr>
            <a:r>
              <a:rPr lang="es-CO" dirty="0"/>
              <a:t>Teniendo en cuenta el respeto y la protección de la vida privada de los ciudadanos, se debe pensar que en una compañía el acceso debe estar controlado por personal idóneo para cada área, por este motivo se debe tener un registro de personal de la empresa y se debe garantizar un correcto trato de datos personales. </a:t>
            </a:r>
          </a:p>
          <a:p>
            <a:pPr marL="0" indent="0" algn="just">
              <a:buNone/>
            </a:pPr>
            <a:r>
              <a:rPr lang="es-CO" dirty="0"/>
              <a:t>Por todo ello se hace necesario delimitar su uso, de acuerdo con los principios de protección de datos implementados tanto por la Directiva 1995/46/CE como por la Directiva 2002/58/CE de la Unión Europea. Directivas que son aplicables a los tratamientos de datos de carácter personal.</a:t>
            </a:r>
          </a:p>
        </p:txBody>
      </p:sp>
      <p:sp>
        <p:nvSpPr>
          <p:cNvPr id="2" name="Marcador de número de diapositiva 1"/>
          <p:cNvSpPr>
            <a:spLocks noGrp="1"/>
          </p:cNvSpPr>
          <p:nvPr>
            <p:ph type="sldNum" sz="quarter" idx="12"/>
          </p:nvPr>
        </p:nvSpPr>
        <p:spPr/>
        <p:txBody>
          <a:bodyPr/>
          <a:lstStyle/>
          <a:p>
            <a:fld id="{68AAA2C5-4BAD-45B2-BA82-04DBCCD82AD9}" type="slidenum">
              <a:rPr lang="es-CO" smtClean="0"/>
              <a:t>19</a:t>
            </a:fld>
            <a:endParaRPr lang="es-CO" dirty="0"/>
          </a:p>
        </p:txBody>
      </p:sp>
      <p:sp>
        <p:nvSpPr>
          <p:cNvPr id="7" name="5 Rectángulo"/>
          <p:cNvSpPr/>
          <p:nvPr/>
        </p:nvSpPr>
        <p:spPr>
          <a:xfrm>
            <a:off x="1331640" y="5909284"/>
            <a:ext cx="5832648" cy="461665"/>
          </a:xfrm>
          <a:prstGeom prst="rect">
            <a:avLst/>
          </a:prstGeom>
        </p:spPr>
        <p:txBody>
          <a:bodyPr wrap="square">
            <a:spAutoFit/>
          </a:bodyPr>
          <a:lstStyle/>
          <a:p>
            <a:r>
              <a:rPr lang="es-CO" sz="1200" dirty="0">
                <a:latin typeface="Arial" panose="020B0604020202020204" pitchFamily="34" charset="0"/>
                <a:cs typeface="Arial" panose="020B0604020202020204" pitchFamily="34" charset="0"/>
              </a:rPr>
              <a:t>Recuperado de </a:t>
            </a:r>
            <a:r>
              <a:rPr lang="es-419" sz="1200" dirty="0">
                <a:latin typeface="Arial" panose="020B0604020202020204" pitchFamily="34" charset="0"/>
                <a:cs typeface="Arial" panose="020B0604020202020204" pitchFamily="34" charset="0"/>
              </a:rPr>
              <a:t>RFID VS. código de barras, procesos, funcionamiento y descripción, MARINO F. MEDINA, Universidad autónoma de occidente</a:t>
            </a:r>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84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Contenido</a:t>
            </a:r>
            <a:r>
              <a:rPr lang="es-ES" dirty="0"/>
              <a:t>	</a:t>
            </a:r>
            <a:endParaRPr lang="es-CO" dirty="0"/>
          </a:p>
        </p:txBody>
      </p:sp>
      <p:sp>
        <p:nvSpPr>
          <p:cNvPr id="3" name="2 Marcador de contenido"/>
          <p:cNvSpPr>
            <a:spLocks noGrp="1"/>
          </p:cNvSpPr>
          <p:nvPr>
            <p:ph idx="1"/>
          </p:nvPr>
        </p:nvSpPr>
        <p:spPr>
          <a:xfrm>
            <a:off x="784845" y="2276872"/>
            <a:ext cx="7429499" cy="3541714"/>
          </a:xfrm>
        </p:spPr>
        <p:txBody>
          <a:bodyPr>
            <a:noAutofit/>
          </a:bodyPr>
          <a:lstStyle/>
          <a:p>
            <a:r>
              <a:rPr lang="es-ES" sz="2000" dirty="0"/>
              <a:t>Problemática</a:t>
            </a:r>
          </a:p>
          <a:p>
            <a:r>
              <a:rPr lang="es-ES" sz="2000" dirty="0"/>
              <a:t>Antecedentes</a:t>
            </a:r>
          </a:p>
          <a:p>
            <a:r>
              <a:rPr lang="es-ES" sz="2000" dirty="0"/>
              <a:t>Propuesta</a:t>
            </a:r>
          </a:p>
          <a:p>
            <a:r>
              <a:rPr lang="es-ES" sz="2000" dirty="0"/>
              <a:t>Objetivo General</a:t>
            </a:r>
          </a:p>
          <a:p>
            <a:r>
              <a:rPr lang="es-ES" sz="2000" dirty="0"/>
              <a:t>Objetivos Específicos </a:t>
            </a:r>
          </a:p>
          <a:p>
            <a:r>
              <a:rPr lang="es-ES" sz="2000" dirty="0"/>
              <a:t>Costos</a:t>
            </a:r>
          </a:p>
          <a:p>
            <a:r>
              <a:rPr lang="es-ES" sz="2000" dirty="0"/>
              <a:t>Diagrama de bloques</a:t>
            </a:r>
          </a:p>
          <a:p>
            <a:r>
              <a:rPr lang="es-ES" sz="2000" dirty="0"/>
              <a:t>Análisis </a:t>
            </a:r>
            <a:r>
              <a:rPr lang="es-ES" sz="2000" dirty="0" err="1"/>
              <a:t>Pestel</a:t>
            </a:r>
            <a:endParaRPr lang="es-CO" sz="2000" dirty="0"/>
          </a:p>
        </p:txBody>
      </p:sp>
    </p:spTree>
    <p:extLst>
      <p:ext uri="{BB962C8B-B14F-4D97-AF65-F5344CB8AC3E}">
        <p14:creationId xmlns:p14="http://schemas.microsoft.com/office/powerpoint/2010/main" val="2118196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00505" y="764704"/>
            <a:ext cx="7524003" cy="970450"/>
          </a:xfrm>
        </p:spPr>
        <p:txBody>
          <a:bodyPr/>
          <a:lstStyle/>
          <a:p>
            <a:r>
              <a:rPr lang="es-419" sz="2800" dirty="0">
                <a:solidFill>
                  <a:schemeClr val="bg1"/>
                </a:solidFill>
              </a:rPr>
              <a:t>Tipos de etiquetas definidos en el EPC (Código Electrónico de Producto).</a:t>
            </a:r>
            <a:br>
              <a:rPr lang="es-419" sz="2800" dirty="0">
                <a:solidFill>
                  <a:schemeClr val="bg1"/>
                </a:solidFill>
              </a:rPr>
            </a:br>
            <a:r>
              <a:rPr lang="es-419" sz="2400" dirty="0">
                <a:solidFill>
                  <a:schemeClr val="bg1"/>
                </a:solidFill>
              </a:rPr>
              <a:t>consorcio formado por EAN International (</a:t>
            </a:r>
            <a:r>
              <a:rPr lang="es-419" sz="2400" dirty="0" err="1">
                <a:solidFill>
                  <a:schemeClr val="bg1"/>
                </a:solidFill>
              </a:rPr>
              <a:t>European</a:t>
            </a:r>
            <a:r>
              <a:rPr lang="es-419" sz="2400" dirty="0">
                <a:solidFill>
                  <a:schemeClr val="bg1"/>
                </a:solidFill>
              </a:rPr>
              <a:t> </a:t>
            </a:r>
            <a:r>
              <a:rPr lang="es-419" sz="2400" dirty="0" err="1">
                <a:solidFill>
                  <a:schemeClr val="bg1"/>
                </a:solidFill>
              </a:rPr>
              <a:t>Article</a:t>
            </a:r>
            <a:r>
              <a:rPr lang="es-419" sz="2400" dirty="0">
                <a:solidFill>
                  <a:schemeClr val="bg1"/>
                </a:solidFill>
              </a:rPr>
              <a:t> </a:t>
            </a:r>
            <a:r>
              <a:rPr lang="es-419" sz="2400" dirty="0" err="1">
                <a:solidFill>
                  <a:schemeClr val="bg1"/>
                </a:solidFill>
              </a:rPr>
              <a:t>Numbering</a:t>
            </a:r>
            <a:r>
              <a:rPr lang="es-419" sz="2400" dirty="0">
                <a:solidFill>
                  <a:schemeClr val="bg1"/>
                </a:solidFill>
              </a:rPr>
              <a:t>)</a:t>
            </a:r>
            <a:endParaRPr lang="es-CO" sz="2400" dirty="0">
              <a:solidFill>
                <a:schemeClr val="bg1"/>
              </a:solidFill>
            </a:endParaRPr>
          </a:p>
        </p:txBody>
      </p:sp>
      <p:sp>
        <p:nvSpPr>
          <p:cNvPr id="3" name="Marcador de número de diapositiva 2"/>
          <p:cNvSpPr>
            <a:spLocks noGrp="1"/>
          </p:cNvSpPr>
          <p:nvPr>
            <p:ph type="sldNum" sz="quarter" idx="12"/>
          </p:nvPr>
        </p:nvSpPr>
        <p:spPr/>
        <p:txBody>
          <a:bodyPr/>
          <a:lstStyle/>
          <a:p>
            <a:fld id="{68AAA2C5-4BAD-45B2-BA82-04DBCCD82AD9}" type="slidenum">
              <a:rPr lang="es-CO" smtClean="0"/>
              <a:t>20</a:t>
            </a:fld>
            <a:endParaRPr lang="es-CO" dirty="0"/>
          </a:p>
        </p:txBody>
      </p:sp>
      <p:pic>
        <p:nvPicPr>
          <p:cNvPr id="4" name="Imagen 3"/>
          <p:cNvPicPr>
            <a:picLocks noChangeAspect="1"/>
          </p:cNvPicPr>
          <p:nvPr/>
        </p:nvPicPr>
        <p:blipFill>
          <a:blip r:embed="rId2"/>
          <a:stretch>
            <a:fillRect/>
          </a:stretch>
        </p:blipFill>
        <p:spPr>
          <a:xfrm>
            <a:off x="2627784" y="2178138"/>
            <a:ext cx="4701540" cy="3627125"/>
          </a:xfrm>
          <a:prstGeom prst="rect">
            <a:avLst/>
          </a:prstGeom>
        </p:spPr>
      </p:pic>
      <p:sp>
        <p:nvSpPr>
          <p:cNvPr id="7" name="5 Rectángulo"/>
          <p:cNvSpPr/>
          <p:nvPr/>
        </p:nvSpPr>
        <p:spPr>
          <a:xfrm>
            <a:off x="1331640" y="5909284"/>
            <a:ext cx="5832648" cy="461665"/>
          </a:xfrm>
          <a:prstGeom prst="rect">
            <a:avLst/>
          </a:prstGeom>
        </p:spPr>
        <p:txBody>
          <a:bodyPr wrap="square">
            <a:spAutoFit/>
          </a:bodyPr>
          <a:lstStyle/>
          <a:p>
            <a:r>
              <a:rPr lang="es-CO" sz="1200" dirty="0">
                <a:latin typeface="Arial" panose="020B0604020202020204" pitchFamily="34" charset="0"/>
                <a:cs typeface="Arial" panose="020B0604020202020204" pitchFamily="34" charset="0"/>
              </a:rPr>
              <a:t>Recuperado de </a:t>
            </a:r>
            <a:r>
              <a:rPr lang="es-419" sz="1200" dirty="0">
                <a:latin typeface="Arial" panose="020B0604020202020204" pitchFamily="34" charset="0"/>
                <a:cs typeface="Arial" panose="020B0604020202020204" pitchFamily="34" charset="0"/>
              </a:rPr>
              <a:t>RFID VS. código de barras, procesos, funcionamiento y descripción, MARINO F. MEDINA, Universidad autónoma de occidente</a:t>
            </a:r>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494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229600" cy="1143000"/>
          </a:xfrm>
        </p:spPr>
        <p:txBody>
          <a:bodyPr/>
          <a:lstStyle/>
          <a:p>
            <a:r>
              <a:rPr lang="es-ES" b="1" dirty="0">
                <a:solidFill>
                  <a:schemeClr val="bg1"/>
                </a:solidFill>
              </a:rPr>
              <a:t>Factor Legal </a:t>
            </a:r>
            <a:endParaRPr lang="es-CO" b="1" dirty="0">
              <a:solidFill>
                <a:schemeClr val="bg1"/>
              </a:solidFill>
            </a:endParaRPr>
          </a:p>
        </p:txBody>
      </p:sp>
      <p:sp>
        <p:nvSpPr>
          <p:cNvPr id="3" name="2 Marcador de contenido"/>
          <p:cNvSpPr>
            <a:spLocks noGrp="1"/>
          </p:cNvSpPr>
          <p:nvPr>
            <p:ph idx="1"/>
          </p:nvPr>
        </p:nvSpPr>
        <p:spPr>
          <a:xfrm>
            <a:off x="746950" y="2564904"/>
            <a:ext cx="7941568" cy="3168352"/>
          </a:xfrm>
        </p:spPr>
        <p:txBody>
          <a:bodyPr>
            <a:normAutofit/>
          </a:bodyPr>
          <a:lstStyle/>
          <a:p>
            <a:pPr marL="0" indent="0" algn="just">
              <a:buNone/>
            </a:pPr>
            <a:r>
              <a:rPr lang="es-CO" dirty="0"/>
              <a:t>Las etiquetas RFID de baja frecuencia (LF: 125 - 134 </a:t>
            </a:r>
            <a:r>
              <a:rPr lang="es-CO" dirty="0" err="1"/>
              <a:t>Khz</a:t>
            </a:r>
            <a:r>
              <a:rPr lang="es-CO" dirty="0"/>
              <a:t>. y 140 - 148.5 </a:t>
            </a:r>
            <a:r>
              <a:rPr lang="es-CO" dirty="0" err="1"/>
              <a:t>Khz</a:t>
            </a:r>
            <a:r>
              <a:rPr lang="es-CO" dirty="0"/>
              <a:t>.) y de alta frecuencia (HF: 13.56 MHz) se pueden utilizar de forma global sin necesidad de licencia ya que trabajan dentro de la banda ISM (Industrial – </a:t>
            </a:r>
            <a:r>
              <a:rPr lang="es-CO" dirty="0" err="1"/>
              <a:t>Scientific</a:t>
            </a:r>
            <a:r>
              <a:rPr lang="es-CO" dirty="0"/>
              <a:t> – Medical).</a:t>
            </a:r>
          </a:p>
          <a:p>
            <a:pPr marL="0" indent="0" algn="just">
              <a:buNone/>
            </a:pPr>
            <a:r>
              <a:rPr lang="es-419" dirty="0"/>
              <a:t>Dentro del proceso de regulación tienen una gran importancia los organismos que desarrollan los diferentes estándares con los que RFID cuenta hoy en día. Algunos de estos organismos son la propia ETSI, </a:t>
            </a:r>
            <a:r>
              <a:rPr lang="es-419" dirty="0" err="1"/>
              <a:t>EPCglobal</a:t>
            </a:r>
            <a:r>
              <a:rPr lang="es-419" dirty="0"/>
              <a:t> o la ISO, dedicados al desarrollo de estándares como: </a:t>
            </a:r>
          </a:p>
          <a:p>
            <a:pPr marL="0" indent="0" algn="just">
              <a:buNone/>
            </a:pPr>
            <a:r>
              <a:rPr lang="es-419" dirty="0"/>
              <a:t>ISO 10536, ISO 14443, ISO 15693, ISO 18000, EPC, EN 302 208 </a:t>
            </a: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21</a:t>
            </a:fld>
            <a:endParaRPr lang="es-CO" dirty="0"/>
          </a:p>
        </p:txBody>
      </p:sp>
      <p:sp>
        <p:nvSpPr>
          <p:cNvPr id="7" name="5 Rectángulo"/>
          <p:cNvSpPr/>
          <p:nvPr/>
        </p:nvSpPr>
        <p:spPr>
          <a:xfrm>
            <a:off x="1331640" y="5909284"/>
            <a:ext cx="5832648" cy="461665"/>
          </a:xfrm>
          <a:prstGeom prst="rect">
            <a:avLst/>
          </a:prstGeom>
        </p:spPr>
        <p:txBody>
          <a:bodyPr wrap="square">
            <a:spAutoFit/>
          </a:bodyPr>
          <a:lstStyle/>
          <a:p>
            <a:r>
              <a:rPr lang="es-CO" sz="1200" dirty="0">
                <a:latin typeface="Arial" panose="020B0604020202020204" pitchFamily="34" charset="0"/>
                <a:cs typeface="Arial" panose="020B0604020202020204" pitchFamily="34" charset="0"/>
              </a:rPr>
              <a:t>Recuperado de </a:t>
            </a:r>
            <a:r>
              <a:rPr lang="es-419" sz="1200" dirty="0">
                <a:latin typeface="Arial" panose="020B0604020202020204" pitchFamily="34" charset="0"/>
                <a:cs typeface="Arial" panose="020B0604020202020204" pitchFamily="34" charset="0"/>
              </a:rPr>
              <a:t>RFID VS. código de barras, procesos, funcionamiento y descripción, MARINO F. MEDINA, Universidad autónoma de occidente</a:t>
            </a:r>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316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229600" cy="1143000"/>
          </a:xfrm>
        </p:spPr>
        <p:txBody>
          <a:bodyPr/>
          <a:lstStyle/>
          <a:p>
            <a:r>
              <a:rPr lang="es-ES" b="1" dirty="0">
                <a:solidFill>
                  <a:schemeClr val="bg1"/>
                </a:solidFill>
              </a:rPr>
              <a:t>Factor Legal </a:t>
            </a:r>
            <a:endParaRPr lang="es-CO" b="1" dirty="0">
              <a:solidFill>
                <a:schemeClr val="bg1"/>
              </a:solidFill>
            </a:endParaRPr>
          </a:p>
        </p:txBody>
      </p:sp>
      <p:sp>
        <p:nvSpPr>
          <p:cNvPr id="3" name="2 Marcador de contenido"/>
          <p:cNvSpPr>
            <a:spLocks noGrp="1"/>
          </p:cNvSpPr>
          <p:nvPr>
            <p:ph idx="1"/>
          </p:nvPr>
        </p:nvSpPr>
        <p:spPr>
          <a:xfrm>
            <a:off x="746950" y="2564904"/>
            <a:ext cx="7941568" cy="3168352"/>
          </a:xfrm>
        </p:spPr>
        <p:txBody>
          <a:bodyPr>
            <a:normAutofit/>
          </a:bodyPr>
          <a:lstStyle/>
          <a:p>
            <a:pPr algn="just"/>
            <a:r>
              <a:rPr lang="es-419" dirty="0"/>
              <a:t>En Colombia se a usado la tecnología RFID mayormente para el pago del transporte publico, Transmilenio y </a:t>
            </a:r>
            <a:r>
              <a:rPr lang="es-419" dirty="0" err="1"/>
              <a:t>sitp</a:t>
            </a:r>
            <a:r>
              <a:rPr lang="es-419" dirty="0"/>
              <a:t> que hoy en día se usan a partir de la plataforma </a:t>
            </a:r>
            <a:r>
              <a:rPr lang="es-419" dirty="0" err="1"/>
              <a:t>tullave</a:t>
            </a:r>
            <a:r>
              <a:rPr lang="es-419" dirty="0"/>
              <a:t> y están regida bajo el Decreto 1079 de 2015, el artículo 84 de la Ley 1450 de 2011 entre otras. </a:t>
            </a: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22</a:t>
            </a:fld>
            <a:endParaRPr lang="es-CO" dirty="0"/>
          </a:p>
        </p:txBody>
      </p:sp>
      <p:sp>
        <p:nvSpPr>
          <p:cNvPr id="7" name="5 Rectángulo"/>
          <p:cNvSpPr/>
          <p:nvPr/>
        </p:nvSpPr>
        <p:spPr>
          <a:xfrm>
            <a:off x="1331640" y="5909284"/>
            <a:ext cx="5832648" cy="461665"/>
          </a:xfrm>
          <a:prstGeom prst="rect">
            <a:avLst/>
          </a:prstGeom>
        </p:spPr>
        <p:txBody>
          <a:bodyPr wrap="square">
            <a:spAutoFit/>
          </a:bodyPr>
          <a:lstStyle/>
          <a:p>
            <a:r>
              <a:rPr lang="es-CO" sz="1200" dirty="0">
                <a:latin typeface="Arial" panose="020B0604020202020204" pitchFamily="34" charset="0"/>
                <a:cs typeface="Arial" panose="020B0604020202020204" pitchFamily="34" charset="0"/>
              </a:rPr>
              <a:t>Recuperado de </a:t>
            </a:r>
            <a:r>
              <a:rPr lang="es-419" sz="1200" dirty="0">
                <a:latin typeface="Arial" panose="020B0604020202020204" pitchFamily="34" charset="0"/>
                <a:cs typeface="Arial" panose="020B0604020202020204" pitchFamily="34" charset="0"/>
              </a:rPr>
              <a:t>RFID VS. código de barras, procesos, funcionamiento y descripción, MARINO F. MEDINA, Universidad autónoma de occidente</a:t>
            </a:r>
            <a:endParaRPr lang="es-CO"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75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229600" cy="1143000"/>
          </a:xfrm>
        </p:spPr>
        <p:txBody>
          <a:bodyPr/>
          <a:lstStyle/>
          <a:p>
            <a:r>
              <a:rPr lang="es-CO" dirty="0">
                <a:solidFill>
                  <a:schemeClr val="bg1"/>
                </a:solidFill>
              </a:rPr>
              <a:t>Referencias</a:t>
            </a:r>
            <a:endParaRPr lang="es-CO" b="1" dirty="0">
              <a:solidFill>
                <a:schemeClr val="bg1"/>
              </a:solidFill>
            </a:endParaRPr>
          </a:p>
        </p:txBody>
      </p:sp>
      <p:sp>
        <p:nvSpPr>
          <p:cNvPr id="3" name="2 Marcador de contenido"/>
          <p:cNvSpPr>
            <a:spLocks noGrp="1"/>
          </p:cNvSpPr>
          <p:nvPr>
            <p:ph idx="1"/>
          </p:nvPr>
        </p:nvSpPr>
        <p:spPr>
          <a:xfrm>
            <a:off x="746950" y="2564904"/>
            <a:ext cx="7941568" cy="3168352"/>
          </a:xfrm>
        </p:spPr>
        <p:txBody>
          <a:bodyPr>
            <a:normAutofit/>
          </a:bodyPr>
          <a:lstStyle/>
          <a:p>
            <a:pPr algn="just"/>
            <a:r>
              <a:rPr lang="es-CO" dirty="0">
                <a:latin typeface="Arial" panose="020B0604020202020204" pitchFamily="34" charset="0"/>
                <a:cs typeface="Arial" panose="020B0604020202020204" pitchFamily="34" charset="0"/>
                <a:hlinkClick r:id="rId2"/>
              </a:rPr>
              <a:t>http://pestleanalysis.com/pestel-analysis/</a:t>
            </a:r>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hlinkClick r:id="rId3"/>
              </a:rPr>
              <a:t>https://www.credifamilia.com/donde-pagar-su-credito-o-ahorro</a:t>
            </a:r>
            <a:endParaRPr lang="es-CO" dirty="0">
              <a:latin typeface="Arial" panose="020B0604020202020204" pitchFamily="34" charset="0"/>
              <a:cs typeface="Arial" panose="020B0604020202020204" pitchFamily="34" charset="0"/>
            </a:endParaRPr>
          </a:p>
          <a:p>
            <a:pPr algn="just"/>
            <a:r>
              <a:rPr lang="es-419" dirty="0">
                <a:latin typeface="Arial" panose="020B0604020202020204" pitchFamily="34" charset="0"/>
                <a:cs typeface="Arial" panose="020B0604020202020204" pitchFamily="34" charset="0"/>
              </a:rPr>
              <a:t>código de barras, procesos, funcionamiento y descripción, MARINO F. MEDINA, Universidad autónoma de occidente</a:t>
            </a:r>
          </a:p>
          <a:p>
            <a:pPr algn="just"/>
            <a:r>
              <a:rPr lang="es-CO" dirty="0">
                <a:latin typeface="Arial" panose="020B0604020202020204" pitchFamily="34" charset="0"/>
                <a:cs typeface="Arial" panose="020B0604020202020204" pitchFamily="34" charset="0"/>
              </a:rPr>
              <a:t>http://www.compartiendomiopinion.com/2015/03/si-usted-llega-regularmente-tarde-sus.html</a:t>
            </a:r>
          </a:p>
          <a:p>
            <a:pPr algn="just"/>
            <a:endParaRPr lang="es-419" dirty="0"/>
          </a:p>
        </p:txBody>
      </p:sp>
      <p:sp>
        <p:nvSpPr>
          <p:cNvPr id="4" name="Marcador de número de diapositiva 3"/>
          <p:cNvSpPr>
            <a:spLocks noGrp="1"/>
          </p:cNvSpPr>
          <p:nvPr>
            <p:ph type="sldNum" sz="quarter" idx="12"/>
          </p:nvPr>
        </p:nvSpPr>
        <p:spPr/>
        <p:txBody>
          <a:bodyPr/>
          <a:lstStyle/>
          <a:p>
            <a:fld id="{68AAA2C5-4BAD-45B2-BA82-04DBCCD82AD9}" type="slidenum">
              <a:rPr lang="es-CO" smtClean="0"/>
              <a:t>23</a:t>
            </a:fld>
            <a:endParaRPr lang="es-CO" dirty="0"/>
          </a:p>
        </p:txBody>
      </p:sp>
    </p:spTree>
    <p:extLst>
      <p:ext uri="{BB962C8B-B14F-4D97-AF65-F5344CB8AC3E}">
        <p14:creationId xmlns:p14="http://schemas.microsoft.com/office/powerpoint/2010/main" val="2602776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229600" cy="1143000"/>
          </a:xfrm>
        </p:spPr>
        <p:txBody>
          <a:bodyPr/>
          <a:lstStyle/>
          <a:p>
            <a:pPr algn="ctr"/>
            <a:r>
              <a:rPr lang="es-CO" dirty="0">
                <a:solidFill>
                  <a:schemeClr val="bg1"/>
                </a:solidFill>
              </a:rPr>
              <a:t>¡GRACIAS!</a:t>
            </a:r>
            <a:endParaRPr lang="es-CO" b="1" dirty="0">
              <a:solidFill>
                <a:schemeClr val="bg1"/>
              </a:solidFill>
            </a:endParaRP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24</a:t>
            </a:fld>
            <a:endParaRPr lang="es-CO" dirty="0"/>
          </a:p>
        </p:txBody>
      </p:sp>
      <p:sp>
        <p:nvSpPr>
          <p:cNvPr id="6" name="Marcador de contenido 5">
            <a:extLst>
              <a:ext uri="{FF2B5EF4-FFF2-40B4-BE49-F238E27FC236}">
                <a16:creationId xmlns:a16="http://schemas.microsoft.com/office/drawing/2014/main" id="{EF0A43C1-A501-446D-AA2A-E5A863F28830}"/>
              </a:ext>
            </a:extLst>
          </p:cNvPr>
          <p:cNvSpPr>
            <a:spLocks noGrp="1"/>
          </p:cNvSpPr>
          <p:nvPr>
            <p:ph idx="1"/>
          </p:nvPr>
        </p:nvSpPr>
        <p:spPr/>
        <p:txBody>
          <a:bodyPr>
            <a:normAutofit/>
          </a:bodyPr>
          <a:lstStyle/>
          <a:p>
            <a:pPr marL="0" indent="0" algn="ctr">
              <a:buNone/>
            </a:pPr>
            <a:r>
              <a:rPr lang="es-CO" sz="8000" dirty="0"/>
              <a:t>¿PREGUNTAS?</a:t>
            </a:r>
          </a:p>
        </p:txBody>
      </p:sp>
    </p:spTree>
    <p:extLst>
      <p:ext uri="{BB962C8B-B14F-4D97-AF65-F5344CB8AC3E}">
        <p14:creationId xmlns:p14="http://schemas.microsoft.com/office/powerpoint/2010/main" val="352189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Problemática</a:t>
            </a:r>
            <a:endParaRPr lang="es-CO" b="1" dirty="0">
              <a:solidFill>
                <a:schemeClr val="bg1"/>
              </a:solidFill>
            </a:endParaRPr>
          </a:p>
        </p:txBody>
      </p:sp>
      <p:sp>
        <p:nvSpPr>
          <p:cNvPr id="3" name="2 Marcador de contenido"/>
          <p:cNvSpPr>
            <a:spLocks noGrp="1"/>
          </p:cNvSpPr>
          <p:nvPr>
            <p:ph idx="1"/>
          </p:nvPr>
        </p:nvSpPr>
        <p:spPr>
          <a:xfrm>
            <a:off x="755576" y="2586892"/>
            <a:ext cx="8219256" cy="1540767"/>
          </a:xfrm>
        </p:spPr>
        <p:txBody>
          <a:bodyPr>
            <a:noAutofit/>
          </a:bodyPr>
          <a:lstStyle/>
          <a:p>
            <a:pPr marL="0" indent="0">
              <a:buNone/>
            </a:pPr>
            <a:r>
              <a:rPr lang="es-ES" sz="2000" dirty="0"/>
              <a:t>Para una mayor productividad en una empresa y una buena gestión administrativa es necesario tener un control de entradas y salidas de los empleados. Las entradas tarde y las salidas temprano le cuestan en promedio a una empresa más de 8 horas al mes por cada empleado.</a:t>
            </a:r>
            <a:endParaRPr lang="es-CO" sz="2000" dirty="0"/>
          </a:p>
        </p:txBody>
      </p:sp>
      <p:sp>
        <p:nvSpPr>
          <p:cNvPr id="5" name="Marcador de número de diapositiva 4"/>
          <p:cNvSpPr>
            <a:spLocks noGrp="1"/>
          </p:cNvSpPr>
          <p:nvPr>
            <p:ph type="sldNum" sz="quarter" idx="12"/>
          </p:nvPr>
        </p:nvSpPr>
        <p:spPr/>
        <p:txBody>
          <a:bodyPr/>
          <a:lstStyle/>
          <a:p>
            <a:fld id="{68AAA2C5-4BAD-45B2-BA82-04DBCCD82AD9}" type="slidenum">
              <a:rPr lang="es-CO" smtClean="0"/>
              <a:t>3</a:t>
            </a:fld>
            <a:endParaRPr lang="es-CO" dirty="0"/>
          </a:p>
        </p:txBody>
      </p:sp>
      <p:sp>
        <p:nvSpPr>
          <p:cNvPr id="4" name="3 Rectángulo"/>
          <p:cNvSpPr/>
          <p:nvPr/>
        </p:nvSpPr>
        <p:spPr>
          <a:xfrm>
            <a:off x="221853" y="6569434"/>
            <a:ext cx="8435280" cy="276999"/>
          </a:xfrm>
          <a:prstGeom prst="rect">
            <a:avLst/>
          </a:prstGeom>
        </p:spPr>
        <p:txBody>
          <a:bodyPr wrap="square">
            <a:spAutoFit/>
          </a:bodyPr>
          <a:lstStyle/>
          <a:p>
            <a:r>
              <a:rPr lang="es-CO" sz="1200" b="1" dirty="0">
                <a:latin typeface="Arial" panose="020B0604020202020204" pitchFamily="34" charset="0"/>
                <a:cs typeface="Arial" panose="020B0604020202020204" pitchFamily="34" charset="0"/>
              </a:rPr>
              <a:t>Recuperado de</a:t>
            </a:r>
            <a:r>
              <a:rPr lang="es-CO" sz="1200" dirty="0">
                <a:latin typeface="Arial" panose="020B0604020202020204" pitchFamily="34" charset="0"/>
                <a:cs typeface="Arial" panose="020B0604020202020204" pitchFamily="34" charset="0"/>
              </a:rPr>
              <a:t>: http://www.compartiendomiopinion.com/2015/03/si-usted-llega-regularmente-tarde-sus.html</a:t>
            </a:r>
          </a:p>
        </p:txBody>
      </p:sp>
      <p:pic>
        <p:nvPicPr>
          <p:cNvPr id="1026" name="Picture 2" descr="http://2.bp.blogspot.com/-nDbEjzprJw8/VQQoYLNp1pI/AAAAAAAApAE/98evnqvdwxU/s1600/Impuntu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127659"/>
            <a:ext cx="2903339" cy="246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92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Problemática</a:t>
            </a:r>
            <a:endParaRPr lang="es-CO" b="1" dirty="0">
              <a:solidFill>
                <a:schemeClr val="bg1"/>
              </a:solidFill>
            </a:endParaRPr>
          </a:p>
        </p:txBody>
      </p:sp>
      <p:sp>
        <p:nvSpPr>
          <p:cNvPr id="3" name="2 Marcador de contenido"/>
          <p:cNvSpPr>
            <a:spLocks noGrp="1"/>
          </p:cNvSpPr>
          <p:nvPr>
            <p:ph idx="1"/>
          </p:nvPr>
        </p:nvSpPr>
        <p:spPr>
          <a:xfrm>
            <a:off x="755576" y="2586892"/>
            <a:ext cx="8219256" cy="2714315"/>
          </a:xfrm>
        </p:spPr>
        <p:txBody>
          <a:bodyPr>
            <a:noAutofit/>
          </a:bodyPr>
          <a:lstStyle/>
          <a:p>
            <a:r>
              <a:rPr lang="es-ES" sz="2000" dirty="0"/>
              <a:t>Es necesario tener un control de entradas y salidas de los empleados.</a:t>
            </a:r>
          </a:p>
          <a:p>
            <a:r>
              <a:rPr lang="es-ES" sz="2000" dirty="0"/>
              <a:t>Seguimiento de horarios.</a:t>
            </a:r>
          </a:p>
          <a:p>
            <a:r>
              <a:rPr lang="es-ES" sz="2000" dirty="0"/>
              <a:t>Grupos de acceso.</a:t>
            </a:r>
          </a:p>
          <a:p>
            <a:r>
              <a:rPr lang="es-ES" sz="2000" dirty="0"/>
              <a:t>Zonas permitidas y restringidas</a:t>
            </a:r>
          </a:p>
          <a:p>
            <a:endParaRPr lang="es-ES" sz="2000" dirty="0"/>
          </a:p>
          <a:p>
            <a:endParaRPr lang="es-CO" sz="2000" dirty="0"/>
          </a:p>
        </p:txBody>
      </p:sp>
      <p:sp>
        <p:nvSpPr>
          <p:cNvPr id="5" name="Marcador de número de diapositiva 4"/>
          <p:cNvSpPr>
            <a:spLocks noGrp="1"/>
          </p:cNvSpPr>
          <p:nvPr>
            <p:ph type="sldNum" sz="quarter" idx="12"/>
          </p:nvPr>
        </p:nvSpPr>
        <p:spPr/>
        <p:txBody>
          <a:bodyPr/>
          <a:lstStyle/>
          <a:p>
            <a:fld id="{68AAA2C5-4BAD-45B2-BA82-04DBCCD82AD9}" type="slidenum">
              <a:rPr lang="es-CO" smtClean="0"/>
              <a:t>4</a:t>
            </a:fld>
            <a:endParaRPr lang="es-CO" dirty="0"/>
          </a:p>
        </p:txBody>
      </p:sp>
      <p:sp>
        <p:nvSpPr>
          <p:cNvPr id="4" name="3 Rectángulo"/>
          <p:cNvSpPr/>
          <p:nvPr/>
        </p:nvSpPr>
        <p:spPr>
          <a:xfrm>
            <a:off x="221853" y="6569434"/>
            <a:ext cx="8435280" cy="276999"/>
          </a:xfrm>
          <a:prstGeom prst="rect">
            <a:avLst/>
          </a:prstGeom>
        </p:spPr>
        <p:txBody>
          <a:bodyPr wrap="square">
            <a:spAutoFit/>
          </a:bodyPr>
          <a:lstStyle/>
          <a:p>
            <a:r>
              <a:rPr lang="es-CO" sz="1200" b="1" dirty="0">
                <a:latin typeface="Arial" panose="020B0604020202020204" pitchFamily="34" charset="0"/>
                <a:cs typeface="Arial" panose="020B0604020202020204" pitchFamily="34" charset="0"/>
              </a:rPr>
              <a:t>Recuperado de</a:t>
            </a:r>
            <a:r>
              <a:rPr lang="es-CO" sz="1200" dirty="0">
                <a:latin typeface="Arial" panose="020B0604020202020204" pitchFamily="34" charset="0"/>
                <a:cs typeface="Arial" panose="020B0604020202020204" pitchFamily="34" charset="0"/>
              </a:rPr>
              <a:t>: https://www.canstockphoto.es/acceso-restringido-sello-de-goma-43234214.html</a:t>
            </a:r>
          </a:p>
        </p:txBody>
      </p:sp>
      <p:pic>
        <p:nvPicPr>
          <p:cNvPr id="2050" name="Picture 2" descr="Resultado de imagen para acceso restringi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037006"/>
            <a:ext cx="2462113" cy="257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65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Problemática</a:t>
            </a:r>
            <a:endParaRPr lang="es-CO" b="1" dirty="0">
              <a:solidFill>
                <a:schemeClr val="bg1"/>
              </a:solidFill>
            </a:endParaRPr>
          </a:p>
        </p:txBody>
      </p:sp>
      <p:sp>
        <p:nvSpPr>
          <p:cNvPr id="3" name="2 Marcador de contenido"/>
          <p:cNvSpPr>
            <a:spLocks noGrp="1"/>
          </p:cNvSpPr>
          <p:nvPr>
            <p:ph idx="1"/>
          </p:nvPr>
        </p:nvSpPr>
        <p:spPr>
          <a:xfrm>
            <a:off x="755576" y="2586893"/>
            <a:ext cx="8219256" cy="1274155"/>
          </a:xfrm>
        </p:spPr>
        <p:txBody>
          <a:bodyPr>
            <a:noAutofit/>
          </a:bodyPr>
          <a:lstStyle/>
          <a:p>
            <a:pPr marL="0" indent="0">
              <a:buNone/>
            </a:pPr>
            <a:r>
              <a:rPr lang="es-ES" sz="2000" dirty="0"/>
              <a:t>Evidenciamos que en almacenes de cadena como </a:t>
            </a:r>
            <a:r>
              <a:rPr lang="es-ES" sz="2000" dirty="0" err="1"/>
              <a:t>Exito</a:t>
            </a:r>
            <a:r>
              <a:rPr lang="es-ES" sz="2000" dirty="0"/>
              <a:t>, Jumbo, Homecenter, Colsubsidio y entre otros almacenes de cadena en el país, este registro y control de acceso se realiza de manera manual.</a:t>
            </a:r>
          </a:p>
          <a:p>
            <a:endParaRPr lang="es-CO" sz="2000" dirty="0"/>
          </a:p>
        </p:txBody>
      </p:sp>
      <p:sp>
        <p:nvSpPr>
          <p:cNvPr id="5" name="Marcador de número de diapositiva 4"/>
          <p:cNvSpPr>
            <a:spLocks noGrp="1"/>
          </p:cNvSpPr>
          <p:nvPr>
            <p:ph type="sldNum" sz="quarter" idx="12"/>
          </p:nvPr>
        </p:nvSpPr>
        <p:spPr/>
        <p:txBody>
          <a:bodyPr/>
          <a:lstStyle/>
          <a:p>
            <a:fld id="{68AAA2C5-4BAD-45B2-BA82-04DBCCD82AD9}" type="slidenum">
              <a:rPr lang="es-CO" smtClean="0"/>
              <a:t>5</a:t>
            </a:fld>
            <a:endParaRPr lang="es-CO" dirty="0"/>
          </a:p>
        </p:txBody>
      </p:sp>
      <p:sp>
        <p:nvSpPr>
          <p:cNvPr id="4" name="3 Rectángulo"/>
          <p:cNvSpPr/>
          <p:nvPr/>
        </p:nvSpPr>
        <p:spPr>
          <a:xfrm>
            <a:off x="221853" y="6569434"/>
            <a:ext cx="8435280" cy="276999"/>
          </a:xfrm>
          <a:prstGeom prst="rect">
            <a:avLst/>
          </a:prstGeom>
        </p:spPr>
        <p:txBody>
          <a:bodyPr wrap="square">
            <a:spAutoFit/>
          </a:bodyPr>
          <a:lstStyle/>
          <a:p>
            <a:r>
              <a:rPr lang="es-CO" sz="1200" b="1" dirty="0">
                <a:latin typeface="Arial" panose="020B0604020202020204" pitchFamily="34" charset="0"/>
                <a:cs typeface="Arial" panose="020B0604020202020204" pitchFamily="34" charset="0"/>
              </a:rPr>
              <a:t>Recuperado de</a:t>
            </a:r>
            <a:r>
              <a:rPr lang="es-CO" sz="1200" dirty="0">
                <a:latin typeface="Arial" panose="020B0604020202020204" pitchFamily="34" charset="0"/>
                <a:cs typeface="Arial" panose="020B0604020202020204" pitchFamily="34" charset="0"/>
              </a:rPr>
              <a:t>: https://www.canstockphoto.es/acceso-restringido-sello-de-goma-43234214.html</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5794" y="3583148"/>
            <a:ext cx="3672408" cy="2843725"/>
          </a:xfrm>
          <a:prstGeom prst="rect">
            <a:avLst/>
          </a:prstGeom>
        </p:spPr>
      </p:pic>
    </p:spTree>
    <p:extLst>
      <p:ext uri="{BB962C8B-B14F-4D97-AF65-F5344CB8AC3E}">
        <p14:creationId xmlns:p14="http://schemas.microsoft.com/office/powerpoint/2010/main" val="370338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Problemática</a:t>
            </a:r>
            <a:endParaRPr lang="es-CO" b="1" dirty="0">
              <a:solidFill>
                <a:schemeClr val="bg1"/>
              </a:solidFill>
            </a:endParaRPr>
          </a:p>
        </p:txBody>
      </p:sp>
      <p:sp>
        <p:nvSpPr>
          <p:cNvPr id="3" name="2 Marcador de contenido"/>
          <p:cNvSpPr>
            <a:spLocks noGrp="1"/>
          </p:cNvSpPr>
          <p:nvPr>
            <p:ph idx="1"/>
          </p:nvPr>
        </p:nvSpPr>
        <p:spPr>
          <a:xfrm>
            <a:off x="755576" y="2586893"/>
            <a:ext cx="8219256" cy="3574293"/>
          </a:xfrm>
        </p:spPr>
        <p:txBody>
          <a:bodyPr>
            <a:noAutofit/>
          </a:bodyPr>
          <a:lstStyle/>
          <a:p>
            <a:pPr marL="0" indent="0">
              <a:buNone/>
            </a:pPr>
            <a:r>
              <a:rPr lang="es-ES" sz="2000" b="1" dirty="0"/>
              <a:t>Datos de algunos almacenes en las principales ciudades y centros urbanos del país:</a:t>
            </a:r>
          </a:p>
          <a:p>
            <a:pPr marL="0" indent="0">
              <a:buNone/>
            </a:pPr>
            <a:endParaRPr lang="es-ES" sz="2000" b="1" dirty="0"/>
          </a:p>
          <a:p>
            <a:r>
              <a:rPr lang="es-ES" sz="2000" b="1" dirty="0"/>
              <a:t>Grupo Éxito: </a:t>
            </a:r>
            <a:r>
              <a:rPr lang="es-ES" sz="2000" dirty="0"/>
              <a:t>220 puntos de venta.</a:t>
            </a:r>
          </a:p>
          <a:p>
            <a:r>
              <a:rPr lang="es-ES" sz="2000" b="1" dirty="0" err="1"/>
              <a:t>Homcenter</a:t>
            </a:r>
            <a:r>
              <a:rPr lang="es-ES" sz="2000" dirty="0"/>
              <a:t>:  38 puntos de venta.</a:t>
            </a:r>
          </a:p>
          <a:p>
            <a:r>
              <a:rPr lang="es-ES" sz="2000" b="1" dirty="0"/>
              <a:t>Colsubsidio:</a:t>
            </a:r>
            <a:r>
              <a:rPr lang="es-ES" sz="2000" dirty="0"/>
              <a:t> 83 puntos de venta.</a:t>
            </a:r>
          </a:p>
          <a:p>
            <a:r>
              <a:rPr lang="es-CO" sz="2000" b="1" dirty="0" err="1"/>
              <a:t>Alkosto</a:t>
            </a:r>
            <a:r>
              <a:rPr lang="es-CO" sz="2000" b="1" dirty="0"/>
              <a:t>:</a:t>
            </a:r>
            <a:r>
              <a:rPr lang="es-CO" sz="2000" dirty="0"/>
              <a:t> 14 </a:t>
            </a:r>
            <a:r>
              <a:rPr lang="es-ES" sz="2000" dirty="0"/>
              <a:t>puntos de venta.</a:t>
            </a:r>
          </a:p>
          <a:p>
            <a:r>
              <a:rPr lang="es-CO" sz="2000" b="1" dirty="0"/>
              <a:t>Carulla: </a:t>
            </a:r>
            <a:r>
              <a:rPr lang="es-CO" sz="2000" dirty="0"/>
              <a:t>63 </a:t>
            </a:r>
            <a:r>
              <a:rPr lang="es-ES" sz="2000" dirty="0"/>
              <a:t>puntos de venta.</a:t>
            </a:r>
          </a:p>
          <a:p>
            <a:r>
              <a:rPr lang="es-ES" sz="2000" b="1" dirty="0"/>
              <a:t>La 14: </a:t>
            </a:r>
            <a:r>
              <a:rPr lang="es-ES" sz="2000" dirty="0"/>
              <a:t>63 puntos de venta</a:t>
            </a:r>
            <a:endParaRPr lang="es-CO" sz="2000" b="1" dirty="0"/>
          </a:p>
        </p:txBody>
      </p:sp>
      <p:sp>
        <p:nvSpPr>
          <p:cNvPr id="5" name="Marcador de número de diapositiva 4"/>
          <p:cNvSpPr>
            <a:spLocks noGrp="1"/>
          </p:cNvSpPr>
          <p:nvPr>
            <p:ph type="sldNum" sz="quarter" idx="12"/>
          </p:nvPr>
        </p:nvSpPr>
        <p:spPr/>
        <p:txBody>
          <a:bodyPr/>
          <a:lstStyle/>
          <a:p>
            <a:fld id="{68AAA2C5-4BAD-45B2-BA82-04DBCCD82AD9}" type="slidenum">
              <a:rPr lang="es-CO" smtClean="0"/>
              <a:t>6</a:t>
            </a:fld>
            <a:endParaRPr lang="es-CO" dirty="0"/>
          </a:p>
        </p:txBody>
      </p:sp>
      <p:sp>
        <p:nvSpPr>
          <p:cNvPr id="4" name="3 Rectángulo"/>
          <p:cNvSpPr/>
          <p:nvPr/>
        </p:nvSpPr>
        <p:spPr>
          <a:xfrm>
            <a:off x="221853" y="6569434"/>
            <a:ext cx="8435280" cy="276999"/>
          </a:xfrm>
          <a:prstGeom prst="rect">
            <a:avLst/>
          </a:prstGeom>
        </p:spPr>
        <p:txBody>
          <a:bodyPr wrap="square">
            <a:spAutoFit/>
          </a:bodyPr>
          <a:lstStyle/>
          <a:p>
            <a:r>
              <a:rPr lang="es-CO" sz="1200" b="1" dirty="0">
                <a:latin typeface="Arial" panose="020B0604020202020204" pitchFamily="34" charset="0"/>
                <a:cs typeface="Arial" panose="020B0604020202020204" pitchFamily="34" charset="0"/>
              </a:rPr>
              <a:t>Recuperado de</a:t>
            </a:r>
            <a:r>
              <a:rPr lang="es-CO" sz="1200" dirty="0">
                <a:latin typeface="Arial" panose="020B0604020202020204" pitchFamily="34" charset="0"/>
                <a:cs typeface="Arial" panose="020B0604020202020204" pitchFamily="34" charset="0"/>
              </a:rPr>
              <a:t>: https://www.credifamilia.com/donde-pagar-su-credito-o-ahorro</a:t>
            </a:r>
          </a:p>
        </p:txBody>
      </p:sp>
      <p:pic>
        <p:nvPicPr>
          <p:cNvPr id="7" name="Imagen 6"/>
          <p:cNvPicPr>
            <a:picLocks noChangeAspect="1"/>
          </p:cNvPicPr>
          <p:nvPr/>
        </p:nvPicPr>
        <p:blipFill>
          <a:blip r:embed="rId2"/>
          <a:stretch>
            <a:fillRect/>
          </a:stretch>
        </p:blipFill>
        <p:spPr>
          <a:xfrm>
            <a:off x="5807047" y="3767931"/>
            <a:ext cx="3315700" cy="2393255"/>
          </a:xfrm>
          <a:prstGeom prst="rect">
            <a:avLst/>
          </a:prstGeom>
        </p:spPr>
      </p:pic>
    </p:spTree>
    <p:extLst>
      <p:ext uri="{BB962C8B-B14F-4D97-AF65-F5344CB8AC3E}">
        <p14:creationId xmlns:p14="http://schemas.microsoft.com/office/powerpoint/2010/main" val="176839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bg1"/>
                </a:solidFill>
              </a:rPr>
              <a:t>Propuesta </a:t>
            </a:r>
            <a:endParaRPr lang="es-CO" dirty="0">
              <a:solidFill>
                <a:schemeClr val="bg1"/>
              </a:solidFill>
            </a:endParaRPr>
          </a:p>
        </p:txBody>
      </p:sp>
      <p:sp>
        <p:nvSpPr>
          <p:cNvPr id="3" name="2 Marcador de contenido"/>
          <p:cNvSpPr>
            <a:spLocks noGrp="1"/>
          </p:cNvSpPr>
          <p:nvPr>
            <p:ph idx="1"/>
          </p:nvPr>
        </p:nvSpPr>
        <p:spPr>
          <a:xfrm>
            <a:off x="460375" y="2132856"/>
            <a:ext cx="8071008" cy="2976933"/>
          </a:xfrm>
        </p:spPr>
        <p:txBody>
          <a:bodyPr>
            <a:normAutofit/>
          </a:bodyPr>
          <a:lstStyle/>
          <a:p>
            <a:pPr marL="0" indent="0">
              <a:buNone/>
            </a:pPr>
            <a:r>
              <a:rPr lang="es-ES" sz="2000" dirty="0"/>
              <a:t>Diseñar y desarrollar un Control de acceso a empleados usando un con lector de tarjeta RFID, el cual permita hacer un seguimiento de hora de entrada, descansos y salidas del lugar del trabajo, así mismo poder limitar el acceso a zonas restringidas proporcionando permisos para algunos empleados.</a:t>
            </a:r>
            <a:endParaRPr lang="es-CO" sz="2000" dirty="0"/>
          </a:p>
        </p:txBody>
      </p:sp>
      <p:sp>
        <p:nvSpPr>
          <p:cNvPr id="5" name="Marcador de número de diapositiva 4"/>
          <p:cNvSpPr>
            <a:spLocks noGrp="1"/>
          </p:cNvSpPr>
          <p:nvPr>
            <p:ph type="sldNum" sz="quarter" idx="12"/>
          </p:nvPr>
        </p:nvSpPr>
        <p:spPr/>
        <p:txBody>
          <a:bodyPr/>
          <a:lstStyle/>
          <a:p>
            <a:fld id="{68AAA2C5-4BAD-45B2-BA82-04DBCCD82AD9}" type="slidenum">
              <a:rPr lang="es-CO" smtClean="0"/>
              <a:t>7</a:t>
            </a:fld>
            <a:endParaRPr lang="es-CO" dirty="0"/>
          </a:p>
        </p:txBody>
      </p:sp>
      <p:sp>
        <p:nvSpPr>
          <p:cNvPr id="4" name="AutoShape 2" descr="Resultado de imagen de bluetoot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spTree>
    <p:extLst>
      <p:ext uri="{BB962C8B-B14F-4D97-AF65-F5344CB8AC3E}">
        <p14:creationId xmlns:p14="http://schemas.microsoft.com/office/powerpoint/2010/main" val="106145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Antecedentes</a:t>
            </a:r>
            <a:endParaRPr lang="es-CO" b="1" dirty="0">
              <a:solidFill>
                <a:schemeClr val="bg1"/>
              </a:solidFill>
            </a:endParaRPr>
          </a:p>
        </p:txBody>
      </p:sp>
      <p:pic>
        <p:nvPicPr>
          <p:cNvPr id="4" name="Marcador de contenido 3"/>
          <p:cNvPicPr>
            <a:picLocks noGrp="1" noChangeAspect="1"/>
          </p:cNvPicPr>
          <p:nvPr>
            <p:ph idx="1"/>
          </p:nvPr>
        </p:nvPicPr>
        <p:blipFill>
          <a:blip r:embed="rId2"/>
          <a:stretch>
            <a:fillRect/>
          </a:stretch>
        </p:blipFill>
        <p:spPr>
          <a:xfrm>
            <a:off x="5314367" y="1967465"/>
            <a:ext cx="3448050" cy="819150"/>
          </a:xfrm>
          <a:prstGeom prst="rect">
            <a:avLst/>
          </a:prstGeom>
        </p:spPr>
      </p:pic>
      <p:pic>
        <p:nvPicPr>
          <p:cNvPr id="5" name="Imagen 4"/>
          <p:cNvPicPr>
            <a:picLocks noChangeAspect="1"/>
          </p:cNvPicPr>
          <p:nvPr/>
        </p:nvPicPr>
        <p:blipFill>
          <a:blip r:embed="rId3"/>
          <a:stretch>
            <a:fillRect/>
          </a:stretch>
        </p:blipFill>
        <p:spPr>
          <a:xfrm>
            <a:off x="5652120" y="2996952"/>
            <a:ext cx="2772544" cy="1131130"/>
          </a:xfrm>
          <a:prstGeom prst="rect">
            <a:avLst/>
          </a:prstGeom>
        </p:spPr>
      </p:pic>
      <p:pic>
        <p:nvPicPr>
          <p:cNvPr id="6" name="Imagen 5"/>
          <p:cNvPicPr>
            <a:picLocks noChangeAspect="1"/>
          </p:cNvPicPr>
          <p:nvPr/>
        </p:nvPicPr>
        <p:blipFill>
          <a:blip r:embed="rId4"/>
          <a:stretch>
            <a:fillRect/>
          </a:stretch>
        </p:blipFill>
        <p:spPr>
          <a:xfrm>
            <a:off x="6276392" y="4338419"/>
            <a:ext cx="1524000" cy="666750"/>
          </a:xfrm>
          <a:prstGeom prst="rect">
            <a:avLst/>
          </a:prstGeom>
        </p:spPr>
      </p:pic>
      <p:pic>
        <p:nvPicPr>
          <p:cNvPr id="7" name="Imagen 6"/>
          <p:cNvPicPr>
            <a:picLocks noChangeAspect="1"/>
          </p:cNvPicPr>
          <p:nvPr/>
        </p:nvPicPr>
        <p:blipFill>
          <a:blip r:embed="rId5"/>
          <a:stretch>
            <a:fillRect/>
          </a:stretch>
        </p:blipFill>
        <p:spPr>
          <a:xfrm>
            <a:off x="5838242" y="5517232"/>
            <a:ext cx="2400300" cy="800100"/>
          </a:xfrm>
          <a:prstGeom prst="rect">
            <a:avLst/>
          </a:prstGeom>
        </p:spPr>
      </p:pic>
      <p:sp>
        <p:nvSpPr>
          <p:cNvPr id="11" name="2 Marcador de contenido"/>
          <p:cNvSpPr txBox="1">
            <a:spLocks/>
          </p:cNvSpPr>
          <p:nvPr/>
        </p:nvSpPr>
        <p:spPr>
          <a:xfrm>
            <a:off x="460375" y="2132856"/>
            <a:ext cx="4687689" cy="403244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CO" sz="2000" dirty="0"/>
              <a:t>Principales empresas que ofrecen este servicio en Colombia:</a:t>
            </a:r>
          </a:p>
          <a:p>
            <a:r>
              <a:rPr lang="es-CO" sz="2000" b="1" dirty="0" err="1"/>
              <a:t>Improservices</a:t>
            </a:r>
            <a:endParaRPr lang="es-CO" sz="2000" b="1" dirty="0"/>
          </a:p>
          <a:p>
            <a:r>
              <a:rPr lang="es-CO" sz="2000" b="1" dirty="0" err="1"/>
              <a:t>Domosis</a:t>
            </a:r>
            <a:endParaRPr lang="es-CO" sz="2000" b="1" dirty="0"/>
          </a:p>
          <a:p>
            <a:r>
              <a:rPr lang="es-CO" sz="2000" b="1" dirty="0" err="1"/>
              <a:t>Ivegas</a:t>
            </a:r>
            <a:endParaRPr lang="es-CO" sz="2000" b="1" dirty="0"/>
          </a:p>
          <a:p>
            <a:r>
              <a:rPr lang="es-CO" sz="2000" b="1" dirty="0" err="1"/>
              <a:t>SiboAvance</a:t>
            </a:r>
            <a:endParaRPr lang="es-CO" sz="2000" b="1" dirty="0"/>
          </a:p>
          <a:p>
            <a:r>
              <a:rPr lang="es-CO" sz="2000" b="1" dirty="0" err="1"/>
              <a:t>Dointech</a:t>
            </a:r>
            <a:endParaRPr lang="es-CO" sz="2000" b="1" dirty="0"/>
          </a:p>
        </p:txBody>
      </p:sp>
    </p:spTree>
    <p:extLst>
      <p:ext uri="{BB962C8B-B14F-4D97-AF65-F5344CB8AC3E}">
        <p14:creationId xmlns:p14="http://schemas.microsoft.com/office/powerpoint/2010/main" val="140000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bg1"/>
                </a:solidFill>
              </a:rPr>
              <a:t>Objetivo General</a:t>
            </a:r>
            <a:endParaRPr lang="es-CO" b="1" dirty="0">
              <a:solidFill>
                <a:schemeClr val="bg1"/>
              </a:solidFill>
            </a:endParaRPr>
          </a:p>
        </p:txBody>
      </p:sp>
      <p:sp>
        <p:nvSpPr>
          <p:cNvPr id="3" name="2 Marcador de contenido"/>
          <p:cNvSpPr>
            <a:spLocks noGrp="1"/>
          </p:cNvSpPr>
          <p:nvPr>
            <p:ph idx="1"/>
          </p:nvPr>
        </p:nvSpPr>
        <p:spPr/>
        <p:txBody>
          <a:bodyPr>
            <a:normAutofit/>
          </a:bodyPr>
          <a:lstStyle/>
          <a:p>
            <a:r>
              <a:rPr lang="es-CO" dirty="0"/>
              <a:t>Desarrollar un prototipo de control de acceso y salida, para empleados, usando un módulo RFID y una pantalla LCD táctil , el cual será gestionado por  medio de un procesador LM32,  controlando los diferentes parámetros indicados por el usuario en la pantalla, guardando y enviando los datos a un servidor por medio de comunicación Bluetooth.</a:t>
            </a:r>
          </a:p>
        </p:txBody>
      </p:sp>
      <p:sp>
        <p:nvSpPr>
          <p:cNvPr id="4" name="Marcador de número de diapositiva 3"/>
          <p:cNvSpPr>
            <a:spLocks noGrp="1"/>
          </p:cNvSpPr>
          <p:nvPr>
            <p:ph type="sldNum" sz="quarter" idx="12"/>
          </p:nvPr>
        </p:nvSpPr>
        <p:spPr/>
        <p:txBody>
          <a:bodyPr/>
          <a:lstStyle/>
          <a:p>
            <a:fld id="{68AAA2C5-4BAD-45B2-BA82-04DBCCD82AD9}" type="slidenum">
              <a:rPr lang="es-CO" smtClean="0"/>
              <a:t>9</a:t>
            </a:fld>
            <a:endParaRPr lang="es-CO" dirty="0"/>
          </a:p>
        </p:txBody>
      </p:sp>
    </p:spTree>
    <p:extLst>
      <p:ext uri="{BB962C8B-B14F-4D97-AF65-F5344CB8AC3E}">
        <p14:creationId xmlns:p14="http://schemas.microsoft.com/office/powerpoint/2010/main" val="403292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1212</TotalTime>
  <Words>1258</Words>
  <Application>Microsoft Office PowerPoint</Application>
  <PresentationFormat>Presentación en pantalla (4:3)</PresentationFormat>
  <Paragraphs>130</Paragraphs>
  <Slides>24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Century Gothic</vt:lpstr>
      <vt:lpstr>Trebuchet MS</vt:lpstr>
      <vt:lpstr>Wingdings 2</vt:lpstr>
      <vt:lpstr>Citable</vt:lpstr>
      <vt:lpstr>Sistema de control de acceso y salida de personal </vt:lpstr>
      <vt:lpstr>Contenido </vt:lpstr>
      <vt:lpstr>Problemática</vt:lpstr>
      <vt:lpstr>Problemática</vt:lpstr>
      <vt:lpstr>Problemática</vt:lpstr>
      <vt:lpstr>Problemática</vt:lpstr>
      <vt:lpstr>Propuesta </vt:lpstr>
      <vt:lpstr>Antecedentes</vt:lpstr>
      <vt:lpstr>Objetivo General</vt:lpstr>
      <vt:lpstr>Objetivos Específicos</vt:lpstr>
      <vt:lpstr>Diagrama de bloques</vt:lpstr>
      <vt:lpstr>APLICACIONES</vt:lpstr>
      <vt:lpstr>Costos</vt:lpstr>
      <vt:lpstr>Análisis Pestel</vt:lpstr>
      <vt:lpstr>Factor Económico</vt:lpstr>
      <vt:lpstr>Factor Social</vt:lpstr>
      <vt:lpstr>Factor Tecnológico</vt:lpstr>
      <vt:lpstr>Factor Ecológico</vt:lpstr>
      <vt:lpstr>Factor Político</vt:lpstr>
      <vt:lpstr>Tipos de etiquetas definidos en el EPC (Código Electrónico de Producto). consorcio formado por EAN International (European Article Numbering)</vt:lpstr>
      <vt:lpstr>Factor Legal </vt:lpstr>
      <vt:lpstr>Factor Legal </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 de hogar inteligente, controlado desde un Smartphone</dc:title>
  <dc:creator>jhon ramirez</dc:creator>
  <cp:lastModifiedBy>Diana Mesa Salcedo</cp:lastModifiedBy>
  <cp:revision>78</cp:revision>
  <dcterms:created xsi:type="dcterms:W3CDTF">2017-10-18T07:17:44Z</dcterms:created>
  <dcterms:modified xsi:type="dcterms:W3CDTF">2018-03-20T15:19:01Z</dcterms:modified>
</cp:coreProperties>
</file>