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a:srgbClr val="FA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99" autoAdjust="0"/>
    <p:restoredTop sz="94610"/>
  </p:normalViewPr>
  <p:slideViewPr>
    <p:cSldViewPr snapToGrid="0" snapToObjects="1">
      <p:cViewPr varScale="1">
        <p:scale>
          <a:sx n="80" d="100"/>
          <a:sy n="80" d="100"/>
        </p:scale>
        <p:origin x="60" y="570"/>
      </p:cViewPr>
      <p:guideLst/>
    </p:cSldViewPr>
  </p:slideViewPr>
  <p:notesTextViewPr>
    <p:cViewPr>
      <p:scale>
        <a:sx n="1" d="1"/>
        <a:sy n="1" d="1"/>
      </p:scale>
      <p:origin x="0" y="0"/>
    </p:cViewPr>
  </p:notesTextViewPr>
  <p:sorterViewPr>
    <p:cViewPr>
      <p:scale>
        <a:sx n="154" d="100"/>
        <a:sy n="15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2300F5EA-4E9B-7F4F-B531-EB287BB8BA51}" type="datetimeFigureOut">
              <a:rPr lang="en-US" smtClean="0"/>
              <a:t>9/11/2023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5211F99-F5D7-B54D-944E-6834533F5926}" type="slidenum">
              <a:rPr lang="en-US" smtClean="0"/>
              <a:t>‹#›</a:t>
            </a:fld>
            <a:endParaRPr lang="en-US"/>
          </a:p>
        </p:txBody>
      </p:sp>
    </p:spTree>
    <p:extLst>
      <p:ext uri="{BB962C8B-B14F-4D97-AF65-F5344CB8AC3E}">
        <p14:creationId xmlns:p14="http://schemas.microsoft.com/office/powerpoint/2010/main" val="422866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02162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2032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1066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7346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1216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260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4602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6992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9412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4952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04330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63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877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167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9/11/2023</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26014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05"/>
            <a:ext cx="14630400" cy="8229600"/>
          </a:xfrm>
          <a:prstGeom prst="rect">
            <a:avLst/>
          </a:prstGeom>
          <a:solidFill>
            <a:srgbClr val="F9F9FF">
              <a:alpha val="75000"/>
            </a:srgbClr>
          </a:solidFill>
          <a:ln w="13811">
            <a:solidFill>
              <a:srgbClr val="FFFFFF">
                <a:alpha val="64000"/>
              </a:srgbClr>
            </a:solidFill>
            <a:prstDash val="solid"/>
          </a:ln>
        </p:spPr>
        <p:txBody>
          <a:bodyPr/>
          <a:lstStyle/>
          <a:p>
            <a:pPr marL="0" indent="0">
              <a:lnSpc>
                <a:spcPts val="6561"/>
              </a:lnSpc>
              <a:buNone/>
            </a:pPr>
            <a:endParaRPr lang="en-US" sz="1800" dirty="0"/>
          </a:p>
        </p:txBody>
      </p:sp>
      <p:sp>
        <p:nvSpPr>
          <p:cNvPr id="4" name="Text 1"/>
          <p:cNvSpPr/>
          <p:nvPr/>
        </p:nvSpPr>
        <p:spPr>
          <a:xfrm>
            <a:off x="6319599" y="2084784"/>
            <a:ext cx="7477601" cy="1666399"/>
          </a:xfrm>
          <a:prstGeom prst="rect">
            <a:avLst/>
          </a:prstGeom>
          <a:noFill/>
          <a:ln/>
        </p:spPr>
        <p:txBody>
          <a:bodyPr wrap="square" rtlCol="0" anchor="t"/>
          <a:lstStyle/>
          <a:p>
            <a:pPr marL="0" indent="0">
              <a:lnSpc>
                <a:spcPts val="6561"/>
              </a:lnSpc>
              <a:buNone/>
            </a:pPr>
            <a:endParaRPr lang="en-US" sz="5249" dirty="0"/>
          </a:p>
        </p:txBody>
      </p:sp>
      <p:sp>
        <p:nvSpPr>
          <p:cNvPr id="5" name="Text 2"/>
          <p:cNvSpPr/>
          <p:nvPr/>
        </p:nvSpPr>
        <p:spPr>
          <a:xfrm>
            <a:off x="6319599" y="4084439"/>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6398181" y="5767507"/>
            <a:ext cx="19812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Nobile" pitchFamily="34" charset="0"/>
                <a:ea typeface="Nobile" pitchFamily="34" charset="-122"/>
                <a:cs typeface="Nobile" pitchFamily="34" charset="-120"/>
              </a:rPr>
              <a:t>NF</a:t>
            </a:r>
            <a:endParaRPr lang="en-US" sz="1152" dirty="0"/>
          </a:p>
        </p:txBody>
      </p:sp>
      <p:sp>
        <p:nvSpPr>
          <p:cNvPr id="11" name="Oval 10">
            <a:extLst>
              <a:ext uri="{FF2B5EF4-FFF2-40B4-BE49-F238E27FC236}">
                <a16:creationId xmlns:a16="http://schemas.microsoft.com/office/drawing/2014/main" id="{B263E1EB-9AC6-039A-EC2B-0CED41BAB768}"/>
              </a:ext>
            </a:extLst>
          </p:cNvPr>
          <p:cNvSpPr/>
          <p:nvPr/>
        </p:nvSpPr>
        <p:spPr>
          <a:xfrm>
            <a:off x="8384561" y="7011921"/>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8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98F00140-1B9D-0C30-3739-A6AB27B571A9}"/>
              </a:ext>
            </a:extLst>
          </p:cNvPr>
          <p:cNvSpPr/>
          <p:nvPr/>
        </p:nvSpPr>
        <p:spPr>
          <a:xfrm>
            <a:off x="1230390" y="560627"/>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687AB0D2-3EE1-323F-9CEC-3F38DA781E7D}"/>
              </a:ext>
            </a:extLst>
          </p:cNvPr>
          <p:cNvSpPr/>
          <p:nvPr/>
        </p:nvSpPr>
        <p:spPr>
          <a:xfrm>
            <a:off x="-1475929" y="3393941"/>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 1">
            <a:extLst>
              <a:ext uri="{FF2B5EF4-FFF2-40B4-BE49-F238E27FC236}">
                <a16:creationId xmlns:a16="http://schemas.microsoft.com/office/drawing/2014/main" id="{5DB40115-A7AB-387D-0320-5E591EEA2261}"/>
              </a:ext>
            </a:extLst>
          </p:cNvPr>
          <p:cNvSpPr/>
          <p:nvPr/>
        </p:nvSpPr>
        <p:spPr>
          <a:xfrm>
            <a:off x="0" y="1205"/>
            <a:ext cx="14630400" cy="8227190"/>
          </a:xfrm>
          <a:prstGeom prst="rect">
            <a:avLst/>
          </a:prstGeom>
          <a:noFill/>
          <a:ln/>
        </p:spPr>
        <p:txBody>
          <a:bodyPr wrap="square" rtlCol="0" anchor="ctr"/>
          <a:lstStyle/>
          <a:p>
            <a:pPr marL="0" indent="0">
              <a:lnSpc>
                <a:spcPts val="6561"/>
              </a:lnSpc>
              <a:buNone/>
            </a:pPr>
            <a:r>
              <a:rPr lang="en-US" sz="4400" dirty="0">
                <a:solidFill>
                  <a:srgbClr val="1B1B27"/>
                </a:solidFill>
                <a:latin typeface="Corben" pitchFamily="34" charset="0"/>
                <a:ea typeface="Corben" pitchFamily="34" charset="-122"/>
              </a:rPr>
              <a:t>       This is </a:t>
            </a:r>
            <a:r>
              <a:rPr lang="en-US" sz="5400" b="1" dirty="0">
                <a:solidFill>
                  <a:srgbClr val="1B1B27"/>
                </a:solidFill>
                <a:latin typeface="Forte" panose="03060902040502070203" pitchFamily="66" charset="0"/>
                <a:ea typeface="Corben" pitchFamily="34" charset="-122"/>
              </a:rPr>
              <a:t>Rudraksh Yadav</a:t>
            </a:r>
          </a:p>
          <a:p>
            <a:pPr marL="0" indent="0">
              <a:lnSpc>
                <a:spcPts val="6561"/>
              </a:lnSpc>
              <a:buNone/>
            </a:pPr>
            <a:r>
              <a:rPr lang="en-US" sz="4400" dirty="0">
                <a:solidFill>
                  <a:srgbClr val="1B1B27"/>
                </a:solidFill>
                <a:latin typeface="Corben" pitchFamily="34" charset="0"/>
                <a:ea typeface="Corben" pitchFamily="34" charset="-122"/>
              </a:rPr>
              <a:t>       From</a:t>
            </a:r>
            <a:r>
              <a:rPr lang="en-US" sz="5400" dirty="0">
                <a:solidFill>
                  <a:srgbClr val="1B1B27"/>
                </a:solidFill>
                <a:latin typeface="Corben" pitchFamily="34" charset="0"/>
                <a:ea typeface="Corben" pitchFamily="34" charset="-122"/>
              </a:rPr>
              <a:t> </a:t>
            </a:r>
            <a:r>
              <a:rPr lang="en-US" sz="5400" dirty="0">
                <a:solidFill>
                  <a:srgbClr val="1B1B27"/>
                </a:solidFill>
                <a:latin typeface="Forte" panose="03060902040502070203" pitchFamily="66" charset="0"/>
                <a:ea typeface="Corben" pitchFamily="34" charset="-122"/>
              </a:rPr>
              <a:t>Section C1  </a:t>
            </a:r>
          </a:p>
          <a:p>
            <a:pPr marL="0" indent="0">
              <a:lnSpc>
                <a:spcPts val="6561"/>
              </a:lnSpc>
              <a:buNone/>
            </a:pPr>
            <a:r>
              <a:rPr lang="en-US" sz="4400" dirty="0">
                <a:solidFill>
                  <a:srgbClr val="1B1B27"/>
                </a:solidFill>
                <a:latin typeface="Corben" pitchFamily="34" charset="0"/>
                <a:ea typeface="Corben" pitchFamily="34" charset="-122"/>
              </a:rPr>
              <a:t>       Roll no. is </a:t>
            </a:r>
            <a:r>
              <a:rPr lang="en-US" sz="5400" dirty="0">
                <a:solidFill>
                  <a:srgbClr val="1B1B27"/>
                </a:solidFill>
                <a:latin typeface="Forte" panose="03060902040502070203" pitchFamily="66" charset="0"/>
                <a:ea typeface="Corben" pitchFamily="34" charset="-122"/>
              </a:rPr>
              <a:t>C63</a:t>
            </a:r>
          </a:p>
          <a:p>
            <a:pPr marL="0" indent="0">
              <a:lnSpc>
                <a:spcPts val="6561"/>
              </a:lnSpc>
              <a:buNone/>
            </a:pPr>
            <a:r>
              <a:rPr lang="en-US" sz="4400" dirty="0">
                <a:solidFill>
                  <a:srgbClr val="1B1B27"/>
                </a:solidFill>
                <a:latin typeface="Corben" pitchFamily="34" charset="0"/>
                <a:ea typeface="Corben" pitchFamily="34" charset="-122"/>
              </a:rPr>
              <a:t>       Pursuing</a:t>
            </a:r>
            <a:r>
              <a:rPr lang="en-US" sz="5400" dirty="0">
                <a:solidFill>
                  <a:srgbClr val="1B1B27"/>
                </a:solidFill>
                <a:latin typeface="Corben" pitchFamily="34" charset="0"/>
                <a:ea typeface="Corben" pitchFamily="34" charset="-122"/>
              </a:rPr>
              <a:t> </a:t>
            </a:r>
            <a:r>
              <a:rPr lang="en-US" sz="5400" dirty="0">
                <a:solidFill>
                  <a:srgbClr val="1B1B27"/>
                </a:solidFill>
                <a:latin typeface="Forte" panose="03060902040502070203" pitchFamily="66" charset="0"/>
                <a:ea typeface="Corben" pitchFamily="34" charset="-122"/>
              </a:rPr>
              <a:t>B.tech CSE </a:t>
            </a:r>
            <a:r>
              <a:rPr lang="en-US" sz="5400" dirty="0" err="1">
                <a:solidFill>
                  <a:srgbClr val="1B1B27"/>
                </a:solidFill>
                <a:latin typeface="Forte" panose="03060902040502070203" pitchFamily="66" charset="0"/>
                <a:ea typeface="Corben" pitchFamily="34" charset="-122"/>
              </a:rPr>
              <a:t>honr</a:t>
            </a:r>
            <a:r>
              <a:rPr lang="en-US" sz="5400" dirty="0">
                <a:solidFill>
                  <a:srgbClr val="1B1B27"/>
                </a:solidFill>
                <a:latin typeface="Forte" panose="03060902040502070203" pitchFamily="66" charset="0"/>
                <a:ea typeface="Corben" pitchFamily="34" charset="-122"/>
              </a:rPr>
              <a:t>. In Cyber Security  </a:t>
            </a:r>
          </a:p>
          <a:p>
            <a:pPr marL="0" indent="0">
              <a:lnSpc>
                <a:spcPts val="6561"/>
              </a:lnSpc>
              <a:buNone/>
            </a:pPr>
            <a:r>
              <a:rPr lang="en-US" sz="5400" dirty="0">
                <a:solidFill>
                  <a:srgbClr val="1B1B27"/>
                </a:solidFill>
                <a:latin typeface="Forte" panose="03060902040502070203" pitchFamily="66" charset="0"/>
                <a:ea typeface="Corben" pitchFamily="34" charset="-122"/>
              </a:rPr>
              <a:t>     </a:t>
            </a:r>
            <a:r>
              <a:rPr lang="en-US" sz="4400" dirty="0">
                <a:solidFill>
                  <a:srgbClr val="1B1B27"/>
                </a:solidFill>
                <a:latin typeface="Corben" pitchFamily="34" charset="0"/>
                <a:ea typeface="Corben" pitchFamily="34" charset="-122"/>
              </a:rPr>
              <a:t>Topic About</a:t>
            </a:r>
            <a:r>
              <a:rPr lang="en-US" sz="5400" dirty="0">
                <a:solidFill>
                  <a:srgbClr val="1B1B27"/>
                </a:solidFill>
                <a:latin typeface="Corben" pitchFamily="34" charset="0"/>
                <a:ea typeface="Corben" pitchFamily="34" charset="-122"/>
              </a:rPr>
              <a:t> </a:t>
            </a:r>
            <a:r>
              <a:rPr lang="en-US" sz="5400" dirty="0">
                <a:solidFill>
                  <a:srgbClr val="1B1B27"/>
                </a:solidFill>
                <a:latin typeface="Forte" panose="03060902040502070203" pitchFamily="66" charset="0"/>
                <a:ea typeface="Corben" pitchFamily="34" charset="-122"/>
              </a:rPr>
              <a:t>Indian Famous Writer </a:t>
            </a:r>
          </a:p>
          <a:p>
            <a:pPr marL="0" indent="0">
              <a:lnSpc>
                <a:spcPts val="6561"/>
              </a:lnSpc>
              <a:buNone/>
            </a:pPr>
            <a:r>
              <a:rPr lang="en-US" sz="5400" dirty="0">
                <a:solidFill>
                  <a:srgbClr val="1B1B27"/>
                </a:solidFill>
                <a:latin typeface="Corben"/>
                <a:ea typeface="Corben" pitchFamily="34" charset="-122"/>
              </a:rPr>
              <a:t>                                                        Jhumpa Lahiri</a:t>
            </a:r>
          </a:p>
          <a:p>
            <a:pPr marL="0" indent="0">
              <a:lnSpc>
                <a:spcPts val="6561"/>
              </a:lnSpc>
              <a:buNone/>
            </a:pPr>
            <a:endParaRPr lang="en-US" sz="8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05"/>
            <a:ext cx="14630400" cy="8229600"/>
          </a:xfrm>
          <a:prstGeom prst="rect">
            <a:avLst/>
          </a:prstGeom>
          <a:solidFill>
            <a:srgbClr val="F9F9FF">
              <a:alpha val="75000"/>
            </a:srgbClr>
          </a:solidFill>
          <a:ln w="13811">
            <a:solidFill>
              <a:srgbClr val="FFFFFF">
                <a:alpha val="64000"/>
              </a:srgbClr>
            </a:solidFill>
            <a:prstDash val="solid"/>
          </a:ln>
        </p:spPr>
        <p:txBody>
          <a:bodyPr/>
          <a:lstStyle/>
          <a:p>
            <a:pPr marL="0" indent="0">
              <a:lnSpc>
                <a:spcPts val="6561"/>
              </a:lnSpc>
              <a:buNone/>
            </a:pPr>
            <a:endParaRPr lang="en-US" sz="1800" dirty="0"/>
          </a:p>
        </p:txBody>
      </p:sp>
      <p:sp>
        <p:nvSpPr>
          <p:cNvPr id="4" name="Text 1"/>
          <p:cNvSpPr/>
          <p:nvPr/>
        </p:nvSpPr>
        <p:spPr>
          <a:xfrm>
            <a:off x="6319599" y="2084784"/>
            <a:ext cx="7477601" cy="1666399"/>
          </a:xfrm>
          <a:prstGeom prst="rect">
            <a:avLst/>
          </a:prstGeom>
          <a:noFill/>
          <a:ln/>
        </p:spPr>
        <p:txBody>
          <a:bodyPr wrap="square" rtlCol="0" anchor="t"/>
          <a:lstStyle/>
          <a:p>
            <a:pPr marL="0" indent="0">
              <a:lnSpc>
                <a:spcPts val="6561"/>
              </a:lnSpc>
              <a:buNone/>
            </a:pPr>
            <a:endParaRPr lang="en-US" sz="5249" dirty="0"/>
          </a:p>
        </p:txBody>
      </p:sp>
      <p:sp>
        <p:nvSpPr>
          <p:cNvPr id="5" name="Text 2"/>
          <p:cNvSpPr/>
          <p:nvPr/>
        </p:nvSpPr>
        <p:spPr>
          <a:xfrm>
            <a:off x="6319599" y="4084439"/>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8226982" y="5727381"/>
            <a:ext cx="19812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Nobile" pitchFamily="34" charset="0"/>
                <a:ea typeface="Nobile" pitchFamily="34" charset="-122"/>
                <a:cs typeface="Nobile" pitchFamily="34" charset="-120"/>
              </a:rPr>
              <a:t>NF</a:t>
            </a:r>
            <a:endParaRPr lang="en-US" sz="1152" dirty="0"/>
          </a:p>
        </p:txBody>
      </p:sp>
      <p:sp>
        <p:nvSpPr>
          <p:cNvPr id="11" name="Oval 10">
            <a:extLst>
              <a:ext uri="{FF2B5EF4-FFF2-40B4-BE49-F238E27FC236}">
                <a16:creationId xmlns:a16="http://schemas.microsoft.com/office/drawing/2014/main" id="{B263E1EB-9AC6-039A-EC2B-0CED41BAB768}"/>
              </a:ext>
            </a:extLst>
          </p:cNvPr>
          <p:cNvSpPr/>
          <p:nvPr/>
        </p:nvSpPr>
        <p:spPr>
          <a:xfrm>
            <a:off x="7269526" y="5275690"/>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8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98F00140-1B9D-0C30-3739-A6AB27B571A9}"/>
              </a:ext>
            </a:extLst>
          </p:cNvPr>
          <p:cNvSpPr/>
          <p:nvPr/>
        </p:nvSpPr>
        <p:spPr>
          <a:xfrm>
            <a:off x="8507326" y="5516270"/>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687AB0D2-3EE1-323F-9CEC-3F38DA781E7D}"/>
              </a:ext>
            </a:extLst>
          </p:cNvPr>
          <p:cNvSpPr/>
          <p:nvPr/>
        </p:nvSpPr>
        <p:spPr>
          <a:xfrm>
            <a:off x="5158472" y="4755116"/>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 1">
            <a:extLst>
              <a:ext uri="{FF2B5EF4-FFF2-40B4-BE49-F238E27FC236}">
                <a16:creationId xmlns:a16="http://schemas.microsoft.com/office/drawing/2014/main" id="{5DB40115-A7AB-387D-0320-5E591EEA2261}"/>
              </a:ext>
            </a:extLst>
          </p:cNvPr>
          <p:cNvSpPr/>
          <p:nvPr/>
        </p:nvSpPr>
        <p:spPr>
          <a:xfrm>
            <a:off x="0" y="1205"/>
            <a:ext cx="14630400" cy="8227190"/>
          </a:xfrm>
          <a:prstGeom prst="rect">
            <a:avLst/>
          </a:prstGeom>
          <a:noFill/>
          <a:ln/>
        </p:spPr>
        <p:txBody>
          <a:bodyPr wrap="square" rtlCol="0" anchor="ctr"/>
          <a:lstStyle/>
          <a:p>
            <a:pPr marL="0" indent="0" algn="ctr">
              <a:lnSpc>
                <a:spcPts val="6561"/>
              </a:lnSpc>
              <a:buNone/>
            </a:pPr>
            <a:r>
              <a:rPr lang="en-US" sz="5400" dirty="0">
                <a:solidFill>
                  <a:srgbClr val="1B1B27"/>
                </a:solidFill>
                <a:latin typeface="Forte" panose="03060902040502070203" pitchFamily="66" charset="0"/>
                <a:ea typeface="Corben" pitchFamily="34" charset="-122"/>
              </a:rPr>
              <a:t>Thank You So much </a:t>
            </a:r>
          </a:p>
          <a:p>
            <a:pPr marL="0" indent="0" algn="ctr">
              <a:lnSpc>
                <a:spcPts val="6561"/>
              </a:lnSpc>
              <a:buNone/>
            </a:pPr>
            <a:r>
              <a:rPr lang="en-US" sz="5400" dirty="0">
                <a:solidFill>
                  <a:srgbClr val="1B1B27"/>
                </a:solidFill>
                <a:latin typeface="Forte" panose="03060902040502070203" pitchFamily="66" charset="0"/>
                <a:ea typeface="Corben" pitchFamily="34" charset="-122"/>
              </a:rPr>
              <a:t>To give me this opportunity</a:t>
            </a:r>
          </a:p>
          <a:p>
            <a:pPr marL="0" indent="0">
              <a:lnSpc>
                <a:spcPts val="6561"/>
              </a:lnSpc>
              <a:buNone/>
            </a:pPr>
            <a:r>
              <a:rPr lang="en-US" sz="5400" dirty="0">
                <a:solidFill>
                  <a:srgbClr val="1B1B27"/>
                </a:solidFill>
                <a:latin typeface="Corben"/>
                <a:ea typeface="Corben" pitchFamily="34" charset="-122"/>
              </a:rPr>
              <a:t>                                                        </a:t>
            </a:r>
          </a:p>
          <a:p>
            <a:pPr marL="0" indent="0">
              <a:lnSpc>
                <a:spcPts val="6561"/>
              </a:lnSpc>
              <a:buNone/>
            </a:pPr>
            <a:endParaRPr lang="en-US" sz="8000" dirty="0"/>
          </a:p>
        </p:txBody>
      </p:sp>
    </p:spTree>
    <p:extLst>
      <p:ext uri="{BB962C8B-B14F-4D97-AF65-F5344CB8AC3E}">
        <p14:creationId xmlns:p14="http://schemas.microsoft.com/office/powerpoint/2010/main" val="1930866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05"/>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6319599" y="2084784"/>
            <a:ext cx="7477601" cy="1666399"/>
          </a:xfrm>
          <a:prstGeom prst="rect">
            <a:avLst/>
          </a:prstGeom>
          <a:noFill/>
          <a:ln/>
        </p:spPr>
        <p:txBody>
          <a:bodyPr wrap="squar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Discovering Jhumpa Lahiri</a:t>
            </a:r>
            <a:endParaRPr lang="en-US" sz="5249" dirty="0"/>
          </a:p>
        </p:txBody>
      </p:sp>
      <p:sp>
        <p:nvSpPr>
          <p:cNvPr id="5" name="Text 2"/>
          <p:cNvSpPr/>
          <p:nvPr/>
        </p:nvSpPr>
        <p:spPr>
          <a:xfrm>
            <a:off x="6319599" y="4084439"/>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Jhumpa Lahiri is a Pulitzer Prize-winning author and a master storyteller. Her work reflects on the experience of being a South Asian immigrant in the United States and has left an indelible mark on American literature.</a:t>
            </a:r>
            <a:endParaRPr lang="en-US" sz="1750" dirty="0"/>
          </a:p>
        </p:txBody>
      </p:sp>
      <p:sp>
        <p:nvSpPr>
          <p:cNvPr id="7" name="Text 4"/>
          <p:cNvSpPr/>
          <p:nvPr/>
        </p:nvSpPr>
        <p:spPr>
          <a:xfrm>
            <a:off x="6398181" y="5767507"/>
            <a:ext cx="19812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Nobile" pitchFamily="34" charset="0"/>
                <a:ea typeface="Nobile" pitchFamily="34" charset="-122"/>
                <a:cs typeface="Nobile" pitchFamily="34" charset="-120"/>
              </a:rPr>
              <a:t>NF</a:t>
            </a:r>
            <a:endParaRPr lang="en-US" sz="1152"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11" name="Oval 10">
            <a:extLst>
              <a:ext uri="{FF2B5EF4-FFF2-40B4-BE49-F238E27FC236}">
                <a16:creationId xmlns:a16="http://schemas.microsoft.com/office/drawing/2014/main" id="{B263E1EB-9AC6-039A-EC2B-0CED41BAB768}"/>
              </a:ext>
            </a:extLst>
          </p:cNvPr>
          <p:cNvSpPr/>
          <p:nvPr/>
        </p:nvSpPr>
        <p:spPr>
          <a:xfrm>
            <a:off x="12041436" y="900630"/>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8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98F00140-1B9D-0C30-3739-A6AB27B571A9}"/>
              </a:ext>
            </a:extLst>
          </p:cNvPr>
          <p:cNvSpPr/>
          <p:nvPr/>
        </p:nvSpPr>
        <p:spPr>
          <a:xfrm>
            <a:off x="4863927" y="-1050614"/>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687AB0D2-3EE1-323F-9CEC-3F38DA781E7D}"/>
              </a:ext>
            </a:extLst>
          </p:cNvPr>
          <p:cNvSpPr/>
          <p:nvPr/>
        </p:nvSpPr>
        <p:spPr>
          <a:xfrm>
            <a:off x="5051213" y="7174753"/>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68013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3641"/>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681752"/>
            <a:ext cx="58521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Early Life &amp; Education</a:t>
            </a:r>
            <a:endParaRPr lang="en-US" sz="4374" dirty="0"/>
          </a:p>
        </p:txBody>
      </p:sp>
      <p:pic>
        <p:nvPicPr>
          <p:cNvPr id="5" name="Image 1" descr="preencoded.png"/>
          <p:cNvPicPr>
            <a:picLocks noChangeAspect="1"/>
          </p:cNvPicPr>
          <p:nvPr/>
        </p:nvPicPr>
        <p:blipFill>
          <a:blip r:embed="rId4"/>
          <a:stretch>
            <a:fillRect/>
          </a:stretch>
        </p:blipFill>
        <p:spPr>
          <a:xfrm>
            <a:off x="2037993" y="1820466"/>
            <a:ext cx="3295888" cy="2036921"/>
          </a:xfrm>
          <a:prstGeom prst="rect">
            <a:avLst/>
          </a:prstGeom>
        </p:spPr>
      </p:pic>
      <p:sp>
        <p:nvSpPr>
          <p:cNvPr id="6" name="Text 2"/>
          <p:cNvSpPr/>
          <p:nvPr/>
        </p:nvSpPr>
        <p:spPr>
          <a:xfrm>
            <a:off x="2037993" y="4135041"/>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Birthplace</a:t>
            </a:r>
            <a:endParaRPr lang="en-US" sz="2187" dirty="0"/>
          </a:p>
        </p:txBody>
      </p:sp>
      <p:sp>
        <p:nvSpPr>
          <p:cNvPr id="7" name="Text 3"/>
          <p:cNvSpPr/>
          <p:nvPr/>
        </p:nvSpPr>
        <p:spPr>
          <a:xfrm>
            <a:off x="2037993" y="4704398"/>
            <a:ext cx="3295888" cy="2132409"/>
          </a:xfrm>
          <a:prstGeom prst="rect">
            <a:avLst/>
          </a:prstGeom>
          <a:noFill/>
          <a:ln/>
        </p:spPr>
        <p:txBody>
          <a:bodyPr wrap="square" rtlCol="0" anchor="t"/>
          <a:lstStyle/>
          <a:p>
            <a:pPr marL="0" indent="0" algn="l">
              <a:lnSpc>
                <a:spcPts val="2799"/>
              </a:lnSpc>
              <a:buNone/>
            </a:pPr>
            <a:r>
              <a:rPr lang="en-US" sz="1600" i="0" dirty="0">
                <a:solidFill>
                  <a:schemeClr val="tx1">
                    <a:lumMod val="50000"/>
                    <a:lumOff val="50000"/>
                  </a:schemeClr>
                </a:solidFill>
                <a:effectLst/>
                <a:latin typeface="Söhne"/>
              </a:rPr>
              <a:t>Jhumpa</a:t>
            </a:r>
            <a:r>
              <a:rPr lang="en-US" sz="1600" b="0" i="0" dirty="0">
                <a:solidFill>
                  <a:schemeClr val="tx1">
                    <a:lumMod val="50000"/>
                    <a:lumOff val="50000"/>
                  </a:schemeClr>
                </a:solidFill>
                <a:effectLst/>
                <a:latin typeface="Söhne"/>
              </a:rPr>
              <a:t> Lahiri was born on July 11, 1967, in London, England, to Bengali Indian parents.</a:t>
            </a:r>
            <a:endParaRPr lang="en-US" sz="1600" dirty="0">
              <a:solidFill>
                <a:schemeClr val="tx1">
                  <a:lumMod val="50000"/>
                  <a:lumOff val="50000"/>
                </a:schemeClr>
              </a:solidFill>
            </a:endParaRPr>
          </a:p>
        </p:txBody>
      </p:sp>
      <p:sp>
        <p:nvSpPr>
          <p:cNvPr id="9" name="Text 4"/>
          <p:cNvSpPr/>
          <p:nvPr/>
        </p:nvSpPr>
        <p:spPr>
          <a:xfrm>
            <a:off x="5667137" y="4135160"/>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Education</a:t>
            </a:r>
            <a:endParaRPr lang="en-US" sz="2187" dirty="0"/>
          </a:p>
        </p:txBody>
      </p:sp>
      <p:sp>
        <p:nvSpPr>
          <p:cNvPr id="10" name="Text 5"/>
          <p:cNvSpPr/>
          <p:nvPr/>
        </p:nvSpPr>
        <p:spPr>
          <a:xfrm>
            <a:off x="5667137" y="4704517"/>
            <a:ext cx="3296007" cy="2843213"/>
          </a:xfrm>
          <a:prstGeom prst="rect">
            <a:avLst/>
          </a:prstGeom>
          <a:noFill/>
          <a:ln/>
        </p:spPr>
        <p:txBody>
          <a:bodyPr wrap="square" rtlCol="0" anchor="t"/>
          <a:lstStyle/>
          <a:p>
            <a:pPr marL="0" indent="0" algn="l">
              <a:lnSpc>
                <a:spcPts val="2799"/>
              </a:lnSpc>
              <a:buNone/>
            </a:pPr>
            <a:r>
              <a:rPr lang="en-US" sz="1600" b="0" i="0" dirty="0">
                <a:solidFill>
                  <a:schemeClr val="tx1">
                    <a:lumMod val="50000"/>
                    <a:lumOff val="50000"/>
                  </a:schemeClr>
                </a:solidFill>
                <a:effectLst/>
                <a:latin typeface="Söhne"/>
              </a:rPr>
              <a:t>She completed her bachelor's degree in English from Barnard College in New York City.</a:t>
            </a:r>
          </a:p>
          <a:p>
            <a:pPr marL="0" indent="0" algn="l">
              <a:lnSpc>
                <a:spcPts val="2799"/>
              </a:lnSpc>
              <a:buNone/>
            </a:pPr>
            <a:r>
              <a:rPr lang="en-US" sz="1600" b="0" i="0" dirty="0">
                <a:solidFill>
                  <a:schemeClr val="tx1">
                    <a:lumMod val="50000"/>
                    <a:lumOff val="50000"/>
                  </a:schemeClr>
                </a:solidFill>
                <a:effectLst/>
                <a:latin typeface="Söhne"/>
              </a:rPr>
              <a:t>She earned multiple advanced degrees, including an M.A. in English, an M.F.A. in Creative Writing, and a Ph.D. in Renaissance Studies from Boston University.</a:t>
            </a:r>
            <a:endParaRPr lang="en-US" sz="1750" dirty="0">
              <a:solidFill>
                <a:schemeClr val="tx1">
                  <a:lumMod val="50000"/>
                  <a:lumOff val="50000"/>
                </a:schemeClr>
              </a:solidFill>
            </a:endParaRPr>
          </a:p>
        </p:txBody>
      </p:sp>
      <p:pic>
        <p:nvPicPr>
          <p:cNvPr id="11" name="Image 3" descr="preencoded.png"/>
          <p:cNvPicPr>
            <a:picLocks noChangeAspect="1"/>
          </p:cNvPicPr>
          <p:nvPr/>
        </p:nvPicPr>
        <p:blipFill>
          <a:blip r:embed="rId5"/>
          <a:stretch>
            <a:fillRect/>
          </a:stretch>
        </p:blipFill>
        <p:spPr>
          <a:xfrm>
            <a:off x="9296400" y="1820466"/>
            <a:ext cx="3296007" cy="2037040"/>
          </a:xfrm>
          <a:prstGeom prst="rect">
            <a:avLst/>
          </a:prstGeom>
        </p:spPr>
      </p:pic>
      <p:sp>
        <p:nvSpPr>
          <p:cNvPr id="12" name="Text 6"/>
          <p:cNvSpPr/>
          <p:nvPr/>
        </p:nvSpPr>
        <p:spPr>
          <a:xfrm>
            <a:off x="9296400" y="4135160"/>
            <a:ext cx="2221944"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Inspiration</a:t>
            </a:r>
            <a:endParaRPr lang="en-US" sz="2187" dirty="0"/>
          </a:p>
        </p:txBody>
      </p:sp>
      <p:sp>
        <p:nvSpPr>
          <p:cNvPr id="13" name="Text 7"/>
          <p:cNvSpPr/>
          <p:nvPr/>
        </p:nvSpPr>
        <p:spPr>
          <a:xfrm>
            <a:off x="9296400" y="4704517"/>
            <a:ext cx="3296007"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As a child, Jhumpa Lahiri was exposed to a wide variety of literature. Her parents often her to bookshops and encouraged her to read. This love of reading would become a driving force behind her desire to become a writer.</a:t>
            </a:r>
            <a:endParaRPr lang="en-US" sz="1750" dirty="0"/>
          </a:p>
        </p:txBody>
      </p:sp>
      <p:sp>
        <p:nvSpPr>
          <p:cNvPr id="15" name="Oval 14">
            <a:extLst>
              <a:ext uri="{FF2B5EF4-FFF2-40B4-BE49-F238E27FC236}">
                <a16:creationId xmlns:a16="http://schemas.microsoft.com/office/drawing/2014/main" id="{05ECDF96-38E3-F10A-54B2-EDAC69D6A9CE}"/>
              </a:ext>
            </a:extLst>
          </p:cNvPr>
          <p:cNvSpPr/>
          <p:nvPr/>
        </p:nvSpPr>
        <p:spPr>
          <a:xfrm>
            <a:off x="1079525" y="741194"/>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20FD9B53-5D46-5EAB-841D-88664663A58E}"/>
              </a:ext>
            </a:extLst>
          </p:cNvPr>
          <p:cNvSpPr/>
          <p:nvPr/>
        </p:nvSpPr>
        <p:spPr>
          <a:xfrm>
            <a:off x="-285363" y="5376302"/>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05FBF538-D5D8-BAD0-522B-15961637F66B}"/>
              </a:ext>
            </a:extLst>
          </p:cNvPr>
          <p:cNvSpPr/>
          <p:nvPr/>
        </p:nvSpPr>
        <p:spPr>
          <a:xfrm>
            <a:off x="8468760" y="2929304"/>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Image 2" descr="preencoded.png"/>
          <p:cNvPicPr>
            <a:picLocks noChangeAspect="1"/>
          </p:cNvPicPr>
          <p:nvPr/>
        </p:nvPicPr>
        <p:blipFill>
          <a:blip r:embed="rId6"/>
          <a:stretch>
            <a:fillRect/>
          </a:stretch>
        </p:blipFill>
        <p:spPr>
          <a:xfrm>
            <a:off x="5667137" y="1820466"/>
            <a:ext cx="3296007" cy="2037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IN"/>
          </a:p>
        </p:txBody>
      </p:sp>
      <p:sp>
        <p:nvSpPr>
          <p:cNvPr id="5" name="Shape 2"/>
          <p:cNvSpPr/>
          <p:nvPr/>
        </p:nvSpPr>
        <p:spPr>
          <a:xfrm>
            <a:off x="2037993" y="2564130"/>
            <a:ext cx="3370064" cy="4239935"/>
          </a:xfrm>
          <a:prstGeom prst="roundRect">
            <a:avLst>
              <a:gd name="adj" fmla="val 2967"/>
            </a:avLst>
          </a:prstGeom>
          <a:solidFill>
            <a:srgbClr val="D2D9F9"/>
          </a:solidFill>
          <a:ln w="13811">
            <a:solidFill>
              <a:srgbClr val="A5B3F3"/>
            </a:solidFill>
            <a:prstDash val="solid"/>
          </a:ln>
        </p:spPr>
        <p:txBody>
          <a:bodyPr/>
          <a:lstStyle/>
          <a:p>
            <a:endParaRPr lang="en-IN" dirty="0"/>
          </a:p>
        </p:txBody>
      </p:sp>
      <p:sp>
        <p:nvSpPr>
          <p:cNvPr id="6" name="Text 3"/>
          <p:cNvSpPr/>
          <p:nvPr/>
        </p:nvSpPr>
        <p:spPr>
          <a:xfrm>
            <a:off x="2273975" y="2800112"/>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Early work</a:t>
            </a:r>
            <a:endParaRPr lang="en-US" sz="2187" dirty="0"/>
          </a:p>
        </p:txBody>
      </p:sp>
      <p:sp>
        <p:nvSpPr>
          <p:cNvPr id="7" name="Text 4"/>
          <p:cNvSpPr/>
          <p:nvPr/>
        </p:nvSpPr>
        <p:spPr>
          <a:xfrm>
            <a:off x="2273975" y="3204627"/>
            <a:ext cx="2898100" cy="348897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Lahiri's first published work was a short story called "</a:t>
            </a:r>
            <a:r>
              <a:rPr lang="en-US" sz="1750" b="1" dirty="0">
                <a:solidFill>
                  <a:srgbClr val="404155"/>
                </a:solidFill>
                <a:latin typeface="Nobile" pitchFamily="34" charset="0"/>
                <a:ea typeface="Nobile" pitchFamily="34" charset="-122"/>
                <a:cs typeface="Nobile" pitchFamily="34" charset="-120"/>
              </a:rPr>
              <a:t>Interpreter of Maladies</a:t>
            </a:r>
            <a:r>
              <a:rPr lang="en-US" sz="1750" dirty="0">
                <a:solidFill>
                  <a:srgbClr val="404155"/>
                </a:solidFill>
                <a:latin typeface="Nobile" pitchFamily="34" charset="0"/>
                <a:ea typeface="Nobile" pitchFamily="34" charset="-122"/>
                <a:cs typeface="Nobile" pitchFamily="34" charset="-120"/>
              </a:rPr>
              <a:t>," which was published in The </a:t>
            </a:r>
            <a:r>
              <a:rPr lang="en-US" sz="1750" b="1" dirty="0">
                <a:solidFill>
                  <a:srgbClr val="404155"/>
                </a:solidFill>
                <a:latin typeface="Nobile" pitchFamily="34" charset="0"/>
                <a:ea typeface="Nobile" pitchFamily="34" charset="-122"/>
                <a:cs typeface="Nobile" pitchFamily="34" charset="-120"/>
              </a:rPr>
              <a:t>New Yorker in 1998</a:t>
            </a:r>
            <a:r>
              <a:rPr lang="en-US" sz="1750" dirty="0">
                <a:solidFill>
                  <a:srgbClr val="404155"/>
                </a:solidFill>
                <a:latin typeface="Nobile" pitchFamily="34" charset="0"/>
                <a:ea typeface="Nobile" pitchFamily="34" charset="-122"/>
                <a:cs typeface="Nobile" pitchFamily="34" charset="-120"/>
              </a:rPr>
              <a:t>. This story would later become the title piece of her first book, which won the </a:t>
            </a:r>
            <a:r>
              <a:rPr lang="en-US" sz="1750" b="1" dirty="0">
                <a:solidFill>
                  <a:srgbClr val="404155"/>
                </a:solidFill>
                <a:latin typeface="Nobile" pitchFamily="34" charset="0"/>
                <a:ea typeface="Nobile" pitchFamily="34" charset="-122"/>
                <a:cs typeface="Nobile" pitchFamily="34" charset="-120"/>
              </a:rPr>
              <a:t>Pulitzer Prize in 2000</a:t>
            </a: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11" name="Shape 8"/>
          <p:cNvSpPr/>
          <p:nvPr/>
        </p:nvSpPr>
        <p:spPr>
          <a:xfrm>
            <a:off x="9222462" y="2564130"/>
            <a:ext cx="3370064" cy="4239935"/>
          </a:xfrm>
          <a:prstGeom prst="roundRect">
            <a:avLst>
              <a:gd name="adj" fmla="val 2967"/>
            </a:avLst>
          </a:prstGeom>
          <a:solidFill>
            <a:srgbClr val="D2D9F9"/>
          </a:solidFill>
          <a:ln w="13811">
            <a:solidFill>
              <a:srgbClr val="A5B3F3"/>
            </a:solidFill>
            <a:prstDash val="solid"/>
          </a:ln>
        </p:spPr>
        <p:txBody>
          <a:bodyPr/>
          <a:lstStyle/>
          <a:p>
            <a:endParaRPr lang="en-IN"/>
          </a:p>
        </p:txBody>
      </p:sp>
      <p:sp>
        <p:nvSpPr>
          <p:cNvPr id="15" name="Oval 14">
            <a:extLst>
              <a:ext uri="{FF2B5EF4-FFF2-40B4-BE49-F238E27FC236}">
                <a16:creationId xmlns:a16="http://schemas.microsoft.com/office/drawing/2014/main" id="{B85B7D74-75AD-38DD-6C62-57E3F3AEEB6F}"/>
              </a:ext>
            </a:extLst>
          </p:cNvPr>
          <p:cNvSpPr/>
          <p:nvPr/>
        </p:nvSpPr>
        <p:spPr>
          <a:xfrm>
            <a:off x="4671759" y="6903199"/>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 9"/>
          <p:cNvSpPr/>
          <p:nvPr/>
        </p:nvSpPr>
        <p:spPr>
          <a:xfrm>
            <a:off x="9458444" y="2800112"/>
            <a:ext cx="2476500" cy="347186"/>
          </a:xfrm>
          <a:prstGeom prst="rect">
            <a:avLst/>
          </a:prstGeom>
          <a:noFill/>
          <a:ln/>
        </p:spPr>
        <p:txBody>
          <a:bodyPr wrap="none" rtlCol="0" anchor="t"/>
          <a:lstStyle/>
          <a:p>
            <a:pPr marL="0" indent="0">
              <a:lnSpc>
                <a:spcPts val="2734"/>
              </a:lnSpc>
              <a:buNone/>
            </a:pPr>
            <a:r>
              <a:rPr lang="en-US" sz="2187" dirty="0"/>
              <a:t>Literary Style</a:t>
            </a:r>
          </a:p>
        </p:txBody>
      </p:sp>
      <p:sp>
        <p:nvSpPr>
          <p:cNvPr id="13" name="Text 10"/>
          <p:cNvSpPr/>
          <p:nvPr/>
        </p:nvSpPr>
        <p:spPr>
          <a:xfrm>
            <a:off x="9458444" y="3369469"/>
            <a:ext cx="2898100" cy="3332120"/>
          </a:xfrm>
          <a:prstGeom prst="rect">
            <a:avLst/>
          </a:prstGeom>
          <a:noFill/>
          <a:ln/>
        </p:spPr>
        <p:txBody>
          <a:bodyPr wrap="square" rtlCol="0" anchor="t"/>
          <a:lstStyle/>
          <a:p>
            <a:pPr marL="0" indent="0">
              <a:lnSpc>
                <a:spcPts val="2799"/>
              </a:lnSpc>
              <a:buNone/>
            </a:pPr>
            <a:r>
              <a:rPr lang="en-US" sz="1750" b="0" i="0" dirty="0">
                <a:effectLst/>
                <a:latin typeface="Nobile"/>
              </a:rPr>
              <a:t>Her works often explore themes of identity, belonging, immigration, and the Indian-American experience.</a:t>
            </a:r>
            <a:endParaRPr lang="en-US" sz="1750" dirty="0">
              <a:latin typeface="Nobile"/>
            </a:endParaRPr>
          </a:p>
        </p:txBody>
      </p:sp>
      <p:sp>
        <p:nvSpPr>
          <p:cNvPr id="14" name="Oval 13">
            <a:extLst>
              <a:ext uri="{FF2B5EF4-FFF2-40B4-BE49-F238E27FC236}">
                <a16:creationId xmlns:a16="http://schemas.microsoft.com/office/drawing/2014/main" id="{E1F934FE-98D3-A9E6-DF7D-458AEFB238BB}"/>
              </a:ext>
            </a:extLst>
          </p:cNvPr>
          <p:cNvSpPr/>
          <p:nvPr/>
        </p:nvSpPr>
        <p:spPr>
          <a:xfrm>
            <a:off x="1612963" y="1680453"/>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87A370EE-D1C3-4B72-1068-28657B3727ED}"/>
              </a:ext>
            </a:extLst>
          </p:cNvPr>
          <p:cNvSpPr/>
          <p:nvPr/>
        </p:nvSpPr>
        <p:spPr>
          <a:xfrm>
            <a:off x="6702116" y="216044"/>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Shape 5">
            <a:extLst>
              <a:ext uri="{FF2B5EF4-FFF2-40B4-BE49-F238E27FC236}">
                <a16:creationId xmlns:a16="http://schemas.microsoft.com/office/drawing/2014/main" id="{0D9102EE-985F-D795-DB94-E62D8234A736}"/>
              </a:ext>
            </a:extLst>
          </p:cNvPr>
          <p:cNvSpPr/>
          <p:nvPr/>
        </p:nvSpPr>
        <p:spPr>
          <a:xfrm>
            <a:off x="5644039" y="2564129"/>
            <a:ext cx="3370064" cy="4239935"/>
          </a:xfrm>
          <a:prstGeom prst="roundRect">
            <a:avLst>
              <a:gd name="adj" fmla="val 2967"/>
            </a:avLst>
          </a:prstGeom>
          <a:solidFill>
            <a:srgbClr val="D2D9F9"/>
          </a:solidFill>
          <a:ln w="13811">
            <a:solidFill>
              <a:srgbClr val="A5B3F3"/>
            </a:solidFill>
            <a:prstDash val="solid"/>
          </a:ln>
        </p:spPr>
        <p:txBody>
          <a:bodyPr/>
          <a:lstStyle/>
          <a:p>
            <a:endParaRPr lang="en-IN"/>
          </a:p>
        </p:txBody>
      </p:sp>
      <p:sp>
        <p:nvSpPr>
          <p:cNvPr id="4" name="Text 1"/>
          <p:cNvSpPr/>
          <p:nvPr/>
        </p:nvSpPr>
        <p:spPr>
          <a:xfrm>
            <a:off x="2037993" y="1425416"/>
            <a:ext cx="47472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Career as a Writer</a:t>
            </a:r>
            <a:endParaRPr lang="en-US" sz="4374" dirty="0"/>
          </a:p>
        </p:txBody>
      </p:sp>
      <p:sp>
        <p:nvSpPr>
          <p:cNvPr id="10" name="Text 7"/>
          <p:cNvSpPr/>
          <p:nvPr/>
        </p:nvSpPr>
        <p:spPr>
          <a:xfrm>
            <a:off x="5880021" y="3221126"/>
            <a:ext cx="2898100" cy="2997454"/>
          </a:xfrm>
          <a:prstGeom prst="rect">
            <a:avLst/>
          </a:prstGeom>
          <a:noFill/>
          <a:ln/>
        </p:spPr>
        <p:txBody>
          <a:bodyPr wrap="square" rtlCol="0" anchor="t"/>
          <a:lstStyle/>
          <a:p>
            <a:pPr marL="0" indent="0">
              <a:lnSpc>
                <a:spcPts val="2799"/>
              </a:lnSpc>
              <a:buNone/>
            </a:pPr>
            <a:r>
              <a:rPr lang="en-US" sz="1750" b="0" i="0" dirty="0">
                <a:effectLst/>
                <a:latin typeface="Nobile"/>
              </a:rPr>
              <a:t>Lahiri has received numerous awards, including the National Humanities Medal in 2014.</a:t>
            </a:r>
            <a:endParaRPr lang="en-US" sz="1750" dirty="0">
              <a:latin typeface="Nobile"/>
            </a:endParaRPr>
          </a:p>
        </p:txBody>
      </p:sp>
      <p:sp>
        <p:nvSpPr>
          <p:cNvPr id="9" name="Text 6"/>
          <p:cNvSpPr/>
          <p:nvPr/>
        </p:nvSpPr>
        <p:spPr>
          <a:xfrm>
            <a:off x="5866209" y="2800112"/>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rPr>
              <a:t>Award</a:t>
            </a:r>
            <a:endParaRPr lang="en-US" sz="218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2859">
            <a:solidFill>
              <a:srgbClr val="FFFFFF">
                <a:alpha val="64000"/>
              </a:srgbClr>
            </a:solidFill>
            <a:prstDash val="solid"/>
          </a:ln>
        </p:spPr>
        <p:txBody>
          <a:bodyPr/>
          <a:lstStyle/>
          <a:p>
            <a:endParaRPr lang="en-IN"/>
          </a:p>
        </p:txBody>
      </p:sp>
      <p:sp>
        <p:nvSpPr>
          <p:cNvPr id="4" name="Text 1"/>
          <p:cNvSpPr/>
          <p:nvPr/>
        </p:nvSpPr>
        <p:spPr>
          <a:xfrm>
            <a:off x="2423041" y="566738"/>
            <a:ext cx="4716780" cy="643652"/>
          </a:xfrm>
          <a:prstGeom prst="rect">
            <a:avLst/>
          </a:prstGeom>
          <a:noFill/>
          <a:ln/>
        </p:spPr>
        <p:txBody>
          <a:bodyPr wrap="none" rtlCol="0" anchor="t"/>
          <a:lstStyle/>
          <a:p>
            <a:pPr marL="0" indent="0">
              <a:lnSpc>
                <a:spcPts val="5069"/>
              </a:lnSpc>
              <a:buNone/>
            </a:pPr>
            <a:r>
              <a:rPr lang="en-US" sz="4055" dirty="0">
                <a:solidFill>
                  <a:srgbClr val="1B1B27"/>
                </a:solidFill>
                <a:latin typeface="Corben" pitchFamily="34" charset="0"/>
                <a:ea typeface="Corben" pitchFamily="34" charset="-122"/>
                <a:cs typeface="Corben" pitchFamily="34" charset="-120"/>
              </a:rPr>
              <a:t>Works and Themes</a:t>
            </a:r>
            <a:endParaRPr lang="en-US" sz="4055" dirty="0"/>
          </a:p>
        </p:txBody>
      </p:sp>
      <p:sp>
        <p:nvSpPr>
          <p:cNvPr id="5" name="Shape 2"/>
          <p:cNvSpPr/>
          <p:nvPr/>
        </p:nvSpPr>
        <p:spPr>
          <a:xfrm>
            <a:off x="7294602" y="1622346"/>
            <a:ext cx="41196" cy="6040398"/>
          </a:xfrm>
          <a:prstGeom prst="rect">
            <a:avLst/>
          </a:prstGeom>
          <a:solidFill>
            <a:srgbClr val="A5B3F3"/>
          </a:solidFill>
          <a:ln/>
        </p:spPr>
        <p:txBody>
          <a:bodyPr/>
          <a:lstStyle/>
          <a:p>
            <a:endParaRPr lang="en-IN"/>
          </a:p>
        </p:txBody>
      </p:sp>
      <p:sp>
        <p:nvSpPr>
          <p:cNvPr id="6" name="Shape 3"/>
          <p:cNvSpPr/>
          <p:nvPr/>
        </p:nvSpPr>
        <p:spPr>
          <a:xfrm>
            <a:off x="7546896" y="1994297"/>
            <a:ext cx="720923" cy="41196"/>
          </a:xfrm>
          <a:prstGeom prst="rect">
            <a:avLst/>
          </a:prstGeom>
          <a:solidFill>
            <a:srgbClr val="A5B3F3"/>
          </a:solidFill>
          <a:ln/>
        </p:spPr>
        <p:txBody>
          <a:bodyPr/>
          <a:lstStyle/>
          <a:p>
            <a:endParaRPr lang="en-IN"/>
          </a:p>
        </p:txBody>
      </p:sp>
      <p:sp>
        <p:nvSpPr>
          <p:cNvPr id="7" name="Shape 4"/>
          <p:cNvSpPr/>
          <p:nvPr/>
        </p:nvSpPr>
        <p:spPr>
          <a:xfrm>
            <a:off x="7083504" y="1783318"/>
            <a:ext cx="463391" cy="463391"/>
          </a:xfrm>
          <a:prstGeom prst="roundRect">
            <a:avLst>
              <a:gd name="adj" fmla="val 20004"/>
            </a:avLst>
          </a:prstGeom>
          <a:solidFill>
            <a:srgbClr val="D2D9F9"/>
          </a:solidFill>
          <a:ln w="12859">
            <a:solidFill>
              <a:srgbClr val="A5B3F3"/>
            </a:solidFill>
            <a:prstDash val="solid"/>
          </a:ln>
        </p:spPr>
        <p:txBody>
          <a:bodyPr/>
          <a:lstStyle/>
          <a:p>
            <a:endParaRPr lang="en-IN"/>
          </a:p>
        </p:txBody>
      </p:sp>
      <p:sp>
        <p:nvSpPr>
          <p:cNvPr id="8" name="Text 5"/>
          <p:cNvSpPr/>
          <p:nvPr/>
        </p:nvSpPr>
        <p:spPr>
          <a:xfrm>
            <a:off x="7269480" y="1821894"/>
            <a:ext cx="91440" cy="386120"/>
          </a:xfrm>
          <a:prstGeom prst="rect">
            <a:avLst/>
          </a:prstGeom>
          <a:noFill/>
          <a:ln/>
        </p:spPr>
        <p:txBody>
          <a:bodyPr wrap="none" rtlCol="0" anchor="t"/>
          <a:lstStyle/>
          <a:p>
            <a:pPr marL="0" indent="0" algn="ctr">
              <a:lnSpc>
                <a:spcPts val="3041"/>
              </a:lnSpc>
              <a:buNone/>
            </a:pPr>
            <a:r>
              <a:rPr lang="en-US" sz="2433" dirty="0">
                <a:solidFill>
                  <a:srgbClr val="404155"/>
                </a:solidFill>
                <a:latin typeface="Corben" pitchFamily="34" charset="0"/>
                <a:ea typeface="Corben" pitchFamily="34" charset="-122"/>
                <a:cs typeface="Corben" pitchFamily="34" charset="-120"/>
              </a:rPr>
              <a:t>1</a:t>
            </a:r>
            <a:endParaRPr lang="en-US" sz="2433" dirty="0"/>
          </a:p>
        </p:txBody>
      </p:sp>
      <p:sp>
        <p:nvSpPr>
          <p:cNvPr id="9" name="Text 6"/>
          <p:cNvSpPr/>
          <p:nvPr/>
        </p:nvSpPr>
        <p:spPr>
          <a:xfrm>
            <a:off x="8448080" y="1828324"/>
            <a:ext cx="2781300" cy="321826"/>
          </a:xfrm>
          <a:prstGeom prst="rect">
            <a:avLst/>
          </a:prstGeom>
          <a:noFill/>
          <a:ln/>
        </p:spPr>
        <p:txBody>
          <a:bodyPr wrap="none" rtlCol="0" anchor="t"/>
          <a:lstStyle/>
          <a:p>
            <a:pPr marL="0" indent="0" algn="l">
              <a:lnSpc>
                <a:spcPts val="2534"/>
              </a:lnSpc>
              <a:buNone/>
            </a:pPr>
            <a:r>
              <a:rPr lang="en-US" sz="2027" dirty="0">
                <a:solidFill>
                  <a:srgbClr val="404155"/>
                </a:solidFill>
                <a:latin typeface="Corben" pitchFamily="34" charset="0"/>
                <a:ea typeface="Corben" pitchFamily="34" charset="-122"/>
                <a:cs typeface="Corben" pitchFamily="34" charset="-120"/>
              </a:rPr>
              <a:t>Interpreter of Maladies</a:t>
            </a:r>
            <a:endParaRPr lang="en-US" sz="2027" dirty="0"/>
          </a:p>
        </p:txBody>
      </p:sp>
      <p:sp>
        <p:nvSpPr>
          <p:cNvPr id="10" name="Text 7"/>
          <p:cNvSpPr/>
          <p:nvPr/>
        </p:nvSpPr>
        <p:spPr>
          <a:xfrm>
            <a:off x="8448080" y="2356128"/>
            <a:ext cx="3759279" cy="1977390"/>
          </a:xfrm>
          <a:prstGeom prst="rect">
            <a:avLst/>
          </a:prstGeom>
          <a:noFill/>
          <a:ln/>
        </p:spPr>
        <p:txBody>
          <a:bodyPr wrap="square" rtlCol="0" anchor="t"/>
          <a:lstStyle/>
          <a:p>
            <a:pPr marL="0" indent="0" algn="l">
              <a:lnSpc>
                <a:spcPts val="2595"/>
              </a:lnSpc>
              <a:buNone/>
            </a:pPr>
            <a:r>
              <a:rPr lang="en-US" sz="1622" dirty="0">
                <a:solidFill>
                  <a:srgbClr val="404155"/>
                </a:solidFill>
                <a:latin typeface="Nobile" pitchFamily="34" charset="0"/>
                <a:ea typeface="Nobile" pitchFamily="34" charset="-122"/>
                <a:cs typeface="Nobile" pitchFamily="34" charset="-120"/>
              </a:rPr>
              <a:t>This collection of short stories explores the lives of South Asian immigrants living in the United States. The stories focus on themes of cultural dislocation, alienation, and isolation.</a:t>
            </a:r>
            <a:endParaRPr lang="en-US" sz="1622" dirty="0"/>
          </a:p>
        </p:txBody>
      </p:sp>
      <p:sp>
        <p:nvSpPr>
          <p:cNvPr id="11" name="Shape 8"/>
          <p:cNvSpPr/>
          <p:nvPr/>
        </p:nvSpPr>
        <p:spPr>
          <a:xfrm>
            <a:off x="6362581" y="3024188"/>
            <a:ext cx="720923" cy="41196"/>
          </a:xfrm>
          <a:prstGeom prst="rect">
            <a:avLst/>
          </a:prstGeom>
          <a:solidFill>
            <a:srgbClr val="A5B3F3"/>
          </a:solidFill>
          <a:ln/>
        </p:spPr>
        <p:txBody>
          <a:bodyPr/>
          <a:lstStyle/>
          <a:p>
            <a:endParaRPr lang="en-IN"/>
          </a:p>
        </p:txBody>
      </p:sp>
      <p:sp>
        <p:nvSpPr>
          <p:cNvPr id="12" name="Shape 9"/>
          <p:cNvSpPr/>
          <p:nvPr/>
        </p:nvSpPr>
        <p:spPr>
          <a:xfrm>
            <a:off x="7083504" y="2813209"/>
            <a:ext cx="463391" cy="463391"/>
          </a:xfrm>
          <a:prstGeom prst="roundRect">
            <a:avLst>
              <a:gd name="adj" fmla="val 20004"/>
            </a:avLst>
          </a:prstGeom>
          <a:solidFill>
            <a:srgbClr val="D2D9F9"/>
          </a:solidFill>
          <a:ln w="12859">
            <a:solidFill>
              <a:srgbClr val="A5B3F3"/>
            </a:solidFill>
            <a:prstDash val="solid"/>
          </a:ln>
        </p:spPr>
        <p:txBody>
          <a:bodyPr/>
          <a:lstStyle/>
          <a:p>
            <a:endParaRPr lang="en-IN"/>
          </a:p>
        </p:txBody>
      </p:sp>
      <p:sp>
        <p:nvSpPr>
          <p:cNvPr id="13" name="Text 10"/>
          <p:cNvSpPr/>
          <p:nvPr/>
        </p:nvSpPr>
        <p:spPr>
          <a:xfrm>
            <a:off x="7235190" y="2851785"/>
            <a:ext cx="160020" cy="386120"/>
          </a:xfrm>
          <a:prstGeom prst="rect">
            <a:avLst/>
          </a:prstGeom>
          <a:noFill/>
          <a:ln/>
        </p:spPr>
        <p:txBody>
          <a:bodyPr wrap="none" rtlCol="0" anchor="t"/>
          <a:lstStyle/>
          <a:p>
            <a:pPr marL="0" indent="0" algn="ctr">
              <a:lnSpc>
                <a:spcPts val="3041"/>
              </a:lnSpc>
              <a:buNone/>
            </a:pPr>
            <a:r>
              <a:rPr lang="en-US" sz="2433" dirty="0">
                <a:solidFill>
                  <a:srgbClr val="404155"/>
                </a:solidFill>
                <a:latin typeface="Corben" pitchFamily="34" charset="0"/>
                <a:ea typeface="Corben" pitchFamily="34" charset="-122"/>
                <a:cs typeface="Corben" pitchFamily="34" charset="-120"/>
              </a:rPr>
              <a:t>2</a:t>
            </a:r>
            <a:endParaRPr lang="en-US" sz="2433" dirty="0"/>
          </a:p>
        </p:txBody>
      </p:sp>
      <p:sp>
        <p:nvSpPr>
          <p:cNvPr id="14" name="Text 11"/>
          <p:cNvSpPr/>
          <p:nvPr/>
        </p:nvSpPr>
        <p:spPr>
          <a:xfrm>
            <a:off x="4122539" y="2858214"/>
            <a:ext cx="2059781" cy="321826"/>
          </a:xfrm>
          <a:prstGeom prst="rect">
            <a:avLst/>
          </a:prstGeom>
          <a:noFill/>
          <a:ln/>
        </p:spPr>
        <p:txBody>
          <a:bodyPr wrap="none" rtlCol="0" anchor="t"/>
          <a:lstStyle/>
          <a:p>
            <a:pPr marL="0" indent="0" algn="r">
              <a:lnSpc>
                <a:spcPts val="2534"/>
              </a:lnSpc>
              <a:buNone/>
            </a:pPr>
            <a:r>
              <a:rPr lang="en-US" sz="2027" dirty="0">
                <a:solidFill>
                  <a:srgbClr val="404155"/>
                </a:solidFill>
                <a:latin typeface="Corben" pitchFamily="34" charset="0"/>
                <a:ea typeface="Corben" pitchFamily="34" charset="-122"/>
                <a:cs typeface="Corben" pitchFamily="34" charset="-120"/>
              </a:rPr>
              <a:t>The Namesake</a:t>
            </a:r>
            <a:endParaRPr lang="en-US" sz="2027" dirty="0"/>
          </a:p>
        </p:txBody>
      </p:sp>
      <p:sp>
        <p:nvSpPr>
          <p:cNvPr id="15" name="Text 12"/>
          <p:cNvSpPr/>
          <p:nvPr/>
        </p:nvSpPr>
        <p:spPr>
          <a:xfrm>
            <a:off x="2423041" y="3386018"/>
            <a:ext cx="3759279" cy="1977390"/>
          </a:xfrm>
          <a:prstGeom prst="rect">
            <a:avLst/>
          </a:prstGeom>
          <a:noFill/>
          <a:ln/>
        </p:spPr>
        <p:txBody>
          <a:bodyPr wrap="square" rtlCol="0" anchor="t"/>
          <a:lstStyle/>
          <a:p>
            <a:pPr marL="0" indent="0" algn="r">
              <a:lnSpc>
                <a:spcPts val="2595"/>
              </a:lnSpc>
              <a:buNone/>
            </a:pPr>
            <a:r>
              <a:rPr lang="en-US" sz="1622" dirty="0">
                <a:solidFill>
                  <a:srgbClr val="404155"/>
                </a:solidFill>
                <a:latin typeface="Nobile" pitchFamily="34" charset="0"/>
                <a:ea typeface="Nobile" pitchFamily="34" charset="-122"/>
                <a:cs typeface="Nobile" pitchFamily="34" charset="-120"/>
              </a:rPr>
              <a:t>Lahiri's first novel is a coming-of-age story about Gogol Ganguli, the son of Bengali immigrants. The novel explores themes of identity, cultural conflict, and the tension between generations.</a:t>
            </a:r>
            <a:endParaRPr lang="en-US" sz="1622" dirty="0"/>
          </a:p>
        </p:txBody>
      </p:sp>
      <p:sp>
        <p:nvSpPr>
          <p:cNvPr id="16" name="Shape 13"/>
          <p:cNvSpPr/>
          <p:nvPr/>
        </p:nvSpPr>
        <p:spPr>
          <a:xfrm>
            <a:off x="7546896" y="5117425"/>
            <a:ext cx="720923" cy="41196"/>
          </a:xfrm>
          <a:prstGeom prst="rect">
            <a:avLst/>
          </a:prstGeom>
          <a:solidFill>
            <a:srgbClr val="A5B3F3"/>
          </a:solidFill>
          <a:ln/>
        </p:spPr>
        <p:txBody>
          <a:bodyPr/>
          <a:lstStyle/>
          <a:p>
            <a:endParaRPr lang="en-IN"/>
          </a:p>
        </p:txBody>
      </p:sp>
      <p:sp>
        <p:nvSpPr>
          <p:cNvPr id="17" name="Shape 14"/>
          <p:cNvSpPr/>
          <p:nvPr/>
        </p:nvSpPr>
        <p:spPr>
          <a:xfrm>
            <a:off x="7083504" y="4906447"/>
            <a:ext cx="463391" cy="463391"/>
          </a:xfrm>
          <a:prstGeom prst="roundRect">
            <a:avLst>
              <a:gd name="adj" fmla="val 20004"/>
            </a:avLst>
          </a:prstGeom>
          <a:solidFill>
            <a:srgbClr val="D2D9F9"/>
          </a:solidFill>
          <a:ln w="12859">
            <a:solidFill>
              <a:srgbClr val="A5B3F3"/>
            </a:solidFill>
            <a:prstDash val="solid"/>
          </a:ln>
        </p:spPr>
        <p:txBody>
          <a:bodyPr/>
          <a:lstStyle/>
          <a:p>
            <a:endParaRPr lang="en-IN"/>
          </a:p>
        </p:txBody>
      </p:sp>
      <p:sp>
        <p:nvSpPr>
          <p:cNvPr id="18" name="Text 15"/>
          <p:cNvSpPr/>
          <p:nvPr/>
        </p:nvSpPr>
        <p:spPr>
          <a:xfrm>
            <a:off x="7227570" y="4945023"/>
            <a:ext cx="175260" cy="386120"/>
          </a:xfrm>
          <a:prstGeom prst="rect">
            <a:avLst/>
          </a:prstGeom>
          <a:noFill/>
          <a:ln/>
        </p:spPr>
        <p:txBody>
          <a:bodyPr wrap="none" rtlCol="0" anchor="t"/>
          <a:lstStyle/>
          <a:p>
            <a:pPr marL="0" indent="0" algn="ctr">
              <a:lnSpc>
                <a:spcPts val="3041"/>
              </a:lnSpc>
              <a:buNone/>
            </a:pPr>
            <a:r>
              <a:rPr lang="en-US" sz="2433" dirty="0">
                <a:solidFill>
                  <a:srgbClr val="404155"/>
                </a:solidFill>
                <a:latin typeface="Corben" pitchFamily="34" charset="0"/>
                <a:ea typeface="Corben" pitchFamily="34" charset="-122"/>
                <a:cs typeface="Corben" pitchFamily="34" charset="-120"/>
              </a:rPr>
              <a:t>3</a:t>
            </a:r>
            <a:endParaRPr lang="en-US" sz="2433" dirty="0"/>
          </a:p>
        </p:txBody>
      </p:sp>
      <p:sp>
        <p:nvSpPr>
          <p:cNvPr id="19" name="Text 16"/>
          <p:cNvSpPr/>
          <p:nvPr/>
        </p:nvSpPr>
        <p:spPr>
          <a:xfrm>
            <a:off x="8448080" y="4951452"/>
            <a:ext cx="2590800" cy="321826"/>
          </a:xfrm>
          <a:prstGeom prst="rect">
            <a:avLst/>
          </a:prstGeom>
          <a:noFill/>
          <a:ln/>
        </p:spPr>
        <p:txBody>
          <a:bodyPr wrap="none" rtlCol="0" anchor="t"/>
          <a:lstStyle/>
          <a:p>
            <a:pPr marL="0" indent="0" algn="l">
              <a:lnSpc>
                <a:spcPts val="2534"/>
              </a:lnSpc>
              <a:buNone/>
            </a:pPr>
            <a:r>
              <a:rPr lang="en-US" sz="2027" dirty="0">
                <a:solidFill>
                  <a:srgbClr val="404155"/>
                </a:solidFill>
                <a:latin typeface="Corben" pitchFamily="34" charset="0"/>
                <a:ea typeface="Corben" pitchFamily="34" charset="-122"/>
                <a:cs typeface="Corben" pitchFamily="34" charset="-120"/>
              </a:rPr>
              <a:t>Unaccustomed Earth</a:t>
            </a:r>
            <a:endParaRPr lang="en-US" sz="2027" dirty="0"/>
          </a:p>
        </p:txBody>
      </p:sp>
      <p:sp>
        <p:nvSpPr>
          <p:cNvPr id="20" name="Text 17"/>
          <p:cNvSpPr/>
          <p:nvPr/>
        </p:nvSpPr>
        <p:spPr>
          <a:xfrm>
            <a:off x="8448080" y="5479256"/>
            <a:ext cx="3759279" cy="1977390"/>
          </a:xfrm>
          <a:prstGeom prst="rect">
            <a:avLst/>
          </a:prstGeom>
          <a:noFill/>
          <a:ln/>
        </p:spPr>
        <p:txBody>
          <a:bodyPr wrap="square" rtlCol="0" anchor="t"/>
          <a:lstStyle/>
          <a:p>
            <a:pPr marL="0" indent="0" algn="l">
              <a:lnSpc>
                <a:spcPts val="2595"/>
              </a:lnSpc>
              <a:buNone/>
            </a:pPr>
            <a:r>
              <a:rPr lang="en-US" sz="1622" dirty="0">
                <a:solidFill>
                  <a:srgbClr val="404155"/>
                </a:solidFill>
                <a:latin typeface="Nobile" pitchFamily="34" charset="0"/>
                <a:ea typeface="Nobile" pitchFamily="34" charset="-122"/>
                <a:cs typeface="Nobile" pitchFamily="34" charset="-120"/>
              </a:rPr>
              <a:t>This collection of short stories explores the lives of Bengali immigrants living in the United States. The stories focus on themes of family dynamics, cultural identity, and the search for belonging.</a:t>
            </a:r>
            <a:endParaRPr lang="en-US" sz="1622" dirty="0"/>
          </a:p>
        </p:txBody>
      </p:sp>
      <p:sp>
        <p:nvSpPr>
          <p:cNvPr id="21" name="Oval 20">
            <a:extLst>
              <a:ext uri="{FF2B5EF4-FFF2-40B4-BE49-F238E27FC236}">
                <a16:creationId xmlns:a16="http://schemas.microsoft.com/office/drawing/2014/main" id="{0B0B3158-C956-E379-0D55-AE96704144F8}"/>
              </a:ext>
            </a:extLst>
          </p:cNvPr>
          <p:cNvSpPr/>
          <p:nvPr/>
        </p:nvSpPr>
        <p:spPr>
          <a:xfrm>
            <a:off x="5547711" y="7028175"/>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90101B59-4047-3F26-29D9-BD000B0ADAE1}"/>
              </a:ext>
            </a:extLst>
          </p:cNvPr>
          <p:cNvSpPr/>
          <p:nvPr/>
        </p:nvSpPr>
        <p:spPr>
          <a:xfrm>
            <a:off x="13188059" y="-373707"/>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BABDDEBC-5DA7-29FC-3259-61F21A4B81C6}"/>
              </a:ext>
            </a:extLst>
          </p:cNvPr>
          <p:cNvSpPr/>
          <p:nvPr/>
        </p:nvSpPr>
        <p:spPr>
          <a:xfrm>
            <a:off x="12398558" y="3386018"/>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032"/>
            <a:ext cx="14630400" cy="8230433"/>
          </a:xfrm>
          <a:prstGeom prst="rect">
            <a:avLst/>
          </a:prstGeom>
          <a:solidFill>
            <a:srgbClr val="F9F9FF">
              <a:alpha val="75000"/>
            </a:srgbClr>
          </a:solidFill>
          <a:ln w="13454">
            <a:solidFill>
              <a:srgbClr val="FFFFFF">
                <a:alpha val="64000"/>
              </a:srgbClr>
            </a:solidFill>
            <a:prstDash val="solid"/>
          </a:ln>
        </p:spPr>
        <p:txBody>
          <a:bodyPr/>
          <a:lstStyle/>
          <a:p>
            <a:endParaRPr lang="en-IN"/>
          </a:p>
        </p:txBody>
      </p:sp>
      <p:sp>
        <p:nvSpPr>
          <p:cNvPr id="4" name="Text 1"/>
          <p:cNvSpPr/>
          <p:nvPr/>
        </p:nvSpPr>
        <p:spPr>
          <a:xfrm>
            <a:off x="2171343" y="595551"/>
            <a:ext cx="6256020" cy="676870"/>
          </a:xfrm>
          <a:prstGeom prst="rect">
            <a:avLst/>
          </a:prstGeom>
          <a:noFill/>
          <a:ln/>
        </p:spPr>
        <p:txBody>
          <a:bodyPr wrap="none" rtlCol="0" anchor="t"/>
          <a:lstStyle/>
          <a:p>
            <a:pPr marL="0" indent="0">
              <a:lnSpc>
                <a:spcPts val="5329"/>
              </a:lnSpc>
              <a:buNone/>
            </a:pPr>
            <a:r>
              <a:rPr lang="en-US" sz="4263" dirty="0">
                <a:solidFill>
                  <a:srgbClr val="1B1B27"/>
                </a:solidFill>
                <a:latin typeface="Corben" pitchFamily="34" charset="0"/>
                <a:ea typeface="Corben" pitchFamily="34" charset="-122"/>
                <a:cs typeface="Corben" pitchFamily="34" charset="-120"/>
              </a:rPr>
              <a:t>Awards and Recognition</a:t>
            </a:r>
            <a:endParaRPr lang="en-US" sz="4263" dirty="0"/>
          </a:p>
        </p:txBody>
      </p:sp>
      <p:pic>
        <p:nvPicPr>
          <p:cNvPr id="5" name="Image 1" descr="preencoded.png"/>
          <p:cNvPicPr>
            <a:picLocks noChangeAspect="1"/>
          </p:cNvPicPr>
          <p:nvPr/>
        </p:nvPicPr>
        <p:blipFill>
          <a:blip r:embed="rId4"/>
          <a:stretch>
            <a:fillRect/>
          </a:stretch>
        </p:blipFill>
        <p:spPr>
          <a:xfrm>
            <a:off x="2171343" y="1705570"/>
            <a:ext cx="3212663" cy="1985486"/>
          </a:xfrm>
          <a:prstGeom prst="rect">
            <a:avLst/>
          </a:prstGeom>
        </p:spPr>
      </p:pic>
      <p:sp>
        <p:nvSpPr>
          <p:cNvPr id="6" name="Text 2"/>
          <p:cNvSpPr/>
          <p:nvPr/>
        </p:nvSpPr>
        <p:spPr>
          <a:xfrm>
            <a:off x="2171343" y="3961686"/>
            <a:ext cx="2165747" cy="338376"/>
          </a:xfrm>
          <a:prstGeom prst="rect">
            <a:avLst/>
          </a:prstGeom>
          <a:noFill/>
          <a:ln/>
        </p:spPr>
        <p:txBody>
          <a:bodyPr wrap="none" rtlCol="0" anchor="t"/>
          <a:lstStyle/>
          <a:p>
            <a:pPr marL="0" indent="0" algn="l">
              <a:lnSpc>
                <a:spcPts val="2665"/>
              </a:lnSpc>
              <a:buNone/>
            </a:pPr>
            <a:r>
              <a:rPr lang="en-US" sz="2132" dirty="0">
                <a:solidFill>
                  <a:srgbClr val="1B1B27"/>
                </a:solidFill>
                <a:latin typeface="Corben" pitchFamily="34" charset="0"/>
                <a:ea typeface="Corben" pitchFamily="34" charset="-122"/>
                <a:cs typeface="Corben" pitchFamily="34" charset="-120"/>
              </a:rPr>
              <a:t>Pulitzer Prize</a:t>
            </a:r>
            <a:endParaRPr lang="en-US" sz="2132" dirty="0"/>
          </a:p>
        </p:txBody>
      </p:sp>
      <p:sp>
        <p:nvSpPr>
          <p:cNvPr id="7" name="Text 3"/>
          <p:cNvSpPr/>
          <p:nvPr/>
        </p:nvSpPr>
        <p:spPr>
          <a:xfrm>
            <a:off x="2171343" y="4516636"/>
            <a:ext cx="3212663" cy="3210102"/>
          </a:xfrm>
          <a:prstGeom prst="rect">
            <a:avLst/>
          </a:prstGeom>
          <a:noFill/>
          <a:ln/>
        </p:spPr>
        <p:txBody>
          <a:bodyPr wrap="square" rtlCol="0" anchor="t"/>
          <a:lstStyle/>
          <a:p>
            <a:pPr marL="0" indent="0" algn="l">
              <a:lnSpc>
                <a:spcPts val="2729"/>
              </a:lnSpc>
              <a:buNone/>
            </a:pPr>
            <a:r>
              <a:rPr lang="en-US" sz="1705" dirty="0">
                <a:solidFill>
                  <a:srgbClr val="404155"/>
                </a:solidFill>
                <a:latin typeface="Nobile" pitchFamily="34" charset="0"/>
                <a:ea typeface="Nobile" pitchFamily="34" charset="-122"/>
                <a:cs typeface="Nobile" pitchFamily="34" charset="-120"/>
              </a:rPr>
              <a:t>Jhumpa Lahiri won the Pulitzer Prize for "Interpreter of Maladies" in 2000. This collection of short stories explores the lives of immigrants and their families and the challenges they face when trying to adjust to life in the United States.</a:t>
            </a:r>
            <a:endParaRPr lang="en-US" sz="1705" dirty="0"/>
          </a:p>
        </p:txBody>
      </p:sp>
      <p:pic>
        <p:nvPicPr>
          <p:cNvPr id="8" name="Image 2" descr="preencoded.png"/>
          <p:cNvPicPr>
            <a:picLocks noChangeAspect="1"/>
          </p:cNvPicPr>
          <p:nvPr/>
        </p:nvPicPr>
        <p:blipFill>
          <a:blip r:embed="rId5"/>
          <a:stretch>
            <a:fillRect/>
          </a:stretch>
        </p:blipFill>
        <p:spPr>
          <a:xfrm>
            <a:off x="5708809" y="1705570"/>
            <a:ext cx="3212663" cy="1985486"/>
          </a:xfrm>
          <a:prstGeom prst="rect">
            <a:avLst/>
          </a:prstGeom>
        </p:spPr>
      </p:pic>
      <p:sp>
        <p:nvSpPr>
          <p:cNvPr id="9" name="Text 4"/>
          <p:cNvSpPr/>
          <p:nvPr/>
        </p:nvSpPr>
        <p:spPr>
          <a:xfrm>
            <a:off x="5708809" y="3961686"/>
            <a:ext cx="3212663" cy="676751"/>
          </a:xfrm>
          <a:prstGeom prst="rect">
            <a:avLst/>
          </a:prstGeom>
          <a:noFill/>
          <a:ln/>
        </p:spPr>
        <p:txBody>
          <a:bodyPr wrap="square" rtlCol="0" anchor="t"/>
          <a:lstStyle/>
          <a:p>
            <a:pPr marL="0" indent="0" algn="ctr">
              <a:lnSpc>
                <a:spcPts val="2665"/>
              </a:lnSpc>
              <a:buNone/>
            </a:pPr>
            <a:r>
              <a:rPr lang="en-US" sz="2132" dirty="0">
                <a:solidFill>
                  <a:srgbClr val="1B1B27"/>
                </a:solidFill>
                <a:latin typeface="Corben" pitchFamily="34" charset="0"/>
                <a:ea typeface="Corben" pitchFamily="34" charset="-122"/>
                <a:cs typeface="Corben" pitchFamily="34" charset="-120"/>
              </a:rPr>
              <a:t>National Humanities Medal</a:t>
            </a:r>
            <a:endParaRPr lang="en-US" sz="2132" dirty="0"/>
          </a:p>
        </p:txBody>
      </p:sp>
      <p:sp>
        <p:nvSpPr>
          <p:cNvPr id="10" name="Text 5"/>
          <p:cNvSpPr/>
          <p:nvPr/>
        </p:nvSpPr>
        <p:spPr>
          <a:xfrm>
            <a:off x="5708809" y="4516756"/>
            <a:ext cx="3212663" cy="3110032"/>
          </a:xfrm>
          <a:prstGeom prst="rect">
            <a:avLst/>
          </a:prstGeom>
          <a:noFill/>
          <a:ln/>
        </p:spPr>
        <p:txBody>
          <a:bodyPr wrap="square" rtlCol="0" anchor="t"/>
          <a:lstStyle/>
          <a:p>
            <a:pPr marL="0" indent="0" algn="ctr">
              <a:lnSpc>
                <a:spcPts val="2729"/>
              </a:lnSpc>
              <a:buNone/>
            </a:pPr>
            <a:r>
              <a:rPr lang="en-US" sz="1705" dirty="0">
                <a:solidFill>
                  <a:srgbClr val="404155"/>
                </a:solidFill>
                <a:latin typeface="Nobile" pitchFamily="34" charset="0"/>
                <a:ea typeface="Nobile" pitchFamily="34" charset="-122"/>
                <a:cs typeface="Nobile" pitchFamily="34" charset="-120"/>
              </a:rPr>
              <a:t>In 2014, Lahiri was awarded the National Humanities Medal by President of the United States, Barack Obama. This is one of the highest honors awarded to individuals for their contributions to American culture and society.</a:t>
            </a:r>
            <a:endParaRPr lang="en-US" sz="1705" dirty="0"/>
          </a:p>
        </p:txBody>
      </p:sp>
      <p:pic>
        <p:nvPicPr>
          <p:cNvPr id="11" name="Image 3" descr="preencoded.png"/>
          <p:cNvPicPr>
            <a:picLocks noChangeAspect="1"/>
          </p:cNvPicPr>
          <p:nvPr/>
        </p:nvPicPr>
        <p:blipFill>
          <a:blip r:embed="rId6"/>
          <a:stretch>
            <a:fillRect/>
          </a:stretch>
        </p:blipFill>
        <p:spPr>
          <a:xfrm>
            <a:off x="9246275" y="1705570"/>
            <a:ext cx="3212783" cy="1985605"/>
          </a:xfrm>
          <a:prstGeom prst="rect">
            <a:avLst/>
          </a:prstGeom>
        </p:spPr>
      </p:pic>
      <p:sp>
        <p:nvSpPr>
          <p:cNvPr id="12" name="Text 6"/>
          <p:cNvSpPr/>
          <p:nvPr/>
        </p:nvSpPr>
        <p:spPr>
          <a:xfrm>
            <a:off x="9246274" y="3961805"/>
            <a:ext cx="3212783" cy="338376"/>
          </a:xfrm>
          <a:prstGeom prst="rect">
            <a:avLst/>
          </a:prstGeom>
          <a:noFill/>
          <a:ln/>
        </p:spPr>
        <p:txBody>
          <a:bodyPr wrap="none" rtlCol="0" anchor="t"/>
          <a:lstStyle/>
          <a:p>
            <a:pPr marL="0" indent="0" algn="r">
              <a:lnSpc>
                <a:spcPts val="2665"/>
              </a:lnSpc>
              <a:buNone/>
            </a:pPr>
            <a:r>
              <a:rPr lang="en-US" sz="2132" dirty="0">
                <a:solidFill>
                  <a:srgbClr val="1B1B27"/>
                </a:solidFill>
                <a:latin typeface="Corben" pitchFamily="34" charset="0"/>
                <a:ea typeface="Corben" pitchFamily="34" charset="-122"/>
                <a:cs typeface="Corben" pitchFamily="34" charset="-120"/>
              </a:rPr>
              <a:t>Man Booker Prize</a:t>
            </a:r>
            <a:endParaRPr lang="en-US" sz="2132" dirty="0"/>
          </a:p>
        </p:txBody>
      </p:sp>
      <p:sp>
        <p:nvSpPr>
          <p:cNvPr id="13" name="Text 7"/>
          <p:cNvSpPr/>
          <p:nvPr/>
        </p:nvSpPr>
        <p:spPr>
          <a:xfrm>
            <a:off x="9246275" y="4516755"/>
            <a:ext cx="3212783" cy="2425303"/>
          </a:xfrm>
          <a:prstGeom prst="rect">
            <a:avLst/>
          </a:prstGeom>
          <a:noFill/>
          <a:ln/>
        </p:spPr>
        <p:txBody>
          <a:bodyPr wrap="square" rtlCol="0" anchor="t"/>
          <a:lstStyle/>
          <a:p>
            <a:pPr marL="0" indent="0" algn="r">
              <a:lnSpc>
                <a:spcPts val="2729"/>
              </a:lnSpc>
              <a:buNone/>
            </a:pPr>
            <a:r>
              <a:rPr lang="en-US" sz="1705" dirty="0">
                <a:solidFill>
                  <a:srgbClr val="404155"/>
                </a:solidFill>
                <a:latin typeface="Nobile" pitchFamily="34" charset="0"/>
                <a:ea typeface="Nobile" pitchFamily="34" charset="-122"/>
                <a:cs typeface="Nobile" pitchFamily="34" charset="-120"/>
              </a:rPr>
              <a:t>Lahiri was the recipient of the 2015 Man Booker International Prize. This award recognizes the lifetime achievement of a writer and is considered one of the most prestigious literary awards in the world.</a:t>
            </a:r>
            <a:endParaRPr lang="en-US" sz="1705" dirty="0"/>
          </a:p>
        </p:txBody>
      </p:sp>
      <p:sp>
        <p:nvSpPr>
          <p:cNvPr id="14" name="Oval 13">
            <a:extLst>
              <a:ext uri="{FF2B5EF4-FFF2-40B4-BE49-F238E27FC236}">
                <a16:creationId xmlns:a16="http://schemas.microsoft.com/office/drawing/2014/main" id="{BB6C2B69-ACDA-3AB9-D3A3-D686DBCBAF0F}"/>
              </a:ext>
            </a:extLst>
          </p:cNvPr>
          <p:cNvSpPr/>
          <p:nvPr/>
        </p:nvSpPr>
        <p:spPr>
          <a:xfrm>
            <a:off x="8024107" y="963839"/>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016516A0-4936-6C8C-8370-BAC8A4F9BD62}"/>
              </a:ext>
            </a:extLst>
          </p:cNvPr>
          <p:cNvSpPr/>
          <p:nvPr/>
        </p:nvSpPr>
        <p:spPr>
          <a:xfrm>
            <a:off x="2295168" y="-408800"/>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7B6DC812-FFD7-F530-95EF-2ABA3EA9574A}"/>
              </a:ext>
            </a:extLst>
          </p:cNvPr>
          <p:cNvSpPr/>
          <p:nvPr/>
        </p:nvSpPr>
        <p:spPr>
          <a:xfrm>
            <a:off x="4643609" y="7739603"/>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w="13811">
            <a:solidFill>
              <a:srgbClr val="FFFFFF">
                <a:alpha val="64000"/>
              </a:srgbClr>
            </a:solidFill>
            <a:prstDash val="solid"/>
          </a:ln>
        </p:spPr>
        <p:txBody>
          <a:bodyPr/>
          <a:lstStyle/>
          <a:p>
            <a:endParaRPr lang="en-IN"/>
          </a:p>
        </p:txBody>
      </p:sp>
      <p:sp>
        <p:nvSpPr>
          <p:cNvPr id="14" name="Oval 13">
            <a:extLst>
              <a:ext uri="{FF2B5EF4-FFF2-40B4-BE49-F238E27FC236}">
                <a16:creationId xmlns:a16="http://schemas.microsoft.com/office/drawing/2014/main" id="{6DBF57AC-DDAA-B88A-A285-7EF2A1948A3E}"/>
              </a:ext>
            </a:extLst>
          </p:cNvPr>
          <p:cNvSpPr/>
          <p:nvPr/>
        </p:nvSpPr>
        <p:spPr>
          <a:xfrm>
            <a:off x="13502744" y="7182872"/>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 1"/>
          <p:cNvSpPr/>
          <p:nvPr/>
        </p:nvSpPr>
        <p:spPr>
          <a:xfrm>
            <a:off x="2037993" y="1247775"/>
            <a:ext cx="444388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Poems</a:t>
            </a:r>
            <a:endParaRPr lang="en-US" sz="4374" dirty="0"/>
          </a:p>
        </p:txBody>
      </p:sp>
      <p:sp>
        <p:nvSpPr>
          <p:cNvPr id="5" name="Shape 2"/>
          <p:cNvSpPr/>
          <p:nvPr/>
        </p:nvSpPr>
        <p:spPr>
          <a:xfrm>
            <a:off x="2037993" y="2386489"/>
            <a:ext cx="3370064" cy="4595336"/>
          </a:xfrm>
          <a:prstGeom prst="roundRect">
            <a:avLst>
              <a:gd name="adj" fmla="val 2967"/>
            </a:avLst>
          </a:prstGeom>
          <a:solidFill>
            <a:srgbClr val="D2D9F9"/>
          </a:solidFill>
          <a:ln w="13811">
            <a:solidFill>
              <a:srgbClr val="A5B3F3"/>
            </a:solidFill>
            <a:prstDash val="solid"/>
          </a:ln>
        </p:spPr>
        <p:txBody>
          <a:bodyPr/>
          <a:lstStyle/>
          <a:p>
            <a:endParaRPr lang="en-IN"/>
          </a:p>
        </p:txBody>
      </p:sp>
      <p:sp>
        <p:nvSpPr>
          <p:cNvPr id="6" name="Text 3"/>
          <p:cNvSpPr/>
          <p:nvPr/>
        </p:nvSpPr>
        <p:spPr>
          <a:xfrm>
            <a:off x="2273975" y="2622471"/>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"My Two Lives"</a:t>
            </a:r>
            <a:endParaRPr lang="en-US" sz="2187" dirty="0"/>
          </a:p>
        </p:txBody>
      </p:sp>
      <p:sp>
        <p:nvSpPr>
          <p:cNvPr id="7" name="Text 4"/>
          <p:cNvSpPr/>
          <p:nvPr/>
        </p:nvSpPr>
        <p:spPr>
          <a:xfrm>
            <a:off x="2273975" y="3191828"/>
            <a:ext cx="2898100" cy="378999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This poem explores the experience of growing up as a South Asian immigrant in the United States. It reflects on the notion of cultural identity and the tension between the pressure to assimilate and the desire to hold on to one's cultural roots.</a:t>
            </a:r>
            <a:endParaRPr lang="en-US" sz="1750" dirty="0"/>
          </a:p>
        </p:txBody>
      </p:sp>
      <p:sp>
        <p:nvSpPr>
          <p:cNvPr id="8" name="Shape 5"/>
          <p:cNvSpPr/>
          <p:nvPr/>
        </p:nvSpPr>
        <p:spPr>
          <a:xfrm>
            <a:off x="5630228" y="2386489"/>
            <a:ext cx="3370064" cy="4595336"/>
          </a:xfrm>
          <a:prstGeom prst="roundRect">
            <a:avLst>
              <a:gd name="adj" fmla="val 2967"/>
            </a:avLst>
          </a:prstGeom>
          <a:solidFill>
            <a:srgbClr val="D2D9F9"/>
          </a:solidFill>
          <a:ln w="13811">
            <a:solidFill>
              <a:srgbClr val="A5B3F3"/>
            </a:solidFill>
            <a:prstDash val="solid"/>
          </a:ln>
        </p:spPr>
        <p:txBody>
          <a:bodyPr/>
          <a:lstStyle/>
          <a:p>
            <a:endParaRPr lang="en-IN"/>
          </a:p>
        </p:txBody>
      </p:sp>
      <p:sp>
        <p:nvSpPr>
          <p:cNvPr id="9" name="Text 6"/>
          <p:cNvSpPr/>
          <p:nvPr/>
        </p:nvSpPr>
        <p:spPr>
          <a:xfrm>
            <a:off x="5866209" y="2622471"/>
            <a:ext cx="256032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"Once in a Lifetime"</a:t>
            </a:r>
            <a:endParaRPr lang="en-US" sz="2187" dirty="0"/>
          </a:p>
        </p:txBody>
      </p:sp>
      <p:sp>
        <p:nvSpPr>
          <p:cNvPr id="10" name="Text 7"/>
          <p:cNvSpPr/>
          <p:nvPr/>
        </p:nvSpPr>
        <p:spPr>
          <a:xfrm>
            <a:off x="5866209" y="3191827"/>
            <a:ext cx="2898100" cy="3789997"/>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This poem explores the idea of memory and how it shapes our understanding of ourselves and the world around us. It reflects on the fleeting nature of time and the way we hold on to the past even as we move forward into the future.</a:t>
            </a:r>
            <a:endParaRPr lang="en-US" sz="1750" dirty="0"/>
          </a:p>
        </p:txBody>
      </p:sp>
      <p:sp>
        <p:nvSpPr>
          <p:cNvPr id="11" name="Shape 8"/>
          <p:cNvSpPr/>
          <p:nvPr/>
        </p:nvSpPr>
        <p:spPr>
          <a:xfrm>
            <a:off x="9222462" y="2386489"/>
            <a:ext cx="3370064" cy="4595336"/>
          </a:xfrm>
          <a:prstGeom prst="roundRect">
            <a:avLst>
              <a:gd name="adj" fmla="val 2967"/>
            </a:avLst>
          </a:prstGeom>
          <a:solidFill>
            <a:srgbClr val="D2D9F9"/>
          </a:solidFill>
          <a:ln w="13811">
            <a:solidFill>
              <a:srgbClr val="A5B3F3"/>
            </a:solidFill>
            <a:prstDash val="solid"/>
          </a:ln>
        </p:spPr>
        <p:txBody>
          <a:bodyPr/>
          <a:lstStyle/>
          <a:p>
            <a:endParaRPr lang="en-IN"/>
          </a:p>
        </p:txBody>
      </p:sp>
      <p:sp>
        <p:nvSpPr>
          <p:cNvPr id="12" name="Text 9"/>
          <p:cNvSpPr/>
          <p:nvPr/>
        </p:nvSpPr>
        <p:spPr>
          <a:xfrm>
            <a:off x="9458444" y="2622471"/>
            <a:ext cx="288798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"The Long Way Home"</a:t>
            </a:r>
            <a:endParaRPr lang="en-US" sz="2187" dirty="0"/>
          </a:p>
        </p:txBody>
      </p:sp>
      <p:sp>
        <p:nvSpPr>
          <p:cNvPr id="13" name="Text 10"/>
          <p:cNvSpPr/>
          <p:nvPr/>
        </p:nvSpPr>
        <p:spPr>
          <a:xfrm>
            <a:off x="9458444" y="3191827"/>
            <a:ext cx="2898100" cy="3789997"/>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This poem explores the experience of returning to a place that was once home, but now feels foreign. It reflects on the notion of belonging and the way we long for a sense of connection and familiarity.</a:t>
            </a:r>
            <a:endParaRPr lang="en-US" sz="1750" dirty="0"/>
          </a:p>
        </p:txBody>
      </p:sp>
      <p:sp>
        <p:nvSpPr>
          <p:cNvPr id="15" name="Oval 14">
            <a:extLst>
              <a:ext uri="{FF2B5EF4-FFF2-40B4-BE49-F238E27FC236}">
                <a16:creationId xmlns:a16="http://schemas.microsoft.com/office/drawing/2014/main" id="{3738C770-BE5A-07C8-1116-5CE076FF3489}"/>
              </a:ext>
            </a:extLst>
          </p:cNvPr>
          <p:cNvSpPr/>
          <p:nvPr/>
        </p:nvSpPr>
        <p:spPr>
          <a:xfrm>
            <a:off x="4154207" y="642566"/>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8BD45694-B552-63C2-63B0-0331FC4405B0}"/>
              </a:ext>
            </a:extLst>
          </p:cNvPr>
          <p:cNvSpPr/>
          <p:nvPr/>
        </p:nvSpPr>
        <p:spPr>
          <a:xfrm>
            <a:off x="4984239" y="538909"/>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518803"/>
          </a:xfrm>
          <a:prstGeom prst="rect">
            <a:avLst/>
          </a:prstGeom>
          <a:solidFill>
            <a:srgbClr val="F9F9FF">
              <a:alpha val="75000"/>
            </a:srgbClr>
          </a:solidFill>
          <a:ln w="11192">
            <a:solidFill>
              <a:srgbClr val="FFFFFF">
                <a:alpha val="64000"/>
              </a:srgbClr>
            </a:solidFill>
            <a:prstDash val="solid"/>
          </a:ln>
        </p:spPr>
        <p:txBody>
          <a:bodyPr/>
          <a:lstStyle/>
          <a:p>
            <a:endParaRPr lang="en-IN"/>
          </a:p>
        </p:txBody>
      </p:sp>
      <p:sp>
        <p:nvSpPr>
          <p:cNvPr id="4" name="Text 1"/>
          <p:cNvSpPr/>
          <p:nvPr/>
        </p:nvSpPr>
        <p:spPr>
          <a:xfrm>
            <a:off x="3023473" y="496848"/>
            <a:ext cx="4305300" cy="564594"/>
          </a:xfrm>
          <a:prstGeom prst="rect">
            <a:avLst/>
          </a:prstGeom>
          <a:noFill/>
          <a:ln/>
        </p:spPr>
        <p:txBody>
          <a:bodyPr wrap="none" rtlCol="0" anchor="t"/>
          <a:lstStyle/>
          <a:p>
            <a:pPr marL="0" indent="0">
              <a:lnSpc>
                <a:spcPts val="4446"/>
              </a:lnSpc>
              <a:buNone/>
            </a:pPr>
            <a:r>
              <a:rPr lang="en-US" sz="3557" dirty="0">
                <a:solidFill>
                  <a:srgbClr val="1B1B27"/>
                </a:solidFill>
                <a:latin typeface="Corben" pitchFamily="34" charset="0"/>
                <a:ea typeface="Corben" pitchFamily="34" charset="-122"/>
                <a:cs typeface="Corben" pitchFamily="34" charset="-120"/>
              </a:rPr>
              <a:t>Impact on Literature</a:t>
            </a:r>
            <a:endParaRPr lang="en-US" sz="3557" dirty="0"/>
          </a:p>
        </p:txBody>
      </p:sp>
      <p:sp>
        <p:nvSpPr>
          <p:cNvPr id="5" name="Shape 2"/>
          <p:cNvSpPr/>
          <p:nvPr/>
        </p:nvSpPr>
        <p:spPr>
          <a:xfrm>
            <a:off x="3023473" y="4433292"/>
            <a:ext cx="8583335" cy="36076"/>
          </a:xfrm>
          <a:prstGeom prst="rect">
            <a:avLst/>
          </a:prstGeom>
          <a:solidFill>
            <a:srgbClr val="A5B3F3"/>
          </a:solidFill>
          <a:ln/>
        </p:spPr>
        <p:txBody>
          <a:bodyPr/>
          <a:lstStyle/>
          <a:p>
            <a:endParaRPr lang="en-IN"/>
          </a:p>
        </p:txBody>
      </p:sp>
      <p:sp>
        <p:nvSpPr>
          <p:cNvPr id="6" name="Shape 3"/>
          <p:cNvSpPr/>
          <p:nvPr/>
        </p:nvSpPr>
        <p:spPr>
          <a:xfrm>
            <a:off x="5106055" y="4433233"/>
            <a:ext cx="36076" cy="632460"/>
          </a:xfrm>
          <a:prstGeom prst="rect">
            <a:avLst/>
          </a:prstGeom>
          <a:solidFill>
            <a:srgbClr val="A5B3F3"/>
          </a:solidFill>
          <a:ln/>
        </p:spPr>
        <p:txBody>
          <a:bodyPr/>
          <a:lstStyle/>
          <a:p>
            <a:endParaRPr lang="en-IN"/>
          </a:p>
        </p:txBody>
      </p:sp>
      <p:sp>
        <p:nvSpPr>
          <p:cNvPr id="7" name="Shape 4"/>
          <p:cNvSpPr/>
          <p:nvPr/>
        </p:nvSpPr>
        <p:spPr>
          <a:xfrm>
            <a:off x="4920853" y="4230112"/>
            <a:ext cx="406479" cy="406479"/>
          </a:xfrm>
          <a:prstGeom prst="roundRect">
            <a:avLst>
              <a:gd name="adj" fmla="val 20005"/>
            </a:avLst>
          </a:prstGeom>
          <a:solidFill>
            <a:srgbClr val="D2D9F9"/>
          </a:solidFill>
          <a:ln w="11192">
            <a:solidFill>
              <a:srgbClr val="A5B3F3"/>
            </a:solidFill>
            <a:prstDash val="solid"/>
          </a:ln>
        </p:spPr>
        <p:txBody>
          <a:bodyPr/>
          <a:lstStyle/>
          <a:p>
            <a:endParaRPr lang="en-IN"/>
          </a:p>
        </p:txBody>
      </p:sp>
      <p:sp>
        <p:nvSpPr>
          <p:cNvPr id="8" name="Text 5"/>
          <p:cNvSpPr/>
          <p:nvPr/>
        </p:nvSpPr>
        <p:spPr>
          <a:xfrm>
            <a:off x="5082183" y="4263926"/>
            <a:ext cx="83820" cy="338852"/>
          </a:xfrm>
          <a:prstGeom prst="rect">
            <a:avLst/>
          </a:prstGeom>
          <a:noFill/>
          <a:ln/>
        </p:spPr>
        <p:txBody>
          <a:bodyPr wrap="none" rtlCol="0" anchor="t"/>
          <a:lstStyle/>
          <a:p>
            <a:pPr marL="0" indent="0" algn="ctr">
              <a:lnSpc>
                <a:spcPts val="2668"/>
              </a:lnSpc>
              <a:buNone/>
            </a:pPr>
            <a:r>
              <a:rPr lang="en-US" sz="2134" dirty="0">
                <a:solidFill>
                  <a:srgbClr val="404155"/>
                </a:solidFill>
                <a:latin typeface="Corben" pitchFamily="34" charset="0"/>
                <a:ea typeface="Corben" pitchFamily="34" charset="-122"/>
                <a:cs typeface="Corben" pitchFamily="34" charset="-120"/>
              </a:rPr>
              <a:t>1</a:t>
            </a:r>
            <a:endParaRPr lang="en-US" sz="2134" dirty="0"/>
          </a:p>
        </p:txBody>
      </p:sp>
      <p:sp>
        <p:nvSpPr>
          <p:cNvPr id="9" name="Text 6"/>
          <p:cNvSpPr/>
          <p:nvPr/>
        </p:nvSpPr>
        <p:spPr>
          <a:xfrm>
            <a:off x="3927753" y="5246370"/>
            <a:ext cx="2392680" cy="282297"/>
          </a:xfrm>
          <a:prstGeom prst="rect">
            <a:avLst/>
          </a:prstGeom>
          <a:noFill/>
          <a:ln/>
        </p:spPr>
        <p:txBody>
          <a:bodyPr wrap="none" rtlCol="0" anchor="t"/>
          <a:lstStyle/>
          <a:p>
            <a:pPr marL="0" indent="0" algn="ctr">
              <a:lnSpc>
                <a:spcPts val="2223"/>
              </a:lnSpc>
              <a:buNone/>
            </a:pPr>
            <a:r>
              <a:rPr lang="en-US" sz="1779" dirty="0">
                <a:solidFill>
                  <a:srgbClr val="404155"/>
                </a:solidFill>
                <a:latin typeface="Corben" pitchFamily="34" charset="0"/>
                <a:ea typeface="Corben" pitchFamily="34" charset="-122"/>
                <a:cs typeface="Corben" pitchFamily="34" charset="-120"/>
              </a:rPr>
              <a:t>Diversity in Literature</a:t>
            </a:r>
            <a:endParaRPr lang="en-US" sz="1779" dirty="0"/>
          </a:p>
        </p:txBody>
      </p:sp>
      <p:sp>
        <p:nvSpPr>
          <p:cNvPr id="10" name="Text 7"/>
          <p:cNvSpPr/>
          <p:nvPr/>
        </p:nvSpPr>
        <p:spPr>
          <a:xfrm>
            <a:off x="3204091" y="5709285"/>
            <a:ext cx="3840123" cy="2312670"/>
          </a:xfrm>
          <a:prstGeom prst="rect">
            <a:avLst/>
          </a:prstGeom>
          <a:noFill/>
          <a:ln/>
        </p:spPr>
        <p:txBody>
          <a:bodyPr wrap="square" rtlCol="0" anchor="t"/>
          <a:lstStyle/>
          <a:p>
            <a:pPr marL="0" indent="0" algn="ctr">
              <a:lnSpc>
                <a:spcPts val="2277"/>
              </a:lnSpc>
              <a:buNone/>
            </a:pPr>
            <a:r>
              <a:rPr lang="en-US" sz="1423" dirty="0">
                <a:solidFill>
                  <a:srgbClr val="404155"/>
                </a:solidFill>
                <a:latin typeface="Nobile" pitchFamily="34" charset="0"/>
                <a:ea typeface="Nobile" pitchFamily="34" charset="-122"/>
                <a:cs typeface="Nobile" pitchFamily="34" charset="-120"/>
              </a:rPr>
              <a:t>Jhumpa Lahiri's work has helped to broaden the literary landscape by introducing readers to new voices and new perspectives. Her writing challenges conventional notions of what it means to be American, and it has helped to pave the way for other writers of immigrant backgrounds.</a:t>
            </a:r>
            <a:endParaRPr lang="en-US" sz="1423" dirty="0"/>
          </a:p>
        </p:txBody>
      </p:sp>
      <p:sp>
        <p:nvSpPr>
          <p:cNvPr id="11" name="Shape 8"/>
          <p:cNvSpPr/>
          <p:nvPr/>
        </p:nvSpPr>
        <p:spPr>
          <a:xfrm>
            <a:off x="7297043" y="3800892"/>
            <a:ext cx="36076" cy="632460"/>
          </a:xfrm>
          <a:prstGeom prst="rect">
            <a:avLst/>
          </a:prstGeom>
          <a:solidFill>
            <a:srgbClr val="A5B3F3"/>
          </a:solidFill>
          <a:ln/>
        </p:spPr>
        <p:txBody>
          <a:bodyPr/>
          <a:lstStyle/>
          <a:p>
            <a:endParaRPr lang="en-IN"/>
          </a:p>
        </p:txBody>
      </p:sp>
      <p:sp>
        <p:nvSpPr>
          <p:cNvPr id="12" name="Shape 9"/>
          <p:cNvSpPr/>
          <p:nvPr/>
        </p:nvSpPr>
        <p:spPr>
          <a:xfrm>
            <a:off x="7111841" y="4230112"/>
            <a:ext cx="406479" cy="406479"/>
          </a:xfrm>
          <a:prstGeom prst="roundRect">
            <a:avLst>
              <a:gd name="adj" fmla="val 20005"/>
            </a:avLst>
          </a:prstGeom>
          <a:solidFill>
            <a:srgbClr val="D2D9F9"/>
          </a:solidFill>
          <a:ln w="11192">
            <a:solidFill>
              <a:srgbClr val="A5B3F3"/>
            </a:solidFill>
            <a:prstDash val="solid"/>
          </a:ln>
        </p:spPr>
        <p:txBody>
          <a:bodyPr/>
          <a:lstStyle/>
          <a:p>
            <a:endParaRPr lang="en-IN"/>
          </a:p>
        </p:txBody>
      </p:sp>
      <p:sp>
        <p:nvSpPr>
          <p:cNvPr id="13" name="Text 10"/>
          <p:cNvSpPr/>
          <p:nvPr/>
        </p:nvSpPr>
        <p:spPr>
          <a:xfrm>
            <a:off x="7242691" y="4263926"/>
            <a:ext cx="144780" cy="338852"/>
          </a:xfrm>
          <a:prstGeom prst="rect">
            <a:avLst/>
          </a:prstGeom>
          <a:noFill/>
          <a:ln/>
        </p:spPr>
        <p:txBody>
          <a:bodyPr wrap="none" rtlCol="0" anchor="t"/>
          <a:lstStyle/>
          <a:p>
            <a:pPr marL="0" indent="0" algn="ctr">
              <a:lnSpc>
                <a:spcPts val="2668"/>
              </a:lnSpc>
              <a:buNone/>
            </a:pPr>
            <a:r>
              <a:rPr lang="en-US" sz="2134" dirty="0">
                <a:solidFill>
                  <a:srgbClr val="404155"/>
                </a:solidFill>
                <a:latin typeface="Corben" pitchFamily="34" charset="0"/>
                <a:ea typeface="Corben" pitchFamily="34" charset="-122"/>
                <a:cs typeface="Corben" pitchFamily="34" charset="-120"/>
              </a:rPr>
              <a:t>2</a:t>
            </a:r>
            <a:endParaRPr lang="en-US" sz="2134" dirty="0"/>
          </a:p>
        </p:txBody>
      </p:sp>
      <p:sp>
        <p:nvSpPr>
          <p:cNvPr id="14" name="Text 11"/>
          <p:cNvSpPr/>
          <p:nvPr/>
        </p:nvSpPr>
        <p:spPr>
          <a:xfrm>
            <a:off x="6217801" y="1422797"/>
            <a:ext cx="2194560" cy="282297"/>
          </a:xfrm>
          <a:prstGeom prst="rect">
            <a:avLst/>
          </a:prstGeom>
          <a:noFill/>
          <a:ln/>
        </p:spPr>
        <p:txBody>
          <a:bodyPr wrap="none" rtlCol="0" anchor="t"/>
          <a:lstStyle/>
          <a:p>
            <a:pPr marL="0" indent="0" algn="ctr">
              <a:lnSpc>
                <a:spcPts val="2223"/>
              </a:lnSpc>
              <a:buNone/>
            </a:pPr>
            <a:r>
              <a:rPr lang="en-US" sz="1779" dirty="0">
                <a:solidFill>
                  <a:srgbClr val="404155"/>
                </a:solidFill>
                <a:latin typeface="Corben" pitchFamily="34" charset="0"/>
                <a:ea typeface="Corben" pitchFamily="34" charset="-122"/>
                <a:cs typeface="Corben" pitchFamily="34" charset="-120"/>
              </a:rPr>
              <a:t>International Appeal</a:t>
            </a:r>
            <a:endParaRPr lang="en-US" sz="1779" dirty="0"/>
          </a:p>
        </p:txBody>
      </p:sp>
      <p:sp>
        <p:nvSpPr>
          <p:cNvPr id="15" name="Text 12"/>
          <p:cNvSpPr/>
          <p:nvPr/>
        </p:nvSpPr>
        <p:spPr>
          <a:xfrm>
            <a:off x="5395079" y="1885712"/>
            <a:ext cx="3840123" cy="1734503"/>
          </a:xfrm>
          <a:prstGeom prst="rect">
            <a:avLst/>
          </a:prstGeom>
          <a:noFill/>
          <a:ln/>
        </p:spPr>
        <p:txBody>
          <a:bodyPr wrap="square" rtlCol="0" anchor="t"/>
          <a:lstStyle/>
          <a:p>
            <a:pPr marL="0" indent="0" algn="ctr">
              <a:lnSpc>
                <a:spcPts val="2277"/>
              </a:lnSpc>
              <a:buNone/>
            </a:pPr>
            <a:r>
              <a:rPr lang="en-US" sz="1423" dirty="0">
                <a:solidFill>
                  <a:srgbClr val="404155"/>
                </a:solidFill>
                <a:latin typeface="Nobile" pitchFamily="34" charset="0"/>
                <a:ea typeface="Nobile" pitchFamily="34" charset="-122"/>
                <a:cs typeface="Nobile" pitchFamily="34" charset="-120"/>
              </a:rPr>
              <a:t>Lahiri's work has been translated into over 30 languages and has garnered critical acclaim both in the United States and abroad. Her readership extends beyond South Asian Americans, attracting a diverse audience from all around the world.</a:t>
            </a:r>
            <a:endParaRPr lang="en-US" sz="1423" dirty="0"/>
          </a:p>
        </p:txBody>
      </p:sp>
      <p:sp>
        <p:nvSpPr>
          <p:cNvPr id="16" name="Shape 13"/>
          <p:cNvSpPr/>
          <p:nvPr/>
        </p:nvSpPr>
        <p:spPr>
          <a:xfrm>
            <a:off x="9488031" y="4433233"/>
            <a:ext cx="36076" cy="632460"/>
          </a:xfrm>
          <a:prstGeom prst="rect">
            <a:avLst/>
          </a:prstGeom>
          <a:solidFill>
            <a:srgbClr val="A5B3F3"/>
          </a:solidFill>
          <a:ln/>
        </p:spPr>
        <p:txBody>
          <a:bodyPr/>
          <a:lstStyle/>
          <a:p>
            <a:endParaRPr lang="en-IN"/>
          </a:p>
        </p:txBody>
      </p:sp>
      <p:sp>
        <p:nvSpPr>
          <p:cNvPr id="17" name="Shape 14"/>
          <p:cNvSpPr/>
          <p:nvPr/>
        </p:nvSpPr>
        <p:spPr>
          <a:xfrm>
            <a:off x="9302829" y="4230112"/>
            <a:ext cx="406479" cy="406479"/>
          </a:xfrm>
          <a:prstGeom prst="roundRect">
            <a:avLst>
              <a:gd name="adj" fmla="val 20005"/>
            </a:avLst>
          </a:prstGeom>
          <a:solidFill>
            <a:srgbClr val="D2D9F9"/>
          </a:solidFill>
          <a:ln w="11192">
            <a:solidFill>
              <a:srgbClr val="A5B3F3"/>
            </a:solidFill>
            <a:prstDash val="solid"/>
          </a:ln>
        </p:spPr>
        <p:txBody>
          <a:bodyPr/>
          <a:lstStyle/>
          <a:p>
            <a:endParaRPr lang="en-IN"/>
          </a:p>
        </p:txBody>
      </p:sp>
      <p:sp>
        <p:nvSpPr>
          <p:cNvPr id="18" name="Text 15"/>
          <p:cNvSpPr/>
          <p:nvPr/>
        </p:nvSpPr>
        <p:spPr>
          <a:xfrm>
            <a:off x="9429869" y="4263926"/>
            <a:ext cx="152400" cy="338852"/>
          </a:xfrm>
          <a:prstGeom prst="rect">
            <a:avLst/>
          </a:prstGeom>
          <a:noFill/>
          <a:ln/>
        </p:spPr>
        <p:txBody>
          <a:bodyPr wrap="none" rtlCol="0" anchor="t"/>
          <a:lstStyle/>
          <a:p>
            <a:pPr marL="0" indent="0" algn="ctr">
              <a:lnSpc>
                <a:spcPts val="2668"/>
              </a:lnSpc>
              <a:buNone/>
            </a:pPr>
            <a:r>
              <a:rPr lang="en-US" sz="2134" dirty="0">
                <a:solidFill>
                  <a:srgbClr val="404155"/>
                </a:solidFill>
                <a:latin typeface="Corben" pitchFamily="34" charset="0"/>
                <a:ea typeface="Corben" pitchFamily="34" charset="-122"/>
                <a:cs typeface="Corben" pitchFamily="34" charset="-120"/>
              </a:rPr>
              <a:t>3</a:t>
            </a:r>
            <a:endParaRPr lang="en-US" sz="2134" dirty="0"/>
          </a:p>
        </p:txBody>
      </p:sp>
      <p:sp>
        <p:nvSpPr>
          <p:cNvPr id="19" name="Text 16"/>
          <p:cNvSpPr/>
          <p:nvPr/>
        </p:nvSpPr>
        <p:spPr>
          <a:xfrm>
            <a:off x="8602623" y="5246370"/>
            <a:ext cx="1807012" cy="282297"/>
          </a:xfrm>
          <a:prstGeom prst="rect">
            <a:avLst/>
          </a:prstGeom>
          <a:noFill/>
          <a:ln/>
        </p:spPr>
        <p:txBody>
          <a:bodyPr wrap="none" rtlCol="0" anchor="t"/>
          <a:lstStyle/>
          <a:p>
            <a:pPr marL="0" indent="0" algn="ctr">
              <a:lnSpc>
                <a:spcPts val="2223"/>
              </a:lnSpc>
              <a:buNone/>
            </a:pPr>
            <a:r>
              <a:rPr lang="en-US" sz="1779" dirty="0">
                <a:solidFill>
                  <a:srgbClr val="404155"/>
                </a:solidFill>
                <a:latin typeface="Corben" pitchFamily="34" charset="0"/>
                <a:ea typeface="Corben" pitchFamily="34" charset="-122"/>
                <a:cs typeface="Corben" pitchFamily="34" charset="-120"/>
              </a:rPr>
              <a:t>Legacy</a:t>
            </a:r>
            <a:endParaRPr lang="en-US" sz="1779" dirty="0"/>
          </a:p>
        </p:txBody>
      </p:sp>
      <p:sp>
        <p:nvSpPr>
          <p:cNvPr id="20" name="Text 17"/>
          <p:cNvSpPr/>
          <p:nvPr/>
        </p:nvSpPr>
        <p:spPr>
          <a:xfrm>
            <a:off x="7586067" y="5709285"/>
            <a:ext cx="3840123" cy="1734503"/>
          </a:xfrm>
          <a:prstGeom prst="rect">
            <a:avLst/>
          </a:prstGeom>
          <a:noFill/>
          <a:ln/>
        </p:spPr>
        <p:txBody>
          <a:bodyPr wrap="square" rtlCol="0" anchor="t"/>
          <a:lstStyle/>
          <a:p>
            <a:pPr marL="0" indent="0" algn="ctr">
              <a:lnSpc>
                <a:spcPts val="2277"/>
              </a:lnSpc>
              <a:buNone/>
            </a:pPr>
            <a:r>
              <a:rPr lang="en-US" sz="1423" dirty="0">
                <a:solidFill>
                  <a:srgbClr val="404155"/>
                </a:solidFill>
                <a:latin typeface="Nobile" pitchFamily="34" charset="0"/>
                <a:ea typeface="Nobile" pitchFamily="34" charset="-122"/>
                <a:cs typeface="Nobile" pitchFamily="34" charset="-120"/>
              </a:rPr>
              <a:t>Jhumpa Lahiri's work will continue to inspire and challenge readers for generations to come. Her stories offer a window into the lives and experiences of immigrants, and they remind us of the universal human desire to belong.</a:t>
            </a:r>
            <a:endParaRPr lang="en-US" sz="1423" dirty="0"/>
          </a:p>
        </p:txBody>
      </p:sp>
      <p:sp>
        <p:nvSpPr>
          <p:cNvPr id="21" name="Oval 20">
            <a:extLst>
              <a:ext uri="{FF2B5EF4-FFF2-40B4-BE49-F238E27FC236}">
                <a16:creationId xmlns:a16="http://schemas.microsoft.com/office/drawing/2014/main" id="{C287432A-10CB-631C-E19D-0497C2998E1C}"/>
              </a:ext>
            </a:extLst>
          </p:cNvPr>
          <p:cNvSpPr/>
          <p:nvPr/>
        </p:nvSpPr>
        <p:spPr>
          <a:xfrm>
            <a:off x="10505948" y="4177168"/>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6AD755B2-9FA1-C109-B39F-6314D1BC81B0}"/>
              </a:ext>
            </a:extLst>
          </p:cNvPr>
          <p:cNvSpPr/>
          <p:nvPr/>
        </p:nvSpPr>
        <p:spPr>
          <a:xfrm>
            <a:off x="10099333" y="2252930"/>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B14E933A-E9E3-58E1-ECFC-0725ABC2B338}"/>
              </a:ext>
            </a:extLst>
          </p:cNvPr>
          <p:cNvSpPr/>
          <p:nvPr/>
        </p:nvSpPr>
        <p:spPr>
          <a:xfrm>
            <a:off x="1047363" y="5882495"/>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338"/>
          </a:xfrm>
          <a:prstGeom prst="rect">
            <a:avLst/>
          </a:prstGeom>
          <a:solidFill>
            <a:srgbClr val="F9F9FF">
              <a:alpha val="75000"/>
            </a:srgbClr>
          </a:solidFill>
          <a:ln w="13335">
            <a:solidFill>
              <a:srgbClr val="FFFFFF">
                <a:alpha val="64000"/>
              </a:srgbClr>
            </a:solidFill>
            <a:prstDash val="solid"/>
          </a:ln>
        </p:spPr>
        <p:txBody>
          <a:bodyPr/>
          <a:lstStyle/>
          <a:p>
            <a:endParaRPr lang="en-IN"/>
          </a:p>
        </p:txBody>
      </p:sp>
      <p:sp>
        <p:nvSpPr>
          <p:cNvPr id="4" name="Text 1"/>
          <p:cNvSpPr/>
          <p:nvPr/>
        </p:nvSpPr>
        <p:spPr>
          <a:xfrm>
            <a:off x="2203609" y="591860"/>
            <a:ext cx="4472940" cy="672465"/>
          </a:xfrm>
          <a:prstGeom prst="rect">
            <a:avLst/>
          </a:prstGeom>
          <a:noFill/>
          <a:ln/>
        </p:spPr>
        <p:txBody>
          <a:bodyPr wrap="none" rtlCol="0" anchor="t"/>
          <a:lstStyle/>
          <a:p>
            <a:pPr marL="0" indent="0">
              <a:lnSpc>
                <a:spcPts val="5296"/>
              </a:lnSpc>
              <a:buNone/>
            </a:pPr>
            <a:r>
              <a:rPr lang="en-US" sz="4237" dirty="0">
                <a:solidFill>
                  <a:srgbClr val="1B1B27"/>
                </a:solidFill>
                <a:latin typeface="Corben" pitchFamily="34" charset="0"/>
                <a:ea typeface="Corben" pitchFamily="34" charset="-122"/>
                <a:cs typeface="Corben" pitchFamily="34" charset="-120"/>
              </a:rPr>
              <a:t>Closing Thoughts</a:t>
            </a:r>
            <a:endParaRPr lang="en-US" sz="4237" dirty="0"/>
          </a:p>
        </p:txBody>
      </p:sp>
      <p:pic>
        <p:nvPicPr>
          <p:cNvPr id="5" name="Image 1" descr="preencoded.png"/>
          <p:cNvPicPr>
            <a:picLocks noChangeAspect="1"/>
          </p:cNvPicPr>
          <p:nvPr/>
        </p:nvPicPr>
        <p:blipFill>
          <a:blip r:embed="rId4"/>
          <a:stretch>
            <a:fillRect/>
          </a:stretch>
        </p:blipFill>
        <p:spPr>
          <a:xfrm>
            <a:off x="2203609" y="1694736"/>
            <a:ext cx="4950143" cy="3059311"/>
          </a:xfrm>
          <a:prstGeom prst="rect">
            <a:avLst/>
          </a:prstGeom>
        </p:spPr>
      </p:pic>
      <p:sp>
        <p:nvSpPr>
          <p:cNvPr id="6" name="Text 2"/>
          <p:cNvSpPr/>
          <p:nvPr/>
        </p:nvSpPr>
        <p:spPr>
          <a:xfrm>
            <a:off x="2203609" y="5023009"/>
            <a:ext cx="2152174" cy="336352"/>
          </a:xfrm>
          <a:prstGeom prst="rect">
            <a:avLst/>
          </a:prstGeom>
          <a:noFill/>
          <a:ln/>
        </p:spPr>
        <p:txBody>
          <a:bodyPr wrap="none" rtlCol="0" anchor="t"/>
          <a:lstStyle/>
          <a:p>
            <a:pPr marL="0" indent="0" algn="l">
              <a:lnSpc>
                <a:spcPts val="2648"/>
              </a:lnSpc>
              <a:buNone/>
            </a:pPr>
            <a:r>
              <a:rPr lang="en-US" sz="2118" dirty="0">
                <a:solidFill>
                  <a:srgbClr val="1B1B27"/>
                </a:solidFill>
                <a:latin typeface="Corben" pitchFamily="34" charset="0"/>
                <a:ea typeface="Corben" pitchFamily="34" charset="-122"/>
                <a:cs typeface="Corben" pitchFamily="34" charset="-120"/>
              </a:rPr>
              <a:t>Reading</a:t>
            </a:r>
            <a:endParaRPr lang="en-US" sz="2118" dirty="0"/>
          </a:p>
        </p:txBody>
      </p:sp>
      <p:sp>
        <p:nvSpPr>
          <p:cNvPr id="7" name="Text 3"/>
          <p:cNvSpPr/>
          <p:nvPr/>
        </p:nvSpPr>
        <p:spPr>
          <a:xfrm>
            <a:off x="2203609" y="5574506"/>
            <a:ext cx="4950143" cy="2065973"/>
          </a:xfrm>
          <a:prstGeom prst="rect">
            <a:avLst/>
          </a:prstGeom>
          <a:noFill/>
          <a:ln/>
        </p:spPr>
        <p:txBody>
          <a:bodyPr wrap="square" rtlCol="0" anchor="t"/>
          <a:lstStyle/>
          <a:p>
            <a:pPr marL="0" indent="0" algn="l">
              <a:lnSpc>
                <a:spcPts val="2711"/>
              </a:lnSpc>
              <a:buNone/>
            </a:pPr>
            <a:r>
              <a:rPr lang="en-US" sz="1695" dirty="0">
                <a:solidFill>
                  <a:srgbClr val="404155"/>
                </a:solidFill>
                <a:latin typeface="Nobile" pitchFamily="34" charset="0"/>
                <a:ea typeface="Nobile" pitchFamily="34" charset="-122"/>
                <a:cs typeface="Nobile" pitchFamily="34" charset="-120"/>
              </a:rPr>
              <a:t>The power of words is perhaps most evident in the work of Jhumpa Lahiri, where she creates worlds that we can all identify with. Her writing is a reminder of the transformative power of reading, and how it can help us to connect to others in profound and meaningful ways.</a:t>
            </a:r>
            <a:endParaRPr lang="en-US" sz="1695" dirty="0"/>
          </a:p>
        </p:txBody>
      </p:sp>
      <p:pic>
        <p:nvPicPr>
          <p:cNvPr id="8" name="Image 2" descr="preencoded.png"/>
          <p:cNvPicPr>
            <a:picLocks noChangeAspect="1"/>
          </p:cNvPicPr>
          <p:nvPr/>
        </p:nvPicPr>
        <p:blipFill>
          <a:blip r:embed="rId5"/>
          <a:stretch>
            <a:fillRect/>
          </a:stretch>
        </p:blipFill>
        <p:spPr>
          <a:xfrm>
            <a:off x="7476530" y="1694736"/>
            <a:ext cx="4950143" cy="3059311"/>
          </a:xfrm>
          <a:prstGeom prst="rect">
            <a:avLst/>
          </a:prstGeom>
        </p:spPr>
      </p:pic>
      <p:sp>
        <p:nvSpPr>
          <p:cNvPr id="9" name="Text 4"/>
          <p:cNvSpPr/>
          <p:nvPr/>
        </p:nvSpPr>
        <p:spPr>
          <a:xfrm>
            <a:off x="7476530" y="5023009"/>
            <a:ext cx="2152174" cy="336352"/>
          </a:xfrm>
          <a:prstGeom prst="rect">
            <a:avLst/>
          </a:prstGeom>
          <a:noFill/>
          <a:ln/>
        </p:spPr>
        <p:txBody>
          <a:bodyPr wrap="none" rtlCol="0" anchor="t"/>
          <a:lstStyle/>
          <a:p>
            <a:pPr marL="0" indent="0" algn="l">
              <a:lnSpc>
                <a:spcPts val="2648"/>
              </a:lnSpc>
              <a:buNone/>
            </a:pPr>
            <a:r>
              <a:rPr lang="en-US" sz="2118" dirty="0">
                <a:solidFill>
                  <a:srgbClr val="1B1B27"/>
                </a:solidFill>
                <a:latin typeface="Corben" pitchFamily="34" charset="0"/>
                <a:ea typeface="Corben" pitchFamily="34" charset="-122"/>
                <a:cs typeface="Corben" pitchFamily="34" charset="-120"/>
              </a:rPr>
              <a:t>Writing</a:t>
            </a:r>
            <a:endParaRPr lang="en-US" sz="2118" dirty="0"/>
          </a:p>
        </p:txBody>
      </p:sp>
      <p:sp>
        <p:nvSpPr>
          <p:cNvPr id="10" name="Text 5"/>
          <p:cNvSpPr/>
          <p:nvPr/>
        </p:nvSpPr>
        <p:spPr>
          <a:xfrm>
            <a:off x="7476530" y="5574506"/>
            <a:ext cx="4950143" cy="1721644"/>
          </a:xfrm>
          <a:prstGeom prst="rect">
            <a:avLst/>
          </a:prstGeom>
          <a:noFill/>
          <a:ln/>
        </p:spPr>
        <p:txBody>
          <a:bodyPr wrap="square" rtlCol="0" anchor="t"/>
          <a:lstStyle/>
          <a:p>
            <a:pPr marL="0" indent="0" algn="l">
              <a:lnSpc>
                <a:spcPts val="2711"/>
              </a:lnSpc>
              <a:buNone/>
            </a:pPr>
            <a:r>
              <a:rPr lang="en-US" sz="1695" dirty="0">
                <a:solidFill>
                  <a:srgbClr val="404155"/>
                </a:solidFill>
                <a:latin typeface="Nobile" pitchFamily="34" charset="0"/>
                <a:ea typeface="Nobile" pitchFamily="34" charset="-122"/>
                <a:cs typeface="Nobile" pitchFamily="34" charset="-120"/>
              </a:rPr>
              <a:t>Jhumpa Lahiri's writing is a testament to the power of art to bring us together and help us to understand one another. Her work reminds us that we all have stories to tell and that each story is worth sharing.</a:t>
            </a:r>
            <a:endParaRPr lang="en-US" sz="1695" dirty="0"/>
          </a:p>
        </p:txBody>
      </p:sp>
      <p:sp>
        <p:nvSpPr>
          <p:cNvPr id="11" name="Oval 10">
            <a:extLst>
              <a:ext uri="{FF2B5EF4-FFF2-40B4-BE49-F238E27FC236}">
                <a16:creationId xmlns:a16="http://schemas.microsoft.com/office/drawing/2014/main" id="{C007A965-EA1B-6AF2-13B1-3B230D6BB303}"/>
              </a:ext>
            </a:extLst>
          </p:cNvPr>
          <p:cNvSpPr/>
          <p:nvPr/>
        </p:nvSpPr>
        <p:spPr>
          <a:xfrm>
            <a:off x="12801600" y="1848080"/>
            <a:ext cx="1322024" cy="1269137"/>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44D5924E-505B-ADE5-B6A4-4EBCD53297F9}"/>
              </a:ext>
            </a:extLst>
          </p:cNvPr>
          <p:cNvSpPr/>
          <p:nvPr/>
        </p:nvSpPr>
        <p:spPr>
          <a:xfrm>
            <a:off x="4164375" y="1450215"/>
            <a:ext cx="958468" cy="940445"/>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9694DAFA-989D-DC18-CC1B-6F048EA6B7A2}"/>
              </a:ext>
            </a:extLst>
          </p:cNvPr>
          <p:cNvSpPr/>
          <p:nvPr/>
        </p:nvSpPr>
        <p:spPr>
          <a:xfrm>
            <a:off x="12749451" y="5528375"/>
            <a:ext cx="2156728" cy="2112104"/>
          </a:xfrm>
          <a:prstGeom prst="ellipse">
            <a:avLst/>
          </a:prstGeom>
          <a:gradFill flip="none" rotWithShape="1">
            <a:gsLst>
              <a:gs pos="23000">
                <a:schemeClr val="accent1">
                  <a:lumMod val="5000"/>
                  <a:lumOff val="95000"/>
                </a:schemeClr>
              </a:gs>
              <a:gs pos="89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211</TotalTime>
  <Words>941</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Corben</vt:lpstr>
      <vt:lpstr>Forte</vt:lpstr>
      <vt:lpstr>Nobile</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Rudraksh YADAV</cp:lastModifiedBy>
  <cp:revision>5</cp:revision>
  <dcterms:created xsi:type="dcterms:W3CDTF">2023-09-06T11:55:02Z</dcterms:created>
  <dcterms:modified xsi:type="dcterms:W3CDTF">2023-09-10T20:53:19Z</dcterms:modified>
</cp:coreProperties>
</file>