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8" r:id="rId13"/>
    <p:sldId id="269" r:id="rId14"/>
    <p:sldId id="271" r:id="rId15"/>
    <p:sldId id="270" r:id="rId16"/>
    <p:sldId id="273" r:id="rId17"/>
    <p:sldId id="274" r:id="rId18"/>
    <p:sldId id="272" r:id="rId19"/>
    <p:sldId id="275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92088F-A421-75AB-DF87-7FE9A434C8E7}" v="1046" dt="2024-06-07T05:59:50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2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4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8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2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4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7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1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5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55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2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2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Ağdan oluşan soyut arka plan">
            <a:extLst>
              <a:ext uri="{FF2B5EF4-FFF2-40B4-BE49-F238E27FC236}">
                <a16:creationId xmlns:a16="http://schemas.microsoft.com/office/drawing/2014/main" id="{E46ED4EB-7765-F4A9-06FC-35CDD2F084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Yapay Zeka ile Nükleer Tesislerin Siber Güvenliğinin Sağlanması</a:t>
            </a:r>
          </a:p>
        </p:txBody>
      </p: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097280" y="2108201"/>
            <a:ext cx="10058400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Mehmet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Hallaç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(221120221060)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Zehra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Cıroğlu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(221120221010)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Eren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Savaşır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(221120221052)</a:t>
            </a:r>
          </a:p>
          <a:p>
            <a:pPr>
              <a:lnSpc>
                <a:spcPct val="100000"/>
              </a:lnSpc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Abdülsamet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Ünverdi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(221120221050)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Tunay Yıldız (221120221031)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339F45C-BAB5-DE8F-47BE-8E333FB2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12" y="2690777"/>
            <a:ext cx="2715048" cy="2218820"/>
          </a:xfrm>
        </p:spPr>
        <p:txBody>
          <a:bodyPr>
            <a:normAutofit/>
          </a:bodyPr>
          <a:lstStyle/>
          <a:p>
            <a:r>
              <a:rPr lang="tr-TR" sz="3400" dirty="0">
                <a:solidFill>
                  <a:srgbClr val="FFFFFF"/>
                </a:solidFill>
              </a:rPr>
              <a:t>ICS Atakları Tespiti İçin Modellerin Kıyaslanması: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Resim 2" descr="metin, ekran görüntüsü, renklilik, diyagram içeren bir resim&#10;&#10;Açıklama otomatik olarak oluşturuldu">
            <a:extLst>
              <a:ext uri="{FF2B5EF4-FFF2-40B4-BE49-F238E27FC236}">
                <a16:creationId xmlns:a16="http://schemas.microsoft.com/office/drawing/2014/main" id="{56A52491-CFFE-AB6D-1322-17CC3B955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735" y="1360"/>
            <a:ext cx="8875058" cy="685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0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339F45C-BAB5-DE8F-47BE-8E333FB2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12" y="2690777"/>
            <a:ext cx="2715048" cy="2218820"/>
          </a:xfrm>
        </p:spPr>
        <p:txBody>
          <a:bodyPr>
            <a:normAutofit/>
          </a:bodyPr>
          <a:lstStyle/>
          <a:p>
            <a:r>
              <a:rPr lang="tr-TR" sz="3400" dirty="0">
                <a:solidFill>
                  <a:srgbClr val="FFFFFF"/>
                </a:solidFill>
              </a:rPr>
              <a:t>LSTM Modelinin Anomalileri Tespiti</a:t>
            </a:r>
            <a:endParaRPr lang="tr-TR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Resim 3" descr="metin, ekran görüntüsü, diyagram, yazılım içeren bir resim&#10;&#10;Açıklama otomatik olarak oluşturuldu">
            <a:extLst>
              <a:ext uri="{FF2B5EF4-FFF2-40B4-BE49-F238E27FC236}">
                <a16:creationId xmlns:a16="http://schemas.microsoft.com/office/drawing/2014/main" id="{98C6CAD2-AD0C-E688-DD53-ACE193F87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492" y="-104775"/>
            <a:ext cx="8866042" cy="69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75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339F45C-BAB5-DE8F-47BE-8E333FB2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95" y="2690777"/>
            <a:ext cx="3163281" cy="997379"/>
          </a:xfrm>
        </p:spPr>
        <p:txBody>
          <a:bodyPr>
            <a:normAutofit fontScale="90000"/>
          </a:bodyPr>
          <a:lstStyle/>
          <a:p>
            <a:r>
              <a:rPr lang="tr-TR" sz="3400" dirty="0">
                <a:solidFill>
                  <a:srgbClr val="FFFFFF"/>
                </a:solidFill>
              </a:rPr>
              <a:t>Saldırı Tipinin Sınıflandırılması</a:t>
            </a:r>
            <a:endParaRPr lang="tr-TR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Resim 2" descr="metin, ekran görüntüsü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E967D1D1-D0E9-A3B7-1D8F-246989897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762" y="2890"/>
            <a:ext cx="9278470" cy="685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04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AAEB210-3C7A-0FB9-5855-75D3D643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tr-TR" sz="4400" dirty="0">
                <a:solidFill>
                  <a:srgbClr val="FFFFFF"/>
                </a:solidFill>
              </a:rPr>
              <a:t>IT Atakları Saldırı Tahmin Performansı</a:t>
            </a:r>
          </a:p>
        </p:txBody>
      </p:sp>
      <p:pic>
        <p:nvPicPr>
          <p:cNvPr id="4" name="İçerik Yer Tutucusu 3" descr="metin, ekran görüntüsü, diyagram, sayı, numara içeren bir resim&#10;&#10;Açıklama otomatik olarak oluşturuldu">
            <a:extLst>
              <a:ext uri="{FF2B5EF4-FFF2-40B4-BE49-F238E27FC236}">
                <a16:creationId xmlns:a16="http://schemas.microsoft.com/office/drawing/2014/main" id="{29F4B98A-CE29-8012-5BDE-2479D44E8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0923" y="4176"/>
            <a:ext cx="7545079" cy="6849648"/>
          </a:xfrm>
        </p:spPr>
      </p:pic>
    </p:spTree>
    <p:extLst>
      <p:ext uri="{BB962C8B-B14F-4D97-AF65-F5344CB8AC3E}">
        <p14:creationId xmlns:p14="http://schemas.microsoft.com/office/powerpoint/2010/main" val="959626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AAEB210-3C7A-0FB9-5855-75D3D643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tr-TR" sz="4400" dirty="0">
                <a:solidFill>
                  <a:srgbClr val="FFFFFF"/>
                </a:solidFill>
              </a:rPr>
              <a:t>ICS Atakları Saldırı Tahmin Performansı</a:t>
            </a:r>
          </a:p>
        </p:txBody>
      </p:sp>
      <p:pic>
        <p:nvPicPr>
          <p:cNvPr id="3" name="Resim 2" descr="metin, ekran görüntüsü, diyagram, sayı, numara içeren bir resim&#10;&#10;Açıklama otomatik olarak oluşturuldu">
            <a:extLst>
              <a:ext uri="{FF2B5EF4-FFF2-40B4-BE49-F238E27FC236}">
                <a16:creationId xmlns:a16="http://schemas.microsoft.com/office/drawing/2014/main" id="{06438E86-4CAF-0B86-B505-F0C2D57B3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401" y="-1926"/>
            <a:ext cx="7546730" cy="68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06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AAEB210-3C7A-0FB9-5855-75D3D643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tr-TR" sz="4400" dirty="0">
                <a:solidFill>
                  <a:srgbClr val="FFFFFF"/>
                </a:solidFill>
              </a:rPr>
              <a:t>NPP Atakları Saldırı Tahmin Performansı</a:t>
            </a:r>
          </a:p>
        </p:txBody>
      </p:sp>
      <p:pic>
        <p:nvPicPr>
          <p:cNvPr id="3" name="Resim 2" descr="metin, ekran görüntüsü, diyagram, sayı, numara içeren bir resim&#10;&#10;Açıklama otomatik olarak oluşturuldu">
            <a:extLst>
              <a:ext uri="{FF2B5EF4-FFF2-40B4-BE49-F238E27FC236}">
                <a16:creationId xmlns:a16="http://schemas.microsoft.com/office/drawing/2014/main" id="{AB450197-9A7C-707A-344B-38299EC41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646" y="130"/>
            <a:ext cx="7545947" cy="68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44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AAEB210-3C7A-0FB9-5855-75D3D643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" y="605896"/>
            <a:ext cx="4550443" cy="5322619"/>
          </a:xfrm>
        </p:spPr>
        <p:txBody>
          <a:bodyPr anchor="ctr">
            <a:normAutofit/>
          </a:bodyPr>
          <a:lstStyle/>
          <a:p>
            <a:r>
              <a:rPr lang="tr-TR" sz="4000" dirty="0">
                <a:solidFill>
                  <a:srgbClr val="FFFFFF"/>
                </a:solidFill>
              </a:rPr>
              <a:t>Saldırı Tiplerinin Sınıflandırılmasındaki Başarı Oranları</a:t>
            </a:r>
            <a:endParaRPr lang="tr-TR" sz="4000"/>
          </a:p>
        </p:txBody>
      </p:sp>
      <p:pic>
        <p:nvPicPr>
          <p:cNvPr id="4" name="Resim 3" descr="metin, ekran görüntüsü, diyagram, dikdörtgen içeren bir resim&#10;&#10;Açıklama otomatik olarak oluşturuldu">
            <a:extLst>
              <a:ext uri="{FF2B5EF4-FFF2-40B4-BE49-F238E27FC236}">
                <a16:creationId xmlns:a16="http://schemas.microsoft.com/office/drawing/2014/main" id="{B6E7AA5E-97E6-EB83-1BF3-B772887AD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904" y="1604"/>
            <a:ext cx="7640875" cy="68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41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İçerik Yer Tutucusu 6" descr="metin, ekran görüntüsü, diyagram, sayı, numara içeren bir resim">
            <a:extLst>
              <a:ext uri="{FF2B5EF4-FFF2-40B4-BE49-F238E27FC236}">
                <a16:creationId xmlns:a16="http://schemas.microsoft.com/office/drawing/2014/main" id="{DB422D21-1525-C58C-4347-0A097358F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33" y="4699"/>
            <a:ext cx="12212873" cy="6955375"/>
          </a:xfrm>
        </p:spPr>
      </p:pic>
    </p:spTree>
    <p:extLst>
      <p:ext uri="{BB962C8B-B14F-4D97-AF65-F5344CB8AC3E}">
        <p14:creationId xmlns:p14="http://schemas.microsoft.com/office/powerpoint/2010/main" val="2554941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metin, ekran görüntüsü, yazılım, bilgisayar simgesi içeren bir resim&#10;&#10;Açıklama otomatik olarak oluşturuldu">
            <a:extLst>
              <a:ext uri="{FF2B5EF4-FFF2-40B4-BE49-F238E27FC236}">
                <a16:creationId xmlns:a16="http://schemas.microsoft.com/office/drawing/2014/main" id="{F025AB84-D45C-46FC-B01E-B17CEFEAD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63" y="-250358"/>
            <a:ext cx="11816218" cy="7121025"/>
          </a:xfrm>
        </p:spPr>
      </p:pic>
    </p:spTree>
    <p:extLst>
      <p:ext uri="{BB962C8B-B14F-4D97-AF65-F5344CB8AC3E}">
        <p14:creationId xmlns:p14="http://schemas.microsoft.com/office/powerpoint/2010/main" val="2569932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metin, ekran görüntüsü, diyagram, sayı, numara içeren bir resim&#10;&#10;Açıklama otomatik olarak oluşturuldu">
            <a:extLst>
              <a:ext uri="{FF2B5EF4-FFF2-40B4-BE49-F238E27FC236}">
                <a16:creationId xmlns:a16="http://schemas.microsoft.com/office/drawing/2014/main" id="{A28EFDDE-8B95-FDB8-6C41-139E61051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43" y="94314"/>
            <a:ext cx="12171121" cy="6765707"/>
          </a:xfrm>
        </p:spPr>
      </p:pic>
    </p:spTree>
    <p:extLst>
      <p:ext uri="{BB962C8B-B14F-4D97-AF65-F5344CB8AC3E}">
        <p14:creationId xmlns:p14="http://schemas.microsoft.com/office/powerpoint/2010/main" val="374233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04ACA02-0F73-72B7-213D-348825A3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9310" y="880515"/>
            <a:ext cx="6409427" cy="1450757"/>
          </a:xfrm>
        </p:spPr>
        <p:txBody>
          <a:bodyPr>
            <a:normAutofit/>
          </a:bodyPr>
          <a:lstStyle/>
          <a:p>
            <a:r>
              <a:rPr lang="tr-TR" b="1" dirty="0"/>
              <a:t>Proje Seçim Sebepleri</a:t>
            </a:r>
            <a:endParaRPr lang="tr-TR" dirty="0"/>
          </a:p>
          <a:p>
            <a:endParaRPr lang="tr-TR" b="1" dirty="0"/>
          </a:p>
        </p:txBody>
      </p:sp>
      <p:pic>
        <p:nvPicPr>
          <p:cNvPr id="25" name="Picture 24" descr="Fabrikadan gelen duman">
            <a:extLst>
              <a:ext uri="{FF2B5EF4-FFF2-40B4-BE49-F238E27FC236}">
                <a16:creationId xmlns:a16="http://schemas.microsoft.com/office/drawing/2014/main" id="{7E5E460F-B675-5BE8-7F3D-560438FCC6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26" r="28680" b="-5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31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CB2A32-84AF-9C0C-DEDA-D9E631CCB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308" y="2108201"/>
            <a:ext cx="5938783" cy="3861743"/>
          </a:xfrm>
        </p:spPr>
        <p:txBody>
          <a:bodyPr vert="horz" lIns="0" tIns="45720" rIns="0" bIns="45720" rtlCol="0" anchor="t"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F0502020204030204" pitchFamily="34" charset="0"/>
              <a:buChar char="•"/>
            </a:pPr>
            <a:r>
              <a:rPr lang="tr-TR" b="1" dirty="0">
                <a:latin typeface="Times New Roman"/>
                <a:ea typeface="+mn-lt"/>
                <a:cs typeface="+mn-lt"/>
              </a:rPr>
              <a:t>Siber Güvenlik Zorlukları:</a:t>
            </a:r>
            <a:r>
              <a:rPr lang="tr-TR" dirty="0">
                <a:latin typeface="Times New Roman"/>
                <a:ea typeface="+mn-lt"/>
                <a:cs typeface="+mn-lt"/>
              </a:rPr>
              <a:t> Nükleer tesislerin siber güvenliğini sağlamak, diğer tesislere göre daha karmaşık ve zordur. Bunun nedeni, çalışma sırasında yapılacak </a:t>
            </a:r>
            <a:r>
              <a:rPr lang="tr-TR" dirty="0" err="1">
                <a:latin typeface="Times New Roman"/>
                <a:ea typeface="+mn-lt"/>
                <a:cs typeface="+mn-lt"/>
              </a:rPr>
              <a:t>penatarasyon</a:t>
            </a:r>
            <a:r>
              <a:rPr lang="tr-TR" dirty="0">
                <a:latin typeface="Times New Roman"/>
                <a:ea typeface="+mn-lt"/>
                <a:cs typeface="+mn-lt"/>
              </a:rPr>
              <a:t> testlerinin işleyişi bozma potansiyeline sahip olması ve bu durumun maddi kayıplara yol açabilecek olmasıdır.</a:t>
            </a:r>
            <a:endParaRPr lang="tr-TR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buFont typeface="Arial" panose="020F0502020204030204" pitchFamily="34" charset="0"/>
              <a:buChar char="•"/>
            </a:pPr>
            <a:r>
              <a:rPr lang="tr-TR" b="1" dirty="0">
                <a:latin typeface="Times New Roman"/>
                <a:ea typeface="+mn-lt"/>
                <a:cs typeface="Times New Roman"/>
              </a:rPr>
              <a:t>Kesinti ve Risk Dengesi: </a:t>
            </a:r>
            <a:r>
              <a:rPr lang="tr-TR" dirty="0">
                <a:latin typeface="Times New Roman"/>
                <a:ea typeface="+mn-lt"/>
                <a:cs typeface="Times New Roman"/>
              </a:rPr>
              <a:t>Tesislerin işleyişini durdurmak, büyük maddi kayıplara yol açabilir. Bu nedenle, siber güvenlik testlerinin yapılması sınırlıdır ve yılda sadece 1-2 kez gerçekleştirilir. Ancak, bu da güncel güvenlik zafiyetlerine karşı savunmasızlığa yol açabilir.</a:t>
            </a:r>
            <a:endParaRPr lang="tr-TR" dirty="0">
              <a:latin typeface="Times New Roman"/>
              <a:cs typeface="Times New Roman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endParaRPr lang="tr-TR" dirty="0">
              <a:latin typeface="Times New Roman"/>
              <a:cs typeface="Times New Roman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endParaRPr lang="tr-TR" dirty="0">
              <a:latin typeface="Times New Roman"/>
              <a:ea typeface="+mn-lt"/>
              <a:cs typeface="+mn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474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87E57E5-EFE5-F572-F4F0-E177CA26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endParaRPr lang="tr-TR" sz="4000">
              <a:solidFill>
                <a:srgbClr val="FFFFFF"/>
              </a:solidFill>
            </a:endParaRPr>
          </a:p>
          <a:p>
            <a:r>
              <a:rPr lang="tr-TR" sz="4000" dirty="0">
                <a:solidFill>
                  <a:srgbClr val="FFFFFF"/>
                </a:solidFill>
                <a:ea typeface="+mj-lt"/>
                <a:cs typeface="+mj-lt"/>
              </a:rPr>
              <a:t>Projenin Amacı:</a:t>
            </a:r>
          </a:p>
          <a:p>
            <a:endParaRPr lang="tr-TR" sz="4000">
              <a:solidFill>
                <a:srgbClr val="FFFFFF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CD4981A-C238-D804-9658-39BF7321EE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53" r="37928" b="6250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2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085756-8E03-8665-2AFD-6CDCB97B4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tr-TR" sz="1800" dirty="0">
              <a:solidFill>
                <a:srgbClr val="FFFFFF"/>
              </a:solidFill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tr-TR" sz="1800" dirty="0">
                <a:latin typeface="Times New Roman"/>
                <a:ea typeface="+mn-lt"/>
                <a:cs typeface="+mn-lt"/>
              </a:rPr>
              <a:t>Yapay zeka kullanarak nükleer tesislerdeki siber saldırıları tespit edip, operasyonların sürekliliğini ve tesisin güvenliğini sağlamak.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tr-TR" sz="1800" dirty="0">
                <a:latin typeface="Times New Roman"/>
                <a:ea typeface="+mn-lt"/>
                <a:cs typeface="Times New Roman"/>
              </a:rPr>
              <a:t>Yapay zekayı, normal ağ davranışlarını ve saldırıları analiz etmek için eğitmek.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tr-TR" sz="1800" dirty="0">
                <a:solidFill>
                  <a:srgbClr val="FFFFFF"/>
                </a:solidFill>
                <a:latin typeface="Times New Roman"/>
                <a:cs typeface="Times New Roman"/>
              </a:rPr>
              <a:t>Ağ trafiğini sürekli olarak izleyerek saldırıları ve türlerini tespit etmek.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endParaRPr lang="tr-TR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endParaRPr lang="tr-TR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endParaRPr lang="tr-TR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384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4596CD2-6533-EB36-42B7-13EF8E7E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pPr marL="285750" indent="-285750">
              <a:buFont typeface="Arial"/>
              <a:buChar char="•"/>
            </a:pPr>
            <a:endParaRPr lang="tr-TR" sz="440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tr-TR" sz="4400">
                <a:solidFill>
                  <a:srgbClr val="FFFFFF"/>
                </a:solidFill>
              </a:rPr>
              <a:t>Nükleer Tesislerde Saldırı Tipleri Ve Tespit Yöntemleri</a:t>
            </a:r>
          </a:p>
          <a:p>
            <a:endParaRPr lang="tr-TR" sz="4400" b="1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ABE274C-9B1E-BDD7-72B0-72033F7D4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6181456" cy="5646208"/>
          </a:xfrm>
        </p:spPr>
        <p:txBody>
          <a:bodyPr vert="horz" lIns="0" tIns="45720" rIns="0" bIns="45720" rtlCol="0" anchor="ctr">
            <a:normAutofit fontScale="92500"/>
          </a:bodyPr>
          <a:lstStyle/>
          <a:p>
            <a:pPr marL="0" indent="0"/>
            <a:r>
              <a:rPr lang="tr-TR" sz="2200" b="1" dirty="0">
                <a:latin typeface="Times New Roman"/>
                <a:ea typeface="+mn-lt"/>
                <a:cs typeface="+mn-lt"/>
              </a:rPr>
              <a:t>IT Saldırıları:</a:t>
            </a:r>
            <a:endParaRPr lang="tr-TR" sz="2200" dirty="0">
              <a:latin typeface="Times New Roman"/>
              <a:cs typeface="Times New Roman"/>
            </a:endParaRPr>
          </a:p>
          <a:p>
            <a:r>
              <a:rPr lang="tr-TR" sz="2200" b="1" dirty="0">
                <a:latin typeface="Times New Roman"/>
                <a:ea typeface="+mn-lt"/>
                <a:cs typeface="+mn-lt"/>
              </a:rPr>
              <a:t>Tespit Yöntemi:</a:t>
            </a:r>
            <a:r>
              <a:rPr lang="tr-TR" sz="2200" dirty="0">
                <a:latin typeface="Times New Roman"/>
                <a:ea typeface="+mn-lt"/>
                <a:cs typeface="+mn-lt"/>
              </a:rPr>
              <a:t> </a:t>
            </a:r>
            <a:r>
              <a:rPr lang="tr-TR" sz="2200" dirty="0" err="1">
                <a:latin typeface="Times New Roman"/>
                <a:ea typeface="+mn-lt"/>
                <a:cs typeface="+mn-lt"/>
              </a:rPr>
              <a:t>Cycle</a:t>
            </a:r>
            <a:r>
              <a:rPr lang="tr-TR" sz="2200" dirty="0">
                <a:latin typeface="Times New Roman"/>
                <a:ea typeface="+mn-lt"/>
                <a:cs typeface="+mn-lt"/>
              </a:rPr>
              <a:t> Time verisinin analizi</a:t>
            </a:r>
            <a:endParaRPr lang="tr-TR" sz="2200" dirty="0">
              <a:latin typeface="Times New Roman"/>
              <a:cs typeface="Times New Roman"/>
            </a:endParaRPr>
          </a:p>
          <a:p>
            <a:r>
              <a:rPr lang="tr-TR" sz="2200" dirty="0" err="1">
                <a:latin typeface="Times New Roman"/>
                <a:ea typeface="+mn-lt"/>
                <a:cs typeface="+mn-lt"/>
              </a:rPr>
              <a:t>Cycle</a:t>
            </a:r>
            <a:r>
              <a:rPr lang="tr-TR" sz="2200" dirty="0">
                <a:latin typeface="Times New Roman"/>
                <a:ea typeface="+mn-lt"/>
                <a:cs typeface="+mn-lt"/>
              </a:rPr>
              <a:t> Time verilerindeki dalgalanmalar ve yavaşlamaların incelenmesiyle IT saldırılarının tespiti sağlanabilir.</a:t>
            </a:r>
            <a:endParaRPr lang="tr-TR" sz="2200" dirty="0">
              <a:latin typeface="Times New Roman"/>
              <a:cs typeface="Times New Roman"/>
            </a:endParaRPr>
          </a:p>
          <a:p>
            <a:r>
              <a:rPr lang="tr-TR" sz="2200" b="1" dirty="0">
                <a:latin typeface="Times New Roman"/>
                <a:ea typeface="+mn-lt"/>
                <a:cs typeface="+mn-lt"/>
              </a:rPr>
              <a:t>ICS Saldırıları:</a:t>
            </a:r>
            <a:endParaRPr lang="tr-TR" sz="2200" dirty="0">
              <a:latin typeface="Times New Roman"/>
              <a:cs typeface="Times New Roman"/>
            </a:endParaRPr>
          </a:p>
          <a:p>
            <a:r>
              <a:rPr lang="tr-TR" sz="2200" b="1" dirty="0">
                <a:latin typeface="Times New Roman"/>
                <a:ea typeface="+mn-lt"/>
                <a:cs typeface="+mn-lt"/>
              </a:rPr>
              <a:t>Tespit Yöntemi:</a:t>
            </a:r>
            <a:r>
              <a:rPr lang="tr-TR" sz="2200" dirty="0">
                <a:latin typeface="Times New Roman"/>
                <a:ea typeface="+mn-lt"/>
                <a:cs typeface="+mn-lt"/>
              </a:rPr>
              <a:t> PLC durum verilerinin izlenmesi</a:t>
            </a:r>
            <a:endParaRPr lang="tr-TR" sz="2200" dirty="0">
              <a:latin typeface="Times New Roman"/>
              <a:cs typeface="Times New Roman"/>
            </a:endParaRPr>
          </a:p>
          <a:p>
            <a:r>
              <a:rPr lang="tr-TR" sz="2200" dirty="0" err="1">
                <a:latin typeface="Times New Roman"/>
                <a:ea typeface="+mn-lt"/>
                <a:cs typeface="+mn-lt"/>
              </a:rPr>
              <a:t>PLC'lerin</a:t>
            </a:r>
            <a:r>
              <a:rPr lang="tr-TR" sz="2200" dirty="0">
                <a:latin typeface="Times New Roman"/>
                <a:ea typeface="+mn-lt"/>
                <a:cs typeface="+mn-lt"/>
              </a:rPr>
              <a:t> anlık durum verileri üzerinde durularak ICS saldırılarının tespit edilmesi mümkündür.</a:t>
            </a:r>
            <a:endParaRPr lang="tr-TR" sz="2200" dirty="0">
              <a:latin typeface="Times New Roman"/>
              <a:cs typeface="Times New Roman"/>
            </a:endParaRPr>
          </a:p>
          <a:p>
            <a:r>
              <a:rPr lang="tr-TR" sz="2200" b="1" dirty="0">
                <a:latin typeface="Times New Roman"/>
                <a:ea typeface="+mn-lt"/>
                <a:cs typeface="+mn-lt"/>
              </a:rPr>
              <a:t>NPP Saldırıları:</a:t>
            </a:r>
            <a:endParaRPr lang="tr-TR" sz="2200" dirty="0">
              <a:latin typeface="Times New Roman"/>
              <a:cs typeface="Times New Roman"/>
            </a:endParaRPr>
          </a:p>
          <a:p>
            <a:r>
              <a:rPr lang="tr-TR" sz="2200" b="1" dirty="0">
                <a:latin typeface="Times New Roman"/>
                <a:ea typeface="+mn-lt"/>
                <a:cs typeface="+mn-lt"/>
              </a:rPr>
              <a:t>Tespit Yöntemi:</a:t>
            </a:r>
            <a:r>
              <a:rPr lang="tr-TR" sz="2200" dirty="0">
                <a:latin typeface="Times New Roman"/>
                <a:ea typeface="+mn-lt"/>
                <a:cs typeface="+mn-lt"/>
              </a:rPr>
              <a:t> </a:t>
            </a:r>
            <a:r>
              <a:rPr lang="tr-TR" sz="2200" dirty="0" err="1">
                <a:latin typeface="Times New Roman"/>
                <a:ea typeface="+mn-lt"/>
                <a:cs typeface="+mn-lt"/>
              </a:rPr>
              <a:t>Processin</a:t>
            </a:r>
            <a:r>
              <a:rPr lang="tr-TR" sz="2200" dirty="0">
                <a:latin typeface="Times New Roman"/>
                <a:ea typeface="+mn-lt"/>
                <a:cs typeface="+mn-lt"/>
              </a:rPr>
              <a:t> izlenmesi. Normal ve saldırı verilerinin LSTM modeli kullanılarak yapay zekanın eğitimi.</a:t>
            </a:r>
            <a:endParaRPr lang="tr-TR" sz="2200" dirty="0">
              <a:latin typeface="Times New Roman"/>
              <a:cs typeface="Times New Roman"/>
            </a:endParaRPr>
          </a:p>
          <a:p>
            <a:endParaRPr lang="tr-TR" sz="2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035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45B1769-7199-AB96-412B-64F255590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tr-TR" sz="4000">
                <a:solidFill>
                  <a:srgbClr val="FFFFFF"/>
                </a:solidFill>
                <a:latin typeface="Times New Roman"/>
                <a:cs typeface="Times New Roman"/>
              </a:rPr>
              <a:t> Kullanılan Veriler Ve Toplama Yöntemleri</a:t>
            </a:r>
          </a:p>
        </p:txBody>
      </p:sp>
      <p:pic>
        <p:nvPicPr>
          <p:cNvPr id="5" name="Picture 4" descr="Bağlı tel çerçeve hatları ve noktaları">
            <a:extLst>
              <a:ext uri="{FF2B5EF4-FFF2-40B4-BE49-F238E27FC236}">
                <a16:creationId xmlns:a16="http://schemas.microsoft.com/office/drawing/2014/main" id="{A799F330-FB70-F43F-9C01-93CC5F92FE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18" r="22869" b="-3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E95818-7936-75A1-26C1-8AD636A3A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2312" y="2355723"/>
            <a:ext cx="6011556" cy="4362483"/>
          </a:xfrm>
        </p:spPr>
        <p:txBody>
          <a:bodyPr vert="horz" lIns="0" tIns="45720" rIns="0" bIns="45720" rtlCol="0" anchor="t">
            <a:normAutofit fontScale="92500"/>
          </a:bodyPr>
          <a:lstStyle/>
          <a:p>
            <a:pPr marL="0" indent="0">
              <a:buFont typeface="Arial" panose="020F0502020204030204" pitchFamily="34" charset="0"/>
              <a:buChar char="•"/>
            </a:pPr>
            <a:r>
              <a:rPr lang="tr-TR" sz="1800" dirty="0">
                <a:solidFill>
                  <a:srgbClr val="FFFFFF"/>
                </a:solidFill>
                <a:latin typeface="Times New Roman"/>
                <a:cs typeface="Times New Roman"/>
              </a:rPr>
              <a:t>Ağ Trafiği Verileri:</a:t>
            </a:r>
            <a:endParaRPr lang="tr-TR"/>
          </a:p>
          <a:p>
            <a:pPr marL="0" indent="0">
              <a:buNone/>
            </a:pPr>
            <a:r>
              <a:rPr lang="tr-TR" sz="1800" b="1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Toplama Yöntemi:</a:t>
            </a:r>
            <a:endParaRPr lang="tr-TR" sz="18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200660" lvl="1" indent="0">
              <a:buNone/>
            </a:pPr>
            <a:r>
              <a:rPr lang="tr-TR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Wireshark</a:t>
            </a:r>
            <a:r>
              <a:rPr lang="tr-TR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 gibi ağ izleme araçları kullanılarak elde edilmiştir.</a:t>
            </a:r>
            <a:endParaRPr lang="tr-TR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tr-TR" sz="1800" dirty="0">
                <a:latin typeface="Times New Roman"/>
                <a:cs typeface="Times New Roman"/>
              </a:rPr>
              <a:t> PLC Verileri</a:t>
            </a:r>
            <a:endParaRPr lang="tr-TR" sz="18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tr-TR"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Toplama Yöntemi:</a:t>
            </a:r>
          </a:p>
          <a:p>
            <a:pPr marL="0" indent="0">
              <a:buNone/>
            </a:pPr>
            <a:r>
              <a:rPr lang="tr-TR" sz="1800" err="1">
                <a:solidFill>
                  <a:srgbClr val="FFFFFF"/>
                </a:solidFill>
                <a:latin typeface="Times New Roman"/>
                <a:cs typeface="Times New Roman"/>
              </a:rPr>
              <a:t>PLCsim</a:t>
            </a:r>
            <a:r>
              <a:rPr lang="tr-TR" sz="1800" dirty="0">
                <a:solidFill>
                  <a:srgbClr val="FFFFFF"/>
                </a:solidFill>
                <a:latin typeface="Times New Roman"/>
                <a:cs typeface="Times New Roman"/>
              </a:rPr>
              <a:t> ve </a:t>
            </a:r>
            <a:r>
              <a:rPr lang="tr-TR" sz="1800" err="1">
                <a:solidFill>
                  <a:srgbClr val="FFFFFF"/>
                </a:solidFill>
                <a:latin typeface="Times New Roman"/>
                <a:cs typeface="Times New Roman"/>
              </a:rPr>
              <a:t>TİAportal</a:t>
            </a:r>
            <a:r>
              <a:rPr lang="tr-TR" sz="1800" dirty="0">
                <a:solidFill>
                  <a:srgbClr val="FFFFFF"/>
                </a:solidFill>
                <a:latin typeface="Times New Roman"/>
                <a:cs typeface="Times New Roman"/>
              </a:rPr>
              <a:t> gibi programlar kullanılarak elde edilmiştir.</a:t>
            </a:r>
            <a:endParaRPr lang="tr-TR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tr-TR" sz="1800" err="1">
                <a:latin typeface="Times New Roman"/>
                <a:ea typeface="+mn-lt"/>
                <a:cs typeface="+mn-lt"/>
              </a:rPr>
              <a:t>Process</a:t>
            </a:r>
            <a:r>
              <a:rPr lang="tr-TR" sz="1800" dirty="0">
                <a:latin typeface="Times New Roman"/>
                <a:ea typeface="+mn-lt"/>
                <a:cs typeface="+mn-lt"/>
              </a:rPr>
              <a:t> Verileri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b="1" dirty="0">
                <a:latin typeface="Times New Roman"/>
                <a:ea typeface="+mn-lt"/>
                <a:cs typeface="+mn-lt"/>
              </a:rPr>
              <a:t>Toplama Yöntemi:</a:t>
            </a:r>
            <a:endParaRPr lang="tr-TR" b="1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>
                <a:latin typeface="Times New Roman"/>
                <a:ea typeface="+mn-lt"/>
                <a:cs typeface="+mn-lt"/>
              </a:rPr>
              <a:t>Matlab </a:t>
            </a:r>
            <a:r>
              <a:rPr lang="tr-TR" sz="1800" err="1">
                <a:latin typeface="Times New Roman"/>
                <a:ea typeface="+mn-lt"/>
                <a:cs typeface="+mn-lt"/>
              </a:rPr>
              <a:t>Simulink</a:t>
            </a:r>
            <a:r>
              <a:rPr lang="tr-TR" sz="1800" dirty="0">
                <a:latin typeface="Times New Roman"/>
                <a:ea typeface="+mn-lt"/>
                <a:cs typeface="+mn-lt"/>
              </a:rPr>
              <a:t> ve </a:t>
            </a:r>
            <a:r>
              <a:rPr lang="tr-TR" sz="1800" err="1">
                <a:latin typeface="Times New Roman"/>
                <a:ea typeface="+mn-lt"/>
                <a:cs typeface="+mn-lt"/>
              </a:rPr>
              <a:t>Asherah</a:t>
            </a:r>
            <a:r>
              <a:rPr lang="tr-TR" sz="1800" dirty="0">
                <a:latin typeface="Times New Roman"/>
                <a:ea typeface="+mn-lt"/>
                <a:cs typeface="+mn-lt"/>
              </a:rPr>
              <a:t> NPP </a:t>
            </a:r>
            <a:r>
              <a:rPr lang="tr-TR" sz="1800" err="1">
                <a:latin typeface="Times New Roman"/>
                <a:ea typeface="+mn-lt"/>
                <a:cs typeface="+mn-lt"/>
              </a:rPr>
              <a:t>simulator</a:t>
            </a:r>
            <a:r>
              <a:rPr lang="tr-TR" sz="1800" dirty="0">
                <a:latin typeface="Times New Roman"/>
                <a:ea typeface="+mn-lt"/>
                <a:cs typeface="+mn-lt"/>
              </a:rPr>
              <a:t> gibi simülasyon araçları kullanılarak elde edilmiştir.</a:t>
            </a:r>
            <a:endParaRPr lang="tr-TR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tr-TR" sz="18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>
              <a:buFont typeface="Arial" panose="020F0502020204030204" pitchFamily="34" charset="0"/>
              <a:buChar char="•"/>
            </a:pPr>
            <a:endParaRPr lang="tr-TR" sz="18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>
              <a:buFont typeface="Arial" panose="020F0502020204030204" pitchFamily="34" charset="0"/>
              <a:buChar char="•"/>
            </a:pPr>
            <a:endParaRPr lang="tr-TR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277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6456E40-876C-4BAB-1376-FEA1C854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821603" cy="5646208"/>
          </a:xfrm>
        </p:spPr>
        <p:txBody>
          <a:bodyPr anchor="ctr">
            <a:normAutofit/>
          </a:bodyPr>
          <a:lstStyle/>
          <a:p>
            <a:r>
              <a:rPr lang="tr-TR" sz="4400" dirty="0">
                <a:solidFill>
                  <a:schemeClr val="bg1"/>
                </a:solidFill>
              </a:rPr>
              <a:t>Modellerin Eğitimi ve Değerlendirmesi</a:t>
            </a:r>
          </a:p>
          <a:p>
            <a:endParaRPr lang="tr-TR" dirty="0">
              <a:solidFill>
                <a:srgbClr val="40404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420C2B-31C8-24CA-A634-CF03DDB15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811" y="779"/>
            <a:ext cx="7223604" cy="6856442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  <a:buFont typeface="Arial" panose="020F0502020204030204" pitchFamily="34" charset="0"/>
              <a:buChar char="•"/>
            </a:pPr>
            <a:r>
              <a:rPr lang="tr-TR" b="1" dirty="0" err="1">
                <a:latin typeface="Times New Roman"/>
                <a:ea typeface="+mn-lt"/>
                <a:cs typeface="Times New Roman"/>
              </a:rPr>
              <a:t>Preprocessing</a:t>
            </a:r>
            <a:r>
              <a:rPr lang="tr-TR" b="1" dirty="0">
                <a:latin typeface="Times New Roman"/>
                <a:ea typeface="+mn-lt"/>
                <a:cs typeface="Times New Roman"/>
              </a:rPr>
              <a:t>:</a:t>
            </a:r>
            <a:endParaRPr lang="tr-TR" b="1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dirty="0">
                <a:latin typeface="Times New Roman"/>
                <a:ea typeface="+mn-lt"/>
                <a:cs typeface="Times New Roman"/>
              </a:rPr>
              <a:t>Verilerin numerik hale getirilmesi ve normalizasyonu.</a:t>
            </a:r>
            <a:endParaRPr lang="tr-TR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 panose="020F0502020204030204" pitchFamily="34" charset="0"/>
              <a:buChar char="•"/>
            </a:pPr>
            <a:r>
              <a:rPr lang="tr-TR" b="1" dirty="0">
                <a:latin typeface="Times New Roman"/>
                <a:ea typeface="+mn-lt"/>
                <a:cs typeface="Times New Roman"/>
              </a:rPr>
              <a:t>Etiketleme:</a:t>
            </a:r>
            <a:endParaRPr lang="tr-TR" b="1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Clr>
                <a:srgbClr val="4472C4"/>
              </a:buClr>
              <a:buNone/>
            </a:pPr>
            <a:r>
              <a:rPr lang="tr-TR" b="1" dirty="0">
                <a:latin typeface="Times New Roman"/>
                <a:ea typeface="+mn-lt"/>
                <a:cs typeface="Times New Roman"/>
              </a:rPr>
              <a:t>Ağ trafiği verileri:</a:t>
            </a:r>
            <a:r>
              <a:rPr lang="tr-TR" dirty="0">
                <a:latin typeface="Times New Roman"/>
                <a:ea typeface="+mn-lt"/>
                <a:cs typeface="Times New Roman"/>
              </a:rPr>
              <a:t> Güvenilir ve güvenilmez IP adreslerinin belirlenmesi.</a:t>
            </a:r>
            <a:endParaRPr lang="tr-TR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Clr>
                <a:srgbClr val="4472C4"/>
              </a:buClr>
              <a:buNone/>
            </a:pPr>
            <a:r>
              <a:rPr lang="tr-TR" b="1" dirty="0">
                <a:latin typeface="Times New Roman"/>
                <a:ea typeface="+mn-lt"/>
                <a:cs typeface="Times New Roman"/>
              </a:rPr>
              <a:t>PLC verileri:</a:t>
            </a:r>
            <a:r>
              <a:rPr lang="tr-TR" dirty="0">
                <a:latin typeface="Times New Roman"/>
                <a:ea typeface="+mn-lt"/>
                <a:cs typeface="Times New Roman"/>
              </a:rPr>
              <a:t> Çalışma durumu değişikliklerine göre etiketleme (True/</a:t>
            </a:r>
            <a:r>
              <a:rPr lang="tr-TR" err="1">
                <a:latin typeface="Times New Roman"/>
                <a:ea typeface="+mn-lt"/>
                <a:cs typeface="Times New Roman"/>
              </a:rPr>
              <a:t>False</a:t>
            </a:r>
            <a:r>
              <a:rPr lang="tr-TR" dirty="0">
                <a:latin typeface="Times New Roman"/>
                <a:ea typeface="+mn-lt"/>
                <a:cs typeface="Times New Roman"/>
              </a:rPr>
              <a:t>).</a:t>
            </a:r>
            <a:endParaRPr lang="tr-TR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4472C4"/>
              </a:buClr>
              <a:buFont typeface="Arial" panose="020F0502020204030204" pitchFamily="34" charset="0"/>
              <a:buChar char="•"/>
            </a:pPr>
            <a:r>
              <a:rPr lang="tr-TR" b="1" err="1">
                <a:latin typeface="Times New Roman"/>
                <a:ea typeface="+mn-lt"/>
                <a:cs typeface="Times New Roman"/>
              </a:rPr>
              <a:t>Process</a:t>
            </a:r>
            <a:r>
              <a:rPr lang="tr-TR" b="1" dirty="0">
                <a:latin typeface="Times New Roman"/>
                <a:ea typeface="+mn-lt"/>
                <a:cs typeface="Times New Roman"/>
              </a:rPr>
              <a:t> verileri:</a:t>
            </a:r>
            <a:r>
              <a:rPr lang="tr-TR" dirty="0">
                <a:latin typeface="Times New Roman"/>
                <a:ea typeface="+mn-lt"/>
                <a:cs typeface="Times New Roman"/>
              </a:rPr>
              <a:t> Anomali tespiti için normal ve saldırı altındaki verilerin etiketlenmesi.</a:t>
            </a:r>
            <a:endParaRPr lang="tr-TR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 panose="020F0502020204030204" pitchFamily="34" charset="0"/>
              <a:buChar char="•"/>
            </a:pPr>
            <a:endParaRPr lang="tr-TR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729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6456E40-876C-4BAB-1376-FEA1C854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821603" cy="5646208"/>
          </a:xfrm>
        </p:spPr>
        <p:txBody>
          <a:bodyPr anchor="ctr">
            <a:normAutofit/>
          </a:bodyPr>
          <a:lstStyle/>
          <a:p>
            <a:r>
              <a:rPr lang="tr-TR" sz="4400" dirty="0">
                <a:solidFill>
                  <a:schemeClr val="bg1"/>
                </a:solidFill>
              </a:rPr>
              <a:t>Modellerin Eğitimi ve Değerlendirmesi</a:t>
            </a:r>
          </a:p>
          <a:p>
            <a:endParaRPr lang="tr-TR" dirty="0">
              <a:solidFill>
                <a:srgbClr val="40404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420C2B-31C8-24CA-A634-CF03DDB15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811" y="779"/>
            <a:ext cx="7223604" cy="6856442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  <a:buFont typeface="Arial" panose="020F0502020204030204" pitchFamily="34" charset="0"/>
              <a:buChar char="•"/>
            </a:pPr>
            <a:r>
              <a:rPr lang="tr-TR" b="1" dirty="0">
                <a:latin typeface="Times New Roman"/>
                <a:cs typeface="Times New Roman"/>
              </a:rPr>
              <a:t>Model Eğitimi</a:t>
            </a:r>
            <a:endParaRPr lang="tr-TR" b="1">
              <a:latin typeface="Times New Roman"/>
              <a:ea typeface="+mn-lt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b="1" dirty="0">
                <a:latin typeface="Times New Roman"/>
                <a:ea typeface="+mn-lt"/>
                <a:cs typeface="Times New Roman"/>
              </a:rPr>
              <a:t>Eğitim Süreci:</a:t>
            </a:r>
            <a:endParaRPr lang="tr-TR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4472C4"/>
              </a:buClr>
              <a:buFont typeface="Arial" panose="020F0502020204030204" pitchFamily="34" charset="0"/>
              <a:buChar char="•"/>
            </a:pPr>
            <a:r>
              <a:rPr lang="tr-TR" dirty="0">
                <a:latin typeface="Times New Roman"/>
                <a:ea typeface="+mn-lt"/>
                <a:cs typeface="Times New Roman"/>
              </a:rPr>
              <a:t>Verilerin eğitim ve test setlerine bölünmesi.</a:t>
            </a:r>
            <a:endParaRPr lang="tr-TR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4472C4"/>
              </a:buClr>
              <a:buFont typeface="Arial" panose="020F0502020204030204" pitchFamily="34" charset="0"/>
              <a:buChar char="•"/>
            </a:pPr>
            <a:r>
              <a:rPr lang="tr-TR" dirty="0">
                <a:latin typeface="Times New Roman"/>
                <a:ea typeface="+mn-lt"/>
                <a:cs typeface="Times New Roman"/>
              </a:rPr>
              <a:t>Makine öğrenmesi algoritmalarının (</a:t>
            </a:r>
            <a:r>
              <a:rPr lang="tr-TR" err="1">
                <a:latin typeface="Times New Roman"/>
                <a:ea typeface="+mn-lt"/>
                <a:cs typeface="Times New Roman"/>
              </a:rPr>
              <a:t>Random</a:t>
            </a:r>
            <a:r>
              <a:rPr lang="tr-TR" dirty="0">
                <a:latin typeface="Times New Roman"/>
                <a:ea typeface="+mn-lt"/>
                <a:cs typeface="Times New Roman"/>
              </a:rPr>
              <a:t> </a:t>
            </a:r>
            <a:r>
              <a:rPr lang="tr-TR" err="1">
                <a:latin typeface="Times New Roman"/>
                <a:ea typeface="+mn-lt"/>
                <a:cs typeface="Times New Roman"/>
              </a:rPr>
              <a:t>Forest</a:t>
            </a:r>
            <a:r>
              <a:rPr lang="tr-TR" dirty="0">
                <a:latin typeface="Times New Roman"/>
                <a:ea typeface="+mn-lt"/>
                <a:cs typeface="Times New Roman"/>
              </a:rPr>
              <a:t>, SVM, </a:t>
            </a:r>
            <a:r>
              <a:rPr lang="tr-TR" err="1">
                <a:latin typeface="Times New Roman"/>
                <a:ea typeface="+mn-lt"/>
                <a:cs typeface="Times New Roman"/>
              </a:rPr>
              <a:t>Gradient</a:t>
            </a:r>
            <a:r>
              <a:rPr lang="tr-TR" dirty="0">
                <a:latin typeface="Times New Roman"/>
                <a:ea typeface="+mn-lt"/>
                <a:cs typeface="Times New Roman"/>
              </a:rPr>
              <a:t> </a:t>
            </a:r>
            <a:r>
              <a:rPr lang="tr-TR" err="1">
                <a:latin typeface="Times New Roman"/>
                <a:ea typeface="+mn-lt"/>
                <a:cs typeface="Times New Roman"/>
              </a:rPr>
              <a:t>Boosting</a:t>
            </a:r>
            <a:r>
              <a:rPr lang="tr-TR" dirty="0">
                <a:latin typeface="Times New Roman"/>
                <a:ea typeface="+mn-lt"/>
                <a:cs typeface="Times New Roman"/>
              </a:rPr>
              <a:t>, </a:t>
            </a:r>
            <a:r>
              <a:rPr lang="tr-TR" err="1">
                <a:latin typeface="Times New Roman"/>
                <a:ea typeface="+mn-lt"/>
                <a:cs typeface="Times New Roman"/>
              </a:rPr>
              <a:t>Logistic</a:t>
            </a:r>
            <a:r>
              <a:rPr lang="tr-TR" dirty="0">
                <a:latin typeface="Times New Roman"/>
                <a:ea typeface="+mn-lt"/>
                <a:cs typeface="Times New Roman"/>
              </a:rPr>
              <a:t> </a:t>
            </a:r>
            <a:r>
              <a:rPr lang="tr-TR" err="1">
                <a:latin typeface="Times New Roman"/>
                <a:ea typeface="+mn-lt"/>
                <a:cs typeface="Times New Roman"/>
              </a:rPr>
              <a:t>Regression</a:t>
            </a:r>
            <a:r>
              <a:rPr lang="tr-TR" dirty="0">
                <a:latin typeface="Times New Roman"/>
                <a:ea typeface="+mn-lt"/>
                <a:cs typeface="Times New Roman"/>
              </a:rPr>
              <a:t>, </a:t>
            </a:r>
            <a:r>
              <a:rPr lang="tr-TR" err="1">
                <a:latin typeface="Times New Roman"/>
                <a:ea typeface="+mn-lt"/>
                <a:cs typeface="Times New Roman"/>
              </a:rPr>
              <a:t>XGBoost</a:t>
            </a:r>
            <a:r>
              <a:rPr lang="tr-TR" dirty="0">
                <a:latin typeface="Times New Roman"/>
                <a:ea typeface="+mn-lt"/>
                <a:cs typeface="Times New Roman"/>
              </a:rPr>
              <a:t>, </a:t>
            </a:r>
            <a:r>
              <a:rPr lang="tr-TR" err="1">
                <a:latin typeface="Times New Roman"/>
                <a:ea typeface="+mn-lt"/>
                <a:cs typeface="Times New Roman"/>
              </a:rPr>
              <a:t>ANNs</a:t>
            </a:r>
            <a:r>
              <a:rPr lang="tr-TR" dirty="0">
                <a:latin typeface="Times New Roman"/>
                <a:ea typeface="+mn-lt"/>
                <a:cs typeface="Times New Roman"/>
              </a:rPr>
              <a:t>, LSTM) eğitimi.</a:t>
            </a:r>
            <a:endParaRPr lang="tr-TR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4472C4"/>
              </a:buClr>
              <a:buFont typeface="Arial" panose="020F0502020204030204" pitchFamily="34" charset="0"/>
              <a:buChar char="•"/>
            </a:pPr>
            <a:r>
              <a:rPr lang="tr-TR" dirty="0">
                <a:latin typeface="Times New Roman"/>
                <a:cs typeface="Times New Roman"/>
              </a:rPr>
              <a:t>Eğitilen algoritmaların performans kıyaslaması ve en doğru çalışanın belirlenmesi.</a:t>
            </a:r>
          </a:p>
          <a:p>
            <a:pPr>
              <a:lnSpc>
                <a:spcPct val="100000"/>
              </a:lnSpc>
              <a:buFont typeface="Arial" panose="020F0502020204030204" pitchFamily="34" charset="0"/>
              <a:buChar char="•"/>
            </a:pPr>
            <a:endParaRPr lang="tr-TR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 panose="020F0502020204030204" pitchFamily="34" charset="0"/>
              <a:buChar char="•"/>
            </a:pPr>
            <a:endParaRPr lang="tr-TR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354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3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 descr="metin, ekran görüntüsü, diyagram, sayı, numara içeren bir resim&#10;&#10;Açıklama otomatik olarak oluşturuldu">
            <a:extLst>
              <a:ext uri="{FF2B5EF4-FFF2-40B4-BE49-F238E27FC236}">
                <a16:creationId xmlns:a16="http://schemas.microsoft.com/office/drawing/2014/main" id="{3D9A63BF-4542-0C43-4113-A939AB4E75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7" b="2"/>
          <a:stretch/>
        </p:blipFill>
        <p:spPr>
          <a:xfrm>
            <a:off x="527271" y="536139"/>
            <a:ext cx="11135845" cy="57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8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339F45C-BAB5-DE8F-47BE-8E333FB2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8" y="2634747"/>
            <a:ext cx="3040019" cy="1524057"/>
          </a:xfrm>
        </p:spPr>
        <p:txBody>
          <a:bodyPr>
            <a:normAutofit/>
          </a:bodyPr>
          <a:lstStyle/>
          <a:p>
            <a:r>
              <a:rPr lang="tr-TR" sz="3400">
                <a:solidFill>
                  <a:srgbClr val="FFFFFF"/>
                </a:solidFill>
              </a:rPr>
              <a:t>It Atakları Tespiti İçin Modellerin Kıyaslanması: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İçerik Yer Tutucusu 3" descr="metin, ekran görüntüsü, diyagram, paralel içeren bir resim&#10;&#10;Açıklama otomatik olarak oluşturuldu">
            <a:extLst>
              <a:ext uri="{FF2B5EF4-FFF2-40B4-BE49-F238E27FC236}">
                <a16:creationId xmlns:a16="http://schemas.microsoft.com/office/drawing/2014/main" id="{1BA95058-901C-CCEC-240D-C90C0A4AF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872" y="2556"/>
            <a:ext cx="9240962" cy="685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872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0" baseType="lpstr">
      <vt:lpstr>RetrospectVTI</vt:lpstr>
      <vt:lpstr>Yapay Zeka ile Nükleer Tesislerin Siber Güvenliğinin Sağlanması</vt:lpstr>
      <vt:lpstr>Proje Seçim Sebepleri </vt:lpstr>
      <vt:lpstr> Projenin Amacı: </vt:lpstr>
      <vt:lpstr> Nükleer Tesislerde Saldırı Tipleri Ve Tespit Yöntemleri </vt:lpstr>
      <vt:lpstr> Kullanılan Veriler Ve Toplama Yöntemleri</vt:lpstr>
      <vt:lpstr>Modellerin Eğitimi ve Değerlendirmesi </vt:lpstr>
      <vt:lpstr>Modellerin Eğitimi ve Değerlendirmesi </vt:lpstr>
      <vt:lpstr>PowerPoint Sunusu</vt:lpstr>
      <vt:lpstr>It Atakları Tespiti İçin Modellerin Kıyaslanması:</vt:lpstr>
      <vt:lpstr>ICS Atakları Tespiti İçin Modellerin Kıyaslanması:</vt:lpstr>
      <vt:lpstr>LSTM Modelinin Anomalileri Tespiti</vt:lpstr>
      <vt:lpstr>Saldırı Tipinin Sınıflandırılması</vt:lpstr>
      <vt:lpstr>IT Atakları Saldırı Tahmin Performansı</vt:lpstr>
      <vt:lpstr>ICS Atakları Saldırı Tahmin Performansı</vt:lpstr>
      <vt:lpstr>NPP Atakları Saldırı Tahmin Performansı</vt:lpstr>
      <vt:lpstr>Saldırı Tiplerinin Sınıflandırılmasındaki Başarı Oranları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359</cp:revision>
  <dcterms:created xsi:type="dcterms:W3CDTF">2024-06-07T02:00:17Z</dcterms:created>
  <dcterms:modified xsi:type="dcterms:W3CDTF">2024-06-07T06:02:59Z</dcterms:modified>
</cp:coreProperties>
</file>