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63" r:id="rId2"/>
    <p:sldId id="262" r:id="rId3"/>
  </p:sldIdLst>
  <p:sldSz cx="18288000" cy="10287000"/>
  <p:notesSz cx="6858000" cy="9144000"/>
  <p:embeddedFontLst>
    <p:embeddedFont>
      <p:font typeface="Calibri" panose="020F0502020204030204" pitchFamily="34" charset="0"/>
      <p:regular r:id="rId5"/>
      <p:bold r:id="rId6"/>
      <p:italic r:id="rId7"/>
      <p:boldItalic r:id="rId8"/>
    </p:embeddedFont>
    <p:embeddedFont>
      <p:font typeface="Arial Narrow" panose="020B0606020202030204" pitchFamily="34" charset="0"/>
      <p:regular r:id="rId9"/>
      <p:bold r:id="rId10"/>
      <p:italic r:id="rId11"/>
      <p:boldItalic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59" autoAdjust="0"/>
    <p:restoredTop sz="94622" autoAdjust="0"/>
  </p:normalViewPr>
  <p:slideViewPr>
    <p:cSldViewPr>
      <p:cViewPr varScale="1">
        <p:scale>
          <a:sx n="37" d="100"/>
          <a:sy n="37" d="100"/>
        </p:scale>
        <p:origin x="112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EB210-012F-4772-A2BF-F4B7359729B7}" type="datetimeFigureOut">
              <a:rPr lang="en-US" smtClean="0"/>
              <a:t>5/5/2024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AB3DA0-9CAD-4428-BA29-9144E0299B60}" type="slidenum">
              <a:rPr lang="en-US" smtClean="0"/>
              <a:t>‹#›</a:t>
            </a:fld>
            <a:endParaRPr lang="en-US"/>
          </a:p>
        </p:txBody>
      </p:sp>
    </p:spTree>
    <p:extLst>
      <p:ext uri="{BB962C8B-B14F-4D97-AF65-F5344CB8AC3E}">
        <p14:creationId xmlns:p14="http://schemas.microsoft.com/office/powerpoint/2010/main" val="619418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sz="1200" dirty="0">
              <a:effectLst/>
              <a:latin typeface="Times New Roman" panose="02020603050405020304" pitchFamily="18" charset="0"/>
              <a:ea typeface="DengXian" panose="02010600030101010101" pitchFamily="2" charset="-122"/>
            </a:endParaRPr>
          </a:p>
          <a:p>
            <a:pPr algn="just"/>
            <a:r>
              <a:rPr lang="en-US" sz="1600" b="0" i="0" dirty="0" smtClean="0">
                <a:solidFill>
                  <a:srgbClr val="374151"/>
                </a:solidFill>
                <a:effectLst/>
                <a:latin typeface="Söhne"/>
              </a:rPr>
              <a:t>Human </a:t>
            </a:r>
            <a:r>
              <a:rPr lang="en-US" sz="1600" b="0" i="0" dirty="0">
                <a:solidFill>
                  <a:srgbClr val="374151"/>
                </a:solidFill>
                <a:effectLst/>
                <a:latin typeface="Söhne"/>
              </a:rPr>
              <a:t>operators are overwhelmed by the vast amounts of information to analyze and cannot effectively handle the magnitude and complexity of the task. This makes it essential to leverage AI technology to automate the process and enhance threat detection capabilitie</a:t>
            </a:r>
            <a:r>
              <a:rPr lang="en-US" sz="1200" b="0" i="0" dirty="0">
                <a:solidFill>
                  <a:srgbClr val="374151"/>
                </a:solidFill>
                <a:effectLst/>
                <a:latin typeface="Times New Roman" panose="02020603050405020304" pitchFamily="18" charset="0"/>
                <a:ea typeface="DengXian" panose="02010600030101010101" pitchFamily="2" charset="-122"/>
              </a:rPr>
              <a:t>s</a:t>
            </a:r>
            <a:endParaRPr lang="en-US" sz="1100" dirty="0">
              <a:latin typeface="Times New Roman" panose="02020603050405020304" pitchFamily="18" charset="0"/>
              <a:ea typeface="DengXian" panose="02010600030101010101" pitchFamily="2" charset="-122"/>
            </a:endParaRPr>
          </a:p>
          <a:p>
            <a:pPr algn="just"/>
            <a:endParaRPr lang="en-US" sz="1200" dirty="0">
              <a:effectLst/>
              <a:latin typeface="Times New Roman" panose="02020603050405020304" pitchFamily="18" charset="0"/>
              <a:ea typeface="DengXian" panose="02010600030101010101" pitchFamily="2" charset="-122"/>
            </a:endParaRPr>
          </a:p>
          <a:p>
            <a:endParaRPr lang="en-US" dirty="0"/>
          </a:p>
        </p:txBody>
      </p:sp>
      <p:sp>
        <p:nvSpPr>
          <p:cNvPr id="4" name="Slide Number Placeholder 3"/>
          <p:cNvSpPr>
            <a:spLocks noGrp="1"/>
          </p:cNvSpPr>
          <p:nvPr>
            <p:ph type="sldNum" sz="quarter" idx="5"/>
          </p:nvPr>
        </p:nvSpPr>
        <p:spPr/>
        <p:txBody>
          <a:bodyPr/>
          <a:lstStyle/>
          <a:p>
            <a:fld id="{45640292-D13F-4467-A1B9-FD597FDA19B7}" type="slidenum">
              <a:rPr lang="en-US" smtClean="0"/>
              <a:t>1</a:t>
            </a:fld>
            <a:endParaRPr lang="en-US"/>
          </a:p>
        </p:txBody>
      </p:sp>
    </p:spTree>
    <p:extLst>
      <p:ext uri="{BB962C8B-B14F-4D97-AF65-F5344CB8AC3E}">
        <p14:creationId xmlns:p14="http://schemas.microsoft.com/office/powerpoint/2010/main" val="3740974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sz="1200" dirty="0">
              <a:effectLst/>
              <a:latin typeface="Times New Roman" panose="02020603050405020304" pitchFamily="18" charset="0"/>
              <a:ea typeface="DengXian" panose="02010600030101010101" pitchFamily="2" charset="-122"/>
            </a:endParaRPr>
          </a:p>
          <a:p>
            <a:pPr algn="just"/>
            <a:r>
              <a:rPr lang="en-US" sz="1600" b="0" i="0" dirty="0">
                <a:solidFill>
                  <a:srgbClr val="374151"/>
                </a:solidFill>
                <a:effectLst/>
                <a:latin typeface="Söhne"/>
              </a:rPr>
              <a:t>Detecting cyberattacks using AI is a critical problem that arises due to the sheer volume of logs and data generated. Human operators are overwhelmed by the vast amounts of information to analyze and cannot effectively handle the magnitude and complexity of the task. This makes it essential to leverage AI technology to automate the process and enhance threat detection capabilitie</a:t>
            </a:r>
            <a:r>
              <a:rPr lang="en-US" sz="1200" b="0" i="0" dirty="0">
                <a:solidFill>
                  <a:srgbClr val="374151"/>
                </a:solidFill>
                <a:effectLst/>
                <a:latin typeface="Times New Roman" panose="02020603050405020304" pitchFamily="18" charset="0"/>
                <a:ea typeface="DengXian" panose="02010600030101010101" pitchFamily="2" charset="-122"/>
              </a:rPr>
              <a:t>s</a:t>
            </a:r>
            <a:endParaRPr lang="en-US" sz="1100" dirty="0">
              <a:latin typeface="Times New Roman" panose="02020603050405020304" pitchFamily="18" charset="0"/>
              <a:ea typeface="DengXian" panose="02010600030101010101" pitchFamily="2" charset="-122"/>
            </a:endParaRPr>
          </a:p>
          <a:p>
            <a:pPr algn="just"/>
            <a:endParaRPr lang="en-US" sz="1200" dirty="0">
              <a:effectLst/>
              <a:latin typeface="Times New Roman" panose="02020603050405020304" pitchFamily="18" charset="0"/>
              <a:ea typeface="DengXian" panose="02010600030101010101" pitchFamily="2" charset="-122"/>
            </a:endParaRPr>
          </a:p>
          <a:p>
            <a:endParaRPr lang="en-US" dirty="0"/>
          </a:p>
        </p:txBody>
      </p:sp>
      <p:sp>
        <p:nvSpPr>
          <p:cNvPr id="4" name="Slide Number Placeholder 3"/>
          <p:cNvSpPr>
            <a:spLocks noGrp="1"/>
          </p:cNvSpPr>
          <p:nvPr>
            <p:ph type="sldNum" sz="quarter" idx="5"/>
          </p:nvPr>
        </p:nvSpPr>
        <p:spPr/>
        <p:txBody>
          <a:bodyPr/>
          <a:lstStyle/>
          <a:p>
            <a:fld id="{45640292-D13F-4467-A1B9-FD597FDA19B7}" type="slidenum">
              <a:rPr lang="en-US" smtClean="0"/>
              <a:t>2</a:t>
            </a:fld>
            <a:endParaRPr lang="en-US"/>
          </a:p>
        </p:txBody>
      </p:sp>
    </p:spTree>
    <p:extLst>
      <p:ext uri="{BB962C8B-B14F-4D97-AF65-F5344CB8AC3E}">
        <p14:creationId xmlns:p14="http://schemas.microsoft.com/office/powerpoint/2010/main" val="2387255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png"/><Relationship Id="rId10"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lobal Communication Network Of North America (World Map Credits To NASA)">
            <a:extLst>
              <a:ext uri="{FF2B5EF4-FFF2-40B4-BE49-F238E27FC236}">
                <a16:creationId xmlns:a16="http://schemas.microsoft.com/office/drawing/2014/main" id="{67AA5268-77A7-9C21-BB3A-CA8FACACE37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0"/>
            <a:ext cx="18288000" cy="10276113"/>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0C4E6030-4F63-1A36-8075-E7D873B9814C}"/>
              </a:ext>
            </a:extLst>
          </p:cNvPr>
          <p:cNvSpPr/>
          <p:nvPr/>
        </p:nvSpPr>
        <p:spPr>
          <a:xfrm flipV="1">
            <a:off x="0" y="10083511"/>
            <a:ext cx="18288000" cy="68579"/>
          </a:xfrm>
          <a:prstGeom prst="rect">
            <a:avLst/>
          </a:prstGeom>
          <a:gradFill>
            <a:gsLst>
              <a:gs pos="20000">
                <a:srgbClr val="C00000"/>
              </a:gs>
              <a:gs pos="100000">
                <a:srgbClr val="FF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 name="Rectangle 3">
            <a:extLst>
              <a:ext uri="{FF2B5EF4-FFF2-40B4-BE49-F238E27FC236}">
                <a16:creationId xmlns:a16="http://schemas.microsoft.com/office/drawing/2014/main" id="{D785C9D1-CC07-83AF-BC2E-7C451A44B4BA}"/>
              </a:ext>
            </a:extLst>
          </p:cNvPr>
          <p:cNvSpPr/>
          <p:nvPr/>
        </p:nvSpPr>
        <p:spPr>
          <a:xfrm>
            <a:off x="0" y="1057013"/>
            <a:ext cx="18288000" cy="68579"/>
          </a:xfrm>
          <a:prstGeom prst="rect">
            <a:avLst/>
          </a:prstGeom>
          <a:gradFill>
            <a:gsLst>
              <a:gs pos="20000">
                <a:srgbClr val="C00000"/>
              </a:gs>
              <a:gs pos="100000">
                <a:srgbClr val="FF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Rectangle 4">
            <a:extLst>
              <a:ext uri="{FF2B5EF4-FFF2-40B4-BE49-F238E27FC236}">
                <a16:creationId xmlns:a16="http://schemas.microsoft.com/office/drawing/2014/main" id="{90B1A4CD-DBF0-1E8C-A621-A9ED01AB9B71}"/>
              </a:ext>
            </a:extLst>
          </p:cNvPr>
          <p:cNvSpPr/>
          <p:nvPr/>
        </p:nvSpPr>
        <p:spPr>
          <a:xfrm>
            <a:off x="12243732" y="-2"/>
            <a:ext cx="893427" cy="2880033"/>
          </a:xfrm>
          <a:prstGeom prst="rect">
            <a:avLst/>
          </a:prstGeom>
          <a:gradFill>
            <a:gsLst>
              <a:gs pos="20000">
                <a:srgbClr val="C00000"/>
              </a:gs>
              <a:gs pos="100000">
                <a:srgbClr val="FF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5" name="Arrow: Chevron 14">
            <a:extLst>
              <a:ext uri="{FF2B5EF4-FFF2-40B4-BE49-F238E27FC236}">
                <a16:creationId xmlns:a16="http://schemas.microsoft.com/office/drawing/2014/main" id="{506DB084-6B6F-64DE-6E97-D256AE74E5DE}"/>
              </a:ext>
            </a:extLst>
          </p:cNvPr>
          <p:cNvSpPr/>
          <p:nvPr/>
        </p:nvSpPr>
        <p:spPr>
          <a:xfrm>
            <a:off x="465589" y="1388238"/>
            <a:ext cx="868259" cy="1200528"/>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6" name="Rectangle: Rounded Corners 5">
            <a:extLst>
              <a:ext uri="{FF2B5EF4-FFF2-40B4-BE49-F238E27FC236}">
                <a16:creationId xmlns:a16="http://schemas.microsoft.com/office/drawing/2014/main" id="{837F7ABE-61B0-674D-CB96-3D5E0D4B5478}"/>
              </a:ext>
            </a:extLst>
          </p:cNvPr>
          <p:cNvSpPr/>
          <p:nvPr/>
        </p:nvSpPr>
        <p:spPr>
          <a:xfrm>
            <a:off x="1470999" y="1407364"/>
            <a:ext cx="10111401" cy="1426352"/>
          </a:xfrm>
          <a:prstGeom prst="roundRect">
            <a:avLst/>
          </a:prstGeom>
          <a:solidFill>
            <a:schemeClr val="tx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chemeClr val="bg1"/>
                </a:solidFill>
                <a:latin typeface="Arial Narrow" panose="020B0606020202030204" pitchFamily="34" charset="0"/>
              </a:rPr>
              <a:t>OT and </a:t>
            </a:r>
            <a:r>
              <a:rPr lang="tr-TR" sz="6000" dirty="0" smtClean="0">
                <a:solidFill>
                  <a:schemeClr val="bg1"/>
                </a:solidFill>
                <a:latin typeface="Arial Narrow" panose="020B0606020202030204" pitchFamily="34" charset="0"/>
              </a:rPr>
              <a:t>Siber güvenlik</a:t>
            </a:r>
            <a:r>
              <a:rPr lang="en-US" sz="6000" dirty="0" smtClean="0">
                <a:solidFill>
                  <a:schemeClr val="bg1"/>
                </a:solidFill>
                <a:latin typeface="Arial Narrow" panose="020B0606020202030204" pitchFamily="34" charset="0"/>
              </a:rPr>
              <a:t> </a:t>
            </a:r>
            <a:r>
              <a:rPr lang="tr-TR" sz="6000" dirty="0" smtClean="0">
                <a:solidFill>
                  <a:schemeClr val="bg1"/>
                </a:solidFill>
                <a:latin typeface="Arial Narrow" panose="020B0606020202030204" pitchFamily="34" charset="0"/>
              </a:rPr>
              <a:t>NGS»lerde</a:t>
            </a:r>
            <a:endParaRPr lang="en-US" sz="6000" dirty="0">
              <a:solidFill>
                <a:schemeClr val="bg1"/>
              </a:solidFill>
              <a:latin typeface="Arial Narrow" panose="020B0606020202030204" pitchFamily="34" charset="0"/>
            </a:endParaRPr>
          </a:p>
          <a:p>
            <a:pPr algn="ctr"/>
            <a:endParaRPr lang="en-US" sz="2700" dirty="0"/>
          </a:p>
        </p:txBody>
      </p:sp>
      <p:sp>
        <p:nvSpPr>
          <p:cNvPr id="8" name="Rectangle: Rounded Corners 7">
            <a:extLst>
              <a:ext uri="{FF2B5EF4-FFF2-40B4-BE49-F238E27FC236}">
                <a16:creationId xmlns:a16="http://schemas.microsoft.com/office/drawing/2014/main" id="{17081C8C-8052-C7A3-1331-BCAA1BD91FD4}"/>
              </a:ext>
            </a:extLst>
          </p:cNvPr>
          <p:cNvSpPr/>
          <p:nvPr/>
        </p:nvSpPr>
        <p:spPr>
          <a:xfrm>
            <a:off x="1333847" y="3839827"/>
            <a:ext cx="10909886" cy="4075637"/>
          </a:xfrm>
          <a:prstGeom prst="roundRect">
            <a:avLst/>
          </a:prstGeom>
          <a:solidFill>
            <a:schemeClr val="tx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600" dirty="0" err="1">
                <a:latin typeface="Times New Roman" panose="02020603050405020304" pitchFamily="18" charset="0"/>
                <a:ea typeface="DengXian" panose="02010600030101010101" pitchFamily="2" charset="-122"/>
              </a:rPr>
              <a:t>Nükleer</a:t>
            </a:r>
            <a:r>
              <a:rPr lang="en-US" sz="3600" dirty="0">
                <a:latin typeface="Times New Roman" panose="02020603050405020304" pitchFamily="18" charset="0"/>
                <a:ea typeface="DengXian" panose="02010600030101010101" pitchFamily="2" charset="-122"/>
              </a:rPr>
              <a:t> </a:t>
            </a:r>
            <a:r>
              <a:rPr lang="tr-TR" sz="3600" dirty="0" smtClean="0">
                <a:latin typeface="Times New Roman" panose="02020603050405020304" pitchFamily="18" charset="0"/>
                <a:ea typeface="DengXian" panose="02010600030101010101" pitchFamily="2" charset="-122"/>
              </a:rPr>
              <a:t>güç</a:t>
            </a:r>
            <a:r>
              <a:rPr lang="en-US" sz="3600" dirty="0" smtClean="0">
                <a:latin typeface="Times New Roman" panose="02020603050405020304" pitchFamily="18" charset="0"/>
                <a:ea typeface="DengXian" panose="02010600030101010101" pitchFamily="2" charset="-122"/>
              </a:rPr>
              <a:t> </a:t>
            </a:r>
            <a:r>
              <a:rPr lang="tr-TR" sz="3600" dirty="0" smtClean="0">
                <a:latin typeface="Times New Roman" panose="02020603050405020304" pitchFamily="18" charset="0"/>
                <a:ea typeface="DengXian" panose="02010600030101010101" pitchFamily="2" charset="-122"/>
              </a:rPr>
              <a:t>santralleri</a:t>
            </a:r>
            <a:r>
              <a:rPr lang="en-US" sz="3600" dirty="0" smtClean="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daha</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bağlantılı</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ve</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dijital</a:t>
            </a:r>
            <a:r>
              <a:rPr lang="en-US" sz="3600" dirty="0">
                <a:latin typeface="Times New Roman" panose="02020603050405020304" pitchFamily="18" charset="0"/>
                <a:ea typeface="DengXian" panose="02010600030101010101" pitchFamily="2" charset="-122"/>
              </a:rPr>
              <a:t> hale </a:t>
            </a:r>
            <a:r>
              <a:rPr lang="en-US" sz="3600" dirty="0" err="1">
                <a:latin typeface="Times New Roman" panose="02020603050405020304" pitchFamily="18" charset="0"/>
                <a:ea typeface="DengXian" panose="02010600030101010101" pitchFamily="2" charset="-122"/>
              </a:rPr>
              <a:t>geliyor</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bu</a:t>
            </a:r>
            <a:r>
              <a:rPr lang="en-US" sz="3600" dirty="0">
                <a:latin typeface="Times New Roman" panose="02020603050405020304" pitchFamily="18" charset="0"/>
                <a:ea typeface="DengXian" panose="02010600030101010101" pitchFamily="2" charset="-122"/>
              </a:rPr>
              <a:t> da </a:t>
            </a:r>
            <a:r>
              <a:rPr lang="en-US" sz="3600" dirty="0" err="1">
                <a:latin typeface="Times New Roman" panose="02020603050405020304" pitchFamily="18" charset="0"/>
                <a:ea typeface="DengXian" panose="02010600030101010101" pitchFamily="2" charset="-122"/>
              </a:rPr>
              <a:t>onları</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tehditlere</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karşı</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daha</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duyarlı</a:t>
            </a:r>
            <a:r>
              <a:rPr lang="en-US" sz="3600" dirty="0">
                <a:latin typeface="Times New Roman" panose="02020603050405020304" pitchFamily="18" charset="0"/>
                <a:ea typeface="DengXian" panose="02010600030101010101" pitchFamily="2" charset="-122"/>
              </a:rPr>
              <a:t> hale </a:t>
            </a:r>
            <a:r>
              <a:rPr lang="en-US" sz="3600" dirty="0" err="1">
                <a:latin typeface="Times New Roman" panose="02020603050405020304" pitchFamily="18" charset="0"/>
                <a:ea typeface="DengXian" panose="02010600030101010101" pitchFamily="2" charset="-122"/>
              </a:rPr>
              <a:t>getiriyor</a:t>
            </a:r>
            <a:r>
              <a:rPr lang="en-US" sz="3600" dirty="0">
                <a:latin typeface="Times New Roman" panose="02020603050405020304" pitchFamily="18" charset="0"/>
                <a:ea typeface="DengXian" panose="02010600030101010101" pitchFamily="2" charset="-122"/>
              </a:rPr>
              <a:t>. </a:t>
            </a:r>
            <a:endParaRPr lang="en-US" sz="2700" dirty="0">
              <a:latin typeface="Times New Roman" panose="02020603050405020304" pitchFamily="18" charset="0"/>
              <a:ea typeface="DengXian" panose="02010600030101010101" pitchFamily="2" charset="-122"/>
            </a:endParaRPr>
          </a:p>
          <a:p>
            <a:pPr marL="514350" indent="-514350" algn="just">
              <a:buFont typeface="Wingdings" panose="05000000000000000000" pitchFamily="2" charset="2"/>
              <a:buChar char="§"/>
            </a:pPr>
            <a:r>
              <a:rPr lang="tr-TR" sz="3600" b="1" dirty="0" smtClean="0">
                <a:solidFill>
                  <a:srgbClr val="FF0000"/>
                </a:solidFill>
                <a:latin typeface="Times New Roman" panose="02020603050405020304" pitchFamily="18" charset="0"/>
                <a:ea typeface="DengXian" panose="02010600030101010101" pitchFamily="2" charset="-122"/>
              </a:rPr>
              <a:t>Siber güvenlik</a:t>
            </a:r>
            <a:endParaRPr lang="en-US" sz="3600" b="1" dirty="0">
              <a:solidFill>
                <a:srgbClr val="FF0000"/>
              </a:solidFill>
              <a:latin typeface="Times New Roman" panose="02020603050405020304" pitchFamily="18" charset="0"/>
              <a:ea typeface="DengXian" panose="02010600030101010101" pitchFamily="2" charset="-122"/>
            </a:endParaRPr>
          </a:p>
          <a:p>
            <a:pPr marL="514350" indent="-514350" algn="just">
              <a:buFont typeface="Arial" panose="020B0604020202020204" pitchFamily="34" charset="0"/>
              <a:buChar char="•"/>
            </a:pPr>
            <a:r>
              <a:rPr lang="en-US" sz="3600" dirty="0" err="1">
                <a:latin typeface="Times New Roman" panose="02020603050405020304" pitchFamily="18" charset="0"/>
                <a:ea typeface="DengXian" panose="02010600030101010101" pitchFamily="2" charset="-122"/>
              </a:rPr>
              <a:t>Güvenlik</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Duvarları</a:t>
            </a:r>
            <a:r>
              <a:rPr lang="en-US" sz="3600" dirty="0">
                <a:latin typeface="Times New Roman" panose="02020603050405020304" pitchFamily="18" charset="0"/>
                <a:ea typeface="DengXian" panose="02010600030101010101" pitchFamily="2" charset="-122"/>
              </a:rPr>
              <a:t>, </a:t>
            </a:r>
          </a:p>
          <a:p>
            <a:pPr marL="514350" indent="-514350" algn="just">
              <a:buFont typeface="Arial" panose="020B0604020202020204" pitchFamily="34" charset="0"/>
              <a:buChar char="•"/>
            </a:pPr>
            <a:r>
              <a:rPr lang="en-US" sz="3600" dirty="0" err="1">
                <a:latin typeface="Times New Roman" panose="02020603050405020304" pitchFamily="18" charset="0"/>
                <a:ea typeface="DengXian" panose="02010600030101010101" pitchFamily="2" charset="-122"/>
              </a:rPr>
              <a:t>İzinsiz</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giriş</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tespit</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sistemleri</a:t>
            </a:r>
            <a:r>
              <a:rPr lang="en-US" sz="3600" dirty="0">
                <a:latin typeface="Times New Roman" panose="02020603050405020304" pitchFamily="18" charset="0"/>
                <a:ea typeface="DengXian" panose="02010600030101010101" pitchFamily="2" charset="-122"/>
              </a:rPr>
              <a:t>, </a:t>
            </a:r>
            <a:endParaRPr lang="tr-TR" sz="3600" dirty="0" smtClean="0">
              <a:latin typeface="Times New Roman" panose="02020603050405020304" pitchFamily="18" charset="0"/>
              <a:ea typeface="DengXian" panose="02010600030101010101" pitchFamily="2" charset="-122"/>
            </a:endParaRPr>
          </a:p>
          <a:p>
            <a:pPr marL="514350" indent="-514350" algn="just">
              <a:buFont typeface="Arial" panose="020B0604020202020204" pitchFamily="34" charset="0"/>
              <a:buChar char="•"/>
            </a:pPr>
            <a:r>
              <a:rPr lang="en-US" sz="3600" dirty="0" err="1">
                <a:latin typeface="Times New Roman" panose="02020603050405020304" pitchFamily="18" charset="0"/>
                <a:ea typeface="DengXian" panose="02010600030101010101" pitchFamily="2" charset="-122"/>
              </a:rPr>
              <a:t>Erişim</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kontrolleri</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ve</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rutin</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siber</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güvenlik</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denetimleri</a:t>
            </a:r>
            <a:r>
              <a:rPr lang="en-US" sz="3600" dirty="0">
                <a:latin typeface="Times New Roman" panose="02020603050405020304" pitchFamily="18" charset="0"/>
                <a:ea typeface="DengXian" panose="02010600030101010101" pitchFamily="2" charset="-122"/>
              </a:rPr>
              <a:t> </a:t>
            </a:r>
            <a:endParaRPr lang="tr-TR" sz="3600" dirty="0" smtClean="0">
              <a:latin typeface="Times New Roman" panose="02020603050405020304" pitchFamily="18" charset="0"/>
              <a:ea typeface="DengXian" panose="02010600030101010101" pitchFamily="2" charset="-122"/>
            </a:endParaRPr>
          </a:p>
          <a:p>
            <a:pPr marL="514350" indent="-514350" algn="just">
              <a:buFont typeface="Arial" panose="020B0604020202020204" pitchFamily="34" charset="0"/>
              <a:buChar char="•"/>
            </a:pPr>
            <a:endParaRPr lang="en-US" sz="2700" dirty="0">
              <a:latin typeface="Times New Roman" panose="02020603050405020304" pitchFamily="18" charset="0"/>
              <a:ea typeface="DengXian" panose="02010600030101010101" pitchFamily="2" charset="-122"/>
            </a:endParaRPr>
          </a:p>
          <a:p>
            <a:pPr algn="just"/>
            <a:r>
              <a:rPr lang="en-US" sz="3600" dirty="0" err="1">
                <a:latin typeface="Times New Roman" panose="02020603050405020304" pitchFamily="18" charset="0"/>
                <a:ea typeface="DengXian" panose="02010600030101010101" pitchFamily="2" charset="-122"/>
              </a:rPr>
              <a:t>Amaç</a:t>
            </a:r>
            <a:r>
              <a:rPr lang="en-US" sz="3600" dirty="0">
                <a:latin typeface="Times New Roman" panose="02020603050405020304" pitchFamily="18" charset="0"/>
                <a:ea typeface="DengXian" panose="02010600030101010101" pitchFamily="2" charset="-122"/>
              </a:rPr>
              <a:t>, </a:t>
            </a:r>
            <a:r>
              <a:rPr lang="en-US" sz="3600" dirty="0">
                <a:solidFill>
                  <a:srgbClr val="FF0000"/>
                </a:solidFill>
                <a:latin typeface="Times New Roman" panose="02020603050405020304" pitchFamily="18" charset="0"/>
                <a:ea typeface="DengXian" panose="02010600030101010101" pitchFamily="2" charset="-122"/>
              </a:rPr>
              <a:t>OT</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sistemlerinin</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ve</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diğer</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kritik</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sistemlerin</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potansiyel</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olarak</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güvenliklerini</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tehlikeye</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atabilecek</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ve</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ciddi</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bir</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kazaya</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neden</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olabilecek</a:t>
            </a:r>
            <a:r>
              <a:rPr lang="en-US" sz="3600" dirty="0">
                <a:latin typeface="Times New Roman" panose="02020603050405020304" pitchFamily="18" charset="0"/>
                <a:ea typeface="DengXian" panose="02010600030101010101" pitchFamily="2" charset="-122"/>
              </a:rPr>
              <a:t> </a:t>
            </a:r>
            <a:r>
              <a:rPr lang="en-US" sz="3600" dirty="0" err="1">
                <a:solidFill>
                  <a:srgbClr val="FF0000"/>
                </a:solidFill>
                <a:latin typeface="Times New Roman" panose="02020603050405020304" pitchFamily="18" charset="0"/>
                <a:ea typeface="DengXian" panose="02010600030101010101" pitchFamily="2" charset="-122"/>
              </a:rPr>
              <a:t>siber</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saldırılardan</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korunmasını</a:t>
            </a:r>
            <a:r>
              <a:rPr lang="en-US" sz="3600" dirty="0">
                <a:latin typeface="Times New Roman" panose="02020603050405020304" pitchFamily="18" charset="0"/>
                <a:ea typeface="DengXian" panose="02010600030101010101" pitchFamily="2" charset="-122"/>
              </a:rPr>
              <a:t> </a:t>
            </a:r>
            <a:r>
              <a:rPr lang="en-US" sz="3600" dirty="0" err="1">
                <a:latin typeface="Times New Roman" panose="02020603050405020304" pitchFamily="18" charset="0"/>
                <a:ea typeface="DengXian" panose="02010600030101010101" pitchFamily="2" charset="-122"/>
              </a:rPr>
              <a:t>sağlamaktır</a:t>
            </a:r>
            <a:r>
              <a:rPr lang="en-US" sz="3600" dirty="0">
                <a:latin typeface="Times New Roman" panose="02020603050405020304" pitchFamily="18" charset="0"/>
                <a:ea typeface="DengXian" panose="02010600030101010101" pitchFamily="2" charset="-122"/>
              </a:rPr>
              <a:t>.</a:t>
            </a:r>
          </a:p>
        </p:txBody>
      </p:sp>
      <p:pic>
        <p:nvPicPr>
          <p:cNvPr id="10" name="Picture 9">
            <a:extLst>
              <a:ext uri="{FF2B5EF4-FFF2-40B4-BE49-F238E27FC236}">
                <a16:creationId xmlns:a16="http://schemas.microsoft.com/office/drawing/2014/main" id="{A67FDF90-AB17-DB99-CCC7-D1A264334313}"/>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13137159" y="1125591"/>
            <a:ext cx="5150841" cy="5736465"/>
          </a:xfrm>
          <a:prstGeom prst="rect">
            <a:avLst/>
          </a:prstGeom>
          <a:ln>
            <a:noFill/>
          </a:ln>
          <a:effectLst>
            <a:softEdge rad="112500"/>
          </a:effectLst>
        </p:spPr>
      </p:pic>
      <p:pic>
        <p:nvPicPr>
          <p:cNvPr id="11" name="Picture 10">
            <a:extLst>
              <a:ext uri="{FF2B5EF4-FFF2-40B4-BE49-F238E27FC236}">
                <a16:creationId xmlns:a16="http://schemas.microsoft.com/office/drawing/2014/main" id="{B48A3EB5-05CD-2945-32E0-A4144C99FDC2}"/>
              </a:ext>
            </a:extLst>
          </p:cNvPr>
          <p:cNvPicPr>
            <a:picLocks noChangeAspect="1"/>
          </p:cNvPicPr>
          <p:nvPr/>
        </p:nvPicPr>
        <p:blipFill>
          <a:blip r:embed="rId7" cstate="print">
            <a:extLst>
              <a:ext uri="{BEBA8EAE-BF5A-486C-A8C5-ECC9F3942E4B}">
                <a14:imgProps xmlns:a14="http://schemas.microsoft.com/office/drawing/2010/main">
                  <a14:imgLayer r:embed="rId8">
                    <a14:imgEffect>
                      <a14:sharpenSoften amount="50000"/>
                    </a14:imgEffect>
                  </a14:imgLayer>
                </a14:imgProps>
              </a:ext>
              <a:ext uri="{28A0092B-C50C-407E-A947-70E740481C1C}">
                <a14:useLocalDpi xmlns:a14="http://schemas.microsoft.com/office/drawing/2010/main" val="0"/>
              </a:ext>
            </a:extLst>
          </a:blip>
          <a:stretch>
            <a:fillRect/>
          </a:stretch>
        </p:blipFill>
        <p:spPr>
          <a:xfrm>
            <a:off x="13287576" y="7541429"/>
            <a:ext cx="1630416" cy="1630416"/>
          </a:xfrm>
          <a:prstGeom prst="ellipse">
            <a:avLst/>
          </a:prstGeom>
          <a:ln>
            <a:noFill/>
          </a:ln>
          <a:effectLst>
            <a:softEdge rad="112500"/>
          </a:effectLst>
        </p:spPr>
      </p:pic>
      <p:pic>
        <p:nvPicPr>
          <p:cNvPr id="18" name="Picture 17">
            <a:extLst>
              <a:ext uri="{FF2B5EF4-FFF2-40B4-BE49-F238E27FC236}">
                <a16:creationId xmlns:a16="http://schemas.microsoft.com/office/drawing/2014/main" id="{BE8ACDE7-DADB-221F-8E2A-7B3B1EADBDE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6412" y="255920"/>
            <a:ext cx="642929" cy="642929"/>
          </a:xfrm>
          <a:prstGeom prst="rect">
            <a:avLst/>
          </a:prstGeom>
        </p:spPr>
      </p:pic>
      <p:sp>
        <p:nvSpPr>
          <p:cNvPr id="3" name="TextBox 2">
            <a:extLst>
              <a:ext uri="{FF2B5EF4-FFF2-40B4-BE49-F238E27FC236}">
                <a16:creationId xmlns:a16="http://schemas.microsoft.com/office/drawing/2014/main" id="{69B06FA5-36D5-9DCD-5527-55D1C8E336E8}"/>
              </a:ext>
            </a:extLst>
          </p:cNvPr>
          <p:cNvSpPr txBox="1"/>
          <p:nvPr/>
        </p:nvSpPr>
        <p:spPr>
          <a:xfrm>
            <a:off x="13376073" y="6763252"/>
            <a:ext cx="4673010" cy="369332"/>
          </a:xfrm>
          <a:prstGeom prst="rect">
            <a:avLst/>
          </a:prstGeom>
          <a:noFill/>
        </p:spPr>
        <p:txBody>
          <a:bodyPr wrap="square" rtlCol="0">
            <a:spAutoFit/>
          </a:bodyPr>
          <a:lstStyle/>
          <a:p>
            <a:r>
              <a:rPr lang="en-US" sz="900" dirty="0">
                <a:solidFill>
                  <a:schemeClr val="bg1"/>
                </a:solidFill>
                <a:latin typeface="Times New Roman" panose="02020603050405020304" pitchFamily="18" charset="0"/>
                <a:cs typeface="Times New Roman" panose="02020603050405020304" pitchFamily="18" charset="0"/>
              </a:rPr>
              <a:t>Image credit: </a:t>
            </a:r>
            <a:r>
              <a:rPr lang="en-US" sz="900" dirty="0" err="1">
                <a:solidFill>
                  <a:schemeClr val="bg1"/>
                </a:solidFill>
                <a:latin typeface="Times New Roman" panose="02020603050405020304" pitchFamily="18" charset="0"/>
                <a:cs typeface="Times New Roman" panose="02020603050405020304" pitchFamily="18" charset="0"/>
              </a:rPr>
              <a:t>Slidesgo</a:t>
            </a:r>
            <a:r>
              <a:rPr lang="en-US" sz="900" dirty="0">
                <a:solidFill>
                  <a:schemeClr val="bg1"/>
                </a:solidFill>
                <a:latin typeface="Times New Roman" panose="02020603050405020304" pitchFamily="18" charset="0"/>
                <a:cs typeface="Times New Roman" panose="02020603050405020304" pitchFamily="18" charset="0"/>
              </a:rPr>
              <a:t>. (n.d.). AI Tech Agency PowerPoint template. Retrieved from https://slidesgo.com/theme/ai-tech-agency#search-Business&amp;position-26&amp;results-3547</a:t>
            </a:r>
          </a:p>
        </p:txBody>
      </p:sp>
      <p:sp>
        <p:nvSpPr>
          <p:cNvPr id="7" name="TextBox 6">
            <a:extLst>
              <a:ext uri="{FF2B5EF4-FFF2-40B4-BE49-F238E27FC236}">
                <a16:creationId xmlns:a16="http://schemas.microsoft.com/office/drawing/2014/main" id="{46EAF250-56F7-D7AF-8F67-C1E11D5AEEA7}"/>
              </a:ext>
            </a:extLst>
          </p:cNvPr>
          <p:cNvSpPr txBox="1"/>
          <p:nvPr/>
        </p:nvSpPr>
        <p:spPr>
          <a:xfrm>
            <a:off x="13376074" y="9229988"/>
            <a:ext cx="1652534" cy="646331"/>
          </a:xfrm>
          <a:prstGeom prst="rect">
            <a:avLst/>
          </a:prstGeom>
          <a:noFill/>
        </p:spPr>
        <p:txBody>
          <a:bodyPr wrap="square" rtlCol="0">
            <a:spAutoFit/>
          </a:bodyPr>
          <a:lstStyle/>
          <a:p>
            <a:r>
              <a:rPr lang="en-US" sz="600" dirty="0">
                <a:solidFill>
                  <a:schemeClr val="bg1"/>
                </a:solidFill>
                <a:latin typeface="Times New Roman" panose="02020603050405020304" pitchFamily="18" charset="0"/>
                <a:cs typeface="Times New Roman" panose="02020603050405020304" pitchFamily="18" charset="0"/>
              </a:rPr>
              <a:t>Image credit: Baird, C. (2015, January 5). Is Ionizing Radiation Always Harmful? Science Questions with Surprising Answers. Retrieved from https://www.wtamu.edu/~cbaird/sq/2015/01/05/is-ionizing-radiation-always-harmful/</a:t>
            </a:r>
          </a:p>
        </p:txBody>
      </p:sp>
      <p:sp>
        <p:nvSpPr>
          <p:cNvPr id="12" name="Slide Number Placeholder 11">
            <a:extLst>
              <a:ext uri="{FF2B5EF4-FFF2-40B4-BE49-F238E27FC236}">
                <a16:creationId xmlns:a16="http://schemas.microsoft.com/office/drawing/2014/main" id="{5E71E472-6298-45B2-A8AA-9C0F633555FA}"/>
              </a:ext>
            </a:extLst>
          </p:cNvPr>
          <p:cNvSpPr>
            <a:spLocks noGrp="1"/>
          </p:cNvSpPr>
          <p:nvPr>
            <p:ph type="sldNum" sz="quarter" idx="12"/>
          </p:nvPr>
        </p:nvSpPr>
        <p:spPr/>
        <p:txBody>
          <a:bodyPr/>
          <a:lstStyle/>
          <a:p>
            <a:fld id="{265B68FF-E5A5-4CBE-9756-BD558844B3A4}" type="slidenum">
              <a:rPr lang="en-US" smtClean="0"/>
              <a:t>1</a:t>
            </a:fld>
            <a:endParaRPr lang="en-US"/>
          </a:p>
        </p:txBody>
      </p:sp>
      <p:pic>
        <p:nvPicPr>
          <p:cNvPr id="14" name="Picture 13">
            <a:extLst>
              <a:ext uri="{FF2B5EF4-FFF2-40B4-BE49-F238E27FC236}">
                <a16:creationId xmlns:a16="http://schemas.microsoft.com/office/drawing/2014/main" id="{2B47F277-B238-56D1-C858-688EAD1FD5CA}"/>
              </a:ext>
            </a:extLst>
          </p:cNvPr>
          <p:cNvPicPr>
            <a:picLocks noChangeAspect="1"/>
          </p:cNvPicPr>
          <p:nvPr/>
        </p:nvPicPr>
        <p:blipFill>
          <a:blip r:embed="rId10"/>
          <a:stretch>
            <a:fillRect/>
          </a:stretch>
        </p:blipFill>
        <p:spPr>
          <a:xfrm>
            <a:off x="15286823" y="7513349"/>
            <a:ext cx="2632347" cy="1753143"/>
          </a:xfrm>
          <a:prstGeom prst="rect">
            <a:avLst/>
          </a:prstGeom>
        </p:spPr>
      </p:pic>
      <p:sp>
        <p:nvSpPr>
          <p:cNvPr id="16" name="TextBox 15">
            <a:extLst>
              <a:ext uri="{FF2B5EF4-FFF2-40B4-BE49-F238E27FC236}">
                <a16:creationId xmlns:a16="http://schemas.microsoft.com/office/drawing/2014/main" id="{C1BC2BF2-887C-B455-7E7B-D895E3796E76}"/>
              </a:ext>
            </a:extLst>
          </p:cNvPr>
          <p:cNvSpPr txBox="1"/>
          <p:nvPr/>
        </p:nvSpPr>
        <p:spPr>
          <a:xfrm>
            <a:off x="15416736" y="9368691"/>
            <a:ext cx="2632347" cy="369332"/>
          </a:xfrm>
          <a:prstGeom prst="rect">
            <a:avLst/>
          </a:prstGeom>
          <a:noFill/>
        </p:spPr>
        <p:txBody>
          <a:bodyPr wrap="square" rtlCol="0">
            <a:spAutoFit/>
          </a:bodyPr>
          <a:lstStyle/>
          <a:p>
            <a:r>
              <a:rPr lang="en-US" sz="900" dirty="0" err="1">
                <a:solidFill>
                  <a:schemeClr val="bg1"/>
                </a:solidFill>
                <a:latin typeface="Arial Narrow" panose="020B0606020202030204" pitchFamily="34" charset="0"/>
              </a:rPr>
              <a:t>Source:https</a:t>
            </a:r>
            <a:r>
              <a:rPr lang="en-US" sz="900" dirty="0">
                <a:solidFill>
                  <a:schemeClr val="bg1"/>
                </a:solidFill>
                <a:latin typeface="Arial Narrow" panose="020B0606020202030204" pitchFamily="34" charset="0"/>
              </a:rPr>
              <a:t>://emeritus.org/in/learn/what-is-m-tech-in-artificial-intelligence/</a:t>
            </a:r>
          </a:p>
        </p:txBody>
      </p:sp>
      <p:sp>
        <p:nvSpPr>
          <p:cNvPr id="17" name="TextBox 16">
            <a:extLst>
              <a:ext uri="{FF2B5EF4-FFF2-40B4-BE49-F238E27FC236}">
                <a16:creationId xmlns:a16="http://schemas.microsoft.com/office/drawing/2014/main" id="{1112843E-3143-84AE-EB29-A2C64697893F}"/>
              </a:ext>
            </a:extLst>
          </p:cNvPr>
          <p:cNvSpPr txBox="1"/>
          <p:nvPr/>
        </p:nvSpPr>
        <p:spPr>
          <a:xfrm>
            <a:off x="186411" y="9266492"/>
            <a:ext cx="14991408" cy="646331"/>
          </a:xfrm>
          <a:prstGeom prst="rect">
            <a:avLst/>
          </a:prstGeom>
          <a:noFill/>
        </p:spPr>
        <p:txBody>
          <a:bodyPr wrap="square" rtlCol="0">
            <a:spAutoFit/>
          </a:bodyPr>
          <a:lstStyle/>
          <a:p>
            <a:pPr marL="428625" indent="-428625">
              <a:buFont typeface="Wingdings" panose="05000000000000000000" pitchFamily="2" charset="2"/>
              <a:buChar char="Ø"/>
            </a:pPr>
            <a:r>
              <a:rPr lang="en-US" sz="3600" dirty="0" err="1">
                <a:solidFill>
                  <a:srgbClr val="FF0000"/>
                </a:solidFill>
                <a:latin typeface="Arial Narrow" panose="020B0606020202030204" pitchFamily="34" charset="0"/>
              </a:rPr>
              <a:t>Yapay</a:t>
            </a:r>
            <a:r>
              <a:rPr lang="en-US" sz="3600" dirty="0">
                <a:solidFill>
                  <a:srgbClr val="FF0000"/>
                </a:solidFill>
                <a:latin typeface="Arial Narrow" panose="020B0606020202030204" pitchFamily="34" charset="0"/>
              </a:rPr>
              <a:t> </a:t>
            </a:r>
            <a:r>
              <a:rPr lang="en-US" sz="3600" dirty="0" err="1">
                <a:solidFill>
                  <a:srgbClr val="FF0000"/>
                </a:solidFill>
                <a:latin typeface="Arial Narrow" panose="020B0606020202030204" pitchFamily="34" charset="0"/>
              </a:rPr>
              <a:t>Zeka</a:t>
            </a:r>
            <a:r>
              <a:rPr lang="en-US" sz="3600" dirty="0">
                <a:solidFill>
                  <a:srgbClr val="FF0000"/>
                </a:solidFill>
                <a:latin typeface="Arial Narrow" panose="020B0606020202030204" pitchFamily="34" charset="0"/>
              </a:rPr>
              <a:t> </a:t>
            </a:r>
            <a:r>
              <a:rPr lang="en-US" sz="3600" dirty="0" err="1">
                <a:solidFill>
                  <a:schemeClr val="bg1"/>
                </a:solidFill>
                <a:latin typeface="Arial Narrow" panose="020B0606020202030204" pitchFamily="34" charset="0"/>
              </a:rPr>
              <a:t>ile</a:t>
            </a:r>
            <a:r>
              <a:rPr lang="en-US" sz="3600" dirty="0">
                <a:solidFill>
                  <a:schemeClr val="bg1"/>
                </a:solidFill>
                <a:latin typeface="Arial Narrow" panose="020B0606020202030204" pitchFamily="34" charset="0"/>
              </a:rPr>
              <a:t> </a:t>
            </a:r>
            <a:r>
              <a:rPr lang="en-US" sz="3600" dirty="0" err="1">
                <a:solidFill>
                  <a:srgbClr val="FF0000"/>
                </a:solidFill>
                <a:latin typeface="Arial Narrow" panose="020B0606020202030204" pitchFamily="34" charset="0"/>
              </a:rPr>
              <a:t>Nükleer</a:t>
            </a:r>
            <a:r>
              <a:rPr lang="en-US" sz="3600" dirty="0">
                <a:solidFill>
                  <a:srgbClr val="FF0000"/>
                </a:solidFill>
                <a:latin typeface="Arial Narrow" panose="020B0606020202030204" pitchFamily="34" charset="0"/>
              </a:rPr>
              <a:t> </a:t>
            </a:r>
            <a:r>
              <a:rPr lang="en-US" sz="3600" dirty="0" err="1">
                <a:solidFill>
                  <a:srgbClr val="FF0000"/>
                </a:solidFill>
                <a:latin typeface="Arial Narrow" panose="020B0606020202030204" pitchFamily="34" charset="0"/>
              </a:rPr>
              <a:t>Endüstride</a:t>
            </a:r>
            <a:r>
              <a:rPr lang="en-US" sz="3600" dirty="0">
                <a:solidFill>
                  <a:srgbClr val="FF0000"/>
                </a:solidFill>
                <a:latin typeface="Arial Narrow" panose="020B0606020202030204" pitchFamily="34" charset="0"/>
              </a:rPr>
              <a:t> </a:t>
            </a:r>
            <a:r>
              <a:rPr lang="en-US" sz="3600" dirty="0" err="1">
                <a:solidFill>
                  <a:schemeClr val="bg1"/>
                </a:solidFill>
                <a:latin typeface="Arial Narrow" panose="020B0606020202030204" pitchFamily="34" charset="0"/>
              </a:rPr>
              <a:t>Güvenliği</a:t>
            </a:r>
            <a:r>
              <a:rPr lang="en-US" sz="3600" dirty="0">
                <a:solidFill>
                  <a:schemeClr val="bg1"/>
                </a:solidFill>
                <a:latin typeface="Arial Narrow" panose="020B0606020202030204" pitchFamily="34" charset="0"/>
              </a:rPr>
              <a:t> </a:t>
            </a:r>
            <a:r>
              <a:rPr lang="en-US" sz="3600" dirty="0" err="1">
                <a:solidFill>
                  <a:schemeClr val="bg1"/>
                </a:solidFill>
                <a:latin typeface="Arial Narrow" panose="020B0606020202030204" pitchFamily="34" charset="0"/>
              </a:rPr>
              <a:t>Artırmak</a:t>
            </a:r>
            <a:r>
              <a:rPr lang="en-US" sz="3600" dirty="0">
                <a:solidFill>
                  <a:schemeClr val="bg1"/>
                </a:solidFill>
                <a:latin typeface="Arial Narrow" panose="020B0606020202030204" pitchFamily="34" charset="0"/>
              </a:rPr>
              <a:t> </a:t>
            </a:r>
            <a:r>
              <a:rPr lang="en-US" sz="3600" dirty="0" err="1">
                <a:solidFill>
                  <a:schemeClr val="bg1"/>
                </a:solidFill>
                <a:latin typeface="Arial Narrow" panose="020B0606020202030204" pitchFamily="34" charset="0"/>
              </a:rPr>
              <a:t>mı</a:t>
            </a:r>
            <a:r>
              <a:rPr lang="en-US" sz="3600" dirty="0">
                <a:solidFill>
                  <a:schemeClr val="bg1"/>
                </a:solidFill>
                <a:latin typeface="Arial Narrow" panose="020B0606020202030204" pitchFamily="34" charset="0"/>
              </a:rPr>
              <a:t>?</a:t>
            </a:r>
          </a:p>
        </p:txBody>
      </p:sp>
    </p:spTree>
    <p:extLst>
      <p:ext uri="{BB962C8B-B14F-4D97-AF65-F5344CB8AC3E}">
        <p14:creationId xmlns:p14="http://schemas.microsoft.com/office/powerpoint/2010/main" val="3130771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lobal Communication Network Of North America (World Map Credits To NASA)">
            <a:extLst>
              <a:ext uri="{FF2B5EF4-FFF2-40B4-BE49-F238E27FC236}">
                <a16:creationId xmlns:a16="http://schemas.microsoft.com/office/drawing/2014/main" id="{67AA5268-77A7-9C21-BB3A-CA8FACACE37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0"/>
            <a:ext cx="18288000" cy="10276113"/>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0C4E6030-4F63-1A36-8075-E7D873B9814C}"/>
              </a:ext>
            </a:extLst>
          </p:cNvPr>
          <p:cNvSpPr/>
          <p:nvPr/>
        </p:nvSpPr>
        <p:spPr>
          <a:xfrm flipV="1">
            <a:off x="0" y="10083511"/>
            <a:ext cx="18288000" cy="68579"/>
          </a:xfrm>
          <a:prstGeom prst="rect">
            <a:avLst/>
          </a:prstGeom>
          <a:gradFill>
            <a:gsLst>
              <a:gs pos="20000">
                <a:srgbClr val="C00000"/>
              </a:gs>
              <a:gs pos="100000">
                <a:srgbClr val="FF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 name="Rectangle 3">
            <a:extLst>
              <a:ext uri="{FF2B5EF4-FFF2-40B4-BE49-F238E27FC236}">
                <a16:creationId xmlns:a16="http://schemas.microsoft.com/office/drawing/2014/main" id="{D785C9D1-CC07-83AF-BC2E-7C451A44B4BA}"/>
              </a:ext>
            </a:extLst>
          </p:cNvPr>
          <p:cNvSpPr/>
          <p:nvPr/>
        </p:nvSpPr>
        <p:spPr>
          <a:xfrm>
            <a:off x="0" y="1057013"/>
            <a:ext cx="18288000" cy="68579"/>
          </a:xfrm>
          <a:prstGeom prst="rect">
            <a:avLst/>
          </a:prstGeom>
          <a:gradFill>
            <a:gsLst>
              <a:gs pos="20000">
                <a:srgbClr val="C00000"/>
              </a:gs>
              <a:gs pos="100000">
                <a:srgbClr val="FF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Rectangle 4">
            <a:extLst>
              <a:ext uri="{FF2B5EF4-FFF2-40B4-BE49-F238E27FC236}">
                <a16:creationId xmlns:a16="http://schemas.microsoft.com/office/drawing/2014/main" id="{90B1A4CD-DBF0-1E8C-A621-A9ED01AB9B71}"/>
              </a:ext>
            </a:extLst>
          </p:cNvPr>
          <p:cNvSpPr/>
          <p:nvPr/>
        </p:nvSpPr>
        <p:spPr>
          <a:xfrm>
            <a:off x="12243732" y="-2"/>
            <a:ext cx="893427" cy="2880033"/>
          </a:xfrm>
          <a:prstGeom prst="rect">
            <a:avLst/>
          </a:prstGeom>
          <a:gradFill>
            <a:gsLst>
              <a:gs pos="20000">
                <a:srgbClr val="C00000"/>
              </a:gs>
              <a:gs pos="100000">
                <a:srgbClr val="FF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5" name="Arrow: Chevron 14">
            <a:extLst>
              <a:ext uri="{FF2B5EF4-FFF2-40B4-BE49-F238E27FC236}">
                <a16:creationId xmlns:a16="http://schemas.microsoft.com/office/drawing/2014/main" id="{506DB084-6B6F-64DE-6E97-D256AE74E5DE}"/>
              </a:ext>
            </a:extLst>
          </p:cNvPr>
          <p:cNvSpPr/>
          <p:nvPr/>
        </p:nvSpPr>
        <p:spPr>
          <a:xfrm>
            <a:off x="465589" y="1388238"/>
            <a:ext cx="868259" cy="1200528"/>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sp>
        <p:nvSpPr>
          <p:cNvPr id="6" name="Rectangle: Rounded Corners 5">
            <a:extLst>
              <a:ext uri="{FF2B5EF4-FFF2-40B4-BE49-F238E27FC236}">
                <a16:creationId xmlns:a16="http://schemas.microsoft.com/office/drawing/2014/main" id="{837F7ABE-61B0-674D-CB96-3D5E0D4B5478}"/>
              </a:ext>
            </a:extLst>
          </p:cNvPr>
          <p:cNvSpPr/>
          <p:nvPr/>
        </p:nvSpPr>
        <p:spPr>
          <a:xfrm>
            <a:off x="1470999" y="1407364"/>
            <a:ext cx="8846193" cy="1426352"/>
          </a:xfrm>
          <a:prstGeom prst="roundRect">
            <a:avLst/>
          </a:prstGeom>
          <a:solidFill>
            <a:schemeClr val="tx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chemeClr val="bg1"/>
                </a:solidFill>
                <a:latin typeface="Arial Narrow" panose="020B0606020202030204" pitchFamily="34" charset="0"/>
              </a:rPr>
              <a:t>OT and Cybersecurity in NPP</a:t>
            </a:r>
          </a:p>
          <a:p>
            <a:pPr algn="ctr"/>
            <a:endParaRPr lang="en-US" sz="2700" dirty="0"/>
          </a:p>
        </p:txBody>
      </p:sp>
      <p:sp>
        <p:nvSpPr>
          <p:cNvPr id="8" name="Rectangle: Rounded Corners 7">
            <a:extLst>
              <a:ext uri="{FF2B5EF4-FFF2-40B4-BE49-F238E27FC236}">
                <a16:creationId xmlns:a16="http://schemas.microsoft.com/office/drawing/2014/main" id="{17081C8C-8052-C7A3-1331-BCAA1BD91FD4}"/>
              </a:ext>
            </a:extLst>
          </p:cNvPr>
          <p:cNvSpPr/>
          <p:nvPr/>
        </p:nvSpPr>
        <p:spPr>
          <a:xfrm>
            <a:off x="1333847" y="3839827"/>
            <a:ext cx="10909886" cy="4075637"/>
          </a:xfrm>
          <a:prstGeom prst="roundRect">
            <a:avLst/>
          </a:prstGeom>
          <a:solidFill>
            <a:schemeClr val="tx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600" dirty="0">
                <a:latin typeface="Times New Roman" panose="02020603050405020304" pitchFamily="18" charset="0"/>
                <a:ea typeface="DengXian" panose="02010600030101010101" pitchFamily="2" charset="-122"/>
              </a:rPr>
              <a:t>Nuclear power facilities are becoming more connected and digital, making them more susceptible for threats</a:t>
            </a:r>
            <a:r>
              <a:rPr lang="en-US" sz="2400" dirty="0">
                <a:latin typeface="Times New Roman" panose="02020603050405020304" pitchFamily="18" charset="0"/>
                <a:ea typeface="DengXian" panose="02010600030101010101" pitchFamily="2" charset="-122"/>
              </a:rPr>
              <a:t>. </a:t>
            </a:r>
          </a:p>
          <a:p>
            <a:pPr algn="just"/>
            <a:endParaRPr lang="en-US" sz="2700" dirty="0">
              <a:latin typeface="Times New Roman" panose="02020603050405020304" pitchFamily="18" charset="0"/>
              <a:ea typeface="DengXian" panose="02010600030101010101" pitchFamily="2" charset="-122"/>
            </a:endParaRPr>
          </a:p>
          <a:p>
            <a:pPr marL="514350" indent="-514350" algn="just">
              <a:buFont typeface="Wingdings" panose="05000000000000000000" pitchFamily="2" charset="2"/>
              <a:buChar char="§"/>
            </a:pPr>
            <a:r>
              <a:rPr lang="en-US" sz="3600" b="1" dirty="0">
                <a:solidFill>
                  <a:srgbClr val="FF0000"/>
                </a:solidFill>
                <a:latin typeface="Times New Roman" panose="02020603050405020304" pitchFamily="18" charset="0"/>
                <a:ea typeface="DengXian" panose="02010600030101010101" pitchFamily="2" charset="-122"/>
              </a:rPr>
              <a:t>Cybersecurity</a:t>
            </a:r>
          </a:p>
          <a:p>
            <a:pPr marL="514350" indent="-514350" algn="just">
              <a:buFont typeface="Arial" panose="020B0604020202020204" pitchFamily="34" charset="0"/>
              <a:buChar char="•"/>
            </a:pPr>
            <a:r>
              <a:rPr lang="en-US" sz="3600" dirty="0">
                <a:latin typeface="Times New Roman" panose="02020603050405020304" pitchFamily="18" charset="0"/>
                <a:ea typeface="DengXian" panose="02010600030101010101" pitchFamily="2" charset="-122"/>
              </a:rPr>
              <a:t>Firewalls, </a:t>
            </a:r>
          </a:p>
          <a:p>
            <a:pPr marL="514350" indent="-514350" algn="just">
              <a:buFont typeface="Arial" panose="020B0604020202020204" pitchFamily="34" charset="0"/>
              <a:buChar char="•"/>
            </a:pPr>
            <a:r>
              <a:rPr lang="en-US" sz="3600" dirty="0">
                <a:latin typeface="Times New Roman" panose="02020603050405020304" pitchFamily="18" charset="0"/>
                <a:ea typeface="DengXian" panose="02010600030101010101" pitchFamily="2" charset="-122"/>
              </a:rPr>
              <a:t>Intrusion detection systems, </a:t>
            </a:r>
          </a:p>
          <a:p>
            <a:pPr marL="514350" indent="-514350" algn="just">
              <a:buFont typeface="Arial" panose="020B0604020202020204" pitchFamily="34" charset="0"/>
              <a:buChar char="•"/>
            </a:pPr>
            <a:r>
              <a:rPr lang="en-US" sz="3600" dirty="0">
                <a:latin typeface="Times New Roman" panose="02020603050405020304" pitchFamily="18" charset="0"/>
                <a:ea typeface="DengXian" panose="02010600030101010101" pitchFamily="2" charset="-122"/>
              </a:rPr>
              <a:t>Access controls and routine cybersecurity audits </a:t>
            </a:r>
          </a:p>
          <a:p>
            <a:pPr algn="just"/>
            <a:endParaRPr lang="en-US" sz="2700" dirty="0">
              <a:latin typeface="Times New Roman" panose="02020603050405020304" pitchFamily="18" charset="0"/>
              <a:ea typeface="DengXian" panose="02010600030101010101" pitchFamily="2" charset="-122"/>
            </a:endParaRPr>
          </a:p>
          <a:p>
            <a:pPr algn="just"/>
            <a:r>
              <a:rPr lang="en-US" sz="3600" dirty="0">
                <a:latin typeface="Times New Roman" panose="02020603050405020304" pitchFamily="18" charset="0"/>
                <a:ea typeface="DengXian" panose="02010600030101010101" pitchFamily="2" charset="-122"/>
              </a:rPr>
              <a:t>The goal is to ensure that the OT systems and other critical systems are protected from cyber-attacks that could potentially compromise their </a:t>
            </a:r>
            <a:r>
              <a:rPr lang="en-US" sz="3600" b="1" dirty="0">
                <a:solidFill>
                  <a:srgbClr val="FF0000"/>
                </a:solidFill>
                <a:latin typeface="Times New Roman" panose="02020603050405020304" pitchFamily="18" charset="0"/>
                <a:ea typeface="DengXian" panose="02010600030101010101" pitchFamily="2" charset="-122"/>
              </a:rPr>
              <a:t>safety</a:t>
            </a:r>
            <a:r>
              <a:rPr lang="en-US" sz="3600" dirty="0">
                <a:latin typeface="Times New Roman" panose="02020603050405020304" pitchFamily="18" charset="0"/>
                <a:ea typeface="DengXian" panose="02010600030101010101" pitchFamily="2" charset="-122"/>
              </a:rPr>
              <a:t> and cause </a:t>
            </a:r>
            <a:r>
              <a:rPr lang="en-US" sz="3600" b="1" dirty="0">
                <a:solidFill>
                  <a:srgbClr val="FF0000"/>
                </a:solidFill>
                <a:latin typeface="Times New Roman" panose="02020603050405020304" pitchFamily="18" charset="0"/>
                <a:ea typeface="DengXian" panose="02010600030101010101" pitchFamily="2" charset="-122"/>
              </a:rPr>
              <a:t>a serious accident.</a:t>
            </a:r>
            <a:endParaRPr lang="en-US" sz="3600" b="1" dirty="0">
              <a:solidFill>
                <a:srgbClr val="FF0000"/>
              </a:solidFill>
            </a:endParaRPr>
          </a:p>
        </p:txBody>
      </p:sp>
      <p:pic>
        <p:nvPicPr>
          <p:cNvPr id="10" name="Picture 9">
            <a:extLst>
              <a:ext uri="{FF2B5EF4-FFF2-40B4-BE49-F238E27FC236}">
                <a16:creationId xmlns:a16="http://schemas.microsoft.com/office/drawing/2014/main" id="{A67FDF90-AB17-DB99-CCC7-D1A264334313}"/>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13137159" y="1125591"/>
            <a:ext cx="5150841" cy="5736465"/>
          </a:xfrm>
          <a:prstGeom prst="rect">
            <a:avLst/>
          </a:prstGeom>
          <a:ln>
            <a:noFill/>
          </a:ln>
          <a:effectLst>
            <a:softEdge rad="112500"/>
          </a:effectLst>
        </p:spPr>
      </p:pic>
      <p:pic>
        <p:nvPicPr>
          <p:cNvPr id="11" name="Picture 10">
            <a:extLst>
              <a:ext uri="{FF2B5EF4-FFF2-40B4-BE49-F238E27FC236}">
                <a16:creationId xmlns:a16="http://schemas.microsoft.com/office/drawing/2014/main" id="{B48A3EB5-05CD-2945-32E0-A4144C99FDC2}"/>
              </a:ext>
            </a:extLst>
          </p:cNvPr>
          <p:cNvPicPr>
            <a:picLocks noChangeAspect="1"/>
          </p:cNvPicPr>
          <p:nvPr/>
        </p:nvPicPr>
        <p:blipFill>
          <a:blip r:embed="rId7" cstate="print">
            <a:extLst>
              <a:ext uri="{BEBA8EAE-BF5A-486C-A8C5-ECC9F3942E4B}">
                <a14:imgProps xmlns:a14="http://schemas.microsoft.com/office/drawing/2010/main">
                  <a14:imgLayer r:embed="rId8">
                    <a14:imgEffect>
                      <a14:sharpenSoften amount="50000"/>
                    </a14:imgEffect>
                  </a14:imgLayer>
                </a14:imgProps>
              </a:ext>
              <a:ext uri="{28A0092B-C50C-407E-A947-70E740481C1C}">
                <a14:useLocalDpi xmlns:a14="http://schemas.microsoft.com/office/drawing/2010/main" val="0"/>
              </a:ext>
            </a:extLst>
          </a:blip>
          <a:stretch>
            <a:fillRect/>
          </a:stretch>
        </p:blipFill>
        <p:spPr>
          <a:xfrm>
            <a:off x="13287576" y="7541429"/>
            <a:ext cx="1630416" cy="1630416"/>
          </a:xfrm>
          <a:prstGeom prst="ellipse">
            <a:avLst/>
          </a:prstGeom>
          <a:ln>
            <a:noFill/>
          </a:ln>
          <a:effectLst>
            <a:softEdge rad="112500"/>
          </a:effectLst>
        </p:spPr>
      </p:pic>
      <p:sp>
        <p:nvSpPr>
          <p:cNvPr id="3" name="TextBox 2">
            <a:extLst>
              <a:ext uri="{FF2B5EF4-FFF2-40B4-BE49-F238E27FC236}">
                <a16:creationId xmlns:a16="http://schemas.microsoft.com/office/drawing/2014/main" id="{69B06FA5-36D5-9DCD-5527-55D1C8E336E8}"/>
              </a:ext>
            </a:extLst>
          </p:cNvPr>
          <p:cNvSpPr txBox="1"/>
          <p:nvPr/>
        </p:nvSpPr>
        <p:spPr>
          <a:xfrm>
            <a:off x="13376073" y="6763252"/>
            <a:ext cx="4673010" cy="369332"/>
          </a:xfrm>
          <a:prstGeom prst="rect">
            <a:avLst/>
          </a:prstGeom>
          <a:noFill/>
        </p:spPr>
        <p:txBody>
          <a:bodyPr wrap="square" rtlCol="0">
            <a:spAutoFit/>
          </a:bodyPr>
          <a:lstStyle/>
          <a:p>
            <a:r>
              <a:rPr lang="en-US" sz="900" dirty="0">
                <a:solidFill>
                  <a:schemeClr val="bg1"/>
                </a:solidFill>
                <a:latin typeface="Times New Roman" panose="02020603050405020304" pitchFamily="18" charset="0"/>
                <a:cs typeface="Times New Roman" panose="02020603050405020304" pitchFamily="18" charset="0"/>
              </a:rPr>
              <a:t>Image credit: </a:t>
            </a:r>
            <a:r>
              <a:rPr lang="en-US" sz="900" dirty="0" err="1">
                <a:solidFill>
                  <a:schemeClr val="bg1"/>
                </a:solidFill>
                <a:latin typeface="Times New Roman" panose="02020603050405020304" pitchFamily="18" charset="0"/>
                <a:cs typeface="Times New Roman" panose="02020603050405020304" pitchFamily="18" charset="0"/>
              </a:rPr>
              <a:t>Slidesgo</a:t>
            </a:r>
            <a:r>
              <a:rPr lang="en-US" sz="900" dirty="0">
                <a:solidFill>
                  <a:schemeClr val="bg1"/>
                </a:solidFill>
                <a:latin typeface="Times New Roman" panose="02020603050405020304" pitchFamily="18" charset="0"/>
                <a:cs typeface="Times New Roman" panose="02020603050405020304" pitchFamily="18" charset="0"/>
              </a:rPr>
              <a:t>. (n.d.). AI Tech Agency PowerPoint template. Retrieved from https://slidesgo.com/theme/ai-tech-agency#search-Business&amp;position-26&amp;results-3547</a:t>
            </a:r>
          </a:p>
        </p:txBody>
      </p:sp>
      <p:sp>
        <p:nvSpPr>
          <p:cNvPr id="7" name="TextBox 6">
            <a:extLst>
              <a:ext uri="{FF2B5EF4-FFF2-40B4-BE49-F238E27FC236}">
                <a16:creationId xmlns:a16="http://schemas.microsoft.com/office/drawing/2014/main" id="{46EAF250-56F7-D7AF-8F67-C1E11D5AEEA7}"/>
              </a:ext>
            </a:extLst>
          </p:cNvPr>
          <p:cNvSpPr txBox="1"/>
          <p:nvPr/>
        </p:nvSpPr>
        <p:spPr>
          <a:xfrm>
            <a:off x="13376074" y="9229988"/>
            <a:ext cx="1652534" cy="646331"/>
          </a:xfrm>
          <a:prstGeom prst="rect">
            <a:avLst/>
          </a:prstGeom>
          <a:noFill/>
        </p:spPr>
        <p:txBody>
          <a:bodyPr wrap="square" rtlCol="0">
            <a:spAutoFit/>
          </a:bodyPr>
          <a:lstStyle/>
          <a:p>
            <a:r>
              <a:rPr lang="en-US" sz="600" dirty="0">
                <a:solidFill>
                  <a:schemeClr val="bg1"/>
                </a:solidFill>
                <a:latin typeface="Times New Roman" panose="02020603050405020304" pitchFamily="18" charset="0"/>
                <a:cs typeface="Times New Roman" panose="02020603050405020304" pitchFamily="18" charset="0"/>
              </a:rPr>
              <a:t>Image credit: Baird, C. (2015, January 5). Is Ionizing Radiation Always Harmful? Science Questions with Surprising Answers. Retrieved from https://www.wtamu.edu/~cbaird/sq/2015/01/05/is-ionizing-radiation-always-harmful/</a:t>
            </a:r>
          </a:p>
        </p:txBody>
      </p:sp>
      <p:sp>
        <p:nvSpPr>
          <p:cNvPr id="12" name="Slide Number Placeholder 11">
            <a:extLst>
              <a:ext uri="{FF2B5EF4-FFF2-40B4-BE49-F238E27FC236}">
                <a16:creationId xmlns:a16="http://schemas.microsoft.com/office/drawing/2014/main" id="{5E71E472-6298-45B2-A8AA-9C0F633555FA}"/>
              </a:ext>
            </a:extLst>
          </p:cNvPr>
          <p:cNvSpPr>
            <a:spLocks noGrp="1"/>
          </p:cNvSpPr>
          <p:nvPr>
            <p:ph type="sldNum" sz="quarter" idx="12"/>
          </p:nvPr>
        </p:nvSpPr>
        <p:spPr/>
        <p:txBody>
          <a:bodyPr/>
          <a:lstStyle/>
          <a:p>
            <a:fld id="{265B68FF-E5A5-4CBE-9756-BD558844B3A4}" type="slidenum">
              <a:rPr lang="en-US" smtClean="0"/>
              <a:t>2</a:t>
            </a:fld>
            <a:endParaRPr lang="en-US"/>
          </a:p>
        </p:txBody>
      </p:sp>
      <p:pic>
        <p:nvPicPr>
          <p:cNvPr id="14" name="Picture 13">
            <a:extLst>
              <a:ext uri="{FF2B5EF4-FFF2-40B4-BE49-F238E27FC236}">
                <a16:creationId xmlns:a16="http://schemas.microsoft.com/office/drawing/2014/main" id="{2B47F277-B238-56D1-C858-688EAD1FD5CA}"/>
              </a:ext>
            </a:extLst>
          </p:cNvPr>
          <p:cNvPicPr>
            <a:picLocks noChangeAspect="1"/>
          </p:cNvPicPr>
          <p:nvPr/>
        </p:nvPicPr>
        <p:blipFill>
          <a:blip r:embed="rId9"/>
          <a:stretch>
            <a:fillRect/>
          </a:stretch>
        </p:blipFill>
        <p:spPr>
          <a:xfrm>
            <a:off x="15286823" y="7513349"/>
            <a:ext cx="2632347" cy="1753143"/>
          </a:xfrm>
          <a:prstGeom prst="rect">
            <a:avLst/>
          </a:prstGeom>
        </p:spPr>
      </p:pic>
      <p:sp>
        <p:nvSpPr>
          <p:cNvPr id="16" name="TextBox 15">
            <a:extLst>
              <a:ext uri="{FF2B5EF4-FFF2-40B4-BE49-F238E27FC236}">
                <a16:creationId xmlns:a16="http://schemas.microsoft.com/office/drawing/2014/main" id="{C1BC2BF2-887C-B455-7E7B-D895E3796E76}"/>
              </a:ext>
            </a:extLst>
          </p:cNvPr>
          <p:cNvSpPr txBox="1"/>
          <p:nvPr/>
        </p:nvSpPr>
        <p:spPr>
          <a:xfrm>
            <a:off x="15416736" y="9368691"/>
            <a:ext cx="2632347" cy="369332"/>
          </a:xfrm>
          <a:prstGeom prst="rect">
            <a:avLst/>
          </a:prstGeom>
          <a:noFill/>
        </p:spPr>
        <p:txBody>
          <a:bodyPr wrap="square" rtlCol="0">
            <a:spAutoFit/>
          </a:bodyPr>
          <a:lstStyle/>
          <a:p>
            <a:r>
              <a:rPr lang="en-US" sz="900" dirty="0" err="1">
                <a:solidFill>
                  <a:schemeClr val="bg1"/>
                </a:solidFill>
                <a:latin typeface="Arial Narrow" panose="020B0606020202030204" pitchFamily="34" charset="0"/>
              </a:rPr>
              <a:t>Source:https</a:t>
            </a:r>
            <a:r>
              <a:rPr lang="en-US" sz="900" dirty="0">
                <a:solidFill>
                  <a:schemeClr val="bg1"/>
                </a:solidFill>
                <a:latin typeface="Arial Narrow" panose="020B0606020202030204" pitchFamily="34" charset="0"/>
              </a:rPr>
              <a:t>://emeritus.org/in/learn/what-is-m-tech-in-artificial-intelligence/</a:t>
            </a:r>
          </a:p>
        </p:txBody>
      </p:sp>
      <p:sp>
        <p:nvSpPr>
          <p:cNvPr id="17" name="TextBox 16">
            <a:extLst>
              <a:ext uri="{FF2B5EF4-FFF2-40B4-BE49-F238E27FC236}">
                <a16:creationId xmlns:a16="http://schemas.microsoft.com/office/drawing/2014/main" id="{1112843E-3143-84AE-EB29-A2C64697893F}"/>
              </a:ext>
            </a:extLst>
          </p:cNvPr>
          <p:cNvSpPr txBox="1"/>
          <p:nvPr/>
        </p:nvSpPr>
        <p:spPr>
          <a:xfrm>
            <a:off x="186411" y="9266492"/>
            <a:ext cx="14991408" cy="646331"/>
          </a:xfrm>
          <a:prstGeom prst="rect">
            <a:avLst/>
          </a:prstGeom>
          <a:noFill/>
        </p:spPr>
        <p:txBody>
          <a:bodyPr wrap="square" rtlCol="0">
            <a:spAutoFit/>
          </a:bodyPr>
          <a:lstStyle/>
          <a:p>
            <a:pPr marL="428625" indent="-428625">
              <a:buFont typeface="Wingdings" panose="05000000000000000000" pitchFamily="2" charset="2"/>
              <a:buChar char="Ø"/>
            </a:pPr>
            <a:r>
              <a:rPr lang="en-US" sz="3600" dirty="0">
                <a:solidFill>
                  <a:schemeClr val="bg1"/>
                </a:solidFill>
                <a:latin typeface="Arial Narrow" panose="020B0606020202030204" pitchFamily="34" charset="0"/>
              </a:rPr>
              <a:t>Enhancing Safety in the </a:t>
            </a:r>
            <a:r>
              <a:rPr lang="en-US" sz="3600" b="1" dirty="0">
                <a:solidFill>
                  <a:srgbClr val="FF0000"/>
                </a:solidFill>
                <a:latin typeface="Arial Narrow" panose="020B0606020202030204" pitchFamily="34" charset="0"/>
              </a:rPr>
              <a:t>Nuclear Industry </a:t>
            </a:r>
            <a:r>
              <a:rPr lang="en-US" sz="3600" dirty="0">
                <a:solidFill>
                  <a:schemeClr val="bg1"/>
                </a:solidFill>
                <a:latin typeface="Arial Narrow" panose="020B0606020202030204" pitchFamily="34" charset="0"/>
              </a:rPr>
              <a:t>with </a:t>
            </a:r>
            <a:r>
              <a:rPr lang="en-US" sz="3600" b="1" dirty="0">
                <a:solidFill>
                  <a:srgbClr val="FF0000"/>
                </a:solidFill>
                <a:latin typeface="Arial Narrow" panose="020B0606020202030204" pitchFamily="34" charset="0"/>
              </a:rPr>
              <a:t>Artificial Intelligence</a:t>
            </a:r>
            <a:r>
              <a:rPr lang="en-US" sz="3600" dirty="0">
                <a:solidFill>
                  <a:schemeClr val="bg1"/>
                </a:solidFill>
                <a:latin typeface="Arial Narrow" panose="020B0606020202030204" pitchFamily="34" charset="0"/>
              </a:rPr>
              <a:t>?</a:t>
            </a:r>
          </a:p>
        </p:txBody>
      </p:sp>
    </p:spTree>
    <p:extLst>
      <p:ext uri="{BB962C8B-B14F-4D97-AF65-F5344CB8AC3E}">
        <p14:creationId xmlns:p14="http://schemas.microsoft.com/office/powerpoint/2010/main" val="26028817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13236</TotalTime>
  <Words>368</Words>
  <Application>Microsoft Office PowerPoint</Application>
  <PresentationFormat>Custom</PresentationFormat>
  <Paragraphs>33</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Times New Roman</vt:lpstr>
      <vt:lpstr>Arial</vt:lpstr>
      <vt:lpstr>Söhne</vt:lpstr>
      <vt:lpstr>DengXian</vt:lpstr>
      <vt:lpstr>Calibri</vt:lpstr>
      <vt:lpstr>Wingdings</vt:lpstr>
      <vt:lpstr>Arial Narrow</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Nükleer yakıt (genellikle uranyum) çekirdek reaksiyonunu başlatır. Zincirleme reaksiyon sırasında açığa çıkan ısı kullanılarak su ısıtılır ve buhar üretilir. Buhar, türbinleri döndürmek için kullanılır. Türbinlerin dönüşü, jeneratörler aracılığıyla</dc:title>
  <dc:creator>INET4</dc:creator>
  <cp:lastModifiedBy>INET4</cp:lastModifiedBy>
  <cp:revision>26</cp:revision>
  <dcterms:created xsi:type="dcterms:W3CDTF">2006-08-16T00:00:00Z</dcterms:created>
  <dcterms:modified xsi:type="dcterms:W3CDTF">2024-05-05T08:41:43Z</dcterms:modified>
  <dc:identifier>DAF_d42w1ck</dc:identifier>
</cp:coreProperties>
</file>