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Arial Narrow" panose="020B0606020202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94622" autoAdjust="0"/>
  </p:normalViewPr>
  <p:slideViewPr>
    <p:cSldViewPr>
      <p:cViewPr varScale="1">
        <p:scale>
          <a:sx n="37" d="100"/>
          <a:sy n="37" d="100"/>
        </p:scale>
        <p:origin x="3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EB210-012F-4772-A2BF-F4B7359729B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3DA0-9CAD-4428-BA29-9144E029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40292-D13F-4467-A1B9-FD597FDA19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40292-D13F-4467-A1B9-FD597FDA19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4E6030-4F63-1A36-8075-E7D873B9814C}"/>
              </a:ext>
            </a:extLst>
          </p:cNvPr>
          <p:cNvSpPr/>
          <p:nvPr/>
        </p:nvSpPr>
        <p:spPr>
          <a:xfrm flipV="1">
            <a:off x="0" y="10083511"/>
            <a:ext cx="18288000" cy="68579"/>
          </a:xfrm>
          <a:prstGeom prst="rect">
            <a:avLst/>
          </a:prstGeom>
          <a:gradFill>
            <a:gsLst>
              <a:gs pos="20000">
                <a:srgbClr val="C00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810C1-CA59-4901-9AB7-531E72793473}"/>
              </a:ext>
            </a:extLst>
          </p:cNvPr>
          <p:cNvSpPr txBox="1"/>
          <p:nvPr/>
        </p:nvSpPr>
        <p:spPr>
          <a:xfrm>
            <a:off x="1333849" y="1530130"/>
            <a:ext cx="13252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latin typeface="Arial Narrow" panose="020B0606020202030204" pitchFamily="34" charset="0"/>
              </a:rPr>
              <a:t>Siber</a:t>
            </a:r>
            <a:r>
              <a:rPr lang="en-US" sz="6000" dirty="0" smtClean="0">
                <a:latin typeface="Arial Narrow" panose="020B0606020202030204" pitchFamily="34" charset="0"/>
              </a:rPr>
              <a:t> </a:t>
            </a:r>
            <a:r>
              <a:rPr lang="en-US" sz="6000" dirty="0" err="1" smtClean="0">
                <a:latin typeface="Arial Narrow" panose="020B0606020202030204" pitchFamily="34" charset="0"/>
              </a:rPr>
              <a:t>anomaliklerin</a:t>
            </a:r>
            <a:r>
              <a:rPr lang="en-US" sz="6000" dirty="0" smtClean="0">
                <a:latin typeface="Arial Narrow" panose="020B0606020202030204" pitchFamily="34" charset="0"/>
              </a:rPr>
              <a:t> </a:t>
            </a:r>
            <a:r>
              <a:rPr lang="tr-TR" sz="6000" dirty="0" smtClean="0">
                <a:latin typeface="Arial Narrow" panose="020B0606020202030204" pitchFamily="34" charset="0"/>
              </a:rPr>
              <a:t>örnekleri</a:t>
            </a:r>
            <a:r>
              <a:rPr lang="en-US" sz="6000" dirty="0" smtClean="0">
                <a:latin typeface="Arial Narrow" panose="020B0606020202030204" pitchFamily="34" charset="0"/>
              </a:rPr>
              <a:t> </a:t>
            </a:r>
            <a:endParaRPr lang="en-US" sz="6000" dirty="0"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5C9D1-CC07-83AF-BC2E-7C451A44B4BA}"/>
              </a:ext>
            </a:extLst>
          </p:cNvPr>
          <p:cNvSpPr/>
          <p:nvPr/>
        </p:nvSpPr>
        <p:spPr>
          <a:xfrm>
            <a:off x="0" y="1057013"/>
            <a:ext cx="18288000" cy="68579"/>
          </a:xfrm>
          <a:prstGeom prst="rect">
            <a:avLst/>
          </a:prstGeom>
          <a:gradFill>
            <a:gsLst>
              <a:gs pos="20000">
                <a:srgbClr val="C00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1A4CD-DBF0-1E8C-A621-A9ED01AB9B71}"/>
              </a:ext>
            </a:extLst>
          </p:cNvPr>
          <p:cNvSpPr/>
          <p:nvPr/>
        </p:nvSpPr>
        <p:spPr>
          <a:xfrm>
            <a:off x="12243732" y="-2"/>
            <a:ext cx="893427" cy="1519908"/>
          </a:xfrm>
          <a:prstGeom prst="rect">
            <a:avLst/>
          </a:prstGeom>
          <a:gradFill>
            <a:gsLst>
              <a:gs pos="20000">
                <a:srgbClr val="C00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Arial Narrow" panose="020B0606020202030204" pitchFamily="34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506DB084-6B6F-64DE-6E97-D256AE74E5DE}"/>
              </a:ext>
            </a:extLst>
          </p:cNvPr>
          <p:cNvSpPr/>
          <p:nvPr/>
        </p:nvSpPr>
        <p:spPr>
          <a:xfrm>
            <a:off x="327172" y="1679502"/>
            <a:ext cx="868259" cy="1200528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83600-648E-5C20-C142-47889719B5E8}"/>
              </a:ext>
            </a:extLst>
          </p:cNvPr>
          <p:cNvSpPr txBox="1"/>
          <p:nvPr/>
        </p:nvSpPr>
        <p:spPr>
          <a:xfrm>
            <a:off x="10821008" y="7993829"/>
            <a:ext cx="3072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 Narrow" panose="020B0606020202030204" pitchFamily="34" charset="0"/>
              </a:rPr>
              <a:t>Spoofing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5DE8D2-3FCF-B4E6-C969-6D3487D9C7BD}"/>
              </a:ext>
            </a:extLst>
          </p:cNvPr>
          <p:cNvSpPr/>
          <p:nvPr/>
        </p:nvSpPr>
        <p:spPr>
          <a:xfrm>
            <a:off x="1707947" y="2838713"/>
            <a:ext cx="6846119" cy="14008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Arial Narrow" panose="020B0606020202030204" pitchFamily="34" charset="0"/>
              </a:rPr>
              <a:t>DoS by IT hackers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4BDD1F-1EC7-C111-8AE5-8B3193FEE893}"/>
              </a:ext>
            </a:extLst>
          </p:cNvPr>
          <p:cNvSpPr/>
          <p:nvPr/>
        </p:nvSpPr>
        <p:spPr>
          <a:xfrm>
            <a:off x="1707947" y="5324636"/>
            <a:ext cx="6846119" cy="14008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Arial Narrow" panose="020B0606020202030204" pitchFamily="34" charset="0"/>
              </a:rPr>
              <a:t>Packet injection by ICS </a:t>
            </a:r>
          </a:p>
          <a:p>
            <a:pPr algn="ctr"/>
            <a:r>
              <a:rPr lang="en-US" sz="2700" dirty="0">
                <a:latin typeface="Arial Narrow" panose="020B0606020202030204" pitchFamily="34" charset="0"/>
              </a:rPr>
              <a:t>hackers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37D9D0-9291-6A4F-4EEC-7C772D244597}"/>
              </a:ext>
            </a:extLst>
          </p:cNvPr>
          <p:cNvSpPr/>
          <p:nvPr/>
        </p:nvSpPr>
        <p:spPr>
          <a:xfrm>
            <a:off x="1707946" y="7707587"/>
            <a:ext cx="6846119" cy="1400889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Arial Narrow" panose="020B0606020202030204" pitchFamily="34" charset="0"/>
              </a:rPr>
              <a:t>Feedback spoofing by NPP </a:t>
            </a:r>
          </a:p>
          <a:p>
            <a:pPr algn="ctr"/>
            <a:r>
              <a:rPr lang="en-US" sz="2700" dirty="0">
                <a:latin typeface="Arial Narrow" panose="020B0606020202030204" pitchFamily="34" charset="0"/>
              </a:rPr>
              <a:t>hackers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338A8-DB02-F83B-DA94-D650D309A6EE}"/>
              </a:ext>
            </a:extLst>
          </p:cNvPr>
          <p:cNvSpPr txBox="1"/>
          <p:nvPr/>
        </p:nvSpPr>
        <p:spPr>
          <a:xfrm>
            <a:off x="1855438" y="4345767"/>
            <a:ext cx="658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700" dirty="0" err="1">
                <a:latin typeface="Arial Narrow" panose="020B0606020202030204" pitchFamily="34" charset="0"/>
              </a:rPr>
              <a:t>Operatörün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HMI'dan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PLC'ye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erişimini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engelleme</a:t>
            </a:r>
            <a:endParaRPr lang="en-US" sz="2700" dirty="0"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8CD67A-B59A-7CCE-B58A-DD3C33B67FA5}"/>
              </a:ext>
            </a:extLst>
          </p:cNvPr>
          <p:cNvSpPr txBox="1"/>
          <p:nvPr/>
        </p:nvSpPr>
        <p:spPr>
          <a:xfrm>
            <a:off x="1855439" y="6745913"/>
            <a:ext cx="494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700" dirty="0" err="1">
                <a:latin typeface="Arial Narrow" panose="020B0606020202030204" pitchFamily="34" charset="0"/>
              </a:rPr>
              <a:t>Çalışan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PLC'yi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kapatmak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için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bir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paketin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taklit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edilmesi</a:t>
            </a:r>
            <a:endParaRPr lang="en-US" sz="2700" dirty="0">
              <a:latin typeface="Arial Narrow" panose="020B0606020202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0EAB56-B7D9-F401-0A53-5BDA070AE59D}"/>
              </a:ext>
            </a:extLst>
          </p:cNvPr>
          <p:cNvSpPr txBox="1"/>
          <p:nvPr/>
        </p:nvSpPr>
        <p:spPr>
          <a:xfrm>
            <a:off x="1851903" y="9155331"/>
            <a:ext cx="910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700" dirty="0" err="1">
                <a:latin typeface="Arial Narrow" panose="020B0606020202030204" pitchFamily="34" charset="0"/>
              </a:rPr>
              <a:t>Süreç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geri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bildirimini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yanıltma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operatörleri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endParaRPr lang="tr-TR" sz="2700" dirty="0" smtClean="0">
              <a:latin typeface="Arial Narrow" panose="020B0606020202030204" pitchFamily="34" charset="0"/>
            </a:endParaRPr>
          </a:p>
          <a:p>
            <a:r>
              <a:rPr lang="en-US" sz="2700" dirty="0" err="1" smtClean="0">
                <a:latin typeface="Arial Narrow" panose="020B0606020202030204" pitchFamily="34" charset="0"/>
              </a:rPr>
              <a:t>yanıltmak</a:t>
            </a:r>
            <a:r>
              <a:rPr lang="en-US" sz="2700" dirty="0" smtClean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için</a:t>
            </a:r>
            <a:r>
              <a:rPr lang="en-US" sz="2700" dirty="0">
                <a:latin typeface="Arial Narrow" panose="020B0606020202030204" pitchFamily="34" charset="0"/>
              </a:rPr>
              <a:t> </a:t>
            </a:r>
            <a:r>
              <a:rPr lang="en-US" sz="2700" dirty="0" err="1">
                <a:latin typeface="Arial Narrow" panose="020B0606020202030204" pitchFamily="34" charset="0"/>
              </a:rPr>
              <a:t>veriler</a:t>
            </a:r>
            <a:endParaRPr lang="en-US" sz="2700" dirty="0">
              <a:latin typeface="Arial Narrow" panose="020B060602020203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0DF744-A0E4-1D69-F428-0BC6E784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46" y="2816574"/>
            <a:ext cx="5101713" cy="6506532"/>
          </a:xfrm>
          <a:prstGeom prst="rect">
            <a:avLst/>
          </a:prstGeom>
        </p:spPr>
      </p:pic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9A8786A-F208-F996-F2A8-AA67AB5D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8FF-E5A5-4CBE-9756-BD558844B3A4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FAB85-67B6-8231-8891-89C461EF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901" y="1873420"/>
            <a:ext cx="5163473" cy="2641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1E4D0-8F38-D15B-61EB-DCE47D28AD4F}"/>
              </a:ext>
            </a:extLst>
          </p:cNvPr>
          <p:cNvSpPr txBox="1"/>
          <p:nvPr/>
        </p:nvSpPr>
        <p:spPr>
          <a:xfrm>
            <a:off x="13261559" y="4581140"/>
            <a:ext cx="13252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700" dirty="0">
                <a:latin typeface="Arial Narrow" panose="020B0606020202030204" pitchFamily="34" charset="0"/>
              </a:rPr>
              <a:t>Tehditlerin neden olduğu </a:t>
            </a:r>
            <a:endParaRPr lang="tr-TR" sz="2700" dirty="0" smtClean="0">
              <a:latin typeface="Arial Narrow" panose="020B0606020202030204" pitchFamily="34" charset="0"/>
            </a:endParaRPr>
          </a:p>
          <a:p>
            <a:r>
              <a:rPr lang="fi-FI" sz="2700" dirty="0" smtClean="0">
                <a:latin typeface="Arial Narrow" panose="020B0606020202030204" pitchFamily="34" charset="0"/>
              </a:rPr>
              <a:t>siber </a:t>
            </a:r>
            <a:r>
              <a:rPr lang="fi-FI" sz="2700" dirty="0">
                <a:latin typeface="Arial Narrow" panose="020B0606020202030204" pitchFamily="34" charset="0"/>
              </a:rPr>
              <a:t>anomaliler</a:t>
            </a:r>
            <a:endParaRPr lang="en-US" sz="27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4E6030-4F63-1A36-8075-E7D873B9814C}"/>
              </a:ext>
            </a:extLst>
          </p:cNvPr>
          <p:cNvSpPr/>
          <p:nvPr/>
        </p:nvSpPr>
        <p:spPr>
          <a:xfrm flipV="1">
            <a:off x="0" y="10083511"/>
            <a:ext cx="18288000" cy="68579"/>
          </a:xfrm>
          <a:prstGeom prst="rect">
            <a:avLst/>
          </a:prstGeom>
          <a:gradFill>
            <a:gsLst>
              <a:gs pos="20000">
                <a:srgbClr val="C00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810C1-CA59-4901-9AB7-531E72793473}"/>
              </a:ext>
            </a:extLst>
          </p:cNvPr>
          <p:cNvSpPr txBox="1"/>
          <p:nvPr/>
        </p:nvSpPr>
        <p:spPr>
          <a:xfrm>
            <a:off x="1333849" y="1530130"/>
            <a:ext cx="13252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Narrow" panose="020B0606020202030204" pitchFamily="34" charset="0"/>
              </a:rPr>
              <a:t>Examples of cyber anomalies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5C9D1-CC07-83AF-BC2E-7C451A44B4BA}"/>
              </a:ext>
            </a:extLst>
          </p:cNvPr>
          <p:cNvSpPr/>
          <p:nvPr/>
        </p:nvSpPr>
        <p:spPr>
          <a:xfrm>
            <a:off x="0" y="1057013"/>
            <a:ext cx="18288000" cy="68579"/>
          </a:xfrm>
          <a:prstGeom prst="rect">
            <a:avLst/>
          </a:prstGeom>
          <a:gradFill>
            <a:gsLst>
              <a:gs pos="20000">
                <a:srgbClr val="C00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1A4CD-DBF0-1E8C-A621-A9ED01AB9B71}"/>
              </a:ext>
            </a:extLst>
          </p:cNvPr>
          <p:cNvSpPr/>
          <p:nvPr/>
        </p:nvSpPr>
        <p:spPr>
          <a:xfrm>
            <a:off x="12243732" y="-2"/>
            <a:ext cx="893427" cy="1519908"/>
          </a:xfrm>
          <a:prstGeom prst="rect">
            <a:avLst/>
          </a:prstGeom>
          <a:gradFill>
            <a:gsLst>
              <a:gs pos="20000">
                <a:srgbClr val="C00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Arial Narrow" panose="020B0606020202030204" pitchFamily="34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506DB084-6B6F-64DE-6E97-D256AE74E5DE}"/>
              </a:ext>
            </a:extLst>
          </p:cNvPr>
          <p:cNvSpPr/>
          <p:nvPr/>
        </p:nvSpPr>
        <p:spPr>
          <a:xfrm>
            <a:off x="327172" y="1679502"/>
            <a:ext cx="868259" cy="1200528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83600-648E-5C20-C142-47889719B5E8}"/>
              </a:ext>
            </a:extLst>
          </p:cNvPr>
          <p:cNvSpPr txBox="1"/>
          <p:nvPr/>
        </p:nvSpPr>
        <p:spPr>
          <a:xfrm>
            <a:off x="10821008" y="7993829"/>
            <a:ext cx="3072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 Narrow" panose="020B0606020202030204" pitchFamily="34" charset="0"/>
              </a:rPr>
              <a:t>Spoofing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5DE8D2-3FCF-B4E6-C969-6D3487D9C7BD}"/>
              </a:ext>
            </a:extLst>
          </p:cNvPr>
          <p:cNvSpPr/>
          <p:nvPr/>
        </p:nvSpPr>
        <p:spPr>
          <a:xfrm>
            <a:off x="1707947" y="2838713"/>
            <a:ext cx="6846119" cy="14008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Arial Narrow" panose="020B0606020202030204" pitchFamily="34" charset="0"/>
              </a:rPr>
              <a:t>DoS by IT hackers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4BDD1F-1EC7-C111-8AE5-8B3193FEE893}"/>
              </a:ext>
            </a:extLst>
          </p:cNvPr>
          <p:cNvSpPr/>
          <p:nvPr/>
        </p:nvSpPr>
        <p:spPr>
          <a:xfrm>
            <a:off x="1707947" y="5324636"/>
            <a:ext cx="6846119" cy="14008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Arial Narrow" panose="020B0606020202030204" pitchFamily="34" charset="0"/>
              </a:rPr>
              <a:t>Packet injection by ICS </a:t>
            </a:r>
          </a:p>
          <a:p>
            <a:pPr algn="ctr"/>
            <a:r>
              <a:rPr lang="en-US" sz="2700" dirty="0">
                <a:latin typeface="Arial Narrow" panose="020B0606020202030204" pitchFamily="34" charset="0"/>
              </a:rPr>
              <a:t>hackers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37D9D0-9291-6A4F-4EEC-7C772D244597}"/>
              </a:ext>
            </a:extLst>
          </p:cNvPr>
          <p:cNvSpPr/>
          <p:nvPr/>
        </p:nvSpPr>
        <p:spPr>
          <a:xfrm>
            <a:off x="1707946" y="7707587"/>
            <a:ext cx="6846119" cy="1400889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Arial Narrow" panose="020B0606020202030204" pitchFamily="34" charset="0"/>
              </a:rPr>
              <a:t>Feedback spoofing by NPP </a:t>
            </a:r>
          </a:p>
          <a:p>
            <a:pPr algn="ctr"/>
            <a:r>
              <a:rPr lang="en-US" sz="2700" dirty="0">
                <a:latin typeface="Arial Narrow" panose="020B0606020202030204" pitchFamily="34" charset="0"/>
              </a:rPr>
              <a:t>hackers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338A8-DB02-F83B-DA94-D650D309A6EE}"/>
              </a:ext>
            </a:extLst>
          </p:cNvPr>
          <p:cNvSpPr txBox="1"/>
          <p:nvPr/>
        </p:nvSpPr>
        <p:spPr>
          <a:xfrm>
            <a:off x="1855438" y="4345767"/>
            <a:ext cx="658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700" dirty="0">
                <a:latin typeface="Arial Narrow" panose="020B0606020202030204" pitchFamily="34" charset="0"/>
              </a:rPr>
              <a:t>Blocking the operator’s access to the PLC from the HMI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8CD67A-B59A-7CCE-B58A-DD3C33B67FA5}"/>
              </a:ext>
            </a:extLst>
          </p:cNvPr>
          <p:cNvSpPr txBox="1"/>
          <p:nvPr/>
        </p:nvSpPr>
        <p:spPr>
          <a:xfrm>
            <a:off x="1855439" y="6745913"/>
            <a:ext cx="494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700" dirty="0">
                <a:latin typeface="Arial Narrow" panose="020B0606020202030204" pitchFamily="34" charset="0"/>
              </a:rPr>
              <a:t>Forging a packet to shut down the running PLC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0EAB56-B7D9-F401-0A53-5BDA070AE59D}"/>
              </a:ext>
            </a:extLst>
          </p:cNvPr>
          <p:cNvSpPr txBox="1"/>
          <p:nvPr/>
        </p:nvSpPr>
        <p:spPr>
          <a:xfrm>
            <a:off x="1851903" y="9155331"/>
            <a:ext cx="910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700" dirty="0">
                <a:latin typeface="Arial Narrow" panose="020B0606020202030204" pitchFamily="34" charset="0"/>
              </a:rPr>
              <a:t>Spoofing the process feedback</a:t>
            </a:r>
          </a:p>
          <a:p>
            <a:r>
              <a:rPr lang="en-US" sz="2700" dirty="0">
                <a:latin typeface="Arial Narrow" panose="020B0606020202030204" pitchFamily="34" charset="0"/>
              </a:rPr>
              <a:t> data to mislead operators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0DF744-A0E4-1D69-F428-0BC6E784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46" y="2816574"/>
            <a:ext cx="5101713" cy="6506532"/>
          </a:xfrm>
          <a:prstGeom prst="rect">
            <a:avLst/>
          </a:prstGeom>
        </p:spPr>
      </p:pic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9A8786A-F208-F996-F2A8-AA67AB5D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68FF-E5A5-4CBE-9756-BD558844B3A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FAB85-67B6-8231-8891-89C461EF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901" y="1873420"/>
            <a:ext cx="5163473" cy="2641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1E4D0-8F38-D15B-61EB-DCE47D28AD4F}"/>
              </a:ext>
            </a:extLst>
          </p:cNvPr>
          <p:cNvSpPr txBox="1"/>
          <p:nvPr/>
        </p:nvSpPr>
        <p:spPr>
          <a:xfrm>
            <a:off x="13261559" y="4581140"/>
            <a:ext cx="132523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Arial Narrow" panose="020B0606020202030204" pitchFamily="34" charset="0"/>
              </a:rPr>
              <a:t>Cyber anomalies caused by threats</a:t>
            </a:r>
          </a:p>
        </p:txBody>
      </p:sp>
    </p:spTree>
    <p:extLst>
      <p:ext uri="{BB962C8B-B14F-4D97-AF65-F5344CB8AC3E}">
        <p14:creationId xmlns:p14="http://schemas.microsoft.com/office/powerpoint/2010/main" val="3968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13236</TotalTime>
  <Words>100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Courier New</vt:lpstr>
      <vt:lpstr>Arial</vt:lpstr>
      <vt:lpstr>Calibri</vt:lpstr>
      <vt:lpstr>Arial Narrow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Nükleer yakıt (genellikle uranyum) çekirdek reaksiyonunu başlatır. Zincirleme reaksiyon sırasında açığa çıkan ısı kullanılarak su ısıtılır ve buhar üretilir. Buhar, türbinleri döndürmek için kullanılır. Türbinlerin dönüşü, jeneratörler aracılığıyla</dc:title>
  <dc:creator>INET4</dc:creator>
  <cp:lastModifiedBy>INET4</cp:lastModifiedBy>
  <cp:revision>26</cp:revision>
  <dcterms:created xsi:type="dcterms:W3CDTF">2006-08-16T00:00:00Z</dcterms:created>
  <dcterms:modified xsi:type="dcterms:W3CDTF">2024-05-05T08:43:15Z</dcterms:modified>
  <dc:identifier>DAF_d42w1ck</dc:identifier>
</cp:coreProperties>
</file>