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13A87E-2664-459D-BD49-FD102157CA48}">
  <a:tblStyle styleId="{3013A87E-2664-459D-BD49-FD102157CA48}"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E3841D-9C80-4518-B3E9-4CEB646D542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065369007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b065369007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b065369007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065369007_2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b065369007_2_1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b065369007_2_1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065369007_2_9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b065369007_2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065369007_2_10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b065369007_2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065369007_2_10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3" name="Google Shape;163;gb065369007_2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065369007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b065369007_2_1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b065369007_2_1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065369007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b065369007_2_1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b065369007_2_1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065369007_2_13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b065369007_2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065369007_2_13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b065369007_2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065369007_2_14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b065369007_2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1273777" y="87475"/>
            <a:ext cx="6770038" cy="81009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2300"/>
              <a:buFont typeface="Algerian"/>
              <a:buNone/>
            </a:pPr>
            <a:r>
              <a:rPr lang="en" sz="2300" dirty="0">
                <a:latin typeface="Algerian"/>
                <a:ea typeface="Algerian"/>
                <a:cs typeface="Algerian"/>
                <a:sym typeface="Algerian"/>
              </a:rPr>
              <a:t>AICTE CHHATRA VISHWAKARMA AWARDS 2020</a:t>
            </a:r>
            <a:endParaRPr sz="1100" dirty="0"/>
          </a:p>
        </p:txBody>
      </p:sp>
      <p:pic>
        <p:nvPicPr>
          <p:cNvPr id="131" name="Google Shape;131;p25" descr="download.jfif"/>
          <p:cNvPicPr preferRelativeResize="0">
            <a:picLocks noGrp="1"/>
          </p:cNvPicPr>
          <p:nvPr>
            <p:ph type="body" idx="1"/>
          </p:nvPr>
        </p:nvPicPr>
        <p:blipFill rotWithShape="1">
          <a:blip r:embed="rId3">
            <a:alphaModFix/>
          </a:blip>
          <a:srcRect/>
          <a:stretch/>
        </p:blipFill>
        <p:spPr>
          <a:xfrm>
            <a:off x="753005" y="257207"/>
            <a:ext cx="520771" cy="520772"/>
          </a:xfrm>
          <a:prstGeom prst="rect">
            <a:avLst/>
          </a:prstGeom>
          <a:noFill/>
          <a:ln>
            <a:noFill/>
          </a:ln>
        </p:spPr>
      </p:pic>
      <p:sp>
        <p:nvSpPr>
          <p:cNvPr id="132" name="Google Shape;132;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100"/>
              <a:t>1</a:t>
            </a:fld>
            <a:endParaRPr sz="1100"/>
          </a:p>
        </p:txBody>
      </p:sp>
      <p:sp>
        <p:nvSpPr>
          <p:cNvPr id="133" name="Google Shape;133;p25"/>
          <p:cNvSpPr txBox="1"/>
          <p:nvPr/>
        </p:nvSpPr>
        <p:spPr>
          <a:xfrm>
            <a:off x="1158049" y="1003560"/>
            <a:ext cx="7001493" cy="737221"/>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b="0" i="0" u="none" strike="noStrike" cap="none" dirty="0">
                <a:solidFill>
                  <a:schemeClr val="dk1"/>
                </a:solidFill>
                <a:latin typeface="Algerian"/>
                <a:ea typeface="Algerian"/>
                <a:cs typeface="Algerian"/>
                <a:sym typeface="Algerian"/>
              </a:rPr>
              <a:t>      B.L.D.E.A’S  V.P. DR P.G.HALAKATTI COLLEGE OF ENGG.    	</a:t>
            </a:r>
            <a:endParaRPr sz="1100" dirty="0">
              <a:solidFill>
                <a:schemeClr val="dk1"/>
              </a:solidFill>
            </a:endParaRPr>
          </a:p>
          <a:p>
            <a:pPr marL="0" marR="0" lvl="0" indent="0" algn="ctr" rtl="0">
              <a:spcBef>
                <a:spcPts val="0"/>
              </a:spcBef>
              <a:spcAft>
                <a:spcPts val="0"/>
              </a:spcAft>
              <a:buNone/>
            </a:pPr>
            <a:r>
              <a:rPr lang="en" sz="1400" b="0" i="0" u="none" strike="noStrike" cap="none" dirty="0">
                <a:solidFill>
                  <a:schemeClr val="dk1"/>
                </a:solidFill>
                <a:latin typeface="Algerian"/>
                <a:ea typeface="Algerian"/>
                <a:cs typeface="Algerian"/>
                <a:sym typeface="Algerian"/>
              </a:rPr>
              <a:t>AND  TECH. BIJAPUR – 03 </a:t>
            </a:r>
            <a:r>
              <a:rPr lang="en" dirty="0">
                <a:solidFill>
                  <a:schemeClr val="dk1"/>
                </a:solidFill>
                <a:latin typeface="Algerian"/>
                <a:ea typeface="Algerian"/>
                <a:cs typeface="Algerian"/>
                <a:sym typeface="Algerian"/>
              </a:rPr>
              <a:t>affiliated</a:t>
            </a:r>
            <a:r>
              <a:rPr lang="en" sz="1400" b="0" i="0" u="none" strike="noStrike" cap="none" dirty="0">
                <a:solidFill>
                  <a:schemeClr val="dk1"/>
                </a:solidFill>
                <a:latin typeface="Algerian"/>
                <a:ea typeface="Algerian"/>
                <a:cs typeface="Algerian"/>
                <a:sym typeface="Algerian"/>
              </a:rPr>
              <a:t> TO     </a:t>
            </a:r>
            <a:endParaRPr sz="1100" dirty="0">
              <a:solidFill>
                <a:schemeClr val="dk1"/>
              </a:solidFill>
            </a:endParaRPr>
          </a:p>
          <a:p>
            <a:pPr marL="0" marR="0" lvl="0" indent="0" algn="ctr" rtl="0">
              <a:spcBef>
                <a:spcPts val="0"/>
              </a:spcBef>
              <a:spcAft>
                <a:spcPts val="0"/>
              </a:spcAft>
              <a:buNone/>
            </a:pPr>
            <a:r>
              <a:rPr lang="en" sz="1400" b="0" i="0" u="none" strike="noStrike" cap="none" dirty="0">
                <a:solidFill>
                  <a:schemeClr val="dk1"/>
                </a:solidFill>
                <a:latin typeface="Algerian"/>
                <a:ea typeface="Algerian"/>
                <a:cs typeface="Algerian"/>
                <a:sym typeface="Algerian"/>
              </a:rPr>
              <a:t>      VISVESVARAYA TECHNOLOGICAL UNIVERSITY ,Belgaum</a:t>
            </a:r>
            <a:endParaRPr sz="1100" dirty="0">
              <a:solidFill>
                <a:schemeClr val="dk1"/>
              </a:solidFill>
            </a:endParaRPr>
          </a:p>
        </p:txBody>
      </p:sp>
      <p:cxnSp>
        <p:nvCxnSpPr>
          <p:cNvPr id="134" name="Google Shape;134;p25"/>
          <p:cNvCxnSpPr/>
          <p:nvPr/>
        </p:nvCxnSpPr>
        <p:spPr>
          <a:xfrm>
            <a:off x="753004" y="835843"/>
            <a:ext cx="7574342" cy="0"/>
          </a:xfrm>
          <a:prstGeom prst="straightConnector1">
            <a:avLst/>
          </a:prstGeom>
          <a:noFill/>
          <a:ln w="19050" cap="flat" cmpd="sng">
            <a:solidFill>
              <a:schemeClr val="accent5"/>
            </a:solidFill>
            <a:prstDash val="solid"/>
            <a:miter lim="800000"/>
            <a:headEnd type="none" w="sm" len="sm"/>
            <a:tailEnd type="none" w="sm" len="sm"/>
          </a:ln>
        </p:spPr>
      </p:cxnSp>
      <p:pic>
        <p:nvPicPr>
          <p:cNvPr id="135" name="Google Shape;135;p25" descr="logi.jpg"/>
          <p:cNvPicPr preferRelativeResize="0"/>
          <p:nvPr/>
        </p:nvPicPr>
        <p:blipFill rotWithShape="1">
          <a:blip r:embed="rId4">
            <a:alphaModFix/>
          </a:blip>
          <a:srcRect/>
          <a:stretch/>
        </p:blipFill>
        <p:spPr>
          <a:xfrm>
            <a:off x="3733071" y="1797848"/>
            <a:ext cx="1614209" cy="1049555"/>
          </a:xfrm>
          <a:prstGeom prst="rect">
            <a:avLst/>
          </a:prstGeom>
          <a:noFill/>
          <a:ln>
            <a:noFill/>
          </a:ln>
        </p:spPr>
      </p:pic>
      <p:sp>
        <p:nvSpPr>
          <p:cNvPr id="136" name="Google Shape;136;p25"/>
          <p:cNvSpPr txBox="1"/>
          <p:nvPr/>
        </p:nvSpPr>
        <p:spPr>
          <a:xfrm>
            <a:off x="515323" y="3351925"/>
            <a:ext cx="4338900" cy="1058400"/>
          </a:xfrm>
          <a:prstGeom prst="rect">
            <a:avLst/>
          </a:prstGeom>
          <a:noFill/>
          <a:ln>
            <a:noFill/>
          </a:ln>
        </p:spPr>
        <p:txBody>
          <a:bodyPr spcFirstLastPara="1" wrap="square" lIns="68575" tIns="34275" rIns="68575" bIns="34275" anchor="t" anchorCtr="0">
            <a:noAutofit/>
          </a:bodyPr>
          <a:lstStyle/>
          <a:p>
            <a:pPr marL="0" marR="0" lvl="0" indent="-82550" algn="l" rtl="0">
              <a:spcBef>
                <a:spcPts val="0"/>
              </a:spcBef>
              <a:spcAft>
                <a:spcPts val="0"/>
              </a:spcAft>
              <a:buClr>
                <a:schemeClr val="dk1"/>
              </a:buClr>
              <a:buSzPts val="1300"/>
              <a:buFont typeface="Noto Sans Symbols"/>
              <a:buChar char="⮚"/>
            </a:pPr>
            <a:r>
              <a:rPr lang="en" sz="1300" b="0" i="0" u="none" strike="noStrike" cap="none">
                <a:solidFill>
                  <a:schemeClr val="dk1"/>
                </a:solidFill>
                <a:latin typeface="Georgia"/>
                <a:ea typeface="Georgia"/>
                <a:cs typeface="Georgia"/>
                <a:sym typeface="Georgia"/>
              </a:rPr>
              <a:t> APPLICATION NO. : </a:t>
            </a:r>
            <a:endParaRPr sz="1100">
              <a:solidFill>
                <a:schemeClr val="dk1"/>
              </a:solidFill>
            </a:endParaRPr>
          </a:p>
          <a:p>
            <a:pPr marL="0" marR="0" lvl="0" indent="-82550" algn="l" rtl="0">
              <a:spcBef>
                <a:spcPts val="0"/>
              </a:spcBef>
              <a:spcAft>
                <a:spcPts val="0"/>
              </a:spcAft>
              <a:buClr>
                <a:schemeClr val="dk1"/>
              </a:buClr>
              <a:buSzPts val="1300"/>
              <a:buFont typeface="Noto Sans Symbols"/>
              <a:buChar char="⮚"/>
            </a:pPr>
            <a:r>
              <a:rPr lang="en" sz="1300" b="0" i="0" u="none" strike="noStrike" cap="none">
                <a:solidFill>
                  <a:schemeClr val="dk1"/>
                </a:solidFill>
                <a:latin typeface="Georgia"/>
                <a:ea typeface="Georgia"/>
                <a:cs typeface="Georgia"/>
                <a:sym typeface="Georgia"/>
              </a:rPr>
              <a:t>SUB CATEGORY : G</a:t>
            </a:r>
            <a:r>
              <a:rPr lang="en" sz="1300">
                <a:solidFill>
                  <a:schemeClr val="dk1"/>
                </a:solidFill>
                <a:latin typeface="Georgia"/>
                <a:ea typeface="Georgia"/>
                <a:cs typeface="Georgia"/>
                <a:sym typeface="Georgia"/>
              </a:rPr>
              <a:t>REEN</a:t>
            </a:r>
            <a:r>
              <a:rPr lang="en" sz="1300" b="0" i="0" u="none" strike="noStrike" cap="none">
                <a:solidFill>
                  <a:schemeClr val="dk1"/>
                </a:solidFill>
                <a:latin typeface="Georgia"/>
                <a:ea typeface="Georgia"/>
                <a:cs typeface="Georgia"/>
                <a:sym typeface="Georgia"/>
              </a:rPr>
              <a:t> </a:t>
            </a:r>
            <a:r>
              <a:rPr lang="en" sz="1300">
                <a:solidFill>
                  <a:schemeClr val="dk1"/>
                </a:solidFill>
                <a:latin typeface="Georgia"/>
                <a:ea typeface="Georgia"/>
                <a:cs typeface="Georgia"/>
                <a:sym typeface="Georgia"/>
              </a:rPr>
              <a:t>ENTREPRENEURSHIP</a:t>
            </a:r>
            <a:endParaRPr sz="1100">
              <a:solidFill>
                <a:schemeClr val="dk1"/>
              </a:solidFill>
            </a:endParaRPr>
          </a:p>
          <a:p>
            <a:pPr marL="0" marR="0" lvl="0" indent="-82550" algn="l" rtl="0">
              <a:spcBef>
                <a:spcPts val="0"/>
              </a:spcBef>
              <a:spcAft>
                <a:spcPts val="0"/>
              </a:spcAft>
              <a:buClr>
                <a:schemeClr val="dk1"/>
              </a:buClr>
              <a:buSzPts val="1300"/>
              <a:buFont typeface="Noto Sans Symbols"/>
              <a:buChar char="⮚"/>
            </a:pPr>
            <a:r>
              <a:rPr lang="en" sz="1300" b="0" i="0" u="none" strike="noStrike" cap="none">
                <a:solidFill>
                  <a:schemeClr val="dk1"/>
                </a:solidFill>
                <a:latin typeface="Georgia"/>
                <a:ea typeface="Georgia"/>
                <a:cs typeface="Georgia"/>
                <a:sym typeface="Georgia"/>
              </a:rPr>
              <a:t>TEAM NAME :  </a:t>
            </a:r>
            <a:endParaRPr sz="1300" b="0" i="0" u="none" strike="noStrike" cap="none">
              <a:solidFill>
                <a:schemeClr val="dk1"/>
              </a:solidFill>
              <a:latin typeface="Georgia"/>
              <a:ea typeface="Georgia"/>
              <a:cs typeface="Georgia"/>
              <a:sym typeface="Georgia"/>
            </a:endParaRPr>
          </a:p>
          <a:p>
            <a:pPr marL="0" marR="0" lvl="0" indent="-82550" algn="l" rtl="0">
              <a:spcBef>
                <a:spcPts val="0"/>
              </a:spcBef>
              <a:spcAft>
                <a:spcPts val="0"/>
              </a:spcAft>
              <a:buClr>
                <a:schemeClr val="dk1"/>
              </a:buClr>
              <a:buSzPts val="1300"/>
              <a:buFont typeface="Noto Sans Symbols"/>
              <a:buChar char="⮚"/>
            </a:pPr>
            <a:r>
              <a:rPr lang="en" sz="1300" b="0" i="0" u="none" strike="noStrike" cap="none">
                <a:solidFill>
                  <a:schemeClr val="dk1"/>
                </a:solidFill>
                <a:latin typeface="Georgia"/>
                <a:ea typeface="Georgia"/>
                <a:cs typeface="Georgia"/>
                <a:sym typeface="Georgia"/>
              </a:rPr>
              <a:t>INSTITUTION STATE : KARNATAKA</a:t>
            </a:r>
            <a:endParaRPr sz="1100">
              <a:solidFill>
                <a:schemeClr val="dk1"/>
              </a:solidFill>
            </a:endParaRPr>
          </a:p>
          <a:p>
            <a:pPr marL="0" marR="0" lvl="0" indent="-82550" algn="l" rtl="0">
              <a:spcBef>
                <a:spcPts val="0"/>
              </a:spcBef>
              <a:spcAft>
                <a:spcPts val="0"/>
              </a:spcAft>
              <a:buClr>
                <a:schemeClr val="dk1"/>
              </a:buClr>
              <a:buSzPts val="1300"/>
              <a:buFont typeface="Noto Sans Symbols"/>
              <a:buChar char="⮚"/>
            </a:pPr>
            <a:r>
              <a:rPr lang="en" sz="1300" b="0" i="0" u="none" strike="noStrike" cap="none">
                <a:solidFill>
                  <a:schemeClr val="dk1"/>
                </a:solidFill>
                <a:latin typeface="Georgia"/>
                <a:ea typeface="Georgia"/>
                <a:cs typeface="Georgia"/>
                <a:sym typeface="Georgia"/>
              </a:rPr>
              <a:t> REGION : SOUTH - WEST </a:t>
            </a:r>
            <a:endParaRPr sz="1100">
              <a:solidFill>
                <a:schemeClr val="dk1"/>
              </a:solidFill>
            </a:endParaRPr>
          </a:p>
        </p:txBody>
      </p:sp>
      <p:sp>
        <p:nvSpPr>
          <p:cNvPr id="137" name="Google Shape;137;p25"/>
          <p:cNvSpPr/>
          <p:nvPr/>
        </p:nvSpPr>
        <p:spPr>
          <a:xfrm>
            <a:off x="1917038" y="2772533"/>
            <a:ext cx="5309923" cy="420446"/>
          </a:xfrm>
          <a:prstGeom prst="rect">
            <a:avLst/>
          </a:prstGeom>
          <a:noFill/>
          <a:ln>
            <a:noFill/>
          </a:ln>
        </p:spPr>
        <p:txBody>
          <a:bodyPr spcFirstLastPara="1" wrap="square" lIns="73475" tIns="36725" rIns="73475" bIns="36725" anchor="t" anchorCtr="0">
            <a:noAutofit/>
          </a:bodyPr>
          <a:lstStyle/>
          <a:p>
            <a:pPr marL="0" marR="0" lvl="0" indent="0" algn="ctr" rtl="0">
              <a:spcBef>
                <a:spcPts val="0"/>
              </a:spcBef>
              <a:spcAft>
                <a:spcPts val="0"/>
              </a:spcAft>
              <a:buNone/>
            </a:pPr>
            <a:r>
              <a:rPr lang="en" sz="2300" b="1" i="0" u="none" strike="noStrike" cap="none" dirty="0">
                <a:solidFill>
                  <a:srgbClr val="FF7300"/>
                </a:solidFill>
                <a:latin typeface="Algerian"/>
                <a:ea typeface="Algerian"/>
                <a:cs typeface="Algerian"/>
                <a:sym typeface="Algerian"/>
              </a:rPr>
              <a:t>“smart Air and sound monitoring’’</a:t>
            </a:r>
            <a:endParaRPr sz="1100" dirty="0"/>
          </a:p>
        </p:txBody>
      </p:sp>
      <p:sp>
        <p:nvSpPr>
          <p:cNvPr id="138" name="Google Shape;138;p25"/>
          <p:cNvSpPr txBox="1"/>
          <p:nvPr/>
        </p:nvSpPr>
        <p:spPr>
          <a:xfrm>
            <a:off x="5190925" y="3351915"/>
            <a:ext cx="3500700" cy="1256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300" i="0" u="none" strike="noStrike" cap="none" dirty="0">
                <a:solidFill>
                  <a:schemeClr val="dk1"/>
                </a:solidFill>
                <a:latin typeface="Georgia"/>
                <a:ea typeface="Georgia"/>
                <a:cs typeface="Georgia"/>
                <a:sym typeface="Georgia"/>
              </a:rPr>
              <a:t>MENTOR : DR. PREMA T.  AKKASALIGAR</a:t>
            </a:r>
            <a:endParaRPr sz="1100" dirty="0">
              <a:solidFill>
                <a:schemeClr val="dk1"/>
              </a:solidFill>
              <a:latin typeface="Georgia"/>
              <a:ea typeface="Georgia"/>
              <a:cs typeface="Georgia"/>
              <a:sym typeface="Georgia"/>
            </a:endParaRPr>
          </a:p>
          <a:p>
            <a:pPr marL="0" marR="0" lvl="0" indent="0" algn="l" rtl="0">
              <a:spcBef>
                <a:spcPts val="0"/>
              </a:spcBef>
              <a:spcAft>
                <a:spcPts val="0"/>
              </a:spcAft>
              <a:buNone/>
            </a:pPr>
            <a:r>
              <a:rPr lang="en" sz="1300" dirty="0">
                <a:solidFill>
                  <a:schemeClr val="dk1"/>
                </a:solidFill>
                <a:latin typeface="Georgia"/>
                <a:ea typeface="Georgia"/>
                <a:cs typeface="Georgia"/>
                <a:sym typeface="Georgia"/>
              </a:rPr>
              <a:t>TEAM  MEMBERS : </a:t>
            </a:r>
            <a:endParaRPr sz="1100" dirty="0">
              <a:solidFill>
                <a:schemeClr val="dk1"/>
              </a:solidFill>
              <a:latin typeface="Georgia"/>
              <a:ea typeface="Georgia"/>
              <a:cs typeface="Georgia"/>
              <a:sym typeface="Georgia"/>
            </a:endParaRPr>
          </a:p>
          <a:p>
            <a:pPr marL="254000" marR="0" lvl="0" indent="-260350" algn="l" rtl="0">
              <a:spcBef>
                <a:spcPts val="0"/>
              </a:spcBef>
              <a:spcAft>
                <a:spcPts val="0"/>
              </a:spcAft>
              <a:buClr>
                <a:schemeClr val="dk1"/>
              </a:buClr>
              <a:buSzPts val="1300"/>
              <a:buFont typeface="Georgia"/>
              <a:buAutoNum type="arabicPeriod"/>
            </a:pPr>
            <a:r>
              <a:rPr lang="en" sz="1300" dirty="0">
                <a:solidFill>
                  <a:schemeClr val="dk1"/>
                </a:solidFill>
                <a:latin typeface="Georgia"/>
                <a:ea typeface="Georgia"/>
                <a:cs typeface="Georgia"/>
                <a:sym typeface="Georgia"/>
              </a:rPr>
              <a:t>AYUSH NAIK</a:t>
            </a:r>
            <a:endParaRPr sz="1100" dirty="0">
              <a:solidFill>
                <a:schemeClr val="dk1"/>
              </a:solidFill>
              <a:latin typeface="Georgia"/>
              <a:ea typeface="Georgia"/>
              <a:cs typeface="Georgia"/>
              <a:sym typeface="Georgia"/>
            </a:endParaRPr>
          </a:p>
          <a:p>
            <a:pPr marL="254000" marR="0" lvl="0" indent="-260350" algn="l" rtl="0">
              <a:spcBef>
                <a:spcPts val="0"/>
              </a:spcBef>
              <a:spcAft>
                <a:spcPts val="0"/>
              </a:spcAft>
              <a:buClr>
                <a:schemeClr val="dk1"/>
              </a:buClr>
              <a:buSzPts val="1300"/>
              <a:buFont typeface="Georgia"/>
              <a:buAutoNum type="arabicPeriod"/>
            </a:pPr>
            <a:r>
              <a:rPr lang="en" sz="1300" dirty="0">
                <a:solidFill>
                  <a:schemeClr val="dk1"/>
                </a:solidFill>
                <a:latin typeface="Georgia"/>
                <a:ea typeface="Georgia"/>
                <a:cs typeface="Georgia"/>
                <a:sym typeface="Georgia"/>
              </a:rPr>
              <a:t>BASAVARAJ S MUTTAGI</a:t>
            </a:r>
            <a:endParaRPr sz="1100" dirty="0">
              <a:solidFill>
                <a:schemeClr val="dk1"/>
              </a:solidFill>
              <a:latin typeface="Georgia"/>
              <a:ea typeface="Georgia"/>
              <a:cs typeface="Georgia"/>
              <a:sym typeface="Georgia"/>
            </a:endParaRPr>
          </a:p>
          <a:p>
            <a:pPr marL="254000" marR="0" lvl="0" indent="-260350" algn="l" rtl="0">
              <a:spcBef>
                <a:spcPts val="0"/>
              </a:spcBef>
              <a:spcAft>
                <a:spcPts val="0"/>
              </a:spcAft>
              <a:buClr>
                <a:schemeClr val="dk1"/>
              </a:buClr>
              <a:buSzPts val="1300"/>
              <a:buFont typeface="Georgia"/>
              <a:buAutoNum type="arabicPeriod"/>
            </a:pPr>
            <a:r>
              <a:rPr lang="en" sz="1300" dirty="0">
                <a:solidFill>
                  <a:schemeClr val="dk1"/>
                </a:solidFill>
                <a:latin typeface="Georgia"/>
                <a:ea typeface="Georgia"/>
                <a:cs typeface="Georgia"/>
                <a:sym typeface="Georgia"/>
              </a:rPr>
              <a:t>SHRIHARI KULKARNI</a:t>
            </a:r>
            <a:endParaRPr sz="1100" dirty="0">
              <a:solidFill>
                <a:schemeClr val="dk1"/>
              </a:solidFill>
              <a:latin typeface="Georgia"/>
              <a:ea typeface="Georgia"/>
              <a:cs typeface="Georgia"/>
              <a:sym typeface="Georgia"/>
            </a:endParaRPr>
          </a:p>
          <a:p>
            <a:pPr marL="254000" marR="0" lvl="0" indent="-260350" algn="l" rtl="0">
              <a:spcBef>
                <a:spcPts val="0"/>
              </a:spcBef>
              <a:spcAft>
                <a:spcPts val="0"/>
              </a:spcAft>
              <a:buClr>
                <a:schemeClr val="dk1"/>
              </a:buClr>
              <a:buSzPts val="1300"/>
              <a:buFont typeface="Georgia"/>
              <a:buAutoNum type="arabicPeriod"/>
            </a:pPr>
            <a:r>
              <a:rPr lang="en" sz="1300" dirty="0">
                <a:solidFill>
                  <a:schemeClr val="dk1"/>
                </a:solidFill>
                <a:latin typeface="Georgia"/>
                <a:ea typeface="Georgia"/>
                <a:cs typeface="Georgia"/>
                <a:sym typeface="Georgia"/>
              </a:rPr>
              <a:t>SOURAV KALAL</a:t>
            </a:r>
            <a:endParaRPr sz="1100" dirty="0">
              <a:solidFill>
                <a:schemeClr val="dk1"/>
              </a:solidFill>
              <a:latin typeface="Georgia"/>
              <a:ea typeface="Georgia"/>
              <a:cs typeface="Georgia"/>
              <a:sym typeface="Georgia"/>
            </a:endParaRPr>
          </a:p>
        </p:txBody>
      </p:sp>
      <p:sp>
        <p:nvSpPr>
          <p:cNvPr id="139" name="Google Shape;139;p25" descr="blob:https://web.whatsapp.com/d11fb9ed-1986-4199-b3c2-86740d940e2a"/>
          <p:cNvSpPr/>
          <p:nvPr/>
        </p:nvSpPr>
        <p:spPr>
          <a:xfrm>
            <a:off x="655694" y="-116086"/>
            <a:ext cx="244928" cy="244930"/>
          </a:xfrm>
          <a:prstGeom prst="rect">
            <a:avLst/>
          </a:prstGeom>
          <a:noFill/>
          <a:ln>
            <a:noFill/>
          </a:ln>
        </p:spPr>
        <p:txBody>
          <a:bodyPr spcFirstLastPara="1" wrap="square" lIns="73475" tIns="36725" rIns="73475" bIns="3672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1670646" y="6457"/>
            <a:ext cx="5678806" cy="482207"/>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accent5"/>
              </a:buClr>
              <a:buSzPts val="2900"/>
              <a:buFont typeface="Times New Roman"/>
              <a:buNone/>
            </a:pPr>
            <a:r>
              <a:rPr lang="en" sz="2900" b="1">
                <a:solidFill>
                  <a:schemeClr val="accent5"/>
                </a:solidFill>
                <a:latin typeface="Times New Roman"/>
                <a:ea typeface="Times New Roman"/>
                <a:cs typeface="Times New Roman"/>
                <a:sym typeface="Times New Roman"/>
              </a:rPr>
              <a:t>                   </a:t>
            </a:r>
            <a:r>
              <a:rPr lang="en" sz="2900">
                <a:latin typeface="Times New Roman"/>
                <a:ea typeface="Times New Roman"/>
                <a:cs typeface="Times New Roman"/>
                <a:sym typeface="Times New Roman"/>
              </a:rPr>
              <a:t> </a:t>
            </a:r>
            <a:r>
              <a:rPr lang="en" sz="2900">
                <a:latin typeface="Algerian"/>
                <a:ea typeface="Algerian"/>
                <a:cs typeface="Algerian"/>
                <a:sym typeface="Algerian"/>
              </a:rPr>
              <a:t>References</a:t>
            </a:r>
            <a:endParaRPr sz="2900">
              <a:solidFill>
                <a:schemeClr val="accent5"/>
              </a:solidFill>
              <a:latin typeface="Algerian"/>
              <a:ea typeface="Algerian"/>
              <a:cs typeface="Algerian"/>
              <a:sym typeface="Algerian"/>
            </a:endParaRPr>
          </a:p>
        </p:txBody>
      </p:sp>
      <p:sp>
        <p:nvSpPr>
          <p:cNvPr id="212" name="Google Shape;212;p34"/>
          <p:cNvSpPr txBox="1">
            <a:spLocks noGrp="1"/>
          </p:cNvSpPr>
          <p:nvPr>
            <p:ph type="body" idx="1"/>
          </p:nvPr>
        </p:nvSpPr>
        <p:spPr>
          <a:xfrm>
            <a:off x="530678" y="531187"/>
            <a:ext cx="8399009" cy="3756023"/>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1600"/>
              <a:buNone/>
            </a:pPr>
            <a:r>
              <a:rPr lang="en" sz="1600">
                <a:latin typeface="Times New Roman"/>
                <a:ea typeface="Times New Roman"/>
                <a:cs typeface="Times New Roman"/>
                <a:sym typeface="Times New Roman"/>
              </a:rPr>
              <a:t>[1</a:t>
            </a:r>
            <a:r>
              <a:rPr lang="en" sz="1800">
                <a:latin typeface="Times New Roman"/>
                <a:ea typeface="Times New Roman"/>
                <a:cs typeface="Times New Roman"/>
                <a:sym typeface="Times New Roman"/>
              </a:rPr>
              <a:t>] Lalit Mohan Joshi “Research paper on IOT based Air and Sound Pollution Monitoring System” </a:t>
            </a:r>
            <a:r>
              <a:rPr lang="en" sz="1800" b="0" u="none" strike="noStrike">
                <a:solidFill>
                  <a:srgbClr val="000000"/>
                </a:solidFill>
                <a:latin typeface="Times New Roman"/>
                <a:ea typeface="Times New Roman"/>
                <a:cs typeface="Times New Roman"/>
                <a:sym typeface="Times New Roman"/>
              </a:rPr>
              <a:t>International Journal of Computer Applications (0975 – 8887) Volume 178 –  No.7, November 2017 </a:t>
            </a:r>
            <a:endParaRPr sz="1800" b="0" u="none">
              <a:latin typeface="Times New Roman"/>
              <a:ea typeface="Times New Roman"/>
              <a:cs typeface="Times New Roman"/>
              <a:sym typeface="Times New Roman"/>
            </a:endParaRPr>
          </a:p>
          <a:p>
            <a:pPr marL="177800" lvl="0" indent="-177800" algn="just" rtl="0">
              <a:lnSpc>
                <a:spcPct val="90000"/>
              </a:lnSpc>
              <a:spcBef>
                <a:spcPts val="800"/>
              </a:spcBef>
              <a:spcAft>
                <a:spcPts val="0"/>
              </a:spcAft>
              <a:buClr>
                <a:schemeClr val="dk1"/>
              </a:buClr>
              <a:buSzPts val="1800"/>
              <a:buNone/>
            </a:pPr>
            <a:r>
              <a:rPr lang="en" sz="1800">
                <a:latin typeface="Times New Roman"/>
                <a:ea typeface="Times New Roman"/>
                <a:cs typeface="Times New Roman"/>
                <a:sym typeface="Times New Roman"/>
              </a:rPr>
              <a:t>[2] Elias Yaacoub, Abdullah Kadri, Mohammed Mushtaha, and Adnan Abu-Dayya ““Air Quality Monitoring and Analysis in Qatar using Wireless Sensor Network Deployment”, Qatar Mobility Innovations Center (QMIC), Qatar Science and Technology Park, Doha, Qatar.</a:t>
            </a:r>
            <a:endParaRPr sz="1100"/>
          </a:p>
          <a:p>
            <a:pPr marL="177800" lvl="0" indent="-177800" algn="just" rtl="0">
              <a:lnSpc>
                <a:spcPct val="90000"/>
              </a:lnSpc>
              <a:spcBef>
                <a:spcPts val="800"/>
              </a:spcBef>
              <a:spcAft>
                <a:spcPts val="0"/>
              </a:spcAft>
              <a:buClr>
                <a:schemeClr val="dk1"/>
              </a:buClr>
              <a:buSzPts val="1800"/>
              <a:buNone/>
            </a:pPr>
            <a:r>
              <a:rPr lang="en" sz="1800">
                <a:latin typeface="Times New Roman"/>
                <a:ea typeface="Times New Roman"/>
                <a:cs typeface="Times New Roman"/>
                <a:sym typeface="Times New Roman"/>
              </a:rPr>
              <a:t>[3]Okokpujie Kennedy, Noma-Osaghae Etinosa, Odusami Modupe,John Samuel, Oluwatosin Oluga “A Smart Air Pollution Monitoring System” International Journal of Civil Engineering and Technology (IJCIET)Volume 9, Issue 9, September 2018, </a:t>
            </a:r>
            <a:endParaRPr sz="1100"/>
          </a:p>
          <a:p>
            <a:pPr marL="177800" lvl="0" indent="-177800" algn="just" rtl="0">
              <a:lnSpc>
                <a:spcPct val="90000"/>
              </a:lnSpc>
              <a:spcBef>
                <a:spcPts val="800"/>
              </a:spcBef>
              <a:spcAft>
                <a:spcPts val="0"/>
              </a:spcAft>
              <a:buClr>
                <a:schemeClr val="dk1"/>
              </a:buClr>
              <a:buSzPts val="1800"/>
              <a:buNone/>
            </a:pPr>
            <a:r>
              <a:rPr lang="en" sz="1800">
                <a:latin typeface="Times New Roman"/>
                <a:ea typeface="Times New Roman"/>
                <a:cs typeface="Times New Roman"/>
                <a:sym typeface="Times New Roman"/>
              </a:rPr>
              <a:t>[4] N Setiawan and I Kustiawan “IoT based Air Quality Monitoring” Department of Electrical Engineering Education, Universitas Pendidikan Indonesia, No. 207, Bandung  40154, Indonesia</a:t>
            </a:r>
            <a:endParaRPr sz="1100"/>
          </a:p>
        </p:txBody>
      </p:sp>
      <p:sp>
        <p:nvSpPr>
          <p:cNvPr id="213" name="Google Shape;213;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100"/>
              <a:t>10</a:t>
            </a:fld>
            <a:endParaRPr sz="1100"/>
          </a:p>
        </p:txBody>
      </p:sp>
      <p:pic>
        <p:nvPicPr>
          <p:cNvPr id="214" name="Google Shape;214;p34" descr="Picture1.jpg"/>
          <p:cNvPicPr preferRelativeResize="0"/>
          <p:nvPr/>
        </p:nvPicPr>
        <p:blipFill rotWithShape="1">
          <a:blip r:embed="rId3">
            <a:alphaModFix/>
          </a:blip>
          <a:srcRect/>
          <a:stretch/>
        </p:blipFill>
        <p:spPr>
          <a:xfrm>
            <a:off x="7818149" y="54013"/>
            <a:ext cx="770015" cy="376789"/>
          </a:xfrm>
          <a:prstGeom prst="rect">
            <a:avLst/>
          </a:prstGeom>
          <a:noFill/>
          <a:ln>
            <a:noFill/>
          </a:ln>
        </p:spPr>
      </p:pic>
      <p:cxnSp>
        <p:nvCxnSpPr>
          <p:cNvPr id="215" name="Google Shape;215;p34"/>
          <p:cNvCxnSpPr/>
          <p:nvPr/>
        </p:nvCxnSpPr>
        <p:spPr>
          <a:xfrm>
            <a:off x="530679" y="4539112"/>
            <a:ext cx="8082643" cy="0"/>
          </a:xfrm>
          <a:prstGeom prst="straightConnector1">
            <a:avLst/>
          </a:prstGeom>
          <a:noFill/>
          <a:ln w="22225" cap="flat" cmpd="sng">
            <a:solidFill>
              <a:schemeClr val="dk1"/>
            </a:solidFill>
            <a:prstDash val="solid"/>
            <a:miter lim="800000"/>
            <a:headEnd type="none" w="sm" len="sm"/>
            <a:tailEnd type="none" w="sm" len="sm"/>
          </a:ln>
        </p:spPr>
      </p:cxnSp>
      <p:sp>
        <p:nvSpPr>
          <p:cNvPr id="216" name="Google Shape;216;p34"/>
          <p:cNvSpPr txBox="1"/>
          <p:nvPr/>
        </p:nvSpPr>
        <p:spPr>
          <a:xfrm>
            <a:off x="584253" y="4387563"/>
            <a:ext cx="8091900" cy="613200"/>
          </a:xfrm>
          <a:prstGeom prst="rect">
            <a:avLst/>
          </a:prstGeom>
          <a:solidFill>
            <a:srgbClr val="D8D8D8"/>
          </a:solid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3500" dirty="0">
                <a:solidFill>
                  <a:schemeClr val="dk1"/>
                </a:solidFill>
                <a:latin typeface="Algerian"/>
                <a:ea typeface="Algerian"/>
                <a:cs typeface="Algerian"/>
                <a:sym typeface="Algerian"/>
              </a:rPr>
              <a:t>THANK YOU</a:t>
            </a:r>
            <a:endParaRP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6"/>
          <p:cNvPicPr preferRelativeResize="0"/>
          <p:nvPr/>
        </p:nvPicPr>
        <p:blipFill rotWithShape="1">
          <a:blip r:embed="rId3">
            <a:alphaModFix/>
          </a:blip>
          <a:srcRect/>
          <a:stretch/>
        </p:blipFill>
        <p:spPr>
          <a:xfrm>
            <a:off x="221354" y="714373"/>
            <a:ext cx="2982617" cy="3835600"/>
          </a:xfrm>
          <a:prstGeom prst="rect">
            <a:avLst/>
          </a:prstGeom>
          <a:noFill/>
          <a:ln>
            <a:noFill/>
          </a:ln>
        </p:spPr>
      </p:pic>
      <p:pic>
        <p:nvPicPr>
          <p:cNvPr id="145" name="Google Shape;145;p26"/>
          <p:cNvPicPr preferRelativeResize="0"/>
          <p:nvPr/>
        </p:nvPicPr>
        <p:blipFill rotWithShape="1">
          <a:blip r:embed="rId4">
            <a:alphaModFix/>
          </a:blip>
          <a:srcRect/>
          <a:stretch/>
        </p:blipFill>
        <p:spPr>
          <a:xfrm>
            <a:off x="3551273" y="3011482"/>
            <a:ext cx="5244451" cy="2009981"/>
          </a:xfrm>
          <a:prstGeom prst="rect">
            <a:avLst/>
          </a:prstGeom>
          <a:noFill/>
          <a:ln>
            <a:noFill/>
          </a:ln>
        </p:spPr>
      </p:pic>
      <p:sp>
        <p:nvSpPr>
          <p:cNvPr id="146" name="Google Shape;146;p26"/>
          <p:cNvSpPr txBox="1"/>
          <p:nvPr/>
        </p:nvSpPr>
        <p:spPr>
          <a:xfrm>
            <a:off x="221354" y="58686"/>
            <a:ext cx="28074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dirty="0">
                <a:solidFill>
                  <a:schemeClr val="dk1"/>
                </a:solidFill>
                <a:latin typeface="Algerian"/>
                <a:ea typeface="Algerian"/>
                <a:cs typeface="Algerian"/>
                <a:sym typeface="Algerian"/>
              </a:rPr>
              <a:t>IMPLEMENTED PILOT PROJECT :</a:t>
            </a:r>
            <a:endParaRPr sz="1400" dirty="0">
              <a:solidFill>
                <a:schemeClr val="dk1"/>
              </a:solidFill>
              <a:latin typeface="Algerian"/>
              <a:ea typeface="Algerian"/>
              <a:cs typeface="Algerian"/>
              <a:sym typeface="Algerian"/>
            </a:endParaRPr>
          </a:p>
        </p:txBody>
      </p:sp>
      <p:sp>
        <p:nvSpPr>
          <p:cNvPr id="148" name="Google Shape;148;p26"/>
          <p:cNvSpPr txBox="1"/>
          <p:nvPr/>
        </p:nvSpPr>
        <p:spPr>
          <a:xfrm>
            <a:off x="221354" y="391508"/>
            <a:ext cx="1007269"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Times New Roman"/>
                <a:ea typeface="Times New Roman"/>
                <a:cs typeface="Times New Roman"/>
                <a:sym typeface="Times New Roman"/>
              </a:rPr>
              <a:t>Flowchart</a:t>
            </a:r>
            <a:endParaRPr sz="1400">
              <a:solidFill>
                <a:schemeClr val="dk1"/>
              </a:solidFill>
              <a:latin typeface="Calibri"/>
              <a:ea typeface="Calibri"/>
              <a:cs typeface="Calibri"/>
              <a:sym typeface="Calibri"/>
            </a:endParaRPr>
          </a:p>
        </p:txBody>
      </p:sp>
      <p:sp>
        <p:nvSpPr>
          <p:cNvPr id="149" name="Google Shape;149;p26"/>
          <p:cNvSpPr txBox="1"/>
          <p:nvPr/>
        </p:nvSpPr>
        <p:spPr>
          <a:xfrm>
            <a:off x="3325418" y="390338"/>
            <a:ext cx="2343150"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Times New Roman"/>
                <a:ea typeface="Times New Roman"/>
                <a:cs typeface="Times New Roman"/>
                <a:sym typeface="Times New Roman"/>
              </a:rPr>
              <a:t>Circuit diagram</a:t>
            </a:r>
            <a:endParaRPr sz="1400" dirty="0">
              <a:solidFill>
                <a:schemeClr val="dk1"/>
              </a:solidFill>
              <a:latin typeface="Calibri"/>
              <a:ea typeface="Calibri"/>
              <a:cs typeface="Calibri"/>
              <a:sym typeface="Calibri"/>
            </a:endParaRPr>
          </a:p>
        </p:txBody>
      </p:sp>
      <p:cxnSp>
        <p:nvCxnSpPr>
          <p:cNvPr id="150" name="Google Shape;150;p26"/>
          <p:cNvCxnSpPr/>
          <p:nvPr/>
        </p:nvCxnSpPr>
        <p:spPr>
          <a:xfrm>
            <a:off x="3264694" y="381602"/>
            <a:ext cx="0" cy="4639862"/>
          </a:xfrm>
          <a:prstGeom prst="straightConnector1">
            <a:avLst/>
          </a:prstGeom>
          <a:noFill/>
          <a:ln w="9525" cap="flat" cmpd="sng">
            <a:solidFill>
              <a:schemeClr val="dk1"/>
            </a:solidFill>
            <a:prstDash val="solid"/>
            <a:miter lim="800000"/>
            <a:headEnd type="none" w="sm" len="sm"/>
            <a:tailEnd type="none" w="sm" len="sm"/>
          </a:ln>
        </p:spPr>
      </p:cxnSp>
      <p:cxnSp>
        <p:nvCxnSpPr>
          <p:cNvPr id="151" name="Google Shape;151;p26"/>
          <p:cNvCxnSpPr/>
          <p:nvPr/>
        </p:nvCxnSpPr>
        <p:spPr>
          <a:xfrm rot="10800000" flipH="1">
            <a:off x="3264694" y="2697486"/>
            <a:ext cx="5718675" cy="21659"/>
          </a:xfrm>
          <a:prstGeom prst="straightConnector1">
            <a:avLst/>
          </a:prstGeom>
          <a:noFill/>
          <a:ln w="9525" cap="flat" cmpd="sng">
            <a:solidFill>
              <a:schemeClr val="dk1"/>
            </a:solidFill>
            <a:prstDash val="solid"/>
            <a:miter lim="800000"/>
            <a:headEnd type="none" w="sm" len="sm"/>
            <a:tailEnd type="none" w="sm" len="sm"/>
          </a:ln>
        </p:spPr>
      </p:cxnSp>
      <p:sp>
        <p:nvSpPr>
          <p:cNvPr id="152" name="Google Shape;152;p26"/>
          <p:cNvSpPr txBox="1"/>
          <p:nvPr/>
        </p:nvSpPr>
        <p:spPr>
          <a:xfrm>
            <a:off x="3325418" y="2795819"/>
            <a:ext cx="1707355"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Times New Roman"/>
                <a:ea typeface="Times New Roman"/>
                <a:cs typeface="Times New Roman"/>
                <a:sym typeface="Times New Roman"/>
              </a:rPr>
              <a:t>Implementation </a:t>
            </a:r>
            <a:endParaRPr sz="1400" dirty="0">
              <a:solidFill>
                <a:schemeClr val="dk1"/>
              </a:solidFill>
              <a:latin typeface="Calibri"/>
              <a:ea typeface="Calibri"/>
              <a:cs typeface="Calibri"/>
              <a:sym typeface="Calibri"/>
            </a:endParaRPr>
          </a:p>
        </p:txBody>
      </p:sp>
      <p:sp>
        <p:nvSpPr>
          <p:cNvPr id="153" name="Google Shape;153;p26"/>
          <p:cNvSpPr txBox="1"/>
          <p:nvPr/>
        </p:nvSpPr>
        <p:spPr>
          <a:xfrm>
            <a:off x="221354" y="4651860"/>
            <a:ext cx="15279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dirty="0">
                <a:solidFill>
                  <a:schemeClr val="dk1"/>
                </a:solidFill>
                <a:latin typeface="Calibri"/>
                <a:ea typeface="Calibri"/>
                <a:cs typeface="Calibri"/>
                <a:sym typeface="Calibri"/>
              </a:rPr>
              <a:t>Figure 1: Flow chart</a:t>
            </a:r>
            <a:endParaRPr sz="1400" dirty="0">
              <a:solidFill>
                <a:schemeClr val="dk1"/>
              </a:solidFill>
              <a:latin typeface="Calibri"/>
              <a:ea typeface="Calibri"/>
              <a:cs typeface="Calibri"/>
              <a:sym typeface="Calibri"/>
            </a:endParaRPr>
          </a:p>
        </p:txBody>
      </p:sp>
      <p:sp>
        <p:nvSpPr>
          <p:cNvPr id="154" name="Google Shape;154;p26"/>
          <p:cNvSpPr txBox="1"/>
          <p:nvPr/>
        </p:nvSpPr>
        <p:spPr>
          <a:xfrm>
            <a:off x="3450440" y="4610843"/>
            <a:ext cx="19596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dirty="0">
                <a:solidFill>
                  <a:schemeClr val="dk1"/>
                </a:solidFill>
                <a:latin typeface="Calibri"/>
                <a:ea typeface="Calibri"/>
                <a:cs typeface="Calibri"/>
                <a:sym typeface="Calibri"/>
              </a:rPr>
              <a:t>Figure 3 : Implementation</a:t>
            </a:r>
            <a:endParaRPr sz="1400" dirty="0">
              <a:solidFill>
                <a:schemeClr val="dk1"/>
              </a:solidFill>
              <a:latin typeface="Calibri"/>
              <a:ea typeface="Calibri"/>
              <a:cs typeface="Calibri"/>
              <a:sym typeface="Calibri"/>
            </a:endParaRPr>
          </a:p>
        </p:txBody>
      </p:sp>
      <p:sp>
        <p:nvSpPr>
          <p:cNvPr id="155" name="Google Shape;155;p26"/>
          <p:cNvSpPr txBox="1"/>
          <p:nvPr/>
        </p:nvSpPr>
        <p:spPr>
          <a:xfrm>
            <a:off x="3450440" y="2166110"/>
            <a:ext cx="18543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dirty="0">
                <a:solidFill>
                  <a:schemeClr val="dk1"/>
                </a:solidFill>
                <a:latin typeface="Calibri"/>
                <a:ea typeface="Calibri"/>
                <a:cs typeface="Calibri"/>
                <a:sym typeface="Calibri"/>
              </a:rPr>
              <a:t>Figure 2: Circuit diagram</a:t>
            </a:r>
            <a:endParaRPr sz="1400"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A3AAA946-B987-4B33-B54D-E20D01CF2E7E}"/>
              </a:ext>
            </a:extLst>
          </p:cNvPr>
          <p:cNvPicPr>
            <a:picLocks noChangeAspect="1"/>
          </p:cNvPicPr>
          <p:nvPr/>
        </p:nvPicPr>
        <p:blipFill>
          <a:blip r:embed="rId5"/>
          <a:stretch>
            <a:fillRect/>
          </a:stretch>
        </p:blipFill>
        <p:spPr>
          <a:xfrm>
            <a:off x="5050245" y="462566"/>
            <a:ext cx="2729010" cy="21794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177800" lvl="0" indent="-171450" algn="l" rtl="0">
              <a:lnSpc>
                <a:spcPct val="90000"/>
              </a:lnSpc>
              <a:spcBef>
                <a:spcPts val="0"/>
              </a:spcBef>
              <a:spcAft>
                <a:spcPts val="0"/>
              </a:spcAft>
              <a:buClr>
                <a:schemeClr val="dk1"/>
              </a:buClr>
              <a:buSzPts val="2100"/>
              <a:buChar char="•"/>
            </a:pPr>
            <a:r>
              <a:rPr lang="en" sz="1100"/>
              <a:t>This is for prototype</a:t>
            </a:r>
            <a:endParaRPr sz="1100"/>
          </a:p>
          <a:p>
            <a:pPr marL="177800" lvl="0" indent="-38100" algn="l" rtl="0">
              <a:lnSpc>
                <a:spcPct val="90000"/>
              </a:lnSpc>
              <a:spcBef>
                <a:spcPts val="800"/>
              </a:spcBef>
              <a:spcAft>
                <a:spcPts val="0"/>
              </a:spcAft>
              <a:buClr>
                <a:schemeClr val="dk1"/>
              </a:buClr>
              <a:buSzPts val="2100"/>
              <a:buNone/>
            </a:pP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514350" y="55600"/>
            <a:ext cx="3729037" cy="42132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800"/>
              <a:buFont typeface="Algerian"/>
              <a:buNone/>
            </a:pPr>
            <a:r>
              <a:rPr lang="en" sz="1800">
                <a:latin typeface="Algerian"/>
                <a:ea typeface="Algerian"/>
                <a:cs typeface="Algerian"/>
                <a:sym typeface="Algerian"/>
              </a:rPr>
              <a:t>impact of proposed solution:</a:t>
            </a:r>
            <a:endParaRPr sz="1800"/>
          </a:p>
        </p:txBody>
      </p:sp>
      <p:sp>
        <p:nvSpPr>
          <p:cNvPr id="166" name="Google Shape;166;p28"/>
          <p:cNvSpPr txBox="1">
            <a:spLocks noGrp="1"/>
          </p:cNvSpPr>
          <p:nvPr>
            <p:ph type="body" idx="1"/>
          </p:nvPr>
        </p:nvSpPr>
        <p:spPr>
          <a:xfrm>
            <a:off x="514350" y="2432446"/>
            <a:ext cx="7886700" cy="1332310"/>
          </a:xfrm>
          <a:prstGeom prst="rect">
            <a:avLst/>
          </a:prstGeom>
          <a:noFill/>
          <a:ln>
            <a:noFill/>
          </a:ln>
        </p:spPr>
        <p:txBody>
          <a:bodyPr spcFirstLastPara="1" wrap="square" lIns="68575" tIns="34275" rIns="68575" bIns="34275" anchor="t" anchorCtr="0">
            <a:noAutofit/>
          </a:bodyPr>
          <a:lstStyle/>
          <a:p>
            <a:pPr marL="177800" lvl="0" indent="-171450" algn="l" rtl="0">
              <a:lnSpc>
                <a:spcPct val="90000"/>
              </a:lnSpc>
              <a:spcBef>
                <a:spcPts val="0"/>
              </a:spcBef>
              <a:spcAft>
                <a:spcPts val="0"/>
              </a:spcAft>
              <a:buClr>
                <a:schemeClr val="dk1"/>
              </a:buClr>
              <a:buSzPts val="1500"/>
              <a:buFont typeface="Noto Sans Symbols"/>
              <a:buChar char="⮚"/>
            </a:pPr>
            <a:r>
              <a:rPr lang="en" sz="1500">
                <a:latin typeface="Times New Roman"/>
                <a:ea typeface="Times New Roman"/>
                <a:cs typeface="Times New Roman"/>
                <a:sym typeface="Times New Roman"/>
              </a:rPr>
              <a:t>Air pollution refers to the release of pollutants into the air that is detrimental to human health and the planet as a whole.</a:t>
            </a:r>
            <a:endParaRPr sz="1100"/>
          </a:p>
          <a:p>
            <a:pPr marL="177800" lvl="0" indent="-171450" algn="l" rtl="0">
              <a:lnSpc>
                <a:spcPct val="90000"/>
              </a:lnSpc>
              <a:spcBef>
                <a:spcPts val="800"/>
              </a:spcBef>
              <a:spcAft>
                <a:spcPts val="0"/>
              </a:spcAft>
              <a:buClr>
                <a:schemeClr val="dk1"/>
              </a:buClr>
              <a:buSzPts val="1500"/>
              <a:buFont typeface="Noto Sans Symbols"/>
              <a:buChar char="⮚"/>
            </a:pPr>
            <a:r>
              <a:rPr lang="en" sz="1500">
                <a:latin typeface="Times New Roman"/>
                <a:ea typeface="Times New Roman"/>
                <a:cs typeface="Times New Roman"/>
                <a:sym typeface="Times New Roman"/>
              </a:rPr>
              <a:t>Long-term health effects from air pollution include heart disease, lung cancer, and respiratory diseases such as emphysema. Air pollution can also cause long-term damage to people's nerves, brain, kidneys, liver, and other organs.</a:t>
            </a:r>
            <a:endParaRPr sz="1100"/>
          </a:p>
          <a:p>
            <a:pPr marL="177800" lvl="0" indent="-76200" algn="l" rtl="0">
              <a:lnSpc>
                <a:spcPct val="90000"/>
              </a:lnSpc>
              <a:spcBef>
                <a:spcPts val="800"/>
              </a:spcBef>
              <a:spcAft>
                <a:spcPts val="0"/>
              </a:spcAft>
              <a:buClr>
                <a:schemeClr val="dk1"/>
              </a:buClr>
              <a:buSzPts val="1500"/>
              <a:buFont typeface="Noto Sans Symbols"/>
              <a:buNone/>
            </a:pPr>
            <a:endParaRPr sz="1500">
              <a:latin typeface="Times New Roman"/>
              <a:ea typeface="Times New Roman"/>
              <a:cs typeface="Times New Roman"/>
              <a:sym typeface="Times New Roman"/>
            </a:endParaRPr>
          </a:p>
        </p:txBody>
      </p:sp>
      <p:pic>
        <p:nvPicPr>
          <p:cNvPr id="167" name="Google Shape;167;p28"/>
          <p:cNvPicPr preferRelativeResize="0"/>
          <p:nvPr/>
        </p:nvPicPr>
        <p:blipFill rotWithShape="1">
          <a:blip r:embed="rId3">
            <a:alphaModFix/>
          </a:blip>
          <a:srcRect/>
          <a:stretch/>
        </p:blipFill>
        <p:spPr>
          <a:xfrm>
            <a:off x="4375548" y="596905"/>
            <a:ext cx="4025502" cy="1644410"/>
          </a:xfrm>
          <a:prstGeom prst="rect">
            <a:avLst/>
          </a:prstGeom>
          <a:noFill/>
          <a:ln>
            <a:noFill/>
          </a:ln>
        </p:spPr>
      </p:pic>
      <p:pic>
        <p:nvPicPr>
          <p:cNvPr id="168" name="Google Shape;168;p28"/>
          <p:cNvPicPr preferRelativeResize="0"/>
          <p:nvPr/>
        </p:nvPicPr>
        <p:blipFill rotWithShape="1">
          <a:blip r:embed="rId4">
            <a:alphaModFix/>
          </a:blip>
          <a:srcRect/>
          <a:stretch/>
        </p:blipFill>
        <p:spPr>
          <a:xfrm>
            <a:off x="650081" y="594796"/>
            <a:ext cx="3593306" cy="1671637"/>
          </a:xfrm>
          <a:prstGeom prst="rect">
            <a:avLst/>
          </a:prstGeom>
          <a:noFill/>
          <a:ln>
            <a:noFill/>
          </a:ln>
        </p:spPr>
      </p:pic>
      <p:sp>
        <p:nvSpPr>
          <p:cNvPr id="169" name="Google Shape;169;p28"/>
          <p:cNvSpPr txBox="1"/>
          <p:nvPr/>
        </p:nvSpPr>
        <p:spPr>
          <a:xfrm>
            <a:off x="387441" y="3682488"/>
            <a:ext cx="8426826" cy="1223412"/>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Font typeface="Arial"/>
              <a:buNone/>
            </a:pPr>
            <a:r>
              <a:rPr lang="en" sz="1500" dirty="0">
                <a:solidFill>
                  <a:schemeClr val="dk1"/>
                </a:solidFill>
                <a:highlight>
                  <a:srgbClr val="FFFFFF"/>
                </a:highlight>
                <a:latin typeface="Times New Roman"/>
                <a:ea typeface="Times New Roman"/>
                <a:cs typeface="Times New Roman"/>
                <a:sym typeface="Times New Roman"/>
              </a:rPr>
              <a:t>Therefore it is necessary to identify the air quality. This proposed project is implemented in various places in  Vijayapura to measure air quality. This measured data will be helpful in identifying the air polluted areas and in spreading awareness about air pollution so that the people will become more responsible and avoid polluting the air. This data can also be sent to the Government to implement the ideas to prevent Air Pollution.</a:t>
            </a:r>
            <a:endParaRPr sz="15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 sz="1500" dirty="0">
                <a:solidFill>
                  <a:schemeClr val="dk1"/>
                </a:solidFill>
                <a:latin typeface="Times New Roman"/>
                <a:ea typeface="Times New Roman"/>
                <a:cs typeface="Times New Roman"/>
                <a:sym typeface="Times New Roman"/>
              </a:rPr>
              <a:t> </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1235155" y="4"/>
            <a:ext cx="6600900" cy="3624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000"/>
              <a:buFont typeface="Algerian"/>
              <a:buNone/>
            </a:pPr>
            <a:r>
              <a:rPr lang="en" sz="2000">
                <a:latin typeface="Algerian"/>
                <a:ea typeface="Algerian"/>
                <a:cs typeface="Algerian"/>
                <a:sym typeface="Algerian"/>
              </a:rPr>
              <a:t>Literature Survey</a:t>
            </a:r>
            <a:endParaRPr sz="1100"/>
          </a:p>
        </p:txBody>
      </p:sp>
      <p:sp>
        <p:nvSpPr>
          <p:cNvPr id="176" name="Google Shape;176;p29"/>
          <p:cNvSpPr txBox="1">
            <a:spLocks noGrp="1"/>
          </p:cNvSpPr>
          <p:nvPr>
            <p:ph type="body" idx="1"/>
          </p:nvPr>
        </p:nvSpPr>
        <p:spPr>
          <a:xfrm>
            <a:off x="934812" y="573528"/>
            <a:ext cx="7201585" cy="4482498"/>
          </a:xfrm>
          <a:prstGeom prst="rect">
            <a:avLst/>
          </a:prstGeom>
          <a:noFill/>
          <a:ln>
            <a:noFill/>
          </a:ln>
        </p:spPr>
        <p:txBody>
          <a:bodyPr spcFirstLastPara="1" wrap="square" lIns="68575" tIns="34275" rIns="68575" bIns="34275" anchor="t" anchorCtr="0">
            <a:noAutofit/>
          </a:bodyPr>
          <a:lstStyle/>
          <a:p>
            <a:pPr marL="177800" lvl="0" indent="-177800" algn="just" rtl="0">
              <a:lnSpc>
                <a:spcPct val="90000"/>
              </a:lnSpc>
              <a:spcBef>
                <a:spcPts val="0"/>
              </a:spcBef>
              <a:spcAft>
                <a:spcPts val="0"/>
              </a:spcAft>
              <a:buClr>
                <a:schemeClr val="dk1"/>
              </a:buClr>
              <a:buSzPts val="1800"/>
              <a:buNone/>
            </a:pPr>
            <a:r>
              <a:rPr lang="en" sz="1800"/>
              <a:t>     </a:t>
            </a:r>
            <a:endParaRPr sz="1800">
              <a:latin typeface="Times New Roman"/>
              <a:ea typeface="Times New Roman"/>
              <a:cs typeface="Times New Roman"/>
              <a:sym typeface="Times New Roman"/>
            </a:endParaRPr>
          </a:p>
        </p:txBody>
      </p:sp>
      <p:sp>
        <p:nvSpPr>
          <p:cNvPr id="177" name="Google Shape;177;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100"/>
              <a:t>5</a:t>
            </a:fld>
            <a:endParaRPr sz="1100"/>
          </a:p>
        </p:txBody>
      </p:sp>
      <p:graphicFrame>
        <p:nvGraphicFramePr>
          <p:cNvPr id="178" name="Google Shape;178;p29"/>
          <p:cNvGraphicFramePr/>
          <p:nvPr>
            <p:extLst>
              <p:ext uri="{D42A27DB-BD31-4B8C-83A1-F6EECF244321}">
                <p14:modId xmlns:p14="http://schemas.microsoft.com/office/powerpoint/2010/main" val="700569945"/>
              </p:ext>
            </p:extLst>
          </p:nvPr>
        </p:nvGraphicFramePr>
        <p:xfrm>
          <a:off x="389338" y="291537"/>
          <a:ext cx="8338500" cy="4816851"/>
        </p:xfrm>
        <a:graphic>
          <a:graphicData uri="http://schemas.openxmlformats.org/drawingml/2006/table">
            <a:tbl>
              <a:tblPr firstRow="1" bandRow="1">
                <a:noFill/>
                <a:tableStyleId>{3013A87E-2664-459D-BD49-FD102157CA48}</a:tableStyleId>
              </a:tblPr>
              <a:tblGrid>
                <a:gridCol w="520650">
                  <a:extLst>
                    <a:ext uri="{9D8B030D-6E8A-4147-A177-3AD203B41FA5}">
                      <a16:colId xmlns:a16="http://schemas.microsoft.com/office/drawing/2014/main" val="20000"/>
                    </a:ext>
                  </a:extLst>
                </a:gridCol>
                <a:gridCol w="1911375">
                  <a:extLst>
                    <a:ext uri="{9D8B030D-6E8A-4147-A177-3AD203B41FA5}">
                      <a16:colId xmlns:a16="http://schemas.microsoft.com/office/drawing/2014/main" val="20001"/>
                    </a:ext>
                  </a:extLst>
                </a:gridCol>
                <a:gridCol w="5906475">
                  <a:extLst>
                    <a:ext uri="{9D8B030D-6E8A-4147-A177-3AD203B41FA5}">
                      <a16:colId xmlns:a16="http://schemas.microsoft.com/office/drawing/2014/main" val="20002"/>
                    </a:ext>
                  </a:extLst>
                </a:gridCol>
              </a:tblGrid>
              <a:tr h="528275">
                <a:tc>
                  <a:txBody>
                    <a:bodyPr/>
                    <a:lstStyle/>
                    <a:p>
                      <a:pPr marL="0" marR="0" lvl="0" indent="0" algn="just" rtl="0">
                        <a:spcBef>
                          <a:spcPts val="0"/>
                        </a:spcBef>
                        <a:spcAft>
                          <a:spcPts val="0"/>
                        </a:spcAft>
                        <a:buNone/>
                      </a:pPr>
                      <a:r>
                        <a:rPr lang="en" sz="1300" b="1" u="none" strike="noStrike" cap="none">
                          <a:latin typeface="Times New Roman"/>
                          <a:ea typeface="Times New Roman"/>
                          <a:cs typeface="Times New Roman"/>
                          <a:sym typeface="Times New Roman"/>
                        </a:rPr>
                        <a:t>No</a:t>
                      </a:r>
                      <a:r>
                        <a:rPr lang="en" sz="1300" u="none" strike="noStrike" cap="none">
                          <a:latin typeface="Times New Roman"/>
                          <a:ea typeface="Times New Roman"/>
                          <a:cs typeface="Times New Roman"/>
                          <a:sym typeface="Times New Roman"/>
                        </a:rPr>
                        <a:t> </a:t>
                      </a:r>
                      <a:endParaRPr sz="1100"/>
                    </a:p>
                  </a:txBody>
                  <a:tcPr marL="80825" marR="80825" marT="34300" marB="34300"/>
                </a:tc>
                <a:tc>
                  <a:txBody>
                    <a:bodyPr/>
                    <a:lstStyle/>
                    <a:p>
                      <a:pPr marL="0" marR="0" lvl="0" indent="0" algn="l" rtl="0">
                        <a:spcBef>
                          <a:spcPts val="0"/>
                        </a:spcBef>
                        <a:spcAft>
                          <a:spcPts val="0"/>
                        </a:spcAft>
                        <a:buNone/>
                      </a:pPr>
                      <a:r>
                        <a:rPr lang="en" sz="1300" b="1" u="none" strike="noStrike" cap="none">
                          <a:latin typeface="Times New Roman"/>
                          <a:ea typeface="Times New Roman"/>
                          <a:cs typeface="Times New Roman"/>
                          <a:sym typeface="Times New Roman"/>
                        </a:rPr>
                        <a:t>Authors ,year,</a:t>
                      </a:r>
                      <a:endParaRPr sz="1100"/>
                    </a:p>
                    <a:p>
                      <a:pPr marL="0" marR="0" lvl="0" indent="0" algn="l" rtl="0">
                        <a:spcBef>
                          <a:spcPts val="0"/>
                        </a:spcBef>
                        <a:spcAft>
                          <a:spcPts val="0"/>
                        </a:spcAft>
                        <a:buNone/>
                      </a:pPr>
                      <a:r>
                        <a:rPr lang="en" sz="1300" b="1" u="none" strike="noStrike" cap="none">
                          <a:latin typeface="Times New Roman"/>
                          <a:ea typeface="Times New Roman"/>
                          <a:cs typeface="Times New Roman"/>
                          <a:sym typeface="Times New Roman"/>
                        </a:rPr>
                        <a:t>paper title</a:t>
                      </a:r>
                      <a:endParaRPr sz="1300" b="1" u="none" strike="noStrike" cap="none">
                        <a:latin typeface="Times New Roman"/>
                        <a:ea typeface="Times New Roman"/>
                        <a:cs typeface="Times New Roman"/>
                        <a:sym typeface="Times New Roman"/>
                      </a:endParaRPr>
                    </a:p>
                  </a:txBody>
                  <a:tcPr marL="80825" marR="80825" marT="34300" marB="34300"/>
                </a:tc>
                <a:tc>
                  <a:txBody>
                    <a:bodyPr/>
                    <a:lstStyle/>
                    <a:p>
                      <a:pPr marL="0" marR="0" lvl="0" indent="0" algn="ctr" rtl="0">
                        <a:spcBef>
                          <a:spcPts val="0"/>
                        </a:spcBef>
                        <a:spcAft>
                          <a:spcPts val="0"/>
                        </a:spcAft>
                        <a:buNone/>
                      </a:pPr>
                      <a:r>
                        <a:rPr lang="en" sz="1500" b="1" u="none" strike="noStrike" cap="none">
                          <a:latin typeface="Times New Roman"/>
                          <a:ea typeface="Times New Roman"/>
                          <a:cs typeface="Times New Roman"/>
                          <a:sym typeface="Times New Roman"/>
                        </a:rPr>
                        <a:t>Description</a:t>
                      </a:r>
                      <a:endParaRPr sz="1100"/>
                    </a:p>
                  </a:txBody>
                  <a:tcPr marL="80825" marR="80825" marT="34300" marB="34300"/>
                </a:tc>
                <a:extLst>
                  <a:ext uri="{0D108BD9-81ED-4DB2-BD59-A6C34878D82A}">
                    <a16:rowId xmlns:a16="http://schemas.microsoft.com/office/drawing/2014/main" val="10000"/>
                  </a:ext>
                </a:extLst>
              </a:tr>
              <a:tr h="1927875">
                <a:tc>
                  <a:txBody>
                    <a:bodyPr/>
                    <a:lstStyle/>
                    <a:p>
                      <a:pPr marL="0" marR="0" lvl="0" indent="0" algn="just" rtl="0">
                        <a:spcBef>
                          <a:spcPts val="0"/>
                        </a:spcBef>
                        <a:spcAft>
                          <a:spcPts val="0"/>
                        </a:spcAft>
                        <a:buNone/>
                      </a:pPr>
                      <a:r>
                        <a:rPr lang="en" sz="1100" u="none" strike="noStrike" cap="none">
                          <a:latin typeface="Times New Roman"/>
                          <a:ea typeface="Times New Roman"/>
                          <a:cs typeface="Times New Roman"/>
                          <a:sym typeface="Times New Roman"/>
                        </a:rPr>
                        <a:t>1</a:t>
                      </a:r>
                      <a:endParaRPr sz="1100"/>
                    </a:p>
                  </a:txBody>
                  <a:tcPr marL="80825" marR="80825" marT="34300" marB="34300"/>
                </a:tc>
                <a:tc>
                  <a:txBody>
                    <a:bodyPr/>
                    <a:lstStyle/>
                    <a:p>
                      <a:pPr marL="0" marR="0" lvl="0" indent="0" algn="l" rtl="0">
                        <a:spcBef>
                          <a:spcPts val="0"/>
                        </a:spcBef>
                        <a:spcAft>
                          <a:spcPts val="0"/>
                        </a:spcAft>
                        <a:buNone/>
                      </a:pPr>
                      <a:r>
                        <a:rPr lang="en" sz="1400" u="none" strike="noStrike" cap="none">
                          <a:latin typeface="Times New Roman"/>
                          <a:ea typeface="Times New Roman"/>
                          <a:cs typeface="Times New Roman"/>
                          <a:sym typeface="Times New Roman"/>
                        </a:rPr>
                        <a:t>Lalit Mohan Joshi</a:t>
                      </a:r>
                      <a:endParaRPr sz="1100"/>
                    </a:p>
                    <a:p>
                      <a:pPr marL="0" marR="0" lvl="0" indent="0" algn="l" rtl="0">
                        <a:spcBef>
                          <a:spcPts val="0"/>
                        </a:spcBef>
                        <a:spcAft>
                          <a:spcPts val="0"/>
                        </a:spcAft>
                        <a:buNone/>
                      </a:pPr>
                      <a:r>
                        <a:rPr lang="en" sz="1400">
                          <a:latin typeface="Times New Roman"/>
                          <a:ea typeface="Times New Roman"/>
                          <a:cs typeface="Times New Roman"/>
                          <a:sym typeface="Times New Roman"/>
                        </a:rPr>
                        <a:t>-2020</a:t>
                      </a:r>
                      <a:endParaRPr sz="1400">
                        <a:latin typeface="Times New Roman"/>
                        <a:ea typeface="Times New Roman"/>
                        <a:cs typeface="Times New Roman"/>
                        <a:sym typeface="Times New Roman"/>
                      </a:endParaRPr>
                    </a:p>
                    <a:p>
                      <a:pPr marL="0" marR="0" lvl="0" indent="0" algn="l" rtl="0">
                        <a:spcBef>
                          <a:spcPts val="0"/>
                        </a:spcBef>
                        <a:spcAft>
                          <a:spcPts val="0"/>
                        </a:spcAft>
                        <a:buNone/>
                      </a:pPr>
                      <a:r>
                        <a:rPr lang="en" sz="1400">
                          <a:latin typeface="Times New Roman"/>
                          <a:ea typeface="Times New Roman"/>
                          <a:cs typeface="Times New Roman"/>
                          <a:sym typeface="Times New Roman"/>
                        </a:rPr>
                        <a:t>“Research paper on IOT based Air and Sound Pollution Monitoring System”</a:t>
                      </a:r>
                      <a:endParaRPr sz="1400" b="0" u="none">
                        <a:latin typeface="Times New Roman"/>
                        <a:ea typeface="Times New Roman"/>
                        <a:cs typeface="Times New Roman"/>
                        <a:sym typeface="Times New Roman"/>
                      </a:endParaRPr>
                    </a:p>
                    <a:p>
                      <a:pPr marL="0" marR="0" lvl="0" indent="0" algn="l" rtl="0">
                        <a:spcBef>
                          <a:spcPts val="0"/>
                        </a:spcBef>
                        <a:spcAft>
                          <a:spcPts val="0"/>
                        </a:spcAft>
                        <a:buNone/>
                      </a:pPr>
                      <a:endParaRPr sz="1200" b="0" u="none">
                        <a:latin typeface="Times New Roman"/>
                        <a:ea typeface="Times New Roman"/>
                        <a:cs typeface="Times New Roman"/>
                        <a:sym typeface="Times New Roman"/>
                      </a:endParaRPr>
                    </a:p>
                  </a:txBody>
                  <a:tcPr marL="80825" marR="80825" marT="34300" marB="34300"/>
                </a:tc>
                <a:tc>
                  <a:txBody>
                    <a:bodyPr/>
                    <a:lstStyle/>
                    <a:p>
                      <a:pPr marL="0" lvl="0" indent="0" algn="l" rtl="0">
                        <a:lnSpc>
                          <a:spcPct val="115000"/>
                        </a:lnSpc>
                        <a:spcBef>
                          <a:spcPts val="0"/>
                        </a:spcBef>
                        <a:spcAft>
                          <a:spcPts val="0"/>
                        </a:spcAft>
                        <a:buClr>
                          <a:schemeClr val="dk1"/>
                        </a:buClr>
                        <a:buSzPts val="1100"/>
                        <a:buFont typeface="Arial"/>
                        <a:buNone/>
                      </a:pPr>
                      <a:r>
                        <a:rPr lang="en" sz="1200" dirty="0">
                          <a:solidFill>
                            <a:srgbClr val="0E101A"/>
                          </a:solidFill>
                          <a:latin typeface="Times New Roman"/>
                          <a:ea typeface="Times New Roman"/>
                          <a:cs typeface="Times New Roman"/>
                          <a:sym typeface="Times New Roman"/>
                        </a:rPr>
                        <a:t>In this paper, the author used Gas Sensor (MQ135), CO Gas Sensor (MQ7), Smoke Sensor (MQ2), Temperature Sensor (DHT11) from which data is being collected and processed. Then it will be sent to the End users. Here we can get the content of all gases present in the air. A mic is used to sense the sound which is then amplified using a PM538 amplifier and the noise is measured.</a:t>
                      </a:r>
                      <a:endParaRPr sz="1200" dirty="0">
                        <a:solidFill>
                          <a:srgbClr val="0E101A"/>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b="1" dirty="0">
                          <a:solidFill>
                            <a:srgbClr val="0E101A"/>
                          </a:solidFill>
                          <a:latin typeface="Times New Roman"/>
                          <a:ea typeface="Times New Roman"/>
                          <a:cs typeface="Times New Roman"/>
                          <a:sym typeface="Times New Roman"/>
                        </a:rPr>
                        <a:t>Advantages</a:t>
                      </a:r>
                      <a:r>
                        <a:rPr lang="en" sz="1200" dirty="0">
                          <a:solidFill>
                            <a:srgbClr val="0E101A"/>
                          </a:solidFill>
                          <a:latin typeface="Times New Roman"/>
                          <a:ea typeface="Times New Roman"/>
                          <a:cs typeface="Times New Roman"/>
                          <a:sym typeface="Times New Roman"/>
                        </a:rPr>
                        <a:t>: The sensed data is stored in the spreadsheet and will show a trend of the sensed parameters with respect to the specified values. Here we used Firestore database to store data and present the live data to both website and mobile app.</a:t>
                      </a:r>
                      <a:endParaRPr sz="1200" dirty="0">
                        <a:solidFill>
                          <a:srgbClr val="0E101A"/>
                        </a:solidFill>
                        <a:latin typeface="Times New Roman"/>
                        <a:ea typeface="Times New Roman"/>
                        <a:cs typeface="Times New Roman"/>
                        <a:sym typeface="Times New Roman"/>
                      </a:endParaRPr>
                    </a:p>
                    <a:p>
                      <a:pPr marL="0" marR="0" lvl="0" indent="0" algn="just" rtl="0">
                        <a:spcBef>
                          <a:spcPts val="0"/>
                        </a:spcBef>
                        <a:spcAft>
                          <a:spcPts val="0"/>
                        </a:spcAft>
                        <a:buNone/>
                      </a:pPr>
                      <a:endParaRPr sz="1200" dirty="0">
                        <a:latin typeface="Times New Roman"/>
                        <a:ea typeface="Times New Roman"/>
                        <a:cs typeface="Times New Roman"/>
                        <a:sym typeface="Times New Roman"/>
                      </a:endParaRPr>
                    </a:p>
                  </a:txBody>
                  <a:tcPr marL="80825" marR="80825" marT="34300" marB="34300"/>
                </a:tc>
                <a:extLst>
                  <a:ext uri="{0D108BD9-81ED-4DB2-BD59-A6C34878D82A}">
                    <a16:rowId xmlns:a16="http://schemas.microsoft.com/office/drawing/2014/main" val="10001"/>
                  </a:ext>
                </a:extLst>
              </a:tr>
              <a:tr h="2308375">
                <a:tc>
                  <a:txBody>
                    <a:bodyPr/>
                    <a:lstStyle/>
                    <a:p>
                      <a:pPr marL="0" marR="0" lvl="0" indent="0" algn="just" rtl="0">
                        <a:spcBef>
                          <a:spcPts val="0"/>
                        </a:spcBef>
                        <a:spcAft>
                          <a:spcPts val="0"/>
                        </a:spcAft>
                        <a:buNone/>
                      </a:pPr>
                      <a:r>
                        <a:rPr lang="e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L="80825" marR="80825" marT="34300" marB="34300"/>
                </a:tc>
                <a:tc>
                  <a:txBody>
                    <a:bodyPr/>
                    <a:lstStyle/>
                    <a:p>
                      <a:pPr marL="0" marR="0" lvl="0" indent="0" algn="l" rtl="0">
                        <a:spcBef>
                          <a:spcPts val="0"/>
                        </a:spcBef>
                        <a:spcAft>
                          <a:spcPts val="0"/>
                        </a:spcAft>
                        <a:buNone/>
                      </a:pPr>
                      <a:r>
                        <a:rPr lang="en" sz="1400" b="0">
                          <a:solidFill>
                            <a:schemeClr val="dk1"/>
                          </a:solidFill>
                          <a:latin typeface="Times New Roman"/>
                          <a:ea typeface="Times New Roman"/>
                          <a:cs typeface="Times New Roman"/>
                          <a:sym typeface="Times New Roman"/>
                        </a:rPr>
                        <a:t>Kadri Abdullah,</a:t>
                      </a:r>
                      <a:endParaRPr sz="1100"/>
                    </a:p>
                    <a:p>
                      <a:pPr marL="0" marR="0" lvl="0" indent="0" algn="l" rtl="0">
                        <a:spcBef>
                          <a:spcPts val="0"/>
                        </a:spcBef>
                        <a:spcAft>
                          <a:spcPts val="0"/>
                        </a:spcAft>
                        <a:buNone/>
                      </a:pPr>
                      <a:r>
                        <a:rPr lang="en" sz="1400" b="0">
                          <a:solidFill>
                            <a:schemeClr val="dk1"/>
                          </a:solidFill>
                          <a:latin typeface="Times New Roman"/>
                          <a:ea typeface="Times New Roman"/>
                          <a:cs typeface="Times New Roman"/>
                          <a:sym typeface="Times New Roman"/>
                        </a:rPr>
                        <a:t>Yaacoub E.,</a:t>
                      </a:r>
                      <a:endParaRPr sz="1100"/>
                    </a:p>
                    <a:p>
                      <a:pPr marL="0" marR="0" lvl="0" indent="0" algn="l" rtl="0">
                        <a:spcBef>
                          <a:spcPts val="0"/>
                        </a:spcBef>
                        <a:spcAft>
                          <a:spcPts val="0"/>
                        </a:spcAft>
                        <a:buNone/>
                      </a:pPr>
                      <a:r>
                        <a:rPr lang="en" sz="1400" b="0">
                          <a:solidFill>
                            <a:schemeClr val="dk1"/>
                          </a:solidFill>
                          <a:latin typeface="Times New Roman"/>
                          <a:ea typeface="Times New Roman"/>
                          <a:cs typeface="Times New Roman"/>
                          <a:sym typeface="Times New Roman"/>
                        </a:rPr>
                        <a:t>Mushtaha M.,</a:t>
                      </a:r>
                      <a:endParaRPr sz="1100"/>
                    </a:p>
                    <a:p>
                      <a:pPr marL="0" marR="0" lvl="0" indent="0" algn="l" rtl="0">
                        <a:spcBef>
                          <a:spcPts val="0"/>
                        </a:spcBef>
                        <a:spcAft>
                          <a:spcPts val="0"/>
                        </a:spcAft>
                        <a:buNone/>
                      </a:pPr>
                      <a:r>
                        <a:rPr lang="en" sz="1400" b="0">
                          <a:solidFill>
                            <a:schemeClr val="dk1"/>
                          </a:solidFill>
                          <a:latin typeface="Times New Roman"/>
                          <a:ea typeface="Times New Roman"/>
                          <a:cs typeface="Times New Roman"/>
                          <a:sym typeface="Times New Roman"/>
                        </a:rPr>
                        <a:t>Abu-Dayya Adnan</a:t>
                      </a:r>
                      <a:endParaRPr sz="1400">
                        <a:latin typeface="Times New Roman"/>
                        <a:ea typeface="Times New Roman"/>
                        <a:cs typeface="Times New Roman"/>
                        <a:sym typeface="Times New Roman"/>
                      </a:endParaRPr>
                    </a:p>
                    <a:p>
                      <a:pPr marL="215900" marR="0" lvl="0" indent="-215900" algn="l" rtl="0">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2013</a:t>
                      </a:r>
                      <a:endParaRPr sz="1100"/>
                    </a:p>
                    <a:p>
                      <a:pPr marL="0" marR="0" lvl="0" indent="0" algn="l" rtl="0">
                        <a:spcBef>
                          <a:spcPts val="0"/>
                        </a:spcBef>
                        <a:spcAft>
                          <a:spcPts val="0"/>
                        </a:spcAft>
                        <a:buNone/>
                      </a:pPr>
                      <a:r>
                        <a:rPr lang="en" sz="1400" b="0" i="0" u="none" strike="noStrike">
                          <a:solidFill>
                            <a:schemeClr val="dk1"/>
                          </a:solidFill>
                          <a:latin typeface="Times New Roman"/>
                          <a:ea typeface="Times New Roman"/>
                          <a:cs typeface="Times New Roman"/>
                          <a:sym typeface="Times New Roman"/>
                        </a:rPr>
                        <a:t>“Air Quality Monitoring and Analysis in Qatar using</a:t>
                      </a:r>
                      <a:endParaRPr sz="1100"/>
                    </a:p>
                    <a:p>
                      <a:pPr marL="0" marR="0" lvl="0" indent="0" algn="l" rtl="0">
                        <a:spcBef>
                          <a:spcPts val="0"/>
                        </a:spcBef>
                        <a:spcAft>
                          <a:spcPts val="0"/>
                        </a:spcAft>
                        <a:buNone/>
                      </a:pPr>
                      <a:r>
                        <a:rPr lang="en" sz="1400" b="0" i="0" u="none" strike="noStrike">
                          <a:solidFill>
                            <a:schemeClr val="dk1"/>
                          </a:solidFill>
                          <a:latin typeface="Times New Roman"/>
                          <a:ea typeface="Times New Roman"/>
                          <a:cs typeface="Times New Roman"/>
                          <a:sym typeface="Times New Roman"/>
                        </a:rPr>
                        <a:t>a Wireless Sensor Network Deployment”</a:t>
                      </a:r>
                      <a:endParaRPr sz="1400">
                        <a:latin typeface="Times New Roman"/>
                        <a:ea typeface="Times New Roman"/>
                        <a:cs typeface="Times New Roman"/>
                        <a:sym typeface="Times New Roman"/>
                      </a:endParaRPr>
                    </a:p>
                  </a:txBody>
                  <a:tcPr marL="80825" marR="80825" marT="34300" marB="34300"/>
                </a:tc>
                <a:tc>
                  <a:txBody>
                    <a:bodyPr/>
                    <a:lstStyle/>
                    <a:p>
                      <a:pPr marL="0" lvl="0" indent="0" algn="l" rtl="0">
                        <a:lnSpc>
                          <a:spcPct val="115000"/>
                        </a:lnSpc>
                        <a:spcBef>
                          <a:spcPts val="0"/>
                        </a:spcBef>
                        <a:spcAft>
                          <a:spcPts val="0"/>
                        </a:spcAft>
                        <a:buClr>
                          <a:schemeClr val="dk1"/>
                        </a:buClr>
                        <a:buSzPts val="1100"/>
                        <a:buFont typeface="Arial"/>
                        <a:buNone/>
                      </a:pPr>
                      <a:r>
                        <a:rPr lang="en" sz="1200" dirty="0">
                          <a:latin typeface="Times New Roman"/>
                          <a:ea typeface="Times New Roman"/>
                          <a:cs typeface="Times New Roman"/>
                          <a:sym typeface="Times New Roman"/>
                        </a:rPr>
                        <a:t>This paper presents an ambient real-time air quality monitoring system. The system consists of several distributed monitoring stations that communicate wirelessly with a backend server using machine-to-machine communication. Each station is equipped with gaseous and meteorological sensors as well as data logging and wireless communication capabilities. The backend server collects real-time data from the stations and converts it into information delivered to users through web portals and mobile applications. The system is implemented in a pilot phase and four solar-powered stations are deployed over an area of 1 km. Data over four months has been collected. Performance analysis and assessment are performed.</a:t>
                      </a:r>
                      <a:endParaRPr sz="1200" dirty="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b="1" dirty="0">
                          <a:latin typeface="Times New Roman"/>
                          <a:ea typeface="Times New Roman"/>
                          <a:cs typeface="Times New Roman"/>
                          <a:sym typeface="Times New Roman"/>
                        </a:rPr>
                        <a:t>Advantages</a:t>
                      </a:r>
                      <a:r>
                        <a:rPr lang="en" sz="1200" dirty="0">
                          <a:latin typeface="Times New Roman"/>
                          <a:ea typeface="Times New Roman"/>
                          <a:cs typeface="Times New Roman"/>
                          <a:sym typeface="Times New Roman"/>
                        </a:rPr>
                        <a:t>: Deployment is very difficult and implementation costs a lot. Our proposed project is “cost-effective” and deployment is very simple.</a:t>
                      </a:r>
                      <a:endParaRPr sz="1200" dirty="0">
                        <a:latin typeface="Times New Roman"/>
                        <a:ea typeface="Times New Roman"/>
                        <a:cs typeface="Times New Roman"/>
                        <a:sym typeface="Times New Roman"/>
                      </a:endParaRPr>
                    </a:p>
                    <a:p>
                      <a:pPr marL="0" marR="0" lvl="0" indent="0" algn="just" rtl="0">
                        <a:spcBef>
                          <a:spcPts val="0"/>
                        </a:spcBef>
                        <a:spcAft>
                          <a:spcPts val="0"/>
                        </a:spcAft>
                        <a:buNone/>
                      </a:pPr>
                      <a:endParaRPr sz="1200" dirty="0">
                        <a:latin typeface="Times New Roman"/>
                        <a:ea typeface="Times New Roman"/>
                        <a:cs typeface="Times New Roman"/>
                        <a:sym typeface="Times New Roman"/>
                      </a:endParaRPr>
                    </a:p>
                  </a:txBody>
                  <a:tcPr marL="80825" marR="80825" marT="34300" marB="34300"/>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aphicFrame>
        <p:nvGraphicFramePr>
          <p:cNvPr id="184" name="Google Shape;184;p30"/>
          <p:cNvGraphicFramePr/>
          <p:nvPr/>
        </p:nvGraphicFramePr>
        <p:xfrm>
          <a:off x="288900" y="68546"/>
          <a:ext cx="8330450" cy="4740045"/>
        </p:xfrm>
        <a:graphic>
          <a:graphicData uri="http://schemas.openxmlformats.org/drawingml/2006/table">
            <a:tbl>
              <a:tblPr firstRow="1" bandRow="1">
                <a:noFill/>
                <a:tableStyleId>{3013A87E-2664-459D-BD49-FD102157CA48}</a:tableStyleId>
              </a:tblPr>
              <a:tblGrid>
                <a:gridCol w="420000">
                  <a:extLst>
                    <a:ext uri="{9D8B030D-6E8A-4147-A177-3AD203B41FA5}">
                      <a16:colId xmlns:a16="http://schemas.microsoft.com/office/drawing/2014/main" val="20000"/>
                    </a:ext>
                  </a:extLst>
                </a:gridCol>
                <a:gridCol w="1919975">
                  <a:extLst>
                    <a:ext uri="{9D8B030D-6E8A-4147-A177-3AD203B41FA5}">
                      <a16:colId xmlns:a16="http://schemas.microsoft.com/office/drawing/2014/main" val="20001"/>
                    </a:ext>
                  </a:extLst>
                </a:gridCol>
                <a:gridCol w="5990475">
                  <a:extLst>
                    <a:ext uri="{9D8B030D-6E8A-4147-A177-3AD203B41FA5}">
                      <a16:colId xmlns:a16="http://schemas.microsoft.com/office/drawing/2014/main" val="20002"/>
                    </a:ext>
                  </a:extLst>
                </a:gridCol>
              </a:tblGrid>
              <a:tr h="424825">
                <a:tc>
                  <a:txBody>
                    <a:bodyPr/>
                    <a:lstStyle/>
                    <a:p>
                      <a:pPr marL="0" marR="0" lvl="0" indent="0" algn="just" rtl="0">
                        <a:spcBef>
                          <a:spcPts val="0"/>
                        </a:spcBef>
                        <a:spcAft>
                          <a:spcPts val="0"/>
                        </a:spcAft>
                        <a:buNone/>
                      </a:pPr>
                      <a:r>
                        <a:rPr lang="en" sz="1300" b="1">
                          <a:latin typeface="Times New Roman"/>
                          <a:ea typeface="Times New Roman"/>
                          <a:cs typeface="Times New Roman"/>
                          <a:sym typeface="Times New Roman"/>
                        </a:rPr>
                        <a:t>No</a:t>
                      </a:r>
                      <a:r>
                        <a:rPr lang="en" sz="1300" b="0">
                          <a:latin typeface="Times New Roman"/>
                          <a:ea typeface="Times New Roman"/>
                          <a:cs typeface="Times New Roman"/>
                          <a:sym typeface="Times New Roman"/>
                        </a:rPr>
                        <a:t> </a:t>
                      </a:r>
                      <a:endParaRPr sz="1100"/>
                    </a:p>
                  </a:txBody>
                  <a:tcPr marL="80825" marR="80825" marT="34300" marB="34300"/>
                </a:tc>
                <a:tc>
                  <a:txBody>
                    <a:bodyPr/>
                    <a:lstStyle/>
                    <a:p>
                      <a:pPr marL="0" marR="0" lvl="0" indent="0" algn="l" rtl="0">
                        <a:spcBef>
                          <a:spcPts val="0"/>
                        </a:spcBef>
                        <a:spcAft>
                          <a:spcPts val="0"/>
                        </a:spcAft>
                        <a:buNone/>
                      </a:pPr>
                      <a:r>
                        <a:rPr lang="en" sz="1300" b="1">
                          <a:latin typeface="Times New Roman"/>
                          <a:ea typeface="Times New Roman"/>
                          <a:cs typeface="Times New Roman"/>
                          <a:sym typeface="Times New Roman"/>
                        </a:rPr>
                        <a:t>Authors, year,</a:t>
                      </a:r>
                      <a:endParaRPr sz="1100"/>
                    </a:p>
                    <a:p>
                      <a:pPr marL="0" marR="0" lvl="0" indent="0" algn="l" rtl="0">
                        <a:spcBef>
                          <a:spcPts val="0"/>
                        </a:spcBef>
                        <a:spcAft>
                          <a:spcPts val="0"/>
                        </a:spcAft>
                        <a:buNone/>
                      </a:pPr>
                      <a:r>
                        <a:rPr lang="en" sz="1300" b="1">
                          <a:latin typeface="Times New Roman"/>
                          <a:ea typeface="Times New Roman"/>
                          <a:cs typeface="Times New Roman"/>
                          <a:sym typeface="Times New Roman"/>
                        </a:rPr>
                        <a:t>paper title</a:t>
                      </a:r>
                      <a:endParaRPr sz="1300" b="1">
                        <a:latin typeface="Times New Roman"/>
                        <a:ea typeface="Times New Roman"/>
                        <a:cs typeface="Times New Roman"/>
                        <a:sym typeface="Times New Roman"/>
                      </a:endParaRPr>
                    </a:p>
                  </a:txBody>
                  <a:tcPr marL="80825" marR="80825" marT="34300" marB="34300"/>
                </a:tc>
                <a:tc>
                  <a:txBody>
                    <a:bodyPr/>
                    <a:lstStyle/>
                    <a:p>
                      <a:pPr marL="0" marR="0" lvl="0" indent="0" algn="ctr" rtl="0">
                        <a:spcBef>
                          <a:spcPts val="0"/>
                        </a:spcBef>
                        <a:spcAft>
                          <a:spcPts val="0"/>
                        </a:spcAft>
                        <a:buNone/>
                      </a:pPr>
                      <a:r>
                        <a:rPr lang="en" sz="1500" b="1">
                          <a:latin typeface="Times New Roman"/>
                          <a:ea typeface="Times New Roman"/>
                          <a:cs typeface="Times New Roman"/>
                          <a:sym typeface="Times New Roman"/>
                        </a:rPr>
                        <a:t>Description </a:t>
                      </a:r>
                      <a:endParaRPr sz="1100"/>
                    </a:p>
                  </a:txBody>
                  <a:tcPr marL="80825" marR="80825" marT="34300" marB="34300"/>
                </a:tc>
                <a:extLst>
                  <a:ext uri="{0D108BD9-81ED-4DB2-BD59-A6C34878D82A}">
                    <a16:rowId xmlns:a16="http://schemas.microsoft.com/office/drawing/2014/main" val="10000"/>
                  </a:ext>
                </a:extLst>
              </a:tr>
              <a:tr h="1953675">
                <a:tc>
                  <a:txBody>
                    <a:bodyPr/>
                    <a:lstStyle/>
                    <a:p>
                      <a:pPr marL="0" marR="0" lvl="0" indent="0" algn="just" rtl="0">
                        <a:spcBef>
                          <a:spcPts val="0"/>
                        </a:spcBef>
                        <a:spcAft>
                          <a:spcPts val="0"/>
                        </a:spcAft>
                        <a:buNone/>
                      </a:pPr>
                      <a:r>
                        <a:rPr lang="en" sz="1100" b="0">
                          <a:latin typeface="Times New Roman"/>
                          <a:ea typeface="Times New Roman"/>
                          <a:cs typeface="Times New Roman"/>
                          <a:sym typeface="Times New Roman"/>
                        </a:rPr>
                        <a:t>3</a:t>
                      </a:r>
                      <a:endParaRPr sz="1100"/>
                    </a:p>
                  </a:txBody>
                  <a:tcPr marL="80825" marR="80825" marT="34300" marB="34300"/>
                </a:tc>
                <a:tc>
                  <a:txBody>
                    <a:bodyPr/>
                    <a:lstStyle/>
                    <a:p>
                      <a:pPr marL="0" marR="0" lvl="0" indent="0" algn="l" rtl="0">
                        <a:spcBef>
                          <a:spcPts val="0"/>
                        </a:spcBef>
                        <a:spcAft>
                          <a:spcPts val="0"/>
                        </a:spcAft>
                        <a:buNone/>
                      </a:pPr>
                      <a:endParaRPr sz="1100" b="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 sz="1400" b="0">
                          <a:latin typeface="Times New Roman"/>
                          <a:ea typeface="Times New Roman"/>
                          <a:cs typeface="Times New Roman"/>
                          <a:sym typeface="Times New Roman"/>
                        </a:rPr>
                        <a:t>Okokpujie Kennedy,</a:t>
                      </a:r>
                      <a:endParaRPr sz="1100"/>
                    </a:p>
                    <a:p>
                      <a:pPr marL="0" marR="0" lvl="0" indent="0" algn="l" rtl="0">
                        <a:spcBef>
                          <a:spcPts val="0"/>
                        </a:spcBef>
                        <a:spcAft>
                          <a:spcPts val="0"/>
                        </a:spcAft>
                        <a:buNone/>
                      </a:pPr>
                      <a:r>
                        <a:rPr lang="en" sz="1400" b="0">
                          <a:latin typeface="Times New Roman"/>
                          <a:ea typeface="Times New Roman"/>
                          <a:cs typeface="Times New Roman"/>
                          <a:sym typeface="Times New Roman"/>
                        </a:rPr>
                        <a:t>Noma-Osaghae Etinosa,</a:t>
                      </a:r>
                      <a:endParaRPr sz="1100"/>
                    </a:p>
                    <a:p>
                      <a:pPr marL="0" marR="0" lvl="0" indent="0" algn="l" rtl="0">
                        <a:spcBef>
                          <a:spcPts val="0"/>
                        </a:spcBef>
                        <a:spcAft>
                          <a:spcPts val="0"/>
                        </a:spcAft>
                        <a:buNone/>
                      </a:pPr>
                      <a:r>
                        <a:rPr lang="en" sz="1400" b="0">
                          <a:latin typeface="Times New Roman"/>
                          <a:ea typeface="Times New Roman"/>
                          <a:cs typeface="Times New Roman"/>
                          <a:sym typeface="Times New Roman"/>
                        </a:rPr>
                        <a:t>Odusami Modupe,</a:t>
                      </a:r>
                      <a:endParaRPr sz="1100"/>
                    </a:p>
                    <a:p>
                      <a:pPr marL="0" marR="0" lvl="0" indent="0" algn="l" rtl="0">
                        <a:spcBef>
                          <a:spcPts val="0"/>
                        </a:spcBef>
                        <a:spcAft>
                          <a:spcPts val="0"/>
                        </a:spcAft>
                        <a:buNone/>
                      </a:pPr>
                      <a:r>
                        <a:rPr lang="en" sz="1400" b="0">
                          <a:latin typeface="Times New Roman"/>
                          <a:ea typeface="Times New Roman"/>
                          <a:cs typeface="Times New Roman"/>
                          <a:sym typeface="Times New Roman"/>
                        </a:rPr>
                        <a:t>John Samuel,</a:t>
                      </a:r>
                      <a:endParaRPr sz="1100"/>
                    </a:p>
                    <a:p>
                      <a:pPr marL="0" marR="0" lvl="0" indent="0" algn="l" rtl="0">
                        <a:spcBef>
                          <a:spcPts val="0"/>
                        </a:spcBef>
                        <a:spcAft>
                          <a:spcPts val="0"/>
                        </a:spcAft>
                        <a:buNone/>
                      </a:pPr>
                      <a:r>
                        <a:rPr lang="en" sz="1400" b="0">
                          <a:latin typeface="Times New Roman"/>
                          <a:ea typeface="Times New Roman"/>
                          <a:cs typeface="Times New Roman"/>
                          <a:sym typeface="Times New Roman"/>
                        </a:rPr>
                        <a:t>Oluwatosin Oluga</a:t>
                      </a:r>
                      <a:endParaRPr sz="1400" b="0">
                        <a:latin typeface="Times New Roman"/>
                        <a:ea typeface="Times New Roman"/>
                        <a:cs typeface="Times New Roman"/>
                        <a:sym typeface="Times New Roman"/>
                      </a:endParaRPr>
                    </a:p>
                    <a:p>
                      <a:pPr marL="0" marR="0" lvl="0" indent="0" algn="l" rtl="0">
                        <a:spcBef>
                          <a:spcPts val="0"/>
                        </a:spcBef>
                        <a:spcAft>
                          <a:spcPts val="0"/>
                        </a:spcAft>
                        <a:buNone/>
                      </a:pPr>
                      <a:r>
                        <a:rPr lang="en" sz="1400" b="0">
                          <a:solidFill>
                            <a:schemeClr val="dk1"/>
                          </a:solidFill>
                          <a:latin typeface="Times New Roman"/>
                          <a:ea typeface="Times New Roman"/>
                          <a:cs typeface="Times New Roman"/>
                          <a:sym typeface="Times New Roman"/>
                        </a:rPr>
                        <a:t>-2018</a:t>
                      </a:r>
                      <a:endParaRPr sz="1100"/>
                    </a:p>
                    <a:p>
                      <a:pPr marL="0" marR="0" lvl="0" indent="0" algn="l" rtl="0">
                        <a:spcBef>
                          <a:spcPts val="0"/>
                        </a:spcBef>
                        <a:spcAft>
                          <a:spcPts val="0"/>
                        </a:spcAft>
                        <a:buNone/>
                      </a:pPr>
                      <a:r>
                        <a:rPr lang="en" sz="1400" b="0">
                          <a:solidFill>
                            <a:schemeClr val="dk1"/>
                          </a:solidFill>
                          <a:latin typeface="Times New Roman"/>
                          <a:ea typeface="Times New Roman"/>
                          <a:cs typeface="Times New Roman"/>
                          <a:sym typeface="Times New Roman"/>
                        </a:rPr>
                        <a:t>“</a:t>
                      </a:r>
                      <a:r>
                        <a:rPr lang="en" sz="1400">
                          <a:latin typeface="Times New Roman"/>
                          <a:ea typeface="Times New Roman"/>
                          <a:cs typeface="Times New Roman"/>
                          <a:sym typeface="Times New Roman"/>
                        </a:rPr>
                        <a:t>A Smart Air Pollution Monitoring System”</a:t>
                      </a:r>
                      <a:endParaRPr sz="1400" b="0">
                        <a:solidFill>
                          <a:schemeClr val="dk1"/>
                        </a:solidFill>
                        <a:latin typeface="Times New Roman"/>
                        <a:ea typeface="Times New Roman"/>
                        <a:cs typeface="Times New Roman"/>
                        <a:sym typeface="Times New Roman"/>
                      </a:endParaRPr>
                    </a:p>
                  </a:txBody>
                  <a:tcPr marL="80825" marR="80825" marT="34300" marB="34300"/>
                </a:tc>
                <a:tc>
                  <a:txBody>
                    <a:bodyPr/>
                    <a:lstStyle/>
                    <a:p>
                      <a:pPr marL="0" lvl="0" indent="0" algn="l" rtl="0">
                        <a:lnSpc>
                          <a:spcPct val="115000"/>
                        </a:lnSpc>
                        <a:spcBef>
                          <a:spcPts val="0"/>
                        </a:spcBef>
                        <a:spcAft>
                          <a:spcPts val="0"/>
                        </a:spcAft>
                        <a:buClr>
                          <a:schemeClr val="dk1"/>
                        </a:buClr>
                        <a:buSzPts val="1100"/>
                        <a:buFont typeface="Arial"/>
                        <a:buNone/>
                      </a:pPr>
                      <a:r>
                        <a:rPr lang="en" sz="1200" dirty="0">
                          <a:solidFill>
                            <a:srgbClr val="000000"/>
                          </a:solidFill>
                          <a:latin typeface="Times New Roman"/>
                          <a:ea typeface="Times New Roman"/>
                          <a:cs typeface="Times New Roman"/>
                          <a:sym typeface="Times New Roman"/>
                        </a:rPr>
                        <a:t>This project proposes an air pollution monitoring system. The system was developed using the Arduino microcontroller. The air pollution monitoring system was designed to monitor and analyze air quality in real-time and log data to a remote server, keeping the data updated over the internet. Air quality measurements were taken based on Parts per Million (PPM) metrics and analyzed using Microsoft Excel. The air quality measurements taken by the designed system was accurate. The result was displayed on the designed hardware's display interface and could be accessed via the cloud on any smart mobile device.</a:t>
                      </a:r>
                      <a:endParaRPr sz="1200" dirty="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b="1" dirty="0">
                          <a:solidFill>
                            <a:srgbClr val="000000"/>
                          </a:solidFill>
                          <a:latin typeface="Times New Roman"/>
                          <a:ea typeface="Times New Roman"/>
                          <a:cs typeface="Times New Roman"/>
                          <a:sym typeface="Times New Roman"/>
                        </a:rPr>
                        <a:t>Advantages</a:t>
                      </a:r>
                      <a:r>
                        <a:rPr lang="en" sz="1200" dirty="0">
                          <a:solidFill>
                            <a:srgbClr val="000000"/>
                          </a:solidFill>
                          <a:latin typeface="Times New Roman"/>
                          <a:ea typeface="Times New Roman"/>
                          <a:cs typeface="Times New Roman"/>
                          <a:sym typeface="Times New Roman"/>
                        </a:rPr>
                        <a:t>: They used Microsoft Excel for analyzing data. Here in our project we prepared an entire back-end system by ourselves and provided an option for saving the data with a graph.</a:t>
                      </a:r>
                      <a:endParaRPr sz="1200"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endParaRPr dirty="0">
                        <a:latin typeface="Times New Roman"/>
                        <a:ea typeface="Times New Roman"/>
                        <a:cs typeface="Times New Roman"/>
                        <a:sym typeface="Times New Roman"/>
                      </a:endParaRPr>
                    </a:p>
                  </a:txBody>
                  <a:tcPr marL="80825" marR="80825" marT="34300" marB="34300"/>
                </a:tc>
                <a:extLst>
                  <a:ext uri="{0D108BD9-81ED-4DB2-BD59-A6C34878D82A}">
                    <a16:rowId xmlns:a16="http://schemas.microsoft.com/office/drawing/2014/main" val="10001"/>
                  </a:ext>
                </a:extLst>
              </a:tr>
              <a:tr h="1890125">
                <a:tc>
                  <a:txBody>
                    <a:bodyPr/>
                    <a:lstStyle/>
                    <a:p>
                      <a:pPr marL="0" marR="0" lvl="0" indent="0" algn="just" rtl="0">
                        <a:spcBef>
                          <a:spcPts val="0"/>
                        </a:spcBef>
                        <a:spcAft>
                          <a:spcPts val="0"/>
                        </a:spcAft>
                        <a:buNone/>
                      </a:pPr>
                      <a:r>
                        <a:rPr lang="en" sz="1100" b="0">
                          <a:latin typeface="Times New Roman"/>
                          <a:ea typeface="Times New Roman"/>
                          <a:cs typeface="Times New Roman"/>
                          <a:sym typeface="Times New Roman"/>
                        </a:rPr>
                        <a:t>4</a:t>
                      </a:r>
                      <a:endParaRPr sz="1100"/>
                    </a:p>
                  </a:txBody>
                  <a:tcPr marL="80825" marR="80825" marT="34300" marB="34300"/>
                </a:tc>
                <a:tc>
                  <a:txBody>
                    <a:bodyPr/>
                    <a:lstStyle/>
                    <a:p>
                      <a:pPr marL="0" marR="0" lvl="0" indent="0" algn="l" rtl="0">
                        <a:spcBef>
                          <a:spcPts val="0"/>
                        </a:spcBef>
                        <a:spcAft>
                          <a:spcPts val="0"/>
                        </a:spcAft>
                        <a:buNone/>
                      </a:pPr>
                      <a:r>
                        <a:rPr lang="en" sz="1400" b="0" i="0" u="none" strike="noStrike">
                          <a:solidFill>
                            <a:schemeClr val="dk1"/>
                          </a:solidFill>
                          <a:latin typeface="Times New Roman"/>
                          <a:ea typeface="Times New Roman"/>
                          <a:cs typeface="Times New Roman"/>
                          <a:sym typeface="Times New Roman"/>
                        </a:rPr>
                        <a:t>F N Setiawan ,</a:t>
                      </a:r>
                      <a:endParaRPr sz="1100"/>
                    </a:p>
                    <a:p>
                      <a:pPr marL="0" marR="0" lvl="0" indent="0" algn="l" rtl="0">
                        <a:spcBef>
                          <a:spcPts val="0"/>
                        </a:spcBef>
                        <a:spcAft>
                          <a:spcPts val="0"/>
                        </a:spcAft>
                        <a:buNone/>
                      </a:pPr>
                      <a:r>
                        <a:rPr lang="en" sz="1400" b="0" i="0" u="none" strike="noStrike">
                          <a:solidFill>
                            <a:schemeClr val="dk1"/>
                          </a:solidFill>
                          <a:latin typeface="Times New Roman"/>
                          <a:ea typeface="Times New Roman"/>
                          <a:cs typeface="Times New Roman"/>
                          <a:sym typeface="Times New Roman"/>
                        </a:rPr>
                        <a:t> I Kustiawan</a:t>
                      </a:r>
                      <a:endParaRPr sz="1400" b="0" i="0" u="none" strike="noStrik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 sz="1400" b="0" i="0" u="none" strike="noStrike">
                          <a:solidFill>
                            <a:schemeClr val="dk1"/>
                          </a:solidFill>
                          <a:latin typeface="Times New Roman"/>
                          <a:ea typeface="Times New Roman"/>
                          <a:cs typeface="Times New Roman"/>
                          <a:sym typeface="Times New Roman"/>
                        </a:rPr>
                        <a:t>-2018</a:t>
                      </a:r>
                      <a:endParaRPr sz="1100"/>
                    </a:p>
                    <a:p>
                      <a:pPr marL="0" marR="0" lvl="0" indent="0" algn="just" rtl="0">
                        <a:spcBef>
                          <a:spcPts val="0"/>
                        </a:spcBef>
                        <a:spcAft>
                          <a:spcPts val="0"/>
                        </a:spcAft>
                        <a:buNone/>
                      </a:pPr>
                      <a:r>
                        <a:rPr lang="en" sz="1400" b="0" i="0" u="none" strike="noStrike">
                          <a:solidFill>
                            <a:schemeClr val="dk1"/>
                          </a:solidFill>
                          <a:latin typeface="Times New Roman"/>
                          <a:ea typeface="Times New Roman"/>
                          <a:cs typeface="Times New Roman"/>
                          <a:sym typeface="Times New Roman"/>
                        </a:rPr>
                        <a:t>“IoT based Air Quality Monitoring”</a:t>
                      </a:r>
                      <a:endParaRPr sz="1100" b="0" i="0">
                        <a:latin typeface="Times New Roman"/>
                        <a:ea typeface="Times New Roman"/>
                        <a:cs typeface="Times New Roman"/>
                        <a:sym typeface="Times New Roman"/>
                      </a:endParaRPr>
                    </a:p>
                  </a:txBody>
                  <a:tcPr marL="80825" marR="80825" marT="34300" marB="34300"/>
                </a:tc>
                <a:tc>
                  <a:txBody>
                    <a:bodyPr/>
                    <a:lstStyle/>
                    <a:p>
                      <a:pPr marL="0" lvl="0" indent="0" algn="l" rtl="0">
                        <a:lnSpc>
                          <a:spcPct val="115000"/>
                        </a:lnSpc>
                        <a:spcBef>
                          <a:spcPts val="0"/>
                        </a:spcBef>
                        <a:spcAft>
                          <a:spcPts val="0"/>
                        </a:spcAft>
                        <a:buClr>
                          <a:schemeClr val="dk1"/>
                        </a:buClr>
                        <a:buSzPts val="1100"/>
                        <a:buFont typeface="Arial"/>
                        <a:buNone/>
                      </a:pPr>
                      <a:r>
                        <a:rPr lang="en" sz="1200" dirty="0">
                          <a:latin typeface="Times New Roman"/>
                          <a:ea typeface="Times New Roman"/>
                          <a:cs typeface="Times New Roman"/>
                          <a:sym typeface="Times New Roman"/>
                        </a:rPr>
                        <a:t>This research is proposed to design an air quality monitoring system by utilizing the </a:t>
                      </a:r>
                      <a:r>
                        <a:rPr lang="en" sz="1200" b="1" dirty="0">
                          <a:latin typeface="Times New Roman"/>
                          <a:ea typeface="Times New Roman"/>
                          <a:cs typeface="Times New Roman"/>
                          <a:sym typeface="Times New Roman"/>
                        </a:rPr>
                        <a:t>ESP8266</a:t>
                      </a:r>
                      <a:r>
                        <a:rPr lang="en" sz="1200" dirty="0">
                          <a:latin typeface="Times New Roman"/>
                          <a:ea typeface="Times New Roman"/>
                          <a:cs typeface="Times New Roman"/>
                          <a:sym typeface="Times New Roman"/>
                        </a:rPr>
                        <a:t> module. As a result, users can monitor the air quality using a smartphone connected through the </a:t>
                      </a:r>
                      <a:r>
                        <a:rPr lang="en" sz="1200" b="1" dirty="0">
                          <a:latin typeface="Times New Roman"/>
                          <a:ea typeface="Times New Roman"/>
                          <a:cs typeface="Times New Roman"/>
                          <a:sym typeface="Times New Roman"/>
                        </a:rPr>
                        <a:t>ESP8266 Wi-Fi </a:t>
                      </a:r>
                      <a:r>
                        <a:rPr lang="en" sz="1200" dirty="0">
                          <a:latin typeface="Times New Roman"/>
                          <a:ea typeface="Times New Roman"/>
                          <a:cs typeface="Times New Roman"/>
                          <a:sym typeface="Times New Roman"/>
                        </a:rPr>
                        <a:t>module. Therefore the condition of air is monitored every time.  </a:t>
                      </a:r>
                      <a:r>
                        <a:rPr lang="en" sz="1200" b="1" dirty="0">
                          <a:latin typeface="Times New Roman"/>
                          <a:ea typeface="Times New Roman"/>
                          <a:cs typeface="Times New Roman"/>
                          <a:sym typeface="Times New Roman"/>
                        </a:rPr>
                        <a:t>Thinkspeak </a:t>
                      </a:r>
                      <a:r>
                        <a:rPr lang="en" sz="1200" dirty="0">
                          <a:latin typeface="Times New Roman"/>
                          <a:ea typeface="Times New Roman"/>
                          <a:cs typeface="Times New Roman"/>
                          <a:sym typeface="Times New Roman"/>
                        </a:rPr>
                        <a:t>is used as media to read the results from </a:t>
                      </a:r>
                      <a:r>
                        <a:rPr lang="en" sz="1200" b="1" dirty="0">
                          <a:latin typeface="Times New Roman"/>
                          <a:ea typeface="Times New Roman"/>
                          <a:cs typeface="Times New Roman"/>
                          <a:sym typeface="Times New Roman"/>
                        </a:rPr>
                        <a:t>NodeMCU</a:t>
                      </a:r>
                      <a:r>
                        <a:rPr lang="en" sz="1200" i="1" dirty="0">
                          <a:latin typeface="Times New Roman"/>
                          <a:ea typeface="Times New Roman"/>
                          <a:cs typeface="Times New Roman"/>
                          <a:sym typeface="Times New Roman"/>
                        </a:rPr>
                        <a:t>.</a:t>
                      </a:r>
                      <a:endParaRPr sz="1200" i="1" dirty="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b="1" dirty="0">
                          <a:latin typeface="Times New Roman"/>
                          <a:ea typeface="Times New Roman"/>
                          <a:cs typeface="Times New Roman"/>
                          <a:sym typeface="Times New Roman"/>
                        </a:rPr>
                        <a:t>Advantages</a:t>
                      </a:r>
                      <a:r>
                        <a:rPr lang="en" sz="1200" dirty="0">
                          <a:latin typeface="Times New Roman"/>
                          <a:ea typeface="Times New Roman"/>
                          <a:cs typeface="Times New Roman"/>
                          <a:sym typeface="Times New Roman"/>
                        </a:rPr>
                        <a:t>: Authors send data to smartphone devices only. In our project, the data is sent to both the website and smartphone. The advantages of sending data to the website are that anyone with a URL can visit and check the air and sound monitoring.</a:t>
                      </a:r>
                      <a:endParaRPr sz="1200" dirty="0">
                        <a:latin typeface="Times New Roman"/>
                        <a:ea typeface="Times New Roman"/>
                        <a:cs typeface="Times New Roman"/>
                        <a:sym typeface="Times New Roman"/>
                      </a:endParaRPr>
                    </a:p>
                    <a:p>
                      <a:pPr marL="0" marR="0" lvl="0" indent="0" algn="l" rtl="0">
                        <a:spcBef>
                          <a:spcPts val="0"/>
                        </a:spcBef>
                        <a:spcAft>
                          <a:spcPts val="0"/>
                        </a:spcAft>
                        <a:buNone/>
                      </a:pPr>
                      <a:endParaRPr dirty="0">
                        <a:latin typeface="Times New Roman"/>
                        <a:ea typeface="Times New Roman"/>
                        <a:cs typeface="Times New Roman"/>
                        <a:sym typeface="Times New Roman"/>
                      </a:endParaRPr>
                    </a:p>
                  </a:txBody>
                  <a:tcPr marL="80825" marR="80825" marT="34300" marB="34300"/>
                </a:tc>
                <a:extLst>
                  <a:ext uri="{0D108BD9-81ED-4DB2-BD59-A6C34878D82A}">
                    <a16:rowId xmlns:a16="http://schemas.microsoft.com/office/drawing/2014/main" val="10002"/>
                  </a:ext>
                </a:extLst>
              </a:tr>
            </a:tbl>
          </a:graphicData>
        </a:graphic>
      </p:graphicFrame>
      <p:sp>
        <p:nvSpPr>
          <p:cNvPr id="185" name="Google Shape;185;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100"/>
              <a:t>6</a:t>
            </a:fld>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378619" y="142874"/>
            <a:ext cx="4793456" cy="367904"/>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000"/>
              <a:buFont typeface="Algerian"/>
              <a:buNone/>
            </a:pPr>
            <a:r>
              <a:rPr lang="en" sz="3000" dirty="0">
                <a:latin typeface="Algerian"/>
                <a:ea typeface="Algerian"/>
                <a:cs typeface="Algerian"/>
                <a:sym typeface="Algerian"/>
              </a:rPr>
              <a:t> </a:t>
            </a:r>
            <a:r>
              <a:rPr lang="en" sz="1600" dirty="0">
                <a:latin typeface="Algerian"/>
                <a:ea typeface="Algerian"/>
                <a:cs typeface="Algerian"/>
                <a:sym typeface="Algerian"/>
              </a:rPr>
              <a:t>IMPLEMENTATION AND OUTREACH PLAN</a:t>
            </a:r>
            <a:r>
              <a:rPr lang="en" sz="1600" dirty="0"/>
              <a:t>:</a:t>
            </a:r>
            <a:endParaRPr sz="1600" dirty="0"/>
          </a:p>
        </p:txBody>
      </p:sp>
      <p:sp>
        <p:nvSpPr>
          <p:cNvPr id="191" name="Google Shape;191;p31"/>
          <p:cNvSpPr txBox="1">
            <a:spLocks noGrp="1"/>
          </p:cNvSpPr>
          <p:nvPr>
            <p:ph type="body" idx="1"/>
          </p:nvPr>
        </p:nvSpPr>
        <p:spPr>
          <a:xfrm>
            <a:off x="628781" y="510778"/>
            <a:ext cx="8136600" cy="42345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None/>
            </a:pPr>
            <a:r>
              <a:rPr lang="en" sz="1500" b="1" dirty="0">
                <a:latin typeface="Times New Roman"/>
                <a:ea typeface="Times New Roman"/>
                <a:cs typeface="Times New Roman"/>
                <a:sym typeface="Times New Roman"/>
              </a:rPr>
              <a:t>Requirements:</a:t>
            </a:r>
            <a:endParaRPr sz="1500" b="1" dirty="0">
              <a:latin typeface="Times New Roman"/>
              <a:ea typeface="Times New Roman"/>
              <a:cs typeface="Times New Roman"/>
              <a:sym typeface="Times New Roman"/>
            </a:endParaRPr>
          </a:p>
          <a:p>
            <a:pPr marL="254000" lvl="0" indent="-247650" algn="l" rtl="0">
              <a:lnSpc>
                <a:spcPct val="90000"/>
              </a:lnSpc>
              <a:spcBef>
                <a:spcPts val="800"/>
              </a:spcBef>
              <a:spcAft>
                <a:spcPts val="0"/>
              </a:spcAft>
              <a:buClr>
                <a:schemeClr val="dk1"/>
              </a:buClr>
              <a:buSzPts val="1500"/>
              <a:buFont typeface="Times New Roman"/>
              <a:buAutoNum type="arabicPeriod"/>
            </a:pPr>
            <a:r>
              <a:rPr lang="en" sz="1400" dirty="0">
                <a:latin typeface="Times New Roman"/>
                <a:ea typeface="Times New Roman"/>
                <a:cs typeface="Times New Roman"/>
                <a:sym typeface="Times New Roman"/>
              </a:rPr>
              <a:t>MQ-135 sensor</a:t>
            </a:r>
            <a:endParaRPr sz="1400" dirty="0"/>
          </a:p>
          <a:p>
            <a:pPr marL="254000" lvl="0" indent="-247650" algn="l" rtl="0">
              <a:lnSpc>
                <a:spcPct val="90000"/>
              </a:lnSpc>
              <a:spcBef>
                <a:spcPts val="800"/>
              </a:spcBef>
              <a:spcAft>
                <a:spcPts val="0"/>
              </a:spcAft>
              <a:buClr>
                <a:schemeClr val="dk1"/>
              </a:buClr>
              <a:buSzPts val="1500"/>
              <a:buFont typeface="Times New Roman"/>
              <a:buAutoNum type="arabicPeriod"/>
            </a:pPr>
            <a:r>
              <a:rPr lang="en" sz="1400" dirty="0">
                <a:latin typeface="Times New Roman"/>
                <a:ea typeface="Times New Roman"/>
                <a:cs typeface="Times New Roman"/>
                <a:sym typeface="Times New Roman"/>
              </a:rPr>
              <a:t>Microphone sensor module</a:t>
            </a:r>
            <a:endParaRPr sz="1400" dirty="0"/>
          </a:p>
          <a:p>
            <a:pPr marL="254000" lvl="0" indent="-273050" algn="l" rtl="0">
              <a:lnSpc>
                <a:spcPct val="90000"/>
              </a:lnSpc>
              <a:spcBef>
                <a:spcPts val="800"/>
              </a:spcBef>
              <a:spcAft>
                <a:spcPts val="0"/>
              </a:spcAft>
              <a:buClr>
                <a:schemeClr val="dk1"/>
              </a:buClr>
              <a:buSzPts val="1900"/>
              <a:buFont typeface="Times New Roman"/>
              <a:buAutoNum type="arabicPeriod"/>
            </a:pPr>
            <a:r>
              <a:rPr lang="en" sz="1400" dirty="0">
                <a:latin typeface="Times New Roman"/>
                <a:ea typeface="Times New Roman"/>
                <a:cs typeface="Times New Roman"/>
                <a:sym typeface="Times New Roman"/>
              </a:rPr>
              <a:t>NodeMCU ESP8266</a:t>
            </a:r>
            <a:endParaRPr sz="1400" dirty="0">
              <a:latin typeface="Times New Roman"/>
              <a:ea typeface="Times New Roman"/>
              <a:cs typeface="Times New Roman"/>
              <a:sym typeface="Times New Roman"/>
            </a:endParaRPr>
          </a:p>
          <a:p>
            <a:pPr marL="254000" lvl="0" indent="-247650" algn="l" rtl="0">
              <a:lnSpc>
                <a:spcPct val="90000"/>
              </a:lnSpc>
              <a:spcBef>
                <a:spcPts val="800"/>
              </a:spcBef>
              <a:spcAft>
                <a:spcPts val="0"/>
              </a:spcAft>
              <a:buClr>
                <a:schemeClr val="dk1"/>
              </a:buClr>
              <a:buSzPts val="1500"/>
              <a:buFont typeface="Times New Roman"/>
              <a:buAutoNum type="arabicPeriod"/>
            </a:pPr>
            <a:r>
              <a:rPr lang="en" sz="1400" dirty="0">
                <a:latin typeface="Times New Roman"/>
                <a:ea typeface="Times New Roman"/>
                <a:cs typeface="Times New Roman"/>
                <a:sym typeface="Times New Roman"/>
              </a:rPr>
              <a:t>Solar panels</a:t>
            </a:r>
            <a:endParaRPr sz="1400" dirty="0"/>
          </a:p>
          <a:p>
            <a:pPr marL="254000" lvl="0" indent="-247650" algn="l" rtl="0">
              <a:lnSpc>
                <a:spcPct val="90000"/>
              </a:lnSpc>
              <a:spcBef>
                <a:spcPts val="800"/>
              </a:spcBef>
              <a:spcAft>
                <a:spcPts val="0"/>
              </a:spcAft>
              <a:buClr>
                <a:schemeClr val="dk1"/>
              </a:buClr>
              <a:buSzPts val="1500"/>
              <a:buFont typeface="Times New Roman"/>
              <a:buAutoNum type="arabicPeriod"/>
            </a:pPr>
            <a:r>
              <a:rPr lang="en" sz="1400" dirty="0">
                <a:latin typeface="Times New Roman"/>
                <a:ea typeface="Times New Roman"/>
                <a:cs typeface="Times New Roman"/>
                <a:sym typeface="Times New Roman"/>
              </a:rPr>
              <a:t>Battery</a:t>
            </a:r>
            <a:endParaRPr sz="1400" dirty="0"/>
          </a:p>
          <a:p>
            <a:pPr marL="0" lvl="0" indent="0" algn="l" rtl="0">
              <a:lnSpc>
                <a:spcPct val="90000"/>
              </a:lnSpc>
              <a:spcBef>
                <a:spcPts val="800"/>
              </a:spcBef>
              <a:spcAft>
                <a:spcPts val="0"/>
              </a:spcAft>
              <a:buClr>
                <a:schemeClr val="dk1"/>
              </a:buClr>
              <a:buSzPts val="1200"/>
              <a:buNone/>
            </a:pPr>
            <a:r>
              <a:rPr lang="en" sz="1200" dirty="0"/>
              <a:t>		</a:t>
            </a:r>
            <a:r>
              <a:rPr lang="en" sz="1500" dirty="0">
                <a:latin typeface="Times New Roman"/>
                <a:ea typeface="Times New Roman"/>
                <a:cs typeface="Times New Roman"/>
                <a:sym typeface="Times New Roman"/>
              </a:rPr>
              <a:t>The implementation of this project is very simple. We used the </a:t>
            </a:r>
            <a:r>
              <a:rPr lang="en" sz="1500" b="1" dirty="0">
                <a:latin typeface="Times New Roman"/>
                <a:ea typeface="Times New Roman"/>
                <a:cs typeface="Times New Roman"/>
                <a:sym typeface="Times New Roman"/>
              </a:rPr>
              <a:t>MQ-135</a:t>
            </a:r>
            <a:r>
              <a:rPr lang="en" sz="1500" dirty="0">
                <a:latin typeface="Times New Roman"/>
                <a:ea typeface="Times New Roman"/>
                <a:cs typeface="Times New Roman"/>
                <a:sym typeface="Times New Roman"/>
              </a:rPr>
              <a:t> air quality sensor which measures the air quality in ppm and a microphone sensor module measures the air quality then the measured data is sent to the</a:t>
            </a:r>
            <a:r>
              <a:rPr lang="en" sz="1500" b="1" dirty="0">
                <a:latin typeface="Times New Roman"/>
                <a:ea typeface="Times New Roman"/>
                <a:cs typeface="Times New Roman"/>
                <a:sym typeface="Times New Roman"/>
              </a:rPr>
              <a:t> NodeMCU ESP8266</a:t>
            </a:r>
            <a:r>
              <a:rPr lang="en" sz="1500" dirty="0">
                <a:latin typeface="Times New Roman"/>
                <a:ea typeface="Times New Roman"/>
                <a:cs typeface="Times New Roman"/>
                <a:sym typeface="Times New Roman"/>
              </a:rPr>
              <a:t> </a:t>
            </a:r>
            <a:r>
              <a:rPr lang="en" sz="1500" b="1" dirty="0">
                <a:latin typeface="Times New Roman"/>
                <a:ea typeface="Times New Roman"/>
                <a:cs typeface="Times New Roman"/>
                <a:sym typeface="Times New Roman"/>
              </a:rPr>
              <a:t>Wi-fi </a:t>
            </a:r>
            <a:r>
              <a:rPr lang="en" sz="1500" dirty="0">
                <a:latin typeface="Times New Roman"/>
                <a:ea typeface="Times New Roman"/>
                <a:cs typeface="Times New Roman"/>
                <a:sym typeface="Times New Roman"/>
              </a:rPr>
              <a:t>module. This data is next transferred to the Node.js server from here the data is sent to the Firebase server from which the data is converted into a simple graph for better understanding and also the data is sent to the android app.</a:t>
            </a:r>
            <a:endParaRPr sz="1900" dirty="0">
              <a:latin typeface="Times New Roman"/>
              <a:ea typeface="Times New Roman"/>
              <a:cs typeface="Times New Roman"/>
              <a:sym typeface="Times New Roman"/>
            </a:endParaRPr>
          </a:p>
        </p:txBody>
      </p:sp>
      <p:pic>
        <p:nvPicPr>
          <p:cNvPr id="192" name="Google Shape;192;p31"/>
          <p:cNvPicPr preferRelativeResize="0"/>
          <p:nvPr/>
        </p:nvPicPr>
        <p:blipFill rotWithShape="1">
          <a:blip r:embed="rId3">
            <a:alphaModFix/>
          </a:blip>
          <a:srcRect/>
          <a:stretch/>
        </p:blipFill>
        <p:spPr>
          <a:xfrm>
            <a:off x="4822032" y="510778"/>
            <a:ext cx="3693318" cy="16387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528638" y="130970"/>
            <a:ext cx="7886700" cy="433388"/>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2100"/>
              <a:buFont typeface="Algerian"/>
              <a:buNone/>
            </a:pPr>
            <a:r>
              <a:rPr lang="en" sz="2100">
                <a:solidFill>
                  <a:schemeClr val="dk1"/>
                </a:solidFill>
                <a:latin typeface="Algerian"/>
                <a:ea typeface="Algerian"/>
                <a:cs typeface="Algerian"/>
                <a:sym typeface="Algerian"/>
              </a:rPr>
              <a:t>Financial implication </a:t>
            </a:r>
            <a:endParaRPr sz="2100"/>
          </a:p>
        </p:txBody>
      </p:sp>
      <p:sp>
        <p:nvSpPr>
          <p:cNvPr id="198" name="Google Shape;198;p32"/>
          <p:cNvSpPr txBox="1">
            <a:spLocks noGrp="1"/>
          </p:cNvSpPr>
          <p:nvPr>
            <p:ph type="body" idx="1"/>
          </p:nvPr>
        </p:nvSpPr>
        <p:spPr>
          <a:xfrm>
            <a:off x="621506" y="2750343"/>
            <a:ext cx="7886700" cy="2003822"/>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None/>
            </a:pPr>
            <a:r>
              <a:rPr lang="en" sz="1500" dirty="0">
                <a:latin typeface="Times New Roman"/>
                <a:ea typeface="Times New Roman"/>
                <a:cs typeface="Times New Roman"/>
                <a:sym typeface="Times New Roman"/>
              </a:rPr>
              <a:t>The implemented project is cost-effective compared to the referenced projects. This project can be easily implemented on the college campus or in the government infrastructure building to identify the pollution in the building. And control air pollution by spreading awareness about it or taking precautions to avoid air pollution. </a:t>
            </a:r>
            <a:endParaRPr sz="1500" dirty="0">
              <a:latin typeface="Times New Roman"/>
              <a:ea typeface="Times New Roman"/>
              <a:cs typeface="Times New Roman"/>
              <a:sym typeface="Times New Roman"/>
            </a:endParaRPr>
          </a:p>
        </p:txBody>
      </p:sp>
      <p:graphicFrame>
        <p:nvGraphicFramePr>
          <p:cNvPr id="199" name="Google Shape;199;p32"/>
          <p:cNvGraphicFramePr/>
          <p:nvPr>
            <p:extLst>
              <p:ext uri="{D42A27DB-BD31-4B8C-83A1-F6EECF244321}">
                <p14:modId xmlns:p14="http://schemas.microsoft.com/office/powerpoint/2010/main" val="1043817047"/>
              </p:ext>
            </p:extLst>
          </p:nvPr>
        </p:nvGraphicFramePr>
        <p:xfrm>
          <a:off x="528638" y="582422"/>
          <a:ext cx="8072400" cy="2194990"/>
        </p:xfrm>
        <a:graphic>
          <a:graphicData uri="http://schemas.openxmlformats.org/drawingml/2006/table">
            <a:tbl>
              <a:tblPr>
                <a:noFill/>
                <a:tableStyleId>{21E3841D-9C80-4518-B3E9-4CEB646D542F}</a:tableStyleId>
              </a:tblPr>
              <a:tblGrid>
                <a:gridCol w="2690800">
                  <a:extLst>
                    <a:ext uri="{9D8B030D-6E8A-4147-A177-3AD203B41FA5}">
                      <a16:colId xmlns:a16="http://schemas.microsoft.com/office/drawing/2014/main" val="20000"/>
                    </a:ext>
                  </a:extLst>
                </a:gridCol>
                <a:gridCol w="2690800">
                  <a:extLst>
                    <a:ext uri="{9D8B030D-6E8A-4147-A177-3AD203B41FA5}">
                      <a16:colId xmlns:a16="http://schemas.microsoft.com/office/drawing/2014/main" val="20001"/>
                    </a:ext>
                  </a:extLst>
                </a:gridCol>
                <a:gridCol w="2690800">
                  <a:extLst>
                    <a:ext uri="{9D8B030D-6E8A-4147-A177-3AD203B41FA5}">
                      <a16:colId xmlns:a16="http://schemas.microsoft.com/office/drawing/2014/main" val="20002"/>
                    </a:ext>
                  </a:extLst>
                </a:gridCol>
              </a:tblGrid>
              <a:tr h="263125">
                <a:tc>
                  <a:txBody>
                    <a:bodyPr/>
                    <a:lstStyle/>
                    <a:p>
                      <a:pPr marL="0" marR="0" lvl="0" indent="0" algn="ctr" rtl="0">
                        <a:spcBef>
                          <a:spcPts val="0"/>
                        </a:spcBef>
                        <a:spcAft>
                          <a:spcPts val="0"/>
                        </a:spcAft>
                        <a:buNone/>
                      </a:pPr>
                      <a:r>
                        <a:rPr lang="en" sz="1300"/>
                        <a:t> ITEMS</a:t>
                      </a:r>
                      <a:endParaRPr sz="110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en" sz="1300"/>
                        <a:t>QUANTITY</a:t>
                      </a:r>
                      <a:endParaRPr sz="110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en" sz="1300"/>
                        <a:t>PRICE(In Rs.)</a:t>
                      </a:r>
                      <a:endParaRPr sz="110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extLst>
                  <a:ext uri="{0D108BD9-81ED-4DB2-BD59-A6C34878D82A}">
                    <a16:rowId xmlns:a16="http://schemas.microsoft.com/office/drawing/2014/main" val="10000"/>
                  </a:ext>
                </a:extLst>
              </a:tr>
              <a:tr h="263125">
                <a:tc>
                  <a:txBody>
                    <a:bodyPr/>
                    <a:lstStyle/>
                    <a:p>
                      <a:pPr marL="0" marR="0" lvl="0" indent="0" algn="l" rtl="0">
                        <a:spcBef>
                          <a:spcPts val="0"/>
                        </a:spcBef>
                        <a:spcAft>
                          <a:spcPts val="0"/>
                        </a:spcAft>
                        <a:buClr>
                          <a:schemeClr val="dk1"/>
                        </a:buClr>
                        <a:buSzPts val="1500"/>
                        <a:buFont typeface="Times New Roman"/>
                        <a:buNone/>
                      </a:pPr>
                      <a:r>
                        <a:rPr lang="en" sz="1500" dirty="0">
                          <a:latin typeface="Times New Roman"/>
                          <a:ea typeface="Times New Roman"/>
                          <a:cs typeface="Times New Roman"/>
                          <a:sym typeface="Times New Roman"/>
                        </a:rPr>
                        <a:t>MQ-135 Sensor	</a:t>
                      </a:r>
                      <a:endParaRPr sz="1100" dirty="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ctr" rtl="0">
                        <a:spcBef>
                          <a:spcPts val="0"/>
                        </a:spcBef>
                        <a:spcAft>
                          <a:spcPts val="0"/>
                        </a:spcAft>
                        <a:buNone/>
                      </a:pPr>
                      <a:r>
                        <a:rPr lang="en" sz="1300"/>
                        <a:t>1</a:t>
                      </a:r>
                      <a:endParaRPr sz="110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ctr" rtl="0">
                        <a:spcBef>
                          <a:spcPts val="0"/>
                        </a:spcBef>
                        <a:spcAft>
                          <a:spcPts val="0"/>
                        </a:spcAft>
                        <a:buNone/>
                      </a:pPr>
                      <a:r>
                        <a:rPr lang="en-US" sz="1300" dirty="0"/>
                        <a:t>120</a:t>
                      </a:r>
                      <a:endParaRPr sz="1300" dirty="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extLst>
                  <a:ext uri="{0D108BD9-81ED-4DB2-BD59-A6C34878D82A}">
                    <a16:rowId xmlns:a16="http://schemas.microsoft.com/office/drawing/2014/main" val="10001"/>
                  </a:ext>
                </a:extLst>
              </a:tr>
              <a:tr h="263125">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dirty="0">
                          <a:latin typeface="Times New Roman"/>
                          <a:ea typeface="Times New Roman"/>
                          <a:cs typeface="Times New Roman"/>
                          <a:sym typeface="Times New Roman"/>
                        </a:rPr>
                        <a:t>Solar Panel 6V 0.8W</a:t>
                      </a:r>
                      <a:endParaRPr sz="1100" dirty="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ctr" rtl="0">
                        <a:spcBef>
                          <a:spcPts val="0"/>
                        </a:spcBef>
                        <a:spcAft>
                          <a:spcPts val="0"/>
                        </a:spcAft>
                        <a:buNone/>
                      </a:pPr>
                      <a:r>
                        <a:rPr lang="en" sz="1300"/>
                        <a:t>1</a:t>
                      </a:r>
                      <a:endParaRPr sz="110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ctr" rtl="0">
                        <a:spcBef>
                          <a:spcPts val="0"/>
                        </a:spcBef>
                        <a:spcAft>
                          <a:spcPts val="0"/>
                        </a:spcAft>
                        <a:buNone/>
                      </a:pPr>
                      <a:r>
                        <a:rPr lang="en-US" sz="1300" dirty="0"/>
                        <a:t>90</a:t>
                      </a:r>
                      <a:endParaRPr sz="1300" dirty="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extLst>
                  <a:ext uri="{0D108BD9-81ED-4DB2-BD59-A6C34878D82A}">
                    <a16:rowId xmlns:a16="http://schemas.microsoft.com/office/drawing/2014/main" val="10002"/>
                  </a:ext>
                </a:extLst>
              </a:tr>
              <a:tr h="263125">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dirty="0">
                          <a:latin typeface="Times New Roman"/>
                          <a:ea typeface="Times New Roman"/>
                          <a:cs typeface="Times New Roman"/>
                          <a:sym typeface="Times New Roman"/>
                        </a:rPr>
                        <a:t>Battery 9V</a:t>
                      </a:r>
                      <a:endParaRPr sz="1100" dirty="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ctr" rtl="0">
                        <a:spcBef>
                          <a:spcPts val="0"/>
                        </a:spcBef>
                        <a:spcAft>
                          <a:spcPts val="0"/>
                        </a:spcAft>
                        <a:buNone/>
                      </a:pPr>
                      <a:r>
                        <a:rPr lang="en" sz="1300"/>
                        <a:t>1</a:t>
                      </a:r>
                      <a:endParaRPr sz="110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ctr" rtl="0">
                        <a:spcBef>
                          <a:spcPts val="0"/>
                        </a:spcBef>
                        <a:spcAft>
                          <a:spcPts val="0"/>
                        </a:spcAft>
                        <a:buNone/>
                      </a:pPr>
                      <a:r>
                        <a:rPr lang="en-US" sz="1300" dirty="0"/>
                        <a:t>25</a:t>
                      </a:r>
                      <a:endParaRPr sz="1300" dirty="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extLst>
                  <a:ext uri="{0D108BD9-81ED-4DB2-BD59-A6C34878D82A}">
                    <a16:rowId xmlns:a16="http://schemas.microsoft.com/office/drawing/2014/main" val="10003"/>
                  </a:ext>
                </a:extLst>
              </a:tr>
              <a:tr h="263125">
                <a:tc>
                  <a:txBody>
                    <a:bodyPr/>
                    <a:lstStyle/>
                    <a:p>
                      <a:pPr marL="0" lvl="0" indent="0" algn="l" rtl="0">
                        <a:lnSpc>
                          <a:spcPct val="90000"/>
                        </a:lnSpc>
                        <a:spcBef>
                          <a:spcPts val="800"/>
                        </a:spcBef>
                        <a:spcAft>
                          <a:spcPts val="0"/>
                        </a:spcAft>
                        <a:buClr>
                          <a:schemeClr val="dk1"/>
                        </a:buClr>
                        <a:buSzPts val="1200"/>
                        <a:buFont typeface="Arial"/>
                        <a:buNone/>
                      </a:pPr>
                      <a:r>
                        <a:rPr lang="en" sz="1500" dirty="0">
                          <a:solidFill>
                            <a:schemeClr val="dk1"/>
                          </a:solidFill>
                          <a:latin typeface="Times New Roman"/>
                          <a:ea typeface="Times New Roman"/>
                          <a:cs typeface="Times New Roman"/>
                          <a:sym typeface="Times New Roman"/>
                        </a:rPr>
                        <a:t>NodeMCU ESP8266</a:t>
                      </a:r>
                      <a:endParaRPr sz="1100" dirty="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ctr" rtl="0">
                        <a:spcBef>
                          <a:spcPts val="0"/>
                        </a:spcBef>
                        <a:spcAft>
                          <a:spcPts val="0"/>
                        </a:spcAft>
                        <a:buNone/>
                      </a:pPr>
                      <a:r>
                        <a:rPr lang="en" sz="1300"/>
                        <a:t>1</a:t>
                      </a:r>
                      <a:endParaRPr sz="110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ctr" rtl="0">
                        <a:spcBef>
                          <a:spcPts val="0"/>
                        </a:spcBef>
                        <a:spcAft>
                          <a:spcPts val="0"/>
                        </a:spcAft>
                        <a:buNone/>
                      </a:pPr>
                      <a:r>
                        <a:rPr lang="en-US" sz="1300" dirty="0"/>
                        <a:t>400</a:t>
                      </a:r>
                      <a:endParaRPr sz="1300" dirty="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extLst>
                  <a:ext uri="{0D108BD9-81ED-4DB2-BD59-A6C34878D82A}">
                    <a16:rowId xmlns:a16="http://schemas.microsoft.com/office/drawing/2014/main" val="10004"/>
                  </a:ext>
                </a:extLst>
              </a:tr>
              <a:tr h="263125">
                <a:tc>
                  <a:txBody>
                    <a:bodyPr/>
                    <a:lstStyle/>
                    <a:p>
                      <a:r>
                        <a:rPr lang="en-IN" sz="15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Microphone Sound Sensor Module</a:t>
                      </a:r>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ctr" rtl="0">
                        <a:spcBef>
                          <a:spcPts val="0"/>
                        </a:spcBef>
                        <a:spcAft>
                          <a:spcPts val="0"/>
                        </a:spcAft>
                        <a:buNone/>
                      </a:pPr>
                      <a:r>
                        <a:rPr lang="en" sz="1300" dirty="0"/>
                        <a:t>1</a:t>
                      </a:r>
                      <a:endParaRPr sz="1100" dirty="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ctr" rtl="0">
                        <a:spcBef>
                          <a:spcPts val="0"/>
                        </a:spcBef>
                        <a:spcAft>
                          <a:spcPts val="0"/>
                        </a:spcAft>
                        <a:buNone/>
                      </a:pPr>
                      <a:r>
                        <a:rPr lang="en-US" sz="1300" dirty="0"/>
                        <a:t>60</a:t>
                      </a:r>
                      <a:endParaRPr sz="1300" dirty="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extLst>
                  <a:ext uri="{0D108BD9-81ED-4DB2-BD59-A6C34878D82A}">
                    <a16:rowId xmlns:a16="http://schemas.microsoft.com/office/drawing/2014/main" val="10005"/>
                  </a:ext>
                </a:extLst>
              </a:tr>
              <a:tr h="263125">
                <a:tc>
                  <a:txBody>
                    <a:bodyPr/>
                    <a:lstStyle/>
                    <a:p>
                      <a:pPr marL="254000" marR="0" lvl="0" indent="-177800" algn="l" rtl="0">
                        <a:spcBef>
                          <a:spcPts val="0"/>
                        </a:spcBef>
                        <a:spcAft>
                          <a:spcPts val="0"/>
                        </a:spcAft>
                        <a:buClr>
                          <a:schemeClr val="dk1"/>
                        </a:buClr>
                        <a:buSzPts val="1300"/>
                        <a:buFont typeface="Calibri"/>
                        <a:buNone/>
                      </a:pPr>
                      <a:endParaRPr sz="130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ctr" rtl="0">
                        <a:spcBef>
                          <a:spcPts val="0"/>
                        </a:spcBef>
                        <a:spcAft>
                          <a:spcPts val="0"/>
                        </a:spcAft>
                        <a:buNone/>
                      </a:pPr>
                      <a:r>
                        <a:rPr lang="en" sz="1300"/>
                        <a:t>TOTAL</a:t>
                      </a:r>
                      <a:endParaRPr sz="110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ctr" rtl="0">
                        <a:spcBef>
                          <a:spcPts val="0"/>
                        </a:spcBef>
                        <a:spcAft>
                          <a:spcPts val="0"/>
                        </a:spcAft>
                        <a:buNone/>
                      </a:pPr>
                      <a:r>
                        <a:rPr lang="en-US" sz="1300" dirty="0"/>
                        <a:t>695/-</a:t>
                      </a:r>
                      <a:endParaRPr sz="1300" dirty="0"/>
                    </a:p>
                  </a:txBody>
                  <a:tcPr marL="75425" marR="75425" marT="32000" marB="320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628650" y="273845"/>
            <a:ext cx="7886700" cy="70485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Algerian"/>
              <a:buNone/>
            </a:pPr>
            <a:r>
              <a:rPr lang="en" sz="3300">
                <a:latin typeface="Algerian"/>
                <a:ea typeface="Algerian"/>
                <a:cs typeface="Algerian"/>
                <a:sym typeface="Algerian"/>
              </a:rPr>
              <a:t>CONCLUSION</a:t>
            </a:r>
            <a:endParaRPr sz="1100"/>
          </a:p>
        </p:txBody>
      </p:sp>
      <p:sp>
        <p:nvSpPr>
          <p:cNvPr id="205" name="Google Shape;205;p3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177800" lvl="0" indent="-209550" algn="l" rtl="0">
              <a:lnSpc>
                <a:spcPct val="90000"/>
              </a:lnSpc>
              <a:spcBef>
                <a:spcPts val="0"/>
              </a:spcBef>
              <a:spcAft>
                <a:spcPts val="0"/>
              </a:spcAft>
              <a:buSzPts val="2700"/>
              <a:buChar char="•"/>
            </a:pPr>
            <a:r>
              <a:rPr lang="en" sz="1500">
                <a:latin typeface="Times New Roman"/>
                <a:ea typeface="Times New Roman"/>
                <a:cs typeface="Times New Roman"/>
                <a:sym typeface="Times New Roman"/>
              </a:rPr>
              <a:t>The proposed project includes the </a:t>
            </a:r>
            <a:r>
              <a:rPr lang="en" sz="1500" b="1">
                <a:latin typeface="Times New Roman"/>
                <a:ea typeface="Times New Roman"/>
                <a:cs typeface="Times New Roman"/>
                <a:sym typeface="Times New Roman"/>
              </a:rPr>
              <a:t>MQ-135</a:t>
            </a:r>
            <a:r>
              <a:rPr lang="en" sz="1500">
                <a:latin typeface="Times New Roman"/>
                <a:ea typeface="Times New Roman"/>
                <a:cs typeface="Times New Roman"/>
                <a:sym typeface="Times New Roman"/>
              </a:rPr>
              <a:t> sensor and a </a:t>
            </a:r>
            <a:r>
              <a:rPr lang="en" sz="1500" b="1">
                <a:latin typeface="Times New Roman"/>
                <a:ea typeface="Times New Roman"/>
                <a:cs typeface="Times New Roman"/>
                <a:sym typeface="Times New Roman"/>
              </a:rPr>
              <a:t>microphone</a:t>
            </a:r>
            <a:r>
              <a:rPr lang="en" sz="1500">
                <a:latin typeface="Times New Roman"/>
                <a:ea typeface="Times New Roman"/>
                <a:cs typeface="Times New Roman"/>
                <a:sym typeface="Times New Roman"/>
              </a:rPr>
              <a:t> sensor module that measures the air quality and sound quality. This measured data is sent to the server. And displayed on the website as well as in the android app. Each data is updated every 10 minutes. This data can be stored in different formats as the end-users want. Also, anybody can check the air quality just by using a URL. There is no need for authentication. This project is cost-effective. As we used only the necessary sensors that help measure the air quality.</a:t>
            </a:r>
            <a:endParaRPr sz="17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1362</Words>
  <Application>Microsoft Office PowerPoint</Application>
  <PresentationFormat>On-screen Show (16:9)</PresentationFormat>
  <Paragraphs>119</Paragraphs>
  <Slides>10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Algerian</vt:lpstr>
      <vt:lpstr>Arial</vt:lpstr>
      <vt:lpstr>Calibri</vt:lpstr>
      <vt:lpstr>Georgia</vt:lpstr>
      <vt:lpstr>Noto Sans Symbols</vt:lpstr>
      <vt:lpstr>Times New Roman</vt:lpstr>
      <vt:lpstr>Simple Light</vt:lpstr>
      <vt:lpstr>Office Theme</vt:lpstr>
      <vt:lpstr>AICTE CHHATRA VISHWAKARMA AWARDS 2020</vt:lpstr>
      <vt:lpstr>PowerPoint Presentation</vt:lpstr>
      <vt:lpstr>PowerPoint Presentation</vt:lpstr>
      <vt:lpstr>impact of proposed solution:</vt:lpstr>
      <vt:lpstr>Literature Survey</vt:lpstr>
      <vt:lpstr>PowerPoint Presentation</vt:lpstr>
      <vt:lpstr> IMPLEMENTATION AND OUTREACH PLAN:</vt:lpstr>
      <vt:lpstr>Financial implication </vt:lpstr>
      <vt:lpstr>CONCLUSION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AICTE CHHATRA VISHWAKARMA AWARDS 2020</dc:title>
  <cp:lastModifiedBy>Ayush Naik</cp:lastModifiedBy>
  <cp:revision>9</cp:revision>
  <dcterms:modified xsi:type="dcterms:W3CDTF">2020-12-10T16:05:50Z</dcterms:modified>
</cp:coreProperties>
</file>