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59" r:id="rId3"/>
    <p:sldId id="264" r:id="rId4"/>
    <p:sldId id="268" r:id="rId5"/>
    <p:sldId id="278" r:id="rId6"/>
  </p:sldIdLst>
  <p:sldSz cx="9144000" cy="5143500" type="screen16x9"/>
  <p:notesSz cx="6858000" cy="9144000"/>
  <p:embeddedFontLst>
    <p:embeddedFont>
      <p:font typeface="Libre Baskerville" panose="020B0604020202020204" charset="0"/>
      <p:regular r:id="rId8"/>
      <p:bold r:id="rId9"/>
      <p:italic r:id="rId10"/>
    </p:embeddedFont>
    <p:embeddedFont>
      <p:font typeface="Karla" panose="020B0604020202020204" charset="0"/>
      <p:regular r:id="rId11"/>
      <p:bold r:id="rId12"/>
      <p:italic r:id="rId13"/>
      <p:boldItalic r:id="rId14"/>
    </p:embeddedFont>
    <p:embeddedFont>
      <p:font typeface="Bahnschrift SemiBold" panose="020B0502040204020203" pitchFamily="34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42407F-26D4-4535-BF73-8BE4D5CE71AC}">
  <a:tblStyle styleId="{D242407F-26D4-4535-BF73-8BE4D5CE71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8e45646df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8e45646df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d846f652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d846f652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e7810a7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e7810a7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0d9b92432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0d9b92432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863275"/>
            <a:ext cx="4542300" cy="20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41669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60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1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670995" y="1619500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670995" y="2149883"/>
            <a:ext cx="283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2"/>
          </p:nvPr>
        </p:nvSpPr>
        <p:spPr>
          <a:xfrm>
            <a:off x="5563141" y="1619500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3"/>
          </p:nvPr>
        </p:nvSpPr>
        <p:spPr>
          <a:xfrm>
            <a:off x="5563141" y="2149883"/>
            <a:ext cx="283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"/>
          </p:nvPr>
        </p:nvSpPr>
        <p:spPr>
          <a:xfrm>
            <a:off x="1670995" y="3240843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1670995" y="3766957"/>
            <a:ext cx="283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/>
          </p:nvPr>
        </p:nvSpPr>
        <p:spPr>
          <a:xfrm>
            <a:off x="5563141" y="3240843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7"/>
          </p:nvPr>
        </p:nvSpPr>
        <p:spPr>
          <a:xfrm>
            <a:off x="5563141" y="3766957"/>
            <a:ext cx="283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8"/>
          </p:nvPr>
        </p:nvSpPr>
        <p:spPr>
          <a:xfrm>
            <a:off x="720000" y="560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591097" y="557784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886098" y="1821994"/>
            <a:ext cx="210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714798" y="2290672"/>
            <a:ext cx="244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2"/>
          </p:nvPr>
        </p:nvSpPr>
        <p:spPr>
          <a:xfrm>
            <a:off x="6154902" y="1821994"/>
            <a:ext cx="210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3"/>
          </p:nvPr>
        </p:nvSpPr>
        <p:spPr>
          <a:xfrm>
            <a:off x="5983602" y="2290672"/>
            <a:ext cx="244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 idx="4"/>
          </p:nvPr>
        </p:nvSpPr>
        <p:spPr>
          <a:xfrm>
            <a:off x="886098" y="3646334"/>
            <a:ext cx="210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5"/>
          </p:nvPr>
        </p:nvSpPr>
        <p:spPr>
          <a:xfrm>
            <a:off x="714798" y="4115011"/>
            <a:ext cx="244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6"/>
          </p:nvPr>
        </p:nvSpPr>
        <p:spPr>
          <a:xfrm>
            <a:off x="6154902" y="3646334"/>
            <a:ext cx="210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7"/>
          </p:nvPr>
        </p:nvSpPr>
        <p:spPr>
          <a:xfrm>
            <a:off x="5983602" y="4115011"/>
            <a:ext cx="244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8"/>
          </p:nvPr>
        </p:nvSpPr>
        <p:spPr>
          <a:xfrm>
            <a:off x="720000" y="560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9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381051" y="213213"/>
            <a:ext cx="3285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1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-27282" y="4604000"/>
            <a:ext cx="9184800" cy="54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8381051" y="213213"/>
            <a:ext cx="3285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1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9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subTitle" idx="2"/>
          </p:nvPr>
        </p:nvSpPr>
        <p:spPr>
          <a:xfrm>
            <a:off x="434450" y="115651"/>
            <a:ext cx="4637775" cy="5477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3200" dirty="0" err="1"/>
              <a:t>Membres</a:t>
            </a:r>
            <a:r>
              <a:rPr lang="en-US" sz="3200" dirty="0"/>
              <a:t> de </a:t>
            </a:r>
            <a:r>
              <a:rPr lang="en-US" sz="3200" dirty="0" err="1"/>
              <a:t>l'équipe</a:t>
            </a:r>
            <a:endParaRPr sz="3200" dirty="0"/>
          </a:p>
        </p:txBody>
      </p:sp>
      <p:sp>
        <p:nvSpPr>
          <p:cNvPr id="186" name="Google Shape;186;p32"/>
          <p:cNvSpPr/>
          <p:nvPr/>
        </p:nvSpPr>
        <p:spPr>
          <a:xfrm>
            <a:off x="434450" y="4102025"/>
            <a:ext cx="6432600" cy="53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930518" y="4048235"/>
            <a:ext cx="2121261" cy="770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smtClean="0"/>
              <a:t>Aram</a:t>
            </a:r>
            <a:endParaRPr sz="4800" i="1"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713225" y="41669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 </a:t>
            </a:r>
            <a:endParaRPr dirty="0"/>
          </a:p>
        </p:txBody>
      </p:sp>
      <p:sp>
        <p:nvSpPr>
          <p:cNvPr id="190" name="Google Shape;190;p32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2680447" y="4166975"/>
            <a:ext cx="3236258" cy="4095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GB" b="1" dirty="0" smtClean="0"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Khachaturian</a:t>
            </a:r>
            <a:endParaRPr b="1" i="0" dirty="0"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47" y="0"/>
            <a:ext cx="3416974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450" y="1353181"/>
            <a:ext cx="24652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latin typeface="Bahnschrift SemiBold" panose="020B0502040204020203" pitchFamily="34" charset="0"/>
              </a:rPr>
              <a:t>J.Ashot</a:t>
            </a:r>
            <a:r>
              <a:rPr lang="en-GB" sz="2000" dirty="0" smtClean="0">
                <a:latin typeface="Bahnschrift SemiBold" panose="020B0502040204020203" pitchFamily="34" charset="0"/>
              </a:rPr>
              <a:t/>
            </a:r>
            <a:br>
              <a:rPr lang="en-GB" sz="2000" dirty="0" smtClean="0">
                <a:latin typeface="Bahnschrift SemiBold" panose="020B0502040204020203" pitchFamily="34" charset="0"/>
              </a:rPr>
            </a:br>
            <a:r>
              <a:rPr lang="en-GB" sz="2000" dirty="0" err="1" smtClean="0">
                <a:latin typeface="Bahnschrift SemiBold" panose="020B0502040204020203" pitchFamily="34" charset="0"/>
              </a:rPr>
              <a:t>M.Maria</a:t>
            </a:r>
            <a:endParaRPr lang="en-GB" sz="2000" dirty="0" smtClean="0">
              <a:latin typeface="Bahnschrift SemiBold" panose="020B0502040204020203" pitchFamily="34" charset="0"/>
            </a:endParaRPr>
          </a:p>
          <a:p>
            <a:r>
              <a:rPr lang="en-GB" sz="2000" dirty="0" err="1" smtClean="0">
                <a:latin typeface="Bahnschrift SemiBold" panose="020B0502040204020203" pitchFamily="34" charset="0"/>
              </a:rPr>
              <a:t>A.Aram</a:t>
            </a:r>
            <a:r>
              <a:rPr lang="en-GB" sz="2000" dirty="0" smtClean="0">
                <a:latin typeface="Bahnschrift SemiBold" panose="020B0502040204020203" pitchFamily="34" charset="0"/>
              </a:rPr>
              <a:t/>
            </a:r>
            <a:br>
              <a:rPr lang="en-GB" sz="2000" dirty="0" smtClean="0">
                <a:latin typeface="Bahnschrift SemiBold" panose="020B0502040204020203" pitchFamily="34" charset="0"/>
              </a:rPr>
            </a:br>
            <a:r>
              <a:rPr lang="en-GB" sz="2000" dirty="0" err="1" smtClean="0">
                <a:latin typeface="Bahnschrift SemiBold" panose="020B0502040204020203" pitchFamily="34" charset="0"/>
              </a:rPr>
              <a:t>Zh.David</a:t>
            </a:r>
            <a:endParaRPr lang="en-GB" sz="2000" dirty="0" smtClean="0">
              <a:latin typeface="Bahnschrift SemiBold" panose="020B0502040204020203" pitchFamily="34" charset="0"/>
            </a:endParaRPr>
          </a:p>
          <a:p>
            <a:r>
              <a:rPr lang="en-GB" sz="2000" dirty="0" err="1" smtClean="0">
                <a:latin typeface="Bahnschrift SemiBold" panose="020B0502040204020203" pitchFamily="34" charset="0"/>
              </a:rPr>
              <a:t>S.Karo</a:t>
            </a:r>
            <a:endParaRPr lang="en-GB" sz="2000" dirty="0" smtClean="0">
              <a:latin typeface="Bahnschrift SemiBold" panose="020B0502040204020203" pitchFamily="34" charset="0"/>
            </a:endParaRPr>
          </a:p>
          <a:p>
            <a:r>
              <a:rPr lang="en-GB" sz="2000" dirty="0" err="1" smtClean="0">
                <a:latin typeface="Bahnschrift SemiBold" panose="020B0502040204020203" pitchFamily="34" charset="0"/>
              </a:rPr>
              <a:t>Q.Mari</a:t>
            </a:r>
            <a:r>
              <a:rPr lang="en-GB" sz="2000" dirty="0" smtClean="0">
                <a:latin typeface="Bahnschrift SemiBold" panose="020B0502040204020203" pitchFamily="34" charset="0"/>
              </a:rPr>
              <a:t/>
            </a:r>
            <a:br>
              <a:rPr lang="en-GB" sz="2000" dirty="0" smtClean="0">
                <a:latin typeface="Bahnschrift SemiBold" panose="020B0502040204020203" pitchFamily="34" charset="0"/>
              </a:rPr>
            </a:br>
            <a:r>
              <a:rPr lang="en-GB" sz="2000" dirty="0" err="1" smtClean="0">
                <a:latin typeface="Bahnschrift SemiBold" panose="020B0502040204020203" pitchFamily="34" charset="0"/>
              </a:rPr>
              <a:t>A.Suren</a:t>
            </a:r>
            <a:endParaRPr lang="ru-RU" sz="20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1670995" y="1619500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 </a:t>
            </a:r>
            <a:endParaRPr b="1" dirty="0"/>
          </a:p>
        </p:txBody>
      </p:sp>
      <p:sp>
        <p:nvSpPr>
          <p:cNvPr id="216" name="Google Shape;216;p35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/>
              <a:t>2</a:t>
            </a:fld>
            <a:endParaRPr b="1"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1"/>
          </p:nvPr>
        </p:nvSpPr>
        <p:spPr>
          <a:xfrm>
            <a:off x="1634503" y="1339178"/>
            <a:ext cx="2908518" cy="1912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b="1" dirty="0"/>
              <a:t>Aram Khachaturian est un célèbre compositeur arménien, né le 6 juin 1903 à Tbilissi, en Géorgie</a:t>
            </a:r>
            <a:r>
              <a:rPr lang="fr-FR" b="1" dirty="0" smtClean="0"/>
              <a:t>.</a:t>
            </a:r>
            <a:br>
              <a:rPr lang="fr-FR" b="1" dirty="0" smtClean="0"/>
            </a:br>
            <a:r>
              <a:rPr lang="hy-AM" b="1" dirty="0"/>
              <a:t>Արամ Խաչատրյանը հայտնի հայ կոմպոզիտոր է, ծնվել է 1903 թվականի հունիսի 6-ին Վրաստանի Թբիլիսի քաղաքում:</a:t>
            </a:r>
          </a:p>
          <a:p>
            <a:pPr marL="0" lvl="0" indent="0"/>
            <a:endParaRPr b="1" dirty="0"/>
          </a:p>
        </p:txBody>
      </p:sp>
      <p:sp>
        <p:nvSpPr>
          <p:cNvPr id="218" name="Google Shape;218;p35"/>
          <p:cNvSpPr txBox="1">
            <a:spLocks noGrp="1"/>
          </p:cNvSpPr>
          <p:nvPr>
            <p:ph type="title" idx="2"/>
          </p:nvPr>
        </p:nvSpPr>
        <p:spPr>
          <a:xfrm>
            <a:off x="5563141" y="1619500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 </a:t>
            </a:r>
            <a:endParaRPr b="1" dirty="0"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3"/>
          </p:nvPr>
        </p:nvSpPr>
        <p:spPr>
          <a:xfrm>
            <a:off x="5563140" y="1842667"/>
            <a:ext cx="350914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b="1" dirty="0" smtClean="0"/>
              <a:t>Il </a:t>
            </a:r>
            <a:r>
              <a:rPr lang="fr-FR" b="1" dirty="0"/>
              <a:t>est surtout connu pour sa "Danse dusabre", issue du ballet "Gayane</a:t>
            </a:r>
            <a:r>
              <a:rPr lang="fr-FR" b="1" dirty="0" smtClean="0"/>
              <a:t>".</a:t>
            </a:r>
          </a:p>
          <a:p>
            <a:pPr marL="0" indent="0"/>
            <a:r>
              <a:rPr lang="hy-AM" b="1" dirty="0"/>
              <a:t>Նա առավել հայտնի է իր «Սուսերով պարը» ստեղծագործությամբ «Գայանե» բալետից:</a:t>
            </a:r>
          </a:p>
          <a:p>
            <a:pPr marL="0" lvl="0" indent="0"/>
            <a:endParaRPr b="1" dirty="0"/>
          </a:p>
        </p:txBody>
      </p:sp>
      <p:sp>
        <p:nvSpPr>
          <p:cNvPr id="220" name="Google Shape;220;p35"/>
          <p:cNvSpPr txBox="1">
            <a:spLocks noGrp="1"/>
          </p:cNvSpPr>
          <p:nvPr>
            <p:ph type="title" idx="4"/>
          </p:nvPr>
        </p:nvSpPr>
        <p:spPr>
          <a:xfrm>
            <a:off x="2063879" y="3309372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/>
              <a:t> </a:t>
            </a:r>
            <a:endParaRPr b="1" dirty="0"/>
          </a:p>
        </p:txBody>
      </p:sp>
      <p:sp>
        <p:nvSpPr>
          <p:cNvPr id="221" name="Google Shape;221;p35"/>
          <p:cNvSpPr txBox="1">
            <a:spLocks noGrp="1"/>
          </p:cNvSpPr>
          <p:nvPr>
            <p:ph type="subTitle" idx="5"/>
          </p:nvPr>
        </p:nvSpPr>
        <p:spPr>
          <a:xfrm>
            <a:off x="1555155" y="3924270"/>
            <a:ext cx="2837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/>
              <a:t>Son ballet "Spartacus" </a:t>
            </a:r>
            <a:r>
              <a:rPr lang="en-US" b="1" dirty="0" err="1"/>
              <a:t>est</a:t>
            </a:r>
            <a:r>
              <a:rPr lang="en-US" b="1" dirty="0"/>
              <a:t> </a:t>
            </a:r>
            <a:r>
              <a:rPr lang="en-US" b="1" dirty="0" err="1"/>
              <a:t>considéré</a:t>
            </a:r>
            <a:r>
              <a:rPr lang="en-US" b="1" dirty="0"/>
              <a:t> </a:t>
            </a:r>
            <a:r>
              <a:rPr lang="en-US" b="1" dirty="0" err="1"/>
              <a:t>comme</a:t>
            </a:r>
            <a:r>
              <a:rPr lang="en-US" b="1" dirty="0"/>
              <a:t> </a:t>
            </a:r>
            <a:r>
              <a:rPr lang="en-US" b="1" dirty="0" err="1"/>
              <a:t>l'un</a:t>
            </a:r>
            <a:r>
              <a:rPr lang="en-US" b="1" dirty="0"/>
              <a:t> des chefs-</a:t>
            </a:r>
            <a:r>
              <a:rPr lang="en-US" b="1" dirty="0" err="1"/>
              <a:t>d'œuvre</a:t>
            </a:r>
            <a:r>
              <a:rPr lang="en-US" b="1" dirty="0"/>
              <a:t> de la </a:t>
            </a:r>
            <a:r>
              <a:rPr lang="en-US" b="1" dirty="0" err="1"/>
              <a:t>musique</a:t>
            </a:r>
            <a:r>
              <a:rPr lang="en-US" b="1" dirty="0"/>
              <a:t> </a:t>
            </a:r>
            <a:r>
              <a:rPr lang="en-US" b="1" dirty="0" err="1"/>
              <a:t>classique</a:t>
            </a:r>
            <a:r>
              <a:rPr lang="en-US" b="1" dirty="0"/>
              <a:t> du </a:t>
            </a:r>
            <a:r>
              <a:rPr lang="en-US" b="1" dirty="0" err="1"/>
              <a:t>XXe</a:t>
            </a:r>
            <a:r>
              <a:rPr lang="en-US" b="1" dirty="0"/>
              <a:t> siècle.</a:t>
            </a:r>
            <a:r>
              <a:rPr lang="hy-AM" b="1" dirty="0"/>
              <a:t>Նրա «Սպարտակ» բալետը համարվում է 20-րդ դարի դասական երաժշտության գլուխգործոցներից մեկը:</a:t>
            </a:r>
            <a:endParaRPr b="1" dirty="0"/>
          </a:p>
        </p:txBody>
      </p:sp>
      <p:sp>
        <p:nvSpPr>
          <p:cNvPr id="222" name="Google Shape;222;p35"/>
          <p:cNvSpPr txBox="1">
            <a:spLocks noGrp="1"/>
          </p:cNvSpPr>
          <p:nvPr>
            <p:ph type="title" idx="6"/>
          </p:nvPr>
        </p:nvSpPr>
        <p:spPr>
          <a:xfrm>
            <a:off x="5563141" y="3240843"/>
            <a:ext cx="283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 </a:t>
            </a:r>
            <a:endParaRPr b="1" dirty="0"/>
          </a:p>
        </p:txBody>
      </p:sp>
      <p:sp>
        <p:nvSpPr>
          <p:cNvPr id="223" name="Google Shape;223;p35"/>
          <p:cNvSpPr txBox="1">
            <a:spLocks noGrp="1"/>
          </p:cNvSpPr>
          <p:nvPr>
            <p:ph type="subTitle" idx="7"/>
          </p:nvPr>
        </p:nvSpPr>
        <p:spPr>
          <a:xfrm>
            <a:off x="5433909" y="3462127"/>
            <a:ext cx="3474276" cy="1511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/>
              <a:t>Il a </a:t>
            </a:r>
            <a:r>
              <a:rPr lang="en-US" b="1" dirty="0" err="1"/>
              <a:t>étudié</a:t>
            </a:r>
            <a:r>
              <a:rPr lang="en-US" b="1" dirty="0"/>
              <a:t> la </a:t>
            </a:r>
            <a:r>
              <a:rPr lang="en-US" b="1" dirty="0" err="1"/>
              <a:t>musique</a:t>
            </a:r>
            <a:r>
              <a:rPr lang="en-US" b="1" dirty="0"/>
              <a:t> au Conservatoire de </a:t>
            </a:r>
            <a:r>
              <a:rPr lang="en-US" b="1" dirty="0" err="1"/>
              <a:t>Moscou</a:t>
            </a:r>
            <a:r>
              <a:rPr lang="en-US" b="1" dirty="0"/>
              <a:t>, </a:t>
            </a:r>
            <a:r>
              <a:rPr lang="en-US" b="1" dirty="0" err="1"/>
              <a:t>où</a:t>
            </a:r>
            <a:r>
              <a:rPr lang="en-US" b="1" dirty="0"/>
              <a:t> </a:t>
            </a:r>
            <a:r>
              <a:rPr lang="en-US" b="1" dirty="0" err="1"/>
              <a:t>il</a:t>
            </a:r>
            <a:r>
              <a:rPr lang="en-US" b="1" dirty="0"/>
              <a:t> a </a:t>
            </a:r>
            <a:r>
              <a:rPr lang="en-US" b="1" dirty="0" err="1"/>
              <a:t>développé</a:t>
            </a:r>
            <a:r>
              <a:rPr lang="en-US" b="1" dirty="0"/>
              <a:t> son style unique.</a:t>
            </a:r>
            <a:r>
              <a:rPr lang="hy-AM" b="1" dirty="0"/>
              <a:t>Նա սովորել է Մոսկվայի կոնսերվատորիայում, որտեղ զարգացրել է իր ինքնատիպ երաժշտական ոճը</a:t>
            </a:r>
            <a:endParaRPr b="1" dirty="0"/>
          </a:p>
        </p:txBody>
      </p:sp>
      <p:sp>
        <p:nvSpPr>
          <p:cNvPr id="224" name="Google Shape;224;p35"/>
          <p:cNvSpPr txBox="1">
            <a:spLocks noGrp="1"/>
          </p:cNvSpPr>
          <p:nvPr>
            <p:ph type="subTitle" idx="9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 </a:t>
            </a:r>
            <a:endParaRPr b="1"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title" idx="8"/>
          </p:nvPr>
        </p:nvSpPr>
        <p:spPr>
          <a:xfrm>
            <a:off x="720000" y="560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26" name="Google Shape;226;p35"/>
          <p:cNvSpPr/>
          <p:nvPr/>
        </p:nvSpPr>
        <p:spPr>
          <a:xfrm>
            <a:off x="841236" y="1842667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7" name="Google Shape;227;p35"/>
          <p:cNvSpPr/>
          <p:nvPr/>
        </p:nvSpPr>
        <p:spPr>
          <a:xfrm>
            <a:off x="743459" y="1739604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8" name="Google Shape;228;p35"/>
          <p:cNvSpPr/>
          <p:nvPr/>
        </p:nvSpPr>
        <p:spPr>
          <a:xfrm>
            <a:off x="855195" y="1905096"/>
            <a:ext cx="480501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01</a:t>
            </a:r>
          </a:p>
        </p:txBody>
      </p:sp>
      <p:sp>
        <p:nvSpPr>
          <p:cNvPr id="229" name="Google Shape;229;p35"/>
          <p:cNvSpPr/>
          <p:nvPr/>
        </p:nvSpPr>
        <p:spPr>
          <a:xfrm>
            <a:off x="841249" y="3467779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0" name="Google Shape;230;p35"/>
          <p:cNvSpPr/>
          <p:nvPr/>
        </p:nvSpPr>
        <p:spPr>
          <a:xfrm>
            <a:off x="743471" y="3368485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1" name="Google Shape;231;p35"/>
          <p:cNvSpPr/>
          <p:nvPr/>
        </p:nvSpPr>
        <p:spPr>
          <a:xfrm>
            <a:off x="816978" y="3549296"/>
            <a:ext cx="556935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</a:t>
            </a:r>
            <a:r>
              <a:rPr lang="en-GB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3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4720213" y="1788430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3" name="Google Shape;233;p35"/>
          <p:cNvSpPr/>
          <p:nvPr/>
        </p:nvSpPr>
        <p:spPr>
          <a:xfrm>
            <a:off x="4632848" y="1739604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4" name="Google Shape;234;p35"/>
          <p:cNvSpPr/>
          <p:nvPr/>
        </p:nvSpPr>
        <p:spPr>
          <a:xfrm>
            <a:off x="4695949" y="1905096"/>
            <a:ext cx="562947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02</a:t>
            </a:r>
          </a:p>
        </p:txBody>
      </p:sp>
      <p:sp>
        <p:nvSpPr>
          <p:cNvPr id="235" name="Google Shape;235;p35"/>
          <p:cNvSpPr/>
          <p:nvPr/>
        </p:nvSpPr>
        <p:spPr>
          <a:xfrm>
            <a:off x="4720213" y="3467780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6" name="Google Shape;236;p35"/>
          <p:cNvSpPr/>
          <p:nvPr/>
        </p:nvSpPr>
        <p:spPr>
          <a:xfrm>
            <a:off x="4632848" y="3368485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7" name="Google Shape;237;p35"/>
          <p:cNvSpPr/>
          <p:nvPr/>
        </p:nvSpPr>
        <p:spPr>
          <a:xfrm>
            <a:off x="4695949" y="3549296"/>
            <a:ext cx="571535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</a:t>
            </a:r>
            <a:r>
              <a:rPr lang="en-GB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4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7" y="32499"/>
            <a:ext cx="1511935" cy="15119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" y="-9977"/>
            <a:ext cx="3782791" cy="5202760"/>
          </a:xfrm>
          <a:prstGeom prst="rect">
            <a:avLst/>
          </a:prstGeom>
        </p:spPr>
      </p:pic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1"/>
          </p:nvPr>
        </p:nvSpPr>
        <p:spPr>
          <a:xfrm>
            <a:off x="80627" y="174000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cxnSp>
        <p:nvCxnSpPr>
          <p:cNvPr id="327" name="Google Shape;327;p40"/>
          <p:cNvCxnSpPr>
            <a:endCxn id="328" idx="0"/>
          </p:cNvCxnSpPr>
          <p:nvPr/>
        </p:nvCxnSpPr>
        <p:spPr>
          <a:xfrm>
            <a:off x="3788917" y="-27906"/>
            <a:ext cx="0" cy="135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0"/>
          <p:cNvSpPr/>
          <p:nvPr/>
        </p:nvSpPr>
        <p:spPr>
          <a:xfrm>
            <a:off x="3541694" y="1430567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3541694" y="2554682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0"/>
          <p:cNvSpPr/>
          <p:nvPr/>
        </p:nvSpPr>
        <p:spPr>
          <a:xfrm>
            <a:off x="3541694" y="3678797"/>
            <a:ext cx="690000" cy="6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4591097" y="557784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cxnSp>
        <p:nvCxnSpPr>
          <p:cNvPr id="329" name="Google Shape;329;p40"/>
          <p:cNvCxnSpPr>
            <a:stCxn id="328" idx="2"/>
            <a:endCxn id="330" idx="0"/>
          </p:cNvCxnSpPr>
          <p:nvPr/>
        </p:nvCxnSpPr>
        <p:spPr>
          <a:xfrm>
            <a:off x="3788917" y="2012094"/>
            <a:ext cx="0" cy="434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0"/>
          <p:cNvSpPr/>
          <p:nvPr/>
        </p:nvSpPr>
        <p:spPr>
          <a:xfrm>
            <a:off x="3443917" y="2446209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/>
              </a:solidFill>
            </a:endParaRPr>
          </a:p>
        </p:txBody>
      </p:sp>
      <p:cxnSp>
        <p:nvCxnSpPr>
          <p:cNvPr id="331" name="Google Shape;331;p40"/>
          <p:cNvCxnSpPr>
            <a:stCxn id="330" idx="2"/>
            <a:endCxn id="332" idx="0"/>
          </p:cNvCxnSpPr>
          <p:nvPr/>
        </p:nvCxnSpPr>
        <p:spPr>
          <a:xfrm>
            <a:off x="3788917" y="3136209"/>
            <a:ext cx="0" cy="434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40"/>
          <p:cNvSpPr/>
          <p:nvPr/>
        </p:nvSpPr>
        <p:spPr>
          <a:xfrm>
            <a:off x="3443917" y="3570324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3" name="Google Shape;333;p40"/>
          <p:cNvCxnSpPr>
            <a:stCxn id="332" idx="2"/>
          </p:cNvCxnSpPr>
          <p:nvPr/>
        </p:nvCxnSpPr>
        <p:spPr>
          <a:xfrm>
            <a:off x="3788917" y="4260324"/>
            <a:ext cx="0" cy="87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40"/>
          <p:cNvSpPr/>
          <p:nvPr/>
        </p:nvSpPr>
        <p:spPr>
          <a:xfrm>
            <a:off x="3548666" y="1484188"/>
            <a:ext cx="480501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</a:t>
            </a:r>
            <a:r>
              <a:rPr lang="en-US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5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3507443" y="2614950"/>
            <a:ext cx="562947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</a:t>
            </a:r>
            <a:r>
              <a:rPr lang="en-US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6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3510449" y="3745712"/>
            <a:ext cx="556935" cy="3392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</a:t>
            </a:r>
            <a:r>
              <a:rPr lang="en-US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7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cxnSp>
        <p:nvCxnSpPr>
          <p:cNvPr id="337" name="Google Shape;337;p40"/>
          <p:cNvCxnSpPr>
            <a:stCxn id="338" idx="1"/>
            <a:endCxn id="328" idx="3"/>
          </p:cNvCxnSpPr>
          <p:nvPr/>
        </p:nvCxnSpPr>
        <p:spPr>
          <a:xfrm flipH="1">
            <a:off x="4133917" y="1667094"/>
            <a:ext cx="45717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0"/>
          <p:cNvCxnSpPr>
            <a:stCxn id="340" idx="1"/>
            <a:endCxn id="330" idx="3"/>
          </p:cNvCxnSpPr>
          <p:nvPr/>
        </p:nvCxnSpPr>
        <p:spPr>
          <a:xfrm rot="10800000">
            <a:off x="4133848" y="2791209"/>
            <a:ext cx="1287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40"/>
          <p:cNvCxnSpPr>
            <a:stCxn id="342" idx="1"/>
            <a:endCxn id="332" idx="3"/>
          </p:cNvCxnSpPr>
          <p:nvPr/>
        </p:nvCxnSpPr>
        <p:spPr>
          <a:xfrm rot="10800000">
            <a:off x="4133799" y="3915324"/>
            <a:ext cx="211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40"/>
          <p:cNvSpPr txBox="1">
            <a:spLocks noGrp="1"/>
          </p:cNvSpPr>
          <p:nvPr>
            <p:ph type="title" idx="4294967295"/>
          </p:nvPr>
        </p:nvSpPr>
        <p:spPr>
          <a:xfrm>
            <a:off x="4591096" y="1403244"/>
            <a:ext cx="343231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/>
              <a:t> </a:t>
            </a:r>
            <a:endParaRPr sz="2100" dirty="0"/>
          </a:p>
        </p:txBody>
      </p:sp>
      <p:sp>
        <p:nvSpPr>
          <p:cNvPr id="343" name="Google Shape;343;p40"/>
          <p:cNvSpPr txBox="1">
            <a:spLocks noGrp="1"/>
          </p:cNvSpPr>
          <p:nvPr>
            <p:ph type="subTitle" idx="4294967295"/>
          </p:nvPr>
        </p:nvSpPr>
        <p:spPr>
          <a:xfrm>
            <a:off x="4591097" y="1052882"/>
            <a:ext cx="4118528" cy="1325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Khachaturian a </a:t>
            </a:r>
            <a:r>
              <a:rPr lang="en-US" sz="1400" dirty="0" err="1"/>
              <a:t>été</a:t>
            </a:r>
            <a:r>
              <a:rPr lang="en-US" sz="1400" dirty="0"/>
              <a:t> </a:t>
            </a:r>
            <a:r>
              <a:rPr lang="en-US" sz="1400" dirty="0" err="1"/>
              <a:t>influencé</a:t>
            </a:r>
            <a:r>
              <a:rPr lang="en-US" sz="1400" dirty="0"/>
              <a:t> par la </a:t>
            </a:r>
            <a:r>
              <a:rPr lang="en-US" sz="1400" dirty="0" err="1"/>
              <a:t>musique</a:t>
            </a:r>
            <a:r>
              <a:rPr lang="en-US" sz="1400" dirty="0"/>
              <a:t> </a:t>
            </a:r>
            <a:r>
              <a:rPr lang="en-US" sz="1400" dirty="0" err="1"/>
              <a:t>folklorique</a:t>
            </a:r>
            <a:r>
              <a:rPr lang="en-US" sz="1400" dirty="0"/>
              <a:t> </a:t>
            </a:r>
            <a:r>
              <a:rPr lang="en-US" sz="1400" dirty="0" err="1"/>
              <a:t>arménienne</a:t>
            </a:r>
            <a:r>
              <a:rPr lang="en-US" sz="1400" dirty="0"/>
              <a:t> et </a:t>
            </a:r>
            <a:r>
              <a:rPr lang="en-US" sz="1400" dirty="0" err="1"/>
              <a:t>caucasienne</a:t>
            </a:r>
            <a:r>
              <a:rPr lang="en-US" sz="1400" dirty="0"/>
              <a:t>.</a:t>
            </a:r>
            <a:r>
              <a:rPr lang="hy-AM" sz="1400" dirty="0"/>
              <a:t>Խաչատրյանը մեծապես ազդվել է հայկական և կովկասյան ժողովրդական երաժշտությունից:</a:t>
            </a:r>
            <a:endParaRPr sz="1400" dirty="0"/>
          </a:p>
        </p:txBody>
      </p:sp>
      <p:sp>
        <p:nvSpPr>
          <p:cNvPr id="340" name="Google Shape;340;p40"/>
          <p:cNvSpPr txBox="1">
            <a:spLocks noGrp="1"/>
          </p:cNvSpPr>
          <p:nvPr>
            <p:ph type="title" idx="4294967295"/>
          </p:nvPr>
        </p:nvSpPr>
        <p:spPr>
          <a:xfrm>
            <a:off x="5421748" y="2527359"/>
            <a:ext cx="218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/>
              <a:t> </a:t>
            </a:r>
            <a:endParaRPr sz="2100"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4294967295"/>
          </p:nvPr>
        </p:nvSpPr>
        <p:spPr>
          <a:xfrm>
            <a:off x="5323971" y="2681327"/>
            <a:ext cx="382002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 err="1"/>
              <a:t>En</a:t>
            </a:r>
            <a:r>
              <a:rPr lang="en-US" sz="1400" dirty="0"/>
              <a:t> 1954, </a:t>
            </a:r>
            <a:r>
              <a:rPr lang="en-US" sz="1400" dirty="0" err="1"/>
              <a:t>il</a:t>
            </a:r>
            <a:r>
              <a:rPr lang="en-US" sz="1400" dirty="0"/>
              <a:t> a </a:t>
            </a:r>
            <a:r>
              <a:rPr lang="en-US" sz="1400" dirty="0" err="1"/>
              <a:t>reçu</a:t>
            </a:r>
            <a:r>
              <a:rPr lang="en-US" sz="1400" dirty="0"/>
              <a:t> le </a:t>
            </a:r>
            <a:r>
              <a:rPr lang="en-US" sz="1400" dirty="0" err="1"/>
              <a:t>titre</a:t>
            </a:r>
            <a:r>
              <a:rPr lang="en-US" sz="1400" dirty="0"/>
              <a:t> </a:t>
            </a:r>
            <a:r>
              <a:rPr lang="en-US" sz="1400" dirty="0" err="1"/>
              <a:t>d'Artiste</a:t>
            </a:r>
            <a:r>
              <a:rPr lang="en-US" sz="1400" dirty="0"/>
              <a:t> du </a:t>
            </a:r>
            <a:r>
              <a:rPr lang="en-US" sz="1400" dirty="0" err="1"/>
              <a:t>peuple</a:t>
            </a:r>
            <a:r>
              <a:rPr lang="en-US" sz="1400" dirty="0"/>
              <a:t> de l'URSS.1954 </a:t>
            </a:r>
            <a:r>
              <a:rPr lang="hy-AM" sz="1400" dirty="0"/>
              <a:t>թվականին նա ստացել է ԽՍՀՄ ժողովրդական արտիստի կոչումը:</a:t>
            </a:r>
            <a:endParaRPr sz="1400" dirty="0"/>
          </a:p>
        </p:txBody>
      </p:sp>
      <p:sp>
        <p:nvSpPr>
          <p:cNvPr id="342" name="Google Shape;342;p40"/>
          <p:cNvSpPr txBox="1">
            <a:spLocks noGrp="1"/>
          </p:cNvSpPr>
          <p:nvPr>
            <p:ph type="title" idx="4294967295"/>
          </p:nvPr>
        </p:nvSpPr>
        <p:spPr>
          <a:xfrm>
            <a:off x="6252399" y="3651474"/>
            <a:ext cx="218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</a:t>
            </a:r>
            <a:endParaRPr dirty="0"/>
          </a:p>
        </p:txBody>
      </p:sp>
      <p:sp>
        <p:nvSpPr>
          <p:cNvPr id="345" name="Google Shape;345;p40"/>
          <p:cNvSpPr txBox="1">
            <a:spLocks noGrp="1"/>
          </p:cNvSpPr>
          <p:nvPr>
            <p:ph type="subTitle" idx="4294967295"/>
          </p:nvPr>
        </p:nvSpPr>
        <p:spPr>
          <a:xfrm>
            <a:off x="6132623" y="3638470"/>
            <a:ext cx="2989378" cy="1453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Il a </a:t>
            </a:r>
            <a:r>
              <a:rPr lang="en-US" sz="1400" dirty="0" err="1"/>
              <a:t>composé</a:t>
            </a:r>
            <a:r>
              <a:rPr lang="en-US" sz="1400" dirty="0"/>
              <a:t> </a:t>
            </a:r>
            <a:r>
              <a:rPr lang="en-US" sz="1400" dirty="0" err="1"/>
              <a:t>trois</a:t>
            </a:r>
            <a:r>
              <a:rPr lang="en-US" sz="1400" dirty="0"/>
              <a:t> symphonies et </a:t>
            </a:r>
            <a:r>
              <a:rPr lang="en-US" sz="1400" dirty="0" err="1"/>
              <a:t>plusieurs</a:t>
            </a:r>
            <a:r>
              <a:rPr lang="en-US" sz="1400" dirty="0"/>
              <a:t> concertos pour piano, </a:t>
            </a:r>
            <a:r>
              <a:rPr lang="en-US" sz="1400" dirty="0" err="1"/>
              <a:t>violon</a:t>
            </a:r>
            <a:r>
              <a:rPr lang="en-US" sz="1400" dirty="0"/>
              <a:t> et </a:t>
            </a:r>
            <a:r>
              <a:rPr lang="en-US" sz="1400" dirty="0" err="1"/>
              <a:t>violoncelle</a:t>
            </a:r>
            <a:r>
              <a:rPr lang="en-US" sz="1400" dirty="0"/>
              <a:t>. </a:t>
            </a:r>
            <a:r>
              <a:rPr lang="hy-AM" sz="1400" dirty="0"/>
              <a:t>Նա գրել է երեք սիմֆոնիա և մի քանի կոնցերտ դաշնամուրի, ջութակի և թավջութակի համար:</a:t>
            </a:r>
            <a:endParaRPr sz="1400" dirty="0"/>
          </a:p>
        </p:txBody>
      </p:sp>
      <p:sp>
        <p:nvSpPr>
          <p:cNvPr id="328" name="Google Shape;328;p40"/>
          <p:cNvSpPr/>
          <p:nvPr/>
        </p:nvSpPr>
        <p:spPr>
          <a:xfrm>
            <a:off x="3443917" y="1322094"/>
            <a:ext cx="690000" cy="69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/>
          <p:nvPr/>
        </p:nvSpPr>
        <p:spPr>
          <a:xfrm>
            <a:off x="1855986" y="2658362"/>
            <a:ext cx="756900" cy="74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4"/>
          <p:cNvSpPr/>
          <p:nvPr/>
        </p:nvSpPr>
        <p:spPr>
          <a:xfrm>
            <a:off x="4271054" y="2345304"/>
            <a:ext cx="756900" cy="74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4"/>
          <p:cNvSpPr/>
          <p:nvPr/>
        </p:nvSpPr>
        <p:spPr>
          <a:xfrm>
            <a:off x="6684729" y="2656613"/>
            <a:ext cx="756900" cy="74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4"/>
          <p:cNvSpPr txBox="1">
            <a:spLocks noGrp="1"/>
          </p:cNvSpPr>
          <p:nvPr>
            <p:ph type="subTitle" idx="1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720000" y="5603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23" name="Google Shape;423;p44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24" name="Google Shape;424;p44"/>
          <p:cNvSpPr/>
          <p:nvPr/>
        </p:nvSpPr>
        <p:spPr>
          <a:xfrm>
            <a:off x="1779874" y="2565162"/>
            <a:ext cx="756900" cy="7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4"/>
          <p:cNvSpPr/>
          <p:nvPr/>
        </p:nvSpPr>
        <p:spPr>
          <a:xfrm>
            <a:off x="4193550" y="2258341"/>
            <a:ext cx="756900" cy="7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4"/>
          <p:cNvSpPr/>
          <p:nvPr/>
        </p:nvSpPr>
        <p:spPr>
          <a:xfrm>
            <a:off x="6607226" y="2565162"/>
            <a:ext cx="756900" cy="756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4"/>
          <p:cNvSpPr/>
          <p:nvPr/>
        </p:nvSpPr>
        <p:spPr>
          <a:xfrm>
            <a:off x="1961079" y="2804360"/>
            <a:ext cx="498193" cy="2785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8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sp>
        <p:nvSpPr>
          <p:cNvPr id="428" name="Google Shape;428;p44"/>
          <p:cNvSpPr/>
          <p:nvPr/>
        </p:nvSpPr>
        <p:spPr>
          <a:xfrm>
            <a:off x="4340912" y="2497629"/>
            <a:ext cx="462177" cy="2785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0</a:t>
            </a:r>
            <a:r>
              <a:rPr lang="en-US"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9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sp>
        <p:nvSpPr>
          <p:cNvPr id="429" name="Google Shape;429;p44"/>
          <p:cNvSpPr/>
          <p:nvPr/>
        </p:nvSpPr>
        <p:spPr>
          <a:xfrm>
            <a:off x="6757056" y="2804360"/>
            <a:ext cx="457241" cy="2785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10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sp>
        <p:nvSpPr>
          <p:cNvPr id="430" name="Google Shape;430;p44"/>
          <p:cNvSpPr txBox="1"/>
          <p:nvPr/>
        </p:nvSpPr>
        <p:spPr>
          <a:xfrm>
            <a:off x="1141774" y="3616768"/>
            <a:ext cx="2033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rgbClr val="04040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2100" dirty="0">
              <a:solidFill>
                <a:srgbClr val="04040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1" name="Google Shape;431;p44"/>
          <p:cNvSpPr txBox="1"/>
          <p:nvPr/>
        </p:nvSpPr>
        <p:spPr>
          <a:xfrm>
            <a:off x="102047" y="3694968"/>
            <a:ext cx="3453403" cy="1068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Son style musical combine des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éléments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de la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musique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classique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européenne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et des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mélodies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arméniennes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hy-AM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Նրա երաժշտությունը համադրում է եվրոպական դասական տարրերը և հայկական մեղեդիները:</a:t>
            </a:r>
            <a:endParaRPr dirty="0">
              <a:solidFill>
                <a:srgbClr val="040404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2" name="Google Shape;432;p44"/>
          <p:cNvSpPr txBox="1"/>
          <p:nvPr/>
        </p:nvSpPr>
        <p:spPr>
          <a:xfrm>
            <a:off x="3555450" y="3609993"/>
            <a:ext cx="2033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rgbClr val="040404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2100" dirty="0">
              <a:solidFill>
                <a:srgbClr val="04040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3" name="Google Shape;433;p44"/>
          <p:cNvSpPr txBox="1"/>
          <p:nvPr/>
        </p:nvSpPr>
        <p:spPr>
          <a:xfrm>
            <a:off x="3475821" y="3244122"/>
            <a:ext cx="2693425" cy="180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Il a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enseigné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au Conservatoire de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Moscou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et a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influencé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de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nombreux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compositeurs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soviétiques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r>
              <a:rPr lang="hy-AM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Նա դասավանդել է Մոսկվայի կոնսերվատորիայում և մեծ ազդեցություն ունեցել խորհրդային կոմպոզիտորների վրա:</a:t>
            </a:r>
            <a:endParaRPr dirty="0">
              <a:solidFill>
                <a:srgbClr val="040404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4" name="Google Shape;434;p44"/>
          <p:cNvSpPr txBox="1"/>
          <p:nvPr/>
        </p:nvSpPr>
        <p:spPr>
          <a:xfrm>
            <a:off x="6016450" y="3546260"/>
            <a:ext cx="3127550" cy="139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Il a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écrit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la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musique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de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l'hymne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de la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République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socialiste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soviétique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d'Arménie</a:t>
            </a:r>
            <a:r>
              <a:rPr lang="en-US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r>
              <a:rPr lang="hy-AM" dirty="0">
                <a:solidFill>
                  <a:srgbClr val="040404"/>
                </a:solidFill>
                <a:latin typeface="Karla"/>
                <a:ea typeface="Karla"/>
                <a:cs typeface="Karla"/>
                <a:sym typeface="Karla"/>
              </a:rPr>
              <a:t>Նա գրել է Հայկական Խորհրդային Սոցիալիստական Հանրապետության օրհներգի երաժշտությունը:</a:t>
            </a:r>
            <a:endParaRPr dirty="0">
              <a:solidFill>
                <a:srgbClr val="040404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5" name="Google Shape;435;p44"/>
          <p:cNvSpPr txBox="1"/>
          <p:nvPr/>
        </p:nvSpPr>
        <p:spPr>
          <a:xfrm>
            <a:off x="5969126" y="3609993"/>
            <a:ext cx="2033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ym typeface="Libre Baskerville"/>
              </a:rPr>
              <a:t> </a:t>
            </a:r>
            <a:endParaRPr dirty="0">
              <a:sym typeface="Libre Baskerville"/>
            </a:endParaRPr>
          </a:p>
        </p:txBody>
      </p:sp>
      <p:cxnSp>
        <p:nvCxnSpPr>
          <p:cNvPr id="436" name="Google Shape;436;p44"/>
          <p:cNvCxnSpPr>
            <a:stCxn id="424" idx="2"/>
            <a:endCxn id="430" idx="0"/>
          </p:cNvCxnSpPr>
          <p:nvPr/>
        </p:nvCxnSpPr>
        <p:spPr>
          <a:xfrm>
            <a:off x="2158324" y="3322062"/>
            <a:ext cx="0" cy="2947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4"/>
          <p:cNvCxnSpPr>
            <a:stCxn id="419" idx="2"/>
            <a:endCxn id="433" idx="0"/>
          </p:cNvCxnSpPr>
          <p:nvPr/>
        </p:nvCxnSpPr>
        <p:spPr>
          <a:xfrm>
            <a:off x="4649504" y="3087204"/>
            <a:ext cx="173030" cy="1569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4"/>
          <p:cNvCxnSpPr>
            <a:stCxn id="426" idx="2"/>
            <a:endCxn id="435" idx="0"/>
          </p:cNvCxnSpPr>
          <p:nvPr/>
        </p:nvCxnSpPr>
        <p:spPr>
          <a:xfrm>
            <a:off x="6985676" y="3322062"/>
            <a:ext cx="0" cy="28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49" y="342213"/>
            <a:ext cx="28575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4"/>
          <p:cNvSpPr/>
          <p:nvPr/>
        </p:nvSpPr>
        <p:spPr>
          <a:xfrm>
            <a:off x="3364638" y="246110"/>
            <a:ext cx="2325600" cy="30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54"/>
          <p:cNvSpPr txBox="1">
            <a:spLocks noGrp="1"/>
          </p:cNvSpPr>
          <p:nvPr>
            <p:ph type="subTitle" idx="1"/>
          </p:nvPr>
        </p:nvSpPr>
        <p:spPr>
          <a:xfrm>
            <a:off x="0" y="2066916"/>
            <a:ext cx="3145146" cy="1634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/>
              <a:t>En</a:t>
            </a:r>
            <a:r>
              <a:rPr lang="en-US" dirty="0"/>
              <a:t> plus de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œuvres</a:t>
            </a:r>
            <a:r>
              <a:rPr lang="en-US" dirty="0"/>
              <a:t> </a:t>
            </a:r>
            <a:r>
              <a:rPr lang="en-US" dirty="0" err="1"/>
              <a:t>symphoniques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a </a:t>
            </a:r>
            <a:r>
              <a:rPr lang="en-US" dirty="0" err="1"/>
              <a:t>composé</a:t>
            </a:r>
            <a:r>
              <a:rPr lang="en-US" dirty="0"/>
              <a:t> de la </a:t>
            </a:r>
            <a:r>
              <a:rPr lang="en-US" dirty="0" err="1"/>
              <a:t>musique</a:t>
            </a:r>
            <a:r>
              <a:rPr lang="en-US" dirty="0"/>
              <a:t> de film et de </a:t>
            </a:r>
            <a:r>
              <a:rPr lang="en-US" dirty="0" err="1"/>
              <a:t>théâtre</a:t>
            </a:r>
            <a:r>
              <a:rPr lang="en-US" dirty="0"/>
              <a:t>.</a:t>
            </a:r>
            <a:r>
              <a:rPr lang="hy-AM" dirty="0"/>
              <a:t>Բացի սիմֆոնիկ ստեղծագործություններից, նա գրել է նաև կինո և թատերական երաժշտություն:</a:t>
            </a:r>
            <a:endParaRPr dirty="0"/>
          </a:p>
        </p:txBody>
      </p:sp>
      <p:sp>
        <p:nvSpPr>
          <p:cNvPr id="673" name="Google Shape;673;p54"/>
          <p:cNvSpPr txBox="1">
            <a:spLocks noGrp="1"/>
          </p:cNvSpPr>
          <p:nvPr>
            <p:ph type="title" idx="2"/>
          </p:nvPr>
        </p:nvSpPr>
        <p:spPr>
          <a:xfrm>
            <a:off x="6154902" y="1821994"/>
            <a:ext cx="210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674" name="Google Shape;674;p54"/>
          <p:cNvSpPr txBox="1">
            <a:spLocks noGrp="1"/>
          </p:cNvSpPr>
          <p:nvPr>
            <p:ph type="subTitle" idx="3"/>
          </p:nvPr>
        </p:nvSpPr>
        <p:spPr>
          <a:xfrm>
            <a:off x="5622330" y="1904451"/>
            <a:ext cx="3504526" cy="1791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Khachaturian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décédé</a:t>
            </a:r>
            <a:r>
              <a:rPr lang="en-US" dirty="0"/>
              <a:t> le 1er </a:t>
            </a:r>
            <a:r>
              <a:rPr lang="en-US" dirty="0" err="1"/>
              <a:t>mai</a:t>
            </a:r>
            <a:r>
              <a:rPr lang="en-US" dirty="0"/>
              <a:t> 1978 à </a:t>
            </a:r>
            <a:r>
              <a:rPr lang="en-US" dirty="0" err="1"/>
              <a:t>Moscou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son </a:t>
            </a:r>
            <a:r>
              <a:rPr lang="en-US" dirty="0" err="1"/>
              <a:t>héritage</a:t>
            </a:r>
            <a:r>
              <a:rPr lang="en-US" dirty="0"/>
              <a:t> musical </a:t>
            </a:r>
            <a:r>
              <a:rPr lang="en-US" dirty="0" err="1"/>
              <a:t>reste</a:t>
            </a:r>
            <a:r>
              <a:rPr lang="en-US" dirty="0"/>
              <a:t> vivant </a:t>
            </a:r>
            <a:r>
              <a:rPr lang="en-US" dirty="0" err="1"/>
              <a:t>dans</a:t>
            </a:r>
            <a:r>
              <a:rPr lang="en-US" dirty="0"/>
              <a:t> le monde </a:t>
            </a:r>
            <a:r>
              <a:rPr lang="en-US" dirty="0" err="1"/>
              <a:t>entier</a:t>
            </a:r>
            <a:r>
              <a:rPr lang="en-US" dirty="0"/>
              <a:t>.</a:t>
            </a:r>
            <a:r>
              <a:rPr lang="hy-AM" dirty="0"/>
              <a:t>Խաչատրյանը մահացել է 1978 թվականի մայիսի 1-ին Մոսկվայում, սակայն նրա երաժշտական ժառանգությունը շարունակում է ապրել ամբողջ աշխարհում:</a:t>
            </a:r>
            <a:endParaRPr dirty="0"/>
          </a:p>
        </p:txBody>
      </p:sp>
      <p:sp>
        <p:nvSpPr>
          <p:cNvPr id="675" name="Google Shape;675;p54"/>
          <p:cNvSpPr txBox="1">
            <a:spLocks noGrp="1"/>
          </p:cNvSpPr>
          <p:nvPr>
            <p:ph type="sldNum" idx="12"/>
          </p:nvPr>
        </p:nvSpPr>
        <p:spPr>
          <a:xfrm>
            <a:off x="8259625" y="213225"/>
            <a:ext cx="4500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76" name="Google Shape;676;p54"/>
          <p:cNvSpPr txBox="1">
            <a:spLocks noGrp="1"/>
          </p:cNvSpPr>
          <p:nvPr>
            <p:ph type="subTitle" idx="9"/>
          </p:nvPr>
        </p:nvSpPr>
        <p:spPr>
          <a:xfrm>
            <a:off x="434449" y="214263"/>
            <a:ext cx="1556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677" name="Google Shape;677;p54"/>
          <p:cNvSpPr txBox="1">
            <a:spLocks noGrp="1"/>
          </p:cNvSpPr>
          <p:nvPr>
            <p:ph type="title" idx="4"/>
          </p:nvPr>
        </p:nvSpPr>
        <p:spPr>
          <a:xfrm>
            <a:off x="3259772" y="4170040"/>
            <a:ext cx="210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678" name="Google Shape;678;p54"/>
          <p:cNvSpPr txBox="1">
            <a:spLocks noGrp="1"/>
          </p:cNvSpPr>
          <p:nvPr>
            <p:ph type="subTitle" idx="5"/>
          </p:nvPr>
        </p:nvSpPr>
        <p:spPr>
          <a:xfrm>
            <a:off x="1204358" y="3982392"/>
            <a:ext cx="6956517" cy="1220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Khachaturian n'avait pas appris la musique dans son enfance, mais il est devenu un compositeur de renommée mondiale. Sa Danse du sabre a été utilisée dans de nombreux films et dessins animés célèbres</a:t>
            </a:r>
            <a:r>
              <a:rPr lang="fr-FR" dirty="0" smtClean="0"/>
              <a:t>.</a:t>
            </a:r>
            <a:r>
              <a:rPr lang="hy-AM" dirty="0"/>
              <a:t> Խաչատրյանը փոքր տարիքում չէր սովորել երաժշտություն, բայց դարձավ աշխարհահռչակ կոմպոզիտոր:Նրա Սուսերովպարը հնչել է բազմաթիվ հայտնի ֆիլմերում և մուլտֆիլմերում:</a:t>
            </a:r>
            <a:endParaRPr dirty="0"/>
          </a:p>
        </p:txBody>
      </p:sp>
      <p:sp>
        <p:nvSpPr>
          <p:cNvPr id="679" name="Google Shape;679;p54"/>
          <p:cNvSpPr txBox="1">
            <a:spLocks noGrp="1"/>
          </p:cNvSpPr>
          <p:nvPr>
            <p:ph type="title" idx="6"/>
          </p:nvPr>
        </p:nvSpPr>
        <p:spPr>
          <a:xfrm>
            <a:off x="6154902" y="3646334"/>
            <a:ext cx="210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680" name="Google Shape;680;p54"/>
          <p:cNvSpPr txBox="1">
            <a:spLocks noGrp="1"/>
          </p:cNvSpPr>
          <p:nvPr>
            <p:ph type="subTitle" idx="7"/>
          </p:nvPr>
        </p:nvSpPr>
        <p:spPr>
          <a:xfrm>
            <a:off x="4913201" y="3316072"/>
            <a:ext cx="2445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8"/>
          </p:nvPr>
        </p:nvSpPr>
        <p:spPr>
          <a:xfrm>
            <a:off x="5292000" y="2862009"/>
            <a:ext cx="7704000" cy="5727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4" name="Google Shape;635;p52"/>
          <p:cNvSpPr/>
          <p:nvPr/>
        </p:nvSpPr>
        <p:spPr>
          <a:xfrm>
            <a:off x="1269681" y="1570710"/>
            <a:ext cx="580800" cy="5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636;p52"/>
          <p:cNvSpPr/>
          <p:nvPr/>
        </p:nvSpPr>
        <p:spPr>
          <a:xfrm>
            <a:off x="1185088" y="1486116"/>
            <a:ext cx="580800" cy="58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637;p52"/>
          <p:cNvSpPr/>
          <p:nvPr/>
        </p:nvSpPr>
        <p:spPr>
          <a:xfrm>
            <a:off x="1276226" y="1643590"/>
            <a:ext cx="398554" cy="281368"/>
          </a:xfrm>
          <a:prstGeom prst="rect">
            <a:avLst/>
          </a:prstGeom>
        </p:spPr>
        <p:txBody>
          <a:bodyPr numCol="1"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b="1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11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sp>
        <p:nvSpPr>
          <p:cNvPr id="57" name="Google Shape;638;p52"/>
          <p:cNvSpPr/>
          <p:nvPr/>
        </p:nvSpPr>
        <p:spPr>
          <a:xfrm>
            <a:off x="6950558" y="1221828"/>
            <a:ext cx="580800" cy="5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639;p52"/>
          <p:cNvSpPr/>
          <p:nvPr/>
        </p:nvSpPr>
        <p:spPr>
          <a:xfrm>
            <a:off x="6865965" y="1137234"/>
            <a:ext cx="580800" cy="58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640;p52"/>
          <p:cNvSpPr/>
          <p:nvPr/>
        </p:nvSpPr>
        <p:spPr>
          <a:xfrm>
            <a:off x="6925867" y="1294707"/>
            <a:ext cx="466939" cy="2813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1</a:t>
            </a:r>
            <a:r>
              <a:rPr b="1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2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sp>
        <p:nvSpPr>
          <p:cNvPr id="60" name="Google Shape;638;p52"/>
          <p:cNvSpPr/>
          <p:nvPr/>
        </p:nvSpPr>
        <p:spPr>
          <a:xfrm>
            <a:off x="4186410" y="3490577"/>
            <a:ext cx="580800" cy="58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39;p52"/>
          <p:cNvSpPr/>
          <p:nvPr/>
        </p:nvSpPr>
        <p:spPr>
          <a:xfrm>
            <a:off x="4101817" y="3405983"/>
            <a:ext cx="580800" cy="580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40;p52"/>
          <p:cNvSpPr/>
          <p:nvPr/>
        </p:nvSpPr>
        <p:spPr>
          <a:xfrm>
            <a:off x="4161719" y="3563456"/>
            <a:ext cx="466939" cy="2813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1</a:t>
            </a:r>
            <a:r>
              <a:rPr lang="en-US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ibre Baskerville"/>
              </a:rPr>
              <a:t>3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Libre Baskerville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70" y="78755"/>
            <a:ext cx="2332689" cy="3123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lebrities and Political Activism Thesis by Slidesgo">
  <a:themeElements>
    <a:clrScheme name="Simple Light">
      <a:dk1>
        <a:srgbClr val="040404"/>
      </a:dk1>
      <a:lt1>
        <a:srgbClr val="C2C2C2"/>
      </a:lt1>
      <a:dk2>
        <a:srgbClr val="EEEEEE"/>
      </a:dk2>
      <a:lt2>
        <a:srgbClr val="FFFFFF"/>
      </a:lt2>
      <a:accent1>
        <a:srgbClr val="EB9134"/>
      </a:accent1>
      <a:accent2>
        <a:srgbClr val="696B6D"/>
      </a:accent2>
      <a:accent3>
        <a:srgbClr val="363738"/>
      </a:accent3>
      <a:accent4>
        <a:srgbClr val="FFFFFF"/>
      </a:accent4>
      <a:accent5>
        <a:srgbClr val="FFFFFF"/>
      </a:accent5>
      <a:accent6>
        <a:srgbClr val="FFFFFF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472</Words>
  <Application>Microsoft Office PowerPoint</Application>
  <PresentationFormat>Экран (16:9)</PresentationFormat>
  <Paragraphs>63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Libre Baskerville</vt:lpstr>
      <vt:lpstr>Arial</vt:lpstr>
      <vt:lpstr>Karla</vt:lpstr>
      <vt:lpstr>Bahnschrift SemiBold</vt:lpstr>
      <vt:lpstr>Celebrities and Political Activism Thesis by Slidesgo</vt:lpstr>
      <vt:lpstr>Aram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Aram</dc:title>
  <cp:lastModifiedBy>David Jaghatspanyan</cp:lastModifiedBy>
  <cp:revision>5</cp:revision>
  <dcterms:modified xsi:type="dcterms:W3CDTF">2025-03-04T20:09:05Z</dcterms:modified>
</cp:coreProperties>
</file>