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97" r:id="rId1"/>
  </p:sldMasterIdLst>
  <p:sldIdLst>
    <p:sldId id="256" r:id="rId2"/>
    <p:sldId id="257" r:id="rId3"/>
    <p:sldId id="258" r:id="rId4"/>
    <p:sldId id="264" r:id="rId5"/>
    <p:sldId id="265" r:id="rId6"/>
    <p:sldId id="266" r:id="rId7"/>
    <p:sldId id="267" r:id="rId8"/>
    <p:sldId id="259" r:id="rId9"/>
    <p:sldId id="260" r:id="rId10"/>
    <p:sldId id="261" r:id="rId11"/>
    <p:sldId id="262" r:id="rId12"/>
    <p:sldId id="263"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133078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C9499-64F7-457A-B03F-CE3C6EE5358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214071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370733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3497682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411386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2C9499-64F7-457A-B03F-CE3C6EE5358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2151492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2C9499-64F7-457A-B03F-CE3C6EE5358F}" type="datetimeFigureOut">
              <a:rPr lang="en-US" smtClean="0"/>
              <a:t>6/12/2023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3369647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1232595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2007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121149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C9499-64F7-457A-B03F-CE3C6EE5358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61232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C9499-64F7-457A-B03F-CE3C6EE5358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270990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2C9499-64F7-457A-B03F-CE3C6EE5358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168857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C9499-64F7-457A-B03F-CE3C6EE5358F}"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109989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9499-64F7-457A-B03F-CE3C6EE5358F}"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290005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C9499-64F7-457A-B03F-CE3C6EE5358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423757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C9499-64F7-457A-B03F-CE3C6EE5358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8441A8-D1A9-4D68-9EFD-066272646BC5}" type="slidenum">
              <a:rPr lang="en-US" smtClean="0"/>
              <a:t>‹#›</a:t>
            </a:fld>
            <a:endParaRPr lang="en-US"/>
          </a:p>
        </p:txBody>
      </p:sp>
    </p:spTree>
    <p:extLst>
      <p:ext uri="{BB962C8B-B14F-4D97-AF65-F5344CB8AC3E}">
        <p14:creationId xmlns:p14="http://schemas.microsoft.com/office/powerpoint/2010/main" val="190393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32C9499-64F7-457A-B03F-CE3C6EE5358F}" type="datetimeFigureOut">
              <a:rPr lang="en-US" smtClean="0"/>
              <a:t>6/12/2023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8441A8-D1A9-4D68-9EFD-066272646BC5}" type="slidenum">
              <a:rPr lang="en-US" smtClean="0"/>
              <a:t>‹#›</a:t>
            </a:fld>
            <a:endParaRPr lang="en-US"/>
          </a:p>
        </p:txBody>
      </p:sp>
    </p:spTree>
    <p:extLst>
      <p:ext uri="{BB962C8B-B14F-4D97-AF65-F5344CB8AC3E}">
        <p14:creationId xmlns:p14="http://schemas.microsoft.com/office/powerpoint/2010/main" val="228414790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app.moqups.com/"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asp.net-tutorials.com/" TargetMode="External"/><Relationship Id="rId7" Type="http://schemas.openxmlformats.org/officeDocument/2006/relationships/hyperlink" Target="http://en.wikipedia.org/wiki/ASP.NET" TargetMode="External"/><Relationship Id="rId2" Type="http://schemas.openxmlformats.org/officeDocument/2006/relationships/hyperlink" Target="http://www.w3schools.com/aspnet/default.asp" TargetMode="External"/><Relationship Id="rId1" Type="http://schemas.openxmlformats.org/officeDocument/2006/relationships/slideLayout" Target="../slideLayouts/slideLayout7.xml"/><Relationship Id="rId6" Type="http://schemas.openxmlformats.org/officeDocument/2006/relationships/hyperlink" Target="http://wiki.asp.net/" TargetMode="External"/><Relationship Id="rId5" Type="http://schemas.openxmlformats.org/officeDocument/2006/relationships/hyperlink" Target="http://www.mono-project.com/ASP.NET" TargetMode="External"/><Relationship Id="rId4" Type="http://schemas.openxmlformats.org/officeDocument/2006/relationships/hyperlink" Target="http://weblogs.asp.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5F02-2461-029E-F7D1-C874B50693E0}"/>
              </a:ext>
            </a:extLst>
          </p:cNvPr>
          <p:cNvSpPr>
            <a:spLocks noGrp="1"/>
          </p:cNvSpPr>
          <p:nvPr>
            <p:ph type="ctrTitle"/>
          </p:nvPr>
        </p:nvSpPr>
        <p:spPr>
          <a:xfrm>
            <a:off x="1683171" y="1300294"/>
            <a:ext cx="8825658" cy="4424344"/>
          </a:xfrm>
        </p:spPr>
        <p:txBody>
          <a:bodyPr/>
          <a:lstStyle/>
          <a:p>
            <a:pPr marL="0" marR="0" algn="ctr">
              <a:spcBef>
                <a:spcPts val="1200"/>
              </a:spcBef>
              <a:spcAft>
                <a:spcPts val="3600"/>
              </a:spcAft>
            </a:pPr>
            <a: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t>Software Requirements Specification</a:t>
            </a:r>
            <a:b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br>
            <a: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t>for</a:t>
            </a:r>
            <a:b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br>
            <a:b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br>
            <a: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t>Online Election Voting App Management System</a:t>
            </a:r>
            <a:br>
              <a:rPr lang="en-US" sz="4000" b="1" kern="1400" dirty="0">
                <a:effectLst/>
                <a:latin typeface="Arial" panose="020B0604020202020204" pitchFamily="34" charset="0"/>
                <a:ea typeface="Times New Roman" panose="02020603050405020304" pitchFamily="18" charset="0"/>
                <a:cs typeface="Times New Roman" panose="02020603050405020304" pitchFamily="18" charset="0"/>
              </a:rPr>
            </a:br>
            <a:endParaRPr lang="en-US" sz="4000" dirty="0"/>
          </a:p>
        </p:txBody>
      </p:sp>
    </p:spTree>
    <p:extLst>
      <p:ext uri="{BB962C8B-B14F-4D97-AF65-F5344CB8AC3E}">
        <p14:creationId xmlns:p14="http://schemas.microsoft.com/office/powerpoint/2010/main" val="83586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10">
            <a:extLst>
              <a:ext uri="{FF2B5EF4-FFF2-40B4-BE49-F238E27FC236}">
                <a16:creationId xmlns:a16="http://schemas.microsoft.com/office/drawing/2014/main" id="{81531CAA-631F-794A-C89B-A46C19351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03" y="1314450"/>
            <a:ext cx="2157413" cy="42291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1">
            <a:extLst>
              <a:ext uri="{FF2B5EF4-FFF2-40B4-BE49-F238E27FC236}">
                <a16:creationId xmlns:a16="http://schemas.microsoft.com/office/drawing/2014/main" id="{0976340E-E8E2-AA17-53F0-E05EA3B46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103" y="1314450"/>
            <a:ext cx="2181225" cy="4229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2">
            <a:extLst>
              <a:ext uri="{FF2B5EF4-FFF2-40B4-BE49-F238E27FC236}">
                <a16:creationId xmlns:a16="http://schemas.microsoft.com/office/drawing/2014/main" id="{CE8EF772-733A-DED1-CC8F-A401907E5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741" y="1317625"/>
            <a:ext cx="2139950" cy="4235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4">
            <a:extLst>
              <a:ext uri="{FF2B5EF4-FFF2-40B4-BE49-F238E27FC236}">
                <a16:creationId xmlns:a16="http://schemas.microsoft.com/office/drawing/2014/main" id="{BA85CDA0-F48C-4DD7-1261-5B93E8DAD6C7}"/>
              </a:ext>
            </a:extLst>
          </p:cNvPr>
          <p:cNvSpPr txBox="1">
            <a:spLocks noChangeArrowheads="1"/>
          </p:cNvSpPr>
          <p:nvPr/>
        </p:nvSpPr>
        <p:spPr bwMode="auto">
          <a:xfrm>
            <a:off x="621615" y="567829"/>
            <a:ext cx="179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12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Candidate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 Box 16">
            <a:extLst>
              <a:ext uri="{FF2B5EF4-FFF2-40B4-BE49-F238E27FC236}">
                <a16:creationId xmlns:a16="http://schemas.microsoft.com/office/drawing/2014/main" id="{F015F79D-30F4-5379-0CB5-2B4FEBD2C0AC}"/>
              </a:ext>
            </a:extLst>
          </p:cNvPr>
          <p:cNvSpPr txBox="1">
            <a:spLocks noChangeArrowheads="1"/>
          </p:cNvSpPr>
          <p:nvPr/>
        </p:nvSpPr>
        <p:spPr bwMode="auto">
          <a:xfrm>
            <a:off x="621615" y="5537200"/>
            <a:ext cx="2720976"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12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Reference: </a:t>
            </a:r>
            <a:r>
              <a:rPr kumimoji="0" lang="en-US" altLang="en-US" sz="12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hlinkClick r:id="rId5"/>
              </a:rPr>
              <a:t>https://app.moqups.com/</a:t>
            </a:r>
            <a:endParaRPr kumimoji="0" lang="en-US" altLang="en-US" sz="12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DCB3C8FB-20AD-1ABE-3757-582675EA7F13}"/>
              </a:ext>
            </a:extLst>
          </p:cNvPr>
          <p:cNvSpPr>
            <a:spLocks noChangeArrowheads="1"/>
          </p:cNvSpPr>
          <p:nvPr/>
        </p:nvSpPr>
        <p:spPr bwMode="auto">
          <a:xfrm>
            <a:off x="931178" y="1314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50709CF5-794D-D6FF-0F5C-CF6E1633835A}"/>
              </a:ext>
            </a:extLst>
          </p:cNvPr>
          <p:cNvSpPr>
            <a:spLocks noChangeArrowheads="1"/>
          </p:cNvSpPr>
          <p:nvPr/>
        </p:nvSpPr>
        <p:spPr bwMode="auto">
          <a:xfrm>
            <a:off x="556368" y="131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Interfaces</a:t>
            </a:r>
            <a:endParaRPr kumimoji="0" lang="en-US" altLang="en-US" sz="1400" b="1" i="0" u="none" strike="noStrike" cap="none" normalizeH="0" baseline="0" dirty="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41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2673EEE3-2F20-7B1F-6387-E3F867A912FD}"/>
              </a:ext>
            </a:extLst>
          </p:cNvPr>
          <p:cNvSpPr>
            <a:spLocks noChangeArrowheads="1"/>
          </p:cNvSpPr>
          <p:nvPr/>
        </p:nvSpPr>
        <p:spPr bwMode="auto">
          <a:xfrm>
            <a:off x="822121" y="7885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Features</a:t>
            </a:r>
            <a:endParaRPr kumimoji="0" lang="en-US" altLang="en-US" sz="1800" b="1" i="0" u="none" strike="noStrike" cap="none" normalizeH="0" baseline="0" dirty="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Times" panose="02020603050405020304" pitchFamily="18" charset="0"/>
                <a:ea typeface="Times" panose="02020603050405020304" pitchFamily="18" charset="0"/>
                <a:cs typeface="Times New Roman" panose="02020603050405020304" pitchFamily="18" charset="0"/>
              </a:rPr>
              <a:t>UML Diagrams:</a:t>
            </a:r>
            <a:endParaRPr kumimoji="0" lang="en-US" altLang="en-US" sz="1800" b="1" i="0" u="none" strike="noStrike" cap="none" normalizeH="0" baseline="0" dirty="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Times" panose="02020603050405020304" pitchFamily="18" charset="0"/>
                <a:ea typeface="Times" panose="02020603050405020304" pitchFamily="18" charset="0"/>
                <a:cs typeface="Times New Roman" panose="02020603050405020304" pitchFamily="18" charset="0"/>
              </a:rPr>
              <a:t>Use Case Diagram:</a:t>
            </a:r>
            <a:endParaRPr kumimoji="0" lang="en-US" altLang="en-US" sz="1800" b="1" i="0" u="none" strike="noStrike" cap="none" normalizeH="0" baseline="0" dirty="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Times" panose="02020603050405020304" pitchFamily="18" charset="0"/>
                <a:ea typeface="Times" panose="02020603050405020304" pitchFamily="18" charset="0"/>
                <a:cs typeface="Times New Roman" panose="02020603050405020304" pitchFamily="18" charset="0"/>
              </a:rPr>
              <a:t>Voter Panel: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80" name="Picture 1">
            <a:extLst>
              <a:ext uri="{FF2B5EF4-FFF2-40B4-BE49-F238E27FC236}">
                <a16:creationId xmlns:a16="http://schemas.microsoft.com/office/drawing/2014/main" id="{40B199EB-B2E2-7A8F-AA67-ECC4ED7CA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2" t="1015" r="1102" b="1521"/>
          <a:stretch>
            <a:fillRect/>
          </a:stretch>
        </p:blipFill>
        <p:spPr bwMode="auto">
          <a:xfrm>
            <a:off x="1012621" y="1423565"/>
            <a:ext cx="603885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a:extLst>
              <a:ext uri="{FF2B5EF4-FFF2-40B4-BE49-F238E27FC236}">
                <a16:creationId xmlns:a16="http://schemas.microsoft.com/office/drawing/2014/main" id="{73055741-58A8-11AA-3A6F-F41231A1EF91}"/>
              </a:ext>
            </a:extLst>
          </p:cNvPr>
          <p:cNvSpPr>
            <a:spLocks noChangeArrowheads="1"/>
          </p:cNvSpPr>
          <p:nvPr/>
        </p:nvSpPr>
        <p:spPr bwMode="auto">
          <a:xfrm>
            <a:off x="822121" y="12457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8337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EB1703-3E16-27CB-3169-7EBB15CDCE36}"/>
              </a:ext>
            </a:extLst>
          </p:cNvPr>
          <p:cNvSpPr>
            <a:spLocks noChangeArrowheads="1"/>
          </p:cNvSpPr>
          <p:nvPr/>
        </p:nvSpPr>
        <p:spPr bwMode="auto">
          <a:xfrm>
            <a:off x="360727" y="4683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Panel: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2">
            <a:extLst>
              <a:ext uri="{FF2B5EF4-FFF2-40B4-BE49-F238E27FC236}">
                <a16:creationId xmlns:a16="http://schemas.microsoft.com/office/drawing/2014/main" id="{5CD12FC0-7F0A-B819-2EB9-025C15F96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4" t="967" r="1176" b="1208"/>
          <a:stretch>
            <a:fillRect/>
          </a:stretch>
        </p:blipFill>
        <p:spPr bwMode="auto">
          <a:xfrm>
            <a:off x="1158307" y="925512"/>
            <a:ext cx="6434138" cy="5683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C25EB75-F8D7-630A-A96C-C47A30D611CD}"/>
              </a:ext>
            </a:extLst>
          </p:cNvPr>
          <p:cNvSpPr>
            <a:spLocks noChangeArrowheads="1"/>
          </p:cNvSpPr>
          <p:nvPr/>
        </p:nvSpPr>
        <p:spPr bwMode="auto">
          <a:xfrm>
            <a:off x="360727" y="9255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2561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9E8196-E042-E0D5-15C3-461BDEC75C48}"/>
              </a:ext>
            </a:extLst>
          </p:cNvPr>
          <p:cNvSpPr>
            <a:spLocks noChangeArrowheads="1"/>
          </p:cNvSpPr>
          <p:nvPr/>
        </p:nvSpPr>
        <p:spPr bwMode="auto">
          <a:xfrm>
            <a:off x="444616" y="3607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Election Authority Panel: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Picture 3">
            <a:extLst>
              <a:ext uri="{FF2B5EF4-FFF2-40B4-BE49-F238E27FC236}">
                <a16:creationId xmlns:a16="http://schemas.microsoft.com/office/drawing/2014/main" id="{BB708719-7E52-37A3-8BAF-544A0C931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8" t="1408" r="2252" b="1915"/>
          <a:stretch>
            <a:fillRect/>
          </a:stretch>
        </p:blipFill>
        <p:spPr bwMode="auto">
          <a:xfrm>
            <a:off x="1447916" y="1021127"/>
            <a:ext cx="5643563" cy="57673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774508D-B5A5-DDF2-1316-CC08D71BCE0A}"/>
              </a:ext>
            </a:extLst>
          </p:cNvPr>
          <p:cNvSpPr>
            <a:spLocks noChangeArrowheads="1"/>
          </p:cNvSpPr>
          <p:nvPr/>
        </p:nvSpPr>
        <p:spPr bwMode="auto">
          <a:xfrm>
            <a:off x="444616" y="8179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3547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E165F27-D061-9C7D-16A9-4C5380243679}"/>
              </a:ext>
            </a:extLst>
          </p:cNvPr>
          <p:cNvSpPr>
            <a:spLocks noChangeArrowheads="1"/>
          </p:cNvSpPr>
          <p:nvPr/>
        </p:nvSpPr>
        <p:spPr bwMode="auto">
          <a:xfrm>
            <a:off x="1218520" y="639947"/>
            <a:ext cx="13531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Candidate Panel: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5" name="Picture 4">
            <a:extLst>
              <a:ext uri="{FF2B5EF4-FFF2-40B4-BE49-F238E27FC236}">
                <a16:creationId xmlns:a16="http://schemas.microsoft.com/office/drawing/2014/main" id="{BE7278B5-0C56-A1AF-012E-9E29D3817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5" t="2037" r="2902" b="1073"/>
          <a:stretch>
            <a:fillRect/>
          </a:stretch>
        </p:blipFill>
        <p:spPr bwMode="auto">
          <a:xfrm>
            <a:off x="1647145" y="1316052"/>
            <a:ext cx="5997342" cy="49915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013A0B8-E246-2C25-A33E-D07ED3B1FEB1}"/>
              </a:ext>
            </a:extLst>
          </p:cNvPr>
          <p:cNvSpPr>
            <a:spLocks noChangeArrowheads="1"/>
          </p:cNvSpPr>
          <p:nvPr/>
        </p:nvSpPr>
        <p:spPr bwMode="auto">
          <a:xfrm>
            <a:off x="1218520" y="1160934"/>
            <a:ext cx="1353101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308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DB05974-F459-EEFD-89BC-66EF6769277B}"/>
              </a:ext>
            </a:extLst>
          </p:cNvPr>
          <p:cNvSpPr>
            <a:spLocks noChangeArrowheads="1"/>
          </p:cNvSpPr>
          <p:nvPr/>
        </p:nvSpPr>
        <p:spPr bwMode="auto">
          <a:xfrm>
            <a:off x="394282" y="-181712"/>
            <a:ext cx="11797717" cy="82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UML Activity Diagram:</a:t>
            </a:r>
            <a:endParaRPr kumimoji="0" lang="en-US" altLang="en-US" sz="1400" b="1" i="0" u="none" strike="noStrike" cap="none" normalizeH="0" baseline="0" dirty="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5">
            <a:extLst>
              <a:ext uri="{FF2B5EF4-FFF2-40B4-BE49-F238E27FC236}">
                <a16:creationId xmlns:a16="http://schemas.microsoft.com/office/drawing/2014/main" id="{5C5DB997-B592-DD8A-361D-A4E9A63E4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456" y="192026"/>
            <a:ext cx="5217807" cy="64679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5717FBC-E3DA-5E56-3F50-8DBCD61D3E2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384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40008B-70AF-4376-E354-A650C876AE71}"/>
              </a:ext>
            </a:extLst>
          </p:cNvPr>
          <p:cNvSpPr txBox="1"/>
          <p:nvPr/>
        </p:nvSpPr>
        <p:spPr>
          <a:xfrm>
            <a:off x="815830" y="0"/>
            <a:ext cx="6094602" cy="6488379"/>
          </a:xfrm>
          <a:prstGeom prst="rect">
            <a:avLst/>
          </a:prstGeom>
          <a:noFill/>
        </p:spPr>
        <p:txBody>
          <a:bodyPr wrap="square">
            <a:spAutoFit/>
          </a:bodyPr>
          <a:lstStyle/>
          <a:p>
            <a:pPr marL="0" marR="0">
              <a:lnSpc>
                <a:spcPts val="12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4.1 Components of the System:</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402590" marR="0">
              <a:lnSpc>
                <a:spcPts val="1200"/>
              </a:lnSpc>
              <a:spcBef>
                <a:spcPts val="60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4.1.1	Description and Priority</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857250" marR="0" indent="-45466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In this Online Voting App, four types of users will use this system: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100"/>
              </a:lnSpc>
              <a:spcBef>
                <a:spcPts val="0"/>
              </a:spcBef>
              <a:spcAft>
                <a:spcPts val="800"/>
              </a:spcAft>
              <a:buFont typeface="+mj-lt"/>
              <a:buAutoNum type="arabicPeriod"/>
            </a:pPr>
            <a:r>
              <a:rPr lang="en-US" sz="1200" dirty="0">
                <a:effectLst/>
                <a:latin typeface="Times New Roman" panose="02020603050405020304" pitchFamily="18" charset="0"/>
                <a:ea typeface="Arial" panose="020B0604020202020204" pitchFamily="34" charset="0"/>
                <a:cs typeface="Arial" panose="020B0604020202020204" pitchFamily="34" charset="0"/>
              </a:rPr>
              <a:t>Voter: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Benefit: Hight 9</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Penalty: Low 1</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Cost: High 8</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Risk: Low 1</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100"/>
              </a:lnSpc>
              <a:spcBef>
                <a:spcPts val="0"/>
              </a:spcBef>
              <a:spcAft>
                <a:spcPts val="800"/>
              </a:spcAft>
              <a:buFont typeface="+mj-lt"/>
              <a:buAutoNum type="arabicPeriod"/>
            </a:pPr>
            <a:r>
              <a:rPr lang="en-US" sz="1200" dirty="0">
                <a:effectLst/>
                <a:latin typeface="Times New Roman" panose="02020603050405020304" pitchFamily="18" charset="0"/>
                <a:ea typeface="Arial" panose="020B0604020202020204" pitchFamily="34" charset="0"/>
                <a:cs typeface="Arial" panose="020B0604020202020204" pitchFamily="34" charset="0"/>
              </a:rPr>
              <a:t>Election Authority: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Benefit: Hight 8</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Penalty: Low 1</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Cost: High 9</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Risk: Low 1</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800"/>
              </a:spcAft>
              <a:buFont typeface="+mj-lt"/>
              <a:buAutoNum type="arabicPeriod"/>
            </a:pPr>
            <a:r>
              <a:rPr lang="en-US" sz="1200" dirty="0">
                <a:effectLst/>
                <a:latin typeface="Times New Roman" panose="02020603050405020304" pitchFamily="18" charset="0"/>
                <a:ea typeface="Arial" panose="020B0604020202020204" pitchFamily="34" charset="0"/>
                <a:cs typeface="Arial" panose="020B0604020202020204" pitchFamily="34" charset="0"/>
              </a:rPr>
              <a:t>Candidate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Benefit: Hight 9</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Penalty: Low 2</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Cost: High 7</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628650" marR="0">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Risk: Low 1</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402590" marR="0">
              <a:lnSpc>
                <a:spcPts val="1200"/>
              </a:lnSpc>
              <a:spcBef>
                <a:spcPts val="60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4.1.2	Functional Requirements</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An explanation of the service that the software must provide is contained in a functional requirement (FR). Our program:</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electronic voting machine, or EVM: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Capable of storing voter data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Can monitor voter status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Can check whether a waiting room is available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system can produce a voter list.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Can calculate votes and voters.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Users' requests for appointments may be canceled.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ability to change any appointment.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Can take particular needs into account.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Can verify voter identity.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Has a number checker for voter ID cards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868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128D3-3F27-B564-005D-BB2FA22E4EBD}"/>
              </a:ext>
            </a:extLst>
          </p:cNvPr>
          <p:cNvSpPr txBox="1"/>
          <p:nvPr/>
        </p:nvSpPr>
        <p:spPr>
          <a:xfrm>
            <a:off x="294576" y="177284"/>
            <a:ext cx="6094602" cy="369332"/>
          </a:xfrm>
          <a:prstGeom prst="rect">
            <a:avLst/>
          </a:prstGeom>
          <a:noFill/>
        </p:spPr>
        <p:txBody>
          <a:bodyPr wrap="square">
            <a:spAutoFit/>
          </a:bodyPr>
          <a:lstStyle/>
          <a:p>
            <a:pPr marL="342900" marR="0" lvl="0" indent="-342900">
              <a:spcBef>
                <a:spcPts val="2400"/>
              </a:spcBef>
              <a:spcAft>
                <a:spcPts val="1200"/>
              </a:spcAft>
              <a:buFont typeface="+mj-lt"/>
              <a:buAutoNum type="arabicPeriod" startAt="5"/>
            </a:pPr>
            <a:r>
              <a:rPr lang="en-US" sz="1800" b="1" kern="1400" dirty="0">
                <a:effectLst/>
                <a:latin typeface="Times New Roman" panose="02020603050405020304" pitchFamily="18" charset="0"/>
                <a:cs typeface="Times New Roman" panose="02020603050405020304" pitchFamily="18" charset="0"/>
              </a:rPr>
              <a:t>Other Nonfunctional Requirements</a:t>
            </a:r>
            <a:endParaRPr lang="en-US" sz="2400" b="1" kern="1400" dirty="0">
              <a:effectLst/>
              <a:latin typeface="Times"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8EA3F8-94A5-D33D-2AA4-F935647F0CCC}"/>
              </a:ext>
            </a:extLst>
          </p:cNvPr>
          <p:cNvSpPr txBox="1"/>
          <p:nvPr/>
        </p:nvSpPr>
        <p:spPr>
          <a:xfrm>
            <a:off x="294576" y="546616"/>
            <a:ext cx="6094602" cy="6140592"/>
          </a:xfrm>
          <a:prstGeom prst="rect">
            <a:avLst/>
          </a:prstGeom>
          <a:noFill/>
        </p:spPr>
        <p:txBody>
          <a:bodyPr wrap="square">
            <a:spAutoFit/>
          </a:bodyPr>
          <a:lstStyle/>
          <a:p>
            <a:pPr marL="0" marR="0" indent="0">
              <a:spcBef>
                <a:spcPts val="1400"/>
              </a:spcBef>
              <a:spcAft>
                <a:spcPts val="1400"/>
              </a:spcAft>
            </a:pPr>
            <a:r>
              <a:rPr lang="en-US" sz="2400" b="1" dirty="0">
                <a:effectLst/>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Performance Requirements</a:t>
            </a:r>
            <a:endParaRPr lang="en-US" sz="1200" b="1" dirty="0">
              <a:latin typeface="Times" panose="02020603050405020304" pitchFamily="18" charset="0"/>
              <a:cs typeface="Times New Roman" panose="02020603050405020304" pitchFamily="18" charset="0"/>
            </a:endParaRPr>
          </a:p>
          <a:p>
            <a:pPr marL="0" marR="0" indent="0">
              <a:spcBef>
                <a:spcPts val="1400"/>
              </a:spcBef>
              <a:spcAft>
                <a:spcPts val="1400"/>
              </a:spcAft>
            </a:pPr>
            <a:r>
              <a:rPr lang="en-US" sz="1200" b="1" u="sng" dirty="0">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Non-functional requirements emphasize how the system functions rather than how it behaves.</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Arial" panose="020B0604020202020204" pitchFamily="34" charset="0"/>
              </a:rPr>
              <a:t>Compliance</a:t>
            </a:r>
            <a:r>
              <a:rPr lang="en-US" sz="1200" dirty="0">
                <a:effectLst/>
                <a:latin typeface="Times New Roman" panose="02020603050405020304" pitchFamily="18" charset="0"/>
                <a:ea typeface="Calibri" panose="020F0502020204030204" pitchFamily="34" charset="0"/>
                <a:cs typeface="Arial" panose="020B0604020202020204" pitchFamily="34" charset="0"/>
              </a:rPr>
              <a:t>: Because our application complies with software standards, bugs, security problems, and design flaws are less likely to be present.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Arial" panose="020B0604020202020204" pitchFamily="34" charset="0"/>
              </a:rPr>
              <a:t>Privacy:</a:t>
            </a:r>
            <a:r>
              <a:rPr lang="en-US" sz="1200" dirty="0">
                <a:effectLst/>
                <a:latin typeface="Times New Roman" panose="02020603050405020304" pitchFamily="18" charset="0"/>
                <a:ea typeface="Calibri" panose="020F0502020204030204" pitchFamily="34" charset="0"/>
                <a:cs typeface="Arial" panose="020B0604020202020204" pitchFamily="34" charset="0"/>
              </a:rPr>
              <a:t> To secure its users' privacy, privacy software can be created. To regulate or cap the quantity of information made accessible to third parties, the program often works in tandem with Internet usage. A variety of encryption and filtering techniques can be used by the software.</a:t>
            </a:r>
            <a:br>
              <a:rPr lang="en-US" sz="1200" dirty="0">
                <a:effectLst/>
                <a:latin typeface="Times New Roman" panose="02020603050405020304" pitchFamily="18" charset="0"/>
                <a:ea typeface="Calibri" panose="020F0502020204030204" pitchFamily="34" charset="0"/>
                <a:cs typeface="Arial" panose="020B0604020202020204" pitchFamily="34" charset="0"/>
              </a:rPr>
            </a:b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tabLst>
                <a:tab pos="752475" algn="l"/>
              </a:tabLst>
            </a:pPr>
            <a:r>
              <a:rPr lang="en-US" sz="1200" b="1" dirty="0">
                <a:effectLst/>
                <a:latin typeface="Times New Roman" panose="02020603050405020304" pitchFamily="18" charset="0"/>
                <a:ea typeface="Calibri" panose="020F0502020204030204" pitchFamily="34" charset="0"/>
                <a:cs typeface="Arial" panose="020B0604020202020204" pitchFamily="34" charset="0"/>
              </a:rPr>
              <a:t>Quality:</a:t>
            </a:r>
            <a:r>
              <a:rPr lang="en-US" sz="1200" dirty="0">
                <a:effectLst/>
                <a:latin typeface="Times New Roman" panose="02020603050405020304" pitchFamily="18" charset="0"/>
                <a:ea typeface="Calibri" panose="020F0502020204030204" pitchFamily="34" charset="0"/>
                <a:cs typeface="Arial" panose="020B0604020202020204" pitchFamily="34" charset="0"/>
              </a:rPr>
              <a:t> It's an essential element of software. To avoid wasting time and money, it aids in the identification of mistakes and weaknesses in the software design and code throughout the development process.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200"/>
              </a:lnSpc>
              <a:spcBef>
                <a:spcPts val="0"/>
              </a:spcBef>
              <a:spcAft>
                <a:spcPts val="0"/>
              </a:spcAft>
              <a:tabLst>
                <a:tab pos="752475"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Arial" panose="020B0604020202020204" pitchFamily="34" charset="0"/>
              </a:rPr>
              <a:t>Reliability:</a:t>
            </a:r>
            <a:r>
              <a:rPr lang="en-US" sz="1200" dirty="0">
                <a:effectLst/>
                <a:latin typeface="Times New Roman" panose="02020603050405020304" pitchFamily="18" charset="0"/>
                <a:ea typeface="Calibri" panose="020F0502020204030204" pitchFamily="34" charset="0"/>
                <a:cs typeface="Arial" panose="020B0604020202020204" pitchFamily="34" charset="0"/>
              </a:rPr>
              <a:t> For the majority of software, it is a significant non-functional need. It is typically described as the likelihood that our product will work flawlessly for a predetermined number of transactions or for a predetermined amount of time.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Arial" panose="020B0604020202020204" pitchFamily="34" charset="0"/>
              </a:rPr>
              <a:t>Response time</a:t>
            </a:r>
            <a:r>
              <a:rPr lang="en-US" sz="1200" dirty="0">
                <a:effectLst/>
                <a:latin typeface="Times New Roman" panose="02020603050405020304" pitchFamily="18" charset="0"/>
                <a:ea typeface="Calibri" panose="020F0502020204030204" pitchFamily="34" charset="0"/>
                <a:cs typeface="Arial" panose="020B0604020202020204" pitchFamily="34" charset="0"/>
              </a:rPr>
              <a:t>: It is the time it takes for the Application Server to give the user the results of a request. For software, a stable and quick system is crucial. The response time shall be kept as quick as possible.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Arial" panose="020B0604020202020204" pitchFamily="34" charset="0"/>
              </a:rPr>
              <a:t>Scalability:</a:t>
            </a:r>
            <a:r>
              <a:rPr lang="en-US" sz="1200" dirty="0">
                <a:effectLst/>
                <a:latin typeface="Times New Roman" panose="02020603050405020304" pitchFamily="18" charset="0"/>
                <a:ea typeface="Calibri" panose="020F0502020204030204" pitchFamily="34" charset="0"/>
                <a:cs typeface="Arial" panose="020B0604020202020204" pitchFamily="34" charset="0"/>
              </a:rPr>
              <a:t> The capacity of a system to adapt its performance and cost in response to changes in application and system processing demands is known as scalability. Software systems, it is a crucial necessity.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2387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D693D-6BCE-E721-6956-1491EA823C17}"/>
              </a:ext>
            </a:extLst>
          </p:cNvPr>
          <p:cNvSpPr txBox="1"/>
          <p:nvPr/>
        </p:nvSpPr>
        <p:spPr>
          <a:xfrm>
            <a:off x="590550" y="356558"/>
            <a:ext cx="6096000" cy="5970352"/>
          </a:xfrm>
          <a:prstGeom prst="rect">
            <a:avLst/>
          </a:prstGeom>
          <a:noFill/>
        </p:spPr>
        <p:txBody>
          <a:bodyPr wrap="square">
            <a:spAutoFit/>
          </a:bodyPr>
          <a:lstStyle/>
          <a:p>
            <a:pPr marR="0" lvl="0">
              <a:spcBef>
                <a:spcPts val="2400"/>
              </a:spcBef>
              <a:spcAft>
                <a:spcPts val="1200"/>
              </a:spcAft>
            </a:pPr>
            <a:r>
              <a:rPr lang="en-US" sz="1600" b="1" kern="1400" dirty="0">
                <a:effectLst/>
                <a:latin typeface="Times New Roman" panose="02020603050405020304" pitchFamily="18" charset="0"/>
                <a:cs typeface="Times New Roman" panose="02020603050405020304" pitchFamily="18" charset="0"/>
              </a:rPr>
              <a:t>6. Other Requirements</a:t>
            </a:r>
            <a:endParaRPr lang="en-US" sz="1600" b="1" kern="1400" dirty="0">
              <a:effectLst/>
              <a:latin typeface="Times"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Client</a:t>
            </a:r>
            <a:r>
              <a:rPr lang="en-US" sz="1600" dirty="0">
                <a:effectLst/>
                <a:latin typeface="Times New Roman" panose="02020603050405020304" pitchFamily="18" charset="0"/>
                <a:ea typeface="Calibri" panose="020F0502020204030204" pitchFamily="34" charset="0"/>
                <a:cs typeface="Arial" panose="020B0604020202020204" pitchFamily="34" charset="0"/>
              </a:rPr>
              <a:t>: A client is an individual who utilizes services.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Interface</a:t>
            </a:r>
            <a:r>
              <a:rPr lang="en-US" sz="1600" dirty="0">
                <a:effectLst/>
                <a:latin typeface="Times New Roman" panose="02020603050405020304" pitchFamily="18" charset="0"/>
                <a:ea typeface="Calibri" panose="020F0502020204030204" pitchFamily="34" charset="0"/>
                <a:cs typeface="Arial" panose="020B0604020202020204" pitchFamily="34" charset="0"/>
              </a:rPr>
              <a:t>: A computer system's interface is a shared border where two or more independent components can communicate data, such as (Election Commission Bangladesh-NID Server)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User Interface</a:t>
            </a:r>
            <a:r>
              <a:rPr lang="en-US" sz="1600" dirty="0">
                <a:effectLst/>
                <a:latin typeface="Times New Roman" panose="02020603050405020304" pitchFamily="18" charset="0"/>
                <a:ea typeface="Calibri" panose="020F0502020204030204" pitchFamily="34" charset="0"/>
                <a:cs typeface="Arial" panose="020B0604020202020204" pitchFamily="34" charset="0"/>
              </a:rPr>
              <a:t>: This section refers to the elements that the user directly interacts with.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Test Case:</a:t>
            </a:r>
            <a:r>
              <a:rPr lang="en-US" sz="1600" dirty="0">
                <a:effectLst/>
                <a:latin typeface="Times New Roman" panose="02020603050405020304" pitchFamily="18" charset="0"/>
                <a:ea typeface="Calibri" panose="020F0502020204030204" pitchFamily="34" charset="0"/>
                <a:cs typeface="Arial" panose="020B0604020202020204" pitchFamily="34" charset="0"/>
              </a:rPr>
              <a:t> The series of procedures needed to validate a particular feature or functionality is referred to as a test case.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Data:</a:t>
            </a:r>
            <a:r>
              <a:rPr lang="en-US" sz="1600" dirty="0">
                <a:effectLst/>
                <a:latin typeface="Times New Roman" panose="02020603050405020304" pitchFamily="18" charset="0"/>
                <a:ea typeface="Calibri" panose="020F0502020204030204" pitchFamily="34" charset="0"/>
                <a:cs typeface="Arial" panose="020B0604020202020204" pitchFamily="34" charset="0"/>
              </a:rPr>
              <a:t> Data is the private information that the user has submitted.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User Case:</a:t>
            </a:r>
            <a:r>
              <a:rPr lang="en-US" sz="1600" dirty="0">
                <a:effectLst/>
                <a:latin typeface="Times New Roman" panose="02020603050405020304" pitchFamily="18" charset="0"/>
                <a:ea typeface="Calibri" panose="020F0502020204030204" pitchFamily="34" charset="0"/>
                <a:cs typeface="Arial" panose="020B0604020202020204" pitchFamily="34" charset="0"/>
              </a:rPr>
              <a:t> A high-level project diagram that provides a fundamental overview.</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Unique Key:</a:t>
            </a:r>
            <a:r>
              <a:rPr lang="en-US" sz="1600" dirty="0">
                <a:effectLst/>
                <a:latin typeface="Times New Roman" panose="02020603050405020304" pitchFamily="18" charset="0"/>
                <a:ea typeface="Calibri" panose="020F0502020204030204" pitchFamily="34" charset="0"/>
                <a:cs typeface="Arial" panose="020B0604020202020204" pitchFamily="34" charset="0"/>
              </a:rPr>
              <a:t> used to distinguish database entries.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Arial" panose="020B0604020202020204" pitchFamily="34" charset="0"/>
              </a:rPr>
              <a:t>Backend:</a:t>
            </a:r>
            <a:r>
              <a:rPr lang="en-US" sz="1600" dirty="0">
                <a:effectLst/>
                <a:latin typeface="Times New Roman" panose="02020603050405020304" pitchFamily="18" charset="0"/>
                <a:ea typeface="Calibri" panose="020F0502020204030204" pitchFamily="34" charset="0"/>
                <a:cs typeface="Arial" panose="020B0604020202020204" pitchFamily="34" charset="0"/>
              </a:rPr>
              <a:t> The area of a computer system or program that a user cannot access directly and is usually used for data storage and manipulation.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97449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C3CD08-2DF0-4A14-A2F5-33D58192D684}"/>
              </a:ext>
            </a:extLst>
          </p:cNvPr>
          <p:cNvSpPr txBox="1"/>
          <p:nvPr/>
        </p:nvSpPr>
        <p:spPr>
          <a:xfrm>
            <a:off x="723900" y="1014849"/>
            <a:ext cx="6096000" cy="4639347"/>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Internet:</a:t>
            </a:r>
            <a:r>
              <a:rPr lang="en-US" sz="1400" dirty="0">
                <a:effectLst/>
                <a:latin typeface="Times New Roman" panose="02020603050405020304" pitchFamily="18" charset="0"/>
                <a:ea typeface="Calibri" panose="020F0502020204030204" pitchFamily="34" charset="0"/>
                <a:cs typeface="Arial" panose="020B0604020202020204" pitchFamily="34" charset="0"/>
              </a:rPr>
              <a:t> A huge network that users must have access to interact with many computers and use the program.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Frontend:</a:t>
            </a:r>
            <a:r>
              <a:rPr lang="en-US" sz="1400" dirty="0">
                <a:effectLst/>
                <a:latin typeface="Times New Roman" panose="02020603050405020304" pitchFamily="18" charset="0"/>
                <a:ea typeface="Calibri" panose="020F0502020204030204" pitchFamily="34" charset="0"/>
                <a:cs typeface="Arial" panose="020B0604020202020204" pitchFamily="34" charset="0"/>
              </a:rPr>
              <a:t> Refers to the area of an application with which the user directly interacts; primarily used in online and mobile app development.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Class Diagram:</a:t>
            </a:r>
            <a:r>
              <a:rPr lang="en-US" sz="1400" dirty="0">
                <a:effectLst/>
                <a:latin typeface="Times New Roman" panose="02020603050405020304" pitchFamily="18" charset="0"/>
                <a:ea typeface="Calibri" panose="020F0502020204030204" pitchFamily="34" charset="0"/>
                <a:cs typeface="Arial" panose="020B0604020202020204" pitchFamily="34" charset="0"/>
              </a:rPr>
              <a:t> This kind of static structure diagram illustrates a system's cases, their attributes, and the relationships between the classes to describe the system's structure.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Database:</a:t>
            </a:r>
            <a:r>
              <a:rPr lang="en-US" sz="1400" dirty="0">
                <a:effectLst/>
                <a:latin typeface="Times New Roman" panose="02020603050405020304" pitchFamily="18" charset="0"/>
                <a:ea typeface="Calibri" panose="020F0502020204030204" pitchFamily="34" charset="0"/>
                <a:cs typeface="Arial" panose="020B0604020202020204" pitchFamily="34" charset="0"/>
              </a:rPr>
              <a:t> A database is a type of data structure used to hold structured data about a user and the products in his cart.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600"/>
              </a:spcBef>
              <a:spcAft>
                <a:spcPts val="12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Appendix A: Glossary</a:t>
            </a:r>
            <a:endParaRPr lang="en-US" sz="14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spcBef>
                <a:spcPts val="600"/>
              </a:spcBef>
              <a:spcAft>
                <a:spcPts val="12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Appendix B: Analysis Models</a:t>
            </a:r>
            <a:endParaRPr lang="en-US" sz="14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spcBef>
                <a:spcPts val="600"/>
              </a:spcBef>
              <a:spcAft>
                <a:spcPts val="12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Appendix C: To Be Deter</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mined List</a:t>
            </a:r>
            <a:endParaRPr lang="en-US" sz="28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i="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FAA1940-6F9D-A04B-B33A-366D34EB9E1B}"/>
              </a:ext>
            </a:extLst>
          </p:cNvPr>
          <p:cNvSpPr>
            <a:spLocks noChangeArrowheads="1"/>
          </p:cNvSpPr>
          <p:nvPr/>
        </p:nvSpPr>
        <p:spPr bwMode="auto">
          <a:xfrm>
            <a:off x="248289" y="156165"/>
            <a:ext cx="12192000"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T</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able of Contents</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Table of Contents	iii</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Revision History	iii</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	Introduction	1</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1.1	Purpose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1.2	Document Conventions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1.3	Intended Audience and Reading Suggestions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1.4	Product Scope	1</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1.5	References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	Overall Description	2</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2.1	Product Perspective	2</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2.2	Product Functions	2</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2.3	User Classes and Characteristics	2</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2.4	Operating Environment	3</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2.5	Design and Implementation Constraints	3</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2.6	User Documentation	3</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2.7	Assumptions and Dependencies	3</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	External Interface Requirements	4</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3.1	User Interfaces	4</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3.2	Hardware Interfaces	4</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3.3	Software Interfaces	6</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3.4	Communications Interfaces	6</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	System Features	6</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4.1	System Feature 1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4.2	System Feature 2 (and so on)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	Other Nonfunctional Requirements	12</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5.1	Performance Requirements	13</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5.2	Safety Requirements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5.3	Security Requirements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5.4	Software Quality Attributes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5.5	Business Rules	</a:t>
            </a: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Error! Bookmark not defined.</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6.	Other Requirements	13</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Appendix A: Glossary	14</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Appendix B: Analysis Models	14</a:t>
            </a:r>
            <a:endParaRPr kumimoji="0" lang="en-US" altLang="en-US" sz="1200" b="0" i="0"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bmk="">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Appendix C: To Be Determined List	14</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81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7E041-C605-7EF6-32F1-24F0F9D3640E}"/>
              </a:ext>
            </a:extLst>
          </p:cNvPr>
          <p:cNvSpPr txBox="1"/>
          <p:nvPr/>
        </p:nvSpPr>
        <p:spPr>
          <a:xfrm>
            <a:off x="648050" y="345431"/>
            <a:ext cx="6094602" cy="6167137"/>
          </a:xfrm>
          <a:prstGeom prst="rect">
            <a:avLst/>
          </a:prstGeom>
          <a:noFill/>
        </p:spPr>
        <p:txBody>
          <a:bodyPr wrap="square">
            <a:spAutoFit/>
          </a:bodyPr>
          <a:lstStyle/>
          <a:p>
            <a:pPr marL="342900" marR="0" lvl="0" indent="-342900">
              <a:spcBef>
                <a:spcPts val="2400"/>
              </a:spcBef>
              <a:spcAft>
                <a:spcPts val="1200"/>
              </a:spcAft>
              <a:buSzPts val="1400"/>
              <a:buFont typeface="+mj-lt"/>
              <a:buAutoNum type="arabicPeriod"/>
            </a:pPr>
            <a:r>
              <a:rPr lang="en-US" sz="1200" b="1" kern="1400" dirty="0">
                <a:effectLst/>
                <a:latin typeface="Times New Roman" panose="02020603050405020304" pitchFamily="18" charset="0"/>
                <a:cs typeface="Times New Roman" panose="02020603050405020304" pitchFamily="18" charset="0"/>
              </a:rPr>
              <a:t>Introduction: </a:t>
            </a:r>
            <a:endParaRPr lang="en-US" sz="1200" b="1" kern="1400" dirty="0">
              <a:effectLst/>
              <a:latin typeface="Times"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1.1 Purpose</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22860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A software platform called an online voting system enables organizations to safely conduct elections and votes. The foundation of a democracy in which the people choose the ruler of their state is a system of open elections. The election uses a manual election mechanism, as we are all aware, and this leads to several issues. Because of this paper’s ballot-based election system, some issues arise for voters before or during elections, while others affect the administration before and during the voting. For voters as well as election administrators, many electronic voting options lack transparency. The implementation of e-voting can erode faith in the entire election process if it is not carefully planned and structured. Consequently, we are planning to open up to avoid this situation. Apps in an online system, which include mechanisms for voter registration, and voting, A excellent replacement arrangement would involve counting votes, declaring outcomes, etc. current system. Consequently, computerized voting technology aims to accelerate vote counting, minimize the expense of paying people to physically count ballots, and can deliver improved accessibility for voters with disabilities. Additionally, results can be delivered more quickly and in detail.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1.2 Document Conventions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Language: English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Font: Times New Roman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Headings: Bold, font size 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Content: Times New Roman, font size 12</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200" b="1" dirty="0">
                <a:effectLst/>
                <a:latin typeface="Times New Roman" panose="02020603050405020304" pitchFamily="18" charset="0"/>
                <a:cs typeface="Times New Roman" panose="02020603050405020304" pitchFamily="18" charset="0"/>
              </a:rPr>
              <a:t>Product Scope</a:t>
            </a:r>
            <a:endParaRPr lang="en-US" sz="1200" b="1" dirty="0">
              <a:effectLst/>
              <a:latin typeface="Times"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This system applies to the online voting app. This app facilitates users to a user-friendly app. They can create an account for themselves and log 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When the voter votes for any candidate, they should give the fingerprint or take photos himself/herself to confirm the vote. The voter can vote one time and get the confirmation message to their account and phone number</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39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6CAE15-E8EA-4310-A551-283D4C519B3B}"/>
              </a:ext>
            </a:extLst>
          </p:cNvPr>
          <p:cNvSpPr txBox="1"/>
          <p:nvPr/>
        </p:nvSpPr>
        <p:spPr>
          <a:xfrm>
            <a:off x="1000387" y="1167483"/>
            <a:ext cx="6094602" cy="498168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Arial" panose="020B0604020202020204" pitchFamily="34" charset="0"/>
              </a:rPr>
              <a:t>The candidate users can Register</a:t>
            </a:r>
            <a:r>
              <a:rPr lang="en-US" sz="1400" dirty="0">
                <a:effectLst/>
                <a:latin typeface="Times New Roman" panose="02020603050405020304" pitchFamily="18" charset="0"/>
                <a:ea typeface="Arial" panose="020B0604020202020204" pitchFamily="34" charset="0"/>
                <a:cs typeface="Arial" panose="020B0604020202020204" pitchFamily="34" charset="0"/>
              </a:rPr>
              <a:t> for their Nomination Login profile with username and password and View updates of voting results.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Arial" panose="020B0604020202020204" pitchFamily="34" charset="0"/>
                <a:cs typeface="Arial" panose="020B0604020202020204" pitchFamily="34" charset="0"/>
              </a:rPr>
              <a:t>And the Election Authority user can verify single-vote verification, which ensures members don’t inadvertently vote more than once Verify/edit results, Generate Reports of elections and Generate result transcripts finally Authorize the result of elections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Arial" panose="020B0604020202020204" pitchFamily="34" charset="0"/>
              </a:rPr>
              <a:t> Maintaining the database of users.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200"/>
              </a:lnSpc>
              <a:spcBef>
                <a:spcPts val="0"/>
              </a:spcBef>
              <a:spcAft>
                <a:spcPts val="800"/>
              </a:spcAft>
              <a:buFont typeface="Symbol" panose="05050102010706020507" pitchFamily="18" charset="2"/>
              <a:buChar char=""/>
            </a:pPr>
            <a:r>
              <a:rPr lang="en-US" sz="1400" i="0" dirty="0">
                <a:effectLst/>
                <a:latin typeface="Times New Roman" panose="02020603050405020304" pitchFamily="18" charset="0"/>
                <a:ea typeface="Times New Roman" panose="02020603050405020304" pitchFamily="18" charset="0"/>
                <a:cs typeface="Times New Roman" panose="02020603050405020304" pitchFamily="18" charset="0"/>
              </a:rPr>
              <a:t>users can reach out to the admin for help/ file a complaint or give feedback to the app through email.</a:t>
            </a:r>
          </a:p>
          <a:p>
            <a:pPr marR="0" lvl="1">
              <a:spcBef>
                <a:spcPts val="1400"/>
              </a:spcBef>
              <a:spcAft>
                <a:spcPts val="800"/>
              </a:spcAft>
              <a:buSzPts val="1400"/>
            </a:pPr>
            <a:r>
              <a:rPr lang="en-US" sz="1400" b="1" dirty="0">
                <a:effectLst/>
                <a:latin typeface="Times New Roman" panose="02020603050405020304" pitchFamily="18" charset="0"/>
                <a:cs typeface="Times New Roman" panose="02020603050405020304" pitchFamily="18" charset="0"/>
              </a:rPr>
              <a:t>1.4 Reference:</a:t>
            </a:r>
            <a:endParaRPr lang="en-US" sz="1400" b="1" dirty="0">
              <a:effectLst/>
              <a:latin typeface="Times"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Inside ASP.NET Web Matrix by Alex Homer and Dave Sussman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Building Secure ASP.NET Applications: Authentication, Authorization, and Secure Communication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ASP.NET 4.0 Unleashed - </a:t>
            </a:r>
            <a:r>
              <a:rPr lang="en-US" sz="1400" dirty="0" err="1">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Sams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Pro .NET Best Practices – </a:t>
            </a:r>
            <a:r>
              <a:rPr lang="en-US" sz="1400" dirty="0" err="1">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Alsher</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Professional ASP.NET MVC 3 - Publisher: </a:t>
            </a:r>
            <a:r>
              <a:rPr lang="en-US" sz="1400" dirty="0" err="1">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Wrox</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1st edition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http://www.w3schools.com/aspnet/default.asp</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http://asp.net-tutorials.com/</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http://weblogs.asp.net/</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http://www.mono-project.com/ASP.NET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http://wiki.asp.net/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solidFill>
                  <a:srgbClr val="3B3835"/>
                </a:solidFill>
                <a:effectLst/>
                <a:latin typeface="Symbol" panose="05050102010706020507" pitchFamily="18" charset="2"/>
                <a:ea typeface="Symbol" panose="05050102010706020507" pitchFamily="18" charset="2"/>
                <a:cs typeface="Symbol" panose="05050102010706020507" pitchFamily="18" charset="2"/>
              </a:rPr>
              <a:t>Ø</a:t>
            </a:r>
            <a:r>
              <a:rPr lang="en-US" sz="14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http://en.wikipedia.org/wiki/ASP.NET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endParaRPr lang="en-US" sz="140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endParaRPr lang="en-US" sz="1600" i="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45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55A4C-DA94-FE31-C907-76840F2FB958}"/>
              </a:ext>
            </a:extLst>
          </p:cNvPr>
          <p:cNvSpPr txBox="1"/>
          <p:nvPr/>
        </p:nvSpPr>
        <p:spPr>
          <a:xfrm>
            <a:off x="1042332" y="236185"/>
            <a:ext cx="6094602" cy="5957336"/>
          </a:xfrm>
          <a:prstGeom prst="rect">
            <a:avLst/>
          </a:prstGeom>
          <a:noFill/>
        </p:spPr>
        <p:txBody>
          <a:bodyPr wrap="square">
            <a:spAutoFit/>
          </a:bodyPr>
          <a:lstStyle/>
          <a:p>
            <a:pPr marR="0" lvl="0">
              <a:spcBef>
                <a:spcPts val="2400"/>
              </a:spcBef>
              <a:spcAft>
                <a:spcPts val="1200"/>
              </a:spcAft>
              <a:buSzPts val="1400"/>
            </a:pPr>
            <a:r>
              <a:rPr lang="en-US" sz="1200" b="1" kern="1400" dirty="0">
                <a:effectLst/>
                <a:latin typeface="Times New Roman" panose="02020603050405020304" pitchFamily="18" charset="0"/>
                <a:cs typeface="Times New Roman" panose="02020603050405020304" pitchFamily="18" charset="0"/>
              </a:rPr>
              <a:t>2. Overall Description</a:t>
            </a:r>
            <a:endParaRPr lang="en-US" sz="1200" b="1" kern="1400" dirty="0">
              <a:latin typeface="Times" panose="02020603050405020304" pitchFamily="18" charset="0"/>
              <a:cs typeface="Times New Roman" panose="02020603050405020304" pitchFamily="18" charset="0"/>
            </a:endParaRPr>
          </a:p>
          <a:p>
            <a:pPr marR="0" lvl="0">
              <a:spcBef>
                <a:spcPts val="2400"/>
              </a:spcBef>
              <a:spcAft>
                <a:spcPts val="1200"/>
              </a:spcAft>
              <a:buSzPts val="1400"/>
            </a:pPr>
            <a:r>
              <a:rPr lang="en-US" sz="1200" b="1" dirty="0">
                <a:effectLst/>
                <a:latin typeface="Times New Roman" panose="02020603050405020304" pitchFamily="18" charset="0"/>
                <a:cs typeface="Times New Roman" panose="02020603050405020304" pitchFamily="18" charset="0"/>
              </a:rPr>
              <a:t>2.1 Product Perspective</a:t>
            </a:r>
            <a:endParaRPr lang="en-US" sz="1200" b="1" dirty="0">
              <a:latin typeface="Times" panose="02020603050405020304" pitchFamily="18" charset="0"/>
              <a:cs typeface="Times New Roman" panose="02020603050405020304" pitchFamily="18" charset="0"/>
            </a:endParaRPr>
          </a:p>
          <a:p>
            <a:pPr marR="0" lvl="1">
              <a:spcBef>
                <a:spcPts val="1400"/>
              </a:spcBef>
              <a:spcAft>
                <a:spcPts val="1400"/>
              </a:spcAft>
              <a:buSzPts val="1400"/>
            </a:pPr>
            <a:r>
              <a:rPr lang="en-US" sz="1300" b="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Voters may effortlessly cast their ballots using our web-based online voting application, and administrators can quickly handle everything from voter management to voter authentication to manager and staff additions to election-related tasks. The administrator will prevent any link between the voter's identity and the vote cast in this app to protect the vote's confidentiality. and Users to use our software without any assistance from humans. The software enables us to carry out several tasks, such as casting a vote for the candidate of our choice. This online voting program can improve accessibility, for instance by allowing internet voting as well as voting from overseas and for voters who are housebound.</a:t>
            </a:r>
            <a:r>
              <a:rPr lang="en-US" sz="1300" b="0" dirty="0">
                <a:effectLst/>
                <a:latin typeface="Times New Roman" panose="02020603050405020304" pitchFamily="18" charset="0"/>
                <a:cs typeface="Times New Roman" panose="02020603050405020304" pitchFamily="18" charset="0"/>
              </a:rPr>
              <a:t> Voters may simply cast their ballots using this web-based online voting application, and administrators can control all of those things, including managing voters and voters.</a:t>
            </a:r>
            <a:endParaRPr lang="en-US" sz="1300" b="1" dirty="0">
              <a:effectLst/>
              <a:latin typeface="Times"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2.2 Product Functions</a:t>
            </a:r>
            <a:endParaRPr lang="en-US" sz="1200" b="1" dirty="0">
              <a:effectLst/>
              <a:latin typeface="Times"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main objective of our project is to have an impartial election system and everyone can easily vote for the candidate of their choice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software allows users to create their accounts by signing up using their name (as the same NID), NID, and the same login credentials. Once the user(voter) creates a verified account, he/she can vote for their chosen candidate, </a:t>
            </a:r>
            <a:r>
              <a:rPr lang="en-US" sz="1200" dirty="0">
                <a:effectLst/>
                <a:latin typeface="Times New Roman" panose="02020603050405020304" pitchFamily="18" charset="0"/>
                <a:ea typeface="Arial" panose="020B0604020202020204" pitchFamily="34" charset="0"/>
                <a:cs typeface="Arial" panose="020B0604020202020204" pitchFamily="34" charset="0"/>
              </a:rPr>
              <a:t>Voter Can Register and log in with his voter’s ID card. Voters can view candidates. Voters can cast a vote and get the confirmation message </a:t>
            </a:r>
            <a:r>
              <a:rPr lang="en-US" sz="1200" dirty="0">
                <a:effectLst/>
                <a:latin typeface="Times New Roman" panose="02020603050405020304" pitchFamily="18" charset="0"/>
                <a:ea typeface="Calibri" panose="020F0502020204030204" pitchFamily="34" charset="0"/>
                <a:cs typeface="Arial" panose="020B0604020202020204" pitchFamily="34" charset="0"/>
              </a:rPr>
              <a:t>and </a:t>
            </a:r>
            <a:r>
              <a:rPr lang="en-US" sz="1200" dirty="0">
                <a:effectLst/>
                <a:latin typeface="Times New Roman" panose="02020603050405020304" pitchFamily="18" charset="0"/>
                <a:ea typeface="Arial" panose="020B0604020202020204" pitchFamily="34" charset="0"/>
                <a:cs typeface="Arial" panose="020B0604020202020204" pitchFamily="34" charset="0"/>
              </a:rPr>
              <a:t>voters can provide and scan their fingerprints for casting votes in this app.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candidate users can Register</a:t>
            </a:r>
            <a:r>
              <a:rPr lang="en-US" sz="1200" dirty="0">
                <a:effectLst/>
                <a:latin typeface="Times New Roman" panose="02020603050405020304" pitchFamily="18" charset="0"/>
                <a:ea typeface="Arial" panose="020B0604020202020204" pitchFamily="34" charset="0"/>
                <a:cs typeface="Arial" panose="020B0604020202020204" pitchFamily="34" charset="0"/>
              </a:rPr>
              <a:t> for their Nomination Login profile with username and password and View an update of the voting result.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0684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F6B9E-19AD-8F84-53F9-2FEDD69DE090}"/>
              </a:ext>
            </a:extLst>
          </p:cNvPr>
          <p:cNvSpPr txBox="1"/>
          <p:nvPr/>
        </p:nvSpPr>
        <p:spPr>
          <a:xfrm>
            <a:off x="899719" y="192905"/>
            <a:ext cx="6094602" cy="6174383"/>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And the Election Authority user can verify single-vote verification, which ensures members don’t inadvertently vote more than once Verify/edit results, Generate Reports of elections Generate result transcripts finally Authorize the result of elections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R="0" lvl="1">
              <a:spcBef>
                <a:spcPts val="1400"/>
              </a:spcBef>
              <a:spcAft>
                <a:spcPts val="1400"/>
              </a:spcAft>
              <a:buSzPts val="1400"/>
            </a:pPr>
            <a:r>
              <a:rPr lang="en-US" sz="1200" b="1" dirty="0">
                <a:effectLst/>
                <a:latin typeface="Times New Roman" panose="02020603050405020304" pitchFamily="18" charset="0"/>
                <a:cs typeface="Times New Roman" panose="02020603050405020304" pitchFamily="18" charset="0"/>
              </a:rPr>
              <a:t>2.3 User Classes and Characteristics</a:t>
            </a:r>
            <a:endParaRPr lang="en-US" sz="1200" b="1" dirty="0">
              <a:effectLst/>
              <a:latin typeface="Times"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user should be familiar with this app like any basic app and be easy to use.</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Voter and candidate users don't have to be very experienced to use the app, they can easily use the app if they have normal basic knowledge, and social media will also give them ideas.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Arial" panose="020B0604020202020204" pitchFamily="34" charset="0"/>
              </a:rPr>
              <a:t>The election authority should be trained to use and access this app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2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R="0" lvl="1">
              <a:spcBef>
                <a:spcPts val="1400"/>
              </a:spcBef>
              <a:spcAft>
                <a:spcPts val="1400"/>
              </a:spcAft>
              <a:buSzPts val="1400"/>
            </a:pPr>
            <a:r>
              <a:rPr lang="en-US" sz="1200" b="1" dirty="0">
                <a:effectLst/>
                <a:latin typeface="Times New Roman" panose="02020603050405020304" pitchFamily="18" charset="0"/>
                <a:cs typeface="Times New Roman" panose="02020603050405020304" pitchFamily="18" charset="0"/>
              </a:rPr>
              <a:t>2.4 Operating Environment</a:t>
            </a:r>
            <a:endParaRPr lang="en-US" sz="1200" b="1" dirty="0">
              <a:effectLst/>
              <a:latin typeface="Times"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app will operate any kind of Android, iPhone, or website (Desktop and Mobile)</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R="0" lvl="1">
              <a:spcBef>
                <a:spcPts val="1400"/>
              </a:spcBef>
              <a:spcAft>
                <a:spcPts val="1400"/>
              </a:spcAft>
              <a:buSzPts val="1400"/>
            </a:pPr>
            <a:r>
              <a:rPr lang="en-US" sz="1200" b="1" dirty="0">
                <a:effectLst/>
                <a:latin typeface="Times New Roman" panose="02020603050405020304" pitchFamily="18" charset="0"/>
                <a:cs typeface="Times New Roman" panose="02020603050405020304" pitchFamily="18" charset="0"/>
              </a:rPr>
              <a:t>2.5 Design and Implementation Constraints</a:t>
            </a:r>
            <a:endParaRPr lang="en-US" sz="1200" b="1" dirty="0">
              <a:effectLst/>
              <a:latin typeface="Times"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200" i="0" dirty="0">
                <a:effectLst/>
                <a:latin typeface="Times New Roman" panose="02020603050405020304" pitchFamily="18" charset="0"/>
                <a:ea typeface="Times" panose="02020603050405020304" pitchFamily="18" charset="0"/>
                <a:cs typeface="Times New Roman" panose="02020603050405020304" pitchFamily="18" charset="0"/>
              </a:rPr>
              <a:t>Design and </a:t>
            </a: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1200" b="1" i="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 </a:t>
            </a:r>
            <a:r>
              <a:rPr lang="en-US" sz="1200" i="0" dirty="0">
                <a:effectLst/>
                <a:latin typeface="Times New Roman" panose="02020603050405020304" pitchFamily="18" charset="0"/>
                <a:ea typeface="Times" panose="02020603050405020304" pitchFamily="18" charset="0"/>
                <a:cs typeface="Times New Roman" panose="02020603050405020304" pitchFamily="18" charset="0"/>
              </a:rPr>
              <a:t>major</a:t>
            </a: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 constraints that the project are as follows: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user must have an active verified phone number and enter a valid NID card/number which should be verified by </a:t>
            </a:r>
            <a:r>
              <a:rPr lang="en-US" sz="1200" b="1" i="0" dirty="0">
                <a:effectLst/>
                <a:latin typeface="Times New Roman" panose="02020603050405020304" pitchFamily="18" charset="0"/>
                <a:ea typeface="Times New Roman" panose="02020603050405020304" pitchFamily="18" charset="0"/>
                <a:cs typeface="Times New Roman" panose="02020603050405020304" pitchFamily="18" charset="0"/>
              </a:rPr>
              <a:t>Election Commission Bangladesh-NID</a:t>
            </a: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to sign up first and he has to fill in his/her details to enter the main page.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When the voter votes for any candidate, they should give the fingerprint or take photos himself/herself to confirm the vote. The voter can vote one time and get the confirmation message to their account and phone number</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security level is very high which can maintain privacy and policy</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User can select their preferred language</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app is virtual and the user must have active internet access.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app requires a minimum memory of 2GB for better performance of the App</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71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900E7-1216-9080-17EC-6EC658F0DC7B}"/>
              </a:ext>
            </a:extLst>
          </p:cNvPr>
          <p:cNvSpPr txBox="1"/>
          <p:nvPr/>
        </p:nvSpPr>
        <p:spPr>
          <a:xfrm>
            <a:off x="807440" y="616225"/>
            <a:ext cx="6094602" cy="5227072"/>
          </a:xfrm>
          <a:prstGeom prst="rect">
            <a:avLst/>
          </a:prstGeom>
          <a:noFill/>
        </p:spPr>
        <p:txBody>
          <a:bodyPr wrap="square">
            <a:spAutoFit/>
          </a:bodyPr>
          <a:lstStyle/>
          <a:p>
            <a:pPr marR="0" lvl="1">
              <a:spcBef>
                <a:spcPts val="1400"/>
              </a:spcBef>
              <a:spcAft>
                <a:spcPts val="1400"/>
              </a:spcAft>
              <a:buSzPts val="1400"/>
            </a:pPr>
            <a:r>
              <a:rPr lang="en-US" sz="1200" b="1" dirty="0">
                <a:effectLst/>
                <a:latin typeface="Times New Roman" panose="02020603050405020304" pitchFamily="18" charset="0"/>
                <a:cs typeface="Times New Roman" panose="02020603050405020304" pitchFamily="18" charset="0"/>
              </a:rPr>
              <a:t>2.6 User Documentation</a:t>
            </a:r>
            <a:endParaRPr lang="en-US" sz="1200" b="1" dirty="0">
              <a:effectLst/>
              <a:latin typeface="Times"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YouTube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Facebook</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Tv channel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Social media</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App has an interface for tutorials</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app stores the play store, App Store, and the also website link</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R="0" lvl="1">
              <a:spcBef>
                <a:spcPts val="1400"/>
              </a:spcBef>
              <a:spcAft>
                <a:spcPts val="1400"/>
              </a:spcAft>
              <a:buSzPts val="1400"/>
            </a:pPr>
            <a:r>
              <a:rPr lang="en-US" sz="1200" b="1" dirty="0">
                <a:effectLst/>
                <a:latin typeface="Times New Roman" panose="02020603050405020304" pitchFamily="18" charset="0"/>
                <a:cs typeface="Times New Roman" panose="02020603050405020304" pitchFamily="18" charset="0"/>
              </a:rPr>
              <a:t>2.7 Assumptions and Dependencies</a:t>
            </a:r>
            <a:endParaRPr lang="en-US" sz="1200" b="1" dirty="0">
              <a:effectLst/>
              <a:latin typeface="Times"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assumptions are:</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coding ought to be flawless.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system ought to be more capable and offer quick database access.</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system offers a search feature that shows all of the user's search results.</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app should be simple to use so that consumers can easily use it.</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Access to the website is possible from any device with an active internet connection.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To access their online accounts and utilize the app, users must have their correct usernames and passwords.</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dependencies are: </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800"/>
              </a:spcAft>
              <a:buFont typeface="Symbol" panose="05050102010706020507" pitchFamily="18" charset="2"/>
              <a:buChar char=""/>
            </a:pPr>
            <a:r>
              <a:rPr lang="en-US" sz="1200" i="0" dirty="0">
                <a:effectLst/>
                <a:latin typeface="Times New Roman" panose="02020603050405020304" pitchFamily="18" charset="0"/>
                <a:ea typeface="Times New Roman" panose="02020603050405020304" pitchFamily="18" charset="0"/>
                <a:cs typeface="Times New Roman" panose="02020603050405020304" pitchFamily="18" charset="0"/>
              </a:rPr>
              <a:t>The specific hardware and software due to which the user gets the confirmation message.</a:t>
            </a:r>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The information of all users must be stored in a database that is accessible by Admin and the election authority </a:t>
            </a:r>
            <a:endParaRPr lang="en-US" sz="1200" dirty="0"/>
          </a:p>
        </p:txBody>
      </p:sp>
    </p:spTree>
    <p:extLst>
      <p:ext uri="{BB962C8B-B14F-4D97-AF65-F5344CB8AC3E}">
        <p14:creationId xmlns:p14="http://schemas.microsoft.com/office/powerpoint/2010/main" val="130908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142FE-005C-8316-B50A-ECD9C5DCC0EA}"/>
              </a:ext>
            </a:extLst>
          </p:cNvPr>
          <p:cNvSpPr txBox="1"/>
          <p:nvPr/>
        </p:nvSpPr>
        <p:spPr>
          <a:xfrm>
            <a:off x="421547" y="1139636"/>
            <a:ext cx="6094602" cy="4733925"/>
          </a:xfrm>
          <a:prstGeom prst="rect">
            <a:avLst/>
          </a:prstGeom>
          <a:noFill/>
        </p:spPr>
        <p:txBody>
          <a:bodyPr wrap="square">
            <a:spAutoFit/>
          </a:bodyPr>
          <a:lstStyle/>
          <a:p>
            <a:pPr marR="0" lvl="0">
              <a:spcBef>
                <a:spcPts val="2400"/>
              </a:spcBef>
              <a:spcAft>
                <a:spcPts val="1200"/>
              </a:spcAft>
              <a:buSzPts val="1400"/>
            </a:pPr>
            <a:r>
              <a:rPr lang="en-US" sz="1200" b="1" kern="1400" dirty="0">
                <a:effectLst/>
                <a:latin typeface="Times New Roman" panose="02020603050405020304" pitchFamily="18" charset="0"/>
                <a:cs typeface="Times New Roman" panose="02020603050405020304" pitchFamily="18" charset="0"/>
              </a:rPr>
              <a:t>3. External Interface Requirements</a:t>
            </a:r>
            <a:endParaRPr lang="en-US" sz="1200" b="1" kern="1400" dirty="0">
              <a:effectLst/>
              <a:latin typeface="Times" panose="02020603050405020304" pitchFamily="18" charset="0"/>
              <a:cs typeface="Times New Roman" panose="02020603050405020304" pitchFamily="18" charset="0"/>
            </a:endParaRPr>
          </a:p>
          <a:p>
            <a:pPr marR="0" lvl="1">
              <a:spcBef>
                <a:spcPts val="1400"/>
              </a:spcBef>
              <a:spcAft>
                <a:spcPts val="1400"/>
              </a:spcAft>
              <a:buSzPts val="1400"/>
            </a:pPr>
            <a:r>
              <a:rPr lang="en-US" sz="1200" b="1" dirty="0">
                <a:effectLst/>
                <a:latin typeface="Times New Roman" panose="02020603050405020304" pitchFamily="18" charset="0"/>
                <a:cs typeface="Times New Roman" panose="02020603050405020304" pitchFamily="18" charset="0"/>
              </a:rPr>
              <a:t>3.1 User Interfaces</a:t>
            </a:r>
            <a:endParaRPr lang="en-US" sz="1200" b="1" dirty="0">
              <a:effectLst/>
              <a:latin typeface="Times" panose="02020603050405020304" pitchFamily="18" charset="0"/>
              <a:cs typeface="Times New Roman" panose="02020603050405020304" pitchFamily="18" charset="0"/>
            </a:endParaRPr>
          </a:p>
          <a:p>
            <a:pPr marL="0" marR="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In this Online Voting App, four types of users will use this system: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1. Voter: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Voter Can Register and log in with his voter ID card.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Voters can view candidates.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Voters can cast a vote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Voters can provide and scan their fingerprints for casting a vote in this app.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2. Admin: Admin can alter each thing. Additionally, can maintain the entire system and delete something in case he finds anything offensive.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Admin can maintain the entire system.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Modify the candidate’s Information.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Modify Election Authority Information.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Modify Electoral Information.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Add voting time duration.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3. Election Authority: They can verify single-vote verification, which ensures members don’t inadvertently vote more than once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Verify/edit results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Generate Reports of election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Generate result transcript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Authorize the result of elections.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1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4. Candidate: </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Register for his Nomination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Login profile with username/ Nomination Id and password.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11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Arial" panose="020B0604020202020204" pitchFamily="34" charset="0"/>
                <a:cs typeface="Arial" panose="020B0604020202020204" pitchFamily="34" charset="0"/>
              </a:rPr>
              <a:t>View update of voting results.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775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C2ACE-3393-AD93-39B2-358C11487DAE}"/>
              </a:ext>
            </a:extLst>
          </p:cNvPr>
          <p:cNvSpPr txBox="1"/>
          <p:nvPr/>
        </p:nvSpPr>
        <p:spPr>
          <a:xfrm>
            <a:off x="178266" y="238183"/>
            <a:ext cx="6094602" cy="261867"/>
          </a:xfrm>
          <a:prstGeom prst="rect">
            <a:avLst/>
          </a:prstGeom>
          <a:noFill/>
        </p:spPr>
        <p:txBody>
          <a:bodyPr wrap="square">
            <a:spAutoFit/>
          </a:bodyPr>
          <a:lstStyle/>
          <a:p>
            <a:pPr marL="0" marR="0">
              <a:lnSpc>
                <a:spcPts val="1200"/>
              </a:lnSpc>
              <a:spcBef>
                <a:spcPts val="0"/>
              </a:spcBef>
              <a:spcAft>
                <a:spcPts val="0"/>
              </a:spcAft>
            </a:pPr>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Voter Interface:</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24069E-50FE-8D30-2F06-C1E364BD5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118" y="500050"/>
            <a:ext cx="2152650" cy="2841771"/>
          </a:xfrm>
          <a:prstGeom prst="rect">
            <a:avLst/>
          </a:prstGeom>
        </p:spPr>
      </p:pic>
      <p:pic>
        <p:nvPicPr>
          <p:cNvPr id="5" name="Picture 4">
            <a:extLst>
              <a:ext uri="{FF2B5EF4-FFF2-40B4-BE49-F238E27FC236}">
                <a16:creationId xmlns:a16="http://schemas.microsoft.com/office/drawing/2014/main" id="{D50AE697-B1CF-DCFB-89EB-B85F229340C0}"/>
              </a:ext>
            </a:extLst>
          </p:cNvPr>
          <p:cNvPicPr>
            <a:picLocks noChangeAspect="1"/>
          </p:cNvPicPr>
          <p:nvPr/>
        </p:nvPicPr>
        <p:blipFill rotWithShape="1">
          <a:blip r:embed="rId3">
            <a:extLst>
              <a:ext uri="{28A0092B-C50C-407E-A947-70E740481C1C}">
                <a14:useLocalDpi xmlns:a14="http://schemas.microsoft.com/office/drawing/2010/main" val="0"/>
              </a:ext>
            </a:extLst>
          </a:blip>
          <a:srcRect r="53399"/>
          <a:stretch/>
        </p:blipFill>
        <p:spPr bwMode="auto">
          <a:xfrm>
            <a:off x="3780092" y="587229"/>
            <a:ext cx="2199005" cy="2841771"/>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3309D3B-5CE0-9AB8-0DD6-165A636E3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4092" y="587229"/>
            <a:ext cx="1927860" cy="2928950"/>
          </a:xfrm>
          <a:prstGeom prst="rect">
            <a:avLst/>
          </a:prstGeom>
        </p:spPr>
      </p:pic>
      <p:pic>
        <p:nvPicPr>
          <p:cNvPr id="7" name="Picture 6">
            <a:extLst>
              <a:ext uri="{FF2B5EF4-FFF2-40B4-BE49-F238E27FC236}">
                <a16:creationId xmlns:a16="http://schemas.microsoft.com/office/drawing/2014/main" id="{841B9746-5EF2-D3F1-BA16-6F3B9B05BE6B}"/>
              </a:ext>
            </a:extLst>
          </p:cNvPr>
          <p:cNvPicPr>
            <a:picLocks noChangeAspect="1"/>
          </p:cNvPicPr>
          <p:nvPr/>
        </p:nvPicPr>
        <p:blipFill rotWithShape="1">
          <a:blip r:embed="rId5">
            <a:extLst>
              <a:ext uri="{28A0092B-C50C-407E-A947-70E740481C1C}">
                <a14:useLocalDpi xmlns:a14="http://schemas.microsoft.com/office/drawing/2010/main" val="0"/>
              </a:ext>
            </a:extLst>
          </a:blip>
          <a:srcRect t="2614"/>
          <a:stretch/>
        </p:blipFill>
        <p:spPr bwMode="auto">
          <a:xfrm>
            <a:off x="816118" y="3429000"/>
            <a:ext cx="1998980" cy="342900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B42DAE0-DB03-3E05-1969-2B4761AC55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3762" y="3429000"/>
            <a:ext cx="1879600" cy="3429000"/>
          </a:xfrm>
          <a:prstGeom prst="rect">
            <a:avLst/>
          </a:prstGeom>
        </p:spPr>
      </p:pic>
      <p:pic>
        <p:nvPicPr>
          <p:cNvPr id="9" name="Picture 8">
            <a:extLst>
              <a:ext uri="{FF2B5EF4-FFF2-40B4-BE49-F238E27FC236}">
                <a16:creationId xmlns:a16="http://schemas.microsoft.com/office/drawing/2014/main" id="{5332EF9E-68D9-AB7C-95B6-CA6BAB3E22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54" y="3516179"/>
            <a:ext cx="2197735" cy="3341821"/>
          </a:xfrm>
          <a:prstGeom prst="rect">
            <a:avLst/>
          </a:prstGeom>
        </p:spPr>
      </p:pic>
    </p:spTree>
    <p:extLst>
      <p:ext uri="{BB962C8B-B14F-4D97-AF65-F5344CB8AC3E}">
        <p14:creationId xmlns:p14="http://schemas.microsoft.com/office/powerpoint/2010/main" val="2521090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85</TotalTime>
  <Words>2512</Words>
  <Application>Microsoft Office PowerPoint</Application>
  <PresentationFormat>Widescreen</PresentationFormat>
  <Paragraphs>216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Symbol</vt:lpstr>
      <vt:lpstr>Times</vt:lpstr>
      <vt:lpstr>Times New Roman</vt:lpstr>
      <vt:lpstr>Wingdings 3</vt:lpstr>
      <vt:lpstr>Ion Boardroom</vt:lpstr>
      <vt:lpstr>Software Requirements Specification for  Online Election Voting App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Online Election Voting App Management System </dc:title>
  <dc:creator>Muntakim Hossain</dc:creator>
  <cp:lastModifiedBy>Muntakim Hossain</cp:lastModifiedBy>
  <cp:revision>2</cp:revision>
  <dcterms:created xsi:type="dcterms:W3CDTF">2023-06-12T14:40:23Z</dcterms:created>
  <dcterms:modified xsi:type="dcterms:W3CDTF">2023-06-12T16:05:29Z</dcterms:modified>
</cp:coreProperties>
</file>