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47643-1A1D-413E-82E0-ED7A73C493C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7CE8B23-9C5E-478E-9B7E-BD09FDA219BF}">
      <dgm:prSet/>
      <dgm:spPr/>
      <dgm:t>
        <a:bodyPr/>
        <a:lstStyle/>
        <a:p>
          <a:r>
            <a:rPr lang="en-GB" b="0" i="0"/>
            <a:t>The two nation theory is based on the hypothesis that Muslims differ from Hindus in terms of religious, cultural, social and daily life and that they must establish an independent Muslim state in which they can live freely their identities.</a:t>
          </a:r>
          <a:endParaRPr lang="en-US"/>
        </a:p>
      </dgm:t>
    </dgm:pt>
    <dgm:pt modelId="{969338A8-FA0F-4299-81F8-0FD196E9C2F1}" type="parTrans" cxnId="{D80AA2DE-EDB2-4F76-B9DF-77688F1724C1}">
      <dgm:prSet/>
      <dgm:spPr/>
      <dgm:t>
        <a:bodyPr/>
        <a:lstStyle/>
        <a:p>
          <a:endParaRPr lang="en-US"/>
        </a:p>
      </dgm:t>
    </dgm:pt>
    <dgm:pt modelId="{D44D2FAE-DF96-4907-BEDF-39C3B3A15A82}" type="sibTrans" cxnId="{D80AA2DE-EDB2-4F76-B9DF-77688F1724C1}">
      <dgm:prSet/>
      <dgm:spPr/>
      <dgm:t>
        <a:bodyPr/>
        <a:lstStyle/>
        <a:p>
          <a:endParaRPr lang="en-US"/>
        </a:p>
      </dgm:t>
    </dgm:pt>
    <dgm:pt modelId="{2E81BF17-1DD1-4328-B754-0DF0CD037079}">
      <dgm:prSet/>
      <dgm:spPr/>
      <dgm:t>
        <a:bodyPr/>
        <a:lstStyle/>
        <a:p>
          <a:r>
            <a:rPr lang="en-GB" b="0" i="0"/>
            <a:t>Hindus and Muslims in India were two distinct communities that could not coexist within a single state without dominating and discriminating against the other or without constant conflict; it resulted in the 1947 Partition of India and Pakistan.</a:t>
          </a:r>
          <a:endParaRPr lang="en-US"/>
        </a:p>
      </dgm:t>
    </dgm:pt>
    <dgm:pt modelId="{917212DC-0CA3-41CB-8AF2-699C78625DA1}" type="parTrans" cxnId="{9EF8E6B8-D570-4B46-84EF-A1FFBDF27A11}">
      <dgm:prSet/>
      <dgm:spPr/>
      <dgm:t>
        <a:bodyPr/>
        <a:lstStyle/>
        <a:p>
          <a:endParaRPr lang="en-US"/>
        </a:p>
      </dgm:t>
    </dgm:pt>
    <dgm:pt modelId="{02359D3E-43D4-429A-8E3E-6F62CEEE4322}" type="sibTrans" cxnId="{9EF8E6B8-D570-4B46-84EF-A1FFBDF27A11}">
      <dgm:prSet/>
      <dgm:spPr/>
      <dgm:t>
        <a:bodyPr/>
        <a:lstStyle/>
        <a:p>
          <a:endParaRPr lang="en-US"/>
        </a:p>
      </dgm:t>
    </dgm:pt>
    <dgm:pt modelId="{C91B6433-CD72-4FBA-9DE7-9F7EF75151F0}" type="pres">
      <dgm:prSet presAssocID="{30A47643-1A1D-413E-82E0-ED7A73C493CE}" presName="vert0" presStyleCnt="0">
        <dgm:presLayoutVars>
          <dgm:dir/>
          <dgm:animOne val="branch"/>
          <dgm:animLvl val="lvl"/>
        </dgm:presLayoutVars>
      </dgm:prSet>
      <dgm:spPr/>
    </dgm:pt>
    <dgm:pt modelId="{E1D569A1-6A48-43CC-B283-0E2BB21A0740}" type="pres">
      <dgm:prSet presAssocID="{F7CE8B23-9C5E-478E-9B7E-BD09FDA219BF}" presName="thickLine" presStyleLbl="alignNode1" presStyleIdx="0" presStyleCnt="2"/>
      <dgm:spPr/>
    </dgm:pt>
    <dgm:pt modelId="{B64380E7-A092-4D0B-8764-A9F0E1A37A74}" type="pres">
      <dgm:prSet presAssocID="{F7CE8B23-9C5E-478E-9B7E-BD09FDA219BF}" presName="horz1" presStyleCnt="0"/>
      <dgm:spPr/>
    </dgm:pt>
    <dgm:pt modelId="{FA75C8D0-2091-4E11-963D-B257CF39A50A}" type="pres">
      <dgm:prSet presAssocID="{F7CE8B23-9C5E-478E-9B7E-BD09FDA219BF}" presName="tx1" presStyleLbl="revTx" presStyleIdx="0" presStyleCnt="2"/>
      <dgm:spPr/>
    </dgm:pt>
    <dgm:pt modelId="{714308A6-D848-4401-BA71-81B55FE99900}" type="pres">
      <dgm:prSet presAssocID="{F7CE8B23-9C5E-478E-9B7E-BD09FDA219BF}" presName="vert1" presStyleCnt="0"/>
      <dgm:spPr/>
    </dgm:pt>
    <dgm:pt modelId="{BA014020-EF87-4C97-BB07-162FE1219BCB}" type="pres">
      <dgm:prSet presAssocID="{2E81BF17-1DD1-4328-B754-0DF0CD037079}" presName="thickLine" presStyleLbl="alignNode1" presStyleIdx="1" presStyleCnt="2"/>
      <dgm:spPr/>
    </dgm:pt>
    <dgm:pt modelId="{136F3B3A-2665-498E-BD0C-9D98DCA9AAB7}" type="pres">
      <dgm:prSet presAssocID="{2E81BF17-1DD1-4328-B754-0DF0CD037079}" presName="horz1" presStyleCnt="0"/>
      <dgm:spPr/>
    </dgm:pt>
    <dgm:pt modelId="{FBB9513E-7A99-4723-85A9-82D3C694D280}" type="pres">
      <dgm:prSet presAssocID="{2E81BF17-1DD1-4328-B754-0DF0CD037079}" presName="tx1" presStyleLbl="revTx" presStyleIdx="1" presStyleCnt="2"/>
      <dgm:spPr/>
    </dgm:pt>
    <dgm:pt modelId="{4466ADAB-6EE6-4272-9F92-4ECEBEEA53EB}" type="pres">
      <dgm:prSet presAssocID="{2E81BF17-1DD1-4328-B754-0DF0CD037079}" presName="vert1" presStyleCnt="0"/>
      <dgm:spPr/>
    </dgm:pt>
  </dgm:ptLst>
  <dgm:cxnLst>
    <dgm:cxn modelId="{73AD7F4F-3737-48FB-8BED-1B0577B627CC}" type="presOf" srcId="{F7CE8B23-9C5E-478E-9B7E-BD09FDA219BF}" destId="{FA75C8D0-2091-4E11-963D-B257CF39A50A}" srcOrd="0" destOrd="0" presId="urn:microsoft.com/office/officeart/2008/layout/LinedList"/>
    <dgm:cxn modelId="{AC575B89-7FA8-492D-98BB-70721039E735}" type="presOf" srcId="{30A47643-1A1D-413E-82E0-ED7A73C493CE}" destId="{C91B6433-CD72-4FBA-9DE7-9F7EF75151F0}" srcOrd="0" destOrd="0" presId="urn:microsoft.com/office/officeart/2008/layout/LinedList"/>
    <dgm:cxn modelId="{421250AB-A83A-4E3A-ABA2-0C9890823694}" type="presOf" srcId="{2E81BF17-1DD1-4328-B754-0DF0CD037079}" destId="{FBB9513E-7A99-4723-85A9-82D3C694D280}" srcOrd="0" destOrd="0" presId="urn:microsoft.com/office/officeart/2008/layout/LinedList"/>
    <dgm:cxn modelId="{9EF8E6B8-D570-4B46-84EF-A1FFBDF27A11}" srcId="{30A47643-1A1D-413E-82E0-ED7A73C493CE}" destId="{2E81BF17-1DD1-4328-B754-0DF0CD037079}" srcOrd="1" destOrd="0" parTransId="{917212DC-0CA3-41CB-8AF2-699C78625DA1}" sibTransId="{02359D3E-43D4-429A-8E3E-6F62CEEE4322}"/>
    <dgm:cxn modelId="{D80AA2DE-EDB2-4F76-B9DF-77688F1724C1}" srcId="{30A47643-1A1D-413E-82E0-ED7A73C493CE}" destId="{F7CE8B23-9C5E-478E-9B7E-BD09FDA219BF}" srcOrd="0" destOrd="0" parTransId="{969338A8-FA0F-4299-81F8-0FD196E9C2F1}" sibTransId="{D44D2FAE-DF96-4907-BEDF-39C3B3A15A82}"/>
    <dgm:cxn modelId="{6AA81E0F-058C-40F7-87DE-2C1BE830E3C9}" type="presParOf" srcId="{C91B6433-CD72-4FBA-9DE7-9F7EF75151F0}" destId="{E1D569A1-6A48-43CC-B283-0E2BB21A0740}" srcOrd="0" destOrd="0" presId="urn:microsoft.com/office/officeart/2008/layout/LinedList"/>
    <dgm:cxn modelId="{DAF8944F-DB02-4EB2-BCEA-52E0741B01FA}" type="presParOf" srcId="{C91B6433-CD72-4FBA-9DE7-9F7EF75151F0}" destId="{B64380E7-A092-4D0B-8764-A9F0E1A37A74}" srcOrd="1" destOrd="0" presId="urn:microsoft.com/office/officeart/2008/layout/LinedList"/>
    <dgm:cxn modelId="{76BC1F24-9EBE-4143-8F91-16D05C17842D}" type="presParOf" srcId="{B64380E7-A092-4D0B-8764-A9F0E1A37A74}" destId="{FA75C8D0-2091-4E11-963D-B257CF39A50A}" srcOrd="0" destOrd="0" presId="urn:microsoft.com/office/officeart/2008/layout/LinedList"/>
    <dgm:cxn modelId="{770E731D-2198-485D-A12C-A0D0DB8D7A35}" type="presParOf" srcId="{B64380E7-A092-4D0B-8764-A9F0E1A37A74}" destId="{714308A6-D848-4401-BA71-81B55FE99900}" srcOrd="1" destOrd="0" presId="urn:microsoft.com/office/officeart/2008/layout/LinedList"/>
    <dgm:cxn modelId="{B46F58D7-F686-4C9E-AD3C-226744A2D742}" type="presParOf" srcId="{C91B6433-CD72-4FBA-9DE7-9F7EF75151F0}" destId="{BA014020-EF87-4C97-BB07-162FE1219BCB}" srcOrd="2" destOrd="0" presId="urn:microsoft.com/office/officeart/2008/layout/LinedList"/>
    <dgm:cxn modelId="{4B672676-4265-4FC7-8B56-790854692E02}" type="presParOf" srcId="{C91B6433-CD72-4FBA-9DE7-9F7EF75151F0}" destId="{136F3B3A-2665-498E-BD0C-9D98DCA9AAB7}" srcOrd="3" destOrd="0" presId="urn:microsoft.com/office/officeart/2008/layout/LinedList"/>
    <dgm:cxn modelId="{17FBCBA4-5DBA-4F7F-953A-A0CF3EA4E0EC}" type="presParOf" srcId="{136F3B3A-2665-498E-BD0C-9D98DCA9AAB7}" destId="{FBB9513E-7A99-4723-85A9-82D3C694D280}" srcOrd="0" destOrd="0" presId="urn:microsoft.com/office/officeart/2008/layout/LinedList"/>
    <dgm:cxn modelId="{74458D10-CB77-4025-84CE-FAC78355E490}" type="presParOf" srcId="{136F3B3A-2665-498E-BD0C-9D98DCA9AAB7}" destId="{4466ADAB-6EE6-4272-9F92-4ECEBEEA53E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870F93-7EFB-4A19-9C54-46685AD38C94}" type="doc">
      <dgm:prSet loTypeId="urn:microsoft.com/office/officeart/2008/layout/LinedList" loCatId="list" qsTypeId="urn:microsoft.com/office/officeart/2005/8/quickstyle/simple5" qsCatId="simple" csTypeId="urn:microsoft.com/office/officeart/2005/8/colors/accent0_3" csCatId="mainScheme"/>
      <dgm:spPr/>
      <dgm:t>
        <a:bodyPr/>
        <a:lstStyle/>
        <a:p>
          <a:endParaRPr lang="en-US"/>
        </a:p>
      </dgm:t>
    </dgm:pt>
    <dgm:pt modelId="{10903B0A-26F2-45AD-A160-B4F4169F7A39}">
      <dgm:prSet/>
      <dgm:spPr/>
      <dgm:t>
        <a:bodyPr/>
        <a:lstStyle/>
        <a:p>
          <a:r>
            <a:rPr lang="en-GB"/>
            <a:t>In 1937 in national conference of Hindu mahasava president Savarkar declared- to day India can't be considered an indivisible and well-crystallized nation. Rather primarily there are two nations - Hindu and Muslims. Actually, this is the base of the famous two Nation theory.</a:t>
          </a:r>
          <a:endParaRPr lang="en-US"/>
        </a:p>
      </dgm:t>
    </dgm:pt>
    <dgm:pt modelId="{87963AEE-3A58-46B3-B801-847EC348D2AC}" type="parTrans" cxnId="{27C54586-8B85-4AAC-9E96-2CFDD7DF46F3}">
      <dgm:prSet/>
      <dgm:spPr/>
      <dgm:t>
        <a:bodyPr/>
        <a:lstStyle/>
        <a:p>
          <a:endParaRPr lang="en-US"/>
        </a:p>
      </dgm:t>
    </dgm:pt>
    <dgm:pt modelId="{4DEBE4E0-9869-40D3-A668-E6088B7E0D37}" type="sibTrans" cxnId="{27C54586-8B85-4AAC-9E96-2CFDD7DF46F3}">
      <dgm:prSet/>
      <dgm:spPr/>
      <dgm:t>
        <a:bodyPr/>
        <a:lstStyle/>
        <a:p>
          <a:endParaRPr lang="en-US"/>
        </a:p>
      </dgm:t>
    </dgm:pt>
    <dgm:pt modelId="{76647D73-DE3E-4C00-ADEC-961210757B47}">
      <dgm:prSet/>
      <dgm:spPr/>
      <dgm:t>
        <a:bodyPr/>
        <a:lstStyle/>
        <a:p>
          <a:r>
            <a:rPr lang="en-GB"/>
            <a:t>Definitely two nation theory was propounded by Savarkar and not by either Muslim league or by Jinnah. Though Jinnah is called the founder of two Nation theory. But the real fact is that he was compelled to leave Congress. Finally, he decided to quit Congress and left the party in1938.</a:t>
          </a:r>
          <a:endParaRPr lang="en-US"/>
        </a:p>
      </dgm:t>
    </dgm:pt>
    <dgm:pt modelId="{248B184C-F7D0-402B-B144-15901E58D581}" type="parTrans" cxnId="{768C0A77-C1AF-459A-8849-3DA9A043EACD}">
      <dgm:prSet/>
      <dgm:spPr/>
      <dgm:t>
        <a:bodyPr/>
        <a:lstStyle/>
        <a:p>
          <a:endParaRPr lang="en-US"/>
        </a:p>
      </dgm:t>
    </dgm:pt>
    <dgm:pt modelId="{2DA446F1-D775-46C5-B200-38420F326A0C}" type="sibTrans" cxnId="{768C0A77-C1AF-459A-8849-3DA9A043EACD}">
      <dgm:prSet/>
      <dgm:spPr/>
      <dgm:t>
        <a:bodyPr/>
        <a:lstStyle/>
        <a:p>
          <a:endParaRPr lang="en-US"/>
        </a:p>
      </dgm:t>
    </dgm:pt>
    <dgm:pt modelId="{88B082EA-BDE7-441F-BC57-FD9C0F69AA76}" type="pres">
      <dgm:prSet presAssocID="{F0870F93-7EFB-4A19-9C54-46685AD38C94}" presName="vert0" presStyleCnt="0">
        <dgm:presLayoutVars>
          <dgm:dir/>
          <dgm:animOne val="branch"/>
          <dgm:animLvl val="lvl"/>
        </dgm:presLayoutVars>
      </dgm:prSet>
      <dgm:spPr/>
    </dgm:pt>
    <dgm:pt modelId="{4AE656F1-5741-4252-BC55-2B3858DBB90F}" type="pres">
      <dgm:prSet presAssocID="{10903B0A-26F2-45AD-A160-B4F4169F7A39}" presName="thickLine" presStyleLbl="alignNode1" presStyleIdx="0" presStyleCnt="2"/>
      <dgm:spPr/>
    </dgm:pt>
    <dgm:pt modelId="{DDA20304-0582-419C-A40C-57A86E84A6F6}" type="pres">
      <dgm:prSet presAssocID="{10903B0A-26F2-45AD-A160-B4F4169F7A39}" presName="horz1" presStyleCnt="0"/>
      <dgm:spPr/>
    </dgm:pt>
    <dgm:pt modelId="{37CDBC0B-3F86-49A5-B989-4A9A7959E5A2}" type="pres">
      <dgm:prSet presAssocID="{10903B0A-26F2-45AD-A160-B4F4169F7A39}" presName="tx1" presStyleLbl="revTx" presStyleIdx="0" presStyleCnt="2"/>
      <dgm:spPr/>
    </dgm:pt>
    <dgm:pt modelId="{D4663908-0625-4512-9550-3ECA295F81CD}" type="pres">
      <dgm:prSet presAssocID="{10903B0A-26F2-45AD-A160-B4F4169F7A39}" presName="vert1" presStyleCnt="0"/>
      <dgm:spPr/>
    </dgm:pt>
    <dgm:pt modelId="{D3BFB8E6-E96C-4947-9D58-0E31E7E9998A}" type="pres">
      <dgm:prSet presAssocID="{76647D73-DE3E-4C00-ADEC-961210757B47}" presName="thickLine" presStyleLbl="alignNode1" presStyleIdx="1" presStyleCnt="2"/>
      <dgm:spPr/>
    </dgm:pt>
    <dgm:pt modelId="{BD0195B4-DDF6-4C84-BE2F-CB6029178AEE}" type="pres">
      <dgm:prSet presAssocID="{76647D73-DE3E-4C00-ADEC-961210757B47}" presName="horz1" presStyleCnt="0"/>
      <dgm:spPr/>
    </dgm:pt>
    <dgm:pt modelId="{4992BCE2-7D2E-4BCC-9C04-4B7D842175B3}" type="pres">
      <dgm:prSet presAssocID="{76647D73-DE3E-4C00-ADEC-961210757B47}" presName="tx1" presStyleLbl="revTx" presStyleIdx="1" presStyleCnt="2"/>
      <dgm:spPr/>
    </dgm:pt>
    <dgm:pt modelId="{06513DFE-1CD0-4BE2-80FA-E9D307A49402}" type="pres">
      <dgm:prSet presAssocID="{76647D73-DE3E-4C00-ADEC-961210757B47}" presName="vert1" presStyleCnt="0"/>
      <dgm:spPr/>
    </dgm:pt>
  </dgm:ptLst>
  <dgm:cxnLst>
    <dgm:cxn modelId="{1EA86F0D-4C04-4BB6-8433-4805DF90EC54}" type="presOf" srcId="{10903B0A-26F2-45AD-A160-B4F4169F7A39}" destId="{37CDBC0B-3F86-49A5-B989-4A9A7959E5A2}" srcOrd="0" destOrd="0" presId="urn:microsoft.com/office/officeart/2008/layout/LinedList"/>
    <dgm:cxn modelId="{F9E9C83D-6537-499B-B401-31519D75DC6B}" type="presOf" srcId="{76647D73-DE3E-4C00-ADEC-961210757B47}" destId="{4992BCE2-7D2E-4BCC-9C04-4B7D842175B3}" srcOrd="0" destOrd="0" presId="urn:microsoft.com/office/officeart/2008/layout/LinedList"/>
    <dgm:cxn modelId="{768C0A77-C1AF-459A-8849-3DA9A043EACD}" srcId="{F0870F93-7EFB-4A19-9C54-46685AD38C94}" destId="{76647D73-DE3E-4C00-ADEC-961210757B47}" srcOrd="1" destOrd="0" parTransId="{248B184C-F7D0-402B-B144-15901E58D581}" sibTransId="{2DA446F1-D775-46C5-B200-38420F326A0C}"/>
    <dgm:cxn modelId="{27C54586-8B85-4AAC-9E96-2CFDD7DF46F3}" srcId="{F0870F93-7EFB-4A19-9C54-46685AD38C94}" destId="{10903B0A-26F2-45AD-A160-B4F4169F7A39}" srcOrd="0" destOrd="0" parTransId="{87963AEE-3A58-46B3-B801-847EC348D2AC}" sibTransId="{4DEBE4E0-9869-40D3-A668-E6088B7E0D37}"/>
    <dgm:cxn modelId="{441870FA-1F2E-48E2-8827-A2D77ACE2FE5}" type="presOf" srcId="{F0870F93-7EFB-4A19-9C54-46685AD38C94}" destId="{88B082EA-BDE7-441F-BC57-FD9C0F69AA76}" srcOrd="0" destOrd="0" presId="urn:microsoft.com/office/officeart/2008/layout/LinedList"/>
    <dgm:cxn modelId="{6BBC2D2B-24CE-4E49-A6B0-333421D22DF6}" type="presParOf" srcId="{88B082EA-BDE7-441F-BC57-FD9C0F69AA76}" destId="{4AE656F1-5741-4252-BC55-2B3858DBB90F}" srcOrd="0" destOrd="0" presId="urn:microsoft.com/office/officeart/2008/layout/LinedList"/>
    <dgm:cxn modelId="{FF6994FD-FBDD-4EC8-BB48-59DCBD2463F6}" type="presParOf" srcId="{88B082EA-BDE7-441F-BC57-FD9C0F69AA76}" destId="{DDA20304-0582-419C-A40C-57A86E84A6F6}" srcOrd="1" destOrd="0" presId="urn:microsoft.com/office/officeart/2008/layout/LinedList"/>
    <dgm:cxn modelId="{A1E93D3F-8915-41A7-A473-CB6EB3F4E81B}" type="presParOf" srcId="{DDA20304-0582-419C-A40C-57A86E84A6F6}" destId="{37CDBC0B-3F86-49A5-B989-4A9A7959E5A2}" srcOrd="0" destOrd="0" presId="urn:microsoft.com/office/officeart/2008/layout/LinedList"/>
    <dgm:cxn modelId="{85591BE4-A076-4A18-9CC1-3F6E96C4955C}" type="presParOf" srcId="{DDA20304-0582-419C-A40C-57A86E84A6F6}" destId="{D4663908-0625-4512-9550-3ECA295F81CD}" srcOrd="1" destOrd="0" presId="urn:microsoft.com/office/officeart/2008/layout/LinedList"/>
    <dgm:cxn modelId="{D09D1D29-7972-40B3-B24B-D6D9A0B01CE7}" type="presParOf" srcId="{88B082EA-BDE7-441F-BC57-FD9C0F69AA76}" destId="{D3BFB8E6-E96C-4947-9D58-0E31E7E9998A}" srcOrd="2" destOrd="0" presId="urn:microsoft.com/office/officeart/2008/layout/LinedList"/>
    <dgm:cxn modelId="{D96D8673-CE92-4223-88F2-16E1BF1EF992}" type="presParOf" srcId="{88B082EA-BDE7-441F-BC57-FD9C0F69AA76}" destId="{BD0195B4-DDF6-4C84-BE2F-CB6029178AEE}" srcOrd="3" destOrd="0" presId="urn:microsoft.com/office/officeart/2008/layout/LinedList"/>
    <dgm:cxn modelId="{EEF7B0FF-D15C-494B-A7B0-F31A6898E516}" type="presParOf" srcId="{BD0195B4-DDF6-4C84-BE2F-CB6029178AEE}" destId="{4992BCE2-7D2E-4BCC-9C04-4B7D842175B3}" srcOrd="0" destOrd="0" presId="urn:microsoft.com/office/officeart/2008/layout/LinedList"/>
    <dgm:cxn modelId="{6D7A24CB-FA46-4912-B5B5-1A91558C52AC}" type="presParOf" srcId="{BD0195B4-DDF6-4C84-BE2F-CB6029178AEE}" destId="{06513DFE-1CD0-4BE2-80FA-E9D307A49402}"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569A1-6A48-43CC-B283-0E2BB21A0740}">
      <dsp:nvSpPr>
        <dsp:cNvPr id="0" name=""/>
        <dsp:cNvSpPr/>
      </dsp:nvSpPr>
      <dsp:spPr>
        <a:xfrm>
          <a:off x="0" y="0"/>
          <a:ext cx="103784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75C8D0-2091-4E11-963D-B257CF39A50A}">
      <dsp:nvSpPr>
        <dsp:cNvPr id="0" name=""/>
        <dsp:cNvSpPr/>
      </dsp:nvSpPr>
      <dsp:spPr>
        <a:xfrm>
          <a:off x="0" y="0"/>
          <a:ext cx="10378440" cy="160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b="0" i="0" kern="1200"/>
            <a:t>The two nation theory is based on the hypothesis that Muslims differ from Hindus in terms of religious, cultural, social and daily life and that they must establish an independent Muslim state in which they can live freely their identities.</a:t>
          </a:r>
          <a:endParaRPr lang="en-US" sz="2500" kern="1200"/>
        </a:p>
      </dsp:txBody>
      <dsp:txXfrm>
        <a:off x="0" y="0"/>
        <a:ext cx="10378440" cy="1604951"/>
      </dsp:txXfrm>
    </dsp:sp>
    <dsp:sp modelId="{BA014020-EF87-4C97-BB07-162FE1219BCB}">
      <dsp:nvSpPr>
        <dsp:cNvPr id="0" name=""/>
        <dsp:cNvSpPr/>
      </dsp:nvSpPr>
      <dsp:spPr>
        <a:xfrm>
          <a:off x="0" y="1604951"/>
          <a:ext cx="1037844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B9513E-7A99-4723-85A9-82D3C694D280}">
      <dsp:nvSpPr>
        <dsp:cNvPr id="0" name=""/>
        <dsp:cNvSpPr/>
      </dsp:nvSpPr>
      <dsp:spPr>
        <a:xfrm>
          <a:off x="0" y="1604951"/>
          <a:ext cx="10378440" cy="160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b="0" i="0" kern="1200"/>
            <a:t>Hindus and Muslims in India were two distinct communities that could not coexist within a single state without dominating and discriminating against the other or without constant conflict; it resulted in the 1947 Partition of India and Pakistan.</a:t>
          </a:r>
          <a:endParaRPr lang="en-US" sz="2500" kern="1200"/>
        </a:p>
      </dsp:txBody>
      <dsp:txXfrm>
        <a:off x="0" y="1604951"/>
        <a:ext cx="10378440" cy="16049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656F1-5741-4252-BC55-2B3858DBB90F}">
      <dsp:nvSpPr>
        <dsp:cNvPr id="0" name=""/>
        <dsp:cNvSpPr/>
      </dsp:nvSpPr>
      <dsp:spPr>
        <a:xfrm>
          <a:off x="0" y="0"/>
          <a:ext cx="625111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7CDBC0B-3F86-49A5-B989-4A9A7959E5A2}">
      <dsp:nvSpPr>
        <dsp:cNvPr id="0" name=""/>
        <dsp:cNvSpPr/>
      </dsp:nvSpPr>
      <dsp:spPr>
        <a:xfrm>
          <a:off x="0" y="0"/>
          <a:ext cx="6251110" cy="1741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In 1937 in national conference of Hindu mahasava president Savarkar declared- to day India can't be considered an indivisible and well-crystallized nation. Rather primarily there are two nations - Hindu and Muslims. Actually, this is the base of the famous two Nation theory.</a:t>
          </a:r>
          <a:endParaRPr lang="en-US" sz="1900" kern="1200"/>
        </a:p>
      </dsp:txBody>
      <dsp:txXfrm>
        <a:off x="0" y="0"/>
        <a:ext cx="6251110" cy="1741931"/>
      </dsp:txXfrm>
    </dsp:sp>
    <dsp:sp modelId="{D3BFB8E6-E96C-4947-9D58-0E31E7E9998A}">
      <dsp:nvSpPr>
        <dsp:cNvPr id="0" name=""/>
        <dsp:cNvSpPr/>
      </dsp:nvSpPr>
      <dsp:spPr>
        <a:xfrm>
          <a:off x="0" y="1741931"/>
          <a:ext cx="625111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992BCE2-7D2E-4BCC-9C04-4B7D842175B3}">
      <dsp:nvSpPr>
        <dsp:cNvPr id="0" name=""/>
        <dsp:cNvSpPr/>
      </dsp:nvSpPr>
      <dsp:spPr>
        <a:xfrm>
          <a:off x="0" y="1741931"/>
          <a:ext cx="6251110" cy="1741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Definitely two nation theory was propounded by Savarkar and not by either Muslim league or by Jinnah. Though Jinnah is called the founder of two Nation theory. But the real fact is that he was compelled to leave Congress. Finally, he decided to quit Congress and left the party in1938.</a:t>
          </a:r>
          <a:endParaRPr lang="en-US" sz="1900" kern="1200"/>
        </a:p>
      </dsp:txBody>
      <dsp:txXfrm>
        <a:off x="0" y="1741931"/>
        <a:ext cx="6251110" cy="174193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6E16-328D-D50D-5215-68508C557F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F8F6C1-BFFF-9F48-3C72-105131876E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B23D48-089C-6597-8487-34BE96053EB5}"/>
              </a:ext>
            </a:extLst>
          </p:cNvPr>
          <p:cNvSpPr>
            <a:spLocks noGrp="1"/>
          </p:cNvSpPr>
          <p:nvPr>
            <p:ph type="dt" sz="half" idx="10"/>
          </p:nvPr>
        </p:nvSpPr>
        <p:spPr/>
        <p:txBody>
          <a:bodyPr/>
          <a:lstStyle/>
          <a:p>
            <a:fld id="{B663D3EB-582E-45EA-930E-71CB6B86BE47}" type="datetimeFigureOut">
              <a:rPr lang="en-US" smtClean="0"/>
              <a:t>3/18/2023</a:t>
            </a:fld>
            <a:endParaRPr lang="en-US"/>
          </a:p>
        </p:txBody>
      </p:sp>
      <p:sp>
        <p:nvSpPr>
          <p:cNvPr id="5" name="Footer Placeholder 4">
            <a:extLst>
              <a:ext uri="{FF2B5EF4-FFF2-40B4-BE49-F238E27FC236}">
                <a16:creationId xmlns:a16="http://schemas.microsoft.com/office/drawing/2014/main" id="{065EC69E-11BE-2043-9039-064250038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07B40-53D9-EC40-1107-E4BB4DC8923D}"/>
              </a:ext>
            </a:extLst>
          </p:cNvPr>
          <p:cNvSpPr>
            <a:spLocks noGrp="1"/>
          </p:cNvSpPr>
          <p:nvPr>
            <p:ph type="sldNum" sz="quarter" idx="12"/>
          </p:nvPr>
        </p:nvSpPr>
        <p:spPr/>
        <p:txBody>
          <a:bodyPr/>
          <a:lstStyle/>
          <a:p>
            <a:fld id="{CF38EF0E-3F17-40B6-A658-B9A56B80BE5B}" type="slidenum">
              <a:rPr lang="en-US" smtClean="0"/>
              <a:t>‹#›</a:t>
            </a:fld>
            <a:endParaRPr lang="en-US"/>
          </a:p>
        </p:txBody>
      </p:sp>
    </p:spTree>
    <p:extLst>
      <p:ext uri="{BB962C8B-B14F-4D97-AF65-F5344CB8AC3E}">
        <p14:creationId xmlns:p14="http://schemas.microsoft.com/office/powerpoint/2010/main" val="236950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ED43-92EA-9337-06E8-C8061549B3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0271DF-B0D0-B34E-49E4-FE3803597F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FDC2ED-EEDE-EF0D-EA91-D2B54EEAA3CA}"/>
              </a:ext>
            </a:extLst>
          </p:cNvPr>
          <p:cNvSpPr>
            <a:spLocks noGrp="1"/>
          </p:cNvSpPr>
          <p:nvPr>
            <p:ph type="dt" sz="half" idx="10"/>
          </p:nvPr>
        </p:nvSpPr>
        <p:spPr/>
        <p:txBody>
          <a:bodyPr/>
          <a:lstStyle/>
          <a:p>
            <a:fld id="{B663D3EB-582E-45EA-930E-71CB6B86BE47}" type="datetimeFigureOut">
              <a:rPr lang="en-US" smtClean="0"/>
              <a:t>3/18/2023</a:t>
            </a:fld>
            <a:endParaRPr lang="en-US"/>
          </a:p>
        </p:txBody>
      </p:sp>
      <p:sp>
        <p:nvSpPr>
          <p:cNvPr id="5" name="Footer Placeholder 4">
            <a:extLst>
              <a:ext uri="{FF2B5EF4-FFF2-40B4-BE49-F238E27FC236}">
                <a16:creationId xmlns:a16="http://schemas.microsoft.com/office/drawing/2014/main" id="{35860857-A7B1-CCF2-EBE5-EDFF9EC11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60CCAC-05E8-AB5F-9D42-F378820554A6}"/>
              </a:ext>
            </a:extLst>
          </p:cNvPr>
          <p:cNvSpPr>
            <a:spLocks noGrp="1"/>
          </p:cNvSpPr>
          <p:nvPr>
            <p:ph type="sldNum" sz="quarter" idx="12"/>
          </p:nvPr>
        </p:nvSpPr>
        <p:spPr/>
        <p:txBody>
          <a:bodyPr/>
          <a:lstStyle/>
          <a:p>
            <a:fld id="{CF38EF0E-3F17-40B6-A658-B9A56B80BE5B}" type="slidenum">
              <a:rPr lang="en-US" smtClean="0"/>
              <a:t>‹#›</a:t>
            </a:fld>
            <a:endParaRPr lang="en-US"/>
          </a:p>
        </p:txBody>
      </p:sp>
    </p:spTree>
    <p:extLst>
      <p:ext uri="{BB962C8B-B14F-4D97-AF65-F5344CB8AC3E}">
        <p14:creationId xmlns:p14="http://schemas.microsoft.com/office/powerpoint/2010/main" val="115552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5EAA3D-0194-3A4F-8FDD-00A1447C77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5E0353-4D81-C855-E8E6-802461D310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81BDA-745F-34DC-58D9-27DF13B83709}"/>
              </a:ext>
            </a:extLst>
          </p:cNvPr>
          <p:cNvSpPr>
            <a:spLocks noGrp="1"/>
          </p:cNvSpPr>
          <p:nvPr>
            <p:ph type="dt" sz="half" idx="10"/>
          </p:nvPr>
        </p:nvSpPr>
        <p:spPr/>
        <p:txBody>
          <a:bodyPr/>
          <a:lstStyle/>
          <a:p>
            <a:fld id="{B663D3EB-582E-45EA-930E-71CB6B86BE47}" type="datetimeFigureOut">
              <a:rPr lang="en-US" smtClean="0"/>
              <a:t>3/18/2023</a:t>
            </a:fld>
            <a:endParaRPr lang="en-US"/>
          </a:p>
        </p:txBody>
      </p:sp>
      <p:sp>
        <p:nvSpPr>
          <p:cNvPr id="5" name="Footer Placeholder 4">
            <a:extLst>
              <a:ext uri="{FF2B5EF4-FFF2-40B4-BE49-F238E27FC236}">
                <a16:creationId xmlns:a16="http://schemas.microsoft.com/office/drawing/2014/main" id="{9F607AA8-49C0-23B3-5285-0903D92EE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062A9-6712-8939-C157-DC5208C790A6}"/>
              </a:ext>
            </a:extLst>
          </p:cNvPr>
          <p:cNvSpPr>
            <a:spLocks noGrp="1"/>
          </p:cNvSpPr>
          <p:nvPr>
            <p:ph type="sldNum" sz="quarter" idx="12"/>
          </p:nvPr>
        </p:nvSpPr>
        <p:spPr/>
        <p:txBody>
          <a:bodyPr/>
          <a:lstStyle/>
          <a:p>
            <a:fld id="{CF38EF0E-3F17-40B6-A658-B9A56B80BE5B}" type="slidenum">
              <a:rPr lang="en-US" smtClean="0"/>
              <a:t>‹#›</a:t>
            </a:fld>
            <a:endParaRPr lang="en-US"/>
          </a:p>
        </p:txBody>
      </p:sp>
    </p:spTree>
    <p:extLst>
      <p:ext uri="{BB962C8B-B14F-4D97-AF65-F5344CB8AC3E}">
        <p14:creationId xmlns:p14="http://schemas.microsoft.com/office/powerpoint/2010/main" val="10890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2537-AE13-495A-EEB2-2125F88DE3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626DC2-0769-9C66-FD80-3503D652F7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00507-00A7-DD6B-2775-F153DE1B0166}"/>
              </a:ext>
            </a:extLst>
          </p:cNvPr>
          <p:cNvSpPr>
            <a:spLocks noGrp="1"/>
          </p:cNvSpPr>
          <p:nvPr>
            <p:ph type="dt" sz="half" idx="10"/>
          </p:nvPr>
        </p:nvSpPr>
        <p:spPr/>
        <p:txBody>
          <a:bodyPr/>
          <a:lstStyle/>
          <a:p>
            <a:fld id="{B663D3EB-582E-45EA-930E-71CB6B86BE47}" type="datetimeFigureOut">
              <a:rPr lang="en-US" smtClean="0"/>
              <a:t>3/18/2023</a:t>
            </a:fld>
            <a:endParaRPr lang="en-US"/>
          </a:p>
        </p:txBody>
      </p:sp>
      <p:sp>
        <p:nvSpPr>
          <p:cNvPr id="5" name="Footer Placeholder 4">
            <a:extLst>
              <a:ext uri="{FF2B5EF4-FFF2-40B4-BE49-F238E27FC236}">
                <a16:creationId xmlns:a16="http://schemas.microsoft.com/office/drawing/2014/main" id="{34FE33B5-50AC-466B-B588-1C9437E1F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DEA78-6A96-1AAE-0624-15CB43F18B4A}"/>
              </a:ext>
            </a:extLst>
          </p:cNvPr>
          <p:cNvSpPr>
            <a:spLocks noGrp="1"/>
          </p:cNvSpPr>
          <p:nvPr>
            <p:ph type="sldNum" sz="quarter" idx="12"/>
          </p:nvPr>
        </p:nvSpPr>
        <p:spPr/>
        <p:txBody>
          <a:bodyPr/>
          <a:lstStyle/>
          <a:p>
            <a:fld id="{CF38EF0E-3F17-40B6-A658-B9A56B80BE5B}" type="slidenum">
              <a:rPr lang="en-US" smtClean="0"/>
              <a:t>‹#›</a:t>
            </a:fld>
            <a:endParaRPr lang="en-US"/>
          </a:p>
        </p:txBody>
      </p:sp>
    </p:spTree>
    <p:extLst>
      <p:ext uri="{BB962C8B-B14F-4D97-AF65-F5344CB8AC3E}">
        <p14:creationId xmlns:p14="http://schemas.microsoft.com/office/powerpoint/2010/main" val="4203705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14EB-F60C-4C5A-47EC-B4F9E49854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1A24D0-6838-66C7-D049-8279D2DE8A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F82B7-2998-2CBA-2B28-C90AA853AFF0}"/>
              </a:ext>
            </a:extLst>
          </p:cNvPr>
          <p:cNvSpPr>
            <a:spLocks noGrp="1"/>
          </p:cNvSpPr>
          <p:nvPr>
            <p:ph type="dt" sz="half" idx="10"/>
          </p:nvPr>
        </p:nvSpPr>
        <p:spPr/>
        <p:txBody>
          <a:bodyPr/>
          <a:lstStyle/>
          <a:p>
            <a:fld id="{B663D3EB-582E-45EA-930E-71CB6B86BE47}" type="datetimeFigureOut">
              <a:rPr lang="en-US" smtClean="0"/>
              <a:t>3/18/2023</a:t>
            </a:fld>
            <a:endParaRPr lang="en-US"/>
          </a:p>
        </p:txBody>
      </p:sp>
      <p:sp>
        <p:nvSpPr>
          <p:cNvPr id="5" name="Footer Placeholder 4">
            <a:extLst>
              <a:ext uri="{FF2B5EF4-FFF2-40B4-BE49-F238E27FC236}">
                <a16:creationId xmlns:a16="http://schemas.microsoft.com/office/drawing/2014/main" id="{3C9B29A3-FBCF-13E2-67D7-4007144EF3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A4B23-08B1-59AC-605B-B626C7FBAACF}"/>
              </a:ext>
            </a:extLst>
          </p:cNvPr>
          <p:cNvSpPr>
            <a:spLocks noGrp="1"/>
          </p:cNvSpPr>
          <p:nvPr>
            <p:ph type="sldNum" sz="quarter" idx="12"/>
          </p:nvPr>
        </p:nvSpPr>
        <p:spPr/>
        <p:txBody>
          <a:bodyPr/>
          <a:lstStyle/>
          <a:p>
            <a:fld id="{CF38EF0E-3F17-40B6-A658-B9A56B80BE5B}" type="slidenum">
              <a:rPr lang="en-US" smtClean="0"/>
              <a:t>‹#›</a:t>
            </a:fld>
            <a:endParaRPr lang="en-US"/>
          </a:p>
        </p:txBody>
      </p:sp>
    </p:spTree>
    <p:extLst>
      <p:ext uri="{BB962C8B-B14F-4D97-AF65-F5344CB8AC3E}">
        <p14:creationId xmlns:p14="http://schemas.microsoft.com/office/powerpoint/2010/main" val="2248804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BD97-8A6B-C936-960F-1F3BC7DE53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0E498E-37A3-D55D-2C5D-40980E5E7A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DC29D2-B19F-441A-A5B0-1F29CB99E6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7B46F0-EDC0-BF5E-495F-6FE84567CFB5}"/>
              </a:ext>
            </a:extLst>
          </p:cNvPr>
          <p:cNvSpPr>
            <a:spLocks noGrp="1"/>
          </p:cNvSpPr>
          <p:nvPr>
            <p:ph type="dt" sz="half" idx="10"/>
          </p:nvPr>
        </p:nvSpPr>
        <p:spPr/>
        <p:txBody>
          <a:bodyPr/>
          <a:lstStyle/>
          <a:p>
            <a:fld id="{B663D3EB-582E-45EA-930E-71CB6B86BE47}" type="datetimeFigureOut">
              <a:rPr lang="en-US" smtClean="0"/>
              <a:t>3/18/2023</a:t>
            </a:fld>
            <a:endParaRPr lang="en-US"/>
          </a:p>
        </p:txBody>
      </p:sp>
      <p:sp>
        <p:nvSpPr>
          <p:cNvPr id="6" name="Footer Placeholder 5">
            <a:extLst>
              <a:ext uri="{FF2B5EF4-FFF2-40B4-BE49-F238E27FC236}">
                <a16:creationId xmlns:a16="http://schemas.microsoft.com/office/drawing/2014/main" id="{4248BE1F-ECEA-ABA6-82BC-F2979BA82B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96529-F42D-D4E5-A55F-AFA0A4D98D61}"/>
              </a:ext>
            </a:extLst>
          </p:cNvPr>
          <p:cNvSpPr>
            <a:spLocks noGrp="1"/>
          </p:cNvSpPr>
          <p:nvPr>
            <p:ph type="sldNum" sz="quarter" idx="12"/>
          </p:nvPr>
        </p:nvSpPr>
        <p:spPr/>
        <p:txBody>
          <a:bodyPr/>
          <a:lstStyle/>
          <a:p>
            <a:fld id="{CF38EF0E-3F17-40B6-A658-B9A56B80BE5B}" type="slidenum">
              <a:rPr lang="en-US" smtClean="0"/>
              <a:t>‹#›</a:t>
            </a:fld>
            <a:endParaRPr lang="en-US"/>
          </a:p>
        </p:txBody>
      </p:sp>
    </p:spTree>
    <p:extLst>
      <p:ext uri="{BB962C8B-B14F-4D97-AF65-F5344CB8AC3E}">
        <p14:creationId xmlns:p14="http://schemas.microsoft.com/office/powerpoint/2010/main" val="156772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D7FBA-A103-1D5A-0E45-1CDE8DAA86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5C0D78-FC3A-CC69-58DB-5E82E5B847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0413BC-DD49-A885-BE4A-BA2F37AB59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C73822-D8C2-7EE3-203D-CAA53AD91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32A162-3657-BB20-54C7-E8D567E1AF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E03618-1579-C858-CF57-568C8B8C90F3}"/>
              </a:ext>
            </a:extLst>
          </p:cNvPr>
          <p:cNvSpPr>
            <a:spLocks noGrp="1"/>
          </p:cNvSpPr>
          <p:nvPr>
            <p:ph type="dt" sz="half" idx="10"/>
          </p:nvPr>
        </p:nvSpPr>
        <p:spPr/>
        <p:txBody>
          <a:bodyPr/>
          <a:lstStyle/>
          <a:p>
            <a:fld id="{B663D3EB-582E-45EA-930E-71CB6B86BE47}" type="datetimeFigureOut">
              <a:rPr lang="en-US" smtClean="0"/>
              <a:t>3/18/2023</a:t>
            </a:fld>
            <a:endParaRPr lang="en-US"/>
          </a:p>
        </p:txBody>
      </p:sp>
      <p:sp>
        <p:nvSpPr>
          <p:cNvPr id="8" name="Footer Placeholder 7">
            <a:extLst>
              <a:ext uri="{FF2B5EF4-FFF2-40B4-BE49-F238E27FC236}">
                <a16:creationId xmlns:a16="http://schemas.microsoft.com/office/drawing/2014/main" id="{30A30CA0-FB3E-4BEF-C4A2-FAF5867468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2723AF-2E44-300C-FEB3-D7A580A74426}"/>
              </a:ext>
            </a:extLst>
          </p:cNvPr>
          <p:cNvSpPr>
            <a:spLocks noGrp="1"/>
          </p:cNvSpPr>
          <p:nvPr>
            <p:ph type="sldNum" sz="quarter" idx="12"/>
          </p:nvPr>
        </p:nvSpPr>
        <p:spPr/>
        <p:txBody>
          <a:bodyPr/>
          <a:lstStyle/>
          <a:p>
            <a:fld id="{CF38EF0E-3F17-40B6-A658-B9A56B80BE5B}" type="slidenum">
              <a:rPr lang="en-US" smtClean="0"/>
              <a:t>‹#›</a:t>
            </a:fld>
            <a:endParaRPr lang="en-US"/>
          </a:p>
        </p:txBody>
      </p:sp>
    </p:spTree>
    <p:extLst>
      <p:ext uri="{BB962C8B-B14F-4D97-AF65-F5344CB8AC3E}">
        <p14:creationId xmlns:p14="http://schemas.microsoft.com/office/powerpoint/2010/main" val="143012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9E68F-0DA4-0DCE-814F-F3D5CF331A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424F13-D0C1-3AB4-357C-069485689CC3}"/>
              </a:ext>
            </a:extLst>
          </p:cNvPr>
          <p:cNvSpPr>
            <a:spLocks noGrp="1"/>
          </p:cNvSpPr>
          <p:nvPr>
            <p:ph type="dt" sz="half" idx="10"/>
          </p:nvPr>
        </p:nvSpPr>
        <p:spPr/>
        <p:txBody>
          <a:bodyPr/>
          <a:lstStyle/>
          <a:p>
            <a:fld id="{B663D3EB-582E-45EA-930E-71CB6B86BE47}" type="datetimeFigureOut">
              <a:rPr lang="en-US" smtClean="0"/>
              <a:t>3/18/2023</a:t>
            </a:fld>
            <a:endParaRPr lang="en-US"/>
          </a:p>
        </p:txBody>
      </p:sp>
      <p:sp>
        <p:nvSpPr>
          <p:cNvPr id="4" name="Footer Placeholder 3">
            <a:extLst>
              <a:ext uri="{FF2B5EF4-FFF2-40B4-BE49-F238E27FC236}">
                <a16:creationId xmlns:a16="http://schemas.microsoft.com/office/drawing/2014/main" id="{E1D8E91A-432E-2703-D17A-85FEF72DAA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97F580-E758-60E0-DFB9-CBEC0E2F48EE}"/>
              </a:ext>
            </a:extLst>
          </p:cNvPr>
          <p:cNvSpPr>
            <a:spLocks noGrp="1"/>
          </p:cNvSpPr>
          <p:nvPr>
            <p:ph type="sldNum" sz="quarter" idx="12"/>
          </p:nvPr>
        </p:nvSpPr>
        <p:spPr/>
        <p:txBody>
          <a:bodyPr/>
          <a:lstStyle/>
          <a:p>
            <a:fld id="{CF38EF0E-3F17-40B6-A658-B9A56B80BE5B}" type="slidenum">
              <a:rPr lang="en-US" smtClean="0"/>
              <a:t>‹#›</a:t>
            </a:fld>
            <a:endParaRPr lang="en-US"/>
          </a:p>
        </p:txBody>
      </p:sp>
    </p:spTree>
    <p:extLst>
      <p:ext uri="{BB962C8B-B14F-4D97-AF65-F5344CB8AC3E}">
        <p14:creationId xmlns:p14="http://schemas.microsoft.com/office/powerpoint/2010/main" val="407020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A4CCF6-6E83-075A-69D2-FDDDFE4FAEC8}"/>
              </a:ext>
            </a:extLst>
          </p:cNvPr>
          <p:cNvSpPr>
            <a:spLocks noGrp="1"/>
          </p:cNvSpPr>
          <p:nvPr>
            <p:ph type="dt" sz="half" idx="10"/>
          </p:nvPr>
        </p:nvSpPr>
        <p:spPr/>
        <p:txBody>
          <a:bodyPr/>
          <a:lstStyle/>
          <a:p>
            <a:fld id="{B663D3EB-582E-45EA-930E-71CB6B86BE47}" type="datetimeFigureOut">
              <a:rPr lang="en-US" smtClean="0"/>
              <a:t>3/18/2023</a:t>
            </a:fld>
            <a:endParaRPr lang="en-US"/>
          </a:p>
        </p:txBody>
      </p:sp>
      <p:sp>
        <p:nvSpPr>
          <p:cNvPr id="3" name="Footer Placeholder 2">
            <a:extLst>
              <a:ext uri="{FF2B5EF4-FFF2-40B4-BE49-F238E27FC236}">
                <a16:creationId xmlns:a16="http://schemas.microsoft.com/office/drawing/2014/main" id="{487F9FB7-A077-3BFA-3F1B-28CDF9A238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A5B579-C7E2-239C-F1B8-8E1CC35D83E3}"/>
              </a:ext>
            </a:extLst>
          </p:cNvPr>
          <p:cNvSpPr>
            <a:spLocks noGrp="1"/>
          </p:cNvSpPr>
          <p:nvPr>
            <p:ph type="sldNum" sz="quarter" idx="12"/>
          </p:nvPr>
        </p:nvSpPr>
        <p:spPr/>
        <p:txBody>
          <a:bodyPr/>
          <a:lstStyle/>
          <a:p>
            <a:fld id="{CF38EF0E-3F17-40B6-A658-B9A56B80BE5B}" type="slidenum">
              <a:rPr lang="en-US" smtClean="0"/>
              <a:t>‹#›</a:t>
            </a:fld>
            <a:endParaRPr lang="en-US"/>
          </a:p>
        </p:txBody>
      </p:sp>
    </p:spTree>
    <p:extLst>
      <p:ext uri="{BB962C8B-B14F-4D97-AF65-F5344CB8AC3E}">
        <p14:creationId xmlns:p14="http://schemas.microsoft.com/office/powerpoint/2010/main" val="409142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9036-F4FF-1D36-EA02-F8608A6E0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339075-5573-4677-C047-A442D8C13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FCEE36-BC01-5FC7-C86D-8325A5D26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29DB44-3FD1-D31B-24C9-040BA81D99BE}"/>
              </a:ext>
            </a:extLst>
          </p:cNvPr>
          <p:cNvSpPr>
            <a:spLocks noGrp="1"/>
          </p:cNvSpPr>
          <p:nvPr>
            <p:ph type="dt" sz="half" idx="10"/>
          </p:nvPr>
        </p:nvSpPr>
        <p:spPr/>
        <p:txBody>
          <a:bodyPr/>
          <a:lstStyle/>
          <a:p>
            <a:fld id="{B663D3EB-582E-45EA-930E-71CB6B86BE47}" type="datetimeFigureOut">
              <a:rPr lang="en-US" smtClean="0"/>
              <a:t>3/18/2023</a:t>
            </a:fld>
            <a:endParaRPr lang="en-US"/>
          </a:p>
        </p:txBody>
      </p:sp>
      <p:sp>
        <p:nvSpPr>
          <p:cNvPr id="6" name="Footer Placeholder 5">
            <a:extLst>
              <a:ext uri="{FF2B5EF4-FFF2-40B4-BE49-F238E27FC236}">
                <a16:creationId xmlns:a16="http://schemas.microsoft.com/office/drawing/2014/main" id="{8288D40B-BAC0-2847-FB40-C1E2B12D89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D6314E-37A6-8B08-DC3D-BA1EA0E2FC1B}"/>
              </a:ext>
            </a:extLst>
          </p:cNvPr>
          <p:cNvSpPr>
            <a:spLocks noGrp="1"/>
          </p:cNvSpPr>
          <p:nvPr>
            <p:ph type="sldNum" sz="quarter" idx="12"/>
          </p:nvPr>
        </p:nvSpPr>
        <p:spPr/>
        <p:txBody>
          <a:bodyPr/>
          <a:lstStyle/>
          <a:p>
            <a:fld id="{CF38EF0E-3F17-40B6-A658-B9A56B80BE5B}" type="slidenum">
              <a:rPr lang="en-US" smtClean="0"/>
              <a:t>‹#›</a:t>
            </a:fld>
            <a:endParaRPr lang="en-US"/>
          </a:p>
        </p:txBody>
      </p:sp>
    </p:spTree>
    <p:extLst>
      <p:ext uri="{BB962C8B-B14F-4D97-AF65-F5344CB8AC3E}">
        <p14:creationId xmlns:p14="http://schemas.microsoft.com/office/powerpoint/2010/main" val="350523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F7F0-773A-0AF9-7A3A-2732BC50E4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951A75-7709-BAD3-EDE1-4CF49EFB54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90C686-6F87-8EE7-B3C5-EF1A26450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435968-602A-4DC9-0A29-86FFACE8EE87}"/>
              </a:ext>
            </a:extLst>
          </p:cNvPr>
          <p:cNvSpPr>
            <a:spLocks noGrp="1"/>
          </p:cNvSpPr>
          <p:nvPr>
            <p:ph type="dt" sz="half" idx="10"/>
          </p:nvPr>
        </p:nvSpPr>
        <p:spPr/>
        <p:txBody>
          <a:bodyPr/>
          <a:lstStyle/>
          <a:p>
            <a:fld id="{B663D3EB-582E-45EA-930E-71CB6B86BE47}" type="datetimeFigureOut">
              <a:rPr lang="en-US" smtClean="0"/>
              <a:t>3/18/2023</a:t>
            </a:fld>
            <a:endParaRPr lang="en-US"/>
          </a:p>
        </p:txBody>
      </p:sp>
      <p:sp>
        <p:nvSpPr>
          <p:cNvPr id="6" name="Footer Placeholder 5">
            <a:extLst>
              <a:ext uri="{FF2B5EF4-FFF2-40B4-BE49-F238E27FC236}">
                <a16:creationId xmlns:a16="http://schemas.microsoft.com/office/drawing/2014/main" id="{DD4EC7E7-8A53-F92B-0DED-C17AAC5CB8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2D405-50D5-CD03-F701-DBF5D7D32449}"/>
              </a:ext>
            </a:extLst>
          </p:cNvPr>
          <p:cNvSpPr>
            <a:spLocks noGrp="1"/>
          </p:cNvSpPr>
          <p:nvPr>
            <p:ph type="sldNum" sz="quarter" idx="12"/>
          </p:nvPr>
        </p:nvSpPr>
        <p:spPr/>
        <p:txBody>
          <a:bodyPr/>
          <a:lstStyle/>
          <a:p>
            <a:fld id="{CF38EF0E-3F17-40B6-A658-B9A56B80BE5B}" type="slidenum">
              <a:rPr lang="en-US" smtClean="0"/>
              <a:t>‹#›</a:t>
            </a:fld>
            <a:endParaRPr lang="en-US"/>
          </a:p>
        </p:txBody>
      </p:sp>
    </p:spTree>
    <p:extLst>
      <p:ext uri="{BB962C8B-B14F-4D97-AF65-F5344CB8AC3E}">
        <p14:creationId xmlns:p14="http://schemas.microsoft.com/office/powerpoint/2010/main" val="163649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5739F5-8174-33D0-295B-68675D24AD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78424D-6D02-3F66-EEFB-67D84E109D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5FDF5F-1C09-6B9C-7FEB-C44064D68A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3D3EB-582E-45EA-930E-71CB6B86BE47}" type="datetimeFigureOut">
              <a:rPr lang="en-US" smtClean="0"/>
              <a:t>3/18/2023</a:t>
            </a:fld>
            <a:endParaRPr lang="en-US"/>
          </a:p>
        </p:txBody>
      </p:sp>
      <p:sp>
        <p:nvSpPr>
          <p:cNvPr id="5" name="Footer Placeholder 4">
            <a:extLst>
              <a:ext uri="{FF2B5EF4-FFF2-40B4-BE49-F238E27FC236}">
                <a16:creationId xmlns:a16="http://schemas.microsoft.com/office/drawing/2014/main" id="{0D2790CE-A5B3-764C-8AEA-144E52328D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CC1E73-312B-C883-416C-32B685AC32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8EF0E-3F17-40B6-A658-B9A56B80BE5B}" type="slidenum">
              <a:rPr lang="en-US" smtClean="0"/>
              <a:t>‹#›</a:t>
            </a:fld>
            <a:endParaRPr lang="en-US"/>
          </a:p>
        </p:txBody>
      </p:sp>
    </p:spTree>
    <p:extLst>
      <p:ext uri="{BB962C8B-B14F-4D97-AF65-F5344CB8AC3E}">
        <p14:creationId xmlns:p14="http://schemas.microsoft.com/office/powerpoint/2010/main" val="1291717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indianetzone.com/42/impact_partition_india.ht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opulationdata.net/cartes/inde-pakistan-partition-inde-1947/"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J8MNNN2o3Mc&amp;ab_channel=TheQuint" TargetMode="External"/><Relationship Id="rId2" Type="http://schemas.openxmlformats.org/officeDocument/2006/relationships/hyperlink" Target="https://www.youtube.com/watch?v=YkLFGWTKPY4&amp;ab_channel=AlJazeeraEnglis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clamorworld.com/pakistan-expresses-serious-concern-over-indias-geospatial-bill/" TargetMode="External"/><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en.wikipedia.org/wiki/Muhammad_Ali_Jinnah" TargetMode="External"/><Relationship Id="rId7" Type="http://schemas.openxmlformats.org/officeDocument/2006/relationships/diagramColors" Target="../diagrams/colors2.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1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997ADA-A13F-A49A-C70D-0BD69844A895}"/>
              </a:ext>
            </a:extLst>
          </p:cNvPr>
          <p:cNvSpPr>
            <a:spLocks noGrp="1"/>
          </p:cNvSpPr>
          <p:nvPr>
            <p:ph type="ctrTitle"/>
          </p:nvPr>
        </p:nvSpPr>
        <p:spPr>
          <a:xfrm>
            <a:off x="965201" y="1036674"/>
            <a:ext cx="3689096" cy="3514364"/>
          </a:xfrm>
        </p:spPr>
        <p:txBody>
          <a:bodyPr anchor="b">
            <a:normAutofit/>
          </a:bodyPr>
          <a:lstStyle/>
          <a:p>
            <a:pPr algn="r"/>
            <a:r>
              <a:rPr lang="en-US" sz="7200"/>
              <a:t>Partition of India</a:t>
            </a:r>
          </a:p>
        </p:txBody>
      </p:sp>
      <p:sp>
        <p:nvSpPr>
          <p:cNvPr id="3" name="Subtitle 2">
            <a:extLst>
              <a:ext uri="{FF2B5EF4-FFF2-40B4-BE49-F238E27FC236}">
                <a16:creationId xmlns:a16="http://schemas.microsoft.com/office/drawing/2014/main" id="{5EF800D4-1495-1245-94FA-8069ACE3F35B}"/>
              </a:ext>
            </a:extLst>
          </p:cNvPr>
          <p:cNvSpPr>
            <a:spLocks noGrp="1"/>
          </p:cNvSpPr>
          <p:nvPr>
            <p:ph type="subTitle" idx="1"/>
          </p:nvPr>
        </p:nvSpPr>
        <p:spPr>
          <a:xfrm>
            <a:off x="965202" y="4582814"/>
            <a:ext cx="3689094" cy="1312657"/>
          </a:xfrm>
        </p:spPr>
        <p:txBody>
          <a:bodyPr anchor="t">
            <a:normAutofit/>
          </a:bodyPr>
          <a:lstStyle/>
          <a:p>
            <a:pPr algn="r"/>
            <a:endParaRPr lang="en-US" sz="2000"/>
          </a:p>
        </p:txBody>
      </p:sp>
      <p:pic>
        <p:nvPicPr>
          <p:cNvPr id="5" name="Picture 4" descr="A group of people on a train&#10;&#10;Description automatically generated with medium confidence">
            <a:extLst>
              <a:ext uri="{FF2B5EF4-FFF2-40B4-BE49-F238E27FC236}">
                <a16:creationId xmlns:a16="http://schemas.microsoft.com/office/drawing/2014/main" id="{6AEFB359-B27B-BA4E-BE36-753CED517E0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484630" y="1424763"/>
            <a:ext cx="4528335" cy="3441535"/>
          </a:xfrm>
          <a:prstGeom prst="rect">
            <a:avLst/>
          </a:prstGeom>
        </p:spPr>
      </p:pic>
      <p:sp>
        <p:nvSpPr>
          <p:cNvPr id="7" name="Rectangle 6">
            <a:extLst>
              <a:ext uri="{FF2B5EF4-FFF2-40B4-BE49-F238E27FC236}">
                <a16:creationId xmlns:a16="http://schemas.microsoft.com/office/drawing/2014/main" id="{9BCCC1B0-DFF9-AE08-2285-CBDA1AF7325C}"/>
              </a:ext>
            </a:extLst>
          </p:cNvPr>
          <p:cNvSpPr/>
          <p:nvPr/>
        </p:nvSpPr>
        <p:spPr>
          <a:xfrm>
            <a:off x="5484630" y="4551038"/>
            <a:ext cx="4528335" cy="3152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3689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EACF-0127-BF25-4588-D6761B4EFF0E}"/>
              </a:ext>
            </a:extLst>
          </p:cNvPr>
          <p:cNvSpPr>
            <a:spLocks noGrp="1"/>
          </p:cNvSpPr>
          <p:nvPr>
            <p:ph type="title"/>
          </p:nvPr>
        </p:nvSpPr>
        <p:spPr/>
        <p:txBody>
          <a:bodyPr/>
          <a:lstStyle/>
          <a:p>
            <a:pPr algn="ctr"/>
            <a:r>
              <a:rPr lang="en-US" b="1" dirty="0"/>
              <a:t>India Act 1947</a:t>
            </a:r>
          </a:p>
        </p:txBody>
      </p:sp>
      <p:sp>
        <p:nvSpPr>
          <p:cNvPr id="3" name="Content Placeholder 2">
            <a:extLst>
              <a:ext uri="{FF2B5EF4-FFF2-40B4-BE49-F238E27FC236}">
                <a16:creationId xmlns:a16="http://schemas.microsoft.com/office/drawing/2014/main" id="{B2ABF3D3-7DA4-8933-D852-237A1DCBD2F5}"/>
              </a:ext>
            </a:extLst>
          </p:cNvPr>
          <p:cNvSpPr>
            <a:spLocks noGrp="1"/>
          </p:cNvSpPr>
          <p:nvPr>
            <p:ph idx="1"/>
          </p:nvPr>
        </p:nvSpPr>
        <p:spPr/>
        <p:txBody>
          <a:bodyPr>
            <a:normAutofit/>
          </a:bodyPr>
          <a:lstStyle/>
          <a:p>
            <a:r>
              <a:rPr lang="en-GB" dirty="0"/>
              <a:t>British Govt would cease responsibility from 15 Aug 1947</a:t>
            </a:r>
          </a:p>
          <a:p>
            <a:r>
              <a:rPr lang="en-GB" dirty="0"/>
              <a:t>The two Dominions along with provinces would be governed by Govt of India Act 1935 till the Constituent Assembly makes the constitution</a:t>
            </a:r>
          </a:p>
          <a:p>
            <a:r>
              <a:rPr lang="en-GB" dirty="0"/>
              <a:t>British Paramountcy over Princely States would cease from 15 August 1947</a:t>
            </a:r>
          </a:p>
          <a:p>
            <a:r>
              <a:rPr lang="en-GB" dirty="0"/>
              <a:t>Emperor of India title abolished, and title omitted from the title of Queen</a:t>
            </a:r>
          </a:p>
          <a:p>
            <a:r>
              <a:rPr lang="en-GB" dirty="0"/>
              <a:t>Office of Secy of State for India would be abolished; work transferred to Secy of State for Commonwealth Affairs</a:t>
            </a:r>
            <a:endParaRPr lang="en-US" dirty="0"/>
          </a:p>
        </p:txBody>
      </p:sp>
    </p:spTree>
    <p:extLst>
      <p:ext uri="{BB962C8B-B14F-4D97-AF65-F5344CB8AC3E}">
        <p14:creationId xmlns:p14="http://schemas.microsoft.com/office/powerpoint/2010/main" val="248854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C42B7-29E4-F50E-719D-DAFA072ABD60}"/>
              </a:ext>
            </a:extLst>
          </p:cNvPr>
          <p:cNvSpPr>
            <a:spLocks noGrp="1"/>
          </p:cNvSpPr>
          <p:nvPr>
            <p:ph type="title"/>
          </p:nvPr>
        </p:nvSpPr>
        <p:spPr/>
        <p:txBody>
          <a:bodyPr/>
          <a:lstStyle/>
          <a:p>
            <a:pPr algn="ctr"/>
            <a:r>
              <a:rPr lang="en-US" b="1" dirty="0"/>
              <a:t>India Act 1947</a:t>
            </a:r>
          </a:p>
        </p:txBody>
      </p:sp>
      <p:sp>
        <p:nvSpPr>
          <p:cNvPr id="3" name="Content Placeholder 2">
            <a:extLst>
              <a:ext uri="{FF2B5EF4-FFF2-40B4-BE49-F238E27FC236}">
                <a16:creationId xmlns:a16="http://schemas.microsoft.com/office/drawing/2014/main" id="{35E44284-2742-B4AF-2420-DC8B750A6B93}"/>
              </a:ext>
            </a:extLst>
          </p:cNvPr>
          <p:cNvSpPr>
            <a:spLocks noGrp="1"/>
          </p:cNvSpPr>
          <p:nvPr>
            <p:ph idx="1"/>
          </p:nvPr>
        </p:nvSpPr>
        <p:spPr/>
        <p:txBody>
          <a:bodyPr>
            <a:normAutofit/>
          </a:bodyPr>
          <a:lstStyle/>
          <a:p>
            <a:r>
              <a:rPr lang="en-GB" dirty="0"/>
              <a:t>No Act of British Parliament on Appointed Day or after shall extend to either Dominions as Law unless extended by a law of the Legislature of the Dominion</a:t>
            </a:r>
          </a:p>
          <a:p>
            <a:r>
              <a:rPr lang="en-GB" dirty="0"/>
              <a:t>No order in Council made on appointed day under any Act passed before 15 Aug 1947 will be part of the law of the New Dominion. No order or rule of the UK minister made after 15 August shall extend to India</a:t>
            </a:r>
          </a:p>
          <a:p>
            <a:r>
              <a:rPr lang="en-GB" dirty="0"/>
              <a:t>Division of Armed Forces &amp; Civil Services</a:t>
            </a:r>
          </a:p>
          <a:p>
            <a:r>
              <a:rPr lang="en-GB" dirty="0"/>
              <a:t>An Act of Parliament, Council, Order, Rule not in consistent with 1947 Act will not be in operation</a:t>
            </a:r>
            <a:endParaRPr lang="en-US" dirty="0"/>
          </a:p>
        </p:txBody>
      </p:sp>
    </p:spTree>
    <p:extLst>
      <p:ext uri="{BB962C8B-B14F-4D97-AF65-F5344CB8AC3E}">
        <p14:creationId xmlns:p14="http://schemas.microsoft.com/office/powerpoint/2010/main" val="79007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C7A21-C842-E710-CB68-7D6FA284670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After the Partition of 1947</a:t>
            </a:r>
          </a:p>
        </p:txBody>
      </p:sp>
      <p:pic>
        <p:nvPicPr>
          <p:cNvPr id="5" name="Content Placeholder 4" descr="Map&#10;&#10;Description automatically generated">
            <a:extLst>
              <a:ext uri="{FF2B5EF4-FFF2-40B4-BE49-F238E27FC236}">
                <a16:creationId xmlns:a16="http://schemas.microsoft.com/office/drawing/2014/main" id="{49C3B4CD-19BA-8665-05F8-D731938EEB4A}"/>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337" r="1" b="8726"/>
          <a:stretch/>
        </p:blipFill>
        <p:spPr>
          <a:xfrm>
            <a:off x="4254783" y="0"/>
            <a:ext cx="7828424" cy="6858000"/>
          </a:xfrm>
          <a:prstGeom prst="rect">
            <a:avLst/>
          </a:prstGeom>
        </p:spPr>
      </p:pic>
    </p:spTree>
    <p:extLst>
      <p:ext uri="{BB962C8B-B14F-4D97-AF65-F5344CB8AC3E}">
        <p14:creationId xmlns:p14="http://schemas.microsoft.com/office/powerpoint/2010/main" val="1443998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31992-99EE-703E-C0BA-7CB73C2409B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A83DF00-E70B-A826-CA99-34945BA165B1}"/>
              </a:ext>
            </a:extLst>
          </p:cNvPr>
          <p:cNvSpPr>
            <a:spLocks noGrp="1"/>
          </p:cNvSpPr>
          <p:nvPr>
            <p:ph idx="1"/>
          </p:nvPr>
        </p:nvSpPr>
        <p:spPr/>
        <p:txBody>
          <a:bodyPr/>
          <a:lstStyle/>
          <a:p>
            <a:endParaRPr lang="en-US"/>
          </a:p>
        </p:txBody>
      </p:sp>
      <p:pic>
        <p:nvPicPr>
          <p:cNvPr id="2050" name="Picture 2" descr="FIVE BIG REASONS OF SEPARATION OF EAST PAKISTAN">
            <a:extLst>
              <a:ext uri="{FF2B5EF4-FFF2-40B4-BE49-F238E27FC236}">
                <a16:creationId xmlns:a16="http://schemas.microsoft.com/office/drawing/2014/main" id="{64496085-8E13-E490-D016-7E018E44C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322"/>
            <a:ext cx="12192000" cy="6730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014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A4A6C-5276-F569-CF96-CD59397BF5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339CC0-985E-38E4-0955-E8DBA682145E}"/>
              </a:ext>
            </a:extLst>
          </p:cNvPr>
          <p:cNvSpPr>
            <a:spLocks noGrp="1"/>
          </p:cNvSpPr>
          <p:nvPr>
            <p:ph idx="1"/>
          </p:nvPr>
        </p:nvSpPr>
        <p:spPr/>
        <p:txBody>
          <a:bodyPr/>
          <a:lstStyle/>
          <a:p>
            <a:r>
              <a:rPr lang="en-US" dirty="0">
                <a:hlinkClick r:id="rId2"/>
              </a:rPr>
              <a:t>https://www.youtube.com/watch?v=YkLFGWTKPY4&amp;ab_channel=AlJazeeraEnglish</a:t>
            </a:r>
            <a:r>
              <a:rPr lang="en-US" dirty="0"/>
              <a:t> </a:t>
            </a:r>
          </a:p>
          <a:p>
            <a:r>
              <a:rPr lang="en-US">
                <a:hlinkClick r:id="rId3"/>
              </a:rPr>
              <a:t>https://www.youtube.com/watch?v=J8MNNN2o3Mc&amp;ab_channel=TheQuint</a:t>
            </a:r>
            <a:r>
              <a:rPr lang="en-US"/>
              <a:t> </a:t>
            </a:r>
          </a:p>
        </p:txBody>
      </p:sp>
    </p:spTree>
    <p:extLst>
      <p:ext uri="{BB962C8B-B14F-4D97-AF65-F5344CB8AC3E}">
        <p14:creationId xmlns:p14="http://schemas.microsoft.com/office/powerpoint/2010/main" val="2436472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CBFD22-E405-F38A-D2C3-F373E0841CD2}"/>
              </a:ext>
            </a:extLst>
          </p:cNvPr>
          <p:cNvSpPr>
            <a:spLocks noGrp="1"/>
          </p:cNvSpPr>
          <p:nvPr>
            <p:ph type="title"/>
          </p:nvPr>
        </p:nvSpPr>
        <p:spPr>
          <a:xfrm>
            <a:off x="1043631" y="809898"/>
            <a:ext cx="10173010" cy="1554480"/>
          </a:xfrm>
        </p:spPr>
        <p:txBody>
          <a:bodyPr anchor="ctr">
            <a:normAutofit/>
          </a:bodyPr>
          <a:lstStyle/>
          <a:p>
            <a:r>
              <a:rPr lang="en-US" sz="4800" b="1" dirty="0"/>
              <a:t>Two Nations Theory</a:t>
            </a:r>
          </a:p>
        </p:txBody>
      </p:sp>
      <p:cxnSp>
        <p:nvCxnSpPr>
          <p:cNvPr id="36"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0B16E10-C427-A8DB-EFE5-E8136D44C1E5}"/>
              </a:ext>
            </a:extLst>
          </p:cNvPr>
          <p:cNvGraphicFramePr>
            <a:graphicFrameLocks noGrp="1"/>
          </p:cNvGraphicFramePr>
          <p:nvPr>
            <p:ph idx="1"/>
            <p:extLst>
              <p:ext uri="{D42A27DB-BD31-4B8C-83A1-F6EECF244321}">
                <p14:modId xmlns:p14="http://schemas.microsoft.com/office/powerpoint/2010/main" val="730925123"/>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lose-up of a flag&#10;&#10;Description automatically generated with medium confidence">
            <a:extLst>
              <a:ext uri="{FF2B5EF4-FFF2-40B4-BE49-F238E27FC236}">
                <a16:creationId xmlns:a16="http://schemas.microsoft.com/office/drawing/2014/main" id="{6D853FD5-2EEB-7999-A205-393C169E4D08}"/>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8539750" y="716553"/>
            <a:ext cx="2781300" cy="1647825"/>
          </a:xfrm>
          <a:prstGeom prst="rect">
            <a:avLst/>
          </a:prstGeom>
        </p:spPr>
      </p:pic>
    </p:spTree>
    <p:extLst>
      <p:ext uri="{BB962C8B-B14F-4D97-AF65-F5344CB8AC3E}">
        <p14:creationId xmlns:p14="http://schemas.microsoft.com/office/powerpoint/2010/main" val="250895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990B89-2292-E662-81A1-72136B272D32}"/>
              </a:ext>
            </a:extLst>
          </p:cNvPr>
          <p:cNvSpPr>
            <a:spLocks noGrp="1"/>
          </p:cNvSpPr>
          <p:nvPr>
            <p:ph type="title"/>
          </p:nvPr>
        </p:nvSpPr>
        <p:spPr>
          <a:xfrm>
            <a:off x="5297762" y="329184"/>
            <a:ext cx="6251110" cy="1783080"/>
          </a:xfrm>
        </p:spPr>
        <p:txBody>
          <a:bodyPr anchor="b">
            <a:normAutofit/>
          </a:bodyPr>
          <a:lstStyle/>
          <a:p>
            <a:endParaRPr lang="en-US" sz="5400"/>
          </a:p>
        </p:txBody>
      </p:sp>
      <p:pic>
        <p:nvPicPr>
          <p:cNvPr id="6" name="Picture 5">
            <a:extLst>
              <a:ext uri="{FF2B5EF4-FFF2-40B4-BE49-F238E27FC236}">
                <a16:creationId xmlns:a16="http://schemas.microsoft.com/office/drawing/2014/main" id="{4DE63F95-0C21-9555-6BD5-4AE5F9E9FBE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77" r="971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A94B40E-377D-B1F1-EB1C-6261546D751F}"/>
              </a:ext>
            </a:extLst>
          </p:cNvPr>
          <p:cNvGraphicFramePr>
            <a:graphicFrameLocks noGrp="1"/>
          </p:cNvGraphicFramePr>
          <p:nvPr>
            <p:ph idx="1"/>
            <p:extLst>
              <p:ext uri="{D42A27DB-BD31-4B8C-83A1-F6EECF244321}">
                <p14:modId xmlns:p14="http://schemas.microsoft.com/office/powerpoint/2010/main" val="1930810299"/>
              </p:ext>
            </p:extLst>
          </p:nvPr>
        </p:nvGraphicFramePr>
        <p:xfrm>
          <a:off x="5297762" y="2706624"/>
          <a:ext cx="6251110" cy="34838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49438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DAE456A-9C34-5165-BC3C-8B6E6DDE05D1}"/>
              </a:ext>
            </a:extLst>
          </p:cNvPr>
          <p:cNvSpPr>
            <a:spLocks noGrp="1"/>
          </p:cNvSpPr>
          <p:nvPr>
            <p:ph type="title"/>
          </p:nvPr>
        </p:nvSpPr>
        <p:spPr>
          <a:xfrm>
            <a:off x="838200" y="401221"/>
            <a:ext cx="10515600" cy="1348065"/>
          </a:xfrm>
        </p:spPr>
        <p:txBody>
          <a:bodyPr>
            <a:normAutofit/>
          </a:bodyPr>
          <a:lstStyle/>
          <a:p>
            <a:r>
              <a:rPr lang="en-US" sz="5400" b="1">
                <a:solidFill>
                  <a:srgbClr val="FFFFFF"/>
                </a:solidFill>
              </a:rPr>
              <a:t>Lahore Resolution</a:t>
            </a:r>
          </a:p>
        </p:txBody>
      </p:sp>
      <p:sp>
        <p:nvSpPr>
          <p:cNvPr id="3" name="Content Placeholder 2">
            <a:extLst>
              <a:ext uri="{FF2B5EF4-FFF2-40B4-BE49-F238E27FC236}">
                <a16:creationId xmlns:a16="http://schemas.microsoft.com/office/drawing/2014/main" id="{D2C58B0E-B15E-0135-BA79-F12150B5E7AC}"/>
              </a:ext>
            </a:extLst>
          </p:cNvPr>
          <p:cNvSpPr>
            <a:spLocks noGrp="1"/>
          </p:cNvSpPr>
          <p:nvPr>
            <p:ph idx="1"/>
          </p:nvPr>
        </p:nvSpPr>
        <p:spPr>
          <a:xfrm>
            <a:off x="838200" y="2586789"/>
            <a:ext cx="10515600" cy="3590174"/>
          </a:xfrm>
        </p:spPr>
        <p:txBody>
          <a:bodyPr>
            <a:normAutofit/>
          </a:bodyPr>
          <a:lstStyle/>
          <a:p>
            <a:r>
              <a:rPr lang="en-GB" sz="2200"/>
              <a:t>In 1940, the Muslim league conference was held at Lahore. During this time the Bengal Muslim League President was A.K Fazlul Haq and simultaneously he was the chief of Bengal. At Lahore conference Fazlul Haq placed a proposal in front of the delegates, demanding homelands for the Muslims.</a:t>
            </a:r>
          </a:p>
          <a:p>
            <a:r>
              <a:rPr lang="en-GB" sz="2200"/>
              <a:t>In that proposal he mentioned two different, separate and independent states. This proposal when accepted formally by the Muslim league has come to known as Lahore Resolution.</a:t>
            </a:r>
            <a:endParaRPr lang="en-US" sz="2200"/>
          </a:p>
        </p:txBody>
      </p:sp>
    </p:spTree>
    <p:extLst>
      <p:ext uri="{BB962C8B-B14F-4D97-AF65-F5344CB8AC3E}">
        <p14:creationId xmlns:p14="http://schemas.microsoft.com/office/powerpoint/2010/main" val="526431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02790E-1779-0024-4EEE-70ED417DBF64}"/>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rPr>
              <a:t>1946 Provincial Election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0C4B88-F244-E20B-D263-A6D2C2E6141D}"/>
              </a:ext>
            </a:extLst>
          </p:cNvPr>
          <p:cNvSpPr>
            <a:spLocks noGrp="1"/>
          </p:cNvSpPr>
          <p:nvPr>
            <p:ph idx="1"/>
          </p:nvPr>
        </p:nvSpPr>
        <p:spPr>
          <a:xfrm>
            <a:off x="1155548" y="2217343"/>
            <a:ext cx="9880893" cy="3959619"/>
          </a:xfrm>
        </p:spPr>
        <p:txBody>
          <a:bodyPr>
            <a:normAutofit/>
          </a:bodyPr>
          <a:lstStyle/>
          <a:p>
            <a:r>
              <a:rPr lang="en-GB" sz="2400" b="0" i="0">
                <a:effectLst/>
                <a:latin typeface="system-ui"/>
              </a:rPr>
              <a:t>Provincial elections were held in British India in January 1946 to elect members of the legislative councils of British Indian provinces. The consummation of British rule in India were the 1945/1946 elections. As minor political parties were eliminated, the political scene became restricted to the Indian National Congress and the Muslim League who were more antagonised than ever. </a:t>
            </a:r>
          </a:p>
          <a:p>
            <a:r>
              <a:rPr lang="en-GB" sz="2400" b="0" i="0">
                <a:effectLst/>
                <a:latin typeface="system-ui"/>
              </a:rPr>
              <a:t>The Congress, in a repeat of the 1937 elections, won 90 percent of the general non-Muslim seats while the Muslim League won the majority of Muslim seats (87%) in the provinces. Nevertheless, the All India Muslim League verified its claim to be the sole representative of Muslim India. The election laid the path to Pakistan.</a:t>
            </a:r>
            <a:endParaRPr lang="en-US" sz="2400"/>
          </a:p>
        </p:txBody>
      </p:sp>
    </p:spTree>
    <p:extLst>
      <p:ext uri="{BB962C8B-B14F-4D97-AF65-F5344CB8AC3E}">
        <p14:creationId xmlns:p14="http://schemas.microsoft.com/office/powerpoint/2010/main" val="178005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Violence in the City: Calcutta Riots of 1946 and Experiences of Muslim  Residents – Refugee Watch Online">
            <a:extLst>
              <a:ext uri="{FF2B5EF4-FFF2-40B4-BE49-F238E27FC236}">
                <a16:creationId xmlns:a16="http://schemas.microsoft.com/office/drawing/2014/main" id="{FD5D6DF8-9759-42E3-B36E-472D62253A4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9035"/>
          <a:stretch/>
        </p:blipFill>
        <p:spPr bwMode="auto">
          <a:xfrm>
            <a:off x="-1504"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61B0B72-F2D9-7264-0B75-CA27667DCCA5}"/>
              </a:ext>
            </a:extLst>
          </p:cNvPr>
          <p:cNvSpPr/>
          <p:nvPr/>
        </p:nvSpPr>
        <p:spPr>
          <a:xfrm>
            <a:off x="7748785" y="4227818"/>
            <a:ext cx="4611382" cy="923330"/>
          </a:xfrm>
          <a:prstGeom prst="rect">
            <a:avLst/>
          </a:prstGeom>
          <a:noFill/>
        </p:spPr>
        <p:txBody>
          <a:bodyPr wrap="squar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Riot of 1946</a:t>
            </a:r>
          </a:p>
        </p:txBody>
      </p:sp>
    </p:spTree>
    <p:extLst>
      <p:ext uri="{BB962C8B-B14F-4D97-AF65-F5344CB8AC3E}">
        <p14:creationId xmlns:p14="http://schemas.microsoft.com/office/powerpoint/2010/main" val="3280600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279DE-7FEE-BD85-06E8-B387AB53BE97}"/>
              </a:ext>
            </a:extLst>
          </p:cNvPr>
          <p:cNvSpPr>
            <a:spLocks noGrp="1"/>
          </p:cNvSpPr>
          <p:nvPr>
            <p:ph type="title"/>
          </p:nvPr>
        </p:nvSpPr>
        <p:spPr>
          <a:xfrm>
            <a:off x="1156851" y="637762"/>
            <a:ext cx="9888496" cy="900131"/>
          </a:xfrm>
        </p:spPr>
        <p:txBody>
          <a:bodyPr anchor="t">
            <a:normAutofit/>
          </a:bodyPr>
          <a:lstStyle/>
          <a:p>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A78AA9-AE07-7826-F0E1-861807BC7326}"/>
              </a:ext>
            </a:extLst>
          </p:cNvPr>
          <p:cNvSpPr>
            <a:spLocks noGrp="1"/>
          </p:cNvSpPr>
          <p:nvPr>
            <p:ph idx="1"/>
          </p:nvPr>
        </p:nvSpPr>
        <p:spPr>
          <a:xfrm>
            <a:off x="1155548" y="2217343"/>
            <a:ext cx="9880893" cy="3959619"/>
          </a:xfrm>
        </p:spPr>
        <p:txBody>
          <a:bodyPr>
            <a:normAutofit/>
          </a:bodyPr>
          <a:lstStyle/>
          <a:p>
            <a:pPr algn="just"/>
            <a:r>
              <a:rPr lang="en-GB" sz="2400" b="0" i="0" dirty="0">
                <a:effectLst/>
                <a:latin typeface="Helvetica Neue"/>
              </a:rPr>
              <a:t>The riots completely </a:t>
            </a:r>
            <a:r>
              <a:rPr lang="en-GB" sz="2400" b="0" i="0" dirty="0" err="1">
                <a:effectLst/>
                <a:latin typeface="Helvetica Neue"/>
              </a:rPr>
              <a:t>ramshackled</a:t>
            </a:r>
            <a:r>
              <a:rPr lang="en-GB" sz="2400" b="0" i="0" dirty="0">
                <a:effectLst/>
                <a:latin typeface="Helvetica Neue"/>
              </a:rPr>
              <a:t> the city life. Food and other essential supplies became scarce, hyperinflation prevailed, and epidemics threatened the metropolis. Calcutta came to be divided into 'communal zones', Hindus and Muslims avoiding each other's areas. For one whole year Calcutta remained a scene of constant communal clashes. Indeed a nexus could rightly be traced between communal outbreaks in Calcutta and Bihar. The circle was completed when the Punjab exploded in March 1947.</a:t>
            </a:r>
            <a:endParaRPr lang="en-US" sz="2400" dirty="0"/>
          </a:p>
        </p:txBody>
      </p:sp>
    </p:spTree>
    <p:extLst>
      <p:ext uri="{BB962C8B-B14F-4D97-AF65-F5344CB8AC3E}">
        <p14:creationId xmlns:p14="http://schemas.microsoft.com/office/powerpoint/2010/main" val="315375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90770B-1B05-CF13-8EE0-B47B7CB0BB7A}"/>
              </a:ext>
            </a:extLst>
          </p:cNvPr>
          <p:cNvSpPr>
            <a:spLocks noGrp="1"/>
          </p:cNvSpPr>
          <p:nvPr>
            <p:ph type="title"/>
          </p:nvPr>
        </p:nvSpPr>
        <p:spPr>
          <a:xfrm>
            <a:off x="1156851" y="637762"/>
            <a:ext cx="9888496" cy="1520377"/>
          </a:xfrm>
        </p:spPr>
        <p:txBody>
          <a:bodyPr anchor="ctr">
            <a:normAutofit/>
          </a:bodyPr>
          <a:lstStyle/>
          <a:p>
            <a:endParaRPr lang="en-US">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931A63-9509-2A47-EA6F-3E96E296C866}"/>
              </a:ext>
            </a:extLst>
          </p:cNvPr>
          <p:cNvSpPr>
            <a:spLocks noGrp="1"/>
          </p:cNvSpPr>
          <p:nvPr>
            <p:ph idx="1"/>
          </p:nvPr>
        </p:nvSpPr>
        <p:spPr>
          <a:xfrm>
            <a:off x="1155559" y="3100283"/>
            <a:ext cx="9889788" cy="3076679"/>
          </a:xfrm>
        </p:spPr>
        <p:txBody>
          <a:bodyPr>
            <a:normAutofit/>
          </a:bodyPr>
          <a:lstStyle/>
          <a:p>
            <a:pPr algn="just"/>
            <a:r>
              <a:rPr lang="en-GB" sz="2400" b="0" i="0" dirty="0">
                <a:effectLst/>
                <a:latin typeface="Helvetica Neue"/>
              </a:rPr>
              <a:t>Communalism at the popular level provided a new turn to India's institutional politics. The Muslim League warned that civil wars on the Calcutta scale would occur in other parts of the country unless its proposal for the Partition of India was accepted and the Congress suffered a setback and its leadership, excepting Gandhi and Badshah Khan, accepted Partition of the country along religious lines as the 'only alternative'. The turn that events had taken afterwards made a peaceful solution through an agreement between the Congress and the Muslim League a far cry.</a:t>
            </a:r>
            <a:endParaRPr lang="en-US" sz="2400" dirty="0"/>
          </a:p>
        </p:txBody>
      </p:sp>
    </p:spTree>
    <p:extLst>
      <p:ext uri="{BB962C8B-B14F-4D97-AF65-F5344CB8AC3E}">
        <p14:creationId xmlns:p14="http://schemas.microsoft.com/office/powerpoint/2010/main" val="733802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85F0-5935-06CA-A61E-EE424455236C}"/>
              </a:ext>
            </a:extLst>
          </p:cNvPr>
          <p:cNvSpPr>
            <a:spLocks noGrp="1"/>
          </p:cNvSpPr>
          <p:nvPr>
            <p:ph type="title"/>
          </p:nvPr>
        </p:nvSpPr>
        <p:spPr/>
        <p:txBody>
          <a:bodyPr/>
          <a:lstStyle/>
          <a:p>
            <a:pPr algn="ctr"/>
            <a:r>
              <a:rPr lang="en-US" b="1" dirty="0"/>
              <a:t>India Act 1947</a:t>
            </a:r>
          </a:p>
        </p:txBody>
      </p:sp>
      <p:sp>
        <p:nvSpPr>
          <p:cNvPr id="3" name="Content Placeholder 2">
            <a:extLst>
              <a:ext uri="{FF2B5EF4-FFF2-40B4-BE49-F238E27FC236}">
                <a16:creationId xmlns:a16="http://schemas.microsoft.com/office/drawing/2014/main" id="{96652845-E65B-6083-96E3-3473622B49FA}"/>
              </a:ext>
            </a:extLst>
          </p:cNvPr>
          <p:cNvSpPr>
            <a:spLocks noGrp="1"/>
          </p:cNvSpPr>
          <p:nvPr>
            <p:ph idx="1"/>
          </p:nvPr>
        </p:nvSpPr>
        <p:spPr>
          <a:xfrm>
            <a:off x="838199" y="1825625"/>
            <a:ext cx="10838793" cy="4351338"/>
          </a:xfrm>
        </p:spPr>
        <p:txBody>
          <a:bodyPr>
            <a:normAutofit lnSpcReduction="10000"/>
          </a:bodyPr>
          <a:lstStyle/>
          <a:p>
            <a:r>
              <a:rPr lang="en-GB" sz="2500" b="0" i="0" dirty="0">
                <a:solidFill>
                  <a:srgbClr val="FF0000"/>
                </a:solidFill>
                <a:effectLst/>
                <a:latin typeface="Calibri" panose="020F0502020204030204" pitchFamily="34" charset="0"/>
              </a:rPr>
              <a:t>20 Feb 1947: </a:t>
            </a:r>
            <a:r>
              <a:rPr lang="en-GB" sz="2500" b="0" i="0" dirty="0">
                <a:solidFill>
                  <a:srgbClr val="000000"/>
                </a:solidFill>
                <a:effectLst/>
                <a:latin typeface="Calibri" panose="020F0502020204030204" pitchFamily="34" charset="0"/>
              </a:rPr>
              <a:t>British PM Clement Atlee made the announcement in the House of Commons that it wanted to transfer power to Indian Government by June 1948</a:t>
            </a:r>
            <a:r>
              <a:rPr lang="en-GB" sz="2500" dirty="0"/>
              <a:t> </a:t>
            </a:r>
          </a:p>
          <a:p>
            <a:r>
              <a:rPr lang="en-GB" sz="2500" dirty="0"/>
              <a:t>Act passed on 5 July 1947</a:t>
            </a:r>
          </a:p>
          <a:p>
            <a:r>
              <a:rPr lang="en-GB" sz="2500" dirty="0"/>
              <a:t>Two Independent Dominions- India &amp; Pakistan</a:t>
            </a:r>
          </a:p>
          <a:p>
            <a:r>
              <a:rPr lang="en-GB" sz="2500" dirty="0"/>
              <a:t>India would include British India except West Punjab, Baluchistan, NWFP, Sind &amp; East Bengal</a:t>
            </a:r>
          </a:p>
          <a:p>
            <a:r>
              <a:rPr lang="en-GB" sz="2500" dirty="0"/>
              <a:t>Indian States free to accede to any of the two Dominions</a:t>
            </a:r>
          </a:p>
          <a:p>
            <a:r>
              <a:rPr lang="en-GB" sz="2500" dirty="0"/>
              <a:t>Each Dominion to have Governor-General appointed by King</a:t>
            </a:r>
          </a:p>
          <a:p>
            <a:r>
              <a:rPr lang="en-GB" sz="2500" dirty="0"/>
              <a:t>The Legislature of the Two Dominions will have the power to make Laws; A new Constituent Assembly for Pakistan</a:t>
            </a:r>
            <a:br>
              <a:rPr lang="en-GB" sz="2500" dirty="0"/>
            </a:br>
            <a:endParaRPr lang="en-US" sz="2500" dirty="0"/>
          </a:p>
        </p:txBody>
      </p:sp>
    </p:spTree>
    <p:extLst>
      <p:ext uri="{BB962C8B-B14F-4D97-AF65-F5344CB8AC3E}">
        <p14:creationId xmlns:p14="http://schemas.microsoft.com/office/powerpoint/2010/main" val="2059599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912</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Helvetica Neue</vt:lpstr>
      <vt:lpstr>system-ui</vt:lpstr>
      <vt:lpstr>Office Theme</vt:lpstr>
      <vt:lpstr>Partition of India</vt:lpstr>
      <vt:lpstr>Two Nations Theory</vt:lpstr>
      <vt:lpstr>PowerPoint Presentation</vt:lpstr>
      <vt:lpstr>Lahore Resolution</vt:lpstr>
      <vt:lpstr>1946 Provincial Election</vt:lpstr>
      <vt:lpstr>PowerPoint Presentation</vt:lpstr>
      <vt:lpstr>PowerPoint Presentation</vt:lpstr>
      <vt:lpstr>PowerPoint Presentation</vt:lpstr>
      <vt:lpstr>India Act 1947</vt:lpstr>
      <vt:lpstr>India Act 1947</vt:lpstr>
      <vt:lpstr>India Act 1947</vt:lpstr>
      <vt:lpstr>After the Partition of 1947</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Partition of India</dc:title>
  <dc:creator>Redowan Islam Palash</dc:creator>
  <cp:lastModifiedBy>Redowan Islam Palash</cp:lastModifiedBy>
  <cp:revision>2</cp:revision>
  <dcterms:created xsi:type="dcterms:W3CDTF">2023-03-18T14:52:18Z</dcterms:created>
  <dcterms:modified xsi:type="dcterms:W3CDTF">2023-03-18T17:12:07Z</dcterms:modified>
</cp:coreProperties>
</file>