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9" r:id="rId4"/>
    <p:sldId id="260" r:id="rId5"/>
    <p:sldId id="270" r:id="rId6"/>
    <p:sldId id="262" r:id="rId7"/>
    <p:sldId id="263" r:id="rId8"/>
    <p:sldId id="265" r:id="rId9"/>
    <p:sldId id="271" r:id="rId10"/>
    <p:sldId id="266" r:id="rId11"/>
    <p:sldId id="272" r:id="rId12"/>
    <p:sldId id="261" r:id="rId13"/>
    <p:sldId id="267" r:id="rId14"/>
    <p:sldId id="273" r:id="rId15"/>
    <p:sldId id="274" r:id="rId16"/>
    <p:sldId id="281" r:id="rId17"/>
    <p:sldId id="275" r:id="rId18"/>
    <p:sldId id="282" r:id="rId19"/>
    <p:sldId id="276" r:id="rId20"/>
    <p:sldId id="283" r:id="rId21"/>
    <p:sldId id="277" r:id="rId22"/>
    <p:sldId id="278" r:id="rId23"/>
    <p:sldId id="268" r:id="rId24"/>
    <p:sldId id="269" r:id="rId25"/>
    <p:sldId id="279" r:id="rId26"/>
    <p:sldId id="280" r:id="rId27"/>
    <p:sldId id="25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108" y="-2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3FE7DD-337C-4956-847C-C3E73F39D162}" type="datetimeFigureOut">
              <a:rPr lang="en-US" smtClean="0"/>
              <a:t>3/21/2023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3CC11B-668F-4488-8310-BF8907757122}" type="slidenum">
              <a:rPr lang="en-US" smtClean="0"/>
              <a:t>‹#›</a:t>
            </a:fld>
            <a:endParaRPr lang="en-US"/>
          </a:p>
        </p:txBody>
      </p:sp>
    </p:spTree>
    <p:extLst>
      <p:ext uri="{BB962C8B-B14F-4D97-AF65-F5344CB8AC3E}">
        <p14:creationId xmlns:p14="http://schemas.microsoft.com/office/powerpoint/2010/main" val="1304350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931CA9-656E-4DB6-920B-9B7DA523AC27}" type="slidenum">
              <a:rPr lang="en-US" altLang="en-US"/>
              <a:pPr/>
              <a:t>2</a:t>
            </a:fld>
            <a:endParaRPr lang="en-US" altLang="en-US"/>
          </a:p>
        </p:txBody>
      </p:sp>
      <p:sp>
        <p:nvSpPr>
          <p:cNvPr id="456706" name="Rectangle 2"/>
          <p:cNvSpPr>
            <a:spLocks noGrp="1" noRot="1" noChangeAspect="1" noChangeArrowheads="1" noTextEdit="1"/>
          </p:cNvSpPr>
          <p:nvPr>
            <p:ph type="sldImg"/>
          </p:nvPr>
        </p:nvSpPr>
        <p:spPr>
          <a:ln/>
        </p:spPr>
      </p:sp>
      <p:sp>
        <p:nvSpPr>
          <p:cNvPr id="456707" name="Rectangle 3"/>
          <p:cNvSpPr>
            <a:spLocks noGrp="1" noChangeArrowheads="1"/>
          </p:cNvSpPr>
          <p:nvPr>
            <p:ph type="body" idx="1"/>
          </p:nvPr>
        </p:nvSpPr>
        <p:spPr/>
        <p:txBody>
          <a:bodyPr/>
          <a:lstStyle/>
          <a:p>
            <a:endParaRPr lang="en-US" altLang="en-US" sz="1000"/>
          </a:p>
        </p:txBody>
      </p:sp>
    </p:spTree>
    <p:extLst>
      <p:ext uri="{BB962C8B-B14F-4D97-AF65-F5344CB8AC3E}">
        <p14:creationId xmlns:p14="http://schemas.microsoft.com/office/powerpoint/2010/main" val="2922910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u="sng">
                <a:solidFill>
                  <a:schemeClr val="tx1"/>
                </a:solidFill>
                <a:latin typeface="QuigleyWiggly" pitchFamily="2" charset="0"/>
              </a:defRPr>
            </a:lvl1pPr>
            <a:lvl2pPr marL="742950" indent="-285750">
              <a:defRPr u="sng">
                <a:solidFill>
                  <a:schemeClr val="tx1"/>
                </a:solidFill>
                <a:latin typeface="QuigleyWiggly" pitchFamily="2" charset="0"/>
              </a:defRPr>
            </a:lvl2pPr>
            <a:lvl3pPr marL="1143000" indent="-228600">
              <a:defRPr u="sng">
                <a:solidFill>
                  <a:schemeClr val="tx1"/>
                </a:solidFill>
                <a:latin typeface="QuigleyWiggly" pitchFamily="2" charset="0"/>
              </a:defRPr>
            </a:lvl3pPr>
            <a:lvl4pPr marL="1600200" indent="-228600">
              <a:defRPr u="sng">
                <a:solidFill>
                  <a:schemeClr val="tx1"/>
                </a:solidFill>
                <a:latin typeface="QuigleyWiggly" pitchFamily="2" charset="0"/>
              </a:defRPr>
            </a:lvl4pPr>
            <a:lvl5pPr marL="2057400" indent="-228600">
              <a:defRPr u="sng">
                <a:solidFill>
                  <a:schemeClr val="tx1"/>
                </a:solidFill>
                <a:latin typeface="QuigleyWiggly" pitchFamily="2" charset="0"/>
              </a:defRPr>
            </a:lvl5pPr>
            <a:lvl6pPr marL="2514600" indent="-228600" eaLnBrk="0" fontAlgn="base" hangingPunct="0">
              <a:spcBef>
                <a:spcPct val="0"/>
              </a:spcBef>
              <a:spcAft>
                <a:spcPct val="0"/>
              </a:spcAft>
              <a:defRPr u="sng">
                <a:solidFill>
                  <a:schemeClr val="tx1"/>
                </a:solidFill>
                <a:latin typeface="QuigleyWiggly" pitchFamily="2" charset="0"/>
              </a:defRPr>
            </a:lvl6pPr>
            <a:lvl7pPr marL="2971800" indent="-228600" eaLnBrk="0" fontAlgn="base" hangingPunct="0">
              <a:spcBef>
                <a:spcPct val="0"/>
              </a:spcBef>
              <a:spcAft>
                <a:spcPct val="0"/>
              </a:spcAft>
              <a:defRPr u="sng">
                <a:solidFill>
                  <a:schemeClr val="tx1"/>
                </a:solidFill>
                <a:latin typeface="QuigleyWiggly" pitchFamily="2" charset="0"/>
              </a:defRPr>
            </a:lvl7pPr>
            <a:lvl8pPr marL="3429000" indent="-228600" eaLnBrk="0" fontAlgn="base" hangingPunct="0">
              <a:spcBef>
                <a:spcPct val="0"/>
              </a:spcBef>
              <a:spcAft>
                <a:spcPct val="0"/>
              </a:spcAft>
              <a:defRPr u="sng">
                <a:solidFill>
                  <a:schemeClr val="tx1"/>
                </a:solidFill>
                <a:latin typeface="QuigleyWiggly" pitchFamily="2" charset="0"/>
              </a:defRPr>
            </a:lvl8pPr>
            <a:lvl9pPr marL="3886200" indent="-228600" eaLnBrk="0" fontAlgn="base" hangingPunct="0">
              <a:spcBef>
                <a:spcPct val="0"/>
              </a:spcBef>
              <a:spcAft>
                <a:spcPct val="0"/>
              </a:spcAft>
              <a:defRPr u="sng">
                <a:solidFill>
                  <a:schemeClr val="tx1"/>
                </a:solidFill>
                <a:latin typeface="QuigleyWiggly" pitchFamily="2" charset="0"/>
              </a:defRPr>
            </a:lvl9pPr>
          </a:lstStyle>
          <a:p>
            <a:fld id="{DAA57D67-6027-415E-99E4-E5109717811D}" type="slidenum">
              <a:rPr lang="en-US" altLang="en-US"/>
              <a:pPr/>
              <a:t>6</a:t>
            </a:fld>
            <a:endParaRPr lang="en-US" alt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58228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u="sng">
                <a:solidFill>
                  <a:schemeClr val="tx1"/>
                </a:solidFill>
                <a:latin typeface="QuigleyWiggly" pitchFamily="2" charset="0"/>
              </a:defRPr>
            </a:lvl1pPr>
            <a:lvl2pPr marL="742950" indent="-285750">
              <a:defRPr u="sng">
                <a:solidFill>
                  <a:schemeClr val="tx1"/>
                </a:solidFill>
                <a:latin typeface="QuigleyWiggly" pitchFamily="2" charset="0"/>
              </a:defRPr>
            </a:lvl2pPr>
            <a:lvl3pPr marL="1143000" indent="-228600">
              <a:defRPr u="sng">
                <a:solidFill>
                  <a:schemeClr val="tx1"/>
                </a:solidFill>
                <a:latin typeface="QuigleyWiggly" pitchFamily="2" charset="0"/>
              </a:defRPr>
            </a:lvl3pPr>
            <a:lvl4pPr marL="1600200" indent="-228600">
              <a:defRPr u="sng">
                <a:solidFill>
                  <a:schemeClr val="tx1"/>
                </a:solidFill>
                <a:latin typeface="QuigleyWiggly" pitchFamily="2" charset="0"/>
              </a:defRPr>
            </a:lvl4pPr>
            <a:lvl5pPr marL="2057400" indent="-228600">
              <a:defRPr u="sng">
                <a:solidFill>
                  <a:schemeClr val="tx1"/>
                </a:solidFill>
                <a:latin typeface="QuigleyWiggly" pitchFamily="2" charset="0"/>
              </a:defRPr>
            </a:lvl5pPr>
            <a:lvl6pPr marL="2514600" indent="-228600" eaLnBrk="0" fontAlgn="base" hangingPunct="0">
              <a:spcBef>
                <a:spcPct val="0"/>
              </a:spcBef>
              <a:spcAft>
                <a:spcPct val="0"/>
              </a:spcAft>
              <a:defRPr u="sng">
                <a:solidFill>
                  <a:schemeClr val="tx1"/>
                </a:solidFill>
                <a:latin typeface="QuigleyWiggly" pitchFamily="2" charset="0"/>
              </a:defRPr>
            </a:lvl6pPr>
            <a:lvl7pPr marL="2971800" indent="-228600" eaLnBrk="0" fontAlgn="base" hangingPunct="0">
              <a:spcBef>
                <a:spcPct val="0"/>
              </a:spcBef>
              <a:spcAft>
                <a:spcPct val="0"/>
              </a:spcAft>
              <a:defRPr u="sng">
                <a:solidFill>
                  <a:schemeClr val="tx1"/>
                </a:solidFill>
                <a:latin typeface="QuigleyWiggly" pitchFamily="2" charset="0"/>
              </a:defRPr>
            </a:lvl7pPr>
            <a:lvl8pPr marL="3429000" indent="-228600" eaLnBrk="0" fontAlgn="base" hangingPunct="0">
              <a:spcBef>
                <a:spcPct val="0"/>
              </a:spcBef>
              <a:spcAft>
                <a:spcPct val="0"/>
              </a:spcAft>
              <a:defRPr u="sng">
                <a:solidFill>
                  <a:schemeClr val="tx1"/>
                </a:solidFill>
                <a:latin typeface="QuigleyWiggly" pitchFamily="2" charset="0"/>
              </a:defRPr>
            </a:lvl8pPr>
            <a:lvl9pPr marL="3886200" indent="-228600" eaLnBrk="0" fontAlgn="base" hangingPunct="0">
              <a:spcBef>
                <a:spcPct val="0"/>
              </a:spcBef>
              <a:spcAft>
                <a:spcPct val="0"/>
              </a:spcAft>
              <a:defRPr u="sng">
                <a:solidFill>
                  <a:schemeClr val="tx1"/>
                </a:solidFill>
                <a:latin typeface="QuigleyWiggly" pitchFamily="2" charset="0"/>
              </a:defRPr>
            </a:lvl9pPr>
          </a:lstStyle>
          <a:p>
            <a:fld id="{14FDC0E1-B39C-4A01-9BF8-763B1B74AEF4}" type="slidenum">
              <a:rPr lang="en-US" altLang="en-US"/>
              <a:pPr/>
              <a:t>7</a:t>
            </a:fld>
            <a:endParaRPr lang="en-US"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6411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u="sng">
                <a:solidFill>
                  <a:schemeClr val="tx1"/>
                </a:solidFill>
                <a:latin typeface="QuigleyWiggly" pitchFamily="2" charset="0"/>
              </a:defRPr>
            </a:lvl1pPr>
            <a:lvl2pPr marL="742950" indent="-285750">
              <a:defRPr u="sng">
                <a:solidFill>
                  <a:schemeClr val="tx1"/>
                </a:solidFill>
                <a:latin typeface="QuigleyWiggly" pitchFamily="2" charset="0"/>
              </a:defRPr>
            </a:lvl2pPr>
            <a:lvl3pPr marL="1143000" indent="-228600">
              <a:defRPr u="sng">
                <a:solidFill>
                  <a:schemeClr val="tx1"/>
                </a:solidFill>
                <a:latin typeface="QuigleyWiggly" pitchFamily="2" charset="0"/>
              </a:defRPr>
            </a:lvl3pPr>
            <a:lvl4pPr marL="1600200" indent="-228600">
              <a:defRPr u="sng">
                <a:solidFill>
                  <a:schemeClr val="tx1"/>
                </a:solidFill>
                <a:latin typeface="QuigleyWiggly" pitchFamily="2" charset="0"/>
              </a:defRPr>
            </a:lvl4pPr>
            <a:lvl5pPr marL="2057400" indent="-228600">
              <a:defRPr u="sng">
                <a:solidFill>
                  <a:schemeClr val="tx1"/>
                </a:solidFill>
                <a:latin typeface="QuigleyWiggly" pitchFamily="2" charset="0"/>
              </a:defRPr>
            </a:lvl5pPr>
            <a:lvl6pPr marL="2514600" indent="-228600" eaLnBrk="0" fontAlgn="base" hangingPunct="0">
              <a:spcBef>
                <a:spcPct val="0"/>
              </a:spcBef>
              <a:spcAft>
                <a:spcPct val="0"/>
              </a:spcAft>
              <a:defRPr u="sng">
                <a:solidFill>
                  <a:schemeClr val="tx1"/>
                </a:solidFill>
                <a:latin typeface="QuigleyWiggly" pitchFamily="2" charset="0"/>
              </a:defRPr>
            </a:lvl6pPr>
            <a:lvl7pPr marL="2971800" indent="-228600" eaLnBrk="0" fontAlgn="base" hangingPunct="0">
              <a:spcBef>
                <a:spcPct val="0"/>
              </a:spcBef>
              <a:spcAft>
                <a:spcPct val="0"/>
              </a:spcAft>
              <a:defRPr u="sng">
                <a:solidFill>
                  <a:schemeClr val="tx1"/>
                </a:solidFill>
                <a:latin typeface="QuigleyWiggly" pitchFamily="2" charset="0"/>
              </a:defRPr>
            </a:lvl7pPr>
            <a:lvl8pPr marL="3429000" indent="-228600" eaLnBrk="0" fontAlgn="base" hangingPunct="0">
              <a:spcBef>
                <a:spcPct val="0"/>
              </a:spcBef>
              <a:spcAft>
                <a:spcPct val="0"/>
              </a:spcAft>
              <a:defRPr u="sng">
                <a:solidFill>
                  <a:schemeClr val="tx1"/>
                </a:solidFill>
                <a:latin typeface="QuigleyWiggly" pitchFamily="2" charset="0"/>
              </a:defRPr>
            </a:lvl8pPr>
            <a:lvl9pPr marL="3886200" indent="-228600" eaLnBrk="0" fontAlgn="base" hangingPunct="0">
              <a:spcBef>
                <a:spcPct val="0"/>
              </a:spcBef>
              <a:spcAft>
                <a:spcPct val="0"/>
              </a:spcAft>
              <a:defRPr u="sng">
                <a:solidFill>
                  <a:schemeClr val="tx1"/>
                </a:solidFill>
                <a:latin typeface="QuigleyWiggly" pitchFamily="2" charset="0"/>
              </a:defRPr>
            </a:lvl9pPr>
          </a:lstStyle>
          <a:p>
            <a:fld id="{A5554C22-0CE3-498D-9300-AADA64908F63}" type="slidenum">
              <a:rPr lang="en-US" altLang="en-US"/>
              <a:pPr/>
              <a:t>8</a:t>
            </a:fld>
            <a:endParaRPr lang="en-US"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1472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u="sng">
                <a:solidFill>
                  <a:schemeClr val="tx1"/>
                </a:solidFill>
                <a:latin typeface="QuigleyWiggly" pitchFamily="2" charset="0"/>
              </a:defRPr>
            </a:lvl1pPr>
            <a:lvl2pPr marL="742950" indent="-285750">
              <a:defRPr u="sng">
                <a:solidFill>
                  <a:schemeClr val="tx1"/>
                </a:solidFill>
                <a:latin typeface="QuigleyWiggly" pitchFamily="2" charset="0"/>
              </a:defRPr>
            </a:lvl2pPr>
            <a:lvl3pPr marL="1143000" indent="-228600">
              <a:defRPr u="sng">
                <a:solidFill>
                  <a:schemeClr val="tx1"/>
                </a:solidFill>
                <a:latin typeface="QuigleyWiggly" pitchFamily="2" charset="0"/>
              </a:defRPr>
            </a:lvl3pPr>
            <a:lvl4pPr marL="1600200" indent="-228600">
              <a:defRPr u="sng">
                <a:solidFill>
                  <a:schemeClr val="tx1"/>
                </a:solidFill>
                <a:latin typeface="QuigleyWiggly" pitchFamily="2" charset="0"/>
              </a:defRPr>
            </a:lvl4pPr>
            <a:lvl5pPr marL="2057400" indent="-228600">
              <a:defRPr u="sng">
                <a:solidFill>
                  <a:schemeClr val="tx1"/>
                </a:solidFill>
                <a:latin typeface="QuigleyWiggly" pitchFamily="2" charset="0"/>
              </a:defRPr>
            </a:lvl5pPr>
            <a:lvl6pPr marL="2514600" indent="-228600" eaLnBrk="0" fontAlgn="base" hangingPunct="0">
              <a:spcBef>
                <a:spcPct val="0"/>
              </a:spcBef>
              <a:spcAft>
                <a:spcPct val="0"/>
              </a:spcAft>
              <a:defRPr u="sng">
                <a:solidFill>
                  <a:schemeClr val="tx1"/>
                </a:solidFill>
                <a:latin typeface="QuigleyWiggly" pitchFamily="2" charset="0"/>
              </a:defRPr>
            </a:lvl6pPr>
            <a:lvl7pPr marL="2971800" indent="-228600" eaLnBrk="0" fontAlgn="base" hangingPunct="0">
              <a:spcBef>
                <a:spcPct val="0"/>
              </a:spcBef>
              <a:spcAft>
                <a:spcPct val="0"/>
              </a:spcAft>
              <a:defRPr u="sng">
                <a:solidFill>
                  <a:schemeClr val="tx1"/>
                </a:solidFill>
                <a:latin typeface="QuigleyWiggly" pitchFamily="2" charset="0"/>
              </a:defRPr>
            </a:lvl7pPr>
            <a:lvl8pPr marL="3429000" indent="-228600" eaLnBrk="0" fontAlgn="base" hangingPunct="0">
              <a:spcBef>
                <a:spcPct val="0"/>
              </a:spcBef>
              <a:spcAft>
                <a:spcPct val="0"/>
              </a:spcAft>
              <a:defRPr u="sng">
                <a:solidFill>
                  <a:schemeClr val="tx1"/>
                </a:solidFill>
                <a:latin typeface="QuigleyWiggly" pitchFamily="2" charset="0"/>
              </a:defRPr>
            </a:lvl8pPr>
            <a:lvl9pPr marL="3886200" indent="-228600" eaLnBrk="0" fontAlgn="base" hangingPunct="0">
              <a:spcBef>
                <a:spcPct val="0"/>
              </a:spcBef>
              <a:spcAft>
                <a:spcPct val="0"/>
              </a:spcAft>
              <a:defRPr u="sng">
                <a:solidFill>
                  <a:schemeClr val="tx1"/>
                </a:solidFill>
                <a:latin typeface="QuigleyWiggly" pitchFamily="2" charset="0"/>
              </a:defRPr>
            </a:lvl9pPr>
          </a:lstStyle>
          <a:p>
            <a:fld id="{57F5593F-FC4D-41D2-B9B8-0B846222AB65}" type="slidenum">
              <a:rPr lang="en-US" altLang="en-US"/>
              <a:pPr/>
              <a:t>10</a:t>
            </a:fld>
            <a:endParaRPr lang="en-US" alt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0352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u="sng">
                <a:solidFill>
                  <a:schemeClr val="tx1"/>
                </a:solidFill>
                <a:latin typeface="QuigleyWiggly" pitchFamily="2" charset="0"/>
              </a:defRPr>
            </a:lvl1pPr>
            <a:lvl2pPr marL="742950" indent="-285750">
              <a:defRPr u="sng">
                <a:solidFill>
                  <a:schemeClr val="tx1"/>
                </a:solidFill>
                <a:latin typeface="QuigleyWiggly" pitchFamily="2" charset="0"/>
              </a:defRPr>
            </a:lvl2pPr>
            <a:lvl3pPr marL="1143000" indent="-228600">
              <a:defRPr u="sng">
                <a:solidFill>
                  <a:schemeClr val="tx1"/>
                </a:solidFill>
                <a:latin typeface="QuigleyWiggly" pitchFamily="2" charset="0"/>
              </a:defRPr>
            </a:lvl3pPr>
            <a:lvl4pPr marL="1600200" indent="-228600">
              <a:defRPr u="sng">
                <a:solidFill>
                  <a:schemeClr val="tx1"/>
                </a:solidFill>
                <a:latin typeface="QuigleyWiggly" pitchFamily="2" charset="0"/>
              </a:defRPr>
            </a:lvl4pPr>
            <a:lvl5pPr marL="2057400" indent="-228600">
              <a:defRPr u="sng">
                <a:solidFill>
                  <a:schemeClr val="tx1"/>
                </a:solidFill>
                <a:latin typeface="QuigleyWiggly" pitchFamily="2" charset="0"/>
              </a:defRPr>
            </a:lvl5pPr>
            <a:lvl6pPr marL="2514600" indent="-228600" eaLnBrk="0" fontAlgn="base" hangingPunct="0">
              <a:spcBef>
                <a:spcPct val="0"/>
              </a:spcBef>
              <a:spcAft>
                <a:spcPct val="0"/>
              </a:spcAft>
              <a:defRPr u="sng">
                <a:solidFill>
                  <a:schemeClr val="tx1"/>
                </a:solidFill>
                <a:latin typeface="QuigleyWiggly" pitchFamily="2" charset="0"/>
              </a:defRPr>
            </a:lvl6pPr>
            <a:lvl7pPr marL="2971800" indent="-228600" eaLnBrk="0" fontAlgn="base" hangingPunct="0">
              <a:spcBef>
                <a:spcPct val="0"/>
              </a:spcBef>
              <a:spcAft>
                <a:spcPct val="0"/>
              </a:spcAft>
              <a:defRPr u="sng">
                <a:solidFill>
                  <a:schemeClr val="tx1"/>
                </a:solidFill>
                <a:latin typeface="QuigleyWiggly" pitchFamily="2" charset="0"/>
              </a:defRPr>
            </a:lvl7pPr>
            <a:lvl8pPr marL="3429000" indent="-228600" eaLnBrk="0" fontAlgn="base" hangingPunct="0">
              <a:spcBef>
                <a:spcPct val="0"/>
              </a:spcBef>
              <a:spcAft>
                <a:spcPct val="0"/>
              </a:spcAft>
              <a:defRPr u="sng">
                <a:solidFill>
                  <a:schemeClr val="tx1"/>
                </a:solidFill>
                <a:latin typeface="QuigleyWiggly" pitchFamily="2" charset="0"/>
              </a:defRPr>
            </a:lvl8pPr>
            <a:lvl9pPr marL="3886200" indent="-228600" eaLnBrk="0" fontAlgn="base" hangingPunct="0">
              <a:spcBef>
                <a:spcPct val="0"/>
              </a:spcBef>
              <a:spcAft>
                <a:spcPct val="0"/>
              </a:spcAft>
              <a:defRPr u="sng">
                <a:solidFill>
                  <a:schemeClr val="tx1"/>
                </a:solidFill>
                <a:latin typeface="QuigleyWiggly" pitchFamily="2" charset="0"/>
              </a:defRPr>
            </a:lvl9pPr>
          </a:lstStyle>
          <a:p>
            <a:fld id="{A0F51DD8-1843-4522-A1EE-E0EF18879B7A}" type="slidenum">
              <a:rPr lang="en-US" altLang="en-US"/>
              <a:pPr/>
              <a:t>13</a:t>
            </a:fld>
            <a:endParaRPr lang="en-US" alt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56322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u="sng">
                <a:solidFill>
                  <a:schemeClr val="tx1"/>
                </a:solidFill>
                <a:latin typeface="QuigleyWiggly" pitchFamily="2" charset="0"/>
              </a:defRPr>
            </a:lvl1pPr>
            <a:lvl2pPr marL="742950" indent="-285750">
              <a:defRPr u="sng">
                <a:solidFill>
                  <a:schemeClr val="tx1"/>
                </a:solidFill>
                <a:latin typeface="QuigleyWiggly" pitchFamily="2" charset="0"/>
              </a:defRPr>
            </a:lvl2pPr>
            <a:lvl3pPr marL="1143000" indent="-228600">
              <a:defRPr u="sng">
                <a:solidFill>
                  <a:schemeClr val="tx1"/>
                </a:solidFill>
                <a:latin typeface="QuigleyWiggly" pitchFamily="2" charset="0"/>
              </a:defRPr>
            </a:lvl3pPr>
            <a:lvl4pPr marL="1600200" indent="-228600">
              <a:defRPr u="sng">
                <a:solidFill>
                  <a:schemeClr val="tx1"/>
                </a:solidFill>
                <a:latin typeface="QuigleyWiggly" pitchFamily="2" charset="0"/>
              </a:defRPr>
            </a:lvl4pPr>
            <a:lvl5pPr marL="2057400" indent="-228600">
              <a:defRPr u="sng">
                <a:solidFill>
                  <a:schemeClr val="tx1"/>
                </a:solidFill>
                <a:latin typeface="QuigleyWiggly" pitchFamily="2" charset="0"/>
              </a:defRPr>
            </a:lvl5pPr>
            <a:lvl6pPr marL="2514600" indent="-228600" eaLnBrk="0" fontAlgn="base" hangingPunct="0">
              <a:spcBef>
                <a:spcPct val="0"/>
              </a:spcBef>
              <a:spcAft>
                <a:spcPct val="0"/>
              </a:spcAft>
              <a:defRPr u="sng">
                <a:solidFill>
                  <a:schemeClr val="tx1"/>
                </a:solidFill>
                <a:latin typeface="QuigleyWiggly" pitchFamily="2" charset="0"/>
              </a:defRPr>
            </a:lvl6pPr>
            <a:lvl7pPr marL="2971800" indent="-228600" eaLnBrk="0" fontAlgn="base" hangingPunct="0">
              <a:spcBef>
                <a:spcPct val="0"/>
              </a:spcBef>
              <a:spcAft>
                <a:spcPct val="0"/>
              </a:spcAft>
              <a:defRPr u="sng">
                <a:solidFill>
                  <a:schemeClr val="tx1"/>
                </a:solidFill>
                <a:latin typeface="QuigleyWiggly" pitchFamily="2" charset="0"/>
              </a:defRPr>
            </a:lvl7pPr>
            <a:lvl8pPr marL="3429000" indent="-228600" eaLnBrk="0" fontAlgn="base" hangingPunct="0">
              <a:spcBef>
                <a:spcPct val="0"/>
              </a:spcBef>
              <a:spcAft>
                <a:spcPct val="0"/>
              </a:spcAft>
              <a:defRPr u="sng">
                <a:solidFill>
                  <a:schemeClr val="tx1"/>
                </a:solidFill>
                <a:latin typeface="QuigleyWiggly" pitchFamily="2" charset="0"/>
              </a:defRPr>
            </a:lvl8pPr>
            <a:lvl9pPr marL="3886200" indent="-228600" eaLnBrk="0" fontAlgn="base" hangingPunct="0">
              <a:spcBef>
                <a:spcPct val="0"/>
              </a:spcBef>
              <a:spcAft>
                <a:spcPct val="0"/>
              </a:spcAft>
              <a:defRPr u="sng">
                <a:solidFill>
                  <a:schemeClr val="tx1"/>
                </a:solidFill>
                <a:latin typeface="QuigleyWiggly" pitchFamily="2" charset="0"/>
              </a:defRPr>
            </a:lvl9pPr>
          </a:lstStyle>
          <a:p>
            <a:fld id="{22C9770D-2A33-4F85-ACF7-C8EAF7707029}" type="slidenum">
              <a:rPr lang="en-US" altLang="en-US"/>
              <a:pPr/>
              <a:t>23</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10694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u="sng">
                <a:solidFill>
                  <a:schemeClr val="tx1"/>
                </a:solidFill>
                <a:latin typeface="QuigleyWiggly" pitchFamily="2" charset="0"/>
              </a:defRPr>
            </a:lvl1pPr>
            <a:lvl2pPr marL="742950" indent="-285750">
              <a:defRPr u="sng">
                <a:solidFill>
                  <a:schemeClr val="tx1"/>
                </a:solidFill>
                <a:latin typeface="QuigleyWiggly" pitchFamily="2" charset="0"/>
              </a:defRPr>
            </a:lvl2pPr>
            <a:lvl3pPr marL="1143000" indent="-228600">
              <a:defRPr u="sng">
                <a:solidFill>
                  <a:schemeClr val="tx1"/>
                </a:solidFill>
                <a:latin typeface="QuigleyWiggly" pitchFamily="2" charset="0"/>
              </a:defRPr>
            </a:lvl3pPr>
            <a:lvl4pPr marL="1600200" indent="-228600">
              <a:defRPr u="sng">
                <a:solidFill>
                  <a:schemeClr val="tx1"/>
                </a:solidFill>
                <a:latin typeface="QuigleyWiggly" pitchFamily="2" charset="0"/>
              </a:defRPr>
            </a:lvl4pPr>
            <a:lvl5pPr marL="2057400" indent="-228600">
              <a:defRPr u="sng">
                <a:solidFill>
                  <a:schemeClr val="tx1"/>
                </a:solidFill>
                <a:latin typeface="QuigleyWiggly" pitchFamily="2" charset="0"/>
              </a:defRPr>
            </a:lvl5pPr>
            <a:lvl6pPr marL="2514600" indent="-228600" eaLnBrk="0" fontAlgn="base" hangingPunct="0">
              <a:spcBef>
                <a:spcPct val="0"/>
              </a:spcBef>
              <a:spcAft>
                <a:spcPct val="0"/>
              </a:spcAft>
              <a:defRPr u="sng">
                <a:solidFill>
                  <a:schemeClr val="tx1"/>
                </a:solidFill>
                <a:latin typeface="QuigleyWiggly" pitchFamily="2" charset="0"/>
              </a:defRPr>
            </a:lvl6pPr>
            <a:lvl7pPr marL="2971800" indent="-228600" eaLnBrk="0" fontAlgn="base" hangingPunct="0">
              <a:spcBef>
                <a:spcPct val="0"/>
              </a:spcBef>
              <a:spcAft>
                <a:spcPct val="0"/>
              </a:spcAft>
              <a:defRPr u="sng">
                <a:solidFill>
                  <a:schemeClr val="tx1"/>
                </a:solidFill>
                <a:latin typeface="QuigleyWiggly" pitchFamily="2" charset="0"/>
              </a:defRPr>
            </a:lvl7pPr>
            <a:lvl8pPr marL="3429000" indent="-228600" eaLnBrk="0" fontAlgn="base" hangingPunct="0">
              <a:spcBef>
                <a:spcPct val="0"/>
              </a:spcBef>
              <a:spcAft>
                <a:spcPct val="0"/>
              </a:spcAft>
              <a:defRPr u="sng">
                <a:solidFill>
                  <a:schemeClr val="tx1"/>
                </a:solidFill>
                <a:latin typeface="QuigleyWiggly" pitchFamily="2" charset="0"/>
              </a:defRPr>
            </a:lvl8pPr>
            <a:lvl9pPr marL="3886200" indent="-228600" eaLnBrk="0" fontAlgn="base" hangingPunct="0">
              <a:spcBef>
                <a:spcPct val="0"/>
              </a:spcBef>
              <a:spcAft>
                <a:spcPct val="0"/>
              </a:spcAft>
              <a:defRPr u="sng">
                <a:solidFill>
                  <a:schemeClr val="tx1"/>
                </a:solidFill>
                <a:latin typeface="QuigleyWiggly" pitchFamily="2" charset="0"/>
              </a:defRPr>
            </a:lvl9pPr>
          </a:lstStyle>
          <a:p>
            <a:fld id="{929A4AB0-533A-485A-89BE-5F5C701C2ED9}" type="slidenum">
              <a:rPr lang="en-US" altLang="en-US"/>
              <a:pPr/>
              <a:t>24</a:t>
            </a:fld>
            <a:endParaRPr lang="en-US" alt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678160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AEDE44-B793-41D5-9566-C90FAE2FB324}" type="slidenum">
              <a:rPr lang="en-US" altLang="en-US"/>
              <a:pPr/>
              <a:t>27</a:t>
            </a:fld>
            <a:endParaRPr lang="en-US" altLang="en-US"/>
          </a:p>
        </p:txBody>
      </p:sp>
      <p:sp>
        <p:nvSpPr>
          <p:cNvPr id="458754" name="Rectangle 2"/>
          <p:cNvSpPr>
            <a:spLocks noGrp="1" noRot="1" noChangeAspect="1" noChangeArrowheads="1" noTextEdit="1"/>
          </p:cNvSpPr>
          <p:nvPr>
            <p:ph type="sldImg"/>
          </p:nvPr>
        </p:nvSpPr>
        <p:spPr>
          <a:ln/>
        </p:spPr>
      </p:sp>
      <p:sp>
        <p:nvSpPr>
          <p:cNvPr id="4587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9498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514BAAD-3528-4EC3-A3C2-65CD5E15B9FB}"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05D53-7DB1-4405-8D0F-B99727F7875B}" type="slidenum">
              <a:rPr lang="en-US" smtClean="0"/>
              <a:t>‹#›</a:t>
            </a:fld>
            <a:endParaRPr lang="en-US"/>
          </a:p>
        </p:txBody>
      </p:sp>
    </p:spTree>
    <p:extLst>
      <p:ext uri="{BB962C8B-B14F-4D97-AF65-F5344CB8AC3E}">
        <p14:creationId xmlns:p14="http://schemas.microsoft.com/office/powerpoint/2010/main" val="3479277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14BAAD-3528-4EC3-A3C2-65CD5E15B9FB}"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05D53-7DB1-4405-8D0F-B99727F7875B}" type="slidenum">
              <a:rPr lang="en-US" smtClean="0"/>
              <a:t>‹#›</a:t>
            </a:fld>
            <a:endParaRPr lang="en-US"/>
          </a:p>
        </p:txBody>
      </p:sp>
    </p:spTree>
    <p:extLst>
      <p:ext uri="{BB962C8B-B14F-4D97-AF65-F5344CB8AC3E}">
        <p14:creationId xmlns:p14="http://schemas.microsoft.com/office/powerpoint/2010/main" val="14566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14BAAD-3528-4EC3-A3C2-65CD5E15B9FB}"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05D53-7DB1-4405-8D0F-B99727F7875B}" type="slidenum">
              <a:rPr lang="en-US" smtClean="0"/>
              <a:t>‹#›</a:t>
            </a:fld>
            <a:endParaRPr lang="en-US"/>
          </a:p>
        </p:txBody>
      </p:sp>
    </p:spTree>
    <p:extLst>
      <p:ext uri="{BB962C8B-B14F-4D97-AF65-F5344CB8AC3E}">
        <p14:creationId xmlns:p14="http://schemas.microsoft.com/office/powerpoint/2010/main" val="3674679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fld id="{C3C487D4-B0BB-448F-A1BA-146160BAC3C0}" type="slidenum">
              <a:rPr lang="en-US" altLang="en-US"/>
              <a:pPr/>
              <a:t>‹#›</a:t>
            </a:fld>
            <a:endParaRPr lang="en-US" altLang="en-US"/>
          </a:p>
        </p:txBody>
      </p:sp>
    </p:spTree>
    <p:extLst>
      <p:ext uri="{BB962C8B-B14F-4D97-AF65-F5344CB8AC3E}">
        <p14:creationId xmlns:p14="http://schemas.microsoft.com/office/powerpoint/2010/main" val="326618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B8A9219-BC5E-4025-8B9E-D16914FFE78C}" type="slidenum">
              <a:rPr lang="en-US" altLang="en-US"/>
              <a:pPr/>
              <a:t>‹#›</a:t>
            </a:fld>
            <a:endParaRPr lang="en-US" altLang="en-US"/>
          </a:p>
        </p:txBody>
      </p:sp>
    </p:spTree>
    <p:extLst>
      <p:ext uri="{BB962C8B-B14F-4D97-AF65-F5344CB8AC3E}">
        <p14:creationId xmlns:p14="http://schemas.microsoft.com/office/powerpoint/2010/main" val="290053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14BAAD-3528-4EC3-A3C2-65CD5E15B9FB}"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05D53-7DB1-4405-8D0F-B99727F7875B}" type="slidenum">
              <a:rPr lang="en-US" smtClean="0"/>
              <a:t>‹#›</a:t>
            </a:fld>
            <a:endParaRPr lang="en-US"/>
          </a:p>
        </p:txBody>
      </p:sp>
    </p:spTree>
    <p:extLst>
      <p:ext uri="{BB962C8B-B14F-4D97-AF65-F5344CB8AC3E}">
        <p14:creationId xmlns:p14="http://schemas.microsoft.com/office/powerpoint/2010/main" val="1908651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14BAAD-3528-4EC3-A3C2-65CD5E15B9FB}"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05D53-7DB1-4405-8D0F-B99727F7875B}" type="slidenum">
              <a:rPr lang="en-US" smtClean="0"/>
              <a:t>‹#›</a:t>
            </a:fld>
            <a:endParaRPr lang="en-US"/>
          </a:p>
        </p:txBody>
      </p:sp>
    </p:spTree>
    <p:extLst>
      <p:ext uri="{BB962C8B-B14F-4D97-AF65-F5344CB8AC3E}">
        <p14:creationId xmlns:p14="http://schemas.microsoft.com/office/powerpoint/2010/main" val="208406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514BAAD-3528-4EC3-A3C2-65CD5E15B9FB}"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E05D53-7DB1-4405-8D0F-B99727F7875B}" type="slidenum">
              <a:rPr lang="en-US" smtClean="0"/>
              <a:t>‹#›</a:t>
            </a:fld>
            <a:endParaRPr lang="en-US"/>
          </a:p>
        </p:txBody>
      </p:sp>
    </p:spTree>
    <p:extLst>
      <p:ext uri="{BB962C8B-B14F-4D97-AF65-F5344CB8AC3E}">
        <p14:creationId xmlns:p14="http://schemas.microsoft.com/office/powerpoint/2010/main" val="3840900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514BAAD-3528-4EC3-A3C2-65CD5E15B9FB}" type="datetimeFigureOut">
              <a:rPr lang="en-US" smtClean="0"/>
              <a:t>3/21/2023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E05D53-7DB1-4405-8D0F-B99727F7875B}" type="slidenum">
              <a:rPr lang="en-US" smtClean="0"/>
              <a:t>‹#›</a:t>
            </a:fld>
            <a:endParaRPr lang="en-US"/>
          </a:p>
        </p:txBody>
      </p:sp>
    </p:spTree>
    <p:extLst>
      <p:ext uri="{BB962C8B-B14F-4D97-AF65-F5344CB8AC3E}">
        <p14:creationId xmlns:p14="http://schemas.microsoft.com/office/powerpoint/2010/main" val="1981352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514BAAD-3528-4EC3-A3C2-65CD5E15B9FB}" type="datetimeFigureOut">
              <a:rPr lang="en-US" smtClean="0"/>
              <a:t>3/21/2023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E05D53-7DB1-4405-8D0F-B99727F7875B}" type="slidenum">
              <a:rPr lang="en-US" smtClean="0"/>
              <a:t>‹#›</a:t>
            </a:fld>
            <a:endParaRPr lang="en-US"/>
          </a:p>
        </p:txBody>
      </p:sp>
    </p:spTree>
    <p:extLst>
      <p:ext uri="{BB962C8B-B14F-4D97-AF65-F5344CB8AC3E}">
        <p14:creationId xmlns:p14="http://schemas.microsoft.com/office/powerpoint/2010/main" val="1296560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4BAAD-3528-4EC3-A3C2-65CD5E15B9FB}" type="datetimeFigureOut">
              <a:rPr lang="en-US" smtClean="0"/>
              <a:t>3/21/2023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E05D53-7DB1-4405-8D0F-B99727F7875B}" type="slidenum">
              <a:rPr lang="en-US" smtClean="0"/>
              <a:t>‹#›</a:t>
            </a:fld>
            <a:endParaRPr lang="en-US"/>
          </a:p>
        </p:txBody>
      </p:sp>
    </p:spTree>
    <p:extLst>
      <p:ext uri="{BB962C8B-B14F-4D97-AF65-F5344CB8AC3E}">
        <p14:creationId xmlns:p14="http://schemas.microsoft.com/office/powerpoint/2010/main" val="1911148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14BAAD-3528-4EC3-A3C2-65CD5E15B9FB}"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E05D53-7DB1-4405-8D0F-B99727F7875B}" type="slidenum">
              <a:rPr lang="en-US" smtClean="0"/>
              <a:t>‹#›</a:t>
            </a:fld>
            <a:endParaRPr lang="en-US"/>
          </a:p>
        </p:txBody>
      </p:sp>
    </p:spTree>
    <p:extLst>
      <p:ext uri="{BB962C8B-B14F-4D97-AF65-F5344CB8AC3E}">
        <p14:creationId xmlns:p14="http://schemas.microsoft.com/office/powerpoint/2010/main" val="2394300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14BAAD-3528-4EC3-A3C2-65CD5E15B9FB}"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E05D53-7DB1-4405-8D0F-B99727F7875B}" type="slidenum">
              <a:rPr lang="en-US" smtClean="0"/>
              <a:t>‹#›</a:t>
            </a:fld>
            <a:endParaRPr lang="en-US"/>
          </a:p>
        </p:txBody>
      </p:sp>
    </p:spTree>
    <p:extLst>
      <p:ext uri="{BB962C8B-B14F-4D97-AF65-F5344CB8AC3E}">
        <p14:creationId xmlns:p14="http://schemas.microsoft.com/office/powerpoint/2010/main" val="750532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14BAAD-3528-4EC3-A3C2-65CD5E15B9FB}" type="datetimeFigureOut">
              <a:rPr lang="en-US" smtClean="0"/>
              <a:t>3/21/2023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E05D53-7DB1-4405-8D0F-B99727F7875B}" type="slidenum">
              <a:rPr lang="en-US" smtClean="0"/>
              <a:t>‹#›</a:t>
            </a:fld>
            <a:endParaRPr lang="en-US"/>
          </a:p>
        </p:txBody>
      </p:sp>
    </p:spTree>
    <p:extLst>
      <p:ext uri="{BB962C8B-B14F-4D97-AF65-F5344CB8AC3E}">
        <p14:creationId xmlns:p14="http://schemas.microsoft.com/office/powerpoint/2010/main" val="2073923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en.wikipedia.org/wiki/Operation_Searchligh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xmlns="" id="{4522B21E-B2B9-4C72-9A71-C87EFD1374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xmlns="" id="{5EB7D2A2-F448-44D4-938C-DC84CBCB3B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1">
            <a:extLst>
              <a:ext uri="{FF2B5EF4-FFF2-40B4-BE49-F238E27FC236}">
                <a16:creationId xmlns:a16="http://schemas.microsoft.com/office/drawing/2014/main" xmlns="" id="{871AEA07-1E14-44B4-8E55-64EF049CD6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293338"/>
            <a:ext cx="9144000" cy="3274592"/>
          </a:xfrm>
        </p:spPr>
        <p:txBody>
          <a:bodyPr anchor="ctr">
            <a:normAutofit/>
          </a:bodyPr>
          <a:lstStyle/>
          <a:p>
            <a:r>
              <a:rPr lang="en-US" sz="6700"/>
              <a:t/>
            </a:r>
            <a:br>
              <a:rPr lang="en-US" sz="6700"/>
            </a:br>
            <a:r>
              <a:rPr lang="en-US" sz="6700"/>
              <a:t>Disparity between West Pakistan and East Pakistan </a:t>
            </a:r>
          </a:p>
        </p:txBody>
      </p:sp>
      <p:sp>
        <p:nvSpPr>
          <p:cNvPr id="3" name="Subtitle 2"/>
          <p:cNvSpPr>
            <a:spLocks noGrp="1"/>
          </p:cNvSpPr>
          <p:nvPr>
            <p:ph type="subTitle" idx="1"/>
          </p:nvPr>
        </p:nvSpPr>
        <p:spPr>
          <a:xfrm>
            <a:off x="1524000" y="5514052"/>
            <a:ext cx="9144000" cy="651910"/>
          </a:xfrm>
        </p:spPr>
        <p:txBody>
          <a:bodyPr anchor="ctr">
            <a:normAutofit/>
          </a:bodyPr>
          <a:lstStyle/>
          <a:p>
            <a:endParaRPr lang="en-US"/>
          </a:p>
        </p:txBody>
      </p:sp>
      <p:cxnSp>
        <p:nvCxnSpPr>
          <p:cNvPr id="19" name="Straight Connector 13">
            <a:extLst>
              <a:ext uri="{FF2B5EF4-FFF2-40B4-BE49-F238E27FC236}">
                <a16:creationId xmlns:a16="http://schemas.microsoft.com/office/drawing/2014/main" xmlns="" id="{F7C8EA93-3210-4C62-99E9-153C275E3A8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65173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lgn="ctr" eaLnBrk="1" hangingPunct="1">
              <a:defRPr/>
            </a:pPr>
            <a:r>
              <a:rPr lang="en-CA" sz="6000" u="sng" dirty="0"/>
              <a:t>The Pakistani Army</a:t>
            </a:r>
          </a:p>
        </p:txBody>
      </p:sp>
      <p:sp>
        <p:nvSpPr>
          <p:cNvPr id="4" name="Content Placeholder 3"/>
          <p:cNvSpPr>
            <a:spLocks noGrp="1"/>
          </p:cNvSpPr>
          <p:nvPr>
            <p:ph idx="1"/>
          </p:nvPr>
        </p:nvSpPr>
        <p:spPr/>
        <p:txBody>
          <a:bodyPr/>
          <a:lstStyle/>
          <a:p>
            <a:endParaRPr lang="en-US" dirty="0"/>
          </a:p>
        </p:txBody>
      </p:sp>
      <p:sp>
        <p:nvSpPr>
          <p:cNvPr id="40964" name="Text Box 6"/>
          <p:cNvSpPr txBox="1">
            <a:spLocks noChangeArrowheads="1"/>
          </p:cNvSpPr>
          <p:nvPr/>
        </p:nvSpPr>
        <p:spPr bwMode="auto">
          <a:xfrm>
            <a:off x="2135188" y="1700213"/>
            <a:ext cx="568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u="sng">
                <a:solidFill>
                  <a:schemeClr val="tx1"/>
                </a:solidFill>
                <a:latin typeface="QuigleyWiggly" pitchFamily="2" charset="0"/>
              </a:defRPr>
            </a:lvl1pPr>
            <a:lvl2pPr marL="742950" indent="-285750">
              <a:defRPr u="sng">
                <a:solidFill>
                  <a:schemeClr val="tx1"/>
                </a:solidFill>
                <a:latin typeface="QuigleyWiggly" pitchFamily="2" charset="0"/>
              </a:defRPr>
            </a:lvl2pPr>
            <a:lvl3pPr marL="1143000" indent="-228600">
              <a:defRPr u="sng">
                <a:solidFill>
                  <a:schemeClr val="tx1"/>
                </a:solidFill>
                <a:latin typeface="QuigleyWiggly" pitchFamily="2" charset="0"/>
              </a:defRPr>
            </a:lvl3pPr>
            <a:lvl4pPr marL="1600200" indent="-228600">
              <a:defRPr u="sng">
                <a:solidFill>
                  <a:schemeClr val="tx1"/>
                </a:solidFill>
                <a:latin typeface="QuigleyWiggly" pitchFamily="2" charset="0"/>
              </a:defRPr>
            </a:lvl4pPr>
            <a:lvl5pPr marL="2057400" indent="-228600">
              <a:defRPr u="sng">
                <a:solidFill>
                  <a:schemeClr val="tx1"/>
                </a:solidFill>
                <a:latin typeface="QuigleyWiggly" pitchFamily="2" charset="0"/>
              </a:defRPr>
            </a:lvl5pPr>
            <a:lvl6pPr marL="2514600" indent="-228600" eaLnBrk="0" fontAlgn="base" hangingPunct="0">
              <a:spcBef>
                <a:spcPct val="0"/>
              </a:spcBef>
              <a:spcAft>
                <a:spcPct val="0"/>
              </a:spcAft>
              <a:defRPr u="sng">
                <a:solidFill>
                  <a:schemeClr val="tx1"/>
                </a:solidFill>
                <a:latin typeface="QuigleyWiggly" pitchFamily="2" charset="0"/>
              </a:defRPr>
            </a:lvl6pPr>
            <a:lvl7pPr marL="2971800" indent="-228600" eaLnBrk="0" fontAlgn="base" hangingPunct="0">
              <a:spcBef>
                <a:spcPct val="0"/>
              </a:spcBef>
              <a:spcAft>
                <a:spcPct val="0"/>
              </a:spcAft>
              <a:defRPr u="sng">
                <a:solidFill>
                  <a:schemeClr val="tx1"/>
                </a:solidFill>
                <a:latin typeface="QuigleyWiggly" pitchFamily="2" charset="0"/>
              </a:defRPr>
            </a:lvl7pPr>
            <a:lvl8pPr marL="3429000" indent="-228600" eaLnBrk="0" fontAlgn="base" hangingPunct="0">
              <a:spcBef>
                <a:spcPct val="0"/>
              </a:spcBef>
              <a:spcAft>
                <a:spcPct val="0"/>
              </a:spcAft>
              <a:defRPr u="sng">
                <a:solidFill>
                  <a:schemeClr val="tx1"/>
                </a:solidFill>
                <a:latin typeface="QuigleyWiggly" pitchFamily="2" charset="0"/>
              </a:defRPr>
            </a:lvl8pPr>
            <a:lvl9pPr marL="3886200" indent="-228600" eaLnBrk="0" fontAlgn="base" hangingPunct="0">
              <a:spcBef>
                <a:spcPct val="0"/>
              </a:spcBef>
              <a:spcAft>
                <a:spcPct val="0"/>
              </a:spcAft>
              <a:defRPr u="sng">
                <a:solidFill>
                  <a:schemeClr val="tx1"/>
                </a:solidFill>
                <a:latin typeface="QuigleyWiggly" pitchFamily="2" charset="0"/>
              </a:defRPr>
            </a:lvl9pPr>
          </a:lstStyle>
          <a:p>
            <a:pPr eaLnBrk="1" hangingPunct="1">
              <a:spcBef>
                <a:spcPct val="50000"/>
              </a:spcBef>
            </a:pPr>
            <a:endParaRPr lang="en-US" altLang="en-US" u="none">
              <a:latin typeface="Garamond" panose="02020404030301010803" pitchFamily="18" charset="0"/>
            </a:endParaRPr>
          </a:p>
        </p:txBody>
      </p:sp>
      <p:sp>
        <p:nvSpPr>
          <p:cNvPr id="40965" name="Text Box 7"/>
          <p:cNvSpPr txBox="1">
            <a:spLocks noChangeArrowheads="1"/>
          </p:cNvSpPr>
          <p:nvPr/>
        </p:nvSpPr>
        <p:spPr bwMode="auto">
          <a:xfrm>
            <a:off x="1919289" y="1341438"/>
            <a:ext cx="5832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u="sng">
                <a:solidFill>
                  <a:schemeClr val="tx1"/>
                </a:solidFill>
                <a:latin typeface="QuigleyWiggly" pitchFamily="2" charset="0"/>
              </a:defRPr>
            </a:lvl1pPr>
            <a:lvl2pPr marL="742950" indent="-285750">
              <a:defRPr u="sng">
                <a:solidFill>
                  <a:schemeClr val="tx1"/>
                </a:solidFill>
                <a:latin typeface="QuigleyWiggly" pitchFamily="2" charset="0"/>
              </a:defRPr>
            </a:lvl2pPr>
            <a:lvl3pPr marL="1143000" indent="-228600">
              <a:defRPr u="sng">
                <a:solidFill>
                  <a:schemeClr val="tx1"/>
                </a:solidFill>
                <a:latin typeface="QuigleyWiggly" pitchFamily="2" charset="0"/>
              </a:defRPr>
            </a:lvl3pPr>
            <a:lvl4pPr marL="1600200" indent="-228600">
              <a:defRPr u="sng">
                <a:solidFill>
                  <a:schemeClr val="tx1"/>
                </a:solidFill>
                <a:latin typeface="QuigleyWiggly" pitchFamily="2" charset="0"/>
              </a:defRPr>
            </a:lvl4pPr>
            <a:lvl5pPr marL="2057400" indent="-228600">
              <a:defRPr u="sng">
                <a:solidFill>
                  <a:schemeClr val="tx1"/>
                </a:solidFill>
                <a:latin typeface="QuigleyWiggly" pitchFamily="2" charset="0"/>
              </a:defRPr>
            </a:lvl5pPr>
            <a:lvl6pPr marL="2514600" indent="-228600" eaLnBrk="0" fontAlgn="base" hangingPunct="0">
              <a:spcBef>
                <a:spcPct val="0"/>
              </a:spcBef>
              <a:spcAft>
                <a:spcPct val="0"/>
              </a:spcAft>
              <a:defRPr u="sng">
                <a:solidFill>
                  <a:schemeClr val="tx1"/>
                </a:solidFill>
                <a:latin typeface="QuigleyWiggly" pitchFamily="2" charset="0"/>
              </a:defRPr>
            </a:lvl6pPr>
            <a:lvl7pPr marL="2971800" indent="-228600" eaLnBrk="0" fontAlgn="base" hangingPunct="0">
              <a:spcBef>
                <a:spcPct val="0"/>
              </a:spcBef>
              <a:spcAft>
                <a:spcPct val="0"/>
              </a:spcAft>
              <a:defRPr u="sng">
                <a:solidFill>
                  <a:schemeClr val="tx1"/>
                </a:solidFill>
                <a:latin typeface="QuigleyWiggly" pitchFamily="2" charset="0"/>
              </a:defRPr>
            </a:lvl7pPr>
            <a:lvl8pPr marL="3429000" indent="-228600" eaLnBrk="0" fontAlgn="base" hangingPunct="0">
              <a:spcBef>
                <a:spcPct val="0"/>
              </a:spcBef>
              <a:spcAft>
                <a:spcPct val="0"/>
              </a:spcAft>
              <a:defRPr u="sng">
                <a:solidFill>
                  <a:schemeClr val="tx1"/>
                </a:solidFill>
                <a:latin typeface="QuigleyWiggly" pitchFamily="2" charset="0"/>
              </a:defRPr>
            </a:lvl8pPr>
            <a:lvl9pPr marL="3886200" indent="-228600" eaLnBrk="0" fontAlgn="base" hangingPunct="0">
              <a:spcBef>
                <a:spcPct val="0"/>
              </a:spcBef>
              <a:spcAft>
                <a:spcPct val="0"/>
              </a:spcAft>
              <a:defRPr u="sng">
                <a:solidFill>
                  <a:schemeClr val="tx1"/>
                </a:solidFill>
                <a:latin typeface="QuigleyWiggly" pitchFamily="2" charset="0"/>
              </a:defRPr>
            </a:lvl9pPr>
          </a:lstStyle>
          <a:p>
            <a:pPr eaLnBrk="1" hangingPunct="1">
              <a:spcBef>
                <a:spcPct val="50000"/>
              </a:spcBef>
              <a:buFontTx/>
              <a:buChar char="•"/>
            </a:pPr>
            <a:endParaRPr lang="en-US" altLang="en-US" u="none">
              <a:latin typeface="Garamond" panose="02020404030301010803" pitchFamily="18" charset="0"/>
            </a:endParaRPr>
          </a:p>
        </p:txBody>
      </p:sp>
      <p:sp>
        <p:nvSpPr>
          <p:cNvPr id="40967" name="Text Box 12"/>
          <p:cNvSpPr txBox="1">
            <a:spLocks noChangeArrowheads="1"/>
          </p:cNvSpPr>
          <p:nvPr/>
        </p:nvSpPr>
        <p:spPr bwMode="auto">
          <a:xfrm>
            <a:off x="360218" y="2076450"/>
            <a:ext cx="11125199"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u="sng">
                <a:solidFill>
                  <a:schemeClr val="tx1"/>
                </a:solidFill>
                <a:latin typeface="QuigleyWiggly" pitchFamily="2" charset="0"/>
              </a:defRPr>
            </a:lvl1pPr>
            <a:lvl2pPr marL="742950" indent="-285750">
              <a:defRPr u="sng">
                <a:solidFill>
                  <a:schemeClr val="tx1"/>
                </a:solidFill>
                <a:latin typeface="QuigleyWiggly" pitchFamily="2" charset="0"/>
              </a:defRPr>
            </a:lvl2pPr>
            <a:lvl3pPr marL="1143000" indent="-228600">
              <a:defRPr u="sng">
                <a:solidFill>
                  <a:schemeClr val="tx1"/>
                </a:solidFill>
                <a:latin typeface="QuigleyWiggly" pitchFamily="2" charset="0"/>
              </a:defRPr>
            </a:lvl3pPr>
            <a:lvl4pPr marL="1600200" indent="-228600">
              <a:defRPr u="sng">
                <a:solidFill>
                  <a:schemeClr val="tx1"/>
                </a:solidFill>
                <a:latin typeface="QuigleyWiggly" pitchFamily="2" charset="0"/>
              </a:defRPr>
            </a:lvl4pPr>
            <a:lvl5pPr marL="2057400" indent="-228600">
              <a:defRPr u="sng">
                <a:solidFill>
                  <a:schemeClr val="tx1"/>
                </a:solidFill>
                <a:latin typeface="QuigleyWiggly" pitchFamily="2" charset="0"/>
              </a:defRPr>
            </a:lvl5pPr>
            <a:lvl6pPr marL="2514600" indent="-228600" eaLnBrk="0" fontAlgn="base" hangingPunct="0">
              <a:spcBef>
                <a:spcPct val="0"/>
              </a:spcBef>
              <a:spcAft>
                <a:spcPct val="0"/>
              </a:spcAft>
              <a:defRPr u="sng">
                <a:solidFill>
                  <a:schemeClr val="tx1"/>
                </a:solidFill>
                <a:latin typeface="QuigleyWiggly" pitchFamily="2" charset="0"/>
              </a:defRPr>
            </a:lvl6pPr>
            <a:lvl7pPr marL="2971800" indent="-228600" eaLnBrk="0" fontAlgn="base" hangingPunct="0">
              <a:spcBef>
                <a:spcPct val="0"/>
              </a:spcBef>
              <a:spcAft>
                <a:spcPct val="0"/>
              </a:spcAft>
              <a:defRPr u="sng">
                <a:solidFill>
                  <a:schemeClr val="tx1"/>
                </a:solidFill>
                <a:latin typeface="QuigleyWiggly" pitchFamily="2" charset="0"/>
              </a:defRPr>
            </a:lvl7pPr>
            <a:lvl8pPr marL="3429000" indent="-228600" eaLnBrk="0" fontAlgn="base" hangingPunct="0">
              <a:spcBef>
                <a:spcPct val="0"/>
              </a:spcBef>
              <a:spcAft>
                <a:spcPct val="0"/>
              </a:spcAft>
              <a:defRPr u="sng">
                <a:solidFill>
                  <a:schemeClr val="tx1"/>
                </a:solidFill>
                <a:latin typeface="QuigleyWiggly" pitchFamily="2" charset="0"/>
              </a:defRPr>
            </a:lvl8pPr>
            <a:lvl9pPr marL="3886200" indent="-228600" eaLnBrk="0" fontAlgn="base" hangingPunct="0">
              <a:spcBef>
                <a:spcPct val="0"/>
              </a:spcBef>
              <a:spcAft>
                <a:spcPct val="0"/>
              </a:spcAft>
              <a:defRPr u="sng">
                <a:solidFill>
                  <a:schemeClr val="tx1"/>
                </a:solidFill>
                <a:latin typeface="QuigleyWiggly" pitchFamily="2" charset="0"/>
              </a:defRPr>
            </a:lvl9pPr>
          </a:lstStyle>
          <a:p>
            <a:pPr eaLnBrk="1" hangingPunct="1">
              <a:spcBef>
                <a:spcPct val="50000"/>
              </a:spcBef>
            </a:pPr>
            <a:r>
              <a:rPr lang="en-CA" altLang="en-US" sz="2800" u="none" dirty="0">
                <a:latin typeface="Verdana" panose="020B0604030504040204" pitchFamily="34" charset="0"/>
              </a:rPr>
              <a:t>The leader of the Pakistani army was also the self-appointed president of Pakistan. </a:t>
            </a:r>
          </a:p>
          <a:p>
            <a:pPr eaLnBrk="1" hangingPunct="1">
              <a:spcBef>
                <a:spcPct val="50000"/>
              </a:spcBef>
            </a:pPr>
            <a:r>
              <a:rPr lang="en-CA" altLang="en-US" sz="2800" u="none" dirty="0">
                <a:latin typeface="Verdana" panose="020B0604030504040204" pitchFamily="34" charset="0"/>
              </a:rPr>
              <a:t>General Agha Mohammed </a:t>
            </a:r>
            <a:r>
              <a:rPr lang="en-CA" altLang="en-US" sz="2800" u="none" dirty="0" err="1">
                <a:latin typeface="Verdana" panose="020B0604030504040204" pitchFamily="34" charset="0"/>
              </a:rPr>
              <a:t>Yahya</a:t>
            </a:r>
            <a:r>
              <a:rPr lang="en-CA" altLang="en-US" sz="2800" u="none" dirty="0">
                <a:latin typeface="Verdana" panose="020B0604030504040204" pitchFamily="34" charset="0"/>
              </a:rPr>
              <a:t> Khan planned a genocide attack on East Pakistan against Bengali elite and the Hindus of the East.</a:t>
            </a:r>
          </a:p>
          <a:p>
            <a:pPr eaLnBrk="1" hangingPunct="1">
              <a:spcBef>
                <a:spcPct val="50000"/>
              </a:spcBef>
            </a:pPr>
            <a:r>
              <a:rPr lang="en-CA" altLang="en-US" sz="2800" u="none" dirty="0">
                <a:latin typeface="Verdana" panose="020B0604030504040204" pitchFamily="34" charset="0"/>
              </a:rPr>
              <a:t> During the war, they had killed over a million people and had created over 10 million refugees who had fled to India during the war.</a:t>
            </a:r>
          </a:p>
        </p:txBody>
      </p:sp>
      <p:sp>
        <p:nvSpPr>
          <p:cNvPr id="40969" name="Line 16"/>
          <p:cNvSpPr>
            <a:spLocks noChangeShapeType="1"/>
          </p:cNvSpPr>
          <p:nvPr/>
        </p:nvSpPr>
        <p:spPr bwMode="auto">
          <a:xfrm flipH="1" flipV="1">
            <a:off x="7032625" y="5805488"/>
            <a:ext cx="107950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4253004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54274"/>
                                        </p:tgtEl>
                                        <p:attrNameLst>
                                          <p:attrName>style.visibility</p:attrName>
                                        </p:attrNameLst>
                                      </p:cBhvr>
                                      <p:to>
                                        <p:strVal val="visible"/>
                                      </p:to>
                                    </p:set>
                                    <p:animEffect transition="in" filter="fade">
                                      <p:cBhvr>
                                        <p:cTn id="7" dur="1000">
                                          <p:stCondLst>
                                            <p:cond delay="0"/>
                                          </p:stCondLst>
                                        </p:cTn>
                                        <p:tgtEl>
                                          <p:spTgt spid="54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1970 Cyclone</a:t>
            </a:r>
          </a:p>
        </p:txBody>
      </p:sp>
      <p:sp>
        <p:nvSpPr>
          <p:cNvPr id="3" name="Content Placeholder 2"/>
          <p:cNvSpPr>
            <a:spLocks noGrp="1"/>
          </p:cNvSpPr>
          <p:nvPr>
            <p:ph idx="1"/>
          </p:nvPr>
        </p:nvSpPr>
        <p:spPr>
          <a:xfrm>
            <a:off x="0" y="1825625"/>
            <a:ext cx="12192000" cy="4351338"/>
          </a:xfrm>
        </p:spPr>
        <p:txBody>
          <a:bodyPr>
            <a:normAutofit/>
          </a:bodyPr>
          <a:lstStyle/>
          <a:p>
            <a:r>
              <a:rPr lang="en-US" sz="3200" dirty="0"/>
              <a:t>A devastating cyclone hit East Pakistan in 1970. </a:t>
            </a:r>
          </a:p>
          <a:p>
            <a:r>
              <a:rPr lang="en-US" sz="3200" dirty="0"/>
              <a:t>It was called the </a:t>
            </a:r>
            <a:r>
              <a:rPr lang="en-US" sz="3200" dirty="0" err="1"/>
              <a:t>Bhola</a:t>
            </a:r>
            <a:r>
              <a:rPr lang="en-US" sz="3200" dirty="0"/>
              <a:t> Cyclone. </a:t>
            </a:r>
          </a:p>
          <a:p>
            <a:r>
              <a:rPr lang="en-US" sz="3200" dirty="0"/>
              <a:t>It killed about 500,000 people and made many more homeless. </a:t>
            </a:r>
          </a:p>
          <a:p>
            <a:r>
              <a:rPr lang="en-US" sz="3200" dirty="0"/>
              <a:t>It brought great shock and deep depression among the East Pakistani people.</a:t>
            </a:r>
          </a:p>
          <a:p>
            <a:r>
              <a:rPr lang="en-US" sz="3200" dirty="0"/>
              <a:t> But, the government did not provide enough relief to alleviate the extremely miserable conditions wrought by the cyclone.</a:t>
            </a:r>
          </a:p>
          <a:p>
            <a:r>
              <a:rPr lang="en-US" sz="3200" dirty="0"/>
              <a:t>This caused enormous misery in East Pakistan. </a:t>
            </a:r>
          </a:p>
          <a:p>
            <a:endParaRPr lang="en-US" sz="3200" dirty="0"/>
          </a:p>
        </p:txBody>
      </p:sp>
    </p:spTree>
    <p:extLst>
      <p:ext uri="{BB962C8B-B14F-4D97-AF65-F5344CB8AC3E}">
        <p14:creationId xmlns:p14="http://schemas.microsoft.com/office/powerpoint/2010/main" val="42677310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What Actions Led To </a:t>
            </a:r>
            <a:r>
              <a:rPr lang="en-US" dirty="0" smtClean="0"/>
              <a:t>The </a:t>
            </a:r>
            <a:r>
              <a:rPr lang="en-US" dirty="0"/>
              <a:t>War Breaking Out</a:t>
            </a:r>
          </a:p>
        </p:txBody>
      </p:sp>
      <p:sp>
        <p:nvSpPr>
          <p:cNvPr id="6" name="Content Placeholder 5"/>
          <p:cNvSpPr>
            <a:spLocks noGrp="1"/>
          </p:cNvSpPr>
          <p:nvPr>
            <p:ph idx="1"/>
          </p:nvPr>
        </p:nvSpPr>
        <p:spPr/>
        <p:txBody>
          <a:bodyPr>
            <a:normAutofit/>
          </a:bodyPr>
          <a:lstStyle/>
          <a:p>
            <a:pPr marL="273050" indent="-273050" algn="just">
              <a:buFont typeface="Wingdings" pitchFamily="2" charset="2"/>
              <a:buChar char="q"/>
              <a:defRPr/>
            </a:pPr>
            <a:r>
              <a:rPr lang="en-CA" sz="3600" dirty="0"/>
              <a:t>Although the East had most of Pakistan's population, the Western population, especially the Punjabis, had all of the political power. </a:t>
            </a:r>
          </a:p>
          <a:p>
            <a:pPr marL="273050" indent="-273050" algn="just">
              <a:buFont typeface="Wingdings" pitchFamily="2" charset="2"/>
              <a:buChar char="q"/>
              <a:defRPr/>
            </a:pPr>
            <a:r>
              <a:rPr lang="en-CA" sz="3600" dirty="0"/>
              <a:t>In 1970, the East won an election by landslide victory, but the West refused to let the East have power. </a:t>
            </a:r>
          </a:p>
          <a:p>
            <a:pPr marL="273050" indent="-273050" algn="just">
              <a:buFont typeface="Wingdings" pitchFamily="2" charset="2"/>
              <a:buChar char="q"/>
              <a:defRPr/>
            </a:pPr>
            <a:r>
              <a:rPr lang="en-CA" sz="3600" dirty="0"/>
              <a:t>This outraged the East, and they believed that independence was necessary.</a:t>
            </a:r>
          </a:p>
        </p:txBody>
      </p:sp>
    </p:spTree>
    <p:extLst>
      <p:ext uri="{BB962C8B-B14F-4D97-AF65-F5344CB8AC3E}">
        <p14:creationId xmlns:p14="http://schemas.microsoft.com/office/powerpoint/2010/main" val="1406360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3" name="Rectangle 21"/>
          <p:cNvSpPr>
            <a:spLocks noGrp="1" noChangeArrowheads="1"/>
          </p:cNvSpPr>
          <p:nvPr>
            <p:ph type="ctrTitle"/>
          </p:nvPr>
        </p:nvSpPr>
        <p:spPr>
          <a:xfrm>
            <a:off x="2279650" y="188913"/>
            <a:ext cx="7772400" cy="647700"/>
          </a:xfrm>
        </p:spPr>
        <p:txBody>
          <a:bodyPr>
            <a:normAutofit fontScale="90000"/>
          </a:bodyPr>
          <a:lstStyle/>
          <a:p>
            <a:pPr eaLnBrk="1" hangingPunct="1">
              <a:defRPr/>
            </a:pPr>
            <a:r>
              <a:rPr lang="en-CA" sz="4800" u="sng">
                <a:solidFill>
                  <a:srgbClr val="FF3300"/>
                </a:solidFill>
              </a:rPr>
              <a:t>Basics Of The War</a:t>
            </a:r>
          </a:p>
        </p:txBody>
      </p:sp>
      <p:sp>
        <p:nvSpPr>
          <p:cNvPr id="3094" name="Rectangle 22"/>
          <p:cNvSpPr>
            <a:spLocks noGrp="1" noChangeArrowheads="1"/>
          </p:cNvSpPr>
          <p:nvPr>
            <p:ph type="subTitle" idx="1"/>
          </p:nvPr>
        </p:nvSpPr>
        <p:spPr>
          <a:xfrm>
            <a:off x="0" y="1125538"/>
            <a:ext cx="6527800" cy="5256212"/>
          </a:xfrm>
        </p:spPr>
        <p:txBody>
          <a:bodyPr/>
          <a:lstStyle/>
          <a:p>
            <a:pPr algn="l" eaLnBrk="1" hangingPunct="1">
              <a:buFont typeface="Wingdings" panose="05000000000000000000" pitchFamily="2" charset="2"/>
              <a:buChar char="n"/>
              <a:defRPr/>
            </a:pPr>
            <a:r>
              <a:rPr lang="en-CA" dirty="0"/>
              <a:t>Armed Conflict between West Pakistan (now Pakistan) and East Pakistan (now Bangladesh)</a:t>
            </a:r>
          </a:p>
          <a:p>
            <a:pPr algn="l" eaLnBrk="1" hangingPunct="1">
              <a:buFont typeface="Wingdings" panose="05000000000000000000" pitchFamily="2" charset="2"/>
              <a:buChar char="n"/>
              <a:defRPr/>
            </a:pPr>
            <a:r>
              <a:rPr lang="en-CA" dirty="0"/>
              <a:t>Lasted about 9 months – March 26, 1971 until December 16, 1971</a:t>
            </a:r>
          </a:p>
          <a:p>
            <a:pPr algn="l" eaLnBrk="1" hangingPunct="1">
              <a:buFont typeface="Wingdings" panose="05000000000000000000" pitchFamily="2" charset="2"/>
              <a:buChar char="n"/>
              <a:defRPr/>
            </a:pPr>
            <a:r>
              <a:rPr lang="en-CA" dirty="0"/>
              <a:t>India declared war on West Pakistan after the Pakistani air force (PAF) struck Indian airfields in northern India</a:t>
            </a:r>
          </a:p>
          <a:p>
            <a:pPr algn="l" eaLnBrk="1" hangingPunct="1">
              <a:buFont typeface="Wingdings" panose="05000000000000000000" pitchFamily="2" charset="2"/>
              <a:buChar char="n"/>
              <a:defRPr/>
            </a:pPr>
            <a:r>
              <a:rPr lang="en-CA" dirty="0"/>
              <a:t>The war ended 2 weeks later when India and the East had overpowered the West</a:t>
            </a:r>
          </a:p>
          <a:p>
            <a:pPr algn="l" eaLnBrk="1" hangingPunct="1">
              <a:buFont typeface="Wingdings" panose="05000000000000000000" pitchFamily="2" charset="2"/>
              <a:buChar char="n"/>
              <a:defRPr/>
            </a:pPr>
            <a:r>
              <a:rPr lang="en-CA" dirty="0"/>
              <a:t>Resulted in Bangladesh's independence from Pakistan</a:t>
            </a:r>
          </a:p>
          <a:p>
            <a:pPr algn="l" eaLnBrk="1" hangingPunct="1">
              <a:buFont typeface="Wingdings" panose="05000000000000000000" pitchFamily="2" charset="2"/>
              <a:buChar char="n"/>
              <a:defRPr/>
            </a:pPr>
            <a:endParaRPr lang="en-CA" dirty="0"/>
          </a:p>
        </p:txBody>
      </p:sp>
      <p:pic>
        <p:nvPicPr>
          <p:cNvPr id="41988" name="Picture 25" descr="warma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7800" y="1052514"/>
            <a:ext cx="4140200"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6306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93"/>
                                        </p:tgtEl>
                                        <p:attrNameLst>
                                          <p:attrName>style.visibility</p:attrName>
                                        </p:attrNameLst>
                                      </p:cBhvr>
                                      <p:to>
                                        <p:strVal val="visible"/>
                                      </p:to>
                                    </p:set>
                                    <p:animEffect transition="in" filter="fade">
                                      <p:cBhvr>
                                        <p:cTn id="7" dur="2000"/>
                                        <p:tgtEl>
                                          <p:spTgt spid="30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94">
                                            <p:txEl>
                                              <p:pRg st="0" end="0"/>
                                            </p:txEl>
                                          </p:spTgt>
                                        </p:tgtEl>
                                        <p:attrNameLst>
                                          <p:attrName>style.visibility</p:attrName>
                                        </p:attrNameLst>
                                      </p:cBhvr>
                                      <p:to>
                                        <p:strVal val="visible"/>
                                      </p:to>
                                    </p:set>
                                    <p:animEffect transition="in" filter="wipe(left)">
                                      <p:cBhvr>
                                        <p:cTn id="12" dur="500"/>
                                        <p:tgtEl>
                                          <p:spTgt spid="309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94">
                                            <p:txEl>
                                              <p:pRg st="1" end="1"/>
                                            </p:txEl>
                                          </p:spTgt>
                                        </p:tgtEl>
                                        <p:attrNameLst>
                                          <p:attrName>style.visibility</p:attrName>
                                        </p:attrNameLst>
                                      </p:cBhvr>
                                      <p:to>
                                        <p:strVal val="visible"/>
                                      </p:to>
                                    </p:set>
                                    <p:animEffect transition="in" filter="wipe(left)">
                                      <p:cBhvr>
                                        <p:cTn id="17" dur="500"/>
                                        <p:tgtEl>
                                          <p:spTgt spid="309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94">
                                            <p:txEl>
                                              <p:pRg st="2" end="2"/>
                                            </p:txEl>
                                          </p:spTgt>
                                        </p:tgtEl>
                                        <p:attrNameLst>
                                          <p:attrName>style.visibility</p:attrName>
                                        </p:attrNameLst>
                                      </p:cBhvr>
                                      <p:to>
                                        <p:strVal val="visible"/>
                                      </p:to>
                                    </p:set>
                                    <p:animEffect transition="in" filter="wipe(left)">
                                      <p:cBhvr>
                                        <p:cTn id="22" dur="500"/>
                                        <p:tgtEl>
                                          <p:spTgt spid="309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94">
                                            <p:txEl>
                                              <p:pRg st="3" end="3"/>
                                            </p:txEl>
                                          </p:spTgt>
                                        </p:tgtEl>
                                        <p:attrNameLst>
                                          <p:attrName>style.visibility</p:attrName>
                                        </p:attrNameLst>
                                      </p:cBhvr>
                                      <p:to>
                                        <p:strVal val="visible"/>
                                      </p:to>
                                    </p:set>
                                    <p:animEffect transition="in" filter="wipe(left)">
                                      <p:cBhvr>
                                        <p:cTn id="27" dur="500"/>
                                        <p:tgtEl>
                                          <p:spTgt spid="309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94">
                                            <p:txEl>
                                              <p:pRg st="4" end="4"/>
                                            </p:txEl>
                                          </p:spTgt>
                                        </p:tgtEl>
                                        <p:attrNameLst>
                                          <p:attrName>style.visibility</p:attrName>
                                        </p:attrNameLst>
                                      </p:cBhvr>
                                      <p:to>
                                        <p:strVal val="visible"/>
                                      </p:to>
                                    </p:set>
                                    <p:animEffect transition="in" filter="wipe(left)">
                                      <p:cBhvr>
                                        <p:cTn id="32" dur="500"/>
                                        <p:tgtEl>
                                          <p:spTgt spid="309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 grpId="0"/>
      <p:bldP spid="309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The Guinness Book of Records lists the Bangladesh Genocide as one of the top 5 genocides in the 20th century.</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064697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0"/>
            <a:ext cx="12192000" cy="6996545"/>
          </a:xfrm>
        </p:spPr>
        <p:txBody>
          <a:bodyPr>
            <a:normAutofit/>
          </a:bodyPr>
          <a:lstStyle/>
          <a:p>
            <a:r>
              <a:rPr lang="en-US" sz="3200" dirty="0"/>
              <a:t>It all started with </a:t>
            </a:r>
            <a:r>
              <a:rPr lang="en-US" sz="3200" b="1" dirty="0">
                <a:hlinkClick r:id="rId2"/>
              </a:rPr>
              <a:t>Operation Searchlight</a:t>
            </a:r>
            <a:r>
              <a:rPr lang="en-US" sz="3200" dirty="0"/>
              <a:t>, a planned military pacification carried out by the Pakistan Army started on 25 March, 1971 to curb the Bengali nationalist movement by taking control of the major cities on March 26, and then eliminating all opposition, political or military, within one month. </a:t>
            </a:r>
          </a:p>
          <a:p>
            <a:r>
              <a:rPr lang="en-US" sz="3200" dirty="0"/>
              <a:t>Before the beginning of the operation, all foreign journalists were systematically deported from Bangladesh. </a:t>
            </a:r>
          </a:p>
          <a:p>
            <a:r>
              <a:rPr lang="en-US" sz="3200" dirty="0"/>
              <a:t>The main phase of Operation Searchlight ended with the fall of the last major town in Bengali hands in mid May.</a:t>
            </a:r>
          </a:p>
          <a:p>
            <a:r>
              <a:rPr lang="en-US" sz="3200" dirty="0"/>
              <a:t>According to New York Times (3/28/71) 10,000 people were killed; New York Times (3/29/71) 5,000-7,000 people were killed in Dhaka; The Sydney Morning Herald (3/29/71) 10,000 – 100,000 were killed; New York Times (4/1/71) 35,000 were killed in Dhaka during operation searchlight.</a:t>
            </a:r>
          </a:p>
        </p:txBody>
      </p:sp>
    </p:spTree>
    <p:extLst>
      <p:ext uri="{BB962C8B-B14F-4D97-AF65-F5344CB8AC3E}">
        <p14:creationId xmlns:p14="http://schemas.microsoft.com/office/powerpoint/2010/main" val="19959670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virtualbangladesh.com/wp-content/uploads/2014/11/qsjxz20t.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782" y="-138547"/>
            <a:ext cx="11430000" cy="762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3152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0"/>
            <a:ext cx="12192000" cy="6176963"/>
          </a:xfrm>
        </p:spPr>
        <p:txBody>
          <a:bodyPr>
            <a:noAutofit/>
          </a:bodyPr>
          <a:lstStyle/>
          <a:p>
            <a:r>
              <a:rPr lang="en-US" sz="4800" dirty="0"/>
              <a:t>There is no doubt that the mass killing in Bangladesh was among the most carefully and centrally planned of modern genocides. </a:t>
            </a:r>
          </a:p>
          <a:p>
            <a:r>
              <a:rPr lang="en-US" sz="4800" dirty="0"/>
              <a:t>A cabal of five Pakistani generals orchestrated the events: </a:t>
            </a:r>
          </a:p>
          <a:p>
            <a:pPr lvl="1"/>
            <a:r>
              <a:rPr lang="en-US" sz="4400" dirty="0"/>
              <a:t>President </a:t>
            </a:r>
            <a:r>
              <a:rPr lang="en-US" sz="4400" dirty="0" err="1"/>
              <a:t>Yahya</a:t>
            </a:r>
            <a:r>
              <a:rPr lang="en-US" sz="4400" dirty="0"/>
              <a:t> Khan, </a:t>
            </a:r>
          </a:p>
          <a:p>
            <a:pPr lvl="1"/>
            <a:r>
              <a:rPr lang="en-US" sz="4400" dirty="0"/>
              <a:t>General Tikka Khan, chief of staff </a:t>
            </a:r>
          </a:p>
          <a:p>
            <a:pPr lvl="1"/>
            <a:r>
              <a:rPr lang="en-US" sz="4400" dirty="0"/>
              <a:t>General </a:t>
            </a:r>
            <a:r>
              <a:rPr lang="en-US" sz="4400" dirty="0" err="1"/>
              <a:t>Pirzada</a:t>
            </a:r>
            <a:r>
              <a:rPr lang="en-US" sz="4400" dirty="0"/>
              <a:t>, security chief </a:t>
            </a:r>
          </a:p>
          <a:p>
            <a:pPr lvl="1"/>
            <a:r>
              <a:rPr lang="en-US" sz="4400" dirty="0"/>
              <a:t>General Umar Khan, </a:t>
            </a:r>
          </a:p>
          <a:p>
            <a:pPr lvl="1"/>
            <a:r>
              <a:rPr lang="en-US" sz="4400" dirty="0"/>
              <a:t>Intelligence chief General Akbar Khan. </a:t>
            </a:r>
          </a:p>
        </p:txBody>
      </p:sp>
    </p:spTree>
    <p:extLst>
      <p:ext uri="{BB962C8B-B14F-4D97-AF65-F5344CB8AC3E}">
        <p14:creationId xmlns:p14="http://schemas.microsoft.com/office/powerpoint/2010/main" val="19399946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938" y="0"/>
            <a:ext cx="8889234" cy="6646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1819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96982" y="96982"/>
            <a:ext cx="12095018" cy="6761018"/>
          </a:xfrm>
        </p:spPr>
        <p:txBody>
          <a:bodyPr>
            <a:normAutofit/>
          </a:bodyPr>
          <a:lstStyle/>
          <a:p>
            <a:r>
              <a:rPr lang="en-US" sz="3200" dirty="0"/>
              <a:t>The genocide and </a:t>
            </a:r>
            <a:r>
              <a:rPr lang="en-US" sz="3200" dirty="0" err="1"/>
              <a:t>gendercidal</a:t>
            </a:r>
            <a:r>
              <a:rPr lang="en-US" sz="3200" dirty="0"/>
              <a:t> atrocities were also perpetrated by lower-ranking officers and ordinary soldiers. </a:t>
            </a:r>
          </a:p>
          <a:p>
            <a:r>
              <a:rPr lang="en-US" sz="3200" dirty="0"/>
              <a:t>These “willing executioners” were fueled by an abiding anti-Bengali racism, especially against the Hindu minority. </a:t>
            </a:r>
          </a:p>
          <a:p>
            <a:r>
              <a:rPr lang="en-US" sz="3200" dirty="0"/>
              <a:t>“Bengalis were often compared with monkeys and chickens. Said Pakistan General </a:t>
            </a:r>
            <a:r>
              <a:rPr lang="en-US" sz="3200" dirty="0" err="1"/>
              <a:t>Niazi</a:t>
            </a:r>
            <a:r>
              <a:rPr lang="en-US" sz="3200" dirty="0"/>
              <a:t>, ‘It was a low lying land of low lying people.’ The Hindus among the Bengalis were as Jews to the Nazis: scum and vermin that [should] best be exterminated. As to the Moslem Bengalis, they were to live only on the sufferance of the soldiers: any infraction, any suspicion cast on them, any need for reprisal, could mean their death. And the soldiers were free to kill at will. The journalist Dan </a:t>
            </a:r>
            <a:r>
              <a:rPr lang="en-US" sz="3200" dirty="0" err="1"/>
              <a:t>Coggin</a:t>
            </a:r>
            <a:r>
              <a:rPr lang="en-US" sz="3200" dirty="0"/>
              <a:t> quoted one Punjabi captain as telling him, ‘We can kill anyone for anything. We are accountable to no one.’ This is the arrogance of Power.” (</a:t>
            </a:r>
            <a:r>
              <a:rPr lang="en-US" sz="3200" dirty="0" err="1"/>
              <a:t>Rummel</a:t>
            </a:r>
            <a:r>
              <a:rPr lang="en-US" sz="3200" dirty="0"/>
              <a:t>, </a:t>
            </a:r>
            <a:r>
              <a:rPr lang="en-US" sz="3200" i="1" dirty="0"/>
              <a:t>Death By Government</a:t>
            </a:r>
            <a:r>
              <a:rPr lang="en-US" sz="3200" dirty="0"/>
              <a:t>, p. 335.)</a:t>
            </a:r>
          </a:p>
        </p:txBody>
      </p:sp>
    </p:spTree>
    <p:extLst>
      <p:ext uri="{BB962C8B-B14F-4D97-AF65-F5344CB8AC3E}">
        <p14:creationId xmlns:p14="http://schemas.microsoft.com/office/powerpoint/2010/main" val="3456973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5685" name="Text Box 5"/>
          <p:cNvSpPr txBox="1">
            <a:spLocks noChangeArrowheads="1"/>
          </p:cNvSpPr>
          <p:nvPr/>
        </p:nvSpPr>
        <p:spPr bwMode="auto">
          <a:xfrm>
            <a:off x="0" y="2410250"/>
            <a:ext cx="5908963" cy="2569956"/>
          </a:xfrm>
          <a:prstGeom prst="rect">
            <a:avLst/>
          </a:prstGeom>
          <a:solidFill>
            <a:srgbClr val="FEE8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eaLnBrk="0" hangingPunct="0">
              <a:spcBef>
                <a:spcPct val="0"/>
              </a:spcBef>
              <a:defRPr sz="2400">
                <a:solidFill>
                  <a:schemeClr val="tx1"/>
                </a:solidFill>
                <a:latin typeface="Times" panose="02020603050405020304" pitchFamily="18" charset="0"/>
              </a:defRPr>
            </a:lvl1pPr>
            <a:lvl2pPr marL="2527300" eaLnBrk="0" hangingPunct="0">
              <a:spcBef>
                <a:spcPct val="0"/>
              </a:spcBef>
              <a:defRPr sz="2400">
                <a:solidFill>
                  <a:schemeClr val="tx1"/>
                </a:solidFill>
                <a:latin typeface="Times" panose="02020603050405020304" pitchFamily="18" charset="0"/>
              </a:defRPr>
            </a:lvl2pPr>
            <a:lvl3pPr marL="2641600" eaLnBrk="0" hangingPunct="0">
              <a:spcBef>
                <a:spcPct val="0"/>
              </a:spcBef>
              <a:defRPr sz="2400">
                <a:solidFill>
                  <a:schemeClr val="tx1"/>
                </a:solidFill>
                <a:latin typeface="Times" panose="02020603050405020304" pitchFamily="18" charset="0"/>
              </a:defRPr>
            </a:lvl3pPr>
            <a:lvl4pPr marL="2755900" eaLnBrk="0" hangingPunct="0">
              <a:spcBef>
                <a:spcPct val="0"/>
              </a:spcBef>
              <a:defRPr sz="2400">
                <a:solidFill>
                  <a:schemeClr val="tx1"/>
                </a:solidFill>
                <a:latin typeface="Times" panose="02020603050405020304" pitchFamily="18" charset="0"/>
              </a:defRPr>
            </a:lvl4pPr>
            <a:lvl5pPr marL="2870200" eaLnBrk="0" hangingPunct="0">
              <a:spcBef>
                <a:spcPct val="0"/>
              </a:spcBef>
              <a:defRPr sz="2400">
                <a:solidFill>
                  <a:schemeClr val="tx1"/>
                </a:solidFill>
                <a:latin typeface="Times" panose="02020603050405020304" pitchFamily="18" charset="0"/>
              </a:defRPr>
            </a:lvl5pPr>
            <a:lvl6pPr marL="3327400" eaLnBrk="0" fontAlgn="base" hangingPunct="0">
              <a:spcBef>
                <a:spcPct val="0"/>
              </a:spcBef>
              <a:spcAft>
                <a:spcPct val="0"/>
              </a:spcAft>
              <a:defRPr sz="2400">
                <a:solidFill>
                  <a:schemeClr val="tx1"/>
                </a:solidFill>
                <a:latin typeface="Times" panose="02020603050405020304" pitchFamily="18" charset="0"/>
              </a:defRPr>
            </a:lvl6pPr>
            <a:lvl7pPr marL="3784600" eaLnBrk="0" fontAlgn="base" hangingPunct="0">
              <a:spcBef>
                <a:spcPct val="0"/>
              </a:spcBef>
              <a:spcAft>
                <a:spcPct val="0"/>
              </a:spcAft>
              <a:defRPr sz="2400">
                <a:solidFill>
                  <a:schemeClr val="tx1"/>
                </a:solidFill>
                <a:latin typeface="Times" panose="02020603050405020304" pitchFamily="18" charset="0"/>
              </a:defRPr>
            </a:lvl7pPr>
            <a:lvl8pPr marL="4241800" eaLnBrk="0" fontAlgn="base" hangingPunct="0">
              <a:spcBef>
                <a:spcPct val="0"/>
              </a:spcBef>
              <a:spcAft>
                <a:spcPct val="0"/>
              </a:spcAft>
              <a:defRPr sz="2400">
                <a:solidFill>
                  <a:schemeClr val="tx1"/>
                </a:solidFill>
                <a:latin typeface="Times" panose="02020603050405020304" pitchFamily="18" charset="0"/>
              </a:defRPr>
            </a:lvl8pPr>
            <a:lvl9pPr marL="46990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lnSpc>
                <a:spcPct val="100000"/>
              </a:lnSpc>
              <a:spcAft>
                <a:spcPct val="50000"/>
              </a:spcAft>
              <a:buFontTx/>
              <a:buChar char="•"/>
            </a:pPr>
            <a:r>
              <a:rPr lang="en-US" altLang="en-US" dirty="0">
                <a:latin typeface="Arial" panose="020B0604020202020204" pitchFamily="34" charset="0"/>
              </a:rPr>
              <a:t>1947, Pakistan created in two parts, West and East</a:t>
            </a:r>
          </a:p>
          <a:p>
            <a:pPr eaLnBrk="1" hangingPunct="1">
              <a:lnSpc>
                <a:spcPct val="100000"/>
              </a:lnSpc>
              <a:spcAft>
                <a:spcPct val="50000"/>
              </a:spcAft>
              <a:buFontTx/>
              <a:buChar char="•"/>
            </a:pPr>
            <a:r>
              <a:rPr lang="en-US" altLang="en-US" dirty="0">
                <a:latin typeface="Arial" panose="020B0604020202020204" pitchFamily="34" charset="0"/>
              </a:rPr>
              <a:t>Separate areas, deep differences in language, religion, culture</a:t>
            </a:r>
          </a:p>
          <a:p>
            <a:pPr eaLnBrk="1" hangingPunct="1">
              <a:lnSpc>
                <a:spcPct val="100000"/>
              </a:lnSpc>
              <a:spcAft>
                <a:spcPct val="50000"/>
              </a:spcAft>
              <a:buFontTx/>
              <a:buChar char="•"/>
            </a:pPr>
            <a:r>
              <a:rPr lang="en-US" altLang="en-US" dirty="0">
                <a:latin typeface="Arial" panose="020B0604020202020204" pitchFamily="34" charset="0"/>
              </a:rPr>
              <a:t>Government policies, spending favored West, East remained poor</a:t>
            </a:r>
          </a:p>
        </p:txBody>
      </p:sp>
      <p:sp>
        <p:nvSpPr>
          <p:cNvPr id="455687" name="Rectangle 7"/>
          <p:cNvSpPr>
            <a:spLocks noChangeArrowheads="1"/>
          </p:cNvSpPr>
          <p:nvPr/>
        </p:nvSpPr>
        <p:spPr bwMode="auto">
          <a:xfrm>
            <a:off x="2133600" y="609600"/>
            <a:ext cx="792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0"/>
              </a:spcBef>
              <a:defRPr sz="2800" b="1">
                <a:solidFill>
                  <a:schemeClr val="tx2"/>
                </a:solidFill>
                <a:latin typeface="Arial" panose="020B0604020202020204" pitchFamily="34" charset="0"/>
              </a:defRPr>
            </a:lvl1pPr>
            <a:lvl2pPr algn="ctr">
              <a:spcBef>
                <a:spcPct val="0"/>
              </a:spcBef>
              <a:defRPr sz="2800" b="1">
                <a:solidFill>
                  <a:schemeClr val="tx2"/>
                </a:solidFill>
                <a:latin typeface="Arial" panose="020B0604020202020204" pitchFamily="34" charset="0"/>
              </a:defRPr>
            </a:lvl2pPr>
            <a:lvl3pPr algn="ctr">
              <a:spcBef>
                <a:spcPct val="0"/>
              </a:spcBef>
              <a:defRPr sz="2800" b="1">
                <a:solidFill>
                  <a:schemeClr val="tx2"/>
                </a:solidFill>
                <a:latin typeface="Arial" panose="020B0604020202020204" pitchFamily="34" charset="0"/>
              </a:defRPr>
            </a:lvl3pPr>
            <a:lvl4pPr algn="ctr">
              <a:spcBef>
                <a:spcPct val="0"/>
              </a:spcBef>
              <a:defRPr sz="2800" b="1">
                <a:solidFill>
                  <a:schemeClr val="tx2"/>
                </a:solidFill>
                <a:latin typeface="Arial" panose="020B0604020202020204" pitchFamily="34" charset="0"/>
              </a:defRPr>
            </a:lvl4pPr>
            <a:lvl5pPr algn="ctr">
              <a:spcBef>
                <a:spcPct val="0"/>
              </a:spcBef>
              <a:defRPr sz="2800" b="1">
                <a:solidFill>
                  <a:schemeClr val="tx2"/>
                </a:solidFill>
                <a:latin typeface="Arial" panose="020B0604020202020204" pitchFamily="34" charset="0"/>
              </a:defRPr>
            </a:lvl5pPr>
            <a:lvl6pPr marL="457200" algn="ctr" fontAlgn="base">
              <a:spcBef>
                <a:spcPct val="0"/>
              </a:spcBef>
              <a:spcAft>
                <a:spcPct val="0"/>
              </a:spcAft>
              <a:defRPr sz="2800" b="1">
                <a:solidFill>
                  <a:schemeClr val="tx2"/>
                </a:solidFill>
                <a:latin typeface="Arial" panose="020B0604020202020204" pitchFamily="34" charset="0"/>
              </a:defRPr>
            </a:lvl6pPr>
            <a:lvl7pPr marL="914400" algn="ctr" fontAlgn="base">
              <a:spcBef>
                <a:spcPct val="0"/>
              </a:spcBef>
              <a:spcAft>
                <a:spcPct val="0"/>
              </a:spcAft>
              <a:defRPr sz="2800" b="1">
                <a:solidFill>
                  <a:schemeClr val="tx2"/>
                </a:solidFill>
                <a:latin typeface="Arial" panose="020B0604020202020204" pitchFamily="34" charset="0"/>
              </a:defRPr>
            </a:lvl7pPr>
            <a:lvl8pPr marL="1371600" algn="ctr" fontAlgn="base">
              <a:spcBef>
                <a:spcPct val="0"/>
              </a:spcBef>
              <a:spcAft>
                <a:spcPct val="0"/>
              </a:spcAft>
              <a:defRPr sz="2800" b="1">
                <a:solidFill>
                  <a:schemeClr val="tx2"/>
                </a:solidFill>
                <a:latin typeface="Arial" panose="020B0604020202020204" pitchFamily="34" charset="0"/>
              </a:defRPr>
            </a:lvl8pPr>
            <a:lvl9pPr marL="1828800" algn="ctr" fontAlgn="base">
              <a:spcBef>
                <a:spcPct val="0"/>
              </a:spcBef>
              <a:spcAft>
                <a:spcPct val="0"/>
              </a:spcAft>
              <a:defRPr sz="2800" b="1">
                <a:solidFill>
                  <a:schemeClr val="tx2"/>
                </a:solidFill>
                <a:latin typeface="Arial" panose="020B0604020202020204" pitchFamily="34" charset="0"/>
              </a:defRPr>
            </a:lvl9pPr>
          </a:lstStyle>
          <a:p>
            <a:pPr>
              <a:lnSpc>
                <a:spcPct val="100000"/>
              </a:lnSpc>
            </a:pPr>
            <a:endParaRPr lang="en-US" altLang="en-US" dirty="0"/>
          </a:p>
        </p:txBody>
      </p:sp>
      <p:sp>
        <p:nvSpPr>
          <p:cNvPr id="455689" name="Text Box 9"/>
          <p:cNvSpPr txBox="1">
            <a:spLocks noChangeArrowheads="1"/>
          </p:cNvSpPr>
          <p:nvPr/>
        </p:nvSpPr>
        <p:spPr bwMode="auto">
          <a:xfrm>
            <a:off x="6006034" y="2410250"/>
            <a:ext cx="6019800" cy="2569956"/>
          </a:xfrm>
          <a:prstGeom prst="rect">
            <a:avLst/>
          </a:prstGeom>
          <a:solidFill>
            <a:srgbClr val="FEE8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eaLnBrk="0" hangingPunct="0">
              <a:spcBef>
                <a:spcPct val="0"/>
              </a:spcBef>
              <a:defRPr sz="2400">
                <a:solidFill>
                  <a:schemeClr val="tx1"/>
                </a:solidFill>
                <a:latin typeface="Times" panose="02020603050405020304" pitchFamily="18" charset="0"/>
              </a:defRPr>
            </a:lvl1pPr>
            <a:lvl2pPr marL="2527300" eaLnBrk="0" hangingPunct="0">
              <a:spcBef>
                <a:spcPct val="0"/>
              </a:spcBef>
              <a:defRPr sz="2400">
                <a:solidFill>
                  <a:schemeClr val="tx1"/>
                </a:solidFill>
                <a:latin typeface="Times" panose="02020603050405020304" pitchFamily="18" charset="0"/>
              </a:defRPr>
            </a:lvl2pPr>
            <a:lvl3pPr marL="2641600" eaLnBrk="0" hangingPunct="0">
              <a:spcBef>
                <a:spcPct val="0"/>
              </a:spcBef>
              <a:defRPr sz="2400">
                <a:solidFill>
                  <a:schemeClr val="tx1"/>
                </a:solidFill>
                <a:latin typeface="Times" panose="02020603050405020304" pitchFamily="18" charset="0"/>
              </a:defRPr>
            </a:lvl3pPr>
            <a:lvl4pPr marL="2755900" eaLnBrk="0" hangingPunct="0">
              <a:spcBef>
                <a:spcPct val="0"/>
              </a:spcBef>
              <a:defRPr sz="2400">
                <a:solidFill>
                  <a:schemeClr val="tx1"/>
                </a:solidFill>
                <a:latin typeface="Times" panose="02020603050405020304" pitchFamily="18" charset="0"/>
              </a:defRPr>
            </a:lvl4pPr>
            <a:lvl5pPr marL="2870200" eaLnBrk="0" hangingPunct="0">
              <a:spcBef>
                <a:spcPct val="0"/>
              </a:spcBef>
              <a:defRPr sz="2400">
                <a:solidFill>
                  <a:schemeClr val="tx1"/>
                </a:solidFill>
                <a:latin typeface="Times" panose="02020603050405020304" pitchFamily="18" charset="0"/>
              </a:defRPr>
            </a:lvl5pPr>
            <a:lvl6pPr marL="3327400" eaLnBrk="0" fontAlgn="base" hangingPunct="0">
              <a:spcBef>
                <a:spcPct val="0"/>
              </a:spcBef>
              <a:spcAft>
                <a:spcPct val="0"/>
              </a:spcAft>
              <a:defRPr sz="2400">
                <a:solidFill>
                  <a:schemeClr val="tx1"/>
                </a:solidFill>
                <a:latin typeface="Times" panose="02020603050405020304" pitchFamily="18" charset="0"/>
              </a:defRPr>
            </a:lvl6pPr>
            <a:lvl7pPr marL="3784600" eaLnBrk="0" fontAlgn="base" hangingPunct="0">
              <a:spcBef>
                <a:spcPct val="0"/>
              </a:spcBef>
              <a:spcAft>
                <a:spcPct val="0"/>
              </a:spcAft>
              <a:defRPr sz="2400">
                <a:solidFill>
                  <a:schemeClr val="tx1"/>
                </a:solidFill>
                <a:latin typeface="Times" panose="02020603050405020304" pitchFamily="18" charset="0"/>
              </a:defRPr>
            </a:lvl7pPr>
            <a:lvl8pPr marL="4241800" eaLnBrk="0" fontAlgn="base" hangingPunct="0">
              <a:spcBef>
                <a:spcPct val="0"/>
              </a:spcBef>
              <a:spcAft>
                <a:spcPct val="0"/>
              </a:spcAft>
              <a:defRPr sz="2400">
                <a:solidFill>
                  <a:schemeClr val="tx1"/>
                </a:solidFill>
                <a:latin typeface="Times" panose="02020603050405020304" pitchFamily="18" charset="0"/>
              </a:defRPr>
            </a:lvl8pPr>
            <a:lvl9pPr marL="46990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lnSpc>
                <a:spcPct val="100000"/>
              </a:lnSpc>
              <a:spcAft>
                <a:spcPct val="50000"/>
              </a:spcAft>
              <a:buFontTx/>
              <a:buChar char="•"/>
            </a:pPr>
            <a:r>
              <a:rPr lang="en-US" altLang="en-US" dirty="0">
                <a:latin typeface="Arial" panose="020B0604020202020204" pitchFamily="34" charset="0"/>
              </a:rPr>
              <a:t>1971, East Pakistan declared independence</a:t>
            </a:r>
          </a:p>
          <a:p>
            <a:pPr eaLnBrk="1" hangingPunct="1">
              <a:lnSpc>
                <a:spcPct val="100000"/>
              </a:lnSpc>
              <a:spcAft>
                <a:spcPct val="50000"/>
              </a:spcAft>
              <a:buFontTx/>
              <a:buChar char="•"/>
            </a:pPr>
            <a:r>
              <a:rPr lang="en-US" altLang="en-US" dirty="0">
                <a:latin typeface="Arial" panose="020B0604020202020204" pitchFamily="34" charset="0"/>
              </a:rPr>
              <a:t>Pakistani government responded with armed force</a:t>
            </a:r>
          </a:p>
          <a:p>
            <a:pPr eaLnBrk="1" hangingPunct="1">
              <a:lnSpc>
                <a:spcPct val="100000"/>
              </a:lnSpc>
              <a:spcAft>
                <a:spcPct val="50000"/>
              </a:spcAft>
              <a:buFontTx/>
              <a:buChar char="•"/>
            </a:pPr>
            <a:r>
              <a:rPr lang="en-US" altLang="en-US" dirty="0">
                <a:latin typeface="Arial" panose="020B0604020202020204" pitchFamily="34" charset="0"/>
              </a:rPr>
              <a:t>Liberation war followed; thousands of people died</a:t>
            </a:r>
          </a:p>
        </p:txBody>
      </p:sp>
    </p:spTree>
    <p:extLst>
      <p:ext uri="{BB962C8B-B14F-4D97-AF65-F5344CB8AC3E}">
        <p14:creationId xmlns:p14="http://schemas.microsoft.com/office/powerpoint/2010/main" val="30340801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tarekfatah.com/wp-content/uploads/2013/12/BD-Observer-on-PK-Pow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4171"/>
            <a:ext cx="11582400" cy="7601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9001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0"/>
            <a:ext cx="12192000" cy="6858000"/>
          </a:xfrm>
        </p:spPr>
        <p:txBody>
          <a:bodyPr>
            <a:normAutofit/>
          </a:bodyPr>
          <a:lstStyle/>
          <a:p>
            <a:r>
              <a:rPr lang="en-US" sz="4000" dirty="0"/>
              <a:t>“For month after month in all the regions of East Pakistan the massacres went on,” writes Robert Payne. “They were not the small casual killings of young officers who wanted to demonstrate their efficiency, but organized massacres conducted by sophisticated staff officers, who knew exactly what they were doing. Muslim soldiers, sent out to kill Muslim peasants, went about their work mechanically and efficiently, until killing defenseless people became a habit like smoking cigarettes or drinking wine. … Not since Hitler invaded Russia had there been so vast a massacre.” (Payne, </a:t>
            </a:r>
            <a:r>
              <a:rPr lang="en-US" sz="4000" i="1" dirty="0"/>
              <a:t>Massacre</a:t>
            </a:r>
            <a:r>
              <a:rPr lang="en-US" sz="4000" dirty="0"/>
              <a:t>,</a:t>
            </a:r>
            <a:r>
              <a:rPr lang="en-US" sz="4000" i="1" dirty="0"/>
              <a:t> </a:t>
            </a:r>
            <a:r>
              <a:rPr lang="en-US" sz="4000" dirty="0"/>
              <a:t>p. 29.)</a:t>
            </a:r>
          </a:p>
        </p:txBody>
      </p:sp>
    </p:spTree>
    <p:extLst>
      <p:ext uri="{BB962C8B-B14F-4D97-AF65-F5344CB8AC3E}">
        <p14:creationId xmlns:p14="http://schemas.microsoft.com/office/powerpoint/2010/main" val="28227237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24691"/>
            <a:ext cx="12192000" cy="6636327"/>
          </a:xfrm>
        </p:spPr>
        <p:txBody>
          <a:bodyPr>
            <a:normAutofit/>
          </a:bodyPr>
          <a:lstStyle/>
          <a:p>
            <a:r>
              <a:rPr lang="en-US" dirty="0"/>
              <a:t>On March 25 the genocide was launched. </a:t>
            </a:r>
          </a:p>
          <a:p>
            <a:r>
              <a:rPr lang="en-US" dirty="0"/>
              <a:t>The university in Dacca (Dhaka) was attacked and students exterminated in their hundreds. Death squads roamed the streets of Dacca, killing some 7,000 people in a single night. </a:t>
            </a:r>
          </a:p>
          <a:p>
            <a:r>
              <a:rPr lang="en-US" dirty="0"/>
              <a:t>It was only the beginning. “Within a week, half the population of Dacca had fled, and at least 30,000 people had been killed. Chittagong, too, had lost half its population.</a:t>
            </a:r>
          </a:p>
          <a:p>
            <a:r>
              <a:rPr lang="en-US" dirty="0"/>
              <a:t> All over East Pakistan people were taking flight, and it was estimated that in April some thirty million people [!] were wandering helplessly across East Pakistan to escape the grasp of the military.” (Payne, </a:t>
            </a:r>
            <a:r>
              <a:rPr lang="en-US" i="1" dirty="0"/>
              <a:t>Massacre</a:t>
            </a:r>
            <a:r>
              <a:rPr lang="en-US" dirty="0"/>
              <a:t>, p. 48.) </a:t>
            </a:r>
          </a:p>
          <a:p>
            <a:r>
              <a:rPr lang="en-US" dirty="0"/>
              <a:t>Ten million refugees fled to India, overwhelming that country’s resources and spurring the eventual Indian military intervention. (The population of Bangladesh/East Pakistan at the outbreak of the genocide was about 75 million.)</a:t>
            </a:r>
          </a:p>
        </p:txBody>
      </p:sp>
    </p:spTree>
    <p:extLst>
      <p:ext uri="{BB962C8B-B14F-4D97-AF65-F5344CB8AC3E}">
        <p14:creationId xmlns:p14="http://schemas.microsoft.com/office/powerpoint/2010/main" val="41361661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ctr" eaLnBrk="1" hangingPunct="1">
              <a:defRPr/>
            </a:pPr>
            <a:r>
              <a:rPr lang="en-CA" u="sng" dirty="0"/>
              <a:t>Atrocities Committed</a:t>
            </a:r>
            <a:r>
              <a:rPr lang="en-CA" dirty="0"/>
              <a:t> </a:t>
            </a:r>
          </a:p>
        </p:txBody>
      </p:sp>
      <p:sp>
        <p:nvSpPr>
          <p:cNvPr id="13315" name="Rectangle 3"/>
          <p:cNvSpPr>
            <a:spLocks noGrp="1" noChangeArrowheads="1"/>
          </p:cNvSpPr>
          <p:nvPr>
            <p:ph type="body" idx="1"/>
          </p:nvPr>
        </p:nvSpPr>
        <p:spPr>
          <a:xfrm>
            <a:off x="0" y="1825625"/>
            <a:ext cx="11353800" cy="4351338"/>
          </a:xfrm>
        </p:spPr>
        <p:txBody>
          <a:bodyPr>
            <a:normAutofit fontScale="92500"/>
          </a:bodyPr>
          <a:lstStyle/>
          <a:p>
            <a:pPr eaLnBrk="1" hangingPunct="1">
              <a:defRPr/>
            </a:pPr>
            <a:r>
              <a:rPr lang="en-CA" sz="4000" dirty="0"/>
              <a:t>Genocide against the Bengali population of East Pakistan </a:t>
            </a:r>
          </a:p>
          <a:p>
            <a:pPr eaLnBrk="1" hangingPunct="1">
              <a:defRPr/>
            </a:pPr>
            <a:r>
              <a:rPr lang="en-CA" sz="4000" dirty="0"/>
              <a:t>Minorities of Bangladesh especially Hindus were targets for the Pakistan army</a:t>
            </a:r>
          </a:p>
          <a:p>
            <a:pPr eaLnBrk="1" hangingPunct="1">
              <a:defRPr/>
            </a:pPr>
            <a:r>
              <a:rPr lang="en-CA" sz="4000" dirty="0"/>
              <a:t>2-400,000 East Pakistani women raped, tortured and killed</a:t>
            </a:r>
          </a:p>
          <a:p>
            <a:pPr eaLnBrk="1" hangingPunct="1">
              <a:defRPr/>
            </a:pPr>
            <a:r>
              <a:rPr lang="en-CA" sz="4000" dirty="0"/>
              <a:t>Pakistan Army carried out execution of Bengali intellectuals (university professors, etc.)</a:t>
            </a:r>
          </a:p>
          <a:p>
            <a:pPr eaLnBrk="1" hangingPunct="1">
              <a:buFont typeface="Wingdings" panose="05000000000000000000" pitchFamily="2" charset="2"/>
              <a:buNone/>
              <a:defRPr/>
            </a:pPr>
            <a:endParaRPr lang="en-CA" sz="4000" dirty="0"/>
          </a:p>
          <a:p>
            <a:pPr eaLnBrk="1" hangingPunct="1">
              <a:defRPr/>
            </a:pPr>
            <a:endParaRPr lang="en-CA" dirty="0"/>
          </a:p>
        </p:txBody>
      </p:sp>
    </p:spTree>
    <p:extLst>
      <p:ext uri="{BB962C8B-B14F-4D97-AF65-F5344CB8AC3E}">
        <p14:creationId xmlns:p14="http://schemas.microsoft.com/office/powerpoint/2010/main" val="197489437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2000"/>
                                        <p:tgtEl>
                                          <p:spTgt spid="133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315"/>
                                        </p:tgtEl>
                                        <p:attrNameLst>
                                          <p:attrName>style.visibility</p:attrName>
                                        </p:attrNameLst>
                                      </p:cBhvr>
                                      <p:to>
                                        <p:strVal val="visible"/>
                                      </p:to>
                                    </p:set>
                                    <p:animEffect transition="in" filter="fade">
                                      <p:cBhvr>
                                        <p:cTn id="10" dur="20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ctr" eaLnBrk="1" hangingPunct="1">
              <a:defRPr/>
            </a:pPr>
            <a:r>
              <a:rPr lang="en-CA" u="sng" dirty="0"/>
              <a:t>Atrocities Continued</a:t>
            </a:r>
          </a:p>
        </p:txBody>
      </p:sp>
      <p:sp>
        <p:nvSpPr>
          <p:cNvPr id="51203" name="Rectangle 3"/>
          <p:cNvSpPr>
            <a:spLocks noGrp="1" noChangeArrowheads="1"/>
          </p:cNvSpPr>
          <p:nvPr>
            <p:ph type="body" idx="1"/>
          </p:nvPr>
        </p:nvSpPr>
        <p:spPr>
          <a:xfrm>
            <a:off x="0" y="1600201"/>
            <a:ext cx="12192000" cy="5257799"/>
          </a:xfrm>
        </p:spPr>
        <p:txBody>
          <a:bodyPr>
            <a:normAutofit/>
          </a:bodyPr>
          <a:lstStyle/>
          <a:p>
            <a:pPr eaLnBrk="1" hangingPunct="1">
              <a:defRPr/>
            </a:pPr>
            <a:r>
              <a:rPr lang="en-CA" sz="4000" dirty="0"/>
              <a:t>Most extreme cases of this carried out days before the war ended, when over 200 intellectuals were killed</a:t>
            </a:r>
          </a:p>
          <a:p>
            <a:pPr eaLnBrk="1" hangingPunct="1">
              <a:defRPr/>
            </a:pPr>
            <a:r>
              <a:rPr lang="en-CA" sz="4000" dirty="0"/>
              <a:t>Unknown how many civilians killed, ranges from 26,000 up to 3 million (most likely around 3 million killed)</a:t>
            </a:r>
          </a:p>
          <a:p>
            <a:pPr eaLnBrk="1" hangingPunct="1">
              <a:defRPr/>
            </a:pPr>
            <a:r>
              <a:rPr lang="en-CA" sz="4000" dirty="0"/>
              <a:t>The leader of the army, Kahn, stated that they would  “Kill three million of them, and the rest will eat out of our hands”</a:t>
            </a:r>
          </a:p>
          <a:p>
            <a:pPr eaLnBrk="1" hangingPunct="1">
              <a:buFont typeface="Wingdings" panose="05000000000000000000" pitchFamily="2" charset="2"/>
              <a:buNone/>
              <a:defRPr/>
            </a:pPr>
            <a:endParaRPr lang="en-CA" sz="4000" dirty="0"/>
          </a:p>
          <a:p>
            <a:pPr eaLnBrk="1" hangingPunct="1">
              <a:defRPr/>
            </a:pPr>
            <a:endParaRPr lang="en-CA" sz="4000" dirty="0"/>
          </a:p>
        </p:txBody>
      </p:sp>
    </p:spTree>
    <p:extLst>
      <p:ext uri="{BB962C8B-B14F-4D97-AF65-F5344CB8AC3E}">
        <p14:creationId xmlns:p14="http://schemas.microsoft.com/office/powerpoint/2010/main" val="9628406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202"/>
                                        </p:tgtEl>
                                        <p:attrNameLst>
                                          <p:attrName>style.visibility</p:attrName>
                                        </p:attrNameLst>
                                      </p:cBhvr>
                                      <p:to>
                                        <p:strVal val="visible"/>
                                      </p:to>
                                    </p:set>
                                    <p:animEffect transition="in" filter="randombar(horizontal)">
                                      <p:cBhvr>
                                        <p:cTn id="7" dur="600">
                                          <p:stCondLst>
                                            <p:cond delay="0"/>
                                          </p:stCondLst>
                                        </p:cTn>
                                        <p:tgtEl>
                                          <p:spTgt spid="512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1203">
                                            <p:txEl>
                                              <p:pRg st="0" end="0"/>
                                            </p:txEl>
                                          </p:spTgt>
                                        </p:tgtEl>
                                        <p:attrNameLst>
                                          <p:attrName>style.visibility</p:attrName>
                                        </p:attrNameLst>
                                      </p:cBhvr>
                                      <p:to>
                                        <p:strVal val="visible"/>
                                      </p:to>
                                    </p:set>
                                    <p:animEffect transition="in" filter="randombar(horizontal)">
                                      <p:cBhvr>
                                        <p:cTn id="12" dur="500"/>
                                        <p:tgtEl>
                                          <p:spTgt spid="5120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1203">
                                            <p:txEl>
                                              <p:pRg st="1" end="1"/>
                                            </p:txEl>
                                          </p:spTgt>
                                        </p:tgtEl>
                                        <p:attrNameLst>
                                          <p:attrName>style.visibility</p:attrName>
                                        </p:attrNameLst>
                                      </p:cBhvr>
                                      <p:to>
                                        <p:strVal val="visible"/>
                                      </p:to>
                                    </p:set>
                                    <p:animEffect transition="in" filter="randombar(horizontal)">
                                      <p:cBhvr>
                                        <p:cTn id="17" dur="500"/>
                                        <p:tgtEl>
                                          <p:spTgt spid="5120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1203">
                                            <p:txEl>
                                              <p:pRg st="2" end="2"/>
                                            </p:txEl>
                                          </p:spTgt>
                                        </p:tgtEl>
                                        <p:attrNameLst>
                                          <p:attrName>style.visibility</p:attrName>
                                        </p:attrNameLst>
                                      </p:cBhvr>
                                      <p:to>
                                        <p:strVal val="visible"/>
                                      </p:to>
                                    </p:set>
                                    <p:animEffect transition="in" filter="randombar(horizontal)">
                                      <p:cBhvr>
                                        <p:cTn id="22" dur="500"/>
                                        <p:tgtEl>
                                          <p:spTgt spid="512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p:bldP spid="5120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0"/>
            <a:ext cx="12192000" cy="6858000"/>
          </a:xfrm>
        </p:spPr>
        <p:txBody>
          <a:bodyPr>
            <a:noAutofit/>
          </a:bodyPr>
          <a:lstStyle/>
          <a:p>
            <a:r>
              <a:rPr lang="en-US" sz="4400" dirty="0"/>
              <a:t>Bangladeshi authorities claim that 3 million people were killed, while the </a:t>
            </a:r>
            <a:r>
              <a:rPr lang="en-US" sz="4400" dirty="0" err="1"/>
              <a:t>Hamoodur</a:t>
            </a:r>
            <a:r>
              <a:rPr lang="en-US" sz="4400" dirty="0"/>
              <a:t> Rahman Commission, an official Pakistan Government investigation, put the figure as low as 26,000 </a:t>
            </a:r>
            <a:r>
              <a:rPr lang="en-US" sz="4400" dirty="0" smtClean="0"/>
              <a:t>civilian </a:t>
            </a:r>
            <a:r>
              <a:rPr lang="en-US" sz="4400" dirty="0"/>
              <a:t>casualties.</a:t>
            </a:r>
          </a:p>
          <a:p>
            <a:r>
              <a:rPr lang="en-US" sz="4400" dirty="0"/>
              <a:t> The fact is that the number of dead in Bangladesh in 1971 was almost certainly well into seven figures.</a:t>
            </a:r>
          </a:p>
          <a:p>
            <a:r>
              <a:rPr lang="en-US" sz="4400" dirty="0"/>
              <a:t> It was one of the worst genocides of the World War II era, outstripping Rwanda (800,000 killed) and probably surpassing even Indonesia (1 million to 1.5 million killed in 1965-66).</a:t>
            </a:r>
          </a:p>
        </p:txBody>
      </p:sp>
    </p:spTree>
    <p:extLst>
      <p:ext uri="{BB962C8B-B14F-4D97-AF65-F5344CB8AC3E}">
        <p14:creationId xmlns:p14="http://schemas.microsoft.com/office/powerpoint/2010/main" val="21496383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255" y="-258329"/>
            <a:ext cx="10515600" cy="1325563"/>
          </a:xfrm>
        </p:spPr>
        <p:txBody>
          <a:bodyPr/>
          <a:lstStyle/>
          <a:p>
            <a:endParaRPr lang="en-US" dirty="0"/>
          </a:p>
        </p:txBody>
      </p:sp>
      <p:sp>
        <p:nvSpPr>
          <p:cNvPr id="3" name="Content Placeholder 2"/>
          <p:cNvSpPr>
            <a:spLocks noGrp="1"/>
          </p:cNvSpPr>
          <p:nvPr>
            <p:ph idx="1"/>
          </p:nvPr>
        </p:nvSpPr>
        <p:spPr>
          <a:xfrm>
            <a:off x="0" y="360218"/>
            <a:ext cx="12192000" cy="6497782"/>
          </a:xfrm>
        </p:spPr>
        <p:txBody>
          <a:bodyPr>
            <a:normAutofit/>
          </a:bodyPr>
          <a:lstStyle/>
          <a:p>
            <a:r>
              <a:rPr lang="en-US" dirty="0"/>
              <a:t>As R.J. </a:t>
            </a:r>
            <a:r>
              <a:rPr lang="en-US" dirty="0" err="1"/>
              <a:t>Rummel</a:t>
            </a:r>
            <a:r>
              <a:rPr lang="en-US" dirty="0"/>
              <a:t> writes:</a:t>
            </a:r>
          </a:p>
          <a:p>
            <a:r>
              <a:rPr lang="en-US" dirty="0"/>
              <a:t>   “ The human death toll over only 267 days was incredible. Just to give for five out of the eighteen districts some incomplete statistics published in Bangladesh newspapers or by an Inquiry Committee, the Pakistani army killed 100,000 Bengalis in Dacca, 150,000 in Khulna, 75,000 in </a:t>
            </a:r>
            <a:r>
              <a:rPr lang="en-US" dirty="0" err="1"/>
              <a:t>Jessore</a:t>
            </a:r>
            <a:r>
              <a:rPr lang="en-US" dirty="0"/>
              <a:t>, 95,000 in </a:t>
            </a:r>
            <a:r>
              <a:rPr lang="en-US" dirty="0" err="1"/>
              <a:t>Comilla</a:t>
            </a:r>
            <a:r>
              <a:rPr lang="en-US" dirty="0"/>
              <a:t>, and 100,000 in Chittagong. For eighteen districts the total is 1,247,000 killed. This was an incomplete toll, and to this day no one really knows the final toll. Some estimates of the democide [</a:t>
            </a:r>
            <a:r>
              <a:rPr lang="en-US" dirty="0" err="1"/>
              <a:t>Rummel’s</a:t>
            </a:r>
            <a:r>
              <a:rPr lang="en-US" dirty="0"/>
              <a:t> “death by government”] are much lower — one is of 300,000 dead — but most range from 1 million to 3 million. … The Pakistani army and allied paramilitary groups killed about one out of every sixty-one people in Pakistan overall; one out of every twenty-five Bengalis, Hindus, and others in East Pakistan. If the rate of killing for all of Pakistan is annualized over the years the </a:t>
            </a:r>
            <a:r>
              <a:rPr lang="en-US" dirty="0" err="1"/>
              <a:t>Yahya</a:t>
            </a:r>
            <a:r>
              <a:rPr lang="en-US" dirty="0"/>
              <a:t> martial law regime was in power (March 1969 to December 1971), then this one regime was more lethal than that of the Soviet Union, China under the communists, or Japan under the military (even through World War II). (</a:t>
            </a:r>
            <a:r>
              <a:rPr lang="en-US" dirty="0" err="1"/>
              <a:t>Rummel</a:t>
            </a:r>
            <a:r>
              <a:rPr lang="en-US" dirty="0"/>
              <a:t>, Death By Government, p. 331.)”</a:t>
            </a:r>
          </a:p>
        </p:txBody>
      </p:sp>
    </p:spTree>
    <p:extLst>
      <p:ext uri="{BB962C8B-B14F-4D97-AF65-F5344CB8AC3E}">
        <p14:creationId xmlns:p14="http://schemas.microsoft.com/office/powerpoint/2010/main" val="26013770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457730" name="Group 2"/>
          <p:cNvGrpSpPr>
            <a:grpSpLocks/>
          </p:cNvGrpSpPr>
          <p:nvPr/>
        </p:nvGrpSpPr>
        <p:grpSpPr bwMode="auto">
          <a:xfrm>
            <a:off x="6184900" y="1142999"/>
            <a:ext cx="6007100" cy="5714707"/>
            <a:chOff x="384" y="624"/>
            <a:chExt cx="1632" cy="3120"/>
          </a:xfrm>
        </p:grpSpPr>
        <p:sp>
          <p:nvSpPr>
            <p:cNvPr id="457731" name="Text Box 3"/>
            <p:cNvSpPr txBox="1">
              <a:spLocks noChangeArrowheads="1"/>
            </p:cNvSpPr>
            <p:nvPr/>
          </p:nvSpPr>
          <p:spPr bwMode="auto">
            <a:xfrm>
              <a:off x="384" y="960"/>
              <a:ext cx="1632" cy="2784"/>
            </a:xfrm>
            <a:prstGeom prst="rect">
              <a:avLst/>
            </a:prstGeom>
            <a:solidFill>
              <a:srgbClr val="F8C4C5"/>
            </a:solidFill>
            <a:ln>
              <a:noFill/>
            </a:ln>
            <a:effectLst/>
            <a:extLst>
              <a:ext uri="{91240B29-F687-4F45-9708-019B960494DF}">
                <a14:hiddenLine xmlns:a14="http://schemas.microsoft.com/office/drawing/2010/main" w="9525">
                  <a:solidFill>
                    <a:srgbClr val="F296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eaLnBrk="0" hangingPunct="0">
                <a:spcBef>
                  <a:spcPct val="0"/>
                </a:spcBef>
                <a:defRPr sz="2400">
                  <a:solidFill>
                    <a:schemeClr val="tx1"/>
                  </a:solidFill>
                  <a:latin typeface="Times" panose="02020603050405020304" pitchFamily="18" charset="0"/>
                </a:defRPr>
              </a:lvl1pPr>
              <a:lvl2pPr marL="2984500" indent="-457200" eaLnBrk="0" hangingPunct="0">
                <a:spcBef>
                  <a:spcPct val="0"/>
                </a:spcBef>
                <a:defRPr sz="2400">
                  <a:solidFill>
                    <a:schemeClr val="tx1"/>
                  </a:solidFill>
                  <a:latin typeface="Times" panose="02020603050405020304" pitchFamily="18" charset="0"/>
                </a:defRPr>
              </a:lvl2pPr>
              <a:lvl3pPr marL="3098800" indent="-457200" eaLnBrk="0" hangingPunct="0">
                <a:spcBef>
                  <a:spcPct val="0"/>
                </a:spcBef>
                <a:defRPr sz="2400">
                  <a:solidFill>
                    <a:schemeClr val="tx1"/>
                  </a:solidFill>
                  <a:latin typeface="Times" panose="02020603050405020304" pitchFamily="18" charset="0"/>
                </a:defRPr>
              </a:lvl3pPr>
              <a:lvl4pPr marL="3213100" indent="-457200" eaLnBrk="0" hangingPunct="0">
                <a:spcBef>
                  <a:spcPct val="0"/>
                </a:spcBef>
                <a:defRPr sz="2400">
                  <a:solidFill>
                    <a:schemeClr val="tx1"/>
                  </a:solidFill>
                  <a:latin typeface="Times" panose="02020603050405020304" pitchFamily="18" charset="0"/>
                </a:defRPr>
              </a:lvl4pPr>
              <a:lvl5pPr marL="3327400" indent="-457200" eaLnBrk="0" hangingPunct="0">
                <a:spcBef>
                  <a:spcPct val="0"/>
                </a:spcBef>
                <a:defRPr sz="2400">
                  <a:solidFill>
                    <a:schemeClr val="tx1"/>
                  </a:solidFill>
                  <a:latin typeface="Times" panose="02020603050405020304" pitchFamily="18" charset="0"/>
                </a:defRPr>
              </a:lvl5pPr>
              <a:lvl6pPr marL="3784600" indent="-457200" eaLnBrk="0" fontAlgn="base" hangingPunct="0">
                <a:spcBef>
                  <a:spcPct val="0"/>
                </a:spcBef>
                <a:spcAft>
                  <a:spcPct val="0"/>
                </a:spcAft>
                <a:defRPr sz="2400">
                  <a:solidFill>
                    <a:schemeClr val="tx1"/>
                  </a:solidFill>
                  <a:latin typeface="Times" panose="02020603050405020304" pitchFamily="18" charset="0"/>
                </a:defRPr>
              </a:lvl6pPr>
              <a:lvl7pPr marL="4241800" indent="-457200" eaLnBrk="0" fontAlgn="base" hangingPunct="0">
                <a:spcBef>
                  <a:spcPct val="0"/>
                </a:spcBef>
                <a:spcAft>
                  <a:spcPct val="0"/>
                </a:spcAft>
                <a:defRPr sz="2400">
                  <a:solidFill>
                    <a:schemeClr val="tx1"/>
                  </a:solidFill>
                  <a:latin typeface="Times" panose="02020603050405020304" pitchFamily="18" charset="0"/>
                </a:defRPr>
              </a:lvl7pPr>
              <a:lvl8pPr marL="4699000" indent="-457200" eaLnBrk="0" fontAlgn="base" hangingPunct="0">
                <a:spcBef>
                  <a:spcPct val="0"/>
                </a:spcBef>
                <a:spcAft>
                  <a:spcPct val="0"/>
                </a:spcAft>
                <a:defRPr sz="2400">
                  <a:solidFill>
                    <a:schemeClr val="tx1"/>
                  </a:solidFill>
                  <a:latin typeface="Times" panose="02020603050405020304" pitchFamily="18" charset="0"/>
                </a:defRPr>
              </a:lvl8pPr>
              <a:lvl9pPr marL="5156200" indent="-4572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lnSpc>
                  <a:spcPct val="100000"/>
                </a:lnSpc>
                <a:spcAft>
                  <a:spcPct val="50000"/>
                </a:spcAft>
                <a:buFontTx/>
                <a:buChar char="•"/>
              </a:pPr>
              <a:r>
                <a:rPr lang="en-US" altLang="en-US" sz="2800" dirty="0">
                  <a:latin typeface="Arial" panose="020B0604020202020204" pitchFamily="34" charset="0"/>
                </a:rPr>
                <a:t>Pakistan has also faced instability since </a:t>
              </a:r>
              <a:r>
                <a:rPr lang="en-US" altLang="en-US" sz="2800" dirty="0" smtClean="0">
                  <a:latin typeface="Arial" panose="020B0604020202020204" pitchFamily="34" charset="0"/>
                </a:rPr>
                <a:t>war</a:t>
              </a:r>
              <a:endParaRPr lang="en-US" altLang="en-US" sz="2800" dirty="0">
                <a:latin typeface="Arial" panose="020B0604020202020204" pitchFamily="34" charset="0"/>
              </a:endParaRPr>
            </a:p>
            <a:p>
              <a:pPr eaLnBrk="1" hangingPunct="1">
                <a:lnSpc>
                  <a:spcPct val="100000"/>
                </a:lnSpc>
                <a:spcAft>
                  <a:spcPct val="50000"/>
                </a:spcAft>
                <a:buFontTx/>
                <a:buChar char="•"/>
              </a:pPr>
              <a:r>
                <a:rPr lang="en-US" altLang="en-US" sz="2800" dirty="0">
                  <a:latin typeface="Arial" panose="020B0604020202020204" pitchFamily="34" charset="0"/>
                </a:rPr>
                <a:t>Ethnic, religious conflicts common</a:t>
              </a:r>
            </a:p>
            <a:p>
              <a:pPr eaLnBrk="1" hangingPunct="1">
                <a:lnSpc>
                  <a:spcPct val="100000"/>
                </a:lnSpc>
                <a:spcAft>
                  <a:spcPct val="50000"/>
                </a:spcAft>
                <a:buFontTx/>
                <a:buChar char="•"/>
              </a:pPr>
              <a:r>
                <a:rPr lang="en-US" altLang="en-US" sz="2800" dirty="0">
                  <a:latin typeface="Arial" panose="020B0604020202020204" pitchFamily="34" charset="0"/>
                </a:rPr>
                <a:t>Disagreements about role of Islam in government</a:t>
              </a:r>
            </a:p>
            <a:p>
              <a:pPr eaLnBrk="1" hangingPunct="1">
                <a:lnSpc>
                  <a:spcPct val="100000"/>
                </a:lnSpc>
                <a:spcAft>
                  <a:spcPct val="50000"/>
                </a:spcAft>
                <a:buFontTx/>
                <a:buChar char="•"/>
              </a:pPr>
              <a:r>
                <a:rPr lang="en-US" altLang="en-US" sz="2800" dirty="0">
                  <a:latin typeface="Arial" panose="020B0604020202020204" pitchFamily="34" charset="0"/>
                </a:rPr>
                <a:t>Many leaders have taken power; some elected, some through military coups</a:t>
              </a:r>
            </a:p>
            <a:p>
              <a:pPr eaLnBrk="1" hangingPunct="1">
                <a:lnSpc>
                  <a:spcPct val="100000"/>
                </a:lnSpc>
                <a:spcAft>
                  <a:spcPct val="50000"/>
                </a:spcAft>
                <a:buFontTx/>
                <a:buChar char="•"/>
              </a:pPr>
              <a:endParaRPr lang="en-US" altLang="en-US" sz="2800" dirty="0">
                <a:latin typeface="Arial" panose="020B0604020202020204" pitchFamily="34" charset="0"/>
              </a:endParaRPr>
            </a:p>
          </p:txBody>
        </p:sp>
        <p:sp>
          <p:nvSpPr>
            <p:cNvPr id="457732" name="Text Box 4"/>
            <p:cNvSpPr txBox="1">
              <a:spLocks noChangeArrowheads="1"/>
            </p:cNvSpPr>
            <p:nvPr/>
          </p:nvSpPr>
          <p:spPr bwMode="auto">
            <a:xfrm>
              <a:off x="384" y="624"/>
              <a:ext cx="1632" cy="336"/>
            </a:xfrm>
            <a:prstGeom prst="rect">
              <a:avLst/>
            </a:prstGeom>
            <a:solidFill>
              <a:srgbClr val="F8C4C5"/>
            </a:solidFill>
            <a:ln>
              <a:noFill/>
            </a:ln>
            <a:effectLst/>
            <a:extLst>
              <a:ext uri="{91240B29-F687-4F45-9708-019B960494DF}">
                <a14:hiddenLine xmlns:a14="http://schemas.microsoft.com/office/drawing/2010/main" w="9525">
                  <a:solidFill>
                    <a:srgbClr val="F296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0"/>
                </a:spcBef>
                <a:defRPr sz="2400">
                  <a:solidFill>
                    <a:schemeClr val="tx1"/>
                  </a:solidFill>
                  <a:latin typeface="Times" panose="02020603050405020304" pitchFamily="18" charset="0"/>
                </a:defRPr>
              </a:lvl1pPr>
              <a:lvl2pPr marL="1028700" eaLnBrk="0" hangingPunct="0">
                <a:spcBef>
                  <a:spcPct val="0"/>
                </a:spcBef>
                <a:defRPr sz="2400">
                  <a:solidFill>
                    <a:schemeClr val="tx1"/>
                  </a:solidFill>
                  <a:latin typeface="Times" panose="02020603050405020304" pitchFamily="18" charset="0"/>
                </a:defRPr>
              </a:lvl2pPr>
              <a:lvl3pPr marL="1143000" eaLnBrk="0" hangingPunct="0">
                <a:spcBef>
                  <a:spcPct val="0"/>
                </a:spcBef>
                <a:defRPr sz="2400">
                  <a:solidFill>
                    <a:schemeClr val="tx1"/>
                  </a:solidFill>
                  <a:latin typeface="Times" panose="02020603050405020304" pitchFamily="18" charset="0"/>
                </a:defRPr>
              </a:lvl3pPr>
              <a:lvl4pPr eaLnBrk="0" hangingPunct="0">
                <a:spcBef>
                  <a:spcPct val="0"/>
                </a:spcBef>
                <a:defRPr sz="2400">
                  <a:solidFill>
                    <a:schemeClr val="tx1"/>
                  </a:solidFill>
                  <a:latin typeface="Times" panose="02020603050405020304" pitchFamily="18" charset="0"/>
                </a:defRPr>
              </a:lvl4pPr>
              <a:lvl5pPr eaLnBrk="0" hangingPunct="0">
                <a:spcBef>
                  <a:spcPct val="0"/>
                </a:spcBef>
                <a:defRPr sz="2400">
                  <a:solidFill>
                    <a:schemeClr val="tx1"/>
                  </a:solidFill>
                  <a:latin typeface="Times" panose="02020603050405020304" pitchFamily="18" charset="0"/>
                </a:defRPr>
              </a:lvl5pPr>
              <a:lvl6pPr eaLnBrk="0" fontAlgn="base" hangingPunct="0">
                <a:spcBef>
                  <a:spcPct val="0"/>
                </a:spcBef>
                <a:spcAft>
                  <a:spcPct val="0"/>
                </a:spcAft>
                <a:defRPr sz="2400">
                  <a:solidFill>
                    <a:schemeClr val="tx1"/>
                  </a:solidFill>
                  <a:latin typeface="Times" panose="02020603050405020304" pitchFamily="18" charset="0"/>
                </a:defRPr>
              </a:lvl6pPr>
              <a:lvl7pPr eaLnBrk="0" fontAlgn="base" hangingPunct="0">
                <a:spcBef>
                  <a:spcPct val="0"/>
                </a:spcBef>
                <a:spcAft>
                  <a:spcPct val="0"/>
                </a:spcAft>
                <a:defRPr sz="2400">
                  <a:solidFill>
                    <a:schemeClr val="tx1"/>
                  </a:solidFill>
                  <a:latin typeface="Times" panose="02020603050405020304" pitchFamily="18" charset="0"/>
                </a:defRPr>
              </a:lvl7pPr>
              <a:lvl8pPr eaLnBrk="0" fontAlgn="base" hangingPunct="0">
                <a:spcBef>
                  <a:spcPct val="0"/>
                </a:spcBef>
                <a:spcAft>
                  <a:spcPct val="0"/>
                </a:spcAft>
                <a:defRPr sz="2400">
                  <a:solidFill>
                    <a:schemeClr val="tx1"/>
                  </a:solidFill>
                  <a:latin typeface="Times" panose="02020603050405020304" pitchFamily="18" charset="0"/>
                </a:defRPr>
              </a:lvl8pPr>
              <a:lvl9pPr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lnSpc>
                  <a:spcPct val="100000"/>
                </a:lnSpc>
                <a:spcAft>
                  <a:spcPct val="50000"/>
                </a:spcAft>
              </a:pPr>
              <a:r>
                <a:rPr lang="en-US" altLang="en-US" b="1" i="1">
                  <a:latin typeface="Arial" panose="020B0604020202020204" pitchFamily="34" charset="0"/>
                </a:rPr>
                <a:t>Instability in Pakistan</a:t>
              </a:r>
            </a:p>
          </p:txBody>
        </p:sp>
      </p:grpSp>
      <p:grpSp>
        <p:nvGrpSpPr>
          <p:cNvPr id="457733" name="Group 5"/>
          <p:cNvGrpSpPr>
            <a:grpSpLocks/>
          </p:cNvGrpSpPr>
          <p:nvPr/>
        </p:nvGrpSpPr>
        <p:grpSpPr bwMode="auto">
          <a:xfrm>
            <a:off x="318" y="1138457"/>
            <a:ext cx="6117790" cy="5714708"/>
            <a:chOff x="-419" y="621"/>
            <a:chExt cx="2480" cy="3774"/>
          </a:xfrm>
        </p:grpSpPr>
        <p:sp>
          <p:nvSpPr>
            <p:cNvPr id="457734" name="Text Box 6"/>
            <p:cNvSpPr txBox="1">
              <a:spLocks noChangeArrowheads="1"/>
            </p:cNvSpPr>
            <p:nvPr/>
          </p:nvSpPr>
          <p:spPr bwMode="auto">
            <a:xfrm>
              <a:off x="-419" y="957"/>
              <a:ext cx="2480" cy="3438"/>
            </a:xfrm>
            <a:prstGeom prst="rect">
              <a:avLst/>
            </a:prstGeom>
            <a:solidFill>
              <a:srgbClr val="B8D9E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eaLnBrk="0" hangingPunct="0">
                <a:spcBef>
                  <a:spcPct val="0"/>
                </a:spcBef>
                <a:defRPr sz="2400">
                  <a:solidFill>
                    <a:schemeClr val="tx1"/>
                  </a:solidFill>
                  <a:latin typeface="Times" panose="02020603050405020304" pitchFamily="18" charset="0"/>
                </a:defRPr>
              </a:lvl1pPr>
              <a:lvl2pPr marL="2984500" indent="-457200" eaLnBrk="0" hangingPunct="0">
                <a:spcBef>
                  <a:spcPct val="0"/>
                </a:spcBef>
                <a:defRPr sz="2400">
                  <a:solidFill>
                    <a:schemeClr val="tx1"/>
                  </a:solidFill>
                  <a:latin typeface="Times" panose="02020603050405020304" pitchFamily="18" charset="0"/>
                </a:defRPr>
              </a:lvl2pPr>
              <a:lvl3pPr marL="3098800" indent="-457200" eaLnBrk="0" hangingPunct="0">
                <a:spcBef>
                  <a:spcPct val="0"/>
                </a:spcBef>
                <a:defRPr sz="2400">
                  <a:solidFill>
                    <a:schemeClr val="tx1"/>
                  </a:solidFill>
                  <a:latin typeface="Times" panose="02020603050405020304" pitchFamily="18" charset="0"/>
                </a:defRPr>
              </a:lvl3pPr>
              <a:lvl4pPr marL="3213100" indent="-457200" eaLnBrk="0" hangingPunct="0">
                <a:spcBef>
                  <a:spcPct val="0"/>
                </a:spcBef>
                <a:defRPr sz="2400">
                  <a:solidFill>
                    <a:schemeClr val="tx1"/>
                  </a:solidFill>
                  <a:latin typeface="Times" panose="02020603050405020304" pitchFamily="18" charset="0"/>
                </a:defRPr>
              </a:lvl4pPr>
              <a:lvl5pPr marL="3327400" indent="-457200" eaLnBrk="0" hangingPunct="0">
                <a:spcBef>
                  <a:spcPct val="0"/>
                </a:spcBef>
                <a:defRPr sz="2400">
                  <a:solidFill>
                    <a:schemeClr val="tx1"/>
                  </a:solidFill>
                  <a:latin typeface="Times" panose="02020603050405020304" pitchFamily="18" charset="0"/>
                </a:defRPr>
              </a:lvl5pPr>
              <a:lvl6pPr marL="3784600" indent="-457200" eaLnBrk="0" fontAlgn="base" hangingPunct="0">
                <a:spcBef>
                  <a:spcPct val="0"/>
                </a:spcBef>
                <a:spcAft>
                  <a:spcPct val="0"/>
                </a:spcAft>
                <a:defRPr sz="2400">
                  <a:solidFill>
                    <a:schemeClr val="tx1"/>
                  </a:solidFill>
                  <a:latin typeface="Times" panose="02020603050405020304" pitchFamily="18" charset="0"/>
                </a:defRPr>
              </a:lvl6pPr>
              <a:lvl7pPr marL="4241800" indent="-457200" eaLnBrk="0" fontAlgn="base" hangingPunct="0">
                <a:spcBef>
                  <a:spcPct val="0"/>
                </a:spcBef>
                <a:spcAft>
                  <a:spcPct val="0"/>
                </a:spcAft>
                <a:defRPr sz="2400">
                  <a:solidFill>
                    <a:schemeClr val="tx1"/>
                  </a:solidFill>
                  <a:latin typeface="Times" panose="02020603050405020304" pitchFamily="18" charset="0"/>
                </a:defRPr>
              </a:lvl7pPr>
              <a:lvl8pPr marL="4699000" indent="-457200" eaLnBrk="0" fontAlgn="base" hangingPunct="0">
                <a:spcBef>
                  <a:spcPct val="0"/>
                </a:spcBef>
                <a:spcAft>
                  <a:spcPct val="0"/>
                </a:spcAft>
                <a:defRPr sz="2400">
                  <a:solidFill>
                    <a:schemeClr val="tx1"/>
                  </a:solidFill>
                  <a:latin typeface="Times" panose="02020603050405020304" pitchFamily="18" charset="0"/>
                </a:defRPr>
              </a:lvl8pPr>
              <a:lvl9pPr marL="5156200" indent="-4572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lnSpc>
                  <a:spcPct val="100000"/>
                </a:lnSpc>
                <a:spcAft>
                  <a:spcPct val="50000"/>
                </a:spcAft>
                <a:buFontTx/>
                <a:buChar char="•"/>
              </a:pPr>
              <a:r>
                <a:rPr lang="en-US" altLang="en-US" sz="2800" dirty="0">
                  <a:latin typeface="Arial" panose="020B0604020202020204" pitchFamily="34" charset="0"/>
                </a:rPr>
                <a:t>One of poorest, most densely populated countries in the world</a:t>
              </a:r>
            </a:p>
            <a:p>
              <a:pPr eaLnBrk="1" hangingPunct="1">
                <a:lnSpc>
                  <a:spcPct val="100000"/>
                </a:lnSpc>
                <a:spcAft>
                  <a:spcPct val="50000"/>
                </a:spcAft>
                <a:buFontTx/>
                <a:buChar char="•"/>
              </a:pPr>
              <a:r>
                <a:rPr lang="en-US" altLang="en-US" sz="2800" dirty="0">
                  <a:latin typeface="Arial" panose="020B0604020202020204" pitchFamily="34" charset="0"/>
                </a:rPr>
                <a:t>Only a few feet above sea level, devastating floods, storms often sweep across country, killing many, leading to widespread famine</a:t>
              </a:r>
            </a:p>
            <a:p>
              <a:pPr eaLnBrk="1" hangingPunct="1">
                <a:lnSpc>
                  <a:spcPct val="100000"/>
                </a:lnSpc>
                <a:spcAft>
                  <a:spcPct val="50000"/>
                </a:spcAft>
                <a:buFontTx/>
                <a:buChar char="•"/>
              </a:pPr>
              <a:r>
                <a:rPr lang="en-US" altLang="en-US" sz="2800" dirty="0">
                  <a:latin typeface="Arial" panose="020B0604020202020204" pitchFamily="34" charset="0"/>
                </a:rPr>
                <a:t>Series of governments since independence</a:t>
              </a:r>
            </a:p>
            <a:p>
              <a:pPr eaLnBrk="1" hangingPunct="1">
                <a:lnSpc>
                  <a:spcPct val="100000"/>
                </a:lnSpc>
                <a:spcAft>
                  <a:spcPct val="50000"/>
                </a:spcAft>
                <a:buFontTx/>
                <a:buChar char="•"/>
              </a:pPr>
              <a:r>
                <a:rPr lang="en-US" altLang="en-US" sz="2800" dirty="0">
                  <a:latin typeface="Arial" panose="020B0604020202020204" pitchFamily="34" charset="0"/>
                </a:rPr>
                <a:t>Now trying to build stable democracy</a:t>
              </a:r>
            </a:p>
          </p:txBody>
        </p:sp>
        <p:sp>
          <p:nvSpPr>
            <p:cNvPr id="457735" name="Text Box 7"/>
            <p:cNvSpPr txBox="1">
              <a:spLocks noChangeArrowheads="1"/>
            </p:cNvSpPr>
            <p:nvPr/>
          </p:nvSpPr>
          <p:spPr bwMode="auto">
            <a:xfrm>
              <a:off x="-419" y="621"/>
              <a:ext cx="2480" cy="336"/>
            </a:xfrm>
            <a:prstGeom prst="rect">
              <a:avLst/>
            </a:prstGeom>
            <a:solidFill>
              <a:srgbClr val="B8D9E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0"/>
                </a:spcBef>
                <a:defRPr sz="2400">
                  <a:solidFill>
                    <a:schemeClr val="tx1"/>
                  </a:solidFill>
                  <a:latin typeface="Times" panose="02020603050405020304" pitchFamily="18" charset="0"/>
                </a:defRPr>
              </a:lvl1pPr>
              <a:lvl2pPr marL="1028700" eaLnBrk="0" hangingPunct="0">
                <a:spcBef>
                  <a:spcPct val="0"/>
                </a:spcBef>
                <a:defRPr sz="2400">
                  <a:solidFill>
                    <a:schemeClr val="tx1"/>
                  </a:solidFill>
                  <a:latin typeface="Times" panose="02020603050405020304" pitchFamily="18" charset="0"/>
                </a:defRPr>
              </a:lvl2pPr>
              <a:lvl3pPr marL="1143000" eaLnBrk="0" hangingPunct="0">
                <a:spcBef>
                  <a:spcPct val="0"/>
                </a:spcBef>
                <a:defRPr sz="2400">
                  <a:solidFill>
                    <a:schemeClr val="tx1"/>
                  </a:solidFill>
                  <a:latin typeface="Times" panose="02020603050405020304" pitchFamily="18" charset="0"/>
                </a:defRPr>
              </a:lvl3pPr>
              <a:lvl4pPr eaLnBrk="0" hangingPunct="0">
                <a:spcBef>
                  <a:spcPct val="0"/>
                </a:spcBef>
                <a:defRPr sz="2400">
                  <a:solidFill>
                    <a:schemeClr val="tx1"/>
                  </a:solidFill>
                  <a:latin typeface="Times" panose="02020603050405020304" pitchFamily="18" charset="0"/>
                </a:defRPr>
              </a:lvl4pPr>
              <a:lvl5pPr eaLnBrk="0" hangingPunct="0">
                <a:spcBef>
                  <a:spcPct val="0"/>
                </a:spcBef>
                <a:defRPr sz="2400">
                  <a:solidFill>
                    <a:schemeClr val="tx1"/>
                  </a:solidFill>
                  <a:latin typeface="Times" panose="02020603050405020304" pitchFamily="18" charset="0"/>
                </a:defRPr>
              </a:lvl5pPr>
              <a:lvl6pPr eaLnBrk="0" fontAlgn="base" hangingPunct="0">
                <a:spcBef>
                  <a:spcPct val="0"/>
                </a:spcBef>
                <a:spcAft>
                  <a:spcPct val="0"/>
                </a:spcAft>
                <a:defRPr sz="2400">
                  <a:solidFill>
                    <a:schemeClr val="tx1"/>
                  </a:solidFill>
                  <a:latin typeface="Times" panose="02020603050405020304" pitchFamily="18" charset="0"/>
                </a:defRPr>
              </a:lvl6pPr>
              <a:lvl7pPr eaLnBrk="0" fontAlgn="base" hangingPunct="0">
                <a:spcBef>
                  <a:spcPct val="0"/>
                </a:spcBef>
                <a:spcAft>
                  <a:spcPct val="0"/>
                </a:spcAft>
                <a:defRPr sz="2400">
                  <a:solidFill>
                    <a:schemeClr val="tx1"/>
                  </a:solidFill>
                  <a:latin typeface="Times" panose="02020603050405020304" pitchFamily="18" charset="0"/>
                </a:defRPr>
              </a:lvl7pPr>
              <a:lvl8pPr eaLnBrk="0" fontAlgn="base" hangingPunct="0">
                <a:spcBef>
                  <a:spcPct val="0"/>
                </a:spcBef>
                <a:spcAft>
                  <a:spcPct val="0"/>
                </a:spcAft>
                <a:defRPr sz="2400">
                  <a:solidFill>
                    <a:schemeClr val="tx1"/>
                  </a:solidFill>
                  <a:latin typeface="Times" panose="02020603050405020304" pitchFamily="18" charset="0"/>
                </a:defRPr>
              </a:lvl8pPr>
              <a:lvl9pPr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lnSpc>
                  <a:spcPct val="100000"/>
                </a:lnSpc>
                <a:spcAft>
                  <a:spcPct val="50000"/>
                </a:spcAft>
              </a:pPr>
              <a:r>
                <a:rPr lang="en-US" altLang="en-US" b="1" i="1">
                  <a:latin typeface="Arial" panose="020B0604020202020204" pitchFamily="34" charset="0"/>
                </a:rPr>
                <a:t>Troubles in Bangladesh</a:t>
              </a:r>
            </a:p>
          </p:txBody>
        </p:sp>
      </p:grpSp>
      <p:sp>
        <p:nvSpPr>
          <p:cNvPr id="457736" name="Rectangle 8"/>
          <p:cNvSpPr>
            <a:spLocks noChangeArrowheads="1"/>
          </p:cNvSpPr>
          <p:nvPr/>
        </p:nvSpPr>
        <p:spPr bwMode="auto">
          <a:xfrm>
            <a:off x="2133600" y="609600"/>
            <a:ext cx="792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0"/>
              </a:spcBef>
              <a:defRPr sz="2800" b="1">
                <a:solidFill>
                  <a:schemeClr val="tx2"/>
                </a:solidFill>
                <a:latin typeface="Arial" panose="020B0604020202020204" pitchFamily="34" charset="0"/>
              </a:defRPr>
            </a:lvl1pPr>
            <a:lvl2pPr algn="ctr">
              <a:spcBef>
                <a:spcPct val="0"/>
              </a:spcBef>
              <a:defRPr sz="2800" b="1">
                <a:solidFill>
                  <a:schemeClr val="tx2"/>
                </a:solidFill>
                <a:latin typeface="Arial" panose="020B0604020202020204" pitchFamily="34" charset="0"/>
              </a:defRPr>
            </a:lvl2pPr>
            <a:lvl3pPr algn="ctr">
              <a:spcBef>
                <a:spcPct val="0"/>
              </a:spcBef>
              <a:defRPr sz="2800" b="1">
                <a:solidFill>
                  <a:schemeClr val="tx2"/>
                </a:solidFill>
                <a:latin typeface="Arial" panose="020B0604020202020204" pitchFamily="34" charset="0"/>
              </a:defRPr>
            </a:lvl3pPr>
            <a:lvl4pPr algn="ctr">
              <a:spcBef>
                <a:spcPct val="0"/>
              </a:spcBef>
              <a:defRPr sz="2800" b="1">
                <a:solidFill>
                  <a:schemeClr val="tx2"/>
                </a:solidFill>
                <a:latin typeface="Arial" panose="020B0604020202020204" pitchFamily="34" charset="0"/>
              </a:defRPr>
            </a:lvl4pPr>
            <a:lvl5pPr algn="ctr">
              <a:spcBef>
                <a:spcPct val="0"/>
              </a:spcBef>
              <a:defRPr sz="2800" b="1">
                <a:solidFill>
                  <a:schemeClr val="tx2"/>
                </a:solidFill>
                <a:latin typeface="Arial" panose="020B0604020202020204" pitchFamily="34" charset="0"/>
              </a:defRPr>
            </a:lvl5pPr>
            <a:lvl6pPr marL="457200" algn="ctr" fontAlgn="base">
              <a:spcBef>
                <a:spcPct val="0"/>
              </a:spcBef>
              <a:spcAft>
                <a:spcPct val="0"/>
              </a:spcAft>
              <a:defRPr sz="2800" b="1">
                <a:solidFill>
                  <a:schemeClr val="tx2"/>
                </a:solidFill>
                <a:latin typeface="Arial" panose="020B0604020202020204" pitchFamily="34" charset="0"/>
              </a:defRPr>
            </a:lvl6pPr>
            <a:lvl7pPr marL="914400" algn="ctr" fontAlgn="base">
              <a:spcBef>
                <a:spcPct val="0"/>
              </a:spcBef>
              <a:spcAft>
                <a:spcPct val="0"/>
              </a:spcAft>
              <a:defRPr sz="2800" b="1">
                <a:solidFill>
                  <a:schemeClr val="tx2"/>
                </a:solidFill>
                <a:latin typeface="Arial" panose="020B0604020202020204" pitchFamily="34" charset="0"/>
              </a:defRPr>
            </a:lvl7pPr>
            <a:lvl8pPr marL="1371600" algn="ctr" fontAlgn="base">
              <a:spcBef>
                <a:spcPct val="0"/>
              </a:spcBef>
              <a:spcAft>
                <a:spcPct val="0"/>
              </a:spcAft>
              <a:defRPr sz="2800" b="1">
                <a:solidFill>
                  <a:schemeClr val="tx2"/>
                </a:solidFill>
                <a:latin typeface="Arial" panose="020B0604020202020204" pitchFamily="34" charset="0"/>
              </a:defRPr>
            </a:lvl8pPr>
            <a:lvl9pPr marL="1828800" algn="ctr" fontAlgn="base">
              <a:spcBef>
                <a:spcPct val="0"/>
              </a:spcBef>
              <a:spcAft>
                <a:spcPct val="0"/>
              </a:spcAft>
              <a:defRPr sz="2800" b="1">
                <a:solidFill>
                  <a:schemeClr val="tx2"/>
                </a:solidFill>
                <a:latin typeface="Arial" panose="020B0604020202020204" pitchFamily="34" charset="0"/>
              </a:defRPr>
            </a:lvl9pPr>
          </a:lstStyle>
          <a:p>
            <a:pPr>
              <a:lnSpc>
                <a:spcPct val="100000"/>
              </a:lnSpc>
            </a:pPr>
            <a:r>
              <a:rPr lang="en-US" altLang="en-US"/>
              <a:t>Bangladesh and Pakistan</a:t>
            </a:r>
          </a:p>
        </p:txBody>
      </p:sp>
    </p:spTree>
    <p:custDataLst>
      <p:tags r:id="rId1"/>
    </p:custDataLst>
    <p:extLst>
      <p:ext uri="{BB962C8B-B14F-4D97-AF65-F5344CB8AC3E}">
        <p14:creationId xmlns:p14="http://schemas.microsoft.com/office/powerpoint/2010/main" val="2395265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57730"/>
                                        </p:tgtEl>
                                        <p:attrNameLst>
                                          <p:attrName>style.visibility</p:attrName>
                                        </p:attrNameLst>
                                      </p:cBhvr>
                                      <p:to>
                                        <p:strVal val="visible"/>
                                      </p:to>
                                    </p:set>
                                    <p:animEffect transition="in" filter="wipe(right)">
                                      <p:cBhvr>
                                        <p:cTn id="7" dur="500"/>
                                        <p:tgtEl>
                                          <p:spTgt spid="457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441" name="Rectangle 18440">
            <a:extLst>
              <a:ext uri="{FF2B5EF4-FFF2-40B4-BE49-F238E27FC236}">
                <a16:creationId xmlns:a16="http://schemas.microsoft.com/office/drawing/2014/main" xmlns="" id="{99F1FFA9-D672-408C-9220-ADEEC6ABDD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33" name="Rectangle 2"/>
          <p:cNvSpPr>
            <a:spLocks noGrp="1" noChangeArrowheads="1"/>
          </p:cNvSpPr>
          <p:nvPr>
            <p:ph type="title"/>
          </p:nvPr>
        </p:nvSpPr>
        <p:spPr>
          <a:xfrm>
            <a:off x="838201" y="365125"/>
            <a:ext cx="3816095" cy="1938076"/>
          </a:xfrm>
        </p:spPr>
        <p:txBody>
          <a:bodyPr vert="horz" lIns="91440" tIns="45720" rIns="91440" bIns="45720" rtlCol="0" anchor="ctr">
            <a:normAutofit/>
          </a:bodyPr>
          <a:lstStyle/>
          <a:p>
            <a:endParaRPr lang="en-US" altLang="en-US" sz="4400" b="1" kern="1200">
              <a:solidFill>
                <a:schemeClr val="tx1"/>
              </a:solidFill>
              <a:latin typeface="+mj-lt"/>
              <a:ea typeface="+mj-ea"/>
              <a:cs typeface="+mj-cs"/>
            </a:endParaRPr>
          </a:p>
        </p:txBody>
      </p:sp>
      <p:sp>
        <p:nvSpPr>
          <p:cNvPr id="18434" name="Rectangle 3"/>
          <p:cNvSpPr>
            <a:spLocks noGrp="1" noChangeArrowheads="1"/>
          </p:cNvSpPr>
          <p:nvPr>
            <p:ph type="body" sz="half" idx="1"/>
          </p:nvPr>
        </p:nvSpPr>
        <p:spPr>
          <a:xfrm>
            <a:off x="838201" y="2482589"/>
            <a:ext cx="3816096" cy="3694373"/>
          </a:xfrm>
        </p:spPr>
        <p:txBody>
          <a:bodyPr vert="horz" lIns="91440" tIns="45720" rIns="91440" bIns="45720" rtlCol="0">
            <a:normAutofit/>
          </a:bodyPr>
          <a:lstStyle/>
          <a:p>
            <a:r>
              <a:rPr lang="en-US" altLang="en-US" sz="2000" b="1"/>
              <a:t>2 regions of Pakistan after independence - West and East</a:t>
            </a:r>
          </a:p>
        </p:txBody>
      </p:sp>
      <p:pic>
        <p:nvPicPr>
          <p:cNvPr id="18436" name="Picture 8" descr="oldindia"/>
          <p:cNvPicPr>
            <a:picLocks noGrp="1" noChangeAspect="1" noChangeArrowheads="1"/>
          </p:cNvPicPr>
          <p:nvPr>
            <p:ph sz="quarter" idx="3"/>
          </p:nvPr>
        </p:nvPicPr>
        <p:blipFill rotWithShape="1">
          <a:blip r:embed="rId2">
            <a:extLst>
              <a:ext uri="{28A0092B-C50C-407E-A947-70E740481C1C}">
                <a14:useLocalDpi xmlns:a14="http://schemas.microsoft.com/office/drawing/2010/main" val="0"/>
              </a:ext>
            </a:extLst>
          </a:blip>
          <a:srcRect t="12772" r="-1" b="25406"/>
          <a:stretch/>
        </p:blipFill>
        <p:spPr>
          <a:xfrm>
            <a:off x="4904316" y="-4"/>
            <a:ext cx="7287684" cy="3694372"/>
          </a:xfrm>
          <a:custGeom>
            <a:avLst/>
            <a:gdLst/>
            <a:ahLst/>
            <a:cxnLst/>
            <a:rect l="l" t="t" r="r" b="b"/>
            <a:pathLst>
              <a:path w="7287684" h="3694372">
                <a:moveTo>
                  <a:pt x="1047969" y="0"/>
                </a:moveTo>
                <a:lnTo>
                  <a:pt x="7287684" y="0"/>
                </a:lnTo>
                <a:lnTo>
                  <a:pt x="7287684" y="814388"/>
                </a:lnTo>
                <a:lnTo>
                  <a:pt x="7287684" y="3694372"/>
                </a:lnTo>
                <a:lnTo>
                  <a:pt x="471411" y="3694372"/>
                </a:lnTo>
                <a:lnTo>
                  <a:pt x="470992" y="3686621"/>
                </a:lnTo>
                <a:cubicBezTo>
                  <a:pt x="458999" y="3642419"/>
                  <a:pt x="427907" y="3602236"/>
                  <a:pt x="376383" y="3554015"/>
                </a:cubicBezTo>
                <a:cubicBezTo>
                  <a:pt x="315976" y="3500438"/>
                  <a:pt x="255568" y="3454003"/>
                  <a:pt x="170288" y="3407569"/>
                </a:cubicBezTo>
                <a:cubicBezTo>
                  <a:pt x="365723" y="3382565"/>
                  <a:pt x="163181" y="3296841"/>
                  <a:pt x="230695" y="3243263"/>
                </a:cubicBezTo>
                <a:cubicBezTo>
                  <a:pt x="369276" y="3221831"/>
                  <a:pt x="479431" y="3393282"/>
                  <a:pt x="667759" y="3343275"/>
                </a:cubicBezTo>
                <a:cubicBezTo>
                  <a:pt x="440344" y="3196828"/>
                  <a:pt x="184501" y="3150393"/>
                  <a:pt x="17493" y="2953940"/>
                </a:cubicBezTo>
                <a:cubicBezTo>
                  <a:pt x="56580" y="2911078"/>
                  <a:pt x="95667" y="2953940"/>
                  <a:pt x="127647" y="2936081"/>
                </a:cubicBezTo>
                <a:cubicBezTo>
                  <a:pt x="127647" y="2925365"/>
                  <a:pt x="500751" y="2993232"/>
                  <a:pt x="522071" y="2714625"/>
                </a:cubicBezTo>
                <a:cubicBezTo>
                  <a:pt x="529178" y="2714625"/>
                  <a:pt x="536285" y="2714625"/>
                  <a:pt x="543391" y="2703909"/>
                </a:cubicBezTo>
                <a:cubicBezTo>
                  <a:pt x="582478" y="2664619"/>
                  <a:pt x="546945" y="2571750"/>
                  <a:pt x="610905" y="2564606"/>
                </a:cubicBezTo>
                <a:cubicBezTo>
                  <a:pt x="681973" y="2557462"/>
                  <a:pt x="749487" y="2525315"/>
                  <a:pt x="824107" y="2543175"/>
                </a:cubicBezTo>
                <a:cubicBezTo>
                  <a:pt x="880961" y="2557462"/>
                  <a:pt x="941368" y="2575322"/>
                  <a:pt x="1001776" y="2575322"/>
                </a:cubicBezTo>
                <a:cubicBezTo>
                  <a:pt x="1065736" y="2575322"/>
                  <a:pt x="1154570" y="2696766"/>
                  <a:pt x="1193658" y="2536031"/>
                </a:cubicBezTo>
                <a:cubicBezTo>
                  <a:pt x="1193658" y="2528888"/>
                  <a:pt x="1303812" y="2546747"/>
                  <a:pt x="1364219" y="2553891"/>
                </a:cubicBezTo>
                <a:cubicBezTo>
                  <a:pt x="1413966" y="2561035"/>
                  <a:pt x="1474374" y="2593181"/>
                  <a:pt x="1509907" y="2528888"/>
                </a:cubicBezTo>
                <a:cubicBezTo>
                  <a:pt x="1527674" y="2489596"/>
                  <a:pt x="1442393" y="2418159"/>
                  <a:pt x="1367772" y="2411015"/>
                </a:cubicBezTo>
                <a:cubicBezTo>
                  <a:pt x="1300259" y="2403872"/>
                  <a:pt x="1232745" y="2396728"/>
                  <a:pt x="1168784" y="2411015"/>
                </a:cubicBezTo>
                <a:cubicBezTo>
                  <a:pt x="1090610" y="2428875"/>
                  <a:pt x="1047969" y="2400300"/>
                  <a:pt x="1026649" y="2336007"/>
                </a:cubicBezTo>
                <a:cubicBezTo>
                  <a:pt x="1001776" y="2268141"/>
                  <a:pt x="955582" y="2232422"/>
                  <a:pt x="891621" y="2200275"/>
                </a:cubicBezTo>
                <a:cubicBezTo>
                  <a:pt x="735273" y="2121694"/>
                  <a:pt x="586032" y="2028825"/>
                  <a:pt x="415470" y="1982390"/>
                </a:cubicBezTo>
                <a:cubicBezTo>
                  <a:pt x="383490" y="1975246"/>
                  <a:pt x="344403" y="1960959"/>
                  <a:pt x="330189" y="1900238"/>
                </a:cubicBezTo>
                <a:cubicBezTo>
                  <a:pt x="792127" y="1993106"/>
                  <a:pt x="1211424" y="2232422"/>
                  <a:pt x="1687576" y="2218135"/>
                </a:cubicBezTo>
                <a:cubicBezTo>
                  <a:pt x="1559654" y="2143125"/>
                  <a:pt x="1406860" y="2139554"/>
                  <a:pt x="1268278" y="2085975"/>
                </a:cubicBezTo>
                <a:cubicBezTo>
                  <a:pt x="1367772" y="2046685"/>
                  <a:pt x="1460160" y="2089547"/>
                  <a:pt x="1552548" y="2110978"/>
                </a:cubicBezTo>
                <a:cubicBezTo>
                  <a:pt x="1630722" y="2128837"/>
                  <a:pt x="1701789" y="2132410"/>
                  <a:pt x="1708896" y="2021681"/>
                </a:cubicBezTo>
                <a:cubicBezTo>
                  <a:pt x="1708896" y="2010965"/>
                  <a:pt x="1708896" y="2003821"/>
                  <a:pt x="1708896" y="1993106"/>
                </a:cubicBezTo>
                <a:cubicBezTo>
                  <a:pt x="1680469" y="1946672"/>
                  <a:pt x="1641382" y="1925240"/>
                  <a:pt x="1591635" y="1910953"/>
                </a:cubicBezTo>
                <a:cubicBezTo>
                  <a:pt x="1563208" y="1903809"/>
                  <a:pt x="1524121" y="1889522"/>
                  <a:pt x="1524121" y="1857375"/>
                </a:cubicBezTo>
                <a:cubicBezTo>
                  <a:pt x="1527674" y="1735931"/>
                  <a:pt x="1431733" y="1700212"/>
                  <a:pt x="1339346" y="1664493"/>
                </a:cubicBezTo>
                <a:cubicBezTo>
                  <a:pt x="1389093" y="1603772"/>
                  <a:pt x="1431733" y="1646635"/>
                  <a:pt x="1470820" y="1643062"/>
                </a:cubicBezTo>
                <a:cubicBezTo>
                  <a:pt x="1495694" y="1639491"/>
                  <a:pt x="1520567" y="1635919"/>
                  <a:pt x="1520567" y="1603772"/>
                </a:cubicBezTo>
                <a:cubicBezTo>
                  <a:pt x="1520567" y="1578769"/>
                  <a:pt x="1509907" y="1546622"/>
                  <a:pt x="1485034" y="1546622"/>
                </a:cubicBezTo>
                <a:cubicBezTo>
                  <a:pt x="1328686" y="1543050"/>
                  <a:pt x="1239851" y="1371600"/>
                  <a:pt x="1076396" y="1371600"/>
                </a:cubicBezTo>
                <a:cubicBezTo>
                  <a:pt x="976902" y="1371600"/>
                  <a:pt x="1126144" y="1275159"/>
                  <a:pt x="1044416" y="1235869"/>
                </a:cubicBezTo>
                <a:cubicBezTo>
                  <a:pt x="1026649" y="1225153"/>
                  <a:pt x="1094163" y="1210866"/>
                  <a:pt x="1122590" y="1214437"/>
                </a:cubicBezTo>
                <a:cubicBezTo>
                  <a:pt x="1151017" y="1218009"/>
                  <a:pt x="1175891" y="1243013"/>
                  <a:pt x="1211424" y="1225153"/>
                </a:cubicBezTo>
                <a:cubicBezTo>
                  <a:pt x="1229191" y="1160860"/>
                  <a:pt x="1182997" y="1135856"/>
                  <a:pt x="1140357" y="1117997"/>
                </a:cubicBezTo>
                <a:cubicBezTo>
                  <a:pt x="1047969" y="1075135"/>
                  <a:pt x="955582" y="1025129"/>
                  <a:pt x="852534" y="1010841"/>
                </a:cubicBezTo>
                <a:cubicBezTo>
                  <a:pt x="817001" y="1007269"/>
                  <a:pt x="795680" y="989409"/>
                  <a:pt x="799234" y="953690"/>
                </a:cubicBezTo>
                <a:cubicBezTo>
                  <a:pt x="806340" y="907256"/>
                  <a:pt x="841874" y="921544"/>
                  <a:pt x="870301" y="925115"/>
                </a:cubicBezTo>
                <a:cubicBezTo>
                  <a:pt x="888068" y="928688"/>
                  <a:pt x="905835" y="939403"/>
                  <a:pt x="923602" y="914400"/>
                </a:cubicBezTo>
                <a:cubicBezTo>
                  <a:pt x="611794" y="724198"/>
                  <a:pt x="409919" y="684684"/>
                  <a:pt x="132090" y="589415"/>
                </a:cubicBezTo>
                <a:lnTo>
                  <a:pt x="31922" y="552917"/>
                </a:lnTo>
                <a:lnTo>
                  <a:pt x="26859" y="541335"/>
                </a:lnTo>
                <a:cubicBezTo>
                  <a:pt x="20137" y="534929"/>
                  <a:pt x="8953" y="532232"/>
                  <a:pt x="0" y="527681"/>
                </a:cubicBezTo>
                <a:cubicBezTo>
                  <a:pt x="5969" y="516305"/>
                  <a:pt x="7617" y="502963"/>
                  <a:pt x="17905" y="493550"/>
                </a:cubicBezTo>
                <a:cubicBezTo>
                  <a:pt x="23947" y="488022"/>
                  <a:pt x="35344" y="487159"/>
                  <a:pt x="44763" y="486724"/>
                </a:cubicBezTo>
                <a:lnTo>
                  <a:pt x="165722" y="483650"/>
                </a:lnTo>
                <a:lnTo>
                  <a:pt x="193385" y="498723"/>
                </a:lnTo>
                <a:cubicBezTo>
                  <a:pt x="210263" y="511671"/>
                  <a:pt x="227142" y="525066"/>
                  <a:pt x="315976" y="535781"/>
                </a:cubicBezTo>
                <a:cubicBezTo>
                  <a:pt x="401257" y="546497"/>
                  <a:pt x="479431" y="582216"/>
                  <a:pt x="575372" y="525066"/>
                </a:cubicBezTo>
                <a:cubicBezTo>
                  <a:pt x="639332" y="485775"/>
                  <a:pt x="742380" y="528637"/>
                  <a:pt x="820554" y="560785"/>
                </a:cubicBezTo>
                <a:cubicBezTo>
                  <a:pt x="884515" y="589360"/>
                  <a:pt x="948475" y="596503"/>
                  <a:pt x="1033756" y="560785"/>
                </a:cubicBezTo>
                <a:cubicBezTo>
                  <a:pt x="955582" y="539354"/>
                  <a:pt x="895175" y="521494"/>
                  <a:pt x="834767" y="507206"/>
                </a:cubicBezTo>
                <a:cubicBezTo>
                  <a:pt x="785020" y="496491"/>
                  <a:pt x="756593" y="471488"/>
                  <a:pt x="760147" y="417909"/>
                </a:cubicBezTo>
                <a:cubicBezTo>
                  <a:pt x="760147" y="389334"/>
                  <a:pt x="749487" y="350044"/>
                  <a:pt x="785020" y="335757"/>
                </a:cubicBezTo>
                <a:cubicBezTo>
                  <a:pt x="813447" y="321469"/>
                  <a:pt x="852534" y="335757"/>
                  <a:pt x="866748" y="360759"/>
                </a:cubicBezTo>
                <a:cubicBezTo>
                  <a:pt x="884515" y="407194"/>
                  <a:pt x="902281" y="450056"/>
                  <a:pt x="962689" y="453629"/>
                </a:cubicBezTo>
                <a:cubicBezTo>
                  <a:pt x="1044416" y="460771"/>
                  <a:pt x="998222" y="432197"/>
                  <a:pt x="984009" y="396478"/>
                </a:cubicBezTo>
                <a:cubicBezTo>
                  <a:pt x="969795" y="357188"/>
                  <a:pt x="1012436" y="346472"/>
                  <a:pt x="1040863" y="353615"/>
                </a:cubicBezTo>
                <a:cubicBezTo>
                  <a:pt x="1147464" y="385763"/>
                  <a:pt x="1257618" y="328613"/>
                  <a:pt x="1367772" y="375047"/>
                </a:cubicBezTo>
                <a:cubicBezTo>
                  <a:pt x="1339346" y="260747"/>
                  <a:pt x="1278938" y="210741"/>
                  <a:pt x="1151017" y="192881"/>
                </a:cubicBezTo>
                <a:cubicBezTo>
                  <a:pt x="1104823" y="189310"/>
                  <a:pt x="1055076" y="196453"/>
                  <a:pt x="1012436" y="164306"/>
                </a:cubicBezTo>
                <a:cubicBezTo>
                  <a:pt x="987562" y="146447"/>
                  <a:pt x="962689" y="125016"/>
                  <a:pt x="980456" y="89297"/>
                </a:cubicBezTo>
                <a:cubicBezTo>
                  <a:pt x="991116" y="64294"/>
                  <a:pt x="1019542" y="64294"/>
                  <a:pt x="1044416" y="71437"/>
                </a:cubicBezTo>
                <a:cubicBezTo>
                  <a:pt x="1147464" y="110728"/>
                  <a:pt x="1257618" y="121444"/>
                  <a:pt x="1364219" y="135731"/>
                </a:cubicBezTo>
                <a:cubicBezTo>
                  <a:pt x="1381986" y="139303"/>
                  <a:pt x="1399753" y="146447"/>
                  <a:pt x="1417520" y="110728"/>
                </a:cubicBezTo>
                <a:cubicBezTo>
                  <a:pt x="1293152" y="78581"/>
                  <a:pt x="1172337" y="35719"/>
                  <a:pt x="1047969" y="0"/>
                </a:cubicBezTo>
                <a:close/>
              </a:path>
            </a:pathLst>
          </a:custGeom>
          <a:noFill/>
        </p:spPr>
      </p:pic>
      <p:pic>
        <p:nvPicPr>
          <p:cNvPr id="18435" name="Picture 5" descr="Pakstamp"/>
          <p:cNvPicPr>
            <a:picLocks noGrp="1" noChangeAspect="1" noChangeArrowheads="1"/>
          </p:cNvPicPr>
          <p:nvPr>
            <p:ph sz="quarter" idx="2"/>
          </p:nvPr>
        </p:nvPicPr>
        <p:blipFill rotWithShape="1">
          <a:blip r:embed="rId3">
            <a:extLst>
              <a:ext uri="{28A0092B-C50C-407E-A947-70E740481C1C}">
                <a14:useLocalDpi xmlns:a14="http://schemas.microsoft.com/office/drawing/2010/main" val="0"/>
              </a:ext>
            </a:extLst>
          </a:blip>
          <a:srcRect t="17531" r="1" b="13626"/>
          <a:stretch/>
        </p:blipFill>
        <p:spPr>
          <a:xfrm>
            <a:off x="4726728" y="3802961"/>
            <a:ext cx="7472381" cy="3055043"/>
          </a:xfrm>
          <a:custGeom>
            <a:avLst/>
            <a:gdLst/>
            <a:ahLst/>
            <a:cxnLst/>
            <a:rect l="l" t="t" r="r" b="b"/>
            <a:pathLst>
              <a:path w="7472381" h="3055043">
                <a:moveTo>
                  <a:pt x="638975" y="0"/>
                </a:moveTo>
                <a:lnTo>
                  <a:pt x="7472381" y="0"/>
                </a:lnTo>
                <a:lnTo>
                  <a:pt x="7472381" y="2579984"/>
                </a:lnTo>
                <a:lnTo>
                  <a:pt x="7472381" y="3055043"/>
                </a:lnTo>
                <a:lnTo>
                  <a:pt x="6992676"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a:noFill/>
        </p:spPr>
      </p:pic>
    </p:spTree>
    <p:extLst>
      <p:ext uri="{BB962C8B-B14F-4D97-AF65-F5344CB8AC3E}">
        <p14:creationId xmlns:p14="http://schemas.microsoft.com/office/powerpoint/2010/main" val="25403636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3"/>
          <p:cNvSpPr>
            <a:spLocks noGrp="1" noChangeArrowheads="1"/>
          </p:cNvSpPr>
          <p:nvPr>
            <p:ph type="body" sz="half" idx="1"/>
          </p:nvPr>
        </p:nvSpPr>
        <p:spPr>
          <a:xfrm>
            <a:off x="-96982" y="533400"/>
            <a:ext cx="5832764" cy="1828800"/>
          </a:xfrm>
        </p:spPr>
        <p:txBody>
          <a:bodyPr/>
          <a:lstStyle/>
          <a:p>
            <a:pPr eaLnBrk="1" hangingPunct="1"/>
            <a:r>
              <a:rPr lang="en-US" altLang="en-US" sz="4000" dirty="0">
                <a:ea typeface="ＭＳ Ｐゴシック" panose="020B0600070205080204" pitchFamily="34" charset="-128"/>
              </a:rPr>
              <a:t>Over 1,000 miles between the 2 regions</a:t>
            </a:r>
          </a:p>
        </p:txBody>
      </p:sp>
      <p:sp>
        <p:nvSpPr>
          <p:cNvPr id="19458" name="Rectangle 8"/>
          <p:cNvSpPr>
            <a:spLocks noChangeArrowheads="1"/>
          </p:cNvSpPr>
          <p:nvPr/>
        </p:nvSpPr>
        <p:spPr bwMode="auto">
          <a:xfrm>
            <a:off x="0" y="1898073"/>
            <a:ext cx="6248400" cy="518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FontTx/>
              <a:buChar char="•"/>
            </a:pPr>
            <a:r>
              <a:rPr lang="en-US" altLang="en-US" sz="4000" dirty="0">
                <a:latin typeface="+mn-lt"/>
              </a:rPr>
              <a:t>Muslim, but different cultures</a:t>
            </a:r>
          </a:p>
          <a:p>
            <a:pPr eaLnBrk="1" hangingPunct="1">
              <a:spcBef>
                <a:spcPct val="20000"/>
              </a:spcBef>
              <a:buFontTx/>
              <a:buChar char="•"/>
            </a:pPr>
            <a:r>
              <a:rPr lang="en-CA" sz="4000" dirty="0">
                <a:latin typeface="+mn-lt"/>
                <a:cs typeface="Times New Roman" pitchFamily="18" charset="0"/>
              </a:rPr>
              <a:t>The West area dominated the political ways of the country.</a:t>
            </a:r>
            <a:endParaRPr lang="en-US" altLang="en-US" sz="4000" dirty="0">
              <a:latin typeface="+mn-lt"/>
            </a:endParaRPr>
          </a:p>
          <a:p>
            <a:pPr eaLnBrk="1" hangingPunct="1">
              <a:spcBef>
                <a:spcPct val="20000"/>
              </a:spcBef>
              <a:buFontTx/>
              <a:buChar char="•"/>
            </a:pPr>
            <a:r>
              <a:rPr lang="en-US" altLang="en-US" sz="4000" dirty="0">
                <a:latin typeface="+mn-lt"/>
              </a:rPr>
              <a:t>Split into Pakistan &amp; Bangladesh 1971</a:t>
            </a:r>
          </a:p>
        </p:txBody>
      </p:sp>
      <p:sp>
        <p:nvSpPr>
          <p:cNvPr id="19459" name="Content Placeholder 2"/>
          <p:cNvSpPr>
            <a:spLocks noGrp="1"/>
          </p:cNvSpPr>
          <p:nvPr>
            <p:ph sz="half" idx="2"/>
          </p:nvPr>
        </p:nvSpPr>
        <p:spPr/>
        <p:txBody>
          <a:bodyPr/>
          <a:lstStyle/>
          <a:p>
            <a:endParaRPr lang="en-US" altLang="en-US">
              <a:ea typeface="ＭＳ Ｐゴシック" panose="020B0600070205080204" pitchFamily="34" charset="-128"/>
            </a:endParaRPr>
          </a:p>
        </p:txBody>
      </p:sp>
      <p:pic>
        <p:nvPicPr>
          <p:cNvPr id="19460" name="Picture 5" descr="pakde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88913"/>
            <a:ext cx="4114800" cy="649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19435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b="1" dirty="0"/>
              <a:t>Causes </a:t>
            </a:r>
            <a:r>
              <a:rPr lang="en-US" b="1" dirty="0" smtClean="0"/>
              <a:t>of </a:t>
            </a:r>
            <a:r>
              <a:rPr lang="en-US" b="1" dirty="0"/>
              <a:t>War</a:t>
            </a:r>
          </a:p>
        </p:txBody>
      </p:sp>
      <p:sp>
        <p:nvSpPr>
          <p:cNvPr id="6" name="Content Placeholder 5"/>
          <p:cNvSpPr>
            <a:spLocks noGrp="1"/>
          </p:cNvSpPr>
          <p:nvPr>
            <p:ph idx="1"/>
          </p:nvPr>
        </p:nvSpPr>
        <p:spPr>
          <a:xfrm>
            <a:off x="62344" y="1465405"/>
            <a:ext cx="12129655" cy="5517285"/>
          </a:xfrm>
        </p:spPr>
        <p:txBody>
          <a:bodyPr>
            <a:normAutofit/>
          </a:bodyPr>
          <a:lstStyle/>
          <a:p>
            <a:r>
              <a:rPr lang="en-US" sz="3600" dirty="0"/>
              <a:t>They were separated by nearly 1,600 km of Indian land, spoke different languages (Urdu in the West, Bangla in the East) and had different cultural histories. </a:t>
            </a:r>
          </a:p>
          <a:p>
            <a:r>
              <a:rPr lang="en-US" sz="3600" dirty="0"/>
              <a:t>As the capital city was in West Pakistan, the East thought that the country was being unfairly ruled. </a:t>
            </a:r>
          </a:p>
          <a:p>
            <a:r>
              <a:rPr lang="en-US" sz="3600" dirty="0"/>
              <a:t>Finally, the government declared that 'Urdu and only Urdu' would be the national language of all Pakistan. </a:t>
            </a:r>
          </a:p>
          <a:p>
            <a:r>
              <a:rPr lang="en-US" sz="3600" dirty="0"/>
              <a:t>This was a language that virtually no one in East Pakistan spoke.</a:t>
            </a:r>
          </a:p>
        </p:txBody>
      </p:sp>
    </p:spTree>
    <p:extLst>
      <p:ext uri="{BB962C8B-B14F-4D97-AF65-F5344CB8AC3E}">
        <p14:creationId xmlns:p14="http://schemas.microsoft.com/office/powerpoint/2010/main" val="41457209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981200" y="1"/>
            <a:ext cx="8229600" cy="714375"/>
          </a:xfrm>
        </p:spPr>
        <p:txBody>
          <a:bodyPr/>
          <a:lstStyle/>
          <a:p>
            <a:pPr eaLnBrk="1" hangingPunct="1">
              <a:defRPr/>
            </a:pPr>
            <a:r>
              <a:rPr lang="en-CA" u="sng" dirty="0"/>
              <a:t>Social Background</a:t>
            </a:r>
            <a:r>
              <a:rPr lang="en-CA" dirty="0"/>
              <a:t> </a:t>
            </a:r>
          </a:p>
        </p:txBody>
      </p:sp>
      <p:sp>
        <p:nvSpPr>
          <p:cNvPr id="13315" name="Rectangle 3"/>
          <p:cNvSpPr>
            <a:spLocks noGrp="1" noChangeArrowheads="1"/>
          </p:cNvSpPr>
          <p:nvPr>
            <p:ph type="body" idx="1"/>
          </p:nvPr>
        </p:nvSpPr>
        <p:spPr>
          <a:xfrm>
            <a:off x="1981200" y="714376"/>
            <a:ext cx="8229600" cy="6143625"/>
          </a:xfrm>
        </p:spPr>
        <p:txBody>
          <a:bodyPr/>
          <a:lstStyle/>
          <a:p>
            <a:pPr marL="0" indent="0">
              <a:buNone/>
              <a:defRPr/>
            </a:pPr>
            <a:r>
              <a:rPr lang="en-CA" sz="2400" dirty="0">
                <a:latin typeface="Times New Roman" pitchFamily="18" charset="0"/>
                <a:cs typeface="Times New Roman" pitchFamily="18" charset="0"/>
              </a:rPr>
              <a:t>Many discriminations were reportedly existing East and West Pakistan on the societal level:  </a:t>
            </a:r>
          </a:p>
          <a:p>
            <a:pPr eaLnBrk="1" hangingPunct="1">
              <a:defRPr/>
            </a:pPr>
            <a:r>
              <a:rPr lang="en-CA" sz="2000" dirty="0"/>
              <a:t>Most of the high administrative positions were occupied by the West Pakistanis:</a:t>
            </a:r>
            <a:endParaRPr lang="en-CA" sz="2400" dirty="0"/>
          </a:p>
          <a:p>
            <a:pPr eaLnBrk="1" hangingPunct="1">
              <a:defRPr/>
            </a:pPr>
            <a:endParaRPr lang="en-CA" sz="2400" dirty="0"/>
          </a:p>
          <a:p>
            <a:pPr eaLnBrk="1" hangingPunct="1">
              <a:defRPr/>
            </a:pPr>
            <a:endParaRPr lang="en-CA" sz="2400" dirty="0"/>
          </a:p>
          <a:p>
            <a:pPr eaLnBrk="1" hangingPunct="1">
              <a:buFont typeface="Wingdings" panose="05000000000000000000" pitchFamily="2" charset="2"/>
              <a:buNone/>
              <a:defRPr/>
            </a:pPr>
            <a:r>
              <a:rPr lang="en-CA" sz="2400" dirty="0"/>
              <a:t> </a:t>
            </a:r>
          </a:p>
          <a:p>
            <a:pPr eaLnBrk="1" hangingPunct="1">
              <a:buFont typeface="Wingdings" panose="05000000000000000000" pitchFamily="2" charset="2"/>
              <a:buNone/>
              <a:defRPr/>
            </a:pPr>
            <a:endParaRPr lang="en-CA" dirty="0"/>
          </a:p>
          <a:p>
            <a:pPr eaLnBrk="1" hangingPunct="1">
              <a:buFont typeface="Wingdings" panose="05000000000000000000" pitchFamily="2" charset="2"/>
              <a:buNone/>
              <a:defRPr/>
            </a:pPr>
            <a:endParaRPr lang="en-CA" dirty="0"/>
          </a:p>
          <a:p>
            <a:pPr eaLnBrk="1" hangingPunct="1">
              <a:buFont typeface="Wingdings" panose="05000000000000000000" pitchFamily="2" charset="2"/>
              <a:buNone/>
              <a:defRPr/>
            </a:pPr>
            <a:r>
              <a:rPr lang="en-CA" sz="2000" dirty="0"/>
              <a:t>Source: Govt. Report of 1958 (Bangladesh Studies: MOU)</a:t>
            </a:r>
          </a:p>
          <a:p>
            <a:pPr eaLnBrk="1" hangingPunct="1">
              <a:defRPr/>
            </a:pPr>
            <a:r>
              <a:rPr lang="en-CA" sz="2000" dirty="0"/>
              <a:t>Huge discrimination was prevailing in the area of education facility:  </a:t>
            </a:r>
          </a:p>
          <a:p>
            <a:pPr eaLnBrk="1" hangingPunct="1">
              <a:buFont typeface="Wingdings" panose="05000000000000000000" pitchFamily="2" charset="2"/>
              <a:buNone/>
              <a:defRPr/>
            </a:pPr>
            <a:endParaRPr lang="en-CA" dirty="0"/>
          </a:p>
          <a:p>
            <a:pPr eaLnBrk="1" hangingPunct="1">
              <a:defRPr/>
            </a:pPr>
            <a:endParaRPr lang="en-CA" dirty="0"/>
          </a:p>
        </p:txBody>
      </p:sp>
      <p:graphicFrame>
        <p:nvGraphicFramePr>
          <p:cNvPr id="4" name="Table 3"/>
          <p:cNvGraphicFramePr>
            <a:graphicFrameLocks noGrp="1"/>
          </p:cNvGraphicFramePr>
          <p:nvPr/>
        </p:nvGraphicFramePr>
        <p:xfrm>
          <a:off x="1952625" y="2214563"/>
          <a:ext cx="8286751" cy="2225676"/>
        </p:xfrm>
        <a:graphic>
          <a:graphicData uri="http://schemas.openxmlformats.org/drawingml/2006/table">
            <a:tbl>
              <a:tblPr rtl="1" firstRow="1" bandRow="1">
                <a:tableStyleId>{5C22544A-7EE6-4342-B048-85BDC9FD1C3A}</a:tableStyleId>
              </a:tblPr>
              <a:tblGrid>
                <a:gridCol w="2071688">
                  <a:extLst>
                    <a:ext uri="{9D8B030D-6E8A-4147-A177-3AD203B41FA5}">
                      <a16:colId xmlns:a16="http://schemas.microsoft.com/office/drawing/2014/main" xmlns="" val="20000"/>
                    </a:ext>
                  </a:extLst>
                </a:gridCol>
                <a:gridCol w="2071688">
                  <a:extLst>
                    <a:ext uri="{9D8B030D-6E8A-4147-A177-3AD203B41FA5}">
                      <a16:colId xmlns:a16="http://schemas.microsoft.com/office/drawing/2014/main" xmlns="" val="20001"/>
                    </a:ext>
                  </a:extLst>
                </a:gridCol>
                <a:gridCol w="1160256">
                  <a:extLst>
                    <a:ext uri="{9D8B030D-6E8A-4147-A177-3AD203B41FA5}">
                      <a16:colId xmlns:a16="http://schemas.microsoft.com/office/drawing/2014/main" xmlns="" val="20002"/>
                    </a:ext>
                  </a:extLst>
                </a:gridCol>
                <a:gridCol w="2983119">
                  <a:extLst>
                    <a:ext uri="{9D8B030D-6E8A-4147-A177-3AD203B41FA5}">
                      <a16:colId xmlns:a16="http://schemas.microsoft.com/office/drawing/2014/main" xmlns="" val="20003"/>
                    </a:ext>
                  </a:extLst>
                </a:gridCol>
              </a:tblGrid>
              <a:tr h="370946">
                <a:tc>
                  <a:txBody>
                    <a:bodyPr/>
                    <a:lstStyle/>
                    <a:p>
                      <a:pPr algn="ctr" rtl="0"/>
                      <a:r>
                        <a:rPr lang="en-US" sz="1800" dirty="0"/>
                        <a:t>West Pakistan</a:t>
                      </a:r>
                      <a:endParaRPr lang="ar-SA" sz="1800" dirty="0"/>
                    </a:p>
                  </a:txBody>
                  <a:tcPr marL="91439" marR="91439" marT="45733" marB="45733"/>
                </a:tc>
                <a:tc>
                  <a:txBody>
                    <a:bodyPr/>
                    <a:lstStyle/>
                    <a:p>
                      <a:pPr algn="ctr" rtl="0"/>
                      <a:r>
                        <a:rPr lang="en-US" sz="1800" dirty="0"/>
                        <a:t>East Pakistan</a:t>
                      </a:r>
                      <a:endParaRPr lang="ar-SA" sz="1800" dirty="0"/>
                    </a:p>
                  </a:txBody>
                  <a:tcPr marL="91439" marR="91439" marT="45733" marB="45733"/>
                </a:tc>
                <a:tc>
                  <a:txBody>
                    <a:bodyPr/>
                    <a:lstStyle/>
                    <a:p>
                      <a:pPr algn="ctr" rtl="0"/>
                      <a:r>
                        <a:rPr lang="en-US" sz="1800" dirty="0"/>
                        <a:t>Total</a:t>
                      </a:r>
                      <a:endParaRPr lang="ar-SA" sz="1800" dirty="0"/>
                    </a:p>
                  </a:txBody>
                  <a:tcPr marL="91439" marR="91439" marT="45733" marB="45733"/>
                </a:tc>
                <a:tc>
                  <a:txBody>
                    <a:bodyPr/>
                    <a:lstStyle/>
                    <a:p>
                      <a:pPr algn="ctr" rtl="0"/>
                      <a:r>
                        <a:rPr lang="en-US" sz="1800" dirty="0"/>
                        <a:t>Posts</a:t>
                      </a:r>
                      <a:endParaRPr lang="ar-SA" sz="1800" dirty="0"/>
                    </a:p>
                  </a:txBody>
                  <a:tcPr marL="91439" marR="91439" marT="45733" marB="45733"/>
                </a:tc>
                <a:extLst>
                  <a:ext uri="{0D108BD9-81ED-4DB2-BD59-A6C34878D82A}">
                    <a16:rowId xmlns:a16="http://schemas.microsoft.com/office/drawing/2014/main" xmlns="" val="10000"/>
                  </a:ext>
                </a:extLst>
              </a:tr>
              <a:tr h="370946">
                <a:tc>
                  <a:txBody>
                    <a:bodyPr/>
                    <a:lstStyle/>
                    <a:p>
                      <a:pPr algn="ctr" rtl="0"/>
                      <a:r>
                        <a:rPr lang="en-US" sz="1800" dirty="0"/>
                        <a:t>19</a:t>
                      </a:r>
                      <a:endParaRPr lang="ar-SA" sz="1800" dirty="0"/>
                    </a:p>
                  </a:txBody>
                  <a:tcPr marL="91439" marR="91439" marT="45733" marB="45733"/>
                </a:tc>
                <a:tc>
                  <a:txBody>
                    <a:bodyPr/>
                    <a:lstStyle/>
                    <a:p>
                      <a:pPr algn="ctr" rtl="0"/>
                      <a:r>
                        <a:rPr lang="en-US" sz="1800" dirty="0"/>
                        <a:t>0</a:t>
                      </a:r>
                      <a:endParaRPr lang="ar-SA" sz="1800" dirty="0"/>
                    </a:p>
                  </a:txBody>
                  <a:tcPr marL="91439" marR="91439" marT="45733" marB="45733"/>
                </a:tc>
                <a:tc>
                  <a:txBody>
                    <a:bodyPr/>
                    <a:lstStyle/>
                    <a:p>
                      <a:pPr algn="ctr" rtl="0"/>
                      <a:r>
                        <a:rPr lang="en-US" sz="1800" dirty="0"/>
                        <a:t>19</a:t>
                      </a:r>
                      <a:endParaRPr lang="ar-SA" sz="1800" dirty="0"/>
                    </a:p>
                  </a:txBody>
                  <a:tcPr marL="91439" marR="91439" marT="45733" marB="45733"/>
                </a:tc>
                <a:tc>
                  <a:txBody>
                    <a:bodyPr/>
                    <a:lstStyle/>
                    <a:p>
                      <a:pPr algn="l" rtl="0"/>
                      <a:r>
                        <a:rPr lang="en-US" sz="1800" dirty="0"/>
                        <a:t>Secretary</a:t>
                      </a:r>
                      <a:endParaRPr lang="ar-SA" sz="1800" dirty="0"/>
                    </a:p>
                  </a:txBody>
                  <a:tcPr marL="91439" marR="91439" marT="45733" marB="45733"/>
                </a:tc>
                <a:extLst>
                  <a:ext uri="{0D108BD9-81ED-4DB2-BD59-A6C34878D82A}">
                    <a16:rowId xmlns:a16="http://schemas.microsoft.com/office/drawing/2014/main" xmlns="" val="10001"/>
                  </a:ext>
                </a:extLst>
              </a:tr>
              <a:tr h="370946">
                <a:tc>
                  <a:txBody>
                    <a:bodyPr/>
                    <a:lstStyle/>
                    <a:p>
                      <a:pPr algn="ctr" rtl="0"/>
                      <a:r>
                        <a:rPr lang="en-US" sz="1800" dirty="0"/>
                        <a:t>38</a:t>
                      </a:r>
                      <a:endParaRPr lang="ar-SA" sz="1800" dirty="0"/>
                    </a:p>
                  </a:txBody>
                  <a:tcPr marL="91439" marR="91439" marT="45733" marB="45733"/>
                </a:tc>
                <a:tc>
                  <a:txBody>
                    <a:bodyPr/>
                    <a:lstStyle/>
                    <a:p>
                      <a:pPr algn="ctr" rtl="0"/>
                      <a:r>
                        <a:rPr lang="en-US" sz="1800" dirty="0"/>
                        <a:t>03</a:t>
                      </a:r>
                      <a:endParaRPr lang="ar-SA" sz="1800" dirty="0"/>
                    </a:p>
                  </a:txBody>
                  <a:tcPr marL="91439" marR="91439" marT="45733" marB="45733"/>
                </a:tc>
                <a:tc>
                  <a:txBody>
                    <a:bodyPr/>
                    <a:lstStyle/>
                    <a:p>
                      <a:pPr algn="ctr" rtl="0"/>
                      <a:r>
                        <a:rPr lang="en-US" sz="1800" dirty="0"/>
                        <a:t>41</a:t>
                      </a:r>
                      <a:endParaRPr lang="ar-SA" sz="1800" dirty="0"/>
                    </a:p>
                  </a:txBody>
                  <a:tcPr marL="91439" marR="91439" marT="45733" marB="45733"/>
                </a:tc>
                <a:tc>
                  <a:txBody>
                    <a:bodyPr/>
                    <a:lstStyle/>
                    <a:p>
                      <a:pPr algn="l" rtl="0"/>
                      <a:r>
                        <a:rPr lang="en-US" sz="1800" dirty="0"/>
                        <a:t>Joint</a:t>
                      </a:r>
                      <a:r>
                        <a:rPr lang="en-US" sz="1800" baseline="0" dirty="0"/>
                        <a:t> Secretary</a:t>
                      </a:r>
                      <a:endParaRPr lang="ar-SA" sz="1800" dirty="0"/>
                    </a:p>
                  </a:txBody>
                  <a:tcPr marL="91439" marR="91439" marT="45733" marB="45733"/>
                </a:tc>
                <a:extLst>
                  <a:ext uri="{0D108BD9-81ED-4DB2-BD59-A6C34878D82A}">
                    <a16:rowId xmlns:a16="http://schemas.microsoft.com/office/drawing/2014/main" xmlns="" val="10002"/>
                  </a:ext>
                </a:extLst>
              </a:tr>
              <a:tr h="370946">
                <a:tc>
                  <a:txBody>
                    <a:bodyPr/>
                    <a:lstStyle/>
                    <a:p>
                      <a:pPr algn="ctr" rtl="0"/>
                      <a:r>
                        <a:rPr lang="en-US" sz="1800" dirty="0"/>
                        <a:t>130</a:t>
                      </a:r>
                      <a:endParaRPr lang="ar-SA" sz="1800" dirty="0"/>
                    </a:p>
                  </a:txBody>
                  <a:tcPr marL="91439" marR="91439" marT="45733" marB="45733"/>
                </a:tc>
                <a:tc>
                  <a:txBody>
                    <a:bodyPr/>
                    <a:lstStyle/>
                    <a:p>
                      <a:pPr algn="ctr" rtl="0"/>
                      <a:r>
                        <a:rPr lang="en-US" sz="1800" dirty="0"/>
                        <a:t>03</a:t>
                      </a:r>
                      <a:endParaRPr lang="ar-SA" sz="1800" dirty="0"/>
                    </a:p>
                  </a:txBody>
                  <a:tcPr marL="91439" marR="91439" marT="45733" marB="45733"/>
                </a:tc>
                <a:tc>
                  <a:txBody>
                    <a:bodyPr/>
                    <a:lstStyle/>
                    <a:p>
                      <a:pPr algn="ctr" rtl="0"/>
                      <a:r>
                        <a:rPr lang="en-US" sz="1800" dirty="0"/>
                        <a:t>133</a:t>
                      </a:r>
                      <a:endParaRPr lang="ar-SA" sz="1800" dirty="0"/>
                    </a:p>
                  </a:txBody>
                  <a:tcPr marL="91439" marR="91439" marT="45733" marB="45733"/>
                </a:tc>
                <a:tc>
                  <a:txBody>
                    <a:bodyPr/>
                    <a:lstStyle/>
                    <a:p>
                      <a:pPr algn="l" rtl="0"/>
                      <a:r>
                        <a:rPr lang="en-US" sz="1800" dirty="0"/>
                        <a:t>Deputy Secretary</a:t>
                      </a:r>
                      <a:endParaRPr lang="ar-SA" sz="1800" dirty="0"/>
                    </a:p>
                  </a:txBody>
                  <a:tcPr marL="91439" marR="91439" marT="45733" marB="45733"/>
                </a:tc>
                <a:extLst>
                  <a:ext uri="{0D108BD9-81ED-4DB2-BD59-A6C34878D82A}">
                    <a16:rowId xmlns:a16="http://schemas.microsoft.com/office/drawing/2014/main" xmlns="" val="10003"/>
                  </a:ext>
                </a:extLst>
              </a:tr>
              <a:tr h="370946">
                <a:tc>
                  <a:txBody>
                    <a:bodyPr/>
                    <a:lstStyle/>
                    <a:p>
                      <a:pPr algn="ctr" rtl="0"/>
                      <a:r>
                        <a:rPr lang="en-US" sz="1800" dirty="0"/>
                        <a:t>138</a:t>
                      </a:r>
                      <a:endParaRPr lang="ar-SA" sz="1800" dirty="0"/>
                    </a:p>
                  </a:txBody>
                  <a:tcPr marL="91439" marR="91439" marT="45733" marB="45733"/>
                </a:tc>
                <a:tc>
                  <a:txBody>
                    <a:bodyPr/>
                    <a:lstStyle/>
                    <a:p>
                      <a:pPr algn="ctr" rtl="0"/>
                      <a:r>
                        <a:rPr lang="en-US" sz="1800" dirty="0"/>
                        <a:t>58</a:t>
                      </a:r>
                      <a:endParaRPr lang="ar-SA" sz="1800" dirty="0"/>
                    </a:p>
                  </a:txBody>
                  <a:tcPr marL="91439" marR="91439" marT="45733" marB="45733"/>
                </a:tc>
                <a:tc>
                  <a:txBody>
                    <a:bodyPr/>
                    <a:lstStyle/>
                    <a:p>
                      <a:pPr algn="ctr" rtl="0"/>
                      <a:r>
                        <a:rPr lang="en-US" sz="1800" dirty="0"/>
                        <a:t>196</a:t>
                      </a:r>
                      <a:endParaRPr lang="ar-SA" sz="1800" dirty="0"/>
                    </a:p>
                  </a:txBody>
                  <a:tcPr marL="91439" marR="91439" marT="45733" marB="45733"/>
                </a:tc>
                <a:tc>
                  <a:txBody>
                    <a:bodyPr/>
                    <a:lstStyle/>
                    <a:p>
                      <a:pPr algn="l" rtl="0"/>
                      <a:r>
                        <a:rPr lang="en-US" sz="1800" dirty="0"/>
                        <a:t>Foreign</a:t>
                      </a:r>
                      <a:r>
                        <a:rPr lang="en-US" sz="1800" baseline="0" dirty="0"/>
                        <a:t> Ambassadors</a:t>
                      </a:r>
                      <a:endParaRPr lang="ar-SA" sz="1800" dirty="0"/>
                    </a:p>
                  </a:txBody>
                  <a:tcPr marL="91439" marR="91439" marT="45733" marB="45733"/>
                </a:tc>
                <a:extLst>
                  <a:ext uri="{0D108BD9-81ED-4DB2-BD59-A6C34878D82A}">
                    <a16:rowId xmlns:a16="http://schemas.microsoft.com/office/drawing/2014/main" xmlns="" val="10004"/>
                  </a:ext>
                </a:extLst>
              </a:tr>
              <a:tr h="370946">
                <a:tc>
                  <a:txBody>
                    <a:bodyPr/>
                    <a:lstStyle/>
                    <a:p>
                      <a:pPr algn="ctr" rtl="0"/>
                      <a:r>
                        <a:rPr lang="en-US" sz="1800" dirty="0"/>
                        <a:t>510</a:t>
                      </a:r>
                      <a:endParaRPr lang="ar-SA" sz="1800" dirty="0"/>
                    </a:p>
                  </a:txBody>
                  <a:tcPr marL="91439" marR="91439" marT="45733" marB="45733"/>
                </a:tc>
                <a:tc>
                  <a:txBody>
                    <a:bodyPr/>
                    <a:lstStyle/>
                    <a:p>
                      <a:pPr algn="ctr" rtl="0"/>
                      <a:r>
                        <a:rPr lang="en-US" sz="1800" dirty="0"/>
                        <a:t>38</a:t>
                      </a:r>
                      <a:endParaRPr lang="ar-SA" sz="1800" dirty="0"/>
                    </a:p>
                  </a:txBody>
                  <a:tcPr marL="91439" marR="91439" marT="45733" marB="45733"/>
                </a:tc>
                <a:tc>
                  <a:txBody>
                    <a:bodyPr/>
                    <a:lstStyle/>
                    <a:p>
                      <a:pPr algn="ctr" rtl="0"/>
                      <a:r>
                        <a:rPr lang="en-US" sz="1800" dirty="0"/>
                        <a:t>548</a:t>
                      </a:r>
                      <a:endParaRPr lang="ar-SA" sz="1800" dirty="0"/>
                    </a:p>
                  </a:txBody>
                  <a:tcPr marL="91439" marR="91439" marT="45733" marB="45733"/>
                </a:tc>
                <a:tc>
                  <a:txBody>
                    <a:bodyPr/>
                    <a:lstStyle/>
                    <a:p>
                      <a:pPr algn="l" rtl="0"/>
                      <a:r>
                        <a:rPr lang="en-US" sz="1800" dirty="0"/>
                        <a:t>Section Officer</a:t>
                      </a:r>
                      <a:endParaRPr lang="ar-SA" sz="1800" dirty="0"/>
                    </a:p>
                  </a:txBody>
                  <a:tcPr marL="91439" marR="91439" marT="45733" marB="45733"/>
                </a:tc>
                <a:extLst>
                  <a:ext uri="{0D108BD9-81ED-4DB2-BD59-A6C34878D82A}">
                    <a16:rowId xmlns:a16="http://schemas.microsoft.com/office/drawing/2014/main" xmlns="" val="10005"/>
                  </a:ext>
                </a:extLst>
              </a:tr>
            </a:tbl>
          </a:graphicData>
        </a:graphic>
      </p:graphicFrame>
      <p:graphicFrame>
        <p:nvGraphicFramePr>
          <p:cNvPr id="5" name="Table 4"/>
          <p:cNvGraphicFramePr>
            <a:graphicFrameLocks noGrp="1"/>
          </p:cNvGraphicFramePr>
          <p:nvPr/>
        </p:nvGraphicFramePr>
        <p:xfrm>
          <a:off x="1952625" y="5286375"/>
          <a:ext cx="8286750" cy="1482724"/>
        </p:xfrm>
        <a:graphic>
          <a:graphicData uri="http://schemas.openxmlformats.org/drawingml/2006/table">
            <a:tbl>
              <a:tblPr rtl="1" firstRow="1" bandRow="1">
                <a:tableStyleId>{9DCAF9ED-07DC-4A11-8D7F-57B35C25682E}</a:tableStyleId>
              </a:tblPr>
              <a:tblGrid>
                <a:gridCol w="2762250">
                  <a:extLst>
                    <a:ext uri="{9D8B030D-6E8A-4147-A177-3AD203B41FA5}">
                      <a16:colId xmlns:a16="http://schemas.microsoft.com/office/drawing/2014/main" xmlns="" val="20000"/>
                    </a:ext>
                  </a:extLst>
                </a:gridCol>
                <a:gridCol w="2762250">
                  <a:extLst>
                    <a:ext uri="{9D8B030D-6E8A-4147-A177-3AD203B41FA5}">
                      <a16:colId xmlns:a16="http://schemas.microsoft.com/office/drawing/2014/main" xmlns="" val="20001"/>
                    </a:ext>
                  </a:extLst>
                </a:gridCol>
                <a:gridCol w="2762250">
                  <a:extLst>
                    <a:ext uri="{9D8B030D-6E8A-4147-A177-3AD203B41FA5}">
                      <a16:colId xmlns:a16="http://schemas.microsoft.com/office/drawing/2014/main" xmlns="" val="20002"/>
                    </a:ext>
                  </a:extLst>
                </a:gridCol>
              </a:tblGrid>
              <a:tr h="370681">
                <a:tc>
                  <a:txBody>
                    <a:bodyPr/>
                    <a:lstStyle/>
                    <a:p>
                      <a:pPr algn="ctr" rtl="0"/>
                      <a:r>
                        <a:rPr lang="en-US" sz="1800" dirty="0"/>
                        <a:t>West Pakistan</a:t>
                      </a:r>
                      <a:endParaRPr lang="ar-SA" sz="1800" dirty="0"/>
                    </a:p>
                  </a:txBody>
                  <a:tcPr marL="91439" marR="91439" marT="45700" marB="45700"/>
                </a:tc>
                <a:tc>
                  <a:txBody>
                    <a:bodyPr/>
                    <a:lstStyle/>
                    <a:p>
                      <a:pPr algn="ctr" rtl="0"/>
                      <a:r>
                        <a:rPr lang="en-US" sz="1800" dirty="0"/>
                        <a:t>East Pakistan</a:t>
                      </a:r>
                      <a:endParaRPr lang="ar-SA" sz="1800" dirty="0"/>
                    </a:p>
                  </a:txBody>
                  <a:tcPr marL="91439" marR="91439" marT="45700" marB="45700"/>
                </a:tc>
                <a:tc>
                  <a:txBody>
                    <a:bodyPr/>
                    <a:lstStyle/>
                    <a:p>
                      <a:pPr algn="ctr" rtl="0"/>
                      <a:r>
                        <a:rPr lang="en-US" sz="1800" dirty="0"/>
                        <a:t>Grade</a:t>
                      </a:r>
                      <a:endParaRPr lang="ar-SA" sz="1800" dirty="0"/>
                    </a:p>
                  </a:txBody>
                  <a:tcPr marL="91439" marR="91439" marT="45700" marB="45700"/>
                </a:tc>
                <a:extLst>
                  <a:ext uri="{0D108BD9-81ED-4DB2-BD59-A6C34878D82A}">
                    <a16:rowId xmlns:a16="http://schemas.microsoft.com/office/drawing/2014/main" xmlns="" val="10000"/>
                  </a:ext>
                </a:extLst>
              </a:tr>
              <a:tr h="370681">
                <a:tc>
                  <a:txBody>
                    <a:bodyPr/>
                    <a:lstStyle/>
                    <a:p>
                      <a:pPr algn="ctr" rtl="0"/>
                      <a:r>
                        <a:rPr lang="en-US" sz="1800" dirty="0"/>
                        <a:t>04</a:t>
                      </a:r>
                      <a:endParaRPr lang="ar-SA" sz="1800" dirty="0"/>
                    </a:p>
                  </a:txBody>
                  <a:tcPr marL="91439" marR="91439" marT="45700" marB="45700"/>
                </a:tc>
                <a:tc>
                  <a:txBody>
                    <a:bodyPr/>
                    <a:lstStyle/>
                    <a:p>
                      <a:pPr algn="ctr" rtl="0"/>
                      <a:r>
                        <a:rPr lang="en-US" sz="1800" dirty="0"/>
                        <a:t>02</a:t>
                      </a:r>
                      <a:endParaRPr lang="ar-SA" sz="1800" dirty="0"/>
                    </a:p>
                  </a:txBody>
                  <a:tcPr marL="91439" marR="91439" marT="45700" marB="45700"/>
                </a:tc>
                <a:tc>
                  <a:txBody>
                    <a:bodyPr/>
                    <a:lstStyle/>
                    <a:p>
                      <a:pPr algn="l" rtl="0"/>
                      <a:r>
                        <a:rPr lang="en-US" sz="1800" dirty="0"/>
                        <a:t>University </a:t>
                      </a:r>
                      <a:endParaRPr lang="ar-SA" sz="1800" dirty="0"/>
                    </a:p>
                  </a:txBody>
                  <a:tcPr marL="91439" marR="91439" marT="45700" marB="45700"/>
                </a:tc>
                <a:extLst>
                  <a:ext uri="{0D108BD9-81ED-4DB2-BD59-A6C34878D82A}">
                    <a16:rowId xmlns:a16="http://schemas.microsoft.com/office/drawing/2014/main" xmlns="" val="10001"/>
                  </a:ext>
                </a:extLst>
              </a:tr>
              <a:tr h="370681">
                <a:tc>
                  <a:txBody>
                    <a:bodyPr/>
                    <a:lstStyle/>
                    <a:p>
                      <a:pPr algn="ctr" rtl="0"/>
                      <a:r>
                        <a:rPr lang="en-US" sz="1800" dirty="0"/>
                        <a:t>04</a:t>
                      </a:r>
                      <a:endParaRPr lang="ar-SA" sz="1800" dirty="0"/>
                    </a:p>
                  </a:txBody>
                  <a:tcPr marL="91439" marR="91439" marT="45700" marB="45700"/>
                </a:tc>
                <a:tc>
                  <a:txBody>
                    <a:bodyPr/>
                    <a:lstStyle/>
                    <a:p>
                      <a:pPr algn="ctr" rtl="0"/>
                      <a:r>
                        <a:rPr lang="en-US" sz="1800" dirty="0"/>
                        <a:t>01</a:t>
                      </a:r>
                      <a:endParaRPr lang="ar-SA" sz="1800" dirty="0"/>
                    </a:p>
                  </a:txBody>
                  <a:tcPr marL="91439" marR="91439" marT="45700" marB="45700"/>
                </a:tc>
                <a:tc>
                  <a:txBody>
                    <a:bodyPr/>
                    <a:lstStyle/>
                    <a:p>
                      <a:pPr algn="l" rtl="0"/>
                      <a:r>
                        <a:rPr lang="en-US" sz="1800" dirty="0"/>
                        <a:t>Medical College</a:t>
                      </a:r>
                      <a:endParaRPr lang="ar-SA" sz="1800" dirty="0"/>
                    </a:p>
                  </a:txBody>
                  <a:tcPr marL="91439" marR="91439" marT="45700" marB="45700"/>
                </a:tc>
                <a:extLst>
                  <a:ext uri="{0D108BD9-81ED-4DB2-BD59-A6C34878D82A}">
                    <a16:rowId xmlns:a16="http://schemas.microsoft.com/office/drawing/2014/main" xmlns="" val="10002"/>
                  </a:ext>
                </a:extLst>
              </a:tr>
              <a:tr h="370681">
                <a:tc>
                  <a:txBody>
                    <a:bodyPr/>
                    <a:lstStyle/>
                    <a:p>
                      <a:pPr algn="ctr" rtl="0"/>
                      <a:r>
                        <a:rPr lang="en-US" sz="1800" dirty="0"/>
                        <a:t>5244</a:t>
                      </a:r>
                      <a:endParaRPr lang="ar-SA" sz="1800" dirty="0"/>
                    </a:p>
                  </a:txBody>
                  <a:tcPr marL="91439" marR="91439" marT="45700" marB="45700"/>
                </a:tc>
                <a:tc>
                  <a:txBody>
                    <a:bodyPr/>
                    <a:lstStyle/>
                    <a:p>
                      <a:pPr algn="ctr" rtl="0"/>
                      <a:r>
                        <a:rPr lang="en-US" sz="1800" dirty="0"/>
                        <a:t>2217</a:t>
                      </a:r>
                      <a:endParaRPr lang="ar-SA" sz="1800" dirty="0"/>
                    </a:p>
                  </a:txBody>
                  <a:tcPr marL="91439" marR="91439" marT="45700" marB="45700"/>
                </a:tc>
                <a:tc>
                  <a:txBody>
                    <a:bodyPr/>
                    <a:lstStyle/>
                    <a:p>
                      <a:pPr algn="l" rtl="0"/>
                      <a:r>
                        <a:rPr lang="en-US" sz="1800" dirty="0"/>
                        <a:t>Primary</a:t>
                      </a:r>
                      <a:r>
                        <a:rPr lang="en-US" sz="1800" baseline="0" dirty="0"/>
                        <a:t> School</a:t>
                      </a:r>
                      <a:endParaRPr lang="ar-SA" sz="1800" dirty="0"/>
                    </a:p>
                  </a:txBody>
                  <a:tcPr marL="91439" marR="91439" marT="45700" marB="45700"/>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78039221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2000"/>
                                        <p:tgtEl>
                                          <p:spTgt spid="133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315"/>
                                        </p:tgtEl>
                                        <p:attrNameLst>
                                          <p:attrName>style.visibility</p:attrName>
                                        </p:attrNameLst>
                                      </p:cBhvr>
                                      <p:to>
                                        <p:strVal val="visible"/>
                                      </p:to>
                                    </p:set>
                                    <p:animEffect transition="in" filter="fade">
                                      <p:cBhvr>
                                        <p:cTn id="10" dur="20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981200" y="214314"/>
            <a:ext cx="8229600" cy="714375"/>
          </a:xfrm>
        </p:spPr>
        <p:txBody>
          <a:bodyPr/>
          <a:lstStyle/>
          <a:p>
            <a:pPr eaLnBrk="1" hangingPunct="1">
              <a:defRPr/>
            </a:pPr>
            <a:r>
              <a:rPr lang="en-CA" u="sng" dirty="0"/>
              <a:t>Social Background</a:t>
            </a:r>
            <a:r>
              <a:rPr lang="en-CA" dirty="0"/>
              <a:t> </a:t>
            </a:r>
          </a:p>
        </p:txBody>
      </p:sp>
      <p:sp>
        <p:nvSpPr>
          <p:cNvPr id="13315" name="Rectangle 3"/>
          <p:cNvSpPr>
            <a:spLocks noGrp="1" noChangeArrowheads="1"/>
          </p:cNvSpPr>
          <p:nvPr>
            <p:ph type="body" idx="1"/>
          </p:nvPr>
        </p:nvSpPr>
        <p:spPr>
          <a:xfrm>
            <a:off x="1981200" y="1112839"/>
            <a:ext cx="8229600" cy="5888037"/>
          </a:xfrm>
        </p:spPr>
        <p:txBody>
          <a:bodyPr/>
          <a:lstStyle/>
          <a:p>
            <a:pPr algn="just" eaLnBrk="1" hangingPunct="1">
              <a:defRPr/>
            </a:pPr>
            <a:r>
              <a:rPr lang="en-CA" sz="2000" dirty="0"/>
              <a:t>Disparity was also there in case of employment. Most of the high posts were held by them and the minimal jobs were also distributed unevenly among the general population. Look at the following table:</a:t>
            </a:r>
            <a:endParaRPr lang="en-CA" sz="2400" dirty="0"/>
          </a:p>
          <a:p>
            <a:pPr eaLnBrk="1" hangingPunct="1">
              <a:buFont typeface="Wingdings" panose="05000000000000000000" pitchFamily="2" charset="2"/>
              <a:buNone/>
              <a:defRPr/>
            </a:pPr>
            <a:endParaRPr lang="en-CA" sz="2400" dirty="0"/>
          </a:p>
          <a:p>
            <a:pPr eaLnBrk="1" hangingPunct="1">
              <a:buFont typeface="Wingdings" panose="05000000000000000000" pitchFamily="2" charset="2"/>
              <a:buNone/>
              <a:defRPr/>
            </a:pPr>
            <a:r>
              <a:rPr lang="en-CA" sz="2400" dirty="0"/>
              <a:t> </a:t>
            </a:r>
          </a:p>
          <a:p>
            <a:pPr eaLnBrk="1" hangingPunct="1">
              <a:buFont typeface="Wingdings" panose="05000000000000000000" pitchFamily="2" charset="2"/>
              <a:buNone/>
              <a:defRPr/>
            </a:pPr>
            <a:endParaRPr lang="en-CA" dirty="0"/>
          </a:p>
          <a:p>
            <a:pPr eaLnBrk="1" hangingPunct="1">
              <a:buFont typeface="Wingdings" panose="05000000000000000000" pitchFamily="2" charset="2"/>
              <a:buNone/>
              <a:defRPr/>
            </a:pPr>
            <a:endParaRPr lang="en-CA" dirty="0"/>
          </a:p>
          <a:p>
            <a:pPr eaLnBrk="1" hangingPunct="1">
              <a:buFont typeface="Wingdings" panose="05000000000000000000" pitchFamily="2" charset="2"/>
              <a:buNone/>
              <a:defRPr/>
            </a:pPr>
            <a:endParaRPr lang="en-CA" sz="2000" dirty="0"/>
          </a:p>
          <a:p>
            <a:pPr eaLnBrk="1" hangingPunct="1">
              <a:buFont typeface="Wingdings" panose="05000000000000000000" pitchFamily="2" charset="2"/>
              <a:buNone/>
              <a:defRPr/>
            </a:pPr>
            <a:endParaRPr lang="en-CA" sz="2000" dirty="0"/>
          </a:p>
          <a:p>
            <a:pPr eaLnBrk="1" hangingPunct="1">
              <a:buFont typeface="Wingdings" panose="05000000000000000000" pitchFamily="2" charset="2"/>
              <a:buNone/>
              <a:defRPr/>
            </a:pPr>
            <a:endParaRPr lang="en-CA" sz="2000" dirty="0"/>
          </a:p>
          <a:p>
            <a:pPr eaLnBrk="1" hangingPunct="1">
              <a:buFont typeface="Wingdings" panose="05000000000000000000" pitchFamily="2" charset="2"/>
              <a:buNone/>
              <a:defRPr/>
            </a:pPr>
            <a:endParaRPr lang="en-CA" sz="2000" dirty="0"/>
          </a:p>
          <a:p>
            <a:pPr eaLnBrk="1" hangingPunct="1">
              <a:buFont typeface="Wingdings" panose="05000000000000000000" pitchFamily="2" charset="2"/>
              <a:buNone/>
              <a:defRPr/>
            </a:pPr>
            <a:endParaRPr lang="en-CA" sz="2000" dirty="0"/>
          </a:p>
          <a:p>
            <a:pPr eaLnBrk="1" hangingPunct="1">
              <a:buFont typeface="Wingdings" panose="05000000000000000000" pitchFamily="2" charset="2"/>
              <a:buNone/>
              <a:defRPr/>
            </a:pPr>
            <a:endParaRPr lang="en-CA" sz="2000" dirty="0"/>
          </a:p>
          <a:p>
            <a:pPr eaLnBrk="1" hangingPunct="1">
              <a:buFont typeface="Wingdings" panose="05000000000000000000" pitchFamily="2" charset="2"/>
              <a:buNone/>
              <a:defRPr/>
            </a:pPr>
            <a:endParaRPr lang="en-CA" dirty="0"/>
          </a:p>
          <a:p>
            <a:pPr eaLnBrk="1" hangingPunct="1">
              <a:defRPr/>
            </a:pPr>
            <a:endParaRPr lang="en-CA" dirty="0"/>
          </a:p>
        </p:txBody>
      </p:sp>
      <p:graphicFrame>
        <p:nvGraphicFramePr>
          <p:cNvPr id="8" name="Table 7"/>
          <p:cNvGraphicFramePr>
            <a:graphicFrameLocks noGrp="1"/>
          </p:cNvGraphicFramePr>
          <p:nvPr/>
        </p:nvGraphicFramePr>
        <p:xfrm>
          <a:off x="1881188" y="2578100"/>
          <a:ext cx="8501063" cy="3708400"/>
        </p:xfrm>
        <a:graphic>
          <a:graphicData uri="http://schemas.openxmlformats.org/drawingml/2006/table">
            <a:tbl>
              <a:tblPr rtl="1" firstRow="1" bandRow="1">
                <a:tableStyleId>{9DCAF9ED-07DC-4A11-8D7F-57B35C25682E}</a:tableStyleId>
              </a:tblPr>
              <a:tblGrid>
                <a:gridCol w="2125266">
                  <a:extLst>
                    <a:ext uri="{9D8B030D-6E8A-4147-A177-3AD203B41FA5}">
                      <a16:colId xmlns:a16="http://schemas.microsoft.com/office/drawing/2014/main" xmlns="" val="20000"/>
                    </a:ext>
                  </a:extLst>
                </a:gridCol>
                <a:gridCol w="2125266">
                  <a:extLst>
                    <a:ext uri="{9D8B030D-6E8A-4147-A177-3AD203B41FA5}">
                      <a16:colId xmlns:a16="http://schemas.microsoft.com/office/drawing/2014/main" xmlns="" val="20001"/>
                    </a:ext>
                  </a:extLst>
                </a:gridCol>
                <a:gridCol w="2872493">
                  <a:extLst>
                    <a:ext uri="{9D8B030D-6E8A-4147-A177-3AD203B41FA5}">
                      <a16:colId xmlns:a16="http://schemas.microsoft.com/office/drawing/2014/main" xmlns="" val="20002"/>
                    </a:ext>
                  </a:extLst>
                </a:gridCol>
                <a:gridCol w="1378038">
                  <a:extLst>
                    <a:ext uri="{9D8B030D-6E8A-4147-A177-3AD203B41FA5}">
                      <a16:colId xmlns:a16="http://schemas.microsoft.com/office/drawing/2014/main" xmlns="" val="20003"/>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West Pakistan</a:t>
                      </a:r>
                      <a:endParaRPr lang="ar-SA" dirty="0"/>
                    </a:p>
                  </a:txBody>
                  <a:tcPr marL="91439" marR="9143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East</a:t>
                      </a:r>
                      <a:r>
                        <a:rPr lang="en-US" baseline="0" dirty="0"/>
                        <a:t> Pakistan</a:t>
                      </a:r>
                      <a:endParaRPr lang="ar-SA" dirty="0"/>
                    </a:p>
                  </a:txBody>
                  <a:tcPr marL="91439" marR="9143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Type of Job</a:t>
                      </a:r>
                      <a:endParaRPr lang="ar-SA" dirty="0"/>
                    </a:p>
                  </a:txBody>
                  <a:tcPr marL="91439" marR="91439"/>
                </a:tc>
                <a:tc>
                  <a:txBody>
                    <a:bodyPr/>
                    <a:lstStyle/>
                    <a:p>
                      <a:pPr algn="ctr" rtl="0"/>
                      <a:r>
                        <a:rPr lang="en-US" dirty="0"/>
                        <a:t>Year</a:t>
                      </a:r>
                      <a:endParaRPr lang="ar-SA" dirty="0"/>
                    </a:p>
                  </a:txBody>
                  <a:tcPr marL="91439" marR="91439"/>
                </a:tc>
                <a:extLst>
                  <a:ext uri="{0D108BD9-81ED-4DB2-BD59-A6C34878D82A}">
                    <a16:rowId xmlns:a16="http://schemas.microsoft.com/office/drawing/2014/main" xmlns="" val="10000"/>
                  </a:ext>
                </a:extLst>
              </a:tr>
              <a:tr h="370840">
                <a:tc>
                  <a:txBody>
                    <a:bodyPr/>
                    <a:lstStyle/>
                    <a:p>
                      <a:pPr algn="ctr" rtl="0"/>
                      <a:r>
                        <a:rPr lang="en-US" dirty="0"/>
                        <a:t>326</a:t>
                      </a:r>
                      <a:endParaRPr lang="ar-SA" dirty="0"/>
                    </a:p>
                  </a:txBody>
                  <a:tcPr marL="91439" marR="91439"/>
                </a:tc>
                <a:tc>
                  <a:txBody>
                    <a:bodyPr/>
                    <a:lstStyle/>
                    <a:p>
                      <a:pPr algn="ctr" rtl="0"/>
                      <a:r>
                        <a:rPr lang="en-US" dirty="0"/>
                        <a:t>186</a:t>
                      </a:r>
                      <a:endParaRPr lang="ar-SA" dirty="0"/>
                    </a:p>
                  </a:txBody>
                  <a:tcPr marL="91439" marR="91439"/>
                </a:tc>
                <a:tc>
                  <a:txBody>
                    <a:bodyPr/>
                    <a:lstStyle/>
                    <a:p>
                      <a:pPr algn="just" rtl="0"/>
                      <a:r>
                        <a:rPr lang="en-US" dirty="0"/>
                        <a:t>Civil Service of Pakistan</a:t>
                      </a:r>
                      <a:endParaRPr lang="ar-SA" dirty="0"/>
                    </a:p>
                  </a:txBody>
                  <a:tcPr marL="91439" marR="91439"/>
                </a:tc>
                <a:tc rowSpan="8">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1967-68</a:t>
                      </a:r>
                      <a:endParaRPr lang="ar-SA" dirty="0"/>
                    </a:p>
                    <a:p>
                      <a:pPr marL="0" marR="0" indent="0" algn="r" defTabSz="914400" rtl="1" eaLnBrk="1" fontAlgn="auto" latinLnBrk="0" hangingPunct="1">
                        <a:lnSpc>
                          <a:spcPct val="100000"/>
                        </a:lnSpc>
                        <a:spcBef>
                          <a:spcPts val="0"/>
                        </a:spcBef>
                        <a:spcAft>
                          <a:spcPts val="0"/>
                        </a:spcAft>
                        <a:buClrTx/>
                        <a:buSzTx/>
                        <a:buFontTx/>
                        <a:buNone/>
                        <a:tabLst/>
                        <a:defRPr/>
                      </a:pPr>
                      <a:endParaRPr lang="ar-SA" dirty="0"/>
                    </a:p>
                    <a:p>
                      <a:pPr marL="0" marR="0" indent="0" algn="r" defTabSz="914400" rtl="1" eaLnBrk="1" fontAlgn="auto" latinLnBrk="0" hangingPunct="1">
                        <a:lnSpc>
                          <a:spcPct val="100000"/>
                        </a:lnSpc>
                        <a:spcBef>
                          <a:spcPts val="0"/>
                        </a:spcBef>
                        <a:spcAft>
                          <a:spcPts val="0"/>
                        </a:spcAft>
                        <a:buClrTx/>
                        <a:buSzTx/>
                        <a:buFontTx/>
                        <a:buNone/>
                        <a:tabLst/>
                        <a:defRPr/>
                      </a:pPr>
                      <a:endParaRPr lang="ar-SA" dirty="0"/>
                    </a:p>
                    <a:p>
                      <a:pPr rtl="1"/>
                      <a:endParaRPr lang="ar-SA" dirty="0"/>
                    </a:p>
                  </a:txBody>
                  <a:tcPr marL="91439" marR="91439"/>
                </a:tc>
                <a:extLst>
                  <a:ext uri="{0D108BD9-81ED-4DB2-BD59-A6C34878D82A}">
                    <a16:rowId xmlns:a16="http://schemas.microsoft.com/office/drawing/2014/main" xmlns="" val="10001"/>
                  </a:ext>
                </a:extLst>
              </a:tr>
              <a:tr h="370840">
                <a:tc>
                  <a:txBody>
                    <a:bodyPr/>
                    <a:lstStyle/>
                    <a:p>
                      <a:pPr algn="ctr" rtl="0"/>
                      <a:r>
                        <a:rPr lang="en-US" dirty="0"/>
                        <a:t>141</a:t>
                      </a:r>
                      <a:endParaRPr lang="ar-SA" dirty="0"/>
                    </a:p>
                  </a:txBody>
                  <a:tcPr marL="91439" marR="91439"/>
                </a:tc>
                <a:tc>
                  <a:txBody>
                    <a:bodyPr/>
                    <a:lstStyle/>
                    <a:p>
                      <a:pPr algn="ctr" rtl="0"/>
                      <a:r>
                        <a:rPr lang="en-US" dirty="0"/>
                        <a:t>86</a:t>
                      </a:r>
                      <a:endParaRPr lang="ar-SA" dirty="0"/>
                    </a:p>
                  </a:txBody>
                  <a:tcPr marL="91439" marR="91439"/>
                </a:tc>
                <a:tc>
                  <a:txBody>
                    <a:bodyPr/>
                    <a:lstStyle/>
                    <a:p>
                      <a:pPr algn="just" rtl="0"/>
                      <a:r>
                        <a:rPr lang="en-US" dirty="0"/>
                        <a:t>Pakistan</a:t>
                      </a:r>
                      <a:r>
                        <a:rPr lang="en-US" baseline="0" dirty="0"/>
                        <a:t> Tax Service</a:t>
                      </a:r>
                      <a:endParaRPr lang="ar-SA" dirty="0"/>
                    </a:p>
                  </a:txBody>
                  <a:tcPr marL="91439" marR="91439"/>
                </a:tc>
                <a:tc vMerge="1">
                  <a:txBody>
                    <a:bodyPr/>
                    <a:lstStyle/>
                    <a:p>
                      <a:pPr rtl="1"/>
                      <a:endParaRPr lang="ar-SA"/>
                    </a:p>
                  </a:txBody>
                  <a:tcPr/>
                </a:tc>
                <a:extLst>
                  <a:ext uri="{0D108BD9-81ED-4DB2-BD59-A6C34878D82A}">
                    <a16:rowId xmlns:a16="http://schemas.microsoft.com/office/drawing/2014/main" xmlns="" val="10002"/>
                  </a:ext>
                </a:extLst>
              </a:tr>
              <a:tr h="370840">
                <a:tc>
                  <a:txBody>
                    <a:bodyPr/>
                    <a:lstStyle/>
                    <a:p>
                      <a:pPr algn="ctr" rtl="0"/>
                      <a:r>
                        <a:rPr lang="en-US" dirty="0"/>
                        <a:t>76</a:t>
                      </a:r>
                      <a:endParaRPr lang="ar-SA" dirty="0"/>
                    </a:p>
                  </a:txBody>
                  <a:tcPr marL="91439" marR="91439"/>
                </a:tc>
                <a:tc>
                  <a:txBody>
                    <a:bodyPr/>
                    <a:lstStyle/>
                    <a:p>
                      <a:pPr algn="ctr" rtl="0"/>
                      <a:r>
                        <a:rPr lang="en-US" dirty="0"/>
                        <a:t>40</a:t>
                      </a:r>
                      <a:endParaRPr lang="ar-SA" dirty="0"/>
                    </a:p>
                  </a:txBody>
                  <a:tcPr marL="91439" marR="91439"/>
                </a:tc>
                <a:tc>
                  <a:txBody>
                    <a:bodyPr/>
                    <a:lstStyle/>
                    <a:p>
                      <a:pPr algn="just" rtl="0"/>
                      <a:r>
                        <a:rPr lang="en-US" dirty="0"/>
                        <a:t>Customs &amp; Service</a:t>
                      </a:r>
                      <a:endParaRPr lang="ar-SA" dirty="0"/>
                    </a:p>
                  </a:txBody>
                  <a:tcPr marL="91439" marR="91439"/>
                </a:tc>
                <a:tc vMerge="1">
                  <a:txBody>
                    <a:bodyPr/>
                    <a:lstStyle/>
                    <a:p>
                      <a:pPr rtl="1"/>
                      <a:endParaRPr lang="ar-SA"/>
                    </a:p>
                  </a:txBody>
                  <a:tcPr/>
                </a:tc>
                <a:extLst>
                  <a:ext uri="{0D108BD9-81ED-4DB2-BD59-A6C34878D82A}">
                    <a16:rowId xmlns:a16="http://schemas.microsoft.com/office/drawing/2014/main" xmlns="" val="10003"/>
                  </a:ext>
                </a:extLst>
              </a:tr>
              <a:tr h="370840">
                <a:tc>
                  <a:txBody>
                    <a:bodyPr/>
                    <a:lstStyle/>
                    <a:p>
                      <a:pPr algn="ctr" rtl="0"/>
                      <a:r>
                        <a:rPr lang="en-US" dirty="0"/>
                        <a:t>36</a:t>
                      </a:r>
                      <a:endParaRPr lang="ar-SA" dirty="0"/>
                    </a:p>
                  </a:txBody>
                  <a:tcPr marL="91439" marR="91439"/>
                </a:tc>
                <a:tc>
                  <a:txBody>
                    <a:bodyPr/>
                    <a:lstStyle/>
                    <a:p>
                      <a:pPr algn="ctr" rtl="0"/>
                      <a:r>
                        <a:rPr lang="en-US" dirty="0"/>
                        <a:t>20</a:t>
                      </a:r>
                      <a:endParaRPr lang="ar-SA" dirty="0"/>
                    </a:p>
                  </a:txBody>
                  <a:tcPr marL="91439" marR="91439"/>
                </a:tc>
                <a:tc>
                  <a:txBody>
                    <a:bodyPr/>
                    <a:lstStyle/>
                    <a:p>
                      <a:pPr algn="just" rtl="0"/>
                      <a:r>
                        <a:rPr lang="en-US" dirty="0"/>
                        <a:t>Railway Accounts Service</a:t>
                      </a:r>
                      <a:endParaRPr lang="ar-SA" dirty="0"/>
                    </a:p>
                  </a:txBody>
                  <a:tcPr marL="91439" marR="91439"/>
                </a:tc>
                <a:tc vMerge="1">
                  <a:txBody>
                    <a:bodyPr/>
                    <a:lstStyle/>
                    <a:p>
                      <a:pPr rtl="1"/>
                      <a:endParaRPr lang="ar-SA"/>
                    </a:p>
                  </a:txBody>
                  <a:tcPr/>
                </a:tc>
                <a:extLst>
                  <a:ext uri="{0D108BD9-81ED-4DB2-BD59-A6C34878D82A}">
                    <a16:rowId xmlns:a16="http://schemas.microsoft.com/office/drawing/2014/main" xmlns="" val="10004"/>
                  </a:ext>
                </a:extLst>
              </a:tr>
              <a:tr h="370840">
                <a:tc>
                  <a:txBody>
                    <a:bodyPr/>
                    <a:lstStyle/>
                    <a:p>
                      <a:pPr algn="ctr" rtl="0"/>
                      <a:r>
                        <a:rPr lang="en-US" dirty="0"/>
                        <a:t>95</a:t>
                      </a:r>
                      <a:endParaRPr lang="ar-SA" dirty="0"/>
                    </a:p>
                  </a:txBody>
                  <a:tcPr marL="91439" marR="91439"/>
                </a:tc>
                <a:tc>
                  <a:txBody>
                    <a:bodyPr/>
                    <a:lstStyle/>
                    <a:p>
                      <a:pPr algn="ctr" rtl="0"/>
                      <a:r>
                        <a:rPr lang="en-US" dirty="0"/>
                        <a:t>44</a:t>
                      </a:r>
                      <a:endParaRPr lang="ar-SA" dirty="0"/>
                    </a:p>
                  </a:txBody>
                  <a:tcPr marL="91439" marR="91439"/>
                </a:tc>
                <a:tc>
                  <a:txBody>
                    <a:bodyPr/>
                    <a:lstStyle/>
                    <a:p>
                      <a:pPr algn="just" rtl="0"/>
                      <a:r>
                        <a:rPr lang="en-US" dirty="0"/>
                        <a:t>Audit &amp; Accounts</a:t>
                      </a:r>
                      <a:endParaRPr lang="ar-SA" dirty="0"/>
                    </a:p>
                  </a:txBody>
                  <a:tcPr marL="91439" marR="91439"/>
                </a:tc>
                <a:tc vMerge="1">
                  <a:txBody>
                    <a:bodyPr/>
                    <a:lstStyle/>
                    <a:p>
                      <a:pPr rtl="1"/>
                      <a:endParaRPr lang="ar-SA"/>
                    </a:p>
                  </a:txBody>
                  <a:tcPr/>
                </a:tc>
                <a:extLst>
                  <a:ext uri="{0D108BD9-81ED-4DB2-BD59-A6C34878D82A}">
                    <a16:rowId xmlns:a16="http://schemas.microsoft.com/office/drawing/2014/main" xmlns="" val="10005"/>
                  </a:ext>
                </a:extLst>
              </a:tr>
              <a:tr h="370840">
                <a:tc>
                  <a:txBody>
                    <a:bodyPr/>
                    <a:lstStyle/>
                    <a:p>
                      <a:pPr algn="ctr" rtl="0"/>
                      <a:r>
                        <a:rPr lang="en-US" dirty="0"/>
                        <a:t>50</a:t>
                      </a:r>
                      <a:endParaRPr lang="ar-SA" dirty="0"/>
                    </a:p>
                  </a:txBody>
                  <a:tcPr marL="91439" marR="91439"/>
                </a:tc>
                <a:tc>
                  <a:txBody>
                    <a:bodyPr/>
                    <a:lstStyle/>
                    <a:p>
                      <a:pPr algn="ctr" rtl="0"/>
                      <a:r>
                        <a:rPr lang="en-US" dirty="0"/>
                        <a:t>18</a:t>
                      </a:r>
                      <a:endParaRPr lang="ar-SA" dirty="0"/>
                    </a:p>
                  </a:txBody>
                  <a:tcPr marL="91439" marR="91439"/>
                </a:tc>
                <a:tc>
                  <a:txBody>
                    <a:bodyPr/>
                    <a:lstStyle/>
                    <a:p>
                      <a:pPr algn="just" rtl="0"/>
                      <a:r>
                        <a:rPr lang="en-US" dirty="0"/>
                        <a:t>Military Accounts</a:t>
                      </a:r>
                      <a:endParaRPr lang="ar-SA" dirty="0"/>
                    </a:p>
                  </a:txBody>
                  <a:tcPr marL="91439" marR="91439"/>
                </a:tc>
                <a:tc vMerge="1">
                  <a:txBody>
                    <a:bodyPr/>
                    <a:lstStyle/>
                    <a:p>
                      <a:pPr rtl="1"/>
                      <a:endParaRPr lang="ar-SA"/>
                    </a:p>
                  </a:txBody>
                  <a:tcPr/>
                </a:tc>
                <a:extLst>
                  <a:ext uri="{0D108BD9-81ED-4DB2-BD59-A6C34878D82A}">
                    <a16:rowId xmlns:a16="http://schemas.microsoft.com/office/drawing/2014/main" xmlns="" val="10006"/>
                  </a:ext>
                </a:extLst>
              </a:tr>
              <a:tr h="370840">
                <a:tc>
                  <a:txBody>
                    <a:bodyPr/>
                    <a:lstStyle/>
                    <a:p>
                      <a:pPr algn="ctr" rtl="0"/>
                      <a:r>
                        <a:rPr lang="en-US" dirty="0"/>
                        <a:t>128</a:t>
                      </a:r>
                      <a:endParaRPr lang="ar-SA" dirty="0"/>
                    </a:p>
                  </a:txBody>
                  <a:tcPr marL="91439" marR="91439"/>
                </a:tc>
                <a:tc>
                  <a:txBody>
                    <a:bodyPr/>
                    <a:lstStyle/>
                    <a:p>
                      <a:pPr algn="ctr" rtl="0"/>
                      <a:r>
                        <a:rPr lang="en-US" dirty="0"/>
                        <a:t>82</a:t>
                      </a:r>
                      <a:endParaRPr lang="ar-SA" dirty="0"/>
                    </a:p>
                  </a:txBody>
                  <a:tcPr marL="91439" marR="91439"/>
                </a:tc>
                <a:tc>
                  <a:txBody>
                    <a:bodyPr/>
                    <a:lstStyle/>
                    <a:p>
                      <a:pPr algn="just" rtl="0"/>
                      <a:r>
                        <a:rPr lang="en-US" dirty="0"/>
                        <a:t>Police Service</a:t>
                      </a:r>
                      <a:r>
                        <a:rPr lang="en-US" baseline="0" dirty="0"/>
                        <a:t> of Pakistan</a:t>
                      </a:r>
                      <a:endParaRPr lang="ar-SA" dirty="0"/>
                    </a:p>
                  </a:txBody>
                  <a:tcPr marL="91439" marR="91439"/>
                </a:tc>
                <a:tc vMerge="1">
                  <a:txBody>
                    <a:bodyPr/>
                    <a:lstStyle/>
                    <a:p>
                      <a:pPr rtl="1"/>
                      <a:endParaRPr lang="ar-SA"/>
                    </a:p>
                  </a:txBody>
                  <a:tcPr/>
                </a:tc>
                <a:extLst>
                  <a:ext uri="{0D108BD9-81ED-4DB2-BD59-A6C34878D82A}">
                    <a16:rowId xmlns:a16="http://schemas.microsoft.com/office/drawing/2014/main" xmlns="" val="10007"/>
                  </a:ext>
                </a:extLst>
              </a:tr>
              <a:tr h="370840">
                <a:tc>
                  <a:txBody>
                    <a:bodyPr/>
                    <a:lstStyle/>
                    <a:p>
                      <a:pPr algn="ctr" rtl="0"/>
                      <a:r>
                        <a:rPr lang="en-US" dirty="0"/>
                        <a:t>49</a:t>
                      </a:r>
                      <a:endParaRPr lang="ar-SA" dirty="0"/>
                    </a:p>
                  </a:txBody>
                  <a:tcPr marL="91439" marR="91439"/>
                </a:tc>
                <a:tc>
                  <a:txBody>
                    <a:bodyPr/>
                    <a:lstStyle/>
                    <a:p>
                      <a:pPr algn="ctr" rtl="0"/>
                      <a:r>
                        <a:rPr lang="en-US" dirty="0"/>
                        <a:t>19</a:t>
                      </a:r>
                      <a:endParaRPr lang="ar-SA" dirty="0"/>
                    </a:p>
                  </a:txBody>
                  <a:tcPr marL="91439" marR="91439"/>
                </a:tc>
                <a:tc>
                  <a:txBody>
                    <a:bodyPr/>
                    <a:lstStyle/>
                    <a:p>
                      <a:pPr algn="l" rtl="0"/>
                      <a:r>
                        <a:rPr lang="en-US" dirty="0"/>
                        <a:t>Central Information</a:t>
                      </a:r>
                      <a:endParaRPr lang="ar-SA" dirty="0"/>
                    </a:p>
                  </a:txBody>
                  <a:tcPr marL="91439" marR="91439"/>
                </a:tc>
                <a:tc vMerge="1">
                  <a:txBody>
                    <a:bodyPr/>
                    <a:lstStyle/>
                    <a:p>
                      <a:pPr rtl="1"/>
                      <a:endParaRPr lang="ar-SA" dirty="0"/>
                    </a:p>
                  </a:txBody>
                  <a:tcPr/>
                </a:tc>
                <a:extLst>
                  <a:ext uri="{0D108BD9-81ED-4DB2-BD59-A6C34878D82A}">
                    <a16:rowId xmlns:a16="http://schemas.microsoft.com/office/drawing/2014/main" xmlns="" val="10008"/>
                  </a:ext>
                </a:extLst>
              </a:tr>
              <a:tr h="370840">
                <a:tc gridSpan="4">
                  <a:txBody>
                    <a:bodyPr/>
                    <a:lstStyle/>
                    <a:p>
                      <a:pPr algn="ctr" rtl="0"/>
                      <a:r>
                        <a:rPr lang="en-US" dirty="0"/>
                        <a:t>Source: Budget</a:t>
                      </a:r>
                      <a:r>
                        <a:rPr lang="en-US" baseline="0" dirty="0"/>
                        <a:t> Discussion in the National Assembly of Pakistan, June 18, 1968</a:t>
                      </a:r>
                      <a:endParaRPr lang="ar-SA" dirty="0"/>
                    </a:p>
                  </a:txBody>
                  <a:tcPr marL="91439" marR="91439"/>
                </a:tc>
                <a:tc hMerge="1">
                  <a:txBody>
                    <a:bodyPr/>
                    <a:lstStyle/>
                    <a:p>
                      <a:pPr algn="ctr" rtl="0"/>
                      <a:endParaRPr lang="ar-SA" dirty="0"/>
                    </a:p>
                  </a:txBody>
                  <a:tcPr/>
                </a:tc>
                <a:tc hMerge="1">
                  <a:txBody>
                    <a:bodyPr/>
                    <a:lstStyle/>
                    <a:p>
                      <a:pPr rtl="1"/>
                      <a:endParaRPr lang="ar-SA" dirty="0"/>
                    </a:p>
                  </a:txBody>
                  <a:tcPr/>
                </a:tc>
                <a:tc hMerge="1">
                  <a:txBody>
                    <a:bodyPr/>
                    <a:lstStyle/>
                    <a:p>
                      <a:pPr rtl="1"/>
                      <a:endParaRPr lang="ar-SA" dirty="0"/>
                    </a:p>
                  </a:txBody>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265103705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2000"/>
                                        <p:tgtEl>
                                          <p:spTgt spid="133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315"/>
                                        </p:tgtEl>
                                        <p:attrNameLst>
                                          <p:attrName>style.visibility</p:attrName>
                                        </p:attrNameLst>
                                      </p:cBhvr>
                                      <p:to>
                                        <p:strVal val="visible"/>
                                      </p:to>
                                    </p:set>
                                    <p:animEffect transition="in" filter="fade">
                                      <p:cBhvr>
                                        <p:cTn id="10" dur="20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609600" y="642938"/>
            <a:ext cx="9601200" cy="5929312"/>
          </a:xfrm>
        </p:spPr>
        <p:txBody>
          <a:bodyPr>
            <a:normAutofit/>
          </a:bodyPr>
          <a:lstStyle/>
          <a:p>
            <a:pPr marL="450850" lvl="1" indent="-355600" algn="just">
              <a:spcBef>
                <a:spcPts val="600"/>
              </a:spcBef>
              <a:buNone/>
              <a:defRPr/>
            </a:pPr>
            <a:r>
              <a:rPr lang="en-CA" dirty="0">
                <a:solidFill>
                  <a:schemeClr val="accent1"/>
                </a:solidFill>
              </a:rPr>
              <a:t>1) </a:t>
            </a:r>
            <a:r>
              <a:rPr lang="en-CA" dirty="0"/>
              <a:t>Population Comparison: </a:t>
            </a:r>
          </a:p>
          <a:p>
            <a:pPr marL="627063" lvl="2" indent="-271463" algn="just">
              <a:spcBef>
                <a:spcPts val="600"/>
              </a:spcBef>
              <a:buFont typeface="Lucida Sans Unicode" pitchFamily="34" charset="0"/>
              <a:buAutoNum type="arabicParenR"/>
              <a:defRPr/>
            </a:pPr>
            <a:r>
              <a:rPr lang="en-US" sz="1600" dirty="0"/>
              <a:t>Throughout the history of Pakistan, the province of East Bengal had a greater population than all the other provinces of Pakistan combined, as the following table shows: </a:t>
            </a:r>
          </a:p>
          <a:p>
            <a:pPr marL="804863" lvl="2" indent="-354013" algn="just">
              <a:spcBef>
                <a:spcPts val="600"/>
              </a:spcBef>
              <a:buNone/>
              <a:defRPr/>
            </a:pPr>
            <a:endParaRPr lang="en-CA" sz="1800" dirty="0"/>
          </a:p>
          <a:p>
            <a:pPr marL="804863" lvl="2" indent="-354013" algn="just">
              <a:spcBef>
                <a:spcPts val="600"/>
              </a:spcBef>
              <a:buNone/>
              <a:defRPr/>
            </a:pPr>
            <a:endParaRPr lang="en-CA" sz="1800" dirty="0"/>
          </a:p>
          <a:p>
            <a:pPr marL="804863" lvl="2" indent="-354013" algn="just">
              <a:spcBef>
                <a:spcPts val="600"/>
              </a:spcBef>
              <a:buNone/>
              <a:defRPr/>
            </a:pPr>
            <a:endParaRPr lang="en-CA" sz="1800" dirty="0"/>
          </a:p>
          <a:p>
            <a:pPr marL="804863" lvl="2" indent="-354013" algn="just">
              <a:spcBef>
                <a:spcPts val="600"/>
              </a:spcBef>
              <a:buNone/>
              <a:defRPr/>
            </a:pPr>
            <a:endParaRPr lang="en-CA" sz="1800" dirty="0"/>
          </a:p>
          <a:p>
            <a:pPr algn="just">
              <a:spcBef>
                <a:spcPts val="600"/>
              </a:spcBef>
              <a:buNone/>
              <a:defRPr/>
            </a:pPr>
            <a:endParaRPr lang="en-CA" sz="2300" dirty="0">
              <a:solidFill>
                <a:schemeClr val="accent1"/>
              </a:solidFill>
            </a:endParaRPr>
          </a:p>
          <a:p>
            <a:pPr algn="just">
              <a:spcBef>
                <a:spcPts val="600"/>
              </a:spcBef>
              <a:buNone/>
              <a:defRPr/>
            </a:pPr>
            <a:endParaRPr lang="en-CA" sz="2300" dirty="0">
              <a:solidFill>
                <a:schemeClr val="accent1"/>
              </a:solidFill>
            </a:endParaRPr>
          </a:p>
          <a:p>
            <a:pPr algn="just">
              <a:spcBef>
                <a:spcPts val="600"/>
              </a:spcBef>
              <a:buNone/>
              <a:defRPr/>
            </a:pPr>
            <a:endParaRPr lang="en-CA" sz="2300" dirty="0">
              <a:solidFill>
                <a:schemeClr val="accent1"/>
              </a:solidFill>
            </a:endParaRPr>
          </a:p>
          <a:p>
            <a:pPr algn="just">
              <a:spcBef>
                <a:spcPts val="600"/>
              </a:spcBef>
              <a:buNone/>
              <a:defRPr/>
            </a:pPr>
            <a:r>
              <a:rPr lang="en-CA" sz="2300" dirty="0">
                <a:solidFill>
                  <a:schemeClr val="accent1"/>
                </a:solidFill>
              </a:rPr>
              <a:t>2) </a:t>
            </a:r>
            <a:r>
              <a:rPr lang="en-CA" sz="2300" dirty="0"/>
              <a:t>But </a:t>
            </a:r>
            <a:r>
              <a:rPr lang="en-US" sz="2400" dirty="0"/>
              <a:t>economically the East was exploited by the West Pakistani ruling elite</a:t>
            </a:r>
            <a:r>
              <a:rPr lang="en-CA" sz="2300" dirty="0"/>
              <a:t>:</a:t>
            </a:r>
          </a:p>
          <a:p>
            <a:pPr marL="627063" lvl="2" indent="-271463" algn="just">
              <a:spcBef>
                <a:spcPts val="600"/>
              </a:spcBef>
              <a:buFont typeface="+mj-lt"/>
              <a:buAutoNum type="arabicParenR"/>
              <a:defRPr/>
            </a:pPr>
            <a:r>
              <a:rPr lang="en-US" sz="1600" dirty="0"/>
              <a:t>East Bengal was the world's largest producer of raw jute (a fiber), which was Pakistan's main foreign exchange earner. The foreign trade statistics in its first decade for Pakistan were as follows: </a:t>
            </a:r>
            <a:endParaRPr lang="en-US" sz="1800" dirty="0"/>
          </a:p>
        </p:txBody>
      </p:sp>
      <p:sp>
        <p:nvSpPr>
          <p:cNvPr id="13314" name="Rectangle 2"/>
          <p:cNvSpPr>
            <a:spLocks noGrp="1" noChangeArrowheads="1"/>
          </p:cNvSpPr>
          <p:nvPr>
            <p:ph type="title"/>
          </p:nvPr>
        </p:nvSpPr>
        <p:spPr>
          <a:xfrm>
            <a:off x="1981200" y="0"/>
            <a:ext cx="8229600" cy="857232"/>
          </a:xfrm>
        </p:spPr>
        <p:txBody>
          <a:bodyPr/>
          <a:lstStyle/>
          <a:p>
            <a:pPr algn="ctr">
              <a:defRPr/>
            </a:pPr>
            <a:r>
              <a:rPr lang="en-CA" u="sng" dirty="0"/>
              <a:t>Economic Background</a:t>
            </a:r>
            <a:r>
              <a:rPr lang="en-CA" dirty="0"/>
              <a:t> </a:t>
            </a:r>
          </a:p>
        </p:txBody>
      </p:sp>
      <p:graphicFrame>
        <p:nvGraphicFramePr>
          <p:cNvPr id="4" name="Table 3"/>
          <p:cNvGraphicFramePr>
            <a:graphicFrameLocks noGrp="1"/>
          </p:cNvGraphicFramePr>
          <p:nvPr>
            <p:extLst>
              <p:ext uri="{D42A27DB-BD31-4B8C-83A1-F6EECF244321}">
                <p14:modId xmlns:p14="http://schemas.microsoft.com/office/powerpoint/2010/main" val="578347641"/>
              </p:ext>
            </p:extLst>
          </p:nvPr>
        </p:nvGraphicFramePr>
        <p:xfrm>
          <a:off x="249381" y="1785938"/>
          <a:ext cx="10584872" cy="1885516"/>
        </p:xfrm>
        <a:graphic>
          <a:graphicData uri="http://schemas.openxmlformats.org/drawingml/2006/table">
            <a:tbl>
              <a:tblPr rtl="1" firstRow="1" bandRow="1">
                <a:tableStyleId>{5C22544A-7EE6-4342-B048-85BDC9FD1C3A}</a:tableStyleId>
              </a:tblPr>
              <a:tblGrid>
                <a:gridCol w="2646218">
                  <a:extLst>
                    <a:ext uri="{9D8B030D-6E8A-4147-A177-3AD203B41FA5}">
                      <a16:colId xmlns:a16="http://schemas.microsoft.com/office/drawing/2014/main" xmlns="" val="20000"/>
                    </a:ext>
                  </a:extLst>
                </a:gridCol>
                <a:gridCol w="2646218">
                  <a:extLst>
                    <a:ext uri="{9D8B030D-6E8A-4147-A177-3AD203B41FA5}">
                      <a16:colId xmlns:a16="http://schemas.microsoft.com/office/drawing/2014/main" xmlns="" val="20001"/>
                    </a:ext>
                  </a:extLst>
                </a:gridCol>
                <a:gridCol w="2646218">
                  <a:extLst>
                    <a:ext uri="{9D8B030D-6E8A-4147-A177-3AD203B41FA5}">
                      <a16:colId xmlns:a16="http://schemas.microsoft.com/office/drawing/2014/main" xmlns="" val="20002"/>
                    </a:ext>
                  </a:extLst>
                </a:gridCol>
                <a:gridCol w="2646218">
                  <a:extLst>
                    <a:ext uri="{9D8B030D-6E8A-4147-A177-3AD203B41FA5}">
                      <a16:colId xmlns:a16="http://schemas.microsoft.com/office/drawing/2014/main" xmlns="" val="20003"/>
                    </a:ext>
                  </a:extLst>
                </a:gridCol>
              </a:tblGrid>
              <a:tr h="471379">
                <a:tc gridSpan="3">
                  <a:txBody>
                    <a:bodyPr/>
                    <a:lstStyle/>
                    <a:p>
                      <a:pPr algn="ctr" rtl="0"/>
                      <a:r>
                        <a:rPr lang="en-US" sz="1800" dirty="0"/>
                        <a:t>Population in Millions</a:t>
                      </a:r>
                      <a:endParaRPr lang="ar-SA" sz="1800" dirty="0"/>
                    </a:p>
                  </a:txBody>
                  <a:tcPr marL="91439" marR="91439" marT="45740" marB="45740"/>
                </a:tc>
                <a:tc hMerge="1">
                  <a:txBody>
                    <a:bodyPr/>
                    <a:lstStyle/>
                    <a:p>
                      <a:pPr algn="ctr" rtl="0"/>
                      <a:endParaRPr lang="ar-SA"/>
                    </a:p>
                  </a:txBody>
                  <a:tcPr/>
                </a:tc>
                <a:tc hMerge="1">
                  <a:txBody>
                    <a:bodyPr/>
                    <a:lstStyle/>
                    <a:p>
                      <a:pPr algn="ctr" rtl="0"/>
                      <a:endParaRPr lang="ar-SA" dirty="0"/>
                    </a:p>
                  </a:txBody>
                  <a:tcPr/>
                </a:tc>
                <a:tc rowSpan="2">
                  <a:txBody>
                    <a:bodyPr/>
                    <a:lstStyle/>
                    <a:p>
                      <a:pPr algn="ctr" rtl="0"/>
                      <a:r>
                        <a:rPr lang="en-US" sz="1800" dirty="0"/>
                        <a:t>Province</a:t>
                      </a:r>
                      <a:endParaRPr lang="ar-SA" sz="1800" dirty="0"/>
                    </a:p>
                  </a:txBody>
                  <a:tcPr marL="91439" marR="91439" marT="45740" marB="45740"/>
                </a:tc>
                <a:extLst>
                  <a:ext uri="{0D108BD9-81ED-4DB2-BD59-A6C34878D82A}">
                    <a16:rowId xmlns:a16="http://schemas.microsoft.com/office/drawing/2014/main" xmlns="" val="10000"/>
                  </a:ext>
                </a:extLst>
              </a:tr>
              <a:tr h="471379">
                <a:tc>
                  <a:txBody>
                    <a:bodyPr/>
                    <a:lstStyle/>
                    <a:p>
                      <a:pPr algn="ctr" rtl="0"/>
                      <a:r>
                        <a:rPr lang="en-US" sz="1800" dirty="0"/>
                        <a:t>1971</a:t>
                      </a:r>
                      <a:endParaRPr lang="ar-SA" sz="1800" dirty="0"/>
                    </a:p>
                  </a:txBody>
                  <a:tcPr marL="91439" marR="91439" marT="45740" marB="45740"/>
                </a:tc>
                <a:tc>
                  <a:txBody>
                    <a:bodyPr/>
                    <a:lstStyle/>
                    <a:p>
                      <a:pPr algn="ctr" rtl="0"/>
                      <a:r>
                        <a:rPr lang="en-US" sz="1800" dirty="0"/>
                        <a:t>1961</a:t>
                      </a:r>
                      <a:endParaRPr lang="ar-SA" sz="1800" dirty="0"/>
                    </a:p>
                  </a:txBody>
                  <a:tcPr marL="91439" marR="91439" marT="45740" marB="45740"/>
                </a:tc>
                <a:tc>
                  <a:txBody>
                    <a:bodyPr/>
                    <a:lstStyle/>
                    <a:p>
                      <a:pPr algn="ctr" rtl="0"/>
                      <a:r>
                        <a:rPr lang="en-US" sz="1800" dirty="0"/>
                        <a:t>1951</a:t>
                      </a:r>
                      <a:endParaRPr lang="ar-SA" sz="1800" dirty="0"/>
                    </a:p>
                  </a:txBody>
                  <a:tcPr marL="91439" marR="91439" marT="45740" marB="45740"/>
                </a:tc>
                <a:tc vMerge="1">
                  <a:txBody>
                    <a:bodyPr/>
                    <a:lstStyle/>
                    <a:p>
                      <a:pPr algn="ctr" rtl="0"/>
                      <a:endParaRPr lang="ar-SA" dirty="0"/>
                    </a:p>
                  </a:txBody>
                  <a:tcPr/>
                </a:tc>
                <a:extLst>
                  <a:ext uri="{0D108BD9-81ED-4DB2-BD59-A6C34878D82A}">
                    <a16:rowId xmlns:a16="http://schemas.microsoft.com/office/drawing/2014/main" xmlns="" val="10001"/>
                  </a:ext>
                </a:extLst>
              </a:tr>
              <a:tr h="471379">
                <a:tc>
                  <a:txBody>
                    <a:bodyPr/>
                    <a:lstStyle/>
                    <a:p>
                      <a:pPr algn="ctr" rtl="0"/>
                      <a:r>
                        <a:rPr lang="en-US" sz="1800" dirty="0"/>
                        <a:t>70</a:t>
                      </a:r>
                      <a:endParaRPr lang="ar-SA" sz="1800" dirty="0"/>
                    </a:p>
                  </a:txBody>
                  <a:tcPr marL="91439" marR="91439" marT="45740" marB="45740"/>
                </a:tc>
                <a:tc>
                  <a:txBody>
                    <a:bodyPr/>
                    <a:lstStyle/>
                    <a:p>
                      <a:pPr algn="ctr" rtl="0"/>
                      <a:r>
                        <a:rPr lang="en-US" sz="1800" dirty="0"/>
                        <a:t>50.8</a:t>
                      </a:r>
                      <a:endParaRPr lang="ar-SA" sz="1800" dirty="0"/>
                    </a:p>
                  </a:txBody>
                  <a:tcPr marL="91439" marR="91439" marT="45740" marB="45740"/>
                </a:tc>
                <a:tc>
                  <a:txBody>
                    <a:bodyPr/>
                    <a:lstStyle/>
                    <a:p>
                      <a:pPr algn="ctr" rtl="0"/>
                      <a:r>
                        <a:rPr lang="en-US" sz="1800" dirty="0"/>
                        <a:t>41.9</a:t>
                      </a:r>
                      <a:endParaRPr lang="ar-SA" sz="1800" dirty="0"/>
                    </a:p>
                  </a:txBody>
                  <a:tcPr marL="91439" marR="91439" marT="45740" marB="45740"/>
                </a:tc>
                <a:tc>
                  <a:txBody>
                    <a:bodyPr/>
                    <a:lstStyle/>
                    <a:p>
                      <a:pPr algn="ctr" rtl="0"/>
                      <a:r>
                        <a:rPr lang="en-US" sz="1800" dirty="0"/>
                        <a:t>East Pakistan</a:t>
                      </a:r>
                      <a:endParaRPr lang="ar-SA" sz="1800" dirty="0"/>
                    </a:p>
                  </a:txBody>
                  <a:tcPr marL="91439" marR="91439" marT="45740" marB="45740"/>
                </a:tc>
                <a:extLst>
                  <a:ext uri="{0D108BD9-81ED-4DB2-BD59-A6C34878D82A}">
                    <a16:rowId xmlns:a16="http://schemas.microsoft.com/office/drawing/2014/main" xmlns="" val="10002"/>
                  </a:ext>
                </a:extLst>
              </a:tr>
              <a:tr h="471379">
                <a:tc>
                  <a:txBody>
                    <a:bodyPr/>
                    <a:lstStyle/>
                    <a:p>
                      <a:pPr algn="ctr" rtl="0"/>
                      <a:r>
                        <a:rPr lang="en-US" sz="1800" dirty="0"/>
                        <a:t>60</a:t>
                      </a:r>
                      <a:endParaRPr lang="ar-SA" sz="1800" dirty="0"/>
                    </a:p>
                  </a:txBody>
                  <a:tcPr marL="91439" marR="91439" marT="45740" marB="45740"/>
                </a:tc>
                <a:tc>
                  <a:txBody>
                    <a:bodyPr/>
                    <a:lstStyle/>
                    <a:p>
                      <a:pPr algn="ctr" rtl="0"/>
                      <a:r>
                        <a:rPr lang="en-US" sz="1800" dirty="0"/>
                        <a:t>42.9</a:t>
                      </a:r>
                      <a:endParaRPr lang="ar-SA" sz="1800" dirty="0"/>
                    </a:p>
                  </a:txBody>
                  <a:tcPr marL="91439" marR="91439" marT="45740" marB="45740"/>
                </a:tc>
                <a:tc>
                  <a:txBody>
                    <a:bodyPr/>
                    <a:lstStyle/>
                    <a:p>
                      <a:pPr algn="ctr" rtl="0"/>
                      <a:r>
                        <a:rPr lang="en-US" sz="1800" dirty="0"/>
                        <a:t>33.7</a:t>
                      </a:r>
                      <a:endParaRPr lang="ar-SA" sz="1800" dirty="0"/>
                    </a:p>
                  </a:txBody>
                  <a:tcPr marL="91439" marR="91439" marT="45740" marB="45740"/>
                </a:tc>
                <a:tc>
                  <a:txBody>
                    <a:bodyPr/>
                    <a:lstStyle/>
                    <a:p>
                      <a:pPr algn="ctr" rtl="0"/>
                      <a:r>
                        <a:rPr lang="en-US" sz="1800" dirty="0"/>
                        <a:t>West Pakistan</a:t>
                      </a:r>
                      <a:endParaRPr lang="ar-SA" sz="1800" dirty="0"/>
                    </a:p>
                  </a:txBody>
                  <a:tcPr marL="91439" marR="91439" marT="45740" marB="45740"/>
                </a:tc>
                <a:extLst>
                  <a:ext uri="{0D108BD9-81ED-4DB2-BD59-A6C34878D82A}">
                    <a16:rowId xmlns:a16="http://schemas.microsoft.com/office/drawing/2014/main" xmlns="" val="10003"/>
                  </a:ext>
                </a:extLst>
              </a:tr>
            </a:tbl>
          </a:graphicData>
        </a:graphic>
      </p:graphicFrame>
      <p:graphicFrame>
        <p:nvGraphicFramePr>
          <p:cNvPr id="5" name="Table 4"/>
          <p:cNvGraphicFramePr>
            <a:graphicFrameLocks noGrp="1"/>
          </p:cNvGraphicFramePr>
          <p:nvPr/>
        </p:nvGraphicFramePr>
        <p:xfrm>
          <a:off x="2024064" y="5000625"/>
          <a:ext cx="8143875" cy="1463676"/>
        </p:xfrm>
        <a:graphic>
          <a:graphicData uri="http://schemas.openxmlformats.org/drawingml/2006/table">
            <a:tbl>
              <a:tblPr rtl="1" firstRow="1" bandRow="1">
                <a:tableStyleId>{5C22544A-7EE6-4342-B048-85BDC9FD1C3A}</a:tableStyleId>
              </a:tblPr>
              <a:tblGrid>
                <a:gridCol w="1336212">
                  <a:extLst>
                    <a:ext uri="{9D8B030D-6E8A-4147-A177-3AD203B41FA5}">
                      <a16:colId xmlns:a16="http://schemas.microsoft.com/office/drawing/2014/main" xmlns="" val="20000"/>
                    </a:ext>
                  </a:extLst>
                </a:gridCol>
                <a:gridCol w="1558624">
                  <a:extLst>
                    <a:ext uri="{9D8B030D-6E8A-4147-A177-3AD203B41FA5}">
                      <a16:colId xmlns:a16="http://schemas.microsoft.com/office/drawing/2014/main" xmlns="" val="20001"/>
                    </a:ext>
                  </a:extLst>
                </a:gridCol>
                <a:gridCol w="1529595">
                  <a:extLst>
                    <a:ext uri="{9D8B030D-6E8A-4147-A177-3AD203B41FA5}">
                      <a16:colId xmlns:a16="http://schemas.microsoft.com/office/drawing/2014/main" xmlns="" val="20002"/>
                    </a:ext>
                  </a:extLst>
                </a:gridCol>
                <a:gridCol w="1683475">
                  <a:extLst>
                    <a:ext uri="{9D8B030D-6E8A-4147-A177-3AD203B41FA5}">
                      <a16:colId xmlns:a16="http://schemas.microsoft.com/office/drawing/2014/main" xmlns="" val="20003"/>
                    </a:ext>
                  </a:extLst>
                </a:gridCol>
                <a:gridCol w="2035969">
                  <a:extLst>
                    <a:ext uri="{9D8B030D-6E8A-4147-A177-3AD203B41FA5}">
                      <a16:colId xmlns:a16="http://schemas.microsoft.com/office/drawing/2014/main" xmlns="" val="20004"/>
                    </a:ext>
                  </a:extLst>
                </a:gridCol>
              </a:tblGrid>
              <a:tr h="365919">
                <a:tc gridSpan="2">
                  <a:txBody>
                    <a:bodyPr/>
                    <a:lstStyle/>
                    <a:p>
                      <a:pPr algn="ctr" rtl="0"/>
                      <a:r>
                        <a:rPr lang="en-US" sz="1800" dirty="0"/>
                        <a:t>West</a:t>
                      </a:r>
                      <a:r>
                        <a:rPr lang="en-US" sz="1800" baseline="0" dirty="0"/>
                        <a:t> Pakistan</a:t>
                      </a:r>
                      <a:endParaRPr lang="ar-SA" sz="1800" dirty="0"/>
                    </a:p>
                  </a:txBody>
                  <a:tcPr marL="91439" marR="91439" marT="45740" marB="45740"/>
                </a:tc>
                <a:tc hMerge="1">
                  <a:txBody>
                    <a:bodyPr/>
                    <a:lstStyle/>
                    <a:p>
                      <a:pPr rtl="1"/>
                      <a:endParaRPr lang="ar-SA"/>
                    </a:p>
                  </a:txBody>
                  <a:tcPr/>
                </a:tc>
                <a:tc gridSpan="2">
                  <a:txBody>
                    <a:bodyPr/>
                    <a:lstStyle/>
                    <a:p>
                      <a:pPr algn="ctr" rtl="0"/>
                      <a:r>
                        <a:rPr lang="en-US" sz="1800" dirty="0"/>
                        <a:t>East</a:t>
                      </a:r>
                      <a:r>
                        <a:rPr lang="en-US" sz="1800" baseline="0" dirty="0"/>
                        <a:t> Pakistan</a:t>
                      </a:r>
                      <a:endParaRPr lang="ar-SA" sz="1800" dirty="0"/>
                    </a:p>
                  </a:txBody>
                  <a:tcPr marL="91439" marR="91439" marT="45740" marB="45740"/>
                </a:tc>
                <a:tc hMerge="1">
                  <a:txBody>
                    <a:bodyPr/>
                    <a:lstStyle/>
                    <a:p>
                      <a:pPr algn="ctr" rtl="0"/>
                      <a:endParaRPr lang="ar-SA" dirty="0"/>
                    </a:p>
                  </a:txBody>
                  <a:tcPr/>
                </a:tc>
                <a:tc rowSpan="2">
                  <a:txBody>
                    <a:bodyPr/>
                    <a:lstStyle/>
                    <a:p>
                      <a:pPr algn="ctr" rtl="0"/>
                      <a:r>
                        <a:rPr lang="en-US" sz="1800" dirty="0"/>
                        <a:t>5 years </a:t>
                      </a:r>
                    </a:p>
                    <a:p>
                      <a:pPr algn="ctr" rtl="0"/>
                      <a:r>
                        <a:rPr lang="en-US" sz="1800" dirty="0"/>
                        <a:t>period</a:t>
                      </a:r>
                      <a:endParaRPr lang="ar-SA" sz="1800" dirty="0"/>
                    </a:p>
                  </a:txBody>
                  <a:tcPr marL="91439" marR="91439" marT="45740" marB="45740"/>
                </a:tc>
                <a:extLst>
                  <a:ext uri="{0D108BD9-81ED-4DB2-BD59-A6C34878D82A}">
                    <a16:rowId xmlns:a16="http://schemas.microsoft.com/office/drawing/2014/main" xmlns="" val="10000"/>
                  </a:ext>
                </a:extLst>
              </a:tr>
              <a:tr h="365919">
                <a:tc>
                  <a:txBody>
                    <a:bodyPr/>
                    <a:lstStyle/>
                    <a:p>
                      <a:pPr algn="ctr" rtl="0"/>
                      <a:r>
                        <a:rPr lang="en-US" sz="1800" dirty="0"/>
                        <a:t>Imports</a:t>
                      </a:r>
                      <a:endParaRPr lang="ar-SA" sz="1800" dirty="0"/>
                    </a:p>
                  </a:txBody>
                  <a:tcPr marL="91439" marR="91439" marT="45740" marB="45740"/>
                </a:tc>
                <a:tc>
                  <a:txBody>
                    <a:bodyPr/>
                    <a:lstStyle/>
                    <a:p>
                      <a:pPr algn="ctr" rtl="0"/>
                      <a:r>
                        <a:rPr lang="en-US" sz="1800" dirty="0"/>
                        <a:t>Exports</a:t>
                      </a:r>
                      <a:endParaRPr lang="ar-SA" sz="1800" dirty="0"/>
                    </a:p>
                  </a:txBody>
                  <a:tcPr marL="91439" marR="91439" marT="45740" marB="45740"/>
                </a:tc>
                <a:tc>
                  <a:txBody>
                    <a:bodyPr/>
                    <a:lstStyle/>
                    <a:p>
                      <a:pPr algn="ctr" rtl="0"/>
                      <a:r>
                        <a:rPr lang="en-US" sz="1800" dirty="0"/>
                        <a:t>Imports</a:t>
                      </a:r>
                      <a:endParaRPr lang="ar-SA" sz="1800" dirty="0"/>
                    </a:p>
                  </a:txBody>
                  <a:tcPr marL="91439" marR="91439" marT="45740" marB="45740"/>
                </a:tc>
                <a:tc>
                  <a:txBody>
                    <a:bodyPr/>
                    <a:lstStyle/>
                    <a:p>
                      <a:pPr algn="ctr" rtl="0"/>
                      <a:r>
                        <a:rPr lang="en-US" sz="1800" dirty="0"/>
                        <a:t>Exports</a:t>
                      </a:r>
                      <a:endParaRPr lang="ar-SA" sz="1800" dirty="0"/>
                    </a:p>
                  </a:txBody>
                  <a:tcPr marL="91439" marR="91439" marT="45740" marB="45740"/>
                </a:tc>
                <a:tc vMerge="1">
                  <a:txBody>
                    <a:bodyPr/>
                    <a:lstStyle/>
                    <a:p>
                      <a:pPr algn="ctr" rtl="0"/>
                      <a:endParaRPr lang="ar-SA" dirty="0"/>
                    </a:p>
                  </a:txBody>
                  <a:tcPr/>
                </a:tc>
                <a:extLst>
                  <a:ext uri="{0D108BD9-81ED-4DB2-BD59-A6C34878D82A}">
                    <a16:rowId xmlns:a16="http://schemas.microsoft.com/office/drawing/2014/main" xmlns="" val="10001"/>
                  </a:ext>
                </a:extLst>
              </a:tr>
              <a:tr h="3659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4769</a:t>
                      </a:r>
                      <a:endParaRPr lang="ar-SA" sz="1800" dirty="0"/>
                    </a:p>
                  </a:txBody>
                  <a:tcPr marL="91439" marR="91439" marT="45740" marB="4574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3786</a:t>
                      </a:r>
                      <a:endParaRPr lang="ar-SA" sz="1800" dirty="0"/>
                    </a:p>
                  </a:txBody>
                  <a:tcPr marL="91439" marR="91439" marT="45740" marB="4574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2129</a:t>
                      </a:r>
                      <a:endParaRPr lang="ar-SA" sz="1800" dirty="0"/>
                    </a:p>
                  </a:txBody>
                  <a:tcPr marL="91439" marR="91439" marT="45740" marB="4574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4582</a:t>
                      </a:r>
                    </a:p>
                  </a:txBody>
                  <a:tcPr marL="91439" marR="91439" marT="45740" marB="45740" anchor="ctr"/>
                </a:tc>
                <a:tc>
                  <a:txBody>
                    <a:bodyPr/>
                    <a:lstStyle/>
                    <a:p>
                      <a:pPr algn="ctr" rtl="0"/>
                      <a:r>
                        <a:rPr lang="en-US" sz="1800" dirty="0"/>
                        <a:t>1947-52</a:t>
                      </a:r>
                      <a:endParaRPr lang="ar-SA" sz="1800" dirty="0"/>
                    </a:p>
                  </a:txBody>
                  <a:tcPr marL="91439" marR="91439" marT="45740" marB="45740"/>
                </a:tc>
                <a:extLst>
                  <a:ext uri="{0D108BD9-81ED-4DB2-BD59-A6C34878D82A}">
                    <a16:rowId xmlns:a16="http://schemas.microsoft.com/office/drawing/2014/main" xmlns="" val="10002"/>
                  </a:ext>
                </a:extLst>
              </a:tr>
              <a:tr h="365919">
                <a:tc>
                  <a:txBody>
                    <a:bodyPr/>
                    <a:lstStyle/>
                    <a:p>
                      <a:pPr algn="ctr" rtl="0"/>
                      <a:r>
                        <a:rPr lang="en-US" sz="1800" dirty="0"/>
                        <a:t>5105</a:t>
                      </a:r>
                      <a:endParaRPr lang="ar-SA" sz="1800" dirty="0"/>
                    </a:p>
                  </a:txBody>
                  <a:tcPr marL="91439" marR="91439" marT="45740" marB="45740"/>
                </a:tc>
                <a:tc>
                  <a:txBody>
                    <a:bodyPr/>
                    <a:lstStyle/>
                    <a:p>
                      <a:pPr algn="ctr" rtl="0"/>
                      <a:r>
                        <a:rPr lang="en-US" sz="1800" dirty="0"/>
                        <a:t>3440</a:t>
                      </a:r>
                      <a:endParaRPr lang="ar-SA" sz="1800" dirty="0"/>
                    </a:p>
                  </a:txBody>
                  <a:tcPr marL="91439" marR="91439" marT="45740" marB="45740"/>
                </a:tc>
                <a:tc>
                  <a:txBody>
                    <a:bodyPr/>
                    <a:lstStyle/>
                    <a:p>
                      <a:pPr algn="ctr" rtl="0"/>
                      <a:r>
                        <a:rPr lang="en-US" sz="1800" dirty="0"/>
                        <a:t>2159</a:t>
                      </a:r>
                      <a:endParaRPr lang="ar-SA" sz="1800" dirty="0"/>
                    </a:p>
                  </a:txBody>
                  <a:tcPr marL="91439" marR="91439" marT="45740" marB="45740"/>
                </a:tc>
                <a:tc>
                  <a:txBody>
                    <a:bodyPr/>
                    <a:lstStyle/>
                    <a:p>
                      <a:pPr algn="ctr" rtl="0"/>
                      <a:r>
                        <a:rPr lang="en-US" sz="1800" dirty="0"/>
                        <a:t>3969</a:t>
                      </a:r>
                      <a:endParaRPr lang="ar-SA" sz="1800" dirty="0"/>
                    </a:p>
                  </a:txBody>
                  <a:tcPr marL="91439" marR="91439" marT="45740" marB="45740"/>
                </a:tc>
                <a:tc>
                  <a:txBody>
                    <a:bodyPr/>
                    <a:lstStyle/>
                    <a:p>
                      <a:pPr algn="ctr" rtl="0"/>
                      <a:r>
                        <a:rPr lang="en-US" sz="1800" dirty="0"/>
                        <a:t>1952-57</a:t>
                      </a:r>
                      <a:endParaRPr lang="ar-SA" sz="1800" dirty="0"/>
                    </a:p>
                  </a:txBody>
                  <a:tcPr marL="91439" marR="91439" marT="45740" marB="45740"/>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4574045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2000"/>
                                        <p:tgtEl>
                                          <p:spTgt spid="133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315"/>
                                        </p:tgtEl>
                                        <p:attrNameLst>
                                          <p:attrName>style.visibility</p:attrName>
                                        </p:attrNameLst>
                                      </p:cBhvr>
                                      <p:to>
                                        <p:strVal val="visible"/>
                                      </p:to>
                                    </p:set>
                                    <p:animEffect transition="in" filter="fade">
                                      <p:cBhvr>
                                        <p:cTn id="10" dur="20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Economic Background</a:t>
            </a:r>
          </a:p>
        </p:txBody>
      </p:sp>
      <p:sp>
        <p:nvSpPr>
          <p:cNvPr id="3" name="Content Placeholder 2"/>
          <p:cNvSpPr>
            <a:spLocks noGrp="1"/>
          </p:cNvSpPr>
          <p:nvPr>
            <p:ph idx="1"/>
          </p:nvPr>
        </p:nvSpPr>
        <p:spPr>
          <a:xfrm>
            <a:off x="0" y="1690688"/>
            <a:ext cx="12192000" cy="4351338"/>
          </a:xfrm>
        </p:spPr>
        <p:txBody>
          <a:bodyPr>
            <a:normAutofit fontScale="92500" lnSpcReduction="20000"/>
          </a:bodyPr>
          <a:lstStyle/>
          <a:p>
            <a:r>
              <a:rPr lang="en-US" sz="3000" dirty="0"/>
              <a:t>West Pakistan had four provinces: Punjab, Sindh, </a:t>
            </a:r>
            <a:r>
              <a:rPr lang="en-US" sz="3000" dirty="0" err="1"/>
              <a:t>Balochistan</a:t>
            </a:r>
            <a:r>
              <a:rPr lang="en-US" sz="3000" dirty="0"/>
              <a:t>, and the North-West Frontier. The fifth province was East Pakistan. </a:t>
            </a:r>
          </a:p>
          <a:p>
            <a:r>
              <a:rPr lang="en-US" sz="3000" dirty="0"/>
              <a:t>Having control over the provinces, the West used up more resources than the</a:t>
            </a:r>
          </a:p>
          <a:p>
            <a:r>
              <a:rPr lang="en-US" sz="3000" dirty="0"/>
              <a:t>East. </a:t>
            </a:r>
          </a:p>
          <a:p>
            <a:r>
              <a:rPr lang="en-US" sz="3000" dirty="0"/>
              <a:t>Between 1948 and 1960, East Pakistan made 70% of all of Pakistan's exports, while it only received 25% of imported money.</a:t>
            </a:r>
          </a:p>
          <a:p>
            <a:r>
              <a:rPr lang="en-US" sz="3000" dirty="0"/>
              <a:t> In 1948, East Pakistan had 11 fabric mills while the West had nine. </a:t>
            </a:r>
          </a:p>
          <a:p>
            <a:r>
              <a:rPr lang="en-US" sz="3000" dirty="0"/>
              <a:t>In 1971, the number of fabric mills in the West grew to 150 while the number in</a:t>
            </a:r>
          </a:p>
          <a:p>
            <a:r>
              <a:rPr lang="en-US" sz="3000" dirty="0"/>
              <a:t>the East went down to 26. </a:t>
            </a:r>
          </a:p>
          <a:p>
            <a:r>
              <a:rPr lang="en-US" sz="3000" dirty="0"/>
              <a:t>About 2.6 billion dollars of resources were also shifted over time from East Pakistan to West Pakistan. </a:t>
            </a:r>
          </a:p>
          <a:p>
            <a:endParaRPr lang="en-US" dirty="0"/>
          </a:p>
        </p:txBody>
      </p:sp>
    </p:spTree>
    <p:extLst>
      <p:ext uri="{BB962C8B-B14F-4D97-AF65-F5344CB8AC3E}">
        <p14:creationId xmlns:p14="http://schemas.microsoft.com/office/powerpoint/2010/main" val="322453372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TotalTime>
  <Words>2121</Words>
  <Application>Microsoft Office PowerPoint</Application>
  <PresentationFormat>Custom</PresentationFormat>
  <Paragraphs>239</Paragraphs>
  <Slides>27</Slides>
  <Notes>9</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 Disparity between West Pakistan and East Pakistan </vt:lpstr>
      <vt:lpstr>PowerPoint Presentation</vt:lpstr>
      <vt:lpstr>PowerPoint Presentation</vt:lpstr>
      <vt:lpstr>PowerPoint Presentation</vt:lpstr>
      <vt:lpstr>Causes of War</vt:lpstr>
      <vt:lpstr>Social Background </vt:lpstr>
      <vt:lpstr>Social Background </vt:lpstr>
      <vt:lpstr>Economic Background </vt:lpstr>
      <vt:lpstr>Economic Background</vt:lpstr>
      <vt:lpstr>The Pakistani Army</vt:lpstr>
      <vt:lpstr>1970 Cyclone</vt:lpstr>
      <vt:lpstr>What Actions Led To The War Breaking Out</vt:lpstr>
      <vt:lpstr>Basics Of The War</vt:lpstr>
      <vt:lpstr>The Guinness Book of Records lists the Bangladesh Genocide as one of the top 5 genocides in the 20th century.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Atrocities Committed </vt:lpstr>
      <vt:lpstr>Atrocities Continued</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2016 Civil War between Pakistan and Bangladesh</dc:title>
  <dc:creator>RIP</dc:creator>
  <cp:lastModifiedBy>UIU</cp:lastModifiedBy>
  <cp:revision>16</cp:revision>
  <dcterms:created xsi:type="dcterms:W3CDTF">2016-04-04T10:31:26Z</dcterms:created>
  <dcterms:modified xsi:type="dcterms:W3CDTF">2023-03-21T10:24:25Z</dcterms:modified>
</cp:coreProperties>
</file>