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82" r:id="rId1"/>
  </p:sldMasterIdLst>
  <p:notesMasterIdLst>
    <p:notesMasterId r:id="rId20"/>
  </p:notesMasterIdLst>
  <p:handoutMasterIdLst>
    <p:handoutMasterId r:id="rId21"/>
  </p:handoutMasterIdLst>
  <p:sldIdLst>
    <p:sldId id="332" r:id="rId2"/>
    <p:sldId id="358" r:id="rId3"/>
    <p:sldId id="334" r:id="rId4"/>
    <p:sldId id="335" r:id="rId5"/>
    <p:sldId id="337" r:id="rId6"/>
    <p:sldId id="368" r:id="rId7"/>
    <p:sldId id="382" r:id="rId8"/>
    <p:sldId id="340" r:id="rId9"/>
    <p:sldId id="341" r:id="rId10"/>
    <p:sldId id="342" r:id="rId11"/>
    <p:sldId id="343" r:id="rId12"/>
    <p:sldId id="374" r:id="rId13"/>
    <p:sldId id="381" r:id="rId14"/>
    <p:sldId id="376" r:id="rId15"/>
    <p:sldId id="377" r:id="rId16"/>
    <p:sldId id="378" r:id="rId17"/>
    <p:sldId id="379" r:id="rId18"/>
    <p:sldId id="380" r:id="rId19"/>
  </p:sldIdLst>
  <p:sldSz cx="14630400" cy="9144000"/>
  <p:notesSz cx="7045325" cy="9345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705212" indent="-188416" algn="l" rtl="0" eaLnBrk="0" fontAlgn="base" hangingPunct="0">
      <a:spcBef>
        <a:spcPct val="0"/>
      </a:spcBef>
      <a:spcAft>
        <a:spcPct val="0"/>
      </a:spcAft>
      <a:defRPr kern="1200">
        <a:solidFill>
          <a:schemeClr val="tx1"/>
        </a:solidFill>
        <a:latin typeface="Arial" charset="0"/>
        <a:ea typeface="+mn-ea"/>
        <a:cs typeface="+mn-cs"/>
      </a:defRPr>
    </a:lvl2pPr>
    <a:lvl3pPr marL="1414011" indent="-380419" algn="l" rtl="0" eaLnBrk="0" fontAlgn="base" hangingPunct="0">
      <a:spcBef>
        <a:spcPct val="0"/>
      </a:spcBef>
      <a:spcAft>
        <a:spcPct val="0"/>
      </a:spcAft>
      <a:defRPr kern="1200">
        <a:solidFill>
          <a:schemeClr val="tx1"/>
        </a:solidFill>
        <a:latin typeface="Arial" charset="0"/>
        <a:ea typeface="+mn-ea"/>
        <a:cs typeface="+mn-cs"/>
      </a:defRPr>
    </a:lvl3pPr>
    <a:lvl4pPr marL="2122812" indent="-572424" algn="l" rtl="0" eaLnBrk="0" fontAlgn="base" hangingPunct="0">
      <a:spcBef>
        <a:spcPct val="0"/>
      </a:spcBef>
      <a:spcAft>
        <a:spcPct val="0"/>
      </a:spcAft>
      <a:defRPr kern="1200">
        <a:solidFill>
          <a:schemeClr val="tx1"/>
        </a:solidFill>
        <a:latin typeface="Arial" charset="0"/>
        <a:ea typeface="+mn-ea"/>
        <a:cs typeface="+mn-cs"/>
      </a:defRPr>
    </a:lvl4pPr>
    <a:lvl5pPr marL="2831612" indent="-764427" algn="l" rtl="0" eaLnBrk="0" fontAlgn="base" hangingPunct="0">
      <a:spcBef>
        <a:spcPct val="0"/>
      </a:spcBef>
      <a:spcAft>
        <a:spcPct val="0"/>
      </a:spcAft>
      <a:defRPr kern="1200">
        <a:solidFill>
          <a:schemeClr val="tx1"/>
        </a:solidFill>
        <a:latin typeface="Arial" charset="0"/>
        <a:ea typeface="+mn-ea"/>
        <a:cs typeface="+mn-cs"/>
      </a:defRPr>
    </a:lvl5pPr>
    <a:lvl6pPr marL="2583980" algn="l" defTabSz="1033592" rtl="0" eaLnBrk="1" latinLnBrk="0" hangingPunct="1">
      <a:defRPr kern="1200">
        <a:solidFill>
          <a:schemeClr val="tx1"/>
        </a:solidFill>
        <a:latin typeface="Arial" charset="0"/>
        <a:ea typeface="+mn-ea"/>
        <a:cs typeface="+mn-cs"/>
      </a:defRPr>
    </a:lvl6pPr>
    <a:lvl7pPr marL="3100776" algn="l" defTabSz="1033592" rtl="0" eaLnBrk="1" latinLnBrk="0" hangingPunct="1">
      <a:defRPr kern="1200">
        <a:solidFill>
          <a:schemeClr val="tx1"/>
        </a:solidFill>
        <a:latin typeface="Arial" charset="0"/>
        <a:ea typeface="+mn-ea"/>
        <a:cs typeface="+mn-cs"/>
      </a:defRPr>
    </a:lvl7pPr>
    <a:lvl8pPr marL="3617572" algn="l" defTabSz="1033592" rtl="0" eaLnBrk="1" latinLnBrk="0" hangingPunct="1">
      <a:defRPr kern="1200">
        <a:solidFill>
          <a:schemeClr val="tx1"/>
        </a:solidFill>
        <a:latin typeface="Arial" charset="0"/>
        <a:ea typeface="+mn-ea"/>
        <a:cs typeface="+mn-cs"/>
      </a:defRPr>
    </a:lvl8pPr>
    <a:lvl9pPr marL="4134368" algn="l" defTabSz="1033592"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65" d="100"/>
          <a:sy n="65" d="100"/>
        </p:scale>
        <p:origin x="936" y="78"/>
      </p:cViewPr>
      <p:guideLst>
        <p:guide orient="horz" pos="2880"/>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763" cy="466725"/>
          </a:xfrm>
          <a:prstGeom prst="rect">
            <a:avLst/>
          </a:prstGeom>
        </p:spPr>
        <p:txBody>
          <a:bodyPr vert="horz" lIns="93662" tIns="46831" rIns="93662" bIns="46831" rtlCol="0"/>
          <a:lstStyle>
            <a:lvl1pPr algn="l">
              <a:defRPr sz="1200">
                <a:latin typeface="Arial" charset="0"/>
              </a:defRPr>
            </a:lvl1pPr>
          </a:lstStyle>
          <a:p>
            <a:pPr>
              <a:defRPr/>
            </a:pPr>
            <a:endParaRPr lang="en-US"/>
          </a:p>
        </p:txBody>
      </p:sp>
      <p:sp>
        <p:nvSpPr>
          <p:cNvPr id="3" name="Date Placeholder 2"/>
          <p:cNvSpPr>
            <a:spLocks noGrp="1"/>
          </p:cNvSpPr>
          <p:nvPr>
            <p:ph type="dt" sz="quarter" idx="1"/>
          </p:nvPr>
        </p:nvSpPr>
        <p:spPr>
          <a:xfrm>
            <a:off x="3990975" y="0"/>
            <a:ext cx="3052763" cy="466725"/>
          </a:xfrm>
          <a:prstGeom prst="rect">
            <a:avLst/>
          </a:prstGeom>
        </p:spPr>
        <p:txBody>
          <a:bodyPr vert="horz" lIns="93662" tIns="46831" rIns="93662" bIns="46831" rtlCol="0"/>
          <a:lstStyle>
            <a:lvl1pPr algn="r">
              <a:defRPr sz="1200">
                <a:latin typeface="Arial" charset="0"/>
              </a:defRPr>
            </a:lvl1pPr>
          </a:lstStyle>
          <a:p>
            <a:pPr>
              <a:defRPr/>
            </a:pPr>
            <a:fld id="{A3CA67F4-761F-46AB-9C18-D0BD04166905}" type="datetimeFigureOut">
              <a:rPr lang="en-US"/>
              <a:pPr>
                <a:defRPr/>
              </a:pPr>
              <a:t>3/26/2023</a:t>
            </a:fld>
            <a:endParaRPr lang="en-US"/>
          </a:p>
        </p:txBody>
      </p:sp>
      <p:sp>
        <p:nvSpPr>
          <p:cNvPr id="4" name="Footer Placeholder 3"/>
          <p:cNvSpPr>
            <a:spLocks noGrp="1"/>
          </p:cNvSpPr>
          <p:nvPr>
            <p:ph type="ftr" sz="quarter" idx="2"/>
          </p:nvPr>
        </p:nvSpPr>
        <p:spPr>
          <a:xfrm>
            <a:off x="0" y="8877300"/>
            <a:ext cx="3052763" cy="466725"/>
          </a:xfrm>
          <a:prstGeom prst="rect">
            <a:avLst/>
          </a:prstGeom>
        </p:spPr>
        <p:txBody>
          <a:bodyPr vert="horz" lIns="93662" tIns="46831" rIns="93662" bIns="46831" rtlCol="0" anchor="b"/>
          <a:lstStyle>
            <a:lvl1pPr algn="l">
              <a:defRPr sz="1200">
                <a:latin typeface="Arial" charset="0"/>
              </a:defRPr>
            </a:lvl1pPr>
          </a:lstStyle>
          <a:p>
            <a:pPr>
              <a:defRPr/>
            </a:pPr>
            <a:endParaRPr lang="en-US"/>
          </a:p>
        </p:txBody>
      </p:sp>
      <p:sp>
        <p:nvSpPr>
          <p:cNvPr id="5" name="Slide Number Placeholder 4"/>
          <p:cNvSpPr>
            <a:spLocks noGrp="1"/>
          </p:cNvSpPr>
          <p:nvPr>
            <p:ph type="sldNum" sz="quarter" idx="3"/>
          </p:nvPr>
        </p:nvSpPr>
        <p:spPr>
          <a:xfrm>
            <a:off x="3990975" y="8877300"/>
            <a:ext cx="3052763" cy="466725"/>
          </a:xfrm>
          <a:prstGeom prst="rect">
            <a:avLst/>
          </a:prstGeom>
        </p:spPr>
        <p:txBody>
          <a:bodyPr vert="horz" wrap="square" lIns="93662" tIns="46831" rIns="93662" bIns="46831" numCol="1" anchor="b" anchorCtr="0" compatLnSpc="1">
            <a:prstTxWarp prst="textNoShape">
              <a:avLst/>
            </a:prstTxWarp>
          </a:bodyPr>
          <a:lstStyle>
            <a:lvl1pPr algn="r">
              <a:defRPr sz="1200"/>
            </a:lvl1pPr>
          </a:lstStyle>
          <a:p>
            <a:pPr>
              <a:defRPr/>
            </a:pPr>
            <a:fld id="{9B323681-C3A8-4351-933A-3B1BFDCE526C}" type="slidenum">
              <a:rPr lang="en-US"/>
              <a:pPr>
                <a:defRPr/>
              </a:pPr>
              <a:t>‹#›</a:t>
            </a:fld>
            <a:endParaRPr lang="en-US"/>
          </a:p>
        </p:txBody>
      </p:sp>
    </p:spTree>
    <p:extLst>
      <p:ext uri="{BB962C8B-B14F-4D97-AF65-F5344CB8AC3E}">
        <p14:creationId xmlns:p14="http://schemas.microsoft.com/office/powerpoint/2010/main" val="3184964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2763" cy="466725"/>
          </a:xfrm>
          <a:prstGeom prst="rect">
            <a:avLst/>
          </a:prstGeom>
        </p:spPr>
        <p:txBody>
          <a:bodyPr vert="horz" lIns="93662" tIns="46831" rIns="93662" bIns="46831"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990975" y="0"/>
            <a:ext cx="3052763" cy="466725"/>
          </a:xfrm>
          <a:prstGeom prst="rect">
            <a:avLst/>
          </a:prstGeom>
        </p:spPr>
        <p:txBody>
          <a:bodyPr vert="horz" lIns="93662" tIns="46831" rIns="93662" bIns="46831" rtlCol="0"/>
          <a:lstStyle>
            <a:lvl1pPr algn="r">
              <a:defRPr sz="1200">
                <a:latin typeface="Arial" charset="0"/>
              </a:defRPr>
            </a:lvl1pPr>
          </a:lstStyle>
          <a:p>
            <a:pPr>
              <a:defRPr/>
            </a:pPr>
            <a:fld id="{E7267053-E2E7-47A5-B5F3-175CFC0F35CC}" type="datetimeFigureOut">
              <a:rPr lang="en-US"/>
              <a:pPr>
                <a:defRPr/>
              </a:pPr>
              <a:t>3/26/2023</a:t>
            </a:fld>
            <a:endParaRPr lang="en-US"/>
          </a:p>
        </p:txBody>
      </p:sp>
      <p:sp>
        <p:nvSpPr>
          <p:cNvPr id="4" name="Slide Image Placeholder 3"/>
          <p:cNvSpPr>
            <a:spLocks noGrp="1" noRot="1" noChangeAspect="1"/>
          </p:cNvSpPr>
          <p:nvPr>
            <p:ph type="sldImg" idx="2"/>
          </p:nvPr>
        </p:nvSpPr>
        <p:spPr>
          <a:xfrm>
            <a:off x="720725" y="701675"/>
            <a:ext cx="5603875" cy="3503613"/>
          </a:xfrm>
          <a:prstGeom prst="rect">
            <a:avLst/>
          </a:prstGeom>
          <a:noFill/>
          <a:ln w="12700">
            <a:solidFill>
              <a:prstClr val="black"/>
            </a:solidFill>
          </a:ln>
        </p:spPr>
        <p:txBody>
          <a:bodyPr vert="horz" lIns="93662" tIns="46831" rIns="93662" bIns="46831" rtlCol="0" anchor="ctr"/>
          <a:lstStyle/>
          <a:p>
            <a:pPr lvl="0"/>
            <a:endParaRPr lang="en-US" noProof="0"/>
          </a:p>
        </p:txBody>
      </p:sp>
      <p:sp>
        <p:nvSpPr>
          <p:cNvPr id="5" name="Notes Placeholder 4"/>
          <p:cNvSpPr>
            <a:spLocks noGrp="1"/>
          </p:cNvSpPr>
          <p:nvPr>
            <p:ph type="body" sz="quarter" idx="3"/>
          </p:nvPr>
        </p:nvSpPr>
        <p:spPr>
          <a:xfrm>
            <a:off x="704850" y="4438650"/>
            <a:ext cx="5635625" cy="4205288"/>
          </a:xfrm>
          <a:prstGeom prst="rect">
            <a:avLst/>
          </a:prstGeom>
        </p:spPr>
        <p:txBody>
          <a:bodyPr vert="horz" lIns="93662" tIns="46831" rIns="93662" bIns="468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77300"/>
            <a:ext cx="3052763" cy="466725"/>
          </a:xfrm>
          <a:prstGeom prst="rect">
            <a:avLst/>
          </a:prstGeom>
        </p:spPr>
        <p:txBody>
          <a:bodyPr vert="horz" lIns="93662" tIns="46831" rIns="93662" bIns="46831"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990975" y="8877300"/>
            <a:ext cx="3052763" cy="466725"/>
          </a:xfrm>
          <a:prstGeom prst="rect">
            <a:avLst/>
          </a:prstGeom>
        </p:spPr>
        <p:txBody>
          <a:bodyPr vert="horz" wrap="square" lIns="93662" tIns="46831" rIns="93662" bIns="46831" numCol="1" anchor="b" anchorCtr="0" compatLnSpc="1">
            <a:prstTxWarp prst="textNoShape">
              <a:avLst/>
            </a:prstTxWarp>
          </a:bodyPr>
          <a:lstStyle>
            <a:lvl1pPr algn="r">
              <a:defRPr sz="1200"/>
            </a:lvl1pPr>
          </a:lstStyle>
          <a:p>
            <a:pPr>
              <a:defRPr/>
            </a:pPr>
            <a:fld id="{698B848F-8F2E-499D-87D1-4BA839D54992}" type="slidenum">
              <a:rPr lang="en-US"/>
              <a:pPr>
                <a:defRPr/>
              </a:pPr>
              <a:t>‹#›</a:t>
            </a:fld>
            <a:endParaRPr lang="en-US"/>
          </a:p>
        </p:txBody>
      </p:sp>
    </p:spTree>
    <p:extLst>
      <p:ext uri="{BB962C8B-B14F-4D97-AF65-F5344CB8AC3E}">
        <p14:creationId xmlns:p14="http://schemas.microsoft.com/office/powerpoint/2010/main" val="1009749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800" kern="1200">
        <a:solidFill>
          <a:schemeClr val="tx1"/>
        </a:solidFill>
        <a:latin typeface="+mn-lt"/>
        <a:ea typeface="+mn-ea"/>
        <a:cs typeface="+mn-cs"/>
      </a:defRPr>
    </a:lvl1pPr>
    <a:lvl2pPr marL="705212" algn="l" rtl="0" eaLnBrk="0" fontAlgn="base" hangingPunct="0">
      <a:spcBef>
        <a:spcPct val="30000"/>
      </a:spcBef>
      <a:spcAft>
        <a:spcPct val="0"/>
      </a:spcAft>
      <a:defRPr sz="1800" kern="1200">
        <a:solidFill>
          <a:schemeClr val="tx1"/>
        </a:solidFill>
        <a:latin typeface="+mn-lt"/>
        <a:ea typeface="+mn-ea"/>
        <a:cs typeface="+mn-cs"/>
      </a:defRPr>
    </a:lvl2pPr>
    <a:lvl3pPr marL="1414011" algn="l" rtl="0" eaLnBrk="0" fontAlgn="base" hangingPunct="0">
      <a:spcBef>
        <a:spcPct val="30000"/>
      </a:spcBef>
      <a:spcAft>
        <a:spcPct val="0"/>
      </a:spcAft>
      <a:defRPr sz="1800" kern="1200">
        <a:solidFill>
          <a:schemeClr val="tx1"/>
        </a:solidFill>
        <a:latin typeface="+mn-lt"/>
        <a:ea typeface="+mn-ea"/>
        <a:cs typeface="+mn-cs"/>
      </a:defRPr>
    </a:lvl3pPr>
    <a:lvl4pPr marL="2122812" algn="l" rtl="0" eaLnBrk="0" fontAlgn="base" hangingPunct="0">
      <a:spcBef>
        <a:spcPct val="30000"/>
      </a:spcBef>
      <a:spcAft>
        <a:spcPct val="0"/>
      </a:spcAft>
      <a:defRPr sz="1800" kern="1200">
        <a:solidFill>
          <a:schemeClr val="tx1"/>
        </a:solidFill>
        <a:latin typeface="+mn-lt"/>
        <a:ea typeface="+mn-ea"/>
        <a:cs typeface="+mn-cs"/>
      </a:defRPr>
    </a:lvl4pPr>
    <a:lvl5pPr marL="2831612" algn="l" rtl="0" eaLnBrk="0" fontAlgn="base" hangingPunct="0">
      <a:spcBef>
        <a:spcPct val="30000"/>
      </a:spcBef>
      <a:spcAft>
        <a:spcPct val="0"/>
      </a:spcAft>
      <a:defRPr sz="1800" kern="1200">
        <a:solidFill>
          <a:schemeClr val="tx1"/>
        </a:solidFill>
        <a:latin typeface="+mn-lt"/>
        <a:ea typeface="+mn-ea"/>
        <a:cs typeface="+mn-cs"/>
      </a:defRPr>
    </a:lvl5pPr>
    <a:lvl6pPr marL="3543272" algn="l" defTabSz="1417308" rtl="0" eaLnBrk="1" latinLnBrk="0" hangingPunct="1">
      <a:defRPr sz="1800" kern="1200">
        <a:solidFill>
          <a:schemeClr val="tx1"/>
        </a:solidFill>
        <a:latin typeface="+mn-lt"/>
        <a:ea typeface="+mn-ea"/>
        <a:cs typeface="+mn-cs"/>
      </a:defRPr>
    </a:lvl6pPr>
    <a:lvl7pPr marL="4251927" algn="l" defTabSz="1417308" rtl="0" eaLnBrk="1" latinLnBrk="0" hangingPunct="1">
      <a:defRPr sz="1800" kern="1200">
        <a:solidFill>
          <a:schemeClr val="tx1"/>
        </a:solidFill>
        <a:latin typeface="+mn-lt"/>
        <a:ea typeface="+mn-ea"/>
        <a:cs typeface="+mn-cs"/>
      </a:defRPr>
    </a:lvl7pPr>
    <a:lvl8pPr marL="4960582" algn="l" defTabSz="1417308" rtl="0" eaLnBrk="1" latinLnBrk="0" hangingPunct="1">
      <a:defRPr sz="1800" kern="1200">
        <a:solidFill>
          <a:schemeClr val="tx1"/>
        </a:solidFill>
        <a:latin typeface="+mn-lt"/>
        <a:ea typeface="+mn-ea"/>
        <a:cs typeface="+mn-cs"/>
      </a:defRPr>
    </a:lvl8pPr>
    <a:lvl9pPr marL="5669236" algn="l" defTabSz="1417308"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xfrm>
            <a:off x="720725" y="701675"/>
            <a:ext cx="5603875" cy="3503613"/>
          </a:xfrm>
          <a:noFill/>
          <a:ln>
            <a:solidFill>
              <a:srgbClr val="000000"/>
            </a:solidFill>
            <a:miter lim="800000"/>
            <a:headEnd/>
            <a:tailEnd/>
          </a:ln>
        </p:spPr>
      </p:sp>
      <p:sp>
        <p:nvSpPr>
          <p:cNvPr id="256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5604" name="Slide Number Placeholder 3"/>
          <p:cNvSpPr>
            <a:spLocks noGrp="1"/>
          </p:cNvSpPr>
          <p:nvPr>
            <p:ph type="sldNum" sz="quarter" idx="5"/>
          </p:nvPr>
        </p:nvSpPr>
        <p:spPr bwMode="auto">
          <a:noFill/>
          <a:ln>
            <a:miter lim="800000"/>
            <a:headEnd/>
            <a:tailEnd/>
          </a:ln>
        </p:spPr>
        <p:txBody>
          <a:bodyPr/>
          <a:lstStyle/>
          <a:p>
            <a:fld id="{6048A0E2-4E49-42A9-8AB5-E067B2C24F4B}" type="slidenum">
              <a:rPr lang="en-US" smtClean="0"/>
              <a:pPr/>
              <a:t>1</a:t>
            </a:fld>
            <a:endParaRPr lang="en-US"/>
          </a:p>
        </p:txBody>
      </p:sp>
    </p:spTree>
    <p:extLst>
      <p:ext uri="{BB962C8B-B14F-4D97-AF65-F5344CB8AC3E}">
        <p14:creationId xmlns:p14="http://schemas.microsoft.com/office/powerpoint/2010/main" val="3349409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xfrm>
            <a:off x="720725" y="701675"/>
            <a:ext cx="5603875" cy="3503613"/>
          </a:xfrm>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47F7F3-4ABD-4BCC-BEB9-339763733ABE}" type="slidenum">
              <a:rPr lang="en-US" smtClean="0">
                <a:latin typeface="Arial" pitchFamily="34" charset="0"/>
              </a:rPr>
              <a:pPr/>
              <a:t>18</a:t>
            </a:fld>
            <a:endParaRPr lang="en-US">
              <a:latin typeface="Arial" pitchFamily="34" charset="0"/>
            </a:endParaRPr>
          </a:p>
        </p:txBody>
      </p:sp>
    </p:spTree>
    <p:extLst>
      <p:ext uri="{BB962C8B-B14F-4D97-AF65-F5344CB8AC3E}">
        <p14:creationId xmlns:p14="http://schemas.microsoft.com/office/powerpoint/2010/main" val="411254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496484"/>
            <a:ext cx="10972800" cy="3183467"/>
          </a:xfrm>
        </p:spPr>
        <p:txBody>
          <a:bodyPr anchor="b"/>
          <a:lstStyle>
            <a:lvl1pPr algn="ctr">
              <a:defRPr sz="7200"/>
            </a:lvl1pPr>
          </a:lstStyle>
          <a:p>
            <a:r>
              <a:rPr lang="en-US"/>
              <a:t>Click to edit Master title style</a:t>
            </a:r>
            <a:endParaRPr lang="en-GB"/>
          </a:p>
        </p:txBody>
      </p:sp>
      <p:sp>
        <p:nvSpPr>
          <p:cNvPr id="3" name="Subtitle 2"/>
          <p:cNvSpPr>
            <a:spLocks noGrp="1"/>
          </p:cNvSpPr>
          <p:nvPr>
            <p:ph type="subTitle" idx="1"/>
          </p:nvPr>
        </p:nvSpPr>
        <p:spPr>
          <a:xfrm>
            <a:off x="1828800" y="4802717"/>
            <a:ext cx="10972800" cy="2207683"/>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E0208A0-6F3A-4834-B18A-4A2F116036C3}" type="slidenum">
              <a:rPr lang="en-US" smtClean="0"/>
              <a:pPr>
                <a:defRPr/>
              </a:pPr>
              <a:t>‹#›</a:t>
            </a:fld>
            <a:endParaRPr lang="en-US"/>
          </a:p>
        </p:txBody>
      </p:sp>
    </p:spTree>
    <p:extLst>
      <p:ext uri="{BB962C8B-B14F-4D97-AF65-F5344CB8AC3E}">
        <p14:creationId xmlns:p14="http://schemas.microsoft.com/office/powerpoint/2010/main" val="50738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0F11706-361B-4245-916B-94696FD649BE}" type="slidenum">
              <a:rPr lang="en-US" smtClean="0"/>
              <a:pPr>
                <a:defRPr/>
              </a:pPr>
              <a:t>‹#›</a:t>
            </a:fld>
            <a:endParaRPr lang="en-US"/>
          </a:p>
        </p:txBody>
      </p:sp>
    </p:spTree>
    <p:extLst>
      <p:ext uri="{BB962C8B-B14F-4D97-AF65-F5344CB8AC3E}">
        <p14:creationId xmlns:p14="http://schemas.microsoft.com/office/powerpoint/2010/main" val="18833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86834"/>
            <a:ext cx="3154680" cy="774911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05840" y="486834"/>
            <a:ext cx="9281160"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6F3E4D0-45AE-40DD-93D8-FB66AF173106}" type="slidenum">
              <a:rPr lang="en-US" smtClean="0"/>
              <a:pPr>
                <a:defRPr/>
              </a:pPr>
              <a:t>‹#›</a:t>
            </a:fld>
            <a:endParaRPr lang="en-US"/>
          </a:p>
        </p:txBody>
      </p:sp>
    </p:spTree>
    <p:extLst>
      <p:ext uri="{BB962C8B-B14F-4D97-AF65-F5344CB8AC3E}">
        <p14:creationId xmlns:p14="http://schemas.microsoft.com/office/powerpoint/2010/main" val="417207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300C250-962A-4009-BBFE-8F8FC45A859A}" type="slidenum">
              <a:rPr lang="en-US" smtClean="0"/>
              <a:pPr>
                <a:defRPr/>
              </a:pPr>
              <a:t>‹#›</a:t>
            </a:fld>
            <a:endParaRPr lang="en-US"/>
          </a:p>
        </p:txBody>
      </p:sp>
    </p:spTree>
    <p:extLst>
      <p:ext uri="{BB962C8B-B14F-4D97-AF65-F5344CB8AC3E}">
        <p14:creationId xmlns:p14="http://schemas.microsoft.com/office/powerpoint/2010/main" val="2264217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279652"/>
            <a:ext cx="12618720" cy="3803649"/>
          </a:xfrm>
        </p:spPr>
        <p:txBody>
          <a:bodyPr anchor="b"/>
          <a:lstStyle>
            <a:lvl1pPr>
              <a:defRPr sz="7200"/>
            </a:lvl1pPr>
          </a:lstStyle>
          <a:p>
            <a:r>
              <a:rPr lang="en-US"/>
              <a:t>Click to edit Master title style</a:t>
            </a:r>
            <a:endParaRPr lang="en-GB"/>
          </a:p>
        </p:txBody>
      </p:sp>
      <p:sp>
        <p:nvSpPr>
          <p:cNvPr id="3" name="Text Placeholder 2"/>
          <p:cNvSpPr>
            <a:spLocks noGrp="1"/>
          </p:cNvSpPr>
          <p:nvPr>
            <p:ph type="body" idx="1"/>
          </p:nvPr>
        </p:nvSpPr>
        <p:spPr>
          <a:xfrm>
            <a:off x="998220" y="6119285"/>
            <a:ext cx="12618720" cy="2000249"/>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72D538-015C-4264-8C9B-AEEA7BF0A7A3}" type="slidenum">
              <a:rPr lang="en-US" smtClean="0"/>
              <a:pPr>
                <a:defRPr/>
              </a:pPr>
              <a:t>‹#›</a:t>
            </a:fld>
            <a:endParaRPr lang="en-US"/>
          </a:p>
        </p:txBody>
      </p:sp>
    </p:spTree>
    <p:extLst>
      <p:ext uri="{BB962C8B-B14F-4D97-AF65-F5344CB8AC3E}">
        <p14:creationId xmlns:p14="http://schemas.microsoft.com/office/powerpoint/2010/main" val="197384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058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406640" y="2434167"/>
            <a:ext cx="621792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643F35A-412D-4071-B66F-121E842EAA19}" type="slidenum">
              <a:rPr lang="en-US" smtClean="0"/>
              <a:pPr>
                <a:defRPr/>
              </a:pPr>
              <a:t>‹#›</a:t>
            </a:fld>
            <a:endParaRPr lang="en-US"/>
          </a:p>
        </p:txBody>
      </p:sp>
    </p:spTree>
    <p:extLst>
      <p:ext uri="{BB962C8B-B14F-4D97-AF65-F5344CB8AC3E}">
        <p14:creationId xmlns:p14="http://schemas.microsoft.com/office/powerpoint/2010/main" val="124035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86834"/>
            <a:ext cx="12618720" cy="1767417"/>
          </a:xfrm>
        </p:spPr>
        <p:txBody>
          <a:bodyPr/>
          <a:lstStyle/>
          <a:p>
            <a:r>
              <a:rPr lang="en-US"/>
              <a:t>Click to edit Master title style</a:t>
            </a:r>
            <a:endParaRPr lang="en-GB"/>
          </a:p>
        </p:txBody>
      </p:sp>
      <p:sp>
        <p:nvSpPr>
          <p:cNvPr id="3" name="Text Placeholder 2"/>
          <p:cNvSpPr>
            <a:spLocks noGrp="1"/>
          </p:cNvSpPr>
          <p:nvPr>
            <p:ph type="body" idx="1"/>
          </p:nvPr>
        </p:nvSpPr>
        <p:spPr>
          <a:xfrm>
            <a:off x="1007746" y="2241551"/>
            <a:ext cx="6189344"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340100"/>
            <a:ext cx="618934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406640" y="2241551"/>
            <a:ext cx="6219826" cy="109854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340100"/>
            <a:ext cx="6219826"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BA4034C-72D3-4872-ABA9-3D1EA37D4257}" type="slidenum">
              <a:rPr lang="en-US" smtClean="0"/>
              <a:pPr>
                <a:defRPr/>
              </a:pPr>
              <a:t>‹#›</a:t>
            </a:fld>
            <a:endParaRPr lang="en-US"/>
          </a:p>
        </p:txBody>
      </p:sp>
    </p:spTree>
    <p:extLst>
      <p:ext uri="{BB962C8B-B14F-4D97-AF65-F5344CB8AC3E}">
        <p14:creationId xmlns:p14="http://schemas.microsoft.com/office/powerpoint/2010/main" val="53211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73537E1-9DDA-4910-9B17-39FB28F0E5E4}" type="slidenum">
              <a:rPr lang="en-US" smtClean="0"/>
              <a:pPr>
                <a:defRPr/>
              </a:pPr>
              <a:t>‹#›</a:t>
            </a:fld>
            <a:endParaRPr lang="en-US"/>
          </a:p>
        </p:txBody>
      </p:sp>
    </p:spTree>
    <p:extLst>
      <p:ext uri="{BB962C8B-B14F-4D97-AF65-F5344CB8AC3E}">
        <p14:creationId xmlns:p14="http://schemas.microsoft.com/office/powerpoint/2010/main" val="183942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C8A923C-ADC1-4193-9099-CD3EED7456CA}" type="slidenum">
              <a:rPr lang="en-US" smtClean="0"/>
              <a:pPr>
                <a:defRPr/>
              </a:pPr>
              <a:t>‹#›</a:t>
            </a:fld>
            <a:endParaRPr lang="en-US"/>
          </a:p>
        </p:txBody>
      </p:sp>
    </p:spTree>
    <p:extLst>
      <p:ext uri="{BB962C8B-B14F-4D97-AF65-F5344CB8AC3E}">
        <p14:creationId xmlns:p14="http://schemas.microsoft.com/office/powerpoint/2010/main" val="138001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GB"/>
          </a:p>
        </p:txBody>
      </p:sp>
      <p:sp>
        <p:nvSpPr>
          <p:cNvPr id="3" name="Content Placeholder 2"/>
          <p:cNvSpPr>
            <a:spLocks noGrp="1"/>
          </p:cNvSpPr>
          <p:nvPr>
            <p:ph idx="1"/>
          </p:nvPr>
        </p:nvSpPr>
        <p:spPr>
          <a:xfrm>
            <a:off x="6219826" y="1316567"/>
            <a:ext cx="7406640" cy="6498167"/>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BD5AF73-9C3F-4AB4-9EBA-D920F601F35F}" type="slidenum">
              <a:rPr lang="en-US" smtClean="0"/>
              <a:pPr>
                <a:defRPr/>
              </a:pPr>
              <a:t>‹#›</a:t>
            </a:fld>
            <a:endParaRPr lang="en-US"/>
          </a:p>
        </p:txBody>
      </p:sp>
    </p:spTree>
    <p:extLst>
      <p:ext uri="{BB962C8B-B14F-4D97-AF65-F5344CB8AC3E}">
        <p14:creationId xmlns:p14="http://schemas.microsoft.com/office/powerpoint/2010/main" val="411067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609600"/>
            <a:ext cx="4718684" cy="2133600"/>
          </a:xfrm>
        </p:spPr>
        <p:txBody>
          <a:bodyPr anchor="b"/>
          <a:lstStyle>
            <a:lvl1pPr>
              <a:defRPr sz="3840"/>
            </a:lvl1pPr>
          </a:lstStyle>
          <a:p>
            <a:r>
              <a:rPr lang="en-US"/>
              <a:t>Click to edit Master title style</a:t>
            </a:r>
            <a:endParaRPr lang="en-GB"/>
          </a:p>
        </p:txBody>
      </p:sp>
      <p:sp>
        <p:nvSpPr>
          <p:cNvPr id="3" name="Picture Placeholder 2"/>
          <p:cNvSpPr>
            <a:spLocks noGrp="1"/>
          </p:cNvSpPr>
          <p:nvPr>
            <p:ph type="pic" idx="1"/>
          </p:nvPr>
        </p:nvSpPr>
        <p:spPr>
          <a:xfrm>
            <a:off x="6219826" y="1316567"/>
            <a:ext cx="7406640" cy="6498167"/>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GB"/>
          </a:p>
        </p:txBody>
      </p:sp>
      <p:sp>
        <p:nvSpPr>
          <p:cNvPr id="4" name="Text Placeholder 3"/>
          <p:cNvSpPr>
            <a:spLocks noGrp="1"/>
          </p:cNvSpPr>
          <p:nvPr>
            <p:ph type="body" sz="half" idx="2"/>
          </p:nvPr>
        </p:nvSpPr>
        <p:spPr>
          <a:xfrm>
            <a:off x="1007746" y="2743200"/>
            <a:ext cx="4718684" cy="508211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BA64281-A91A-4725-8502-1A1D6AC0EC52}" type="slidenum">
              <a:rPr lang="en-US" smtClean="0"/>
              <a:pPr>
                <a:defRPr/>
              </a:pPr>
              <a:t>‹#›</a:t>
            </a:fld>
            <a:endParaRPr lang="en-US"/>
          </a:p>
        </p:txBody>
      </p:sp>
    </p:spTree>
    <p:extLst>
      <p:ext uri="{BB962C8B-B14F-4D97-AF65-F5344CB8AC3E}">
        <p14:creationId xmlns:p14="http://schemas.microsoft.com/office/powerpoint/2010/main" val="144011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86834"/>
            <a:ext cx="12618720" cy="1767417"/>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005840" y="2434167"/>
            <a:ext cx="1261872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005840" y="8475134"/>
            <a:ext cx="3291840" cy="486833"/>
          </a:xfrm>
          <a:prstGeom prst="rect">
            <a:avLst/>
          </a:prstGeom>
        </p:spPr>
        <p:txBody>
          <a:bodyPr vert="horz" lIns="91440" tIns="45720" rIns="91440" bIns="45720" rtlCol="0" anchor="ctr"/>
          <a:lstStyle>
            <a:lvl1pPr algn="l">
              <a:defRPr sz="144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846320" y="8475134"/>
            <a:ext cx="4937760" cy="486833"/>
          </a:xfrm>
          <a:prstGeom prst="rect">
            <a:avLst/>
          </a:prstGeom>
        </p:spPr>
        <p:txBody>
          <a:bodyPr vert="horz" lIns="91440" tIns="45720" rIns="91440" bIns="45720" rtlCol="0" anchor="ctr"/>
          <a:lstStyle>
            <a:lvl1pPr algn="ctr">
              <a:defRPr sz="144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10332720" y="8475134"/>
            <a:ext cx="3291840" cy="486833"/>
          </a:xfrm>
          <a:prstGeom prst="rect">
            <a:avLst/>
          </a:prstGeom>
        </p:spPr>
        <p:txBody>
          <a:bodyPr vert="horz" lIns="91440" tIns="45720" rIns="91440" bIns="45720" rtlCol="0" anchor="ctr"/>
          <a:lstStyle>
            <a:lvl1pPr algn="r">
              <a:defRPr sz="1440">
                <a:solidFill>
                  <a:schemeClr val="tx1">
                    <a:tint val="75000"/>
                  </a:schemeClr>
                </a:solidFill>
              </a:defRPr>
            </a:lvl1pPr>
          </a:lstStyle>
          <a:p>
            <a:pPr>
              <a:defRPr/>
            </a:pPr>
            <a:fld id="{E9A32F47-7C72-4F0C-8BB7-5428F3DFC42C}" type="slidenum">
              <a:rPr lang="en-US" smtClean="0"/>
              <a:pPr>
                <a:defRPr/>
              </a:pPr>
              <a:t>‹#›</a:t>
            </a:fld>
            <a:endParaRPr lang="en-US"/>
          </a:p>
        </p:txBody>
      </p:sp>
    </p:spTree>
    <p:extLst>
      <p:ext uri="{BB962C8B-B14F-4D97-AF65-F5344CB8AC3E}">
        <p14:creationId xmlns:p14="http://schemas.microsoft.com/office/powerpoint/2010/main" val="1050372879"/>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85" r:id="rId3"/>
    <p:sldLayoutId id="2147484786" r:id="rId4"/>
    <p:sldLayoutId id="2147484787" r:id="rId5"/>
    <p:sldLayoutId id="2147484788" r:id="rId6"/>
    <p:sldLayoutId id="2147484789" r:id="rId7"/>
    <p:sldLayoutId id="2147484790" r:id="rId8"/>
    <p:sldLayoutId id="2147484791" r:id="rId9"/>
    <p:sldLayoutId id="2147484792" r:id="rId10"/>
    <p:sldLayoutId id="2147484793"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3352800"/>
            <a:ext cx="11734800" cy="1051276"/>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4800" b="1" dirty="0">
                <a:solidFill>
                  <a:srgbClr val="7030A0"/>
                </a:solidFill>
                <a:latin typeface="Eras Medium ITC" pitchFamily="34" charset="0"/>
                <a:cs typeface="Arial" pitchFamily="34" charset="0"/>
              </a:rPr>
              <a:t>Historical Background of Bangladesh</a:t>
            </a:r>
            <a:endParaRPr lang="en-US" sz="4800" b="1" dirty="0">
              <a:solidFill>
                <a:srgbClr val="7030A0"/>
              </a:solidFill>
              <a:latin typeface="Eras Medium ITC" pitchFamily="34" charset="0"/>
              <a:ea typeface="Tahoma" pitchFamily="34" charset="0"/>
              <a:cs typeface="Arial" pitchFamily="34" charset="0"/>
            </a:endParaRPr>
          </a:p>
        </p:txBody>
      </p:sp>
      <p:sp>
        <p:nvSpPr>
          <p:cNvPr id="6" name="Rectangle 5"/>
          <p:cNvSpPr/>
          <p:nvPr/>
        </p:nvSpPr>
        <p:spPr>
          <a:xfrm>
            <a:off x="101600" y="4572000"/>
            <a:ext cx="14427200" cy="1047749"/>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4800" b="1" dirty="0">
                <a:solidFill>
                  <a:srgbClr val="FF0000"/>
                </a:solidFill>
                <a:latin typeface="Eras Medium ITC" pitchFamily="34" charset="0"/>
                <a:ea typeface="Tahoma" pitchFamily="34" charset="0"/>
                <a:cs typeface="Arial" pitchFamily="34" charset="0"/>
              </a:rPr>
              <a:t>Bangla Language Movement</a:t>
            </a:r>
          </a:p>
        </p:txBody>
      </p:sp>
      <p:sp>
        <p:nvSpPr>
          <p:cNvPr id="8" name="TextBox 7">
            <a:extLst>
              <a:ext uri="{FF2B5EF4-FFF2-40B4-BE49-F238E27FC236}">
                <a16:creationId xmlns:a16="http://schemas.microsoft.com/office/drawing/2014/main" id="{81D5755E-07ED-0755-EB61-12A2BE151E62}"/>
              </a:ext>
            </a:extLst>
          </p:cNvPr>
          <p:cNvSpPr txBox="1"/>
          <p:nvPr/>
        </p:nvSpPr>
        <p:spPr>
          <a:xfrm>
            <a:off x="609600" y="6477000"/>
            <a:ext cx="13411200" cy="646331"/>
          </a:xfrm>
          <a:prstGeom prst="rect">
            <a:avLst/>
          </a:prstGeom>
          <a:noFill/>
        </p:spPr>
        <p:txBody>
          <a:bodyPr wrap="square">
            <a:spAutoFit/>
          </a:bodyPr>
          <a:lstStyle/>
          <a:p>
            <a:pPr algn="ctr"/>
            <a:endParaRPr lang="en-US" sz="3600" dirty="0">
              <a:latin typeface="Amasis MT Pro" panose="02040504050005020304" pitchFamily="18" charset="0"/>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a:xfrm>
            <a:off x="406400" y="1270000"/>
            <a:ext cx="8128000" cy="7493000"/>
          </a:xfrm>
        </p:spPr>
        <p:txBody>
          <a:bodyPr/>
          <a:lstStyle/>
          <a:p>
            <a:pPr marL="0" indent="-306848" algn="just" eaLnBrk="1" hangingPunct="1">
              <a:spcBef>
                <a:spcPct val="0"/>
              </a:spcBef>
              <a:buNone/>
            </a:pPr>
            <a:r>
              <a:rPr lang="en-US" sz="2900" b="1" dirty="0">
                <a:solidFill>
                  <a:srgbClr val="006600"/>
                </a:solidFill>
                <a:latin typeface="Eras Medium ITC" pitchFamily="34" charset="0"/>
                <a:cs typeface="Arial" pitchFamily="34" charset="0"/>
              </a:rPr>
              <a:t>On 22 February:</a:t>
            </a:r>
            <a:r>
              <a:rPr lang="en-US" sz="2900" b="1" dirty="0">
                <a:latin typeface="Eras Medium ITC" pitchFamily="34" charset="0"/>
                <a:cs typeface="Arial" pitchFamily="34" charset="0"/>
              </a:rPr>
              <a:t> </a:t>
            </a:r>
            <a:r>
              <a:rPr lang="en-US" sz="2900" dirty="0">
                <a:latin typeface="Eras Medium ITC" pitchFamily="34" charset="0"/>
                <a:cs typeface="Arial" pitchFamily="34" charset="0"/>
              </a:rPr>
              <a:t>“</a:t>
            </a:r>
            <a:r>
              <a:rPr lang="en-US" sz="2900" dirty="0" err="1">
                <a:latin typeface="Eras Medium ITC" pitchFamily="34" charset="0"/>
                <a:cs typeface="Arial" pitchFamily="34" charset="0"/>
              </a:rPr>
              <a:t>Gayebana</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Janaza</a:t>
            </a:r>
            <a:r>
              <a:rPr lang="en-US" sz="2900" dirty="0">
                <a:latin typeface="Eras Medium ITC" pitchFamily="34" charset="0"/>
                <a:cs typeface="Arial" pitchFamily="34" charset="0"/>
              </a:rPr>
              <a:t>” held for </a:t>
            </a:r>
            <a:r>
              <a:rPr lang="en-US" sz="2900" dirty="0" err="1">
                <a:latin typeface="Eras Medium ITC" pitchFamily="34" charset="0"/>
                <a:cs typeface="Arial" pitchFamily="34" charset="0"/>
              </a:rPr>
              <a:t>Ekushey</a:t>
            </a:r>
            <a:r>
              <a:rPr lang="en-US" sz="2900" dirty="0">
                <a:latin typeface="Eras Medium ITC" pitchFamily="34" charset="0"/>
                <a:cs typeface="Arial" pitchFamily="34" charset="0"/>
              </a:rPr>
              <a:t> martyrs. Then a big rally, came out on the street as a mark of protest. Police opened fire on this rally too. As a result, </a:t>
            </a:r>
            <a:r>
              <a:rPr lang="en-US" sz="2900" dirty="0" err="1">
                <a:latin typeface="Eras Medium ITC" pitchFamily="34" charset="0"/>
                <a:cs typeface="Arial" pitchFamily="34" charset="0"/>
              </a:rPr>
              <a:t>Safiur</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Rahman</a:t>
            </a:r>
            <a:r>
              <a:rPr lang="en-US" sz="2900" dirty="0">
                <a:latin typeface="Eras Medium ITC" pitchFamily="34" charset="0"/>
                <a:cs typeface="Arial" pitchFamily="34" charset="0"/>
              </a:rPr>
              <a:t> was killed. On the same day, in a meeting of the students held at the Dhaka Medical College hostel, it was decided to build a </a:t>
            </a:r>
            <a:r>
              <a:rPr lang="en-US" sz="2900" dirty="0" err="1">
                <a:latin typeface="Eras Medium ITC" pitchFamily="34" charset="0"/>
                <a:cs typeface="Arial" pitchFamily="34" charset="0"/>
              </a:rPr>
              <a:t>Shaheed</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Minar</a:t>
            </a:r>
            <a:r>
              <a:rPr lang="en-US" sz="2900" dirty="0">
                <a:latin typeface="Eras Medium ITC" pitchFamily="34" charset="0"/>
                <a:cs typeface="Arial" pitchFamily="34" charset="0"/>
              </a:rPr>
              <a:t>. Accordingly, the Students erected a 12-feet high </a:t>
            </a:r>
            <a:r>
              <a:rPr lang="en-US" sz="2900" dirty="0" err="1">
                <a:latin typeface="Eras Medium ITC" pitchFamily="34" charset="0"/>
                <a:cs typeface="Arial" pitchFamily="34" charset="0"/>
              </a:rPr>
              <a:t>Shaheed</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Minar</a:t>
            </a:r>
            <a:r>
              <a:rPr lang="en-US" sz="2900" dirty="0">
                <a:latin typeface="Eras Medium ITC" pitchFamily="34" charset="0"/>
                <a:cs typeface="Arial" pitchFamily="34" charset="0"/>
              </a:rPr>
              <a:t> in front of DMC. </a:t>
            </a:r>
          </a:p>
          <a:p>
            <a:pPr marL="0" indent="-306848" algn="just" eaLnBrk="1" hangingPunct="1">
              <a:spcBef>
                <a:spcPct val="0"/>
              </a:spcBef>
              <a:buNone/>
            </a:pPr>
            <a:endParaRPr lang="en-US" sz="2900" dirty="0">
              <a:solidFill>
                <a:srgbClr val="006600"/>
              </a:solidFill>
              <a:latin typeface="Eras Medium ITC" pitchFamily="34" charset="0"/>
              <a:cs typeface="Arial" pitchFamily="34" charset="0"/>
            </a:endParaRPr>
          </a:p>
          <a:p>
            <a:pPr marL="0" indent="-306848" algn="just" eaLnBrk="1" hangingPunct="1">
              <a:spcBef>
                <a:spcPct val="0"/>
              </a:spcBef>
              <a:buNone/>
            </a:pPr>
            <a:r>
              <a:rPr lang="en-US" sz="2900" b="1" dirty="0">
                <a:solidFill>
                  <a:srgbClr val="006600"/>
                </a:solidFill>
                <a:latin typeface="Eras Medium ITC" pitchFamily="34" charset="0"/>
                <a:cs typeface="Arial" pitchFamily="34" charset="0"/>
              </a:rPr>
              <a:t>On 23 February:</a:t>
            </a:r>
            <a:r>
              <a:rPr lang="en-US" sz="2900" b="1" dirty="0">
                <a:latin typeface="Eras Medium ITC" pitchFamily="34" charset="0"/>
                <a:cs typeface="Arial" pitchFamily="34" charset="0"/>
              </a:rPr>
              <a:t> </a:t>
            </a:r>
            <a:r>
              <a:rPr lang="en-US" sz="2900" dirty="0">
                <a:latin typeface="Eras Medium ITC" pitchFamily="34" charset="0"/>
                <a:cs typeface="Arial" pitchFamily="34" charset="0"/>
              </a:rPr>
              <a:t>The father of </a:t>
            </a:r>
            <a:r>
              <a:rPr lang="en-US" sz="2900" dirty="0" err="1">
                <a:latin typeface="Eras Medium ITC" pitchFamily="34" charset="0"/>
                <a:cs typeface="Arial" pitchFamily="34" charset="0"/>
              </a:rPr>
              <a:t>Shaheed</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Safiur</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Rahman</a:t>
            </a:r>
            <a:r>
              <a:rPr lang="en-US" sz="2900" dirty="0">
                <a:latin typeface="Eras Medium ITC" pitchFamily="34" charset="0"/>
                <a:cs typeface="Arial" pitchFamily="34" charset="0"/>
              </a:rPr>
              <a:t> formally inaugurated the </a:t>
            </a:r>
            <a:r>
              <a:rPr lang="en-US" sz="2900" dirty="0" err="1">
                <a:latin typeface="Eras Medium ITC" pitchFamily="34" charset="0"/>
                <a:cs typeface="Arial" pitchFamily="34" charset="0"/>
              </a:rPr>
              <a:t>Shaheed</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Minar</a:t>
            </a:r>
            <a:r>
              <a:rPr lang="en-US" sz="2900" dirty="0">
                <a:latin typeface="Eras Medium ITC" pitchFamily="34" charset="0"/>
                <a:cs typeface="Arial" pitchFamily="34" charset="0"/>
              </a:rPr>
              <a:t>. But in the evening of 24 February, police demolished this Shaheed </a:t>
            </a:r>
            <a:r>
              <a:rPr lang="en-US" sz="2900" dirty="0" err="1">
                <a:latin typeface="Eras Medium ITC" pitchFamily="34" charset="0"/>
                <a:cs typeface="Arial" pitchFamily="34" charset="0"/>
              </a:rPr>
              <a:t>Minar</a:t>
            </a:r>
            <a:r>
              <a:rPr lang="en-US" sz="2900" dirty="0">
                <a:latin typeface="Eras Medium ITC" pitchFamily="34" charset="0"/>
                <a:cs typeface="Arial" pitchFamily="34" charset="0"/>
              </a:rPr>
              <a:t>. In memory of that, another Shaheed </a:t>
            </a:r>
            <a:r>
              <a:rPr lang="en-US" sz="2900" dirty="0" err="1">
                <a:latin typeface="Eras Medium ITC" pitchFamily="34" charset="0"/>
                <a:cs typeface="Arial" pitchFamily="34" charset="0"/>
              </a:rPr>
              <a:t>Minar</a:t>
            </a:r>
            <a:r>
              <a:rPr lang="en-US" sz="2900" dirty="0">
                <a:latin typeface="Eras Medium ITC" pitchFamily="34" charset="0"/>
                <a:cs typeface="Arial" pitchFamily="34" charset="0"/>
              </a:rPr>
              <a:t> was built later the same site and that is the present Central Shaheed </a:t>
            </a:r>
            <a:r>
              <a:rPr lang="en-US" sz="2900" dirty="0" err="1">
                <a:latin typeface="Eras Medium ITC" pitchFamily="34" charset="0"/>
                <a:cs typeface="Arial" pitchFamily="34" charset="0"/>
              </a:rPr>
              <a:t>Minar</a:t>
            </a:r>
            <a:r>
              <a:rPr lang="en-US" sz="2900" dirty="0">
                <a:latin typeface="Eras Medium ITC" pitchFamily="34" charset="0"/>
                <a:cs typeface="Arial" pitchFamily="34" charset="0"/>
              </a:rPr>
              <a:t>. </a:t>
            </a:r>
          </a:p>
        </p:txBody>
      </p:sp>
      <p:pic>
        <p:nvPicPr>
          <p:cNvPr id="15363" name="Picture 1"/>
          <p:cNvPicPr>
            <a:picLocks noChangeAspect="1" noChangeArrowheads="1"/>
          </p:cNvPicPr>
          <p:nvPr/>
        </p:nvPicPr>
        <p:blipFill>
          <a:blip r:embed="rId2"/>
          <a:srcRect/>
          <a:stretch>
            <a:fillRect/>
          </a:stretch>
        </p:blipFill>
        <p:spPr bwMode="auto">
          <a:xfrm>
            <a:off x="8940800" y="2762250"/>
            <a:ext cx="5588000" cy="3714750"/>
          </a:xfrm>
          <a:prstGeom prst="rect">
            <a:avLst/>
          </a:prstGeom>
          <a:noFill/>
          <a:ln w="9525">
            <a:noFill/>
            <a:miter lim="800000"/>
            <a:headEnd/>
            <a:tailEnd/>
          </a:ln>
        </p:spPr>
      </p:pic>
      <p:sp>
        <p:nvSpPr>
          <p:cNvPr id="7" name="Rectangle 6"/>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Major Events after 21</a:t>
            </a:r>
            <a:r>
              <a:rPr lang="en-US" sz="5200" b="1" baseline="30000" dirty="0">
                <a:solidFill>
                  <a:srgbClr val="FF0000"/>
                </a:solidFill>
                <a:latin typeface="Eras Medium ITC" pitchFamily="34" charset="0"/>
                <a:cs typeface="Arial" pitchFamily="34" charset="0"/>
              </a:rPr>
              <a:t>st</a:t>
            </a:r>
            <a:r>
              <a:rPr lang="en-US" sz="5200" b="1" dirty="0">
                <a:solidFill>
                  <a:srgbClr val="FF0000"/>
                </a:solidFill>
                <a:latin typeface="Eras Medium ITC" pitchFamily="34" charset="0"/>
                <a:cs typeface="Arial" pitchFamily="34" charset="0"/>
              </a:rPr>
              <a:t> February </a:t>
            </a:r>
          </a:p>
        </p:txBody>
      </p:sp>
    </p:spTree>
  </p:cSld>
  <p:clrMapOvr>
    <a:masterClrMapping/>
  </p:clrMapOvr>
  <p:transition>
    <p:wheel spokes="3"/>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304801" y="1047750"/>
            <a:ext cx="6995885" cy="7620000"/>
          </a:xfrm>
          <a:prstGeom prst="rect">
            <a:avLst/>
          </a:prstGeom>
          <a:noFill/>
          <a:ln w="9525">
            <a:noFill/>
            <a:miter lim="800000"/>
            <a:headEnd/>
            <a:tailEnd/>
          </a:ln>
        </p:spPr>
        <p:txBody>
          <a:bodyPr lIns="141731" tIns="70866" rIns="141731" bIns="70866"/>
          <a:lstStyle/>
          <a:p>
            <a:pPr algn="just" defTabSz="708655">
              <a:spcBef>
                <a:spcPts val="0"/>
              </a:spcBef>
              <a:buClr>
                <a:srgbClr val="8AD0D6"/>
              </a:buClr>
              <a:buSzPct val="80000"/>
              <a:defRPr/>
            </a:pPr>
            <a:r>
              <a:rPr lang="en-US" sz="3100" dirty="0">
                <a:latin typeface="Eras Medium ITC" pitchFamily="34" charset="0"/>
                <a:ea typeface="+mj-ea"/>
                <a:cs typeface="Arial" pitchFamily="34" charset="0"/>
              </a:rPr>
              <a:t>At last, the Government of </a:t>
            </a:r>
            <a:r>
              <a:rPr lang="en-US" sz="3100" dirty="0" err="1">
                <a:latin typeface="Eras Medium ITC" pitchFamily="34" charset="0"/>
                <a:ea typeface="+mj-ea"/>
                <a:cs typeface="Arial" pitchFamily="34" charset="0"/>
              </a:rPr>
              <a:t>Nurul</a:t>
            </a:r>
            <a:r>
              <a:rPr lang="en-US" sz="3100" dirty="0">
                <a:latin typeface="Eras Medium ITC" pitchFamily="34" charset="0"/>
                <a:ea typeface="+mj-ea"/>
                <a:cs typeface="Arial" pitchFamily="34" charset="0"/>
              </a:rPr>
              <a:t> </a:t>
            </a:r>
            <a:r>
              <a:rPr lang="en-US" sz="3100" dirty="0" err="1">
                <a:latin typeface="Eras Medium ITC" pitchFamily="34" charset="0"/>
                <a:ea typeface="+mj-ea"/>
                <a:cs typeface="Arial" pitchFamily="34" charset="0"/>
              </a:rPr>
              <a:t>Amin</a:t>
            </a:r>
            <a:r>
              <a:rPr lang="en-US" sz="3100" dirty="0">
                <a:latin typeface="Eras Medium ITC" pitchFamily="34" charset="0"/>
                <a:ea typeface="+mj-ea"/>
                <a:cs typeface="Arial" pitchFamily="34" charset="0"/>
              </a:rPr>
              <a:t> adopted a resolution in the Provincial  Assembly to the effect that a proposal would be raised at the Constituent Assembly containing the demand to accord Bengali the status of one of the state languages of Pakistan. In the face of continuous student's and people's Movements the Pakistan Government was compelled to give Bengali the status of one of the state languages. </a:t>
            </a:r>
          </a:p>
          <a:p>
            <a:pPr algn="just" defTabSz="708655">
              <a:spcBef>
                <a:spcPts val="0"/>
              </a:spcBef>
              <a:buClr>
                <a:srgbClr val="8AD0D6"/>
              </a:buClr>
              <a:buSzPct val="80000"/>
              <a:defRPr/>
            </a:pPr>
            <a:endParaRPr lang="en-US" sz="3100" dirty="0">
              <a:latin typeface="Eras Medium ITC" pitchFamily="34" charset="0"/>
              <a:ea typeface="+mj-ea"/>
              <a:cs typeface="Arial" pitchFamily="34" charset="0"/>
            </a:endParaRPr>
          </a:p>
          <a:p>
            <a:pPr algn="just" defTabSz="708655">
              <a:spcBef>
                <a:spcPts val="0"/>
              </a:spcBef>
              <a:buClr>
                <a:srgbClr val="8AD0D6"/>
              </a:buClr>
              <a:buSzPct val="80000"/>
              <a:defRPr/>
            </a:pPr>
            <a:r>
              <a:rPr lang="en-US" sz="3100" dirty="0">
                <a:latin typeface="Eras Medium ITC" pitchFamily="34" charset="0"/>
                <a:ea typeface="+mj-ea"/>
                <a:cs typeface="Arial" pitchFamily="34" charset="0"/>
              </a:rPr>
              <a:t>Finally, Bengali was given the status of one of the state languages in the </a:t>
            </a:r>
            <a:r>
              <a:rPr lang="en-US" sz="3100" b="1" dirty="0">
                <a:latin typeface="Eras Medium ITC" pitchFamily="34" charset="0"/>
                <a:ea typeface="+mj-ea"/>
                <a:cs typeface="Arial" pitchFamily="34" charset="0"/>
              </a:rPr>
              <a:t>Constitution of Pakistan of 1956</a:t>
            </a:r>
            <a:r>
              <a:rPr lang="en-US" sz="3100" dirty="0">
                <a:latin typeface="Eras Medium ITC" pitchFamily="34" charset="0"/>
                <a:ea typeface="+mj-ea"/>
                <a:cs typeface="Arial" pitchFamily="34" charset="0"/>
              </a:rPr>
              <a:t>.</a:t>
            </a:r>
          </a:p>
        </p:txBody>
      </p:sp>
      <p:pic>
        <p:nvPicPr>
          <p:cNvPr id="16388" name="Picture 4" descr="http://a1.sphotos.ak.fbcdn.net/hphotos-ak-snc4/71532_172815232735250_138962066120567_608738_6392454_n.jpg"/>
          <p:cNvPicPr>
            <a:picLocks noChangeAspect="1" noChangeArrowheads="1"/>
          </p:cNvPicPr>
          <p:nvPr/>
        </p:nvPicPr>
        <p:blipFill>
          <a:blip r:embed="rId2"/>
          <a:srcRect/>
          <a:stretch>
            <a:fillRect/>
          </a:stretch>
        </p:blipFill>
        <p:spPr bwMode="auto">
          <a:xfrm>
            <a:off x="8128000" y="1143001"/>
            <a:ext cx="6400800" cy="3810000"/>
          </a:xfrm>
          <a:prstGeom prst="rect">
            <a:avLst/>
          </a:prstGeom>
          <a:noFill/>
          <a:ln w="9525">
            <a:noFill/>
            <a:miter lim="800000"/>
            <a:headEnd/>
            <a:tailEnd/>
          </a:ln>
        </p:spPr>
      </p:pic>
      <p:pic>
        <p:nvPicPr>
          <p:cNvPr id="16389" name="Content Placeholder 8" descr="bangladesh_p1020379_student_marters.jpg"/>
          <p:cNvPicPr>
            <a:picLocks noChangeAspect="1"/>
          </p:cNvPicPr>
          <p:nvPr/>
        </p:nvPicPr>
        <p:blipFill>
          <a:blip r:embed="rId3"/>
          <a:srcRect/>
          <a:stretch>
            <a:fillRect/>
          </a:stretch>
        </p:blipFill>
        <p:spPr bwMode="auto">
          <a:xfrm>
            <a:off x="8128000" y="5323417"/>
            <a:ext cx="6402613" cy="3725334"/>
          </a:xfrm>
          <a:prstGeom prst="rect">
            <a:avLst/>
          </a:prstGeom>
          <a:noFill/>
          <a:ln w="9525">
            <a:noFill/>
            <a:miter lim="800000"/>
            <a:headEnd/>
            <a:tailEnd/>
          </a:ln>
        </p:spPr>
      </p:pic>
      <p:sp>
        <p:nvSpPr>
          <p:cNvPr id="7" name="Rectangle 6"/>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marL="531151" indent="-531151" algn="ctr" defTabSz="707006" eaLnBrk="1" hangingPunct="1">
              <a:lnSpc>
                <a:spcPct val="80000"/>
              </a:lnSpc>
              <a:spcBef>
                <a:spcPts val="1555"/>
              </a:spcBef>
            </a:pPr>
            <a:r>
              <a:rPr lang="en-US" sz="5200" b="1" dirty="0">
                <a:solidFill>
                  <a:srgbClr val="C00000"/>
                </a:solidFill>
                <a:latin typeface="Eras Medium ITC" pitchFamily="34" charset="0"/>
                <a:cs typeface="Arial" pitchFamily="34" charset="0"/>
              </a:rPr>
              <a:t>Bangla as State language</a:t>
            </a:r>
          </a:p>
        </p:txBody>
      </p:sp>
    </p:spTree>
  </p:cSld>
  <p:clrMapOvr>
    <a:masterClrMapping/>
  </p:clrMapOvr>
  <p:transition>
    <p:wheel spokes="3"/>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04800" y="1100667"/>
            <a:ext cx="14122400" cy="3947584"/>
          </a:xfrm>
        </p:spPr>
        <p:txBody>
          <a:bodyPr>
            <a:noAutofit/>
          </a:bodyPr>
          <a:lstStyle/>
          <a:p>
            <a:pPr marL="0" indent="-425240" algn="just" eaLnBrk="1" fontAlgn="auto" hangingPunct="1">
              <a:spcBef>
                <a:spcPts val="0"/>
              </a:spcBef>
              <a:spcAft>
                <a:spcPts val="0"/>
              </a:spcAft>
              <a:buNone/>
              <a:defRPr/>
            </a:pPr>
            <a:r>
              <a:rPr lang="en-US" sz="2600" dirty="0">
                <a:latin typeface="Eras Medium ITC" pitchFamily="34" charset="0"/>
                <a:cs typeface="Arial" pitchFamily="34" charset="0"/>
              </a:rPr>
              <a:t>The Language Movement of 1952 was the first organized expression of the consciousness of the exploited and deprived masses of Bangladesh. This consciousness born out of the Language Movement inspired all the subsequent Movements and helped to achieve the political, the cultural and the economic freedom leading to independence.</a:t>
            </a:r>
          </a:p>
          <a:p>
            <a:pPr marL="0" indent="-425240" algn="just" eaLnBrk="1" fontAlgn="auto" hangingPunct="1">
              <a:spcBef>
                <a:spcPts val="0"/>
              </a:spcBef>
              <a:spcAft>
                <a:spcPts val="0"/>
              </a:spcAft>
              <a:buFont typeface="Wingdings" pitchFamily="2" charset="2"/>
              <a:buChar char="q"/>
              <a:defRPr/>
            </a:pPr>
            <a:r>
              <a:rPr lang="en-US" sz="2600" dirty="0">
                <a:latin typeface="Eras Medium ITC" pitchFamily="34" charset="0"/>
                <a:cs typeface="Arial" pitchFamily="34" charset="0"/>
              </a:rPr>
              <a:t>This movement laid a major foundation of our liberation war.</a:t>
            </a:r>
          </a:p>
          <a:p>
            <a:pPr marL="0" indent="-425240" algn="just" eaLnBrk="1" fontAlgn="auto" hangingPunct="1">
              <a:spcBef>
                <a:spcPts val="0"/>
              </a:spcBef>
              <a:spcAft>
                <a:spcPts val="0"/>
              </a:spcAft>
              <a:buFont typeface="Wingdings" pitchFamily="2" charset="2"/>
              <a:buChar char="q"/>
              <a:defRPr/>
            </a:pPr>
            <a:r>
              <a:rPr lang="en-US" sz="2600" dirty="0">
                <a:latin typeface="Eras Medium ITC" pitchFamily="34" charset="0"/>
                <a:cs typeface="Arial" pitchFamily="34" charset="0"/>
              </a:rPr>
              <a:t>On February 29, 1956: Recognition made on the Pakistan constitution that “The state language of Pakistan shall be Urdu and Bengali.” </a:t>
            </a:r>
          </a:p>
          <a:p>
            <a:pPr marL="0" indent="-425240" algn="just" eaLnBrk="1" fontAlgn="auto" hangingPunct="1">
              <a:spcBef>
                <a:spcPts val="0"/>
              </a:spcBef>
              <a:spcAft>
                <a:spcPts val="0"/>
              </a:spcAft>
              <a:buFont typeface="Wingdings" pitchFamily="2" charset="2"/>
              <a:buChar char="q"/>
              <a:defRPr/>
            </a:pPr>
            <a:r>
              <a:rPr lang="en-US" sz="2600" dirty="0">
                <a:latin typeface="Eras Medium ITC" pitchFamily="34" charset="0"/>
                <a:cs typeface="Arial" pitchFamily="34" charset="0"/>
              </a:rPr>
              <a:t>UNESCO recognized 21</a:t>
            </a:r>
            <a:r>
              <a:rPr lang="en-US" sz="2600" baseline="30000" dirty="0">
                <a:latin typeface="Eras Medium ITC" pitchFamily="34" charset="0"/>
                <a:cs typeface="Arial" pitchFamily="34" charset="0"/>
              </a:rPr>
              <a:t>st</a:t>
            </a:r>
            <a:r>
              <a:rPr lang="en-US" sz="2600" dirty="0">
                <a:latin typeface="Eras Medium ITC" pitchFamily="34" charset="0"/>
                <a:cs typeface="Arial" pitchFamily="34" charset="0"/>
              </a:rPr>
              <a:t> February as International Mother Language Day in 1999.</a:t>
            </a:r>
          </a:p>
          <a:p>
            <a:pPr marL="425240" indent="-425240" eaLnBrk="1" fontAlgn="auto" hangingPunct="1">
              <a:spcBef>
                <a:spcPts val="0"/>
              </a:spcBef>
              <a:spcAft>
                <a:spcPts val="0"/>
              </a:spcAft>
              <a:buFont typeface="Wingdings" pitchFamily="2" charset="2"/>
              <a:buChar char="q"/>
              <a:defRPr/>
            </a:pPr>
            <a:r>
              <a:rPr lang="en-US" sz="2600" dirty="0">
                <a:latin typeface="Eras Medium ITC" pitchFamily="34" charset="0"/>
                <a:cs typeface="Arial" pitchFamily="34" charset="0"/>
              </a:rPr>
              <a:t>International Status of Bangla Language (</a:t>
            </a:r>
            <a:r>
              <a:rPr lang="en-US" sz="2600" i="1" dirty="0">
                <a:latin typeface="Eras Medium ITC" pitchFamily="34" charset="0"/>
                <a:cs typeface="Arial" pitchFamily="34" charset="0"/>
              </a:rPr>
              <a:t>Sierra</a:t>
            </a:r>
            <a:r>
              <a:rPr lang="en-US" sz="2600" dirty="0">
                <a:latin typeface="Eras Medium ITC" pitchFamily="34" charset="0"/>
                <a:cs typeface="Arial" pitchFamily="34" charset="0"/>
              </a:rPr>
              <a:t> Leone)</a:t>
            </a:r>
          </a:p>
        </p:txBody>
      </p:sp>
      <p:sp>
        <p:nvSpPr>
          <p:cNvPr id="6" name="Rectangle 5"/>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marL="531151" indent="-531151" algn="ctr" defTabSz="707006" eaLnBrk="1" hangingPunct="1">
              <a:lnSpc>
                <a:spcPct val="80000"/>
              </a:lnSpc>
              <a:spcBef>
                <a:spcPts val="1555"/>
              </a:spcBef>
            </a:pPr>
            <a:r>
              <a:rPr lang="en-US" sz="5200" b="1" dirty="0">
                <a:solidFill>
                  <a:srgbClr val="C00000"/>
                </a:solidFill>
                <a:latin typeface="Eras Medium ITC" pitchFamily="34" charset="0"/>
                <a:cs typeface="Arial" pitchFamily="34" charset="0"/>
              </a:rPr>
              <a:t>Significance and Achievements </a:t>
            </a:r>
          </a:p>
        </p:txBody>
      </p:sp>
      <p:sp>
        <p:nvSpPr>
          <p:cNvPr id="5" name="Rectangle 3"/>
          <p:cNvSpPr txBox="1">
            <a:spLocks noChangeArrowheads="1"/>
          </p:cNvSpPr>
          <p:nvPr/>
        </p:nvSpPr>
        <p:spPr bwMode="auto">
          <a:xfrm>
            <a:off x="304800" y="4953000"/>
            <a:ext cx="9245600" cy="4191000"/>
          </a:xfrm>
          <a:prstGeom prst="rect">
            <a:avLst/>
          </a:prstGeom>
          <a:noFill/>
          <a:ln w="9525">
            <a:noFill/>
            <a:miter lim="800000"/>
            <a:headEnd/>
            <a:tailEnd/>
          </a:ln>
        </p:spPr>
        <p:txBody>
          <a:bodyPr vert="horz" wrap="square" lIns="141747" tIns="70873" rIns="141747" bIns="70873" numCol="1" anchor="t" anchorCtr="0" compatLnSpc="1">
            <a:prstTxWarp prst="textNoShape">
              <a:avLst/>
            </a:prstTxWarp>
            <a:noAutofit/>
          </a:bodyPr>
          <a:lstStyle/>
          <a:p>
            <a:pPr algn="just" eaLnBrk="1" fontAlgn="auto" hangingPunct="1">
              <a:spcBef>
                <a:spcPts val="0"/>
              </a:spcBef>
              <a:spcAft>
                <a:spcPts val="0"/>
              </a:spcAft>
              <a:buClr>
                <a:schemeClr val="accent1"/>
              </a:buClr>
              <a:buSzPct val="85000"/>
              <a:defRPr/>
            </a:pPr>
            <a:r>
              <a:rPr lang="en-US" sz="2600" b="1" dirty="0">
                <a:latin typeface="Eras Medium ITC" pitchFamily="34" charset="0"/>
                <a:cs typeface="Arial" pitchFamily="34" charset="0"/>
              </a:rPr>
              <a:t>This movement acted as the inspirational for the following movements: </a:t>
            </a:r>
          </a:p>
          <a:p>
            <a:pPr marL="425240" indent="-425240" algn="just" eaLnBrk="1" fontAlgn="auto" hangingPunct="1">
              <a:spcBef>
                <a:spcPts val="0"/>
              </a:spcBef>
              <a:spcAft>
                <a:spcPts val="0"/>
              </a:spcAft>
              <a:buClr>
                <a:schemeClr val="accent1"/>
              </a:buClr>
              <a:buSzPct val="85000"/>
              <a:buFont typeface="Wingdings" pitchFamily="2" charset="2"/>
              <a:buChar char="q"/>
              <a:defRPr/>
            </a:pPr>
            <a:r>
              <a:rPr lang="en-US" sz="2600" dirty="0">
                <a:latin typeface="Eras Medium ITC" pitchFamily="34" charset="0"/>
                <a:cs typeface="Arial" pitchFamily="34" charset="0"/>
              </a:rPr>
              <a:t>Landslide victory in the provincial election in 1954 (In the East Bengal Legislative Assembly the United Front got 236 out of 309 seats)</a:t>
            </a:r>
          </a:p>
          <a:p>
            <a:pPr marL="425240" indent="-425240" defTabSz="1188720" eaLnBrk="1" fontAlgn="auto" hangingPunct="1">
              <a:spcBef>
                <a:spcPts val="0"/>
              </a:spcBef>
              <a:spcAft>
                <a:spcPts val="0"/>
              </a:spcAft>
              <a:buClr>
                <a:schemeClr val="accent1"/>
              </a:buClr>
              <a:buSzPct val="85000"/>
              <a:buFont typeface="Wingdings" pitchFamily="2" charset="2"/>
              <a:buChar char="q"/>
              <a:defRPr/>
            </a:pPr>
            <a:r>
              <a:rPr lang="en-US" sz="2600" dirty="0">
                <a:latin typeface="Eras Medium ITC" pitchFamily="34" charset="0"/>
                <a:cs typeface="Arial" pitchFamily="34" charset="0"/>
              </a:rPr>
              <a:t>Constitutional Movement in 1956</a:t>
            </a:r>
          </a:p>
          <a:p>
            <a:pPr marL="425240" indent="-425240" defTabSz="1188720" eaLnBrk="1" fontAlgn="auto" hangingPunct="1">
              <a:spcBef>
                <a:spcPts val="0"/>
              </a:spcBef>
              <a:spcAft>
                <a:spcPts val="0"/>
              </a:spcAft>
              <a:buClr>
                <a:schemeClr val="accent1"/>
              </a:buClr>
              <a:buSzPct val="85000"/>
              <a:buFont typeface="Wingdings" pitchFamily="2" charset="2"/>
              <a:buChar char="q"/>
              <a:defRPr/>
            </a:pPr>
            <a:r>
              <a:rPr lang="en-US" sz="2600" dirty="0">
                <a:latin typeface="Eras Medium ITC" pitchFamily="34" charset="0"/>
                <a:cs typeface="Arial" pitchFamily="34" charset="0"/>
              </a:rPr>
              <a:t>Education Movement in 1962</a:t>
            </a:r>
          </a:p>
          <a:p>
            <a:pPr marL="425240" indent="-425240" defTabSz="1188720" eaLnBrk="1" fontAlgn="auto" hangingPunct="1">
              <a:spcBef>
                <a:spcPts val="0"/>
              </a:spcBef>
              <a:spcAft>
                <a:spcPts val="0"/>
              </a:spcAft>
              <a:buClr>
                <a:schemeClr val="accent1"/>
              </a:buClr>
              <a:buSzPct val="85000"/>
              <a:buFont typeface="Wingdings" pitchFamily="2" charset="2"/>
              <a:buChar char="q"/>
              <a:defRPr/>
            </a:pPr>
            <a:r>
              <a:rPr lang="en-US" sz="2600" dirty="0">
                <a:latin typeface="Eras Medium ITC" pitchFamily="34" charset="0"/>
                <a:cs typeface="Arial" pitchFamily="34" charset="0"/>
              </a:rPr>
              <a:t>Six-points Movement in 1966</a:t>
            </a:r>
          </a:p>
          <a:p>
            <a:pPr marL="425240" indent="-425240" defTabSz="1188720" eaLnBrk="1" fontAlgn="auto" hangingPunct="1">
              <a:spcBef>
                <a:spcPts val="0"/>
              </a:spcBef>
              <a:spcAft>
                <a:spcPts val="0"/>
              </a:spcAft>
              <a:buClr>
                <a:schemeClr val="accent1"/>
              </a:buClr>
              <a:buSzPct val="85000"/>
              <a:buFont typeface="Wingdings" pitchFamily="2" charset="2"/>
              <a:buChar char="q"/>
              <a:defRPr/>
            </a:pPr>
            <a:r>
              <a:rPr lang="en-US" sz="2600" dirty="0">
                <a:latin typeface="Eras Medium ITC" pitchFamily="34" charset="0"/>
                <a:cs typeface="Arial" pitchFamily="34" charset="0"/>
              </a:rPr>
              <a:t>Mass-uprising in 1969</a:t>
            </a:r>
          </a:p>
          <a:p>
            <a:pPr marL="425240" indent="-425240" defTabSz="1188720" eaLnBrk="1" fontAlgn="auto" hangingPunct="1">
              <a:spcBef>
                <a:spcPts val="0"/>
              </a:spcBef>
              <a:spcAft>
                <a:spcPts val="0"/>
              </a:spcAft>
              <a:buClr>
                <a:schemeClr val="accent1"/>
              </a:buClr>
              <a:buSzPct val="85000"/>
              <a:buFont typeface="Wingdings" pitchFamily="2" charset="2"/>
              <a:buChar char="q"/>
              <a:defRPr/>
            </a:pPr>
            <a:r>
              <a:rPr lang="en-US" sz="2600" dirty="0">
                <a:latin typeface="Eras Medium ITC" pitchFamily="34" charset="0"/>
                <a:cs typeface="Arial" pitchFamily="34" charset="0"/>
              </a:rPr>
              <a:t>Great victory in 1971</a:t>
            </a:r>
          </a:p>
        </p:txBody>
      </p:sp>
      <p:pic>
        <p:nvPicPr>
          <p:cNvPr id="7" name="Picture 4"/>
          <p:cNvPicPr>
            <a:picLocks noChangeAspect="1" noChangeArrowheads="1"/>
          </p:cNvPicPr>
          <p:nvPr/>
        </p:nvPicPr>
        <p:blipFill>
          <a:blip r:embed="rId2"/>
          <a:srcRect/>
          <a:stretch>
            <a:fillRect/>
          </a:stretch>
        </p:blipFill>
        <p:spPr bwMode="auto">
          <a:xfrm>
            <a:off x="10261601" y="4381500"/>
            <a:ext cx="4279900" cy="4667250"/>
          </a:xfrm>
          <a:prstGeom prst="rect">
            <a:avLst/>
          </a:prstGeom>
          <a:noFill/>
          <a:ln w="9525">
            <a:noFill/>
            <a:miter lim="800000"/>
            <a:headEnd/>
            <a:tailEnd/>
          </a:ln>
        </p:spPr>
      </p:pic>
    </p:spTree>
  </p:cSld>
  <p:clrMapOvr>
    <a:masterClrMapping/>
  </p:clrMapOvr>
  <p:transition>
    <p:wheel spokes="3"/>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6172200" y="1066800"/>
            <a:ext cx="8356600" cy="7981950"/>
          </a:xfrm>
        </p:spPr>
        <p:txBody>
          <a:bodyPr/>
          <a:lstStyle/>
          <a:p>
            <a:pPr marL="0" indent="0" algn="just" eaLnBrk="1" hangingPunct="1">
              <a:spcBef>
                <a:spcPct val="0"/>
              </a:spcBef>
              <a:buNone/>
            </a:pPr>
            <a:r>
              <a:rPr lang="en-US" sz="2600" dirty="0">
                <a:latin typeface="Eras Medium ITC" pitchFamily="34" charset="0"/>
                <a:cs typeface="Arial" pitchFamily="34" charset="0"/>
              </a:rPr>
              <a:t>Form the very beginning, Pakistan had been following a policy of partition against East Pakistan. Political, military, administrative and economic discrimination had been increasing gradually. Bengalis were beginning to perceive that they were being discriminated against in business, government service and all spheres of trade and commerce. Because Karachi was the capital of Pakistan, Bengalis were being deprived of all sorts of advantages. </a:t>
            </a:r>
          </a:p>
          <a:p>
            <a:pPr marL="0" indent="0" algn="just" eaLnBrk="1" hangingPunct="1">
              <a:spcBef>
                <a:spcPct val="0"/>
              </a:spcBef>
              <a:buNone/>
            </a:pPr>
            <a:endParaRPr lang="en-US" sz="2600" dirty="0">
              <a:latin typeface="Eras Medium ITC" pitchFamily="34" charset="0"/>
              <a:cs typeface="Arial" pitchFamily="34" charset="0"/>
            </a:endParaRPr>
          </a:p>
          <a:p>
            <a:pPr marL="0" indent="0" algn="just" eaLnBrk="1" hangingPunct="1">
              <a:spcBef>
                <a:spcPct val="0"/>
              </a:spcBef>
              <a:buNone/>
            </a:pPr>
            <a:r>
              <a:rPr lang="en-US" sz="2600" dirty="0">
                <a:latin typeface="Eras Medium ITC" pitchFamily="34" charset="0"/>
              </a:rPr>
              <a:t>“…, food scarcity was recorded in many places. People of Faridpur, Comilla and Dhaka districts were facing a calamity due to acute shortage of food grain. On that time, government introduced the ‘</a:t>
            </a:r>
            <a:r>
              <a:rPr lang="en-US" sz="2600" b="1" dirty="0">
                <a:latin typeface="Eras Medium ITC" pitchFamily="34" charset="0"/>
              </a:rPr>
              <a:t>Cordon System’</a:t>
            </a:r>
            <a:r>
              <a:rPr lang="en-US" sz="2600" dirty="0">
                <a:latin typeface="Eras Medium ITC" pitchFamily="34" charset="0"/>
              </a:rPr>
              <a:t>. This meant that there was to be no movement of food from one district to another.” </a:t>
            </a:r>
            <a:r>
              <a:rPr lang="en-US" sz="2600" b="1" dirty="0">
                <a:latin typeface="Eras Medium ITC" pitchFamily="34" charset="0"/>
              </a:rPr>
              <a:t>(</a:t>
            </a:r>
            <a:r>
              <a:rPr lang="en-US" sz="2600" b="1" dirty="0" err="1">
                <a:latin typeface="Eras Medium ITC" pitchFamily="34" charset="0"/>
              </a:rPr>
              <a:t>Rahman</a:t>
            </a:r>
            <a:r>
              <a:rPr lang="en-US" sz="2600" b="1" dirty="0">
                <a:latin typeface="Eras Medium ITC" pitchFamily="34" charset="0"/>
              </a:rPr>
              <a:t> 2012. P. 103)</a:t>
            </a:r>
          </a:p>
          <a:p>
            <a:pPr marL="0" indent="0" algn="just" eaLnBrk="1" hangingPunct="1">
              <a:spcBef>
                <a:spcPct val="0"/>
              </a:spcBef>
              <a:buNone/>
            </a:pPr>
            <a:endParaRPr lang="en-US" sz="1500" b="1" dirty="0">
              <a:latin typeface="Eras Medium ITC" pitchFamily="34" charset="0"/>
            </a:endParaRPr>
          </a:p>
          <a:p>
            <a:pPr marL="0" indent="0" algn="just" eaLnBrk="1" hangingPunct="1">
              <a:spcBef>
                <a:spcPct val="0"/>
              </a:spcBef>
              <a:buNone/>
            </a:pPr>
            <a:r>
              <a:rPr lang="en-US" sz="2800" b="1" dirty="0">
                <a:latin typeface="Eras Medium ITC" pitchFamily="34" charset="0"/>
                <a:cs typeface="Arial" pitchFamily="34" charset="0"/>
              </a:rPr>
              <a:t>The disparities between West Pakistan and East Pakistan will be described in the next slides. </a:t>
            </a:r>
            <a:endParaRPr lang="en-US" sz="2800" dirty="0">
              <a:latin typeface="Eras Medium ITC" pitchFamily="34" charset="0"/>
              <a:cs typeface="Arial" pitchFamily="34" charset="0"/>
            </a:endParaRPr>
          </a:p>
          <a:p>
            <a:pPr marL="0" indent="0" algn="just" eaLnBrk="1" hangingPunct="1">
              <a:spcBef>
                <a:spcPct val="0"/>
              </a:spcBef>
              <a:buNone/>
            </a:pPr>
            <a:endParaRPr lang="en-US" sz="2600" dirty="0">
              <a:latin typeface="Eras Medium ITC" pitchFamily="34" charset="0"/>
              <a:cs typeface="Arial" pitchFamily="34" charset="0"/>
            </a:endParaRPr>
          </a:p>
        </p:txBody>
      </p:sp>
      <p:sp>
        <p:nvSpPr>
          <p:cNvPr id="4" name="Rectangle 3"/>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5400" b="1" dirty="0">
                <a:solidFill>
                  <a:srgbClr val="FF0000"/>
                </a:solidFill>
                <a:latin typeface="Eras Medium ITC" pitchFamily="34" charset="0"/>
              </a:rPr>
              <a:t>Discriminations against East Pakistan</a:t>
            </a:r>
            <a:endParaRPr lang="en-US" sz="4900" b="1" dirty="0">
              <a:solidFill>
                <a:srgbClr val="FF0000"/>
              </a:solidFill>
              <a:latin typeface="Eras Medium ITC" pitchFamily="34" charset="0"/>
              <a:ea typeface="Tahoma" pitchFamily="34" charset="0"/>
              <a:cs typeface="Arial" pitchFamily="34" charset="0"/>
            </a:endParaRPr>
          </a:p>
        </p:txBody>
      </p:sp>
      <p:pic>
        <p:nvPicPr>
          <p:cNvPr id="1026" name="Picture 2" descr="C:\Users\Administrator\Desktop\East.jpg"/>
          <p:cNvPicPr>
            <a:picLocks noChangeAspect="1" noChangeArrowheads="1"/>
          </p:cNvPicPr>
          <p:nvPr/>
        </p:nvPicPr>
        <p:blipFill>
          <a:blip r:embed="rId2"/>
          <a:srcRect/>
          <a:stretch>
            <a:fillRect/>
          </a:stretch>
        </p:blipFill>
        <p:spPr bwMode="auto">
          <a:xfrm>
            <a:off x="76201" y="1143000"/>
            <a:ext cx="5867399" cy="7924800"/>
          </a:xfrm>
          <a:prstGeom prst="rect">
            <a:avLst/>
          </a:prstGeom>
          <a:noFill/>
        </p:spPr>
      </p:pic>
    </p:spTree>
  </p:cSld>
  <p:clrMapOvr>
    <a:masterClrMapping/>
  </p:clrMapOvr>
  <p:transition>
    <p:wedg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0" y="931335"/>
            <a:ext cx="14528800" cy="8314266"/>
          </a:xfrm>
        </p:spPr>
        <p:txBody>
          <a:bodyPr/>
          <a:lstStyle/>
          <a:p>
            <a:pPr algn="just" eaLnBrk="1" hangingPunct="1">
              <a:buFontTx/>
              <a:buNone/>
            </a:pPr>
            <a:r>
              <a:rPr lang="en-US" sz="2900" dirty="0">
                <a:latin typeface="Eras Medium ITC" pitchFamily="34" charset="0"/>
                <a:cs typeface="Arial" pitchFamily="34" charset="0"/>
              </a:rPr>
              <a:t>    Bengali was the mother tongue of </a:t>
            </a:r>
            <a:r>
              <a:rPr lang="en-US" sz="2900" b="1" dirty="0">
                <a:latin typeface="Eras Medium ITC" pitchFamily="34" charset="0"/>
                <a:cs typeface="Arial" pitchFamily="34" charset="0"/>
              </a:rPr>
              <a:t>56 percent</a:t>
            </a:r>
            <a:r>
              <a:rPr lang="en-US" sz="2900" dirty="0">
                <a:latin typeface="Eras Medium ITC" pitchFamily="34" charset="0"/>
                <a:cs typeface="Arial" pitchFamily="34" charset="0"/>
              </a:rPr>
              <a:t> of the people of Pakistan. On the other hand, Urdu was the mother tongue of </a:t>
            </a:r>
            <a:r>
              <a:rPr lang="en-US" sz="2900" b="1" dirty="0">
                <a:latin typeface="Eras Medium ITC" pitchFamily="34" charset="0"/>
                <a:cs typeface="Arial" pitchFamily="34" charset="0"/>
              </a:rPr>
              <a:t>only 6 percent</a:t>
            </a:r>
            <a:r>
              <a:rPr lang="en-US" sz="2900" dirty="0">
                <a:latin typeface="Eras Medium ITC" pitchFamily="34" charset="0"/>
                <a:cs typeface="Arial" pitchFamily="34" charset="0"/>
              </a:rPr>
              <a:t> people of the whole of Pakistan (Census 1951). Thus Bengali, despite being the language of most of the people of Pakistan, was ignored by the Pakistani ruling group as a state language which was a substantial discrimination against the people of East Pakistan. On the other hand, East Pakistan also deprived from getting reasonable facilities in various social sectors. </a:t>
            </a:r>
          </a:p>
          <a:p>
            <a:pPr algn="just" eaLnBrk="1" hangingPunct="1">
              <a:buFontTx/>
              <a:buNone/>
            </a:pPr>
            <a:endParaRPr lang="en-US" sz="2900" dirty="0">
              <a:latin typeface="Eras Medium ITC" pitchFamily="34" charset="0"/>
              <a:cs typeface="Arial" pitchFamily="34" charset="0"/>
            </a:endParaRPr>
          </a:p>
          <a:p>
            <a:pPr eaLnBrk="1" hangingPunct="1">
              <a:buFontTx/>
              <a:buNone/>
            </a:pPr>
            <a:endParaRPr lang="en-US" sz="2900" b="1" dirty="0">
              <a:latin typeface="Eras Medium ITC" pitchFamily="34" charset="0"/>
              <a:cs typeface="Arial" pitchFamily="34" charset="0"/>
            </a:endParaRPr>
          </a:p>
          <a:p>
            <a:pPr algn="just" eaLnBrk="1" hangingPunct="1">
              <a:buFontTx/>
              <a:buNone/>
            </a:pPr>
            <a:endParaRPr lang="en-US" sz="2900" b="1" dirty="0">
              <a:latin typeface="Eras Medium ITC" pitchFamily="34" charset="0"/>
              <a:cs typeface="Arial" pitchFamily="34" charset="0"/>
            </a:endParaRPr>
          </a:p>
          <a:p>
            <a:pPr algn="just" eaLnBrk="1" hangingPunct="1">
              <a:buFontTx/>
              <a:buNone/>
            </a:pPr>
            <a:endParaRPr lang="en-US" sz="2900" b="1" dirty="0">
              <a:latin typeface="Eras Medium ITC" pitchFamily="34" charset="0"/>
              <a:cs typeface="Arial" pitchFamily="34" charset="0"/>
            </a:endParaRPr>
          </a:p>
          <a:p>
            <a:pPr algn="just" eaLnBrk="1" hangingPunct="1">
              <a:buFontTx/>
              <a:buNone/>
            </a:pPr>
            <a:endParaRPr lang="en-US" sz="2900" b="1" dirty="0">
              <a:latin typeface="Eras Medium ITC" pitchFamily="34" charset="0"/>
              <a:cs typeface="Arial" pitchFamily="34" charset="0"/>
            </a:endParaRPr>
          </a:p>
          <a:p>
            <a:pPr algn="just" eaLnBrk="1" hangingPunct="1">
              <a:buFontTx/>
              <a:buNone/>
            </a:pPr>
            <a:endParaRPr lang="en-US" sz="2900" b="1" dirty="0">
              <a:latin typeface="Eras Medium ITC" pitchFamily="34" charset="0"/>
              <a:cs typeface="Arial" pitchFamily="34" charset="0"/>
            </a:endParaRPr>
          </a:p>
          <a:p>
            <a:pPr eaLnBrk="1" hangingPunct="1">
              <a:buFontTx/>
              <a:buNone/>
            </a:pPr>
            <a:r>
              <a:rPr lang="en-US" sz="2900" b="1" dirty="0">
                <a:latin typeface="Eras Medium ITC" pitchFamily="34" charset="0"/>
                <a:cs typeface="Arial" pitchFamily="34" charset="0"/>
              </a:rPr>
              <a:t>  </a:t>
            </a:r>
          </a:p>
          <a:p>
            <a:pPr eaLnBrk="1" hangingPunct="1">
              <a:buFontTx/>
              <a:buNone/>
            </a:pPr>
            <a:r>
              <a:rPr lang="en-US" sz="2900" b="1" dirty="0">
                <a:latin typeface="Eras Medium ITC" pitchFamily="34" charset="0"/>
                <a:cs typeface="Arial" pitchFamily="34" charset="0"/>
              </a:rPr>
              <a:t>                                                [Source: M.A. </a:t>
            </a:r>
            <a:r>
              <a:rPr lang="en-US" sz="2900" b="1" dirty="0" err="1">
                <a:latin typeface="Eras Medium ITC" pitchFamily="34" charset="0"/>
                <a:cs typeface="Arial" pitchFamily="34" charset="0"/>
              </a:rPr>
              <a:t>Rahim</a:t>
            </a:r>
            <a:r>
              <a:rPr lang="en-US" sz="2900" b="1" dirty="0">
                <a:latin typeface="Eras Medium ITC" pitchFamily="34" charset="0"/>
                <a:cs typeface="Arial" pitchFamily="34" charset="0"/>
              </a:rPr>
              <a:t>, </a:t>
            </a:r>
            <a:r>
              <a:rPr lang="en-US" sz="2900" b="1" dirty="0" err="1">
                <a:latin typeface="Eras Medium ITC" pitchFamily="34" charset="0"/>
                <a:cs typeface="Arial" pitchFamily="34" charset="0"/>
              </a:rPr>
              <a:t>Bangladesher</a:t>
            </a:r>
            <a:r>
              <a:rPr lang="en-US" sz="2900" b="1" dirty="0">
                <a:latin typeface="Eras Medium ITC" pitchFamily="34" charset="0"/>
                <a:cs typeface="Arial" pitchFamily="34" charset="0"/>
              </a:rPr>
              <a:t> </a:t>
            </a:r>
            <a:r>
              <a:rPr lang="en-US" sz="2900" b="1" dirty="0" err="1">
                <a:latin typeface="Eras Medium ITC" pitchFamily="34" charset="0"/>
                <a:cs typeface="Arial" pitchFamily="34" charset="0"/>
              </a:rPr>
              <a:t>Itihas</a:t>
            </a:r>
            <a:r>
              <a:rPr lang="en-US" sz="2900" b="1" dirty="0">
                <a:latin typeface="Eras Medium ITC" pitchFamily="34" charset="0"/>
                <a:cs typeface="Arial" pitchFamily="34" charset="0"/>
              </a:rPr>
              <a:t>, P. 480]</a:t>
            </a:r>
          </a:p>
          <a:p>
            <a:pPr algn="just" eaLnBrk="1" hangingPunct="1">
              <a:buFontTx/>
              <a:buNone/>
            </a:pPr>
            <a:endParaRPr lang="en-US" sz="2900" b="1" dirty="0">
              <a:latin typeface="Eras Medium ITC" pitchFamily="34" charset="0"/>
              <a:cs typeface="Arial" pitchFamily="34" charset="0"/>
            </a:endParaRPr>
          </a:p>
        </p:txBody>
      </p:sp>
      <p:graphicFrame>
        <p:nvGraphicFramePr>
          <p:cNvPr id="6" name="Table 5"/>
          <p:cNvGraphicFramePr>
            <a:graphicFrameLocks noGrp="1"/>
          </p:cNvGraphicFramePr>
          <p:nvPr/>
        </p:nvGraphicFramePr>
        <p:xfrm>
          <a:off x="4389121" y="4368800"/>
          <a:ext cx="9717748" cy="3403599"/>
        </p:xfrm>
        <a:graphic>
          <a:graphicData uri="http://schemas.openxmlformats.org/drawingml/2006/table">
            <a:tbl>
              <a:tblPr firstRow="1" bandRow="1">
                <a:tableStyleId>{5C22544A-7EE6-4342-B048-85BDC9FD1C3A}</a:tableStyleId>
              </a:tblPr>
              <a:tblGrid>
                <a:gridCol w="1050833">
                  <a:extLst>
                    <a:ext uri="{9D8B030D-6E8A-4147-A177-3AD203B41FA5}">
                      <a16:colId xmlns:a16="http://schemas.microsoft.com/office/drawing/2014/main" val="20000"/>
                    </a:ext>
                  </a:extLst>
                </a:gridCol>
                <a:gridCol w="379011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918075">
                <a:tc>
                  <a:txBody>
                    <a:bodyPr/>
                    <a:lstStyle/>
                    <a:p>
                      <a:r>
                        <a:rPr lang="en-US" sz="2400" dirty="0">
                          <a:latin typeface="Eras Medium ITC" pitchFamily="34" charset="0"/>
                          <a:cs typeface="Arial" pitchFamily="34" charset="0"/>
                        </a:rPr>
                        <a:t>Sl. No</a:t>
                      </a:r>
                    </a:p>
                  </a:txBody>
                  <a:tcPr marL="104503" marR="104503" marT="50800" marB="50800"/>
                </a:tc>
                <a:tc>
                  <a:txBody>
                    <a:bodyPr/>
                    <a:lstStyle/>
                    <a:p>
                      <a:r>
                        <a:rPr lang="en-US" sz="2400" dirty="0">
                          <a:latin typeface="Eras Medium ITC" pitchFamily="34" charset="0"/>
                          <a:cs typeface="Arial" pitchFamily="34" charset="0"/>
                        </a:rPr>
                        <a:t>Areas</a:t>
                      </a:r>
                    </a:p>
                  </a:txBody>
                  <a:tcPr marL="104503" marR="104503" marT="50800" marB="50800"/>
                </a:tc>
                <a:tc>
                  <a:txBody>
                    <a:bodyPr/>
                    <a:lstStyle/>
                    <a:p>
                      <a:r>
                        <a:rPr lang="en-US" sz="2400" dirty="0">
                          <a:latin typeface="Eras Medium ITC" pitchFamily="34" charset="0"/>
                          <a:cs typeface="Arial" pitchFamily="34" charset="0"/>
                        </a:rPr>
                        <a:t>West Pakistan</a:t>
                      </a:r>
                    </a:p>
                  </a:txBody>
                  <a:tcPr marL="104503" marR="104503" marT="50800" marB="50800"/>
                </a:tc>
                <a:tc>
                  <a:txBody>
                    <a:bodyPr/>
                    <a:lstStyle/>
                    <a:p>
                      <a:r>
                        <a:rPr lang="en-US" sz="2400" dirty="0">
                          <a:latin typeface="Eras Medium ITC" pitchFamily="34" charset="0"/>
                          <a:cs typeface="Arial" pitchFamily="34" charset="0"/>
                        </a:rPr>
                        <a:t>East Pakistan</a:t>
                      </a:r>
                    </a:p>
                  </a:txBody>
                  <a:tcPr marL="104503" marR="104503" marT="50800" marB="50800"/>
                </a:tc>
                <a:extLst>
                  <a:ext uri="{0D108BD9-81ED-4DB2-BD59-A6C34878D82A}">
                    <a16:rowId xmlns:a16="http://schemas.microsoft.com/office/drawing/2014/main" val="10000"/>
                  </a:ext>
                </a:extLst>
              </a:tr>
              <a:tr h="522483">
                <a:tc>
                  <a:txBody>
                    <a:bodyPr/>
                    <a:lstStyle/>
                    <a:p>
                      <a:r>
                        <a:rPr lang="en-US" sz="2400" dirty="0">
                          <a:latin typeface="Eras Medium ITC" pitchFamily="34" charset="0"/>
                          <a:cs typeface="Arial" pitchFamily="34" charset="0"/>
                        </a:rPr>
                        <a:t>1</a:t>
                      </a:r>
                    </a:p>
                  </a:txBody>
                  <a:tcPr marL="104503" marR="104503" marT="50800" marB="50800"/>
                </a:tc>
                <a:tc>
                  <a:txBody>
                    <a:bodyPr/>
                    <a:lstStyle/>
                    <a:p>
                      <a:r>
                        <a:rPr lang="en-US" sz="2400" dirty="0">
                          <a:latin typeface="Eras Medium ITC" pitchFamily="34" charset="0"/>
                          <a:cs typeface="Arial" pitchFamily="34" charset="0"/>
                        </a:rPr>
                        <a:t>Total Population</a:t>
                      </a:r>
                    </a:p>
                  </a:txBody>
                  <a:tcPr marL="104503" marR="104503" marT="50800" marB="50800"/>
                </a:tc>
                <a:tc>
                  <a:txBody>
                    <a:bodyPr/>
                    <a:lstStyle/>
                    <a:p>
                      <a:r>
                        <a:rPr lang="en-US" sz="2400" dirty="0">
                          <a:latin typeface="Eras Medium ITC" pitchFamily="34" charset="0"/>
                          <a:cs typeface="Arial" pitchFamily="34" charset="0"/>
                        </a:rPr>
                        <a:t>5.50 Crore</a:t>
                      </a:r>
                    </a:p>
                  </a:txBody>
                  <a:tcPr marL="104503" marR="104503" marT="50800" marB="50800"/>
                </a:tc>
                <a:tc>
                  <a:txBody>
                    <a:bodyPr/>
                    <a:lstStyle/>
                    <a:p>
                      <a:r>
                        <a:rPr lang="en-US" sz="2400" dirty="0">
                          <a:latin typeface="Eras Medium ITC" pitchFamily="34" charset="0"/>
                          <a:cs typeface="Arial" pitchFamily="34" charset="0"/>
                        </a:rPr>
                        <a:t>7.50 </a:t>
                      </a:r>
                      <a:r>
                        <a:rPr lang="en-US" sz="2400" dirty="0" err="1">
                          <a:latin typeface="Eras Medium ITC" pitchFamily="34" charset="0"/>
                          <a:cs typeface="Arial" pitchFamily="34" charset="0"/>
                        </a:rPr>
                        <a:t>Crore</a:t>
                      </a:r>
                      <a:endParaRPr lang="en-US" sz="2400" dirty="0">
                        <a:latin typeface="Eras Medium ITC" pitchFamily="34" charset="0"/>
                        <a:cs typeface="Arial" pitchFamily="34" charset="0"/>
                      </a:endParaRPr>
                    </a:p>
                  </a:txBody>
                  <a:tcPr marL="104503" marR="104503" marT="50800" marB="50800"/>
                </a:tc>
                <a:extLst>
                  <a:ext uri="{0D108BD9-81ED-4DB2-BD59-A6C34878D82A}">
                    <a16:rowId xmlns:a16="http://schemas.microsoft.com/office/drawing/2014/main" val="10001"/>
                  </a:ext>
                </a:extLst>
              </a:tr>
              <a:tr h="522483">
                <a:tc>
                  <a:txBody>
                    <a:bodyPr/>
                    <a:lstStyle/>
                    <a:p>
                      <a:r>
                        <a:rPr lang="en-US" sz="2400" dirty="0">
                          <a:latin typeface="Eras Medium ITC" pitchFamily="34" charset="0"/>
                          <a:cs typeface="Arial" pitchFamily="34" charset="0"/>
                        </a:rPr>
                        <a:t>2</a:t>
                      </a:r>
                    </a:p>
                  </a:txBody>
                  <a:tcPr marL="104503" marR="104503" marT="50800" marB="50800"/>
                </a:tc>
                <a:tc>
                  <a:txBody>
                    <a:bodyPr/>
                    <a:lstStyle/>
                    <a:p>
                      <a:r>
                        <a:rPr lang="en-US" sz="2400" dirty="0">
                          <a:latin typeface="Eras Medium ITC" pitchFamily="34" charset="0"/>
                          <a:cs typeface="Arial" pitchFamily="34" charset="0"/>
                        </a:rPr>
                        <a:t>Number</a:t>
                      </a:r>
                      <a:r>
                        <a:rPr lang="en-US" sz="2400" baseline="0" dirty="0">
                          <a:latin typeface="Eras Medium ITC" pitchFamily="34" charset="0"/>
                          <a:cs typeface="Arial" pitchFamily="34" charset="0"/>
                        </a:rPr>
                        <a:t> of Doctors</a:t>
                      </a:r>
                      <a:endParaRPr lang="en-US" sz="2400" dirty="0">
                        <a:latin typeface="Eras Medium ITC" pitchFamily="34" charset="0"/>
                        <a:cs typeface="Arial" pitchFamily="34" charset="0"/>
                      </a:endParaRPr>
                    </a:p>
                  </a:txBody>
                  <a:tcPr marL="104503" marR="104503" marT="50800" marB="50800"/>
                </a:tc>
                <a:tc>
                  <a:txBody>
                    <a:bodyPr/>
                    <a:lstStyle/>
                    <a:p>
                      <a:r>
                        <a:rPr lang="en-US" sz="2400" dirty="0">
                          <a:latin typeface="Eras Medium ITC" pitchFamily="34" charset="0"/>
                          <a:cs typeface="Arial" pitchFamily="34" charset="0"/>
                        </a:rPr>
                        <a:t>12400</a:t>
                      </a:r>
                    </a:p>
                  </a:txBody>
                  <a:tcPr marL="104503" marR="104503" marT="50800" marB="50800"/>
                </a:tc>
                <a:tc>
                  <a:txBody>
                    <a:bodyPr/>
                    <a:lstStyle/>
                    <a:p>
                      <a:r>
                        <a:rPr lang="en-US" sz="2400" dirty="0">
                          <a:latin typeface="Eras Medium ITC" pitchFamily="34" charset="0"/>
                          <a:cs typeface="Arial" pitchFamily="34" charset="0"/>
                        </a:rPr>
                        <a:t>7600</a:t>
                      </a:r>
                    </a:p>
                  </a:txBody>
                  <a:tcPr marL="104503" marR="104503" marT="50800" marB="50800"/>
                </a:tc>
                <a:extLst>
                  <a:ext uri="{0D108BD9-81ED-4DB2-BD59-A6C34878D82A}">
                    <a16:rowId xmlns:a16="http://schemas.microsoft.com/office/drawing/2014/main" val="10002"/>
                  </a:ext>
                </a:extLst>
              </a:tr>
              <a:tr h="522483">
                <a:tc>
                  <a:txBody>
                    <a:bodyPr/>
                    <a:lstStyle/>
                    <a:p>
                      <a:r>
                        <a:rPr lang="en-US" sz="2400" dirty="0">
                          <a:latin typeface="Eras Medium ITC" pitchFamily="34" charset="0"/>
                          <a:cs typeface="Arial" pitchFamily="34" charset="0"/>
                        </a:rPr>
                        <a:t>3</a:t>
                      </a:r>
                    </a:p>
                  </a:txBody>
                  <a:tcPr marL="104503" marR="104503" marT="50800" marB="50800"/>
                </a:tc>
                <a:tc>
                  <a:txBody>
                    <a:bodyPr/>
                    <a:lstStyle/>
                    <a:p>
                      <a:r>
                        <a:rPr lang="en-US" sz="2400" dirty="0">
                          <a:latin typeface="Eras Medium ITC" pitchFamily="34" charset="0"/>
                          <a:cs typeface="Arial" pitchFamily="34" charset="0"/>
                        </a:rPr>
                        <a:t>Rural Health Complex</a:t>
                      </a:r>
                    </a:p>
                  </a:txBody>
                  <a:tcPr marL="104503" marR="104503" marT="50800" marB="50800"/>
                </a:tc>
                <a:tc>
                  <a:txBody>
                    <a:bodyPr/>
                    <a:lstStyle/>
                    <a:p>
                      <a:r>
                        <a:rPr lang="en-US" sz="2400" dirty="0">
                          <a:latin typeface="Eras Medium ITC" pitchFamily="34" charset="0"/>
                          <a:cs typeface="Arial" pitchFamily="34" charset="0"/>
                        </a:rPr>
                        <a:t>325</a:t>
                      </a:r>
                    </a:p>
                  </a:txBody>
                  <a:tcPr marL="104503" marR="104503" marT="50800" marB="50800"/>
                </a:tc>
                <a:tc>
                  <a:txBody>
                    <a:bodyPr/>
                    <a:lstStyle/>
                    <a:p>
                      <a:r>
                        <a:rPr lang="en-US" sz="2400" dirty="0">
                          <a:latin typeface="Eras Medium ITC" pitchFamily="34" charset="0"/>
                          <a:cs typeface="Arial" pitchFamily="34" charset="0"/>
                        </a:rPr>
                        <a:t>88</a:t>
                      </a:r>
                    </a:p>
                  </a:txBody>
                  <a:tcPr marL="104503" marR="104503" marT="50800" marB="50800"/>
                </a:tc>
                <a:extLst>
                  <a:ext uri="{0D108BD9-81ED-4DB2-BD59-A6C34878D82A}">
                    <a16:rowId xmlns:a16="http://schemas.microsoft.com/office/drawing/2014/main" val="10003"/>
                  </a:ext>
                </a:extLst>
              </a:tr>
              <a:tr h="918075">
                <a:tc>
                  <a:txBody>
                    <a:bodyPr/>
                    <a:lstStyle/>
                    <a:p>
                      <a:r>
                        <a:rPr lang="en-US" sz="2400" dirty="0">
                          <a:latin typeface="Eras Medium ITC" pitchFamily="34" charset="0"/>
                          <a:cs typeface="Arial" pitchFamily="34" charset="0"/>
                        </a:rPr>
                        <a:t>4</a:t>
                      </a:r>
                    </a:p>
                  </a:txBody>
                  <a:tcPr marL="104503" marR="104503" marT="50800" marB="50800"/>
                </a:tc>
                <a:tc>
                  <a:txBody>
                    <a:bodyPr/>
                    <a:lstStyle/>
                    <a:p>
                      <a:r>
                        <a:rPr lang="en-US" sz="2400" dirty="0">
                          <a:latin typeface="Eras Medium ITC" pitchFamily="34" charset="0"/>
                          <a:cs typeface="Arial" pitchFamily="34" charset="0"/>
                        </a:rPr>
                        <a:t>Social</a:t>
                      </a:r>
                      <a:r>
                        <a:rPr lang="en-US" sz="2400" baseline="0" dirty="0">
                          <a:latin typeface="Eras Medium ITC" pitchFamily="34" charset="0"/>
                          <a:cs typeface="Arial" pitchFamily="34" charset="0"/>
                        </a:rPr>
                        <a:t> Development Centre</a:t>
                      </a:r>
                      <a:endParaRPr lang="en-US" sz="2400" dirty="0">
                        <a:latin typeface="Eras Medium ITC" pitchFamily="34" charset="0"/>
                        <a:cs typeface="Arial" pitchFamily="34" charset="0"/>
                      </a:endParaRPr>
                    </a:p>
                  </a:txBody>
                  <a:tcPr marL="104503" marR="104503" marT="50800" marB="50800"/>
                </a:tc>
                <a:tc>
                  <a:txBody>
                    <a:bodyPr/>
                    <a:lstStyle/>
                    <a:p>
                      <a:r>
                        <a:rPr lang="en-US" sz="2400" dirty="0">
                          <a:latin typeface="Eras Medium ITC" pitchFamily="34" charset="0"/>
                          <a:cs typeface="Arial" pitchFamily="34" charset="0"/>
                        </a:rPr>
                        <a:t>81</a:t>
                      </a:r>
                    </a:p>
                  </a:txBody>
                  <a:tcPr marL="104503" marR="104503" marT="50800" marB="50800"/>
                </a:tc>
                <a:tc>
                  <a:txBody>
                    <a:bodyPr/>
                    <a:lstStyle/>
                    <a:p>
                      <a:r>
                        <a:rPr lang="en-US" sz="2400" dirty="0">
                          <a:latin typeface="Eras Medium ITC" pitchFamily="34" charset="0"/>
                          <a:cs typeface="Arial" pitchFamily="34" charset="0"/>
                        </a:rPr>
                        <a:t>52</a:t>
                      </a:r>
                    </a:p>
                  </a:txBody>
                  <a:tcPr marL="104503" marR="104503" marT="50800" marB="50800"/>
                </a:tc>
                <a:extLst>
                  <a:ext uri="{0D108BD9-81ED-4DB2-BD59-A6C34878D82A}">
                    <a16:rowId xmlns:a16="http://schemas.microsoft.com/office/drawing/2014/main" val="10004"/>
                  </a:ext>
                </a:extLst>
              </a:tr>
            </a:tbl>
          </a:graphicData>
        </a:graphic>
      </p:graphicFrame>
      <p:sp>
        <p:nvSpPr>
          <p:cNvPr id="5" name="Rectangle 4"/>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4700" b="1" dirty="0">
                <a:solidFill>
                  <a:srgbClr val="FF0000"/>
                </a:solidFill>
                <a:latin typeface="Eras Medium ITC" pitchFamily="34" charset="0"/>
                <a:cs typeface="Arial" pitchFamily="34" charset="0"/>
              </a:rPr>
              <a:t>Socio-Cultural Disparity</a:t>
            </a:r>
            <a:endParaRPr lang="en-US" sz="4900" b="1" dirty="0">
              <a:solidFill>
                <a:schemeClr val="tx1"/>
              </a:solidFill>
              <a:latin typeface="Eras Medium ITC" pitchFamily="34" charset="0"/>
              <a:ea typeface="Tahoma" pitchFamily="34" charset="0"/>
              <a:cs typeface="Arial" pitchFamily="34" charset="0"/>
            </a:endParaRPr>
          </a:p>
        </p:txBody>
      </p:sp>
    </p:spTree>
  </p:cSld>
  <p:clrMapOvr>
    <a:masterClrMapping/>
  </p:clrMapOvr>
  <p:transition>
    <p:wheel spokes="3"/>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0" y="1143000"/>
            <a:ext cx="14630401" cy="8001000"/>
          </a:xfrm>
        </p:spPr>
        <p:txBody>
          <a:bodyPr/>
          <a:lstStyle/>
          <a:p>
            <a:pPr marL="0" indent="0" algn="just" eaLnBrk="1" hangingPunct="1">
              <a:spcBef>
                <a:spcPct val="0"/>
              </a:spcBef>
              <a:buNone/>
            </a:pPr>
            <a:r>
              <a:rPr lang="en-US" sz="2600" dirty="0">
                <a:latin typeface="Eras Medium ITC" pitchFamily="34" charset="0"/>
                <a:cs typeface="Arial" pitchFamily="34" charset="0"/>
              </a:rPr>
              <a:t>East Pakistan became subjected to political discrimination immediately after the birth of the state of Pakistan. Fro</a:t>
            </a:r>
            <a:r>
              <a:rPr lang="en-US" sz="2600" b="1" dirty="0">
                <a:latin typeface="Eras Medium ITC" pitchFamily="34" charset="0"/>
                <a:cs typeface="Arial" pitchFamily="34" charset="0"/>
              </a:rPr>
              <a:t>m 1947 to 1958</a:t>
            </a:r>
            <a:r>
              <a:rPr lang="en-US" sz="2600" dirty="0">
                <a:latin typeface="Eras Medium ITC" pitchFamily="34" charset="0"/>
                <a:cs typeface="Arial" pitchFamily="34" charset="0"/>
              </a:rPr>
              <a:t>, among all the presidents of Pakistan, one was from East Pakistan who spoke in Urdu.  </a:t>
            </a:r>
          </a:p>
          <a:p>
            <a:pPr marL="0" indent="0" algn="just" eaLnBrk="1" hangingPunct="1">
              <a:spcBef>
                <a:spcPct val="0"/>
              </a:spcBef>
              <a:buNone/>
            </a:pPr>
            <a:endParaRPr lang="en-US" sz="1500" dirty="0">
              <a:latin typeface="Eras Medium ITC" pitchFamily="34" charset="0"/>
              <a:cs typeface="Arial" pitchFamily="34" charset="0"/>
            </a:endParaRPr>
          </a:p>
          <a:p>
            <a:pPr marL="0" indent="0" algn="just" eaLnBrk="1" hangingPunct="1">
              <a:spcBef>
                <a:spcPct val="0"/>
              </a:spcBef>
              <a:buNone/>
            </a:pPr>
            <a:r>
              <a:rPr lang="en-US" sz="2600" dirty="0">
                <a:latin typeface="Eras Medium ITC" pitchFamily="34" charset="0"/>
                <a:cs typeface="Arial" pitchFamily="34" charset="0"/>
              </a:rPr>
              <a:t>In reality, East Pakistan was politically neglected by Pakistan from the very beginning. For example, </a:t>
            </a:r>
            <a:r>
              <a:rPr lang="en-US" sz="2600" b="1" i="1" dirty="0">
                <a:latin typeface="Eras Medium ITC" pitchFamily="34" charset="0"/>
                <a:cs typeface="Arial" pitchFamily="34" charset="0"/>
              </a:rPr>
              <a:t>United Front got 236</a:t>
            </a:r>
            <a:r>
              <a:rPr lang="en-US" sz="2600" dirty="0">
                <a:latin typeface="Eras Medium ITC" pitchFamily="34" charset="0"/>
                <a:cs typeface="Arial" pitchFamily="34" charset="0"/>
              </a:rPr>
              <a:t> seats out of 309 in the provincial election in 1954  but this government could not continue more then two years. </a:t>
            </a:r>
          </a:p>
          <a:p>
            <a:pPr marL="0" indent="0" algn="just" eaLnBrk="1" hangingPunct="1">
              <a:spcBef>
                <a:spcPct val="0"/>
              </a:spcBef>
              <a:buNone/>
            </a:pPr>
            <a:endParaRPr lang="en-US" sz="1500" b="1" dirty="0">
              <a:latin typeface="Eras Medium ITC" pitchFamily="34" charset="0"/>
              <a:cs typeface="Arial" pitchFamily="34" charset="0"/>
            </a:endParaRPr>
          </a:p>
          <a:p>
            <a:pPr marL="0" indent="0" algn="just" eaLnBrk="1" hangingPunct="1">
              <a:spcBef>
                <a:spcPct val="0"/>
              </a:spcBef>
              <a:buNone/>
            </a:pPr>
            <a:r>
              <a:rPr lang="en-US" sz="2500" b="1" dirty="0">
                <a:latin typeface="Eras Medium ITC" pitchFamily="34" charset="0"/>
              </a:rPr>
              <a:t>During the regime of </a:t>
            </a:r>
            <a:r>
              <a:rPr lang="en-US" sz="2500" b="1" dirty="0" err="1">
                <a:latin typeface="Eras Medium ITC" pitchFamily="34" charset="0"/>
              </a:rPr>
              <a:t>Liaquat</a:t>
            </a:r>
            <a:r>
              <a:rPr lang="en-US" sz="2500" b="1" dirty="0">
                <a:latin typeface="Eras Medium ITC" pitchFamily="34" charset="0"/>
              </a:rPr>
              <a:t> Ali &amp; </a:t>
            </a:r>
            <a:r>
              <a:rPr lang="en-US" sz="2500" b="1" dirty="0" err="1">
                <a:latin typeface="Eras Medium ITC" pitchFamily="34" charset="0"/>
              </a:rPr>
              <a:t>Nurul</a:t>
            </a:r>
            <a:r>
              <a:rPr lang="en-US" sz="2500" b="1" dirty="0">
                <a:latin typeface="Eras Medium ITC" pitchFamily="34" charset="0"/>
              </a:rPr>
              <a:t> </a:t>
            </a:r>
            <a:r>
              <a:rPr lang="en-US" sz="2500" b="1" dirty="0" err="1">
                <a:latin typeface="Eras Medium ITC" pitchFamily="34" charset="0"/>
              </a:rPr>
              <a:t>Amin</a:t>
            </a:r>
            <a:r>
              <a:rPr lang="en-US" sz="2500" b="1" dirty="0">
                <a:latin typeface="Eras Medium ITC" pitchFamily="34" charset="0"/>
              </a:rPr>
              <a:t>,</a:t>
            </a:r>
            <a:r>
              <a:rPr lang="en-US" sz="2500" dirty="0">
                <a:latin typeface="Eras Medium ITC" pitchFamily="34" charset="0"/>
              </a:rPr>
              <a:t> ‘the kind of torture and harassment of political prisoners that was going on had no precedence in any civilized country at any stage of history. Political prisoners appealed time and again for their rights and privileges people in their position enjoyed in British period. Unfortunately, their petitions were ignored.’ </a:t>
            </a:r>
            <a:r>
              <a:rPr lang="en-US" sz="2500" b="1" dirty="0">
                <a:latin typeface="Eras Medium ITC" pitchFamily="34" charset="0"/>
              </a:rPr>
              <a:t>(</a:t>
            </a:r>
            <a:r>
              <a:rPr lang="en-US" sz="2500" b="1" dirty="0" err="1">
                <a:latin typeface="Eras Medium ITC" pitchFamily="34" charset="0"/>
              </a:rPr>
              <a:t>Rahman</a:t>
            </a:r>
            <a:r>
              <a:rPr lang="en-US" sz="2500" b="1" dirty="0">
                <a:latin typeface="Eras Medium ITC" pitchFamily="34" charset="0"/>
              </a:rPr>
              <a:t> 2012. P. 172)</a:t>
            </a:r>
          </a:p>
          <a:p>
            <a:pPr marL="0" indent="0" algn="just" eaLnBrk="1" hangingPunct="1">
              <a:spcBef>
                <a:spcPct val="0"/>
              </a:spcBef>
              <a:buNone/>
            </a:pPr>
            <a:endParaRPr lang="en-US" sz="1500" dirty="0">
              <a:latin typeface="Eras Medium ITC" pitchFamily="34" charset="0"/>
            </a:endParaRPr>
          </a:p>
          <a:p>
            <a:pPr marL="0" indent="0" algn="just" eaLnBrk="1" hangingPunct="1">
              <a:spcBef>
                <a:spcPct val="0"/>
              </a:spcBef>
              <a:buNone/>
            </a:pPr>
            <a:r>
              <a:rPr lang="en-US" sz="2600" dirty="0">
                <a:latin typeface="Eras Medium ITC" pitchFamily="34" charset="0"/>
              </a:rPr>
              <a:t>In the general elections held </a:t>
            </a:r>
            <a:r>
              <a:rPr lang="en-US" sz="2600" b="1" i="1" dirty="0">
                <a:latin typeface="Eras Medium ITC" pitchFamily="34" charset="0"/>
              </a:rPr>
              <a:t>on 7 December</a:t>
            </a:r>
            <a:r>
              <a:rPr lang="en-US" sz="2600" dirty="0">
                <a:latin typeface="Eras Medium ITC" pitchFamily="34" charset="0"/>
              </a:rPr>
              <a:t> </a:t>
            </a:r>
            <a:r>
              <a:rPr lang="en-US" sz="2600" b="1" dirty="0">
                <a:latin typeface="Eras Medium ITC" pitchFamily="34" charset="0"/>
              </a:rPr>
              <a:t>1970,</a:t>
            </a:r>
            <a:r>
              <a:rPr lang="en-US" sz="2600" dirty="0">
                <a:latin typeface="Eras Medium ITC" pitchFamily="34" charset="0"/>
              </a:rPr>
              <a:t> the </a:t>
            </a:r>
            <a:r>
              <a:rPr lang="en-US" sz="2600" dirty="0" err="1">
                <a:latin typeface="Eras Medium ITC" pitchFamily="34" charset="0"/>
              </a:rPr>
              <a:t>Awami</a:t>
            </a:r>
            <a:r>
              <a:rPr lang="en-US" sz="2600" dirty="0">
                <a:latin typeface="Eras Medium ITC" pitchFamily="34" charset="0"/>
              </a:rPr>
              <a:t> League acquired an absolute majority. The </a:t>
            </a:r>
            <a:r>
              <a:rPr lang="en-US" sz="2600" dirty="0" err="1">
                <a:latin typeface="Eras Medium ITC" pitchFamily="34" charset="0"/>
              </a:rPr>
              <a:t>Awami</a:t>
            </a:r>
            <a:r>
              <a:rPr lang="en-US" sz="2600" dirty="0">
                <a:latin typeface="Eras Medium ITC" pitchFamily="34" charset="0"/>
              </a:rPr>
              <a:t> League secured </a:t>
            </a:r>
            <a:r>
              <a:rPr lang="en-US" sz="2600" b="1" dirty="0">
                <a:latin typeface="Eras Medium ITC" pitchFamily="34" charset="0"/>
              </a:rPr>
              <a:t>167 seats out of 169 National Assembly seats in East Pakistan and won 288 out of 300 seats </a:t>
            </a:r>
            <a:r>
              <a:rPr lang="en-US" sz="2600" dirty="0">
                <a:latin typeface="Eras Medium ITC" pitchFamily="34" charset="0"/>
              </a:rPr>
              <a:t>in the Provincial Assembly. But </a:t>
            </a:r>
            <a:r>
              <a:rPr lang="en-US" sz="2600" dirty="0" err="1">
                <a:latin typeface="Eras Medium ITC" pitchFamily="34" charset="0"/>
              </a:rPr>
              <a:t>Awami</a:t>
            </a:r>
            <a:r>
              <a:rPr lang="en-US" sz="2600" dirty="0">
                <a:latin typeface="Eras Medium ITC" pitchFamily="34" charset="0"/>
              </a:rPr>
              <a:t> League  did not form the government. In protest against these discriminatory policies of West Pakistan, the people of East Pakistan raised the demands for their rights of self-determination and autonomy. At this, the West Pakistani ruling clique forgot the principles of democracy and perused a policy of suppressing the just demands of the people of East Pakistan. They did not even hesitate to term Sheikh </a:t>
            </a:r>
            <a:r>
              <a:rPr lang="en-US" sz="2600" dirty="0" err="1">
                <a:latin typeface="Eras Medium ITC" pitchFamily="34" charset="0"/>
              </a:rPr>
              <a:t>Mujibur</a:t>
            </a:r>
            <a:r>
              <a:rPr lang="en-US" sz="2600" dirty="0">
                <a:latin typeface="Eras Medium ITC" pitchFamily="34" charset="0"/>
              </a:rPr>
              <a:t> </a:t>
            </a:r>
            <a:r>
              <a:rPr lang="en-US" sz="2600" dirty="0" err="1">
                <a:latin typeface="Eras Medium ITC" pitchFamily="34" charset="0"/>
              </a:rPr>
              <a:t>Rahman</a:t>
            </a:r>
            <a:r>
              <a:rPr lang="en-US" sz="2600" dirty="0">
                <a:latin typeface="Eras Medium ITC" pitchFamily="34" charset="0"/>
              </a:rPr>
              <a:t> and other patriotic leaders of this region as traitors. </a:t>
            </a:r>
            <a:endParaRPr lang="en-US" sz="2600" dirty="0">
              <a:latin typeface="Eras Medium ITC" pitchFamily="34" charset="0"/>
              <a:cs typeface="Arial" pitchFamily="34" charset="0"/>
            </a:endParaRPr>
          </a:p>
        </p:txBody>
      </p:sp>
      <p:sp>
        <p:nvSpPr>
          <p:cNvPr id="5" name="Rectangle 4"/>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4700" b="1" dirty="0">
                <a:solidFill>
                  <a:srgbClr val="FF0000"/>
                </a:solidFill>
                <a:latin typeface="Eras Medium ITC" pitchFamily="34" charset="0"/>
                <a:cs typeface="Arial" pitchFamily="34" charset="0"/>
              </a:rPr>
              <a:t>Political Disparity</a:t>
            </a:r>
            <a:endParaRPr lang="en-US" sz="4900" b="1" dirty="0">
              <a:solidFill>
                <a:schemeClr val="tx1"/>
              </a:solidFill>
              <a:latin typeface="Eras Medium ITC" pitchFamily="34" charset="0"/>
              <a:ea typeface="Tahoma" pitchFamily="34" charset="0"/>
              <a:cs typeface="Arial" pitchFamily="34" charset="0"/>
            </a:endParaRPr>
          </a:p>
        </p:txBody>
      </p:sp>
    </p:spTree>
  </p:cSld>
  <p:clrMapOvr>
    <a:masterClrMapping/>
  </p:clrMapOvr>
  <p:transition>
    <p:wheel spokes="3"/>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381000" y="1238250"/>
            <a:ext cx="13944600" cy="7905750"/>
          </a:xfrm>
        </p:spPr>
        <p:txBody>
          <a:bodyPr>
            <a:normAutofit fontScale="92500" lnSpcReduction="20000"/>
          </a:bodyPr>
          <a:lstStyle/>
          <a:p>
            <a:pPr marL="0" indent="0" algn="just">
              <a:lnSpc>
                <a:spcPct val="120000"/>
              </a:lnSpc>
              <a:spcBef>
                <a:spcPts val="0"/>
              </a:spcBef>
              <a:buNone/>
              <a:defRPr/>
            </a:pPr>
            <a:r>
              <a:rPr lang="en-US" sz="2800" dirty="0">
                <a:latin typeface="Eras Medium ITC" pitchFamily="34" charset="0"/>
                <a:cs typeface="Arial" pitchFamily="34" charset="0"/>
              </a:rPr>
              <a:t>While the security of East Pakistan was uncertain, the province was also subjected to serious discrimination in military matters. The headquarters of the three Defense Services were established in West Pakistan. No Bengali could be found in the high posts in the Defense Services as those posts were monopolized by the West Pakistanis. In the army, </a:t>
            </a:r>
            <a:r>
              <a:rPr lang="en-US" sz="2800" b="1" dirty="0">
                <a:latin typeface="Eras Medium ITC" pitchFamily="34" charset="0"/>
                <a:cs typeface="Arial" pitchFamily="34" charset="0"/>
              </a:rPr>
              <a:t>95 percent</a:t>
            </a:r>
            <a:r>
              <a:rPr lang="en-US" sz="2800" dirty="0">
                <a:latin typeface="Eras Medium ITC" pitchFamily="34" charset="0"/>
                <a:cs typeface="Arial" pitchFamily="34" charset="0"/>
              </a:rPr>
              <a:t> posts were held by the West Pakistanis and East Pakistan had a share of only </a:t>
            </a:r>
            <a:r>
              <a:rPr lang="en-US" sz="2800" b="1" dirty="0">
                <a:latin typeface="Eras Medium ITC" pitchFamily="34" charset="0"/>
                <a:cs typeface="Arial" pitchFamily="34" charset="0"/>
              </a:rPr>
              <a:t>5 percent</a:t>
            </a:r>
            <a:r>
              <a:rPr lang="en-US" sz="2800" dirty="0">
                <a:latin typeface="Eras Medium ITC" pitchFamily="34" charset="0"/>
                <a:cs typeface="Arial" pitchFamily="34" charset="0"/>
              </a:rPr>
              <a:t>. </a:t>
            </a:r>
          </a:p>
          <a:p>
            <a:pPr marL="0" indent="0" algn="just">
              <a:lnSpc>
                <a:spcPct val="120000"/>
              </a:lnSpc>
              <a:spcBef>
                <a:spcPts val="0"/>
              </a:spcBef>
              <a:buNone/>
              <a:defRPr/>
            </a:pPr>
            <a:endParaRPr lang="en-US" sz="2800" dirty="0">
              <a:latin typeface="Eras Medium ITC" pitchFamily="34" charset="0"/>
              <a:cs typeface="Arial" pitchFamily="34" charset="0"/>
            </a:endParaRPr>
          </a:p>
          <a:p>
            <a:pPr marL="0" indent="0" algn="just">
              <a:lnSpc>
                <a:spcPct val="120000"/>
              </a:lnSpc>
              <a:spcBef>
                <a:spcPts val="0"/>
              </a:spcBef>
              <a:buNone/>
              <a:defRPr/>
            </a:pPr>
            <a:r>
              <a:rPr lang="en-GB" sz="2800" dirty="0">
                <a:latin typeface="Eras Medium ITC" pitchFamily="34" charset="0"/>
                <a:cs typeface="Arial" pitchFamily="34" charset="0"/>
              </a:rPr>
              <a:t>In administrative arena, within 1966, 77% 1st class jobs belonged to the west Pakistani whereas only 23% filled up by the East Pakistani, On the other hand, 74% for 2nd Class, 73% for 3rd Class and 70% for 4th Class jobs went to west Pakistan while remaining  were  for East Pakistan.</a:t>
            </a:r>
          </a:p>
          <a:p>
            <a:pPr marL="0" indent="0" algn="just" eaLnBrk="1" fontAlgn="auto" hangingPunct="1">
              <a:lnSpc>
                <a:spcPct val="120000"/>
              </a:lnSpc>
              <a:spcBef>
                <a:spcPts val="0"/>
              </a:spcBef>
              <a:spcAft>
                <a:spcPts val="0"/>
              </a:spcAft>
              <a:buNone/>
              <a:defRPr/>
            </a:pPr>
            <a:endParaRPr lang="en-US" sz="2800" dirty="0">
              <a:latin typeface="Eras Medium ITC" pitchFamily="34" charset="0"/>
              <a:cs typeface="Arial" pitchFamily="34" charset="0"/>
            </a:endParaRPr>
          </a:p>
          <a:p>
            <a:pPr marL="0" indent="0" algn="just" eaLnBrk="1" fontAlgn="auto" hangingPunct="1">
              <a:lnSpc>
                <a:spcPct val="120000"/>
              </a:lnSpc>
              <a:spcBef>
                <a:spcPts val="0"/>
              </a:spcBef>
              <a:spcAft>
                <a:spcPts val="0"/>
              </a:spcAft>
              <a:buNone/>
              <a:defRPr/>
            </a:pPr>
            <a:endParaRPr lang="en-US" sz="2800" dirty="0">
              <a:latin typeface="Eras Medium ITC" pitchFamily="34" charset="0"/>
              <a:cs typeface="Arial" pitchFamily="34" charset="0"/>
            </a:endParaRPr>
          </a:p>
          <a:p>
            <a:pPr marL="0" indent="0" algn="just" eaLnBrk="1" fontAlgn="auto" hangingPunct="1">
              <a:lnSpc>
                <a:spcPct val="120000"/>
              </a:lnSpc>
              <a:spcBef>
                <a:spcPts val="0"/>
              </a:spcBef>
              <a:spcAft>
                <a:spcPts val="0"/>
              </a:spcAft>
              <a:buNone/>
              <a:defRPr/>
            </a:pPr>
            <a:endParaRPr lang="en-US" sz="2800" b="1" dirty="0">
              <a:latin typeface="Eras Medium ITC" pitchFamily="34" charset="0"/>
              <a:cs typeface="Arial" pitchFamily="34" charset="0"/>
            </a:endParaRPr>
          </a:p>
          <a:p>
            <a:pPr marL="0" indent="0" algn="just" eaLnBrk="1" fontAlgn="auto" hangingPunct="1">
              <a:lnSpc>
                <a:spcPct val="120000"/>
              </a:lnSpc>
              <a:spcBef>
                <a:spcPts val="0"/>
              </a:spcBef>
              <a:spcAft>
                <a:spcPts val="0"/>
              </a:spcAft>
              <a:buNone/>
              <a:defRPr/>
            </a:pPr>
            <a:endParaRPr lang="en-US" sz="2800" b="1" dirty="0">
              <a:latin typeface="Eras Medium ITC" pitchFamily="34" charset="0"/>
              <a:cs typeface="Arial" pitchFamily="34" charset="0"/>
            </a:endParaRPr>
          </a:p>
          <a:p>
            <a:pPr marL="0" indent="0" algn="just" eaLnBrk="1" fontAlgn="auto" hangingPunct="1">
              <a:lnSpc>
                <a:spcPct val="120000"/>
              </a:lnSpc>
              <a:spcBef>
                <a:spcPts val="0"/>
              </a:spcBef>
              <a:spcAft>
                <a:spcPts val="0"/>
              </a:spcAft>
              <a:buNone/>
              <a:defRPr/>
            </a:pPr>
            <a:endParaRPr lang="en-US" sz="2800" b="1" dirty="0">
              <a:latin typeface="Eras Medium ITC" pitchFamily="34" charset="0"/>
              <a:cs typeface="Arial" pitchFamily="34" charset="0"/>
            </a:endParaRPr>
          </a:p>
          <a:p>
            <a:pPr marL="0" indent="0" algn="just" eaLnBrk="1" fontAlgn="auto" hangingPunct="1">
              <a:lnSpc>
                <a:spcPct val="120000"/>
              </a:lnSpc>
              <a:spcBef>
                <a:spcPts val="0"/>
              </a:spcBef>
              <a:spcAft>
                <a:spcPts val="0"/>
              </a:spcAft>
              <a:buNone/>
              <a:defRPr/>
            </a:pPr>
            <a:endParaRPr lang="en-US" sz="2800" b="1" dirty="0">
              <a:latin typeface="Eras Medium ITC" pitchFamily="34" charset="0"/>
              <a:cs typeface="Arial" pitchFamily="34" charset="0"/>
            </a:endParaRPr>
          </a:p>
          <a:p>
            <a:pPr marL="0" indent="0" algn="just" eaLnBrk="1" fontAlgn="auto" hangingPunct="1">
              <a:lnSpc>
                <a:spcPct val="120000"/>
              </a:lnSpc>
              <a:spcBef>
                <a:spcPts val="0"/>
              </a:spcBef>
              <a:spcAft>
                <a:spcPts val="0"/>
              </a:spcAft>
              <a:buNone/>
              <a:defRPr/>
            </a:pPr>
            <a:r>
              <a:rPr lang="en-US" sz="2800" b="1" dirty="0">
                <a:latin typeface="Eras Medium ITC" pitchFamily="34" charset="0"/>
                <a:cs typeface="Arial" pitchFamily="34" charset="0"/>
              </a:rPr>
              <a:t>    </a:t>
            </a:r>
          </a:p>
          <a:p>
            <a:pPr marL="0" indent="0" algn="just" eaLnBrk="1" fontAlgn="auto" hangingPunct="1">
              <a:lnSpc>
                <a:spcPct val="120000"/>
              </a:lnSpc>
              <a:spcBef>
                <a:spcPts val="0"/>
              </a:spcBef>
              <a:spcAft>
                <a:spcPts val="0"/>
              </a:spcAft>
              <a:buNone/>
              <a:defRPr/>
            </a:pPr>
            <a:r>
              <a:rPr lang="en-US" sz="2800" b="1" dirty="0">
                <a:latin typeface="Eras Medium ITC" pitchFamily="34" charset="0"/>
                <a:cs typeface="Arial" pitchFamily="34" charset="0"/>
              </a:rPr>
              <a:t>                                             [Source: M.A. </a:t>
            </a:r>
            <a:r>
              <a:rPr lang="en-US" sz="2800" b="1" dirty="0" err="1">
                <a:latin typeface="Eras Medium ITC" pitchFamily="34" charset="0"/>
                <a:cs typeface="Arial" pitchFamily="34" charset="0"/>
              </a:rPr>
              <a:t>Rahim</a:t>
            </a:r>
            <a:r>
              <a:rPr lang="en-US" sz="2800" b="1" dirty="0">
                <a:latin typeface="Eras Medium ITC" pitchFamily="34" charset="0"/>
                <a:cs typeface="Arial" pitchFamily="34" charset="0"/>
              </a:rPr>
              <a:t>, </a:t>
            </a:r>
            <a:r>
              <a:rPr lang="en-US" sz="2800" b="1" dirty="0" err="1">
                <a:latin typeface="Eras Medium ITC" pitchFamily="34" charset="0"/>
                <a:cs typeface="Arial" pitchFamily="34" charset="0"/>
              </a:rPr>
              <a:t>Bangladesher</a:t>
            </a:r>
            <a:r>
              <a:rPr lang="en-US" sz="2800" b="1" dirty="0">
                <a:latin typeface="Eras Medium ITC" pitchFamily="34" charset="0"/>
                <a:cs typeface="Arial" pitchFamily="34" charset="0"/>
              </a:rPr>
              <a:t> </a:t>
            </a:r>
            <a:r>
              <a:rPr lang="en-US" sz="2800" b="1" dirty="0" err="1">
                <a:latin typeface="Eras Medium ITC" pitchFamily="34" charset="0"/>
                <a:cs typeface="Arial" pitchFamily="34" charset="0"/>
              </a:rPr>
              <a:t>Itihas</a:t>
            </a:r>
            <a:r>
              <a:rPr lang="en-US" sz="2800" b="1" dirty="0">
                <a:latin typeface="Eras Medium ITC" pitchFamily="34" charset="0"/>
                <a:cs typeface="Arial" pitchFamily="34" charset="0"/>
              </a:rPr>
              <a:t>, P. 479]</a:t>
            </a:r>
          </a:p>
          <a:p>
            <a:pPr marL="0" indent="0" algn="just" eaLnBrk="1" fontAlgn="auto" hangingPunct="1">
              <a:lnSpc>
                <a:spcPct val="120000"/>
              </a:lnSpc>
              <a:spcBef>
                <a:spcPts val="0"/>
              </a:spcBef>
              <a:spcAft>
                <a:spcPts val="0"/>
              </a:spcAft>
              <a:buNone/>
              <a:defRPr/>
            </a:pPr>
            <a:endParaRPr lang="en-US" sz="2800" b="1" dirty="0">
              <a:latin typeface="Eras Medium ITC"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544622927"/>
              </p:ext>
            </p:extLst>
          </p:nvPr>
        </p:nvGraphicFramePr>
        <p:xfrm>
          <a:off x="3048000" y="5562600"/>
          <a:ext cx="9265921" cy="2108200"/>
        </p:xfrm>
        <a:graphic>
          <a:graphicData uri="http://schemas.openxmlformats.org/drawingml/2006/table">
            <a:tbl>
              <a:tblPr firstRow="1" bandRow="1">
                <a:tableStyleId>{5C22544A-7EE6-4342-B048-85BDC9FD1C3A}</a:tableStyleId>
              </a:tblPr>
              <a:tblGrid>
                <a:gridCol w="1274175">
                  <a:extLst>
                    <a:ext uri="{9D8B030D-6E8A-4147-A177-3AD203B41FA5}">
                      <a16:colId xmlns:a16="http://schemas.microsoft.com/office/drawing/2014/main" val="20000"/>
                    </a:ext>
                  </a:extLst>
                </a:gridCol>
                <a:gridCol w="2724168">
                  <a:extLst>
                    <a:ext uri="{9D8B030D-6E8A-4147-A177-3AD203B41FA5}">
                      <a16:colId xmlns:a16="http://schemas.microsoft.com/office/drawing/2014/main" val="20001"/>
                    </a:ext>
                  </a:extLst>
                </a:gridCol>
                <a:gridCol w="2633789">
                  <a:extLst>
                    <a:ext uri="{9D8B030D-6E8A-4147-A177-3AD203B41FA5}">
                      <a16:colId xmlns:a16="http://schemas.microsoft.com/office/drawing/2014/main" val="20002"/>
                    </a:ext>
                  </a:extLst>
                </a:gridCol>
                <a:gridCol w="2633789">
                  <a:extLst>
                    <a:ext uri="{9D8B030D-6E8A-4147-A177-3AD203B41FA5}">
                      <a16:colId xmlns:a16="http://schemas.microsoft.com/office/drawing/2014/main" val="20003"/>
                    </a:ext>
                  </a:extLst>
                </a:gridCol>
              </a:tblGrid>
              <a:tr h="527050">
                <a:tc>
                  <a:txBody>
                    <a:bodyPr/>
                    <a:lstStyle/>
                    <a:p>
                      <a:r>
                        <a:rPr lang="en-US" sz="2400" dirty="0">
                          <a:latin typeface="Eras Medium ITC" pitchFamily="34" charset="0"/>
                          <a:cs typeface="Arial" pitchFamily="34" charset="0"/>
                        </a:rPr>
                        <a:t>SL No.</a:t>
                      </a:r>
                      <a:r>
                        <a:rPr lang="en-US" sz="2400" baseline="0" dirty="0">
                          <a:latin typeface="Eras Medium ITC" pitchFamily="34" charset="0"/>
                          <a:cs typeface="Arial" pitchFamily="34" charset="0"/>
                        </a:rPr>
                        <a:t> </a:t>
                      </a:r>
                      <a:endParaRPr lang="en-US" sz="2400" dirty="0">
                        <a:latin typeface="Eras Medium ITC" pitchFamily="34" charset="0"/>
                        <a:cs typeface="Arial" pitchFamily="34" charset="0"/>
                      </a:endParaRPr>
                    </a:p>
                  </a:txBody>
                  <a:tcPr marL="104503" marR="104503" marT="50800" marB="50800"/>
                </a:tc>
                <a:tc>
                  <a:txBody>
                    <a:bodyPr/>
                    <a:lstStyle/>
                    <a:p>
                      <a:r>
                        <a:rPr lang="en-US" sz="2400" dirty="0">
                          <a:latin typeface="Eras Medium ITC" pitchFamily="34" charset="0"/>
                          <a:cs typeface="Arial" pitchFamily="34" charset="0"/>
                        </a:rPr>
                        <a:t>Areas</a:t>
                      </a:r>
                    </a:p>
                  </a:txBody>
                  <a:tcPr marL="104503" marR="104503" marT="50800" marB="50800"/>
                </a:tc>
                <a:tc>
                  <a:txBody>
                    <a:bodyPr/>
                    <a:lstStyle/>
                    <a:p>
                      <a:r>
                        <a:rPr lang="en-US" sz="2400" dirty="0">
                          <a:latin typeface="Eras Medium ITC" pitchFamily="34" charset="0"/>
                          <a:cs typeface="Arial" pitchFamily="34" charset="0"/>
                        </a:rPr>
                        <a:t>West Pakistan</a:t>
                      </a:r>
                    </a:p>
                  </a:txBody>
                  <a:tcPr marL="104503" marR="104503" marT="50800" marB="50800"/>
                </a:tc>
                <a:tc>
                  <a:txBody>
                    <a:bodyPr/>
                    <a:lstStyle/>
                    <a:p>
                      <a:r>
                        <a:rPr lang="en-US" sz="2400" dirty="0">
                          <a:latin typeface="Eras Medium ITC" pitchFamily="34" charset="0"/>
                          <a:cs typeface="Arial" pitchFamily="34" charset="0"/>
                        </a:rPr>
                        <a:t>East Pakistan</a:t>
                      </a:r>
                      <a:r>
                        <a:rPr lang="en-US" sz="2400" baseline="0" dirty="0">
                          <a:latin typeface="Eras Medium ITC" pitchFamily="34" charset="0"/>
                          <a:cs typeface="Arial" pitchFamily="34" charset="0"/>
                        </a:rPr>
                        <a:t> </a:t>
                      </a:r>
                      <a:endParaRPr lang="en-US" sz="2400" dirty="0">
                        <a:latin typeface="Eras Medium ITC" pitchFamily="34" charset="0"/>
                        <a:cs typeface="Arial" pitchFamily="34" charset="0"/>
                      </a:endParaRPr>
                    </a:p>
                  </a:txBody>
                  <a:tcPr marL="104503" marR="104503" marT="50800" marB="50800"/>
                </a:tc>
                <a:extLst>
                  <a:ext uri="{0D108BD9-81ED-4DB2-BD59-A6C34878D82A}">
                    <a16:rowId xmlns:a16="http://schemas.microsoft.com/office/drawing/2014/main" val="10000"/>
                  </a:ext>
                </a:extLst>
              </a:tr>
              <a:tr h="527050">
                <a:tc>
                  <a:txBody>
                    <a:bodyPr/>
                    <a:lstStyle/>
                    <a:p>
                      <a:r>
                        <a:rPr lang="en-US" sz="2400" dirty="0">
                          <a:latin typeface="Eras Medium ITC" pitchFamily="34" charset="0"/>
                          <a:cs typeface="Arial" pitchFamily="34" charset="0"/>
                        </a:rPr>
                        <a:t>1</a:t>
                      </a:r>
                    </a:p>
                  </a:txBody>
                  <a:tcPr marL="104503" marR="104503" marT="50800" marB="50800"/>
                </a:tc>
                <a:tc>
                  <a:txBody>
                    <a:bodyPr/>
                    <a:lstStyle/>
                    <a:p>
                      <a:r>
                        <a:rPr lang="en-US" sz="2400" dirty="0">
                          <a:latin typeface="Eras Medium ITC" pitchFamily="34" charset="0"/>
                          <a:cs typeface="Arial" pitchFamily="34" charset="0"/>
                        </a:rPr>
                        <a:t>Central Civil</a:t>
                      </a:r>
                      <a:r>
                        <a:rPr lang="en-US" sz="2400" baseline="0" dirty="0">
                          <a:latin typeface="Eras Medium ITC" pitchFamily="34" charset="0"/>
                          <a:cs typeface="Arial" pitchFamily="34" charset="0"/>
                        </a:rPr>
                        <a:t> Jobs </a:t>
                      </a:r>
                      <a:endParaRPr lang="en-US" sz="2400" dirty="0">
                        <a:latin typeface="Eras Medium ITC" pitchFamily="34" charset="0"/>
                        <a:cs typeface="Arial" pitchFamily="34" charset="0"/>
                      </a:endParaRPr>
                    </a:p>
                  </a:txBody>
                  <a:tcPr marL="104503" marR="104503" marT="50800" marB="50800"/>
                </a:tc>
                <a:tc>
                  <a:txBody>
                    <a:bodyPr/>
                    <a:lstStyle/>
                    <a:p>
                      <a:r>
                        <a:rPr lang="en-US" sz="2400" dirty="0">
                          <a:latin typeface="Eras Medium ITC" pitchFamily="34" charset="0"/>
                          <a:cs typeface="Arial" pitchFamily="34" charset="0"/>
                        </a:rPr>
                        <a:t>84%</a:t>
                      </a:r>
                    </a:p>
                  </a:txBody>
                  <a:tcPr marL="104503" marR="104503" marT="50800" marB="50800"/>
                </a:tc>
                <a:tc>
                  <a:txBody>
                    <a:bodyPr/>
                    <a:lstStyle/>
                    <a:p>
                      <a:r>
                        <a:rPr lang="en-US" sz="2400" dirty="0">
                          <a:latin typeface="Eras Medium ITC" pitchFamily="34" charset="0"/>
                          <a:cs typeface="Arial" pitchFamily="34" charset="0"/>
                        </a:rPr>
                        <a:t>16%</a:t>
                      </a:r>
                    </a:p>
                  </a:txBody>
                  <a:tcPr marL="104503" marR="104503" marT="50800" marB="50800"/>
                </a:tc>
                <a:extLst>
                  <a:ext uri="{0D108BD9-81ED-4DB2-BD59-A6C34878D82A}">
                    <a16:rowId xmlns:a16="http://schemas.microsoft.com/office/drawing/2014/main" val="10001"/>
                  </a:ext>
                </a:extLst>
              </a:tr>
              <a:tr h="527050">
                <a:tc>
                  <a:txBody>
                    <a:bodyPr/>
                    <a:lstStyle/>
                    <a:p>
                      <a:r>
                        <a:rPr lang="en-US" sz="2400" dirty="0">
                          <a:latin typeface="Eras Medium ITC" pitchFamily="34" charset="0"/>
                          <a:cs typeface="Arial" pitchFamily="34" charset="0"/>
                        </a:rPr>
                        <a:t>2</a:t>
                      </a:r>
                    </a:p>
                  </a:txBody>
                  <a:tcPr marL="104503" marR="104503" marT="50800" marB="50800"/>
                </a:tc>
                <a:tc>
                  <a:txBody>
                    <a:bodyPr/>
                    <a:lstStyle/>
                    <a:p>
                      <a:r>
                        <a:rPr lang="en-US" sz="2400" dirty="0">
                          <a:latin typeface="Eras Medium ITC" pitchFamily="34" charset="0"/>
                          <a:cs typeface="Arial" pitchFamily="34" charset="0"/>
                        </a:rPr>
                        <a:t>Foreign</a:t>
                      </a:r>
                      <a:r>
                        <a:rPr lang="en-US" sz="2400" baseline="0" dirty="0">
                          <a:latin typeface="Eras Medium ITC" pitchFamily="34" charset="0"/>
                          <a:cs typeface="Arial" pitchFamily="34" charset="0"/>
                        </a:rPr>
                        <a:t> Jobs</a:t>
                      </a:r>
                      <a:endParaRPr lang="en-US" sz="2400" dirty="0">
                        <a:latin typeface="Eras Medium ITC" pitchFamily="34" charset="0"/>
                        <a:cs typeface="Arial" pitchFamily="34" charset="0"/>
                      </a:endParaRPr>
                    </a:p>
                  </a:txBody>
                  <a:tcPr marL="104503" marR="104503" marT="50800" marB="50800"/>
                </a:tc>
                <a:tc>
                  <a:txBody>
                    <a:bodyPr/>
                    <a:lstStyle/>
                    <a:p>
                      <a:r>
                        <a:rPr lang="en-US" sz="2400" dirty="0">
                          <a:latin typeface="Eras Medium ITC" pitchFamily="34" charset="0"/>
                          <a:cs typeface="Arial" pitchFamily="34" charset="0"/>
                        </a:rPr>
                        <a:t>85%</a:t>
                      </a:r>
                    </a:p>
                  </a:txBody>
                  <a:tcPr marL="104503" marR="104503" marT="50800" marB="50800"/>
                </a:tc>
                <a:tc>
                  <a:txBody>
                    <a:bodyPr/>
                    <a:lstStyle/>
                    <a:p>
                      <a:r>
                        <a:rPr lang="en-US" sz="2400" dirty="0">
                          <a:latin typeface="Eras Medium ITC" pitchFamily="34" charset="0"/>
                          <a:cs typeface="Arial" pitchFamily="34" charset="0"/>
                        </a:rPr>
                        <a:t>15%</a:t>
                      </a:r>
                    </a:p>
                  </a:txBody>
                  <a:tcPr marL="104503" marR="104503" marT="50800" marB="50800"/>
                </a:tc>
                <a:extLst>
                  <a:ext uri="{0D108BD9-81ED-4DB2-BD59-A6C34878D82A}">
                    <a16:rowId xmlns:a16="http://schemas.microsoft.com/office/drawing/2014/main" val="10002"/>
                  </a:ext>
                </a:extLst>
              </a:tr>
              <a:tr h="527050">
                <a:tc>
                  <a:txBody>
                    <a:bodyPr/>
                    <a:lstStyle/>
                    <a:p>
                      <a:r>
                        <a:rPr lang="en-US" sz="2400" dirty="0">
                          <a:latin typeface="Eras Medium ITC" pitchFamily="34" charset="0"/>
                          <a:cs typeface="Arial" pitchFamily="34" charset="0"/>
                        </a:rPr>
                        <a:t>3</a:t>
                      </a:r>
                    </a:p>
                  </a:txBody>
                  <a:tcPr marL="104503" marR="104503" marT="50800" marB="50800"/>
                </a:tc>
                <a:tc>
                  <a:txBody>
                    <a:bodyPr/>
                    <a:lstStyle/>
                    <a:p>
                      <a:r>
                        <a:rPr lang="en-US" sz="2400" dirty="0">
                          <a:latin typeface="Eras Medium ITC" pitchFamily="34" charset="0"/>
                          <a:cs typeface="Arial" pitchFamily="34" charset="0"/>
                        </a:rPr>
                        <a:t>Army</a:t>
                      </a:r>
                    </a:p>
                  </a:txBody>
                  <a:tcPr marL="104503" marR="104503" marT="50800" marB="50800"/>
                </a:tc>
                <a:tc>
                  <a:txBody>
                    <a:bodyPr/>
                    <a:lstStyle/>
                    <a:p>
                      <a:r>
                        <a:rPr lang="en-US" sz="2400" dirty="0">
                          <a:latin typeface="Eras Medium ITC" pitchFamily="34" charset="0"/>
                          <a:cs typeface="Arial" pitchFamily="34" charset="0"/>
                        </a:rPr>
                        <a:t>95%</a:t>
                      </a:r>
                    </a:p>
                  </a:txBody>
                  <a:tcPr marL="104503" marR="104503" marT="50800" marB="50800"/>
                </a:tc>
                <a:tc>
                  <a:txBody>
                    <a:bodyPr/>
                    <a:lstStyle/>
                    <a:p>
                      <a:r>
                        <a:rPr lang="en-US" sz="2400" dirty="0">
                          <a:latin typeface="Eras Medium ITC" pitchFamily="34" charset="0"/>
                          <a:cs typeface="Arial" pitchFamily="34" charset="0"/>
                        </a:rPr>
                        <a:t>5%</a:t>
                      </a:r>
                    </a:p>
                  </a:txBody>
                  <a:tcPr marL="104503" marR="104503" marT="50800" marB="50800"/>
                </a:tc>
                <a:extLst>
                  <a:ext uri="{0D108BD9-81ED-4DB2-BD59-A6C34878D82A}">
                    <a16:rowId xmlns:a16="http://schemas.microsoft.com/office/drawing/2014/main" val="10003"/>
                  </a:ext>
                </a:extLst>
              </a:tr>
            </a:tbl>
          </a:graphicData>
        </a:graphic>
      </p:graphicFrame>
      <p:sp>
        <p:nvSpPr>
          <p:cNvPr id="7" name="Rectangle 6"/>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4700" b="1" dirty="0">
                <a:solidFill>
                  <a:srgbClr val="FF0000"/>
                </a:solidFill>
                <a:latin typeface="Eras Medium ITC" pitchFamily="34" charset="0"/>
                <a:cs typeface="Arial" pitchFamily="34" charset="0"/>
              </a:rPr>
              <a:t>Employment or Military Disparity</a:t>
            </a:r>
            <a:endParaRPr lang="en-US" sz="4900" b="1" dirty="0">
              <a:solidFill>
                <a:schemeClr val="tx1"/>
              </a:solidFill>
              <a:latin typeface="Eras Medium ITC" pitchFamily="34" charset="0"/>
              <a:ea typeface="Tahoma" pitchFamily="34" charset="0"/>
              <a:cs typeface="Arial" pitchFamily="34" charset="0"/>
            </a:endParaRPr>
          </a:p>
        </p:txBody>
      </p:sp>
    </p:spTree>
  </p:cSld>
  <p:clrMapOvr>
    <a:masterClrMapping/>
  </p:clrMapOvr>
  <p:transition>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1047750"/>
            <a:ext cx="14368781" cy="7562850"/>
          </a:xfrm>
        </p:spPr>
        <p:txBody>
          <a:bodyPr>
            <a:normAutofit lnSpcReduction="10000"/>
          </a:bodyPr>
          <a:lstStyle/>
          <a:p>
            <a:pPr marL="101414" indent="-424522" algn="just" eaLnBrk="1" hangingPunct="1">
              <a:spcBef>
                <a:spcPts val="1356"/>
              </a:spcBef>
              <a:buNone/>
            </a:pPr>
            <a:r>
              <a:rPr lang="en-US" sz="2800" dirty="0">
                <a:latin typeface="Eras Medium ITC" pitchFamily="34" charset="0"/>
                <a:cs typeface="Arial" pitchFamily="34" charset="0"/>
              </a:rPr>
              <a:t>During the Pakistani rule, East Pakistan was subjected to severe economic disparity. As a result, East Pakistan could never be self- sufficient economically. The provincial government did not have any control over its currency and economy. As everything was controlled by the Centre, all the income of East Pakistan flew away to West Pakistan. </a:t>
            </a:r>
          </a:p>
          <a:p>
            <a:pPr marL="101414" indent="-424522" algn="just" eaLnBrk="1" hangingPunct="1">
              <a:spcBef>
                <a:spcPts val="1356"/>
              </a:spcBef>
              <a:buNone/>
            </a:pPr>
            <a:r>
              <a:rPr lang="en-US" sz="2800" dirty="0">
                <a:latin typeface="Eras Medium ITC" pitchFamily="34" charset="0"/>
                <a:cs typeface="Arial" pitchFamily="34" charset="0"/>
              </a:rPr>
              <a:t>Head offices of the State Bank and other banks, insurance companies, trading concerns and foreign missions were established in West Pakistan. About two thirds of the foreign exchange of Pakistan was earned by selling the jute of East Pakistan. But the jute farmers could never get the fair price for their products.</a:t>
            </a:r>
            <a:r>
              <a:rPr lang="en-US" sz="2800" b="1" dirty="0">
                <a:latin typeface="Eras Medium ITC" pitchFamily="34" charset="0"/>
                <a:cs typeface="Arial" pitchFamily="34" charset="0"/>
              </a:rPr>
              <a:t> </a:t>
            </a:r>
          </a:p>
          <a:p>
            <a:pPr marL="101414" indent="-424522" algn="just" eaLnBrk="1" hangingPunct="1">
              <a:spcBef>
                <a:spcPts val="1356"/>
              </a:spcBef>
              <a:buNone/>
            </a:pPr>
            <a:r>
              <a:rPr lang="en-US" sz="2800" b="1" dirty="0">
                <a:latin typeface="Eras Medium ITC" pitchFamily="34" charset="0"/>
                <a:cs typeface="Arial" pitchFamily="34" charset="0"/>
              </a:rPr>
              <a:t> </a:t>
            </a:r>
          </a:p>
          <a:p>
            <a:pPr marL="101414" indent="-424522" algn="just" eaLnBrk="1" hangingPunct="1">
              <a:spcBef>
                <a:spcPts val="1356"/>
              </a:spcBef>
              <a:buNone/>
            </a:pPr>
            <a:endParaRPr lang="en-US" sz="2800" b="1" dirty="0">
              <a:latin typeface="Eras Medium ITC" pitchFamily="34" charset="0"/>
              <a:cs typeface="Arial" pitchFamily="34" charset="0"/>
            </a:endParaRPr>
          </a:p>
          <a:p>
            <a:pPr marL="101414" indent="-424522" eaLnBrk="1" hangingPunct="1">
              <a:spcBef>
                <a:spcPts val="892"/>
              </a:spcBef>
              <a:buNone/>
            </a:pPr>
            <a:endParaRPr lang="en-US" sz="2900" b="1" dirty="0">
              <a:latin typeface="Eras Medium ITC" pitchFamily="34" charset="0"/>
              <a:cs typeface="Arial" pitchFamily="34" charset="0"/>
            </a:endParaRPr>
          </a:p>
          <a:p>
            <a:pPr marL="101414" indent="-424522" eaLnBrk="1" hangingPunct="1">
              <a:spcBef>
                <a:spcPts val="892"/>
              </a:spcBef>
              <a:buNone/>
            </a:pPr>
            <a:endParaRPr lang="en-US" sz="2900" b="1" dirty="0">
              <a:latin typeface="Eras Medium ITC" pitchFamily="34" charset="0"/>
              <a:cs typeface="Arial" pitchFamily="34" charset="0"/>
            </a:endParaRPr>
          </a:p>
          <a:p>
            <a:pPr marL="101414" indent="-424522" eaLnBrk="1" hangingPunct="1">
              <a:spcBef>
                <a:spcPts val="892"/>
              </a:spcBef>
              <a:buNone/>
            </a:pPr>
            <a:endParaRPr lang="en-US" sz="2900" b="1" dirty="0">
              <a:latin typeface="Eras Medium ITC" pitchFamily="34" charset="0"/>
              <a:cs typeface="Arial" pitchFamily="34" charset="0"/>
            </a:endParaRPr>
          </a:p>
          <a:p>
            <a:pPr marL="101414" indent="-424522" eaLnBrk="1" hangingPunct="1">
              <a:spcBef>
                <a:spcPts val="892"/>
              </a:spcBef>
              <a:buNone/>
            </a:pPr>
            <a:endParaRPr lang="en-US" sz="2900" b="1" dirty="0">
              <a:latin typeface="Eras Medium ITC" pitchFamily="34" charset="0"/>
              <a:cs typeface="Arial" pitchFamily="34" charset="0"/>
            </a:endParaRPr>
          </a:p>
          <a:p>
            <a:pPr marL="101414" indent="-424522" eaLnBrk="1" hangingPunct="1">
              <a:spcBef>
                <a:spcPts val="892"/>
              </a:spcBef>
              <a:buNone/>
            </a:pPr>
            <a:endParaRPr lang="en-US" sz="2900" b="1" dirty="0">
              <a:latin typeface="Eras Medium ITC" pitchFamily="34" charset="0"/>
              <a:cs typeface="Arial" pitchFamily="34" charset="0"/>
            </a:endParaRPr>
          </a:p>
          <a:p>
            <a:pPr marL="101414" indent="-424522" eaLnBrk="1" hangingPunct="1">
              <a:spcBef>
                <a:spcPts val="892"/>
              </a:spcBef>
              <a:buNone/>
            </a:pPr>
            <a:r>
              <a:rPr lang="en-US" sz="2900" b="1" dirty="0">
                <a:latin typeface="Eras Medium ITC" pitchFamily="34" charset="0"/>
                <a:cs typeface="Arial" pitchFamily="34" charset="0"/>
              </a:rPr>
              <a:t>                                                                   </a:t>
            </a:r>
          </a:p>
          <a:p>
            <a:pPr marL="101414" indent="-424522" algn="r" eaLnBrk="1" hangingPunct="1">
              <a:spcBef>
                <a:spcPts val="892"/>
              </a:spcBef>
              <a:buNone/>
            </a:pPr>
            <a:r>
              <a:rPr lang="en-US" sz="2100" b="1" dirty="0">
                <a:latin typeface="Eras Medium ITC" pitchFamily="34" charset="0"/>
                <a:cs typeface="Arial" pitchFamily="34" charset="0"/>
              </a:rPr>
              <a:t>                                                                    [Source: M.A. </a:t>
            </a:r>
            <a:r>
              <a:rPr lang="en-US" sz="2100" b="1" dirty="0" err="1">
                <a:latin typeface="Eras Medium ITC" pitchFamily="34" charset="0"/>
                <a:cs typeface="Arial" pitchFamily="34" charset="0"/>
              </a:rPr>
              <a:t>Rahim</a:t>
            </a:r>
            <a:r>
              <a:rPr lang="en-US" sz="2100" b="1" dirty="0">
                <a:latin typeface="Eras Medium ITC" pitchFamily="34" charset="0"/>
                <a:cs typeface="Arial" pitchFamily="34" charset="0"/>
              </a:rPr>
              <a:t> , </a:t>
            </a:r>
            <a:r>
              <a:rPr lang="en-US" sz="2100" b="1" dirty="0" err="1">
                <a:latin typeface="Eras Medium ITC" pitchFamily="34" charset="0"/>
                <a:cs typeface="Arial" pitchFamily="34" charset="0"/>
              </a:rPr>
              <a:t>Bangladesher</a:t>
            </a:r>
            <a:r>
              <a:rPr lang="en-US" sz="2100" b="1" dirty="0">
                <a:latin typeface="Eras Medium ITC" pitchFamily="34" charset="0"/>
                <a:cs typeface="Arial" pitchFamily="34" charset="0"/>
              </a:rPr>
              <a:t> </a:t>
            </a:r>
            <a:r>
              <a:rPr lang="en-US" sz="2100" b="1" dirty="0" err="1">
                <a:latin typeface="Eras Medium ITC" pitchFamily="34" charset="0"/>
                <a:cs typeface="Arial" pitchFamily="34" charset="0"/>
              </a:rPr>
              <a:t>Itihas</a:t>
            </a:r>
            <a:r>
              <a:rPr lang="en-US" sz="2100" b="1" dirty="0">
                <a:latin typeface="Eras Medium ITC" pitchFamily="34" charset="0"/>
                <a:cs typeface="Arial" pitchFamily="34" charset="0"/>
              </a:rPr>
              <a:t>, P. 480]</a:t>
            </a:r>
          </a:p>
          <a:p>
            <a:pPr marL="101414" indent="-424522" algn="just" eaLnBrk="1" hangingPunct="1">
              <a:spcBef>
                <a:spcPts val="892"/>
              </a:spcBef>
              <a:buNone/>
            </a:pPr>
            <a:endParaRPr lang="en-US" sz="2900" b="1" dirty="0">
              <a:latin typeface="Eras Medium ITC"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69401773"/>
              </p:ext>
            </p:extLst>
          </p:nvPr>
        </p:nvGraphicFramePr>
        <p:xfrm>
          <a:off x="2971799" y="4419600"/>
          <a:ext cx="11396982" cy="3239106"/>
        </p:xfrm>
        <a:graphic>
          <a:graphicData uri="http://schemas.openxmlformats.org/drawingml/2006/table">
            <a:tbl>
              <a:tblPr firstRow="1" bandRow="1">
                <a:tableStyleId>{5C22544A-7EE6-4342-B048-85BDC9FD1C3A}</a:tableStyleId>
              </a:tblPr>
              <a:tblGrid>
                <a:gridCol w="1734324">
                  <a:extLst>
                    <a:ext uri="{9D8B030D-6E8A-4147-A177-3AD203B41FA5}">
                      <a16:colId xmlns:a16="http://schemas.microsoft.com/office/drawing/2014/main" val="20000"/>
                    </a:ext>
                  </a:extLst>
                </a:gridCol>
                <a:gridCol w="3964164">
                  <a:extLst>
                    <a:ext uri="{9D8B030D-6E8A-4147-A177-3AD203B41FA5}">
                      <a16:colId xmlns:a16="http://schemas.microsoft.com/office/drawing/2014/main" val="20001"/>
                    </a:ext>
                  </a:extLst>
                </a:gridCol>
                <a:gridCol w="2849247">
                  <a:extLst>
                    <a:ext uri="{9D8B030D-6E8A-4147-A177-3AD203B41FA5}">
                      <a16:colId xmlns:a16="http://schemas.microsoft.com/office/drawing/2014/main" val="20002"/>
                    </a:ext>
                  </a:extLst>
                </a:gridCol>
                <a:gridCol w="2849247">
                  <a:extLst>
                    <a:ext uri="{9D8B030D-6E8A-4147-A177-3AD203B41FA5}">
                      <a16:colId xmlns:a16="http://schemas.microsoft.com/office/drawing/2014/main" val="20003"/>
                    </a:ext>
                  </a:extLst>
                </a:gridCol>
              </a:tblGrid>
              <a:tr h="838298">
                <a:tc>
                  <a:txBody>
                    <a:bodyPr/>
                    <a:lstStyle/>
                    <a:p>
                      <a:pPr marL="0" marR="0">
                        <a:lnSpc>
                          <a:spcPct val="150000"/>
                        </a:lnSpc>
                        <a:spcBef>
                          <a:spcPts val="0"/>
                        </a:spcBef>
                        <a:spcAft>
                          <a:spcPts val="0"/>
                        </a:spcAft>
                      </a:pPr>
                      <a:r>
                        <a:rPr lang="en-US" sz="2300" b="1" dirty="0">
                          <a:solidFill>
                            <a:srgbClr val="000000"/>
                          </a:solidFill>
                          <a:latin typeface="Eras Medium ITC" pitchFamily="34" charset="0"/>
                          <a:ea typeface="Times New Roman"/>
                          <a:cs typeface="Arial" pitchFamily="34" charset="0"/>
                        </a:rPr>
                        <a:t>SL. No</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b="1" dirty="0">
                          <a:solidFill>
                            <a:srgbClr val="000000"/>
                          </a:solidFill>
                          <a:latin typeface="Eras Medium ITC" pitchFamily="34" charset="0"/>
                          <a:ea typeface="Times New Roman"/>
                          <a:cs typeface="Arial" pitchFamily="34" charset="0"/>
                        </a:rPr>
                        <a:t>Areas</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b="1" dirty="0">
                          <a:solidFill>
                            <a:srgbClr val="000000"/>
                          </a:solidFill>
                          <a:latin typeface="Eras Medium ITC" pitchFamily="34" charset="0"/>
                          <a:ea typeface="Times New Roman"/>
                          <a:cs typeface="Arial" pitchFamily="34" charset="0"/>
                        </a:rPr>
                        <a:t>West Pakistan</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b="1" dirty="0">
                          <a:solidFill>
                            <a:srgbClr val="000000"/>
                          </a:solidFill>
                          <a:latin typeface="Eras Medium ITC" pitchFamily="34" charset="0"/>
                          <a:ea typeface="Times New Roman"/>
                          <a:cs typeface="Arial" pitchFamily="34" charset="0"/>
                        </a:rPr>
                        <a:t>East Pakistan</a:t>
                      </a:r>
                      <a:endParaRPr lang="en-US" sz="2300" dirty="0">
                        <a:latin typeface="Eras Medium ITC" pitchFamily="34" charset="0"/>
                        <a:ea typeface="Times New Roman"/>
                        <a:cs typeface="Arial" pitchFamily="34" charset="0"/>
                      </a:endParaRPr>
                    </a:p>
                  </a:txBody>
                  <a:tcPr marL="109728" marR="109728" marT="0" marB="0"/>
                </a:tc>
                <a:extLst>
                  <a:ext uri="{0D108BD9-81ED-4DB2-BD59-A6C34878D82A}">
                    <a16:rowId xmlns:a16="http://schemas.microsoft.com/office/drawing/2014/main" val="10000"/>
                  </a:ext>
                </a:extLst>
              </a:tr>
              <a:tr h="838298">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1</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Foreign Currency for Development</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80%</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a:solidFill>
                            <a:srgbClr val="000000"/>
                          </a:solidFill>
                          <a:latin typeface="Eras Medium ITC" pitchFamily="34" charset="0"/>
                          <a:ea typeface="Times New Roman"/>
                          <a:cs typeface="Arial" pitchFamily="34" charset="0"/>
                        </a:rPr>
                        <a:t>20%</a:t>
                      </a:r>
                      <a:endParaRPr lang="en-US" sz="2300">
                        <a:latin typeface="Eras Medium ITC" pitchFamily="34" charset="0"/>
                        <a:ea typeface="Times New Roman"/>
                        <a:cs typeface="Arial" pitchFamily="34" charset="0"/>
                      </a:endParaRPr>
                    </a:p>
                  </a:txBody>
                  <a:tcPr marL="109728" marR="109728" marT="0" marB="0"/>
                </a:tc>
                <a:extLst>
                  <a:ext uri="{0D108BD9-81ED-4DB2-BD59-A6C34878D82A}">
                    <a16:rowId xmlns:a16="http://schemas.microsoft.com/office/drawing/2014/main" val="10001"/>
                  </a:ext>
                </a:extLst>
              </a:tr>
              <a:tr h="395116">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2</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a:solidFill>
                            <a:srgbClr val="000000"/>
                          </a:solidFill>
                          <a:latin typeface="Eras Medium ITC" pitchFamily="34" charset="0"/>
                          <a:ea typeface="Times New Roman"/>
                          <a:cs typeface="Arial" pitchFamily="34" charset="0"/>
                        </a:rPr>
                        <a:t>USA Aid</a:t>
                      </a:r>
                      <a:endParaRPr lang="en-US" sz="230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a:solidFill>
                            <a:srgbClr val="000000"/>
                          </a:solidFill>
                          <a:latin typeface="Eras Medium ITC" pitchFamily="34" charset="0"/>
                          <a:ea typeface="Times New Roman"/>
                          <a:cs typeface="Arial" pitchFamily="34" charset="0"/>
                        </a:rPr>
                        <a:t>56%</a:t>
                      </a:r>
                      <a:endParaRPr lang="en-US" sz="230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34%</a:t>
                      </a:r>
                      <a:endParaRPr lang="en-US" sz="2300" dirty="0">
                        <a:latin typeface="Eras Medium ITC" pitchFamily="34" charset="0"/>
                        <a:ea typeface="Times New Roman"/>
                        <a:cs typeface="Arial" pitchFamily="34" charset="0"/>
                      </a:endParaRPr>
                    </a:p>
                  </a:txBody>
                  <a:tcPr marL="109728" marR="109728" marT="0" marB="0"/>
                </a:tc>
                <a:extLst>
                  <a:ext uri="{0D108BD9-81ED-4DB2-BD59-A6C34878D82A}">
                    <a16:rowId xmlns:a16="http://schemas.microsoft.com/office/drawing/2014/main" val="10002"/>
                  </a:ext>
                </a:extLst>
              </a:tr>
              <a:tr h="395116">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3</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a:solidFill>
                            <a:srgbClr val="000000"/>
                          </a:solidFill>
                          <a:latin typeface="Eras Medium ITC" pitchFamily="34" charset="0"/>
                          <a:ea typeface="Times New Roman"/>
                          <a:cs typeface="Arial" pitchFamily="34" charset="0"/>
                        </a:rPr>
                        <a:t>House Building</a:t>
                      </a:r>
                      <a:endParaRPr lang="en-US" sz="230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a:solidFill>
                            <a:srgbClr val="000000"/>
                          </a:solidFill>
                          <a:latin typeface="Eras Medium ITC" pitchFamily="34" charset="0"/>
                          <a:ea typeface="Times New Roman"/>
                          <a:cs typeface="Arial" pitchFamily="34" charset="0"/>
                        </a:rPr>
                        <a:t>88%</a:t>
                      </a:r>
                      <a:endParaRPr lang="en-US" sz="230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a:solidFill>
                            <a:srgbClr val="000000"/>
                          </a:solidFill>
                          <a:latin typeface="Eras Medium ITC" pitchFamily="34" charset="0"/>
                          <a:ea typeface="Times New Roman"/>
                          <a:cs typeface="Arial" pitchFamily="34" charset="0"/>
                        </a:rPr>
                        <a:t>12%</a:t>
                      </a:r>
                      <a:endParaRPr lang="en-US" sz="2300">
                        <a:latin typeface="Eras Medium ITC" pitchFamily="34" charset="0"/>
                        <a:ea typeface="Times New Roman"/>
                        <a:cs typeface="Arial" pitchFamily="34" charset="0"/>
                      </a:endParaRPr>
                    </a:p>
                  </a:txBody>
                  <a:tcPr marL="109728" marR="109728" marT="0" marB="0"/>
                </a:tc>
                <a:extLst>
                  <a:ext uri="{0D108BD9-81ED-4DB2-BD59-A6C34878D82A}">
                    <a16:rowId xmlns:a16="http://schemas.microsoft.com/office/drawing/2014/main" val="10003"/>
                  </a:ext>
                </a:extLst>
              </a:tr>
              <a:tr h="395116">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4</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Industrial Bank</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76%</a:t>
                      </a:r>
                      <a:endParaRPr lang="en-US" sz="2300" dirty="0">
                        <a:latin typeface="Eras Medium ITC" pitchFamily="34" charset="0"/>
                        <a:ea typeface="Times New Roman"/>
                        <a:cs typeface="Arial" pitchFamily="34" charset="0"/>
                      </a:endParaRPr>
                    </a:p>
                  </a:txBody>
                  <a:tcPr marL="109728" marR="109728" marT="0" marB="0"/>
                </a:tc>
                <a:tc>
                  <a:txBody>
                    <a:bodyPr/>
                    <a:lstStyle/>
                    <a:p>
                      <a:pPr marL="0" marR="0">
                        <a:lnSpc>
                          <a:spcPct val="150000"/>
                        </a:lnSpc>
                        <a:spcBef>
                          <a:spcPts val="0"/>
                        </a:spcBef>
                        <a:spcAft>
                          <a:spcPts val="0"/>
                        </a:spcAft>
                      </a:pPr>
                      <a:r>
                        <a:rPr lang="en-US" sz="2300" dirty="0">
                          <a:solidFill>
                            <a:srgbClr val="000000"/>
                          </a:solidFill>
                          <a:latin typeface="Eras Medium ITC" pitchFamily="34" charset="0"/>
                          <a:ea typeface="Times New Roman"/>
                          <a:cs typeface="Arial" pitchFamily="34" charset="0"/>
                        </a:rPr>
                        <a:t>24%</a:t>
                      </a:r>
                      <a:endParaRPr lang="en-US" sz="2300" dirty="0">
                        <a:latin typeface="Eras Medium ITC" pitchFamily="34" charset="0"/>
                        <a:ea typeface="Times New Roman"/>
                        <a:cs typeface="Arial" pitchFamily="34" charset="0"/>
                      </a:endParaRPr>
                    </a:p>
                  </a:txBody>
                  <a:tcPr marL="109728" marR="109728" marT="0" marB="0"/>
                </a:tc>
                <a:extLst>
                  <a:ext uri="{0D108BD9-81ED-4DB2-BD59-A6C34878D82A}">
                    <a16:rowId xmlns:a16="http://schemas.microsoft.com/office/drawing/2014/main" val="10004"/>
                  </a:ext>
                </a:extLst>
              </a:tr>
            </a:tbl>
          </a:graphicData>
        </a:graphic>
      </p:graphicFrame>
      <p:sp>
        <p:nvSpPr>
          <p:cNvPr id="6" name="Rectangle 5"/>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4700" b="1" dirty="0">
                <a:solidFill>
                  <a:srgbClr val="FF0000"/>
                </a:solidFill>
                <a:latin typeface="Eras Medium ITC" pitchFamily="34" charset="0"/>
                <a:cs typeface="Arial" pitchFamily="34" charset="0"/>
              </a:rPr>
              <a:t>Economic or Financial Disparity</a:t>
            </a:r>
            <a:endParaRPr lang="en-US" sz="4900" b="1" dirty="0">
              <a:solidFill>
                <a:schemeClr val="tx1"/>
              </a:solidFill>
              <a:latin typeface="Eras Medium ITC" pitchFamily="34" charset="0"/>
              <a:ea typeface="Tahoma" pitchFamily="34" charset="0"/>
              <a:cs typeface="Arial" pitchFamily="34" charset="0"/>
            </a:endParaRPr>
          </a:p>
        </p:txBody>
      </p:sp>
    </p:spTree>
  </p:cSld>
  <p:clrMapOvr>
    <a:masterClrMapping/>
  </p:clrMapOvr>
  <p:transition>
    <p:wheel spokes="3"/>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5689600" y="2000250"/>
            <a:ext cx="14513560" cy="812800"/>
          </a:xfrm>
          <a:prstGeom prst="rect">
            <a:avLst/>
          </a:prstGeom>
          <a:noFill/>
          <a:ln w="9525">
            <a:noFill/>
            <a:miter lim="800000"/>
            <a:headEnd/>
            <a:tailEnd/>
          </a:ln>
        </p:spPr>
        <p:txBody>
          <a:bodyPr lIns="141721" tIns="70862" rIns="141721" bIns="70862"/>
          <a:lstStyle/>
          <a:p>
            <a:pPr algn="ctr" defTabSz="706879">
              <a:defRPr/>
            </a:pPr>
            <a:endParaRPr lang="en-US" sz="5200" dirty="0">
              <a:solidFill>
                <a:srgbClr val="FF0000"/>
              </a:solidFill>
              <a:latin typeface="Calibri" pitchFamily="34" charset="0"/>
              <a:ea typeface="+mj-ea"/>
              <a:cs typeface="+mj-cs"/>
            </a:endParaRPr>
          </a:p>
        </p:txBody>
      </p:sp>
      <p:sp>
        <p:nvSpPr>
          <p:cNvPr id="6" name="Rectangle 3"/>
          <p:cNvSpPr txBox="1">
            <a:spLocks noChangeArrowheads="1"/>
          </p:cNvSpPr>
          <p:nvPr/>
        </p:nvSpPr>
        <p:spPr bwMode="auto">
          <a:xfrm>
            <a:off x="1463040" y="1117600"/>
            <a:ext cx="11483341" cy="6121400"/>
          </a:xfrm>
          <a:prstGeom prst="rect">
            <a:avLst/>
          </a:prstGeom>
          <a:noFill/>
          <a:ln w="9525">
            <a:noFill/>
            <a:miter lim="800000"/>
            <a:headEnd/>
            <a:tailEnd/>
          </a:ln>
        </p:spPr>
        <p:txBody>
          <a:bodyPr lIns="141721" tIns="70862" rIns="141721" bIns="70862"/>
          <a:lstStyle/>
          <a:p>
            <a:pPr marL="356616" indent="-356616" algn="just" defTabSz="706879">
              <a:lnSpc>
                <a:spcPct val="125000"/>
              </a:lnSpc>
              <a:spcBef>
                <a:spcPts val="0"/>
              </a:spcBef>
              <a:buClr>
                <a:srgbClr val="8AD0D6"/>
              </a:buClr>
              <a:buSzPct val="80000"/>
              <a:defRPr/>
            </a:pPr>
            <a:r>
              <a:rPr lang="en-US" sz="2900" dirty="0">
                <a:latin typeface="Eras Medium ITC" pitchFamily="34" charset="0"/>
                <a:ea typeface="+mj-ea"/>
                <a:cs typeface="Arial" pitchFamily="34" charset="0"/>
              </a:rPr>
              <a:t>   There were huge disparities in education sector also. The </a:t>
            </a:r>
            <a:r>
              <a:rPr lang="en-CA" sz="2900" dirty="0">
                <a:latin typeface="Eras Medium ITC" pitchFamily="34" charset="0"/>
                <a:cs typeface="Arial" pitchFamily="34" charset="0"/>
              </a:rPr>
              <a:t> discrimination was prevailing in the area of education facility mentioned here:</a:t>
            </a:r>
          </a:p>
          <a:p>
            <a:pPr marL="356616" indent="-356616" algn="just" defTabSz="706879">
              <a:lnSpc>
                <a:spcPct val="125000"/>
              </a:lnSpc>
              <a:spcBef>
                <a:spcPts val="0"/>
              </a:spcBef>
              <a:buClr>
                <a:srgbClr val="8AD0D6"/>
              </a:buClr>
              <a:buSzPct val="80000"/>
              <a:defRPr/>
            </a:pPr>
            <a:endParaRPr lang="en-CA" sz="2900" dirty="0">
              <a:latin typeface="Eras Medium ITC" pitchFamily="34" charset="0"/>
              <a:cs typeface="Arial" pitchFamily="34" charset="0"/>
            </a:endParaRPr>
          </a:p>
          <a:p>
            <a:pPr marL="356616" indent="-356616" algn="just" defTabSz="706879">
              <a:lnSpc>
                <a:spcPct val="125000"/>
              </a:lnSpc>
              <a:spcBef>
                <a:spcPts val="0"/>
              </a:spcBef>
              <a:buClr>
                <a:srgbClr val="8AD0D6"/>
              </a:buClr>
              <a:buSzPct val="80000"/>
              <a:defRPr/>
            </a:pPr>
            <a:endParaRPr lang="en-CA" sz="2900" dirty="0">
              <a:latin typeface="Eras Medium ITC" pitchFamily="34" charset="0"/>
              <a:cs typeface="Arial" pitchFamily="34" charset="0"/>
            </a:endParaRPr>
          </a:p>
          <a:p>
            <a:pPr marL="356616" indent="-356616" algn="just" defTabSz="706879">
              <a:lnSpc>
                <a:spcPct val="125000"/>
              </a:lnSpc>
              <a:spcBef>
                <a:spcPts val="0"/>
              </a:spcBef>
              <a:buClr>
                <a:srgbClr val="8AD0D6"/>
              </a:buClr>
              <a:buSzPct val="80000"/>
              <a:defRPr/>
            </a:pPr>
            <a:endParaRPr lang="en-CA" sz="2900" dirty="0">
              <a:latin typeface="Eras Medium ITC" pitchFamily="34" charset="0"/>
              <a:cs typeface="Arial" pitchFamily="34" charset="0"/>
            </a:endParaRPr>
          </a:p>
          <a:p>
            <a:pPr marL="356616" indent="-356616" algn="r" defTabSz="706879">
              <a:lnSpc>
                <a:spcPct val="125000"/>
              </a:lnSpc>
              <a:spcBef>
                <a:spcPts val="0"/>
              </a:spcBef>
              <a:buClr>
                <a:srgbClr val="8AD0D6"/>
              </a:buClr>
              <a:buSzPct val="80000"/>
              <a:defRPr/>
            </a:pPr>
            <a:endParaRPr lang="en-CA" sz="2900" dirty="0">
              <a:latin typeface="Eras Medium ITC" pitchFamily="34" charset="0"/>
              <a:cs typeface="Arial" pitchFamily="34" charset="0"/>
            </a:endParaRPr>
          </a:p>
          <a:p>
            <a:pPr marL="356616" indent="-356616" algn="r" defTabSz="706879">
              <a:lnSpc>
                <a:spcPct val="125000"/>
              </a:lnSpc>
              <a:spcBef>
                <a:spcPts val="0"/>
              </a:spcBef>
              <a:buClr>
                <a:srgbClr val="8AD0D6"/>
              </a:buClr>
              <a:buSzPct val="80000"/>
              <a:defRPr/>
            </a:pPr>
            <a:endParaRPr lang="en-CA" sz="2900" dirty="0">
              <a:latin typeface="Eras Medium ITC" pitchFamily="34" charset="0"/>
              <a:cs typeface="Arial" pitchFamily="34" charset="0"/>
            </a:endParaRPr>
          </a:p>
          <a:p>
            <a:pPr marL="356616" indent="-356616" algn="r" defTabSz="706879">
              <a:lnSpc>
                <a:spcPct val="125000"/>
              </a:lnSpc>
              <a:spcBef>
                <a:spcPts val="0"/>
              </a:spcBef>
              <a:buClr>
                <a:srgbClr val="8AD0D6"/>
              </a:buClr>
              <a:buSzPct val="80000"/>
              <a:defRPr/>
            </a:pPr>
            <a:endParaRPr lang="en-CA" sz="2900" dirty="0">
              <a:latin typeface="Eras Medium ITC" pitchFamily="34" charset="0"/>
              <a:cs typeface="Arial" pitchFamily="34" charset="0"/>
            </a:endParaRPr>
          </a:p>
          <a:p>
            <a:pPr marL="356616" indent="-356616" algn="r" defTabSz="706879">
              <a:lnSpc>
                <a:spcPct val="125000"/>
              </a:lnSpc>
              <a:spcBef>
                <a:spcPts val="0"/>
              </a:spcBef>
              <a:buClr>
                <a:srgbClr val="8AD0D6"/>
              </a:buClr>
              <a:buSzPct val="80000"/>
              <a:defRPr/>
            </a:pPr>
            <a:r>
              <a:rPr lang="en-CA" sz="2900" dirty="0">
                <a:latin typeface="Eras Medium ITC" pitchFamily="34" charset="0"/>
                <a:cs typeface="Arial" pitchFamily="34" charset="0"/>
              </a:rPr>
              <a:t>   Source: Bangladesh documents, Ministry of External Affairs, India, 1971 (p:17)</a:t>
            </a:r>
            <a:endParaRPr lang="en-US" sz="2900" b="1" dirty="0">
              <a:latin typeface="Eras Medium ITC" pitchFamily="34" charset="0"/>
              <a:ea typeface="+mj-ea"/>
              <a:cs typeface="Arial" pitchFamily="34" charset="0"/>
            </a:endParaRPr>
          </a:p>
        </p:txBody>
      </p:sp>
      <p:graphicFrame>
        <p:nvGraphicFramePr>
          <p:cNvPr id="8" name="Table 7"/>
          <p:cNvGraphicFramePr>
            <a:graphicFrameLocks noGrp="1"/>
          </p:cNvGraphicFramePr>
          <p:nvPr/>
        </p:nvGraphicFramePr>
        <p:xfrm>
          <a:off x="2194185" y="3149600"/>
          <a:ext cx="10640436" cy="2736946"/>
        </p:xfrm>
        <a:graphic>
          <a:graphicData uri="http://schemas.openxmlformats.org/drawingml/2006/table">
            <a:tbl>
              <a:tblPr rtl="1" firstRow="1" bandRow="1">
                <a:tableStyleId>{9DCAF9ED-07DC-4A11-8D7F-57B35C25682E}</a:tableStyleId>
              </a:tblPr>
              <a:tblGrid>
                <a:gridCol w="2241501">
                  <a:extLst>
                    <a:ext uri="{9D8B030D-6E8A-4147-A177-3AD203B41FA5}">
                      <a16:colId xmlns:a16="http://schemas.microsoft.com/office/drawing/2014/main" val="20000"/>
                    </a:ext>
                  </a:extLst>
                </a:gridCol>
                <a:gridCol w="3237655">
                  <a:extLst>
                    <a:ext uri="{9D8B030D-6E8A-4147-A177-3AD203B41FA5}">
                      <a16:colId xmlns:a16="http://schemas.microsoft.com/office/drawing/2014/main" val="20001"/>
                    </a:ext>
                  </a:extLst>
                </a:gridCol>
                <a:gridCol w="5161280">
                  <a:extLst>
                    <a:ext uri="{9D8B030D-6E8A-4147-A177-3AD203B41FA5}">
                      <a16:colId xmlns:a16="http://schemas.microsoft.com/office/drawing/2014/main" val="20002"/>
                    </a:ext>
                  </a:extLst>
                </a:gridCol>
              </a:tblGrid>
              <a:tr h="1198880">
                <a:tc>
                  <a:txBody>
                    <a:bodyPr/>
                    <a:lstStyle/>
                    <a:p>
                      <a:pPr algn="ctr" rtl="0"/>
                      <a:r>
                        <a:rPr lang="en-US" sz="2400" dirty="0">
                          <a:latin typeface="Eras Medium ITC" pitchFamily="34" charset="0"/>
                          <a:cs typeface="Calibri" pitchFamily="34" charset="0"/>
                        </a:rPr>
                        <a:t>West Pakistan</a:t>
                      </a:r>
                    </a:p>
                    <a:p>
                      <a:pPr algn="ctr" rtl="0"/>
                      <a:r>
                        <a:rPr lang="en-US" sz="2400" dirty="0">
                          <a:latin typeface="Eras Medium ITC" pitchFamily="34" charset="0"/>
                          <a:cs typeface="Calibri" pitchFamily="34" charset="0"/>
                        </a:rPr>
                        <a:t>1968-69</a:t>
                      </a:r>
                      <a:endParaRPr lang="ar-SA" sz="2400" dirty="0">
                        <a:latin typeface="Eras Medium ITC" pitchFamily="34" charset="0"/>
                      </a:endParaRPr>
                    </a:p>
                  </a:txBody>
                  <a:tcPr marL="97536" marR="97536" marT="50800" marB="50800"/>
                </a:tc>
                <a:tc>
                  <a:txBody>
                    <a:bodyPr/>
                    <a:lstStyle/>
                    <a:p>
                      <a:pPr algn="ctr" rtl="0"/>
                      <a:r>
                        <a:rPr lang="en-US" sz="2400" dirty="0">
                          <a:latin typeface="Eras Medium ITC" pitchFamily="34" charset="0"/>
                          <a:cs typeface="Calibri" pitchFamily="34" charset="0"/>
                        </a:rPr>
                        <a:t>East Pakistan</a:t>
                      </a:r>
                    </a:p>
                    <a:p>
                      <a:pPr algn="ctr" rtl="0"/>
                      <a:r>
                        <a:rPr lang="en-US" sz="2400" dirty="0">
                          <a:latin typeface="Eras Medium ITC" pitchFamily="34" charset="0"/>
                          <a:cs typeface="Calibri" pitchFamily="34" charset="0"/>
                        </a:rPr>
                        <a:t>1968-69</a:t>
                      </a:r>
                      <a:endParaRPr lang="ar-SA" sz="2400" dirty="0">
                        <a:latin typeface="Eras Medium ITC" pitchFamily="34" charset="0"/>
                      </a:endParaRPr>
                    </a:p>
                  </a:txBody>
                  <a:tcPr marL="97536" marR="97536" marT="50800" marB="50800"/>
                </a:tc>
                <a:tc>
                  <a:txBody>
                    <a:bodyPr/>
                    <a:lstStyle/>
                    <a:p>
                      <a:pPr algn="ctr" rtl="0"/>
                      <a:r>
                        <a:rPr lang="en-US" sz="2400" dirty="0">
                          <a:latin typeface="Eras Medium ITC" pitchFamily="34" charset="0"/>
                          <a:cs typeface="Calibri" pitchFamily="34" charset="0"/>
                        </a:rPr>
                        <a:t>Grade</a:t>
                      </a:r>
                      <a:endParaRPr lang="ar-SA" sz="2400" dirty="0">
                        <a:latin typeface="Eras Medium ITC" pitchFamily="34" charset="0"/>
                      </a:endParaRPr>
                    </a:p>
                  </a:txBody>
                  <a:tcPr marL="97536" marR="97536" marT="50800" marB="50800"/>
                </a:tc>
                <a:extLst>
                  <a:ext uri="{0D108BD9-81ED-4DB2-BD59-A6C34878D82A}">
                    <a16:rowId xmlns:a16="http://schemas.microsoft.com/office/drawing/2014/main" val="10000"/>
                  </a:ext>
                </a:extLst>
              </a:tr>
              <a:tr h="474134">
                <a:tc>
                  <a:txBody>
                    <a:bodyPr/>
                    <a:lstStyle/>
                    <a:p>
                      <a:pPr algn="ctr" rtl="0"/>
                      <a:r>
                        <a:rPr lang="en-US" sz="2400" dirty="0">
                          <a:latin typeface="Eras Medium ITC" pitchFamily="34" charset="0"/>
                          <a:cs typeface="Calibri" pitchFamily="34" charset="0"/>
                        </a:rPr>
                        <a:t>09</a:t>
                      </a:r>
                      <a:endParaRPr lang="ar-SA" sz="2400" dirty="0">
                        <a:latin typeface="Eras Medium ITC" pitchFamily="34" charset="0"/>
                      </a:endParaRPr>
                    </a:p>
                  </a:txBody>
                  <a:tcPr marL="97536" marR="97536" marT="50800" marB="50800"/>
                </a:tc>
                <a:tc>
                  <a:txBody>
                    <a:bodyPr/>
                    <a:lstStyle/>
                    <a:p>
                      <a:pPr algn="ctr" rtl="0"/>
                      <a:r>
                        <a:rPr lang="en-US" sz="2400" dirty="0">
                          <a:latin typeface="Eras Medium ITC" pitchFamily="34" charset="0"/>
                          <a:cs typeface="Calibri" pitchFamily="34" charset="0"/>
                        </a:rPr>
                        <a:t>04</a:t>
                      </a:r>
                      <a:endParaRPr lang="ar-SA" sz="2400" dirty="0">
                        <a:latin typeface="Eras Medium ITC" pitchFamily="34" charset="0"/>
                      </a:endParaRPr>
                    </a:p>
                  </a:txBody>
                  <a:tcPr marL="97536" marR="97536" marT="50800" marB="50800"/>
                </a:tc>
                <a:tc>
                  <a:txBody>
                    <a:bodyPr/>
                    <a:lstStyle/>
                    <a:p>
                      <a:pPr algn="l" rtl="0"/>
                      <a:r>
                        <a:rPr lang="en-US" sz="2400" dirty="0">
                          <a:latin typeface="Eras Medium ITC" pitchFamily="34" charset="0"/>
                          <a:cs typeface="Calibri" pitchFamily="34" charset="0"/>
                        </a:rPr>
                        <a:t>University </a:t>
                      </a:r>
                      <a:endParaRPr lang="ar-SA" sz="2400" dirty="0">
                        <a:latin typeface="Eras Medium ITC" pitchFamily="34" charset="0"/>
                      </a:endParaRPr>
                    </a:p>
                  </a:txBody>
                  <a:tcPr marL="97536" marR="97536" marT="50800" marB="50800"/>
                </a:tc>
                <a:extLst>
                  <a:ext uri="{0D108BD9-81ED-4DB2-BD59-A6C34878D82A}">
                    <a16:rowId xmlns:a16="http://schemas.microsoft.com/office/drawing/2014/main" val="10001"/>
                  </a:ext>
                </a:extLst>
              </a:tr>
              <a:tr h="474134">
                <a:tc>
                  <a:txBody>
                    <a:bodyPr/>
                    <a:lstStyle/>
                    <a:p>
                      <a:pPr algn="ctr" rtl="0"/>
                      <a:r>
                        <a:rPr lang="en-US" sz="2400" dirty="0">
                          <a:latin typeface="Eras Medium ITC" pitchFamily="34" charset="0"/>
                          <a:cs typeface="Calibri" pitchFamily="34" charset="0"/>
                        </a:rPr>
                        <a:t>17</a:t>
                      </a:r>
                      <a:endParaRPr lang="ar-SA" sz="2400" dirty="0">
                        <a:latin typeface="Eras Medium ITC" pitchFamily="34" charset="0"/>
                      </a:endParaRPr>
                    </a:p>
                  </a:txBody>
                  <a:tcPr marL="97536" marR="97536" marT="50800" marB="50800"/>
                </a:tc>
                <a:tc>
                  <a:txBody>
                    <a:bodyPr/>
                    <a:lstStyle/>
                    <a:p>
                      <a:pPr algn="ctr" rtl="0"/>
                      <a:r>
                        <a:rPr lang="en-US" sz="2400" dirty="0">
                          <a:latin typeface="Eras Medium ITC" pitchFamily="34" charset="0"/>
                          <a:cs typeface="Calibri" pitchFamily="34" charset="0"/>
                        </a:rPr>
                        <a:t>09</a:t>
                      </a:r>
                      <a:endParaRPr lang="ar-SA" sz="2400" dirty="0">
                        <a:latin typeface="Eras Medium ITC" pitchFamily="34" charset="0"/>
                      </a:endParaRPr>
                    </a:p>
                  </a:txBody>
                  <a:tcPr marL="97536" marR="97536" marT="50800" marB="50800"/>
                </a:tc>
                <a:tc>
                  <a:txBody>
                    <a:bodyPr/>
                    <a:lstStyle/>
                    <a:p>
                      <a:pPr algn="l" rtl="0"/>
                      <a:r>
                        <a:rPr lang="en-US" sz="2400" dirty="0">
                          <a:latin typeface="Eras Medium ITC" pitchFamily="34" charset="0"/>
                          <a:cs typeface="Calibri" pitchFamily="34" charset="0"/>
                        </a:rPr>
                        <a:t>Medical,</a:t>
                      </a:r>
                      <a:r>
                        <a:rPr lang="en-US" sz="2400" baseline="0" dirty="0">
                          <a:latin typeface="Eras Medium ITC" pitchFamily="34" charset="0"/>
                          <a:cs typeface="Calibri" pitchFamily="34" charset="0"/>
                        </a:rPr>
                        <a:t> Engineering College </a:t>
                      </a:r>
                      <a:endParaRPr lang="ar-SA" sz="2400" dirty="0">
                        <a:latin typeface="Eras Medium ITC" pitchFamily="34" charset="0"/>
                      </a:endParaRPr>
                    </a:p>
                  </a:txBody>
                  <a:tcPr marL="97536" marR="97536" marT="50800" marB="50800"/>
                </a:tc>
                <a:extLst>
                  <a:ext uri="{0D108BD9-81ED-4DB2-BD59-A6C34878D82A}">
                    <a16:rowId xmlns:a16="http://schemas.microsoft.com/office/drawing/2014/main" val="10002"/>
                  </a:ext>
                </a:extLst>
              </a:tr>
              <a:tr h="589798">
                <a:tc>
                  <a:txBody>
                    <a:bodyPr/>
                    <a:lstStyle/>
                    <a:p>
                      <a:pPr algn="ctr" rtl="0"/>
                      <a:r>
                        <a:rPr lang="en-US" sz="2400" dirty="0">
                          <a:latin typeface="Eras Medium ITC" pitchFamily="34" charset="0"/>
                          <a:cs typeface="Calibri" pitchFamily="34" charset="0"/>
                        </a:rPr>
                        <a:t>39418</a:t>
                      </a:r>
                      <a:endParaRPr lang="ar-SA" sz="2400" dirty="0">
                        <a:latin typeface="Eras Medium ITC" pitchFamily="34" charset="0"/>
                      </a:endParaRPr>
                    </a:p>
                  </a:txBody>
                  <a:tcPr marL="97536" marR="97536" marT="50800" marB="50800"/>
                </a:tc>
                <a:tc>
                  <a:txBody>
                    <a:bodyPr/>
                    <a:lstStyle/>
                    <a:p>
                      <a:pPr algn="ctr" rtl="0"/>
                      <a:r>
                        <a:rPr lang="en-US" sz="2400" dirty="0">
                          <a:latin typeface="Eras Medium ITC" pitchFamily="34" charset="0"/>
                          <a:cs typeface="Calibri" pitchFamily="34" charset="0"/>
                        </a:rPr>
                        <a:t>28307</a:t>
                      </a:r>
                      <a:endParaRPr lang="ar-SA" sz="2400" dirty="0">
                        <a:latin typeface="Eras Medium ITC" pitchFamily="34" charset="0"/>
                      </a:endParaRPr>
                    </a:p>
                  </a:txBody>
                  <a:tcPr marL="97536" marR="97536" marT="50800" marB="50800"/>
                </a:tc>
                <a:tc>
                  <a:txBody>
                    <a:bodyPr/>
                    <a:lstStyle/>
                    <a:p>
                      <a:pPr algn="l" rtl="0"/>
                      <a:r>
                        <a:rPr lang="en-US" sz="2400" dirty="0">
                          <a:latin typeface="Eras Medium ITC" pitchFamily="34" charset="0"/>
                          <a:cs typeface="Calibri" pitchFamily="34" charset="0"/>
                        </a:rPr>
                        <a:t>Primary</a:t>
                      </a:r>
                      <a:r>
                        <a:rPr lang="en-US" sz="2400" baseline="0" dirty="0">
                          <a:latin typeface="Eras Medium ITC" pitchFamily="34" charset="0"/>
                          <a:cs typeface="Calibri" pitchFamily="34" charset="0"/>
                        </a:rPr>
                        <a:t> School</a:t>
                      </a:r>
                      <a:endParaRPr lang="ar-SA" sz="2400" dirty="0">
                        <a:latin typeface="Eras Medium ITC" pitchFamily="34" charset="0"/>
                      </a:endParaRPr>
                    </a:p>
                  </a:txBody>
                  <a:tcPr marL="97536" marR="97536" marT="50800" marB="50800"/>
                </a:tc>
                <a:extLst>
                  <a:ext uri="{0D108BD9-81ED-4DB2-BD59-A6C34878D82A}">
                    <a16:rowId xmlns:a16="http://schemas.microsoft.com/office/drawing/2014/main" val="10003"/>
                  </a:ext>
                </a:extLst>
              </a:tr>
            </a:tbl>
          </a:graphicData>
        </a:graphic>
      </p:graphicFrame>
      <p:sp>
        <p:nvSpPr>
          <p:cNvPr id="9" name="Rectangle 8"/>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6879">
              <a:defRPr/>
            </a:pPr>
            <a:r>
              <a:rPr lang="en-US" sz="4700" b="1" dirty="0">
                <a:solidFill>
                  <a:srgbClr val="FF0000"/>
                </a:solidFill>
                <a:latin typeface="Eras Medium ITC" pitchFamily="34" charset="0"/>
                <a:cs typeface="Arial" pitchFamily="34" charset="0"/>
              </a:rPr>
              <a:t>Disparity in Educational facility</a:t>
            </a:r>
            <a:endParaRPr lang="en-US" sz="4700" dirty="0">
              <a:solidFill>
                <a:srgbClr val="FF0000"/>
              </a:solidFill>
              <a:latin typeface="Eras Medium ITC" pitchFamily="34" charset="0"/>
              <a:cs typeface="Arial" pitchFamily="34" charset="0"/>
            </a:endParaRPr>
          </a:p>
        </p:txBody>
      </p:sp>
    </p:spTree>
  </p:cSld>
  <p:clrMapOvr>
    <a:masterClrMapping/>
  </p:clrMapOvr>
  <p:transition>
    <p:wheel spokes="3"/>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ww.oocities.org/thalsena/oldindia.jpg"/>
          <p:cNvPicPr>
            <a:picLocks noChangeAspect="1" noChangeArrowheads="1"/>
          </p:cNvPicPr>
          <p:nvPr/>
        </p:nvPicPr>
        <p:blipFill>
          <a:blip r:embed="rId2"/>
          <a:srcRect b="4851"/>
          <a:stretch>
            <a:fillRect/>
          </a:stretch>
        </p:blipFill>
        <p:spPr bwMode="auto">
          <a:xfrm>
            <a:off x="0" y="0"/>
            <a:ext cx="14630400" cy="9144000"/>
          </a:xfrm>
          <a:prstGeom prst="rect">
            <a:avLst/>
          </a:prstGeom>
          <a:noFill/>
          <a:ln w="9525">
            <a:noFill/>
            <a:miter lim="800000"/>
            <a:headEnd/>
            <a:tailEnd/>
          </a:ln>
        </p:spPr>
      </p:pic>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132444" y="1333500"/>
            <a:ext cx="14497957" cy="5429250"/>
          </a:xfrm>
        </p:spPr>
        <p:txBody>
          <a:bodyPr>
            <a:normAutofit lnSpcReduction="10000"/>
          </a:bodyPr>
          <a:lstStyle/>
          <a:p>
            <a:pPr algn="just" eaLnBrk="1" hangingPunct="1">
              <a:spcBef>
                <a:spcPct val="0"/>
              </a:spcBef>
              <a:buFontTx/>
              <a:buNone/>
            </a:pPr>
            <a:r>
              <a:rPr lang="en-US" sz="3100" dirty="0">
                <a:latin typeface="Eras Medium ITC" pitchFamily="34" charset="0"/>
                <a:cs typeface="Arial" pitchFamily="34" charset="0"/>
              </a:rPr>
              <a:t>   The Bangla Language movement is a unique event in the history of the political Movement of Bangladesh. Bengali was the mother tongue of about 56 percent of the people of Pakistan. On the other hand, Urdu was the mother tongue of only 6 percent people of the whole of Pakistan. Although 56 percent of the people of Pakistan were Bengalis, the West Pakistani didn’t want Bengali to become the state language. </a:t>
            </a:r>
          </a:p>
          <a:p>
            <a:pPr algn="just" eaLnBrk="1" hangingPunct="1">
              <a:spcBef>
                <a:spcPct val="0"/>
              </a:spcBef>
              <a:buFontTx/>
              <a:buNone/>
            </a:pPr>
            <a:endParaRPr lang="en-US" sz="3100" dirty="0">
              <a:latin typeface="Eras Medium ITC" pitchFamily="34" charset="0"/>
              <a:cs typeface="Arial" pitchFamily="34" charset="0"/>
            </a:endParaRPr>
          </a:p>
          <a:p>
            <a:pPr algn="just">
              <a:spcBef>
                <a:spcPct val="0"/>
              </a:spcBef>
              <a:buNone/>
            </a:pPr>
            <a:r>
              <a:rPr lang="en-US" sz="3100" dirty="0">
                <a:latin typeface="Eras Medium ITC" pitchFamily="34" charset="0"/>
                <a:cs typeface="Arial" pitchFamily="34" charset="0"/>
              </a:rPr>
              <a:t>	But, Bengalis wanted to make their language the state language along with Urdu and had no objections against that language’ (Rahman, 2012. P. 198). </a:t>
            </a:r>
            <a:r>
              <a:rPr lang="en-GB" sz="3100" dirty="0">
                <a:latin typeface="Eras Medium ITC" pitchFamily="34" charset="0"/>
                <a:cs typeface="Arial" pitchFamily="34" charset="0"/>
              </a:rPr>
              <a:t>On </a:t>
            </a:r>
            <a:r>
              <a:rPr lang="en-GB" sz="3100" b="1" dirty="0">
                <a:latin typeface="Eras Medium ITC" pitchFamily="34" charset="0"/>
                <a:cs typeface="Arial" pitchFamily="34" charset="0"/>
              </a:rPr>
              <a:t>6 and 7 September 1947 the youth workers of East Pakistan</a:t>
            </a:r>
            <a:r>
              <a:rPr lang="en-GB" sz="3100" dirty="0">
                <a:latin typeface="Eras Medium ITC" pitchFamily="34" charset="0"/>
                <a:cs typeface="Arial" pitchFamily="34" charset="0"/>
              </a:rPr>
              <a:t> held a Conference in Dhaka which was presided over by Tasadduk Hossain. This Conference, for the first time took a resolution demanding Bengali as the language of the offices and the courts and also as the medium of instruction in East Pakistan.</a:t>
            </a:r>
          </a:p>
          <a:p>
            <a:pPr algn="just">
              <a:spcBef>
                <a:spcPct val="0"/>
              </a:spcBef>
              <a:buNone/>
            </a:pPr>
            <a:endParaRPr lang="en-US" sz="3100" dirty="0">
              <a:latin typeface="Eras Medium ITC" pitchFamily="34" charset="0"/>
              <a:cs typeface="Arial" pitchFamily="34" charset="0"/>
            </a:endParaRPr>
          </a:p>
        </p:txBody>
      </p:sp>
      <p:sp>
        <p:nvSpPr>
          <p:cNvPr id="4" name="Rectangle 2"/>
          <p:cNvSpPr txBox="1">
            <a:spLocks noChangeArrowheads="1"/>
          </p:cNvSpPr>
          <p:nvPr/>
        </p:nvSpPr>
        <p:spPr bwMode="auto">
          <a:xfrm>
            <a:off x="1045030" y="6858000"/>
            <a:ext cx="12273644" cy="1016000"/>
          </a:xfrm>
          <a:prstGeom prst="rect">
            <a:avLst/>
          </a:prstGeom>
          <a:noFill/>
          <a:ln w="9525">
            <a:noFill/>
            <a:miter lim="800000"/>
            <a:headEnd/>
            <a:tailEnd/>
          </a:ln>
        </p:spPr>
        <p:txBody>
          <a:bodyPr lIns="141731" tIns="70866" rIns="141731" bIns="70866"/>
          <a:lstStyle/>
          <a:p>
            <a:pPr algn="ctr" defTabSz="706927" eaLnBrk="1" hangingPunct="1">
              <a:defRPr/>
            </a:pPr>
            <a:r>
              <a:rPr lang="en-US" sz="4700" b="1" dirty="0">
                <a:solidFill>
                  <a:srgbClr val="FF0000"/>
                </a:solidFill>
                <a:latin typeface="Eras Medium ITC" pitchFamily="34" charset="0"/>
                <a:ea typeface="+mj-ea"/>
                <a:cs typeface="Arial" pitchFamily="34" charset="0"/>
              </a:rPr>
              <a:t>Various Stages of Language Movement</a:t>
            </a:r>
          </a:p>
        </p:txBody>
      </p:sp>
      <p:sp>
        <p:nvSpPr>
          <p:cNvPr id="5" name="Down Arrow 4"/>
          <p:cNvSpPr/>
          <p:nvPr/>
        </p:nvSpPr>
        <p:spPr>
          <a:xfrm>
            <a:off x="6400800" y="7715252"/>
            <a:ext cx="1132115" cy="1086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103359" tIns="51680" rIns="103359" bIns="51680" anchor="ctr"/>
          <a:lstStyle/>
          <a:p>
            <a:pPr algn="ctr">
              <a:defRPr/>
            </a:pPr>
            <a:endParaRPr lang="en-US"/>
          </a:p>
        </p:txBody>
      </p:sp>
      <p:sp>
        <p:nvSpPr>
          <p:cNvPr id="6" name="Rectangle 5"/>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fontAlgn="auto">
              <a:spcBef>
                <a:spcPts val="0"/>
              </a:spcBef>
              <a:spcAft>
                <a:spcPts val="0"/>
              </a:spcAft>
              <a:defRPr/>
            </a:pPr>
            <a:r>
              <a:rPr lang="en-US" sz="5200" b="1" dirty="0">
                <a:solidFill>
                  <a:schemeClr val="tx1"/>
                </a:solidFill>
                <a:latin typeface="Eras Medium ITC" pitchFamily="34" charset="0"/>
                <a:cs typeface="Arial" pitchFamily="34" charset="0"/>
              </a:rPr>
              <a:t>The Bangla Language Movement</a:t>
            </a:r>
            <a:endParaRPr lang="en-US" sz="5500" b="1" dirty="0">
              <a:solidFill>
                <a:schemeClr val="tx1"/>
              </a:solidFill>
              <a:latin typeface="Eras Medium ITC" pitchFamily="34" charset="0"/>
              <a:ea typeface="Tahoma" pitchFamily="34" charset="0"/>
              <a:cs typeface="Arial" pitchFamily="34" charset="0"/>
            </a:endParaRPr>
          </a:p>
        </p:txBody>
      </p:sp>
    </p:spTree>
  </p:cSld>
  <p:clrMapOvr>
    <a:masterClrMapping/>
  </p:clrMapOvr>
  <p:transition>
    <p:wheel spokes="3"/>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97974" y="1143000"/>
            <a:ext cx="9858828" cy="8001000"/>
          </a:xfrm>
        </p:spPr>
        <p:txBody>
          <a:bodyPr>
            <a:noAutofit/>
          </a:bodyPr>
          <a:lstStyle/>
          <a:p>
            <a:pPr marL="0" indent="0" algn="just" defTabSz="708655" eaLnBrk="1" fontAlgn="auto" hangingPunct="1">
              <a:spcBef>
                <a:spcPts val="0"/>
              </a:spcBef>
              <a:spcAft>
                <a:spcPts val="0"/>
              </a:spcAft>
              <a:buNone/>
              <a:defRPr/>
            </a:pPr>
            <a:r>
              <a:rPr lang="en-US" sz="2600" b="1" dirty="0">
                <a:solidFill>
                  <a:srgbClr val="006600"/>
                </a:solidFill>
                <a:latin typeface="Eras Medium ITC" pitchFamily="34" charset="0"/>
                <a:cs typeface="Arial" pitchFamily="34" charset="0"/>
              </a:rPr>
              <a:t>Formation of </a:t>
            </a:r>
            <a:r>
              <a:rPr lang="en-US" sz="2600" b="1" dirty="0" err="1">
                <a:solidFill>
                  <a:srgbClr val="006600"/>
                </a:solidFill>
                <a:latin typeface="Eras Medium ITC" pitchFamily="34" charset="0"/>
                <a:cs typeface="Arial" pitchFamily="34" charset="0"/>
              </a:rPr>
              <a:t>Tamaddun</a:t>
            </a:r>
            <a:r>
              <a:rPr lang="en-US" sz="2600" b="1" dirty="0">
                <a:solidFill>
                  <a:srgbClr val="006600"/>
                </a:solidFill>
                <a:latin typeface="Eras Medium ITC" pitchFamily="34" charset="0"/>
                <a:cs typeface="Arial" pitchFamily="34" charset="0"/>
              </a:rPr>
              <a:t> </a:t>
            </a:r>
            <a:r>
              <a:rPr lang="en-US" sz="2600" b="1" dirty="0" err="1">
                <a:solidFill>
                  <a:srgbClr val="006600"/>
                </a:solidFill>
                <a:latin typeface="Eras Medium ITC" pitchFamily="34" charset="0"/>
                <a:cs typeface="Arial" pitchFamily="34" charset="0"/>
              </a:rPr>
              <a:t>Majlish</a:t>
            </a:r>
            <a:r>
              <a:rPr lang="en-US" sz="2600" b="1" dirty="0">
                <a:solidFill>
                  <a:srgbClr val="006600"/>
                </a:solidFill>
                <a:latin typeface="Eras Medium ITC" pitchFamily="34" charset="0"/>
                <a:cs typeface="Arial" pitchFamily="34" charset="0"/>
              </a:rPr>
              <a:t>: </a:t>
            </a:r>
            <a:r>
              <a:rPr lang="en-US" sz="2600" dirty="0">
                <a:latin typeface="Eras Medium ITC" pitchFamily="34" charset="0"/>
                <a:cs typeface="Arial" pitchFamily="34" charset="0"/>
              </a:rPr>
              <a:t>On 15 September 1947 </a:t>
            </a:r>
            <a:r>
              <a:rPr lang="en-US" sz="2600" dirty="0" err="1">
                <a:latin typeface="Eras Medium ITC" pitchFamily="34" charset="0"/>
                <a:cs typeface="Arial" pitchFamily="34" charset="0"/>
              </a:rPr>
              <a:t>Tamaddun</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Majlish</a:t>
            </a:r>
            <a:r>
              <a:rPr lang="en-US" sz="2600" dirty="0">
                <a:latin typeface="Eras Medium ITC" pitchFamily="34" charset="0"/>
                <a:cs typeface="Arial" pitchFamily="34" charset="0"/>
              </a:rPr>
              <a:t> published the booklet on the Language Movement entitled “</a:t>
            </a:r>
            <a:r>
              <a:rPr lang="en-US" sz="2600" dirty="0" err="1">
                <a:latin typeface="Eras Medium ITC" pitchFamily="34" charset="0"/>
                <a:cs typeface="Arial" pitchFamily="34" charset="0"/>
              </a:rPr>
              <a:t>Pakistaner</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Rastrabhasha</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Bangla</a:t>
            </a:r>
            <a:r>
              <a:rPr lang="en-US" sz="2600" dirty="0">
                <a:latin typeface="Eras Medium ITC" pitchFamily="34" charset="0"/>
                <a:cs typeface="Arial" pitchFamily="34" charset="0"/>
              </a:rPr>
              <a:t> Na Urdu.” Prof. </a:t>
            </a:r>
            <a:r>
              <a:rPr lang="en-US" sz="2600" dirty="0" err="1">
                <a:latin typeface="Eras Medium ITC" pitchFamily="34" charset="0"/>
                <a:cs typeface="Arial" pitchFamily="34" charset="0"/>
              </a:rPr>
              <a:t>Abul</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Kashem</a:t>
            </a:r>
            <a:r>
              <a:rPr lang="en-US" sz="2600" dirty="0">
                <a:latin typeface="Eras Medium ITC" pitchFamily="34" charset="0"/>
                <a:cs typeface="Arial" pitchFamily="34" charset="0"/>
              </a:rPr>
              <a:t>, Dr. </a:t>
            </a:r>
            <a:r>
              <a:rPr lang="en-US" sz="2600" dirty="0" err="1">
                <a:latin typeface="Eras Medium ITC" pitchFamily="34" charset="0"/>
                <a:cs typeface="Arial" pitchFamily="34" charset="0"/>
              </a:rPr>
              <a:t>Qazi</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Motahar</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Hossain</a:t>
            </a:r>
            <a:r>
              <a:rPr lang="en-US" sz="2600" dirty="0">
                <a:latin typeface="Eras Medium ITC" pitchFamily="34" charset="0"/>
                <a:cs typeface="Arial" pitchFamily="34" charset="0"/>
              </a:rPr>
              <a:t> and </a:t>
            </a:r>
            <a:r>
              <a:rPr lang="en-US" sz="2600" dirty="0" err="1">
                <a:latin typeface="Eras Medium ITC" pitchFamily="34" charset="0"/>
                <a:cs typeface="Arial" pitchFamily="34" charset="0"/>
              </a:rPr>
              <a:t>Abul</a:t>
            </a:r>
            <a:r>
              <a:rPr lang="en-US" sz="2600" dirty="0">
                <a:latin typeface="Eras Medium ITC" pitchFamily="34" charset="0"/>
                <a:cs typeface="Arial" pitchFamily="34" charset="0"/>
              </a:rPr>
              <a:t> Mansur Ahmed were the authors of this booklet. </a:t>
            </a:r>
          </a:p>
          <a:p>
            <a:pPr marL="0" indent="0" algn="just" defTabSz="708655" eaLnBrk="1" fontAlgn="auto" hangingPunct="1">
              <a:spcBef>
                <a:spcPts val="0"/>
              </a:spcBef>
              <a:spcAft>
                <a:spcPts val="0"/>
              </a:spcAft>
              <a:buNone/>
              <a:defRPr/>
            </a:pPr>
            <a:endParaRPr lang="en-US" sz="1400" dirty="0">
              <a:latin typeface="Eras Medium ITC" pitchFamily="34" charset="0"/>
              <a:cs typeface="Arial" pitchFamily="34" charset="0"/>
            </a:endParaRPr>
          </a:p>
          <a:p>
            <a:pPr marL="0" indent="0" algn="just" defTabSz="708655" eaLnBrk="1" fontAlgn="auto" hangingPunct="1">
              <a:spcBef>
                <a:spcPts val="0"/>
              </a:spcBef>
              <a:spcAft>
                <a:spcPts val="0"/>
              </a:spcAft>
              <a:buNone/>
              <a:defRPr/>
            </a:pPr>
            <a:r>
              <a:rPr lang="en-US" sz="2600" b="1" dirty="0">
                <a:solidFill>
                  <a:srgbClr val="006600"/>
                </a:solidFill>
                <a:latin typeface="Eras Medium ITC" pitchFamily="34" charset="0"/>
                <a:cs typeface="Arial" pitchFamily="34" charset="0"/>
              </a:rPr>
              <a:t>In October 1947</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Tamaddun</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Majlish</a:t>
            </a:r>
            <a:r>
              <a:rPr lang="en-US" sz="2600" dirty="0">
                <a:latin typeface="Eras Medium ITC" pitchFamily="34" charset="0"/>
                <a:cs typeface="Arial" pitchFamily="34" charset="0"/>
              </a:rPr>
              <a:t> formed </a:t>
            </a:r>
            <a:r>
              <a:rPr lang="en-US" sz="2600" dirty="0" err="1">
                <a:latin typeface="Eras Medium ITC" pitchFamily="34" charset="0"/>
                <a:cs typeface="Arial" pitchFamily="34" charset="0"/>
              </a:rPr>
              <a:t>Rastrabhasa</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Sangram</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Parishad</a:t>
            </a:r>
            <a:r>
              <a:rPr lang="en-US" sz="2600" dirty="0">
                <a:latin typeface="Eras Medium ITC" pitchFamily="34" charset="0"/>
                <a:cs typeface="Arial" pitchFamily="34" charset="0"/>
              </a:rPr>
              <a:t> to give the Language Movement an organizational structure. </a:t>
            </a:r>
          </a:p>
          <a:p>
            <a:pPr marL="0" indent="0" algn="just" defTabSz="708655" eaLnBrk="1" fontAlgn="auto" hangingPunct="1">
              <a:spcBef>
                <a:spcPts val="0"/>
              </a:spcBef>
              <a:spcAft>
                <a:spcPts val="0"/>
              </a:spcAft>
              <a:buNone/>
              <a:defRPr/>
            </a:pPr>
            <a:endParaRPr lang="en-US" sz="1100" b="1" dirty="0">
              <a:solidFill>
                <a:srgbClr val="006600"/>
              </a:solidFill>
              <a:latin typeface="Eras Medium ITC" pitchFamily="34" charset="0"/>
              <a:cs typeface="Arial" pitchFamily="34" charset="0"/>
            </a:endParaRPr>
          </a:p>
          <a:p>
            <a:pPr marL="0" indent="0" algn="just" defTabSz="708655" eaLnBrk="1" fontAlgn="auto" hangingPunct="1">
              <a:spcBef>
                <a:spcPts val="0"/>
              </a:spcBef>
              <a:spcAft>
                <a:spcPts val="0"/>
              </a:spcAft>
              <a:buNone/>
              <a:defRPr/>
            </a:pPr>
            <a:r>
              <a:rPr lang="en-US" sz="2600" b="1" dirty="0">
                <a:solidFill>
                  <a:srgbClr val="006600"/>
                </a:solidFill>
                <a:latin typeface="Eras Medium ITC" pitchFamily="34" charset="0"/>
                <a:cs typeface="Arial" pitchFamily="34" charset="0"/>
              </a:rPr>
              <a:t>Education Conference in Karachi</a:t>
            </a:r>
            <a:r>
              <a:rPr lang="en-US" sz="2600" dirty="0">
                <a:solidFill>
                  <a:srgbClr val="006600"/>
                </a:solidFill>
                <a:latin typeface="Eras Medium ITC" pitchFamily="34" charset="0"/>
                <a:cs typeface="Arial" pitchFamily="34" charset="0"/>
              </a:rPr>
              <a:t>: </a:t>
            </a:r>
            <a:r>
              <a:rPr lang="en-US" sz="2600" dirty="0">
                <a:latin typeface="Eras Medium ITC" pitchFamily="34" charset="0"/>
                <a:cs typeface="Arial" pitchFamily="34" charset="0"/>
              </a:rPr>
              <a:t>In December 1947, an Educational Conference was held in Karachi sponsored by the Government of Pakistan. In this Conference, the decision was taken to make Urdu the state language of Pakistan. </a:t>
            </a:r>
          </a:p>
          <a:p>
            <a:pPr marL="0" indent="0" algn="just" defTabSz="708655" eaLnBrk="1" fontAlgn="auto" hangingPunct="1">
              <a:spcBef>
                <a:spcPts val="0"/>
              </a:spcBef>
              <a:spcAft>
                <a:spcPts val="0"/>
              </a:spcAft>
              <a:buNone/>
              <a:defRPr/>
            </a:pPr>
            <a:endParaRPr lang="en-US" sz="1400" b="1" dirty="0">
              <a:solidFill>
                <a:srgbClr val="006600"/>
              </a:solidFill>
              <a:latin typeface="Eras Medium ITC" pitchFamily="34" charset="0"/>
              <a:cs typeface="Arial" pitchFamily="34" charset="0"/>
            </a:endParaRPr>
          </a:p>
          <a:p>
            <a:pPr marL="0" indent="0" algn="just" defTabSz="708655" eaLnBrk="1" fontAlgn="auto" hangingPunct="1">
              <a:spcBef>
                <a:spcPts val="0"/>
              </a:spcBef>
              <a:spcAft>
                <a:spcPts val="0"/>
              </a:spcAft>
              <a:buNone/>
              <a:defRPr/>
            </a:pPr>
            <a:r>
              <a:rPr lang="en-US" sz="2600" b="1" dirty="0">
                <a:solidFill>
                  <a:srgbClr val="006600"/>
                </a:solidFill>
                <a:latin typeface="Eras Medium ITC" pitchFamily="34" charset="0"/>
                <a:cs typeface="Arial" pitchFamily="34" charset="0"/>
              </a:rPr>
              <a:t>Formation of </a:t>
            </a:r>
            <a:r>
              <a:rPr lang="en-US" sz="2600" b="1" dirty="0" err="1">
                <a:solidFill>
                  <a:srgbClr val="006600"/>
                </a:solidFill>
                <a:latin typeface="Eras Medium ITC" pitchFamily="34" charset="0"/>
                <a:cs typeface="Arial" pitchFamily="34" charset="0"/>
              </a:rPr>
              <a:t>Sangram</a:t>
            </a:r>
            <a:r>
              <a:rPr lang="en-US" sz="2600" b="1" dirty="0">
                <a:solidFill>
                  <a:srgbClr val="006600"/>
                </a:solidFill>
                <a:latin typeface="Eras Medium ITC" pitchFamily="34" charset="0"/>
                <a:cs typeface="Arial" pitchFamily="34" charset="0"/>
              </a:rPr>
              <a:t> </a:t>
            </a:r>
            <a:r>
              <a:rPr lang="en-US" sz="2600" b="1" dirty="0" err="1">
                <a:solidFill>
                  <a:srgbClr val="006600"/>
                </a:solidFill>
                <a:latin typeface="Eras Medium ITC" pitchFamily="34" charset="0"/>
                <a:cs typeface="Arial" pitchFamily="34" charset="0"/>
              </a:rPr>
              <a:t>Parishad</a:t>
            </a:r>
            <a:r>
              <a:rPr lang="en-US" sz="2600" b="1" dirty="0">
                <a:solidFill>
                  <a:srgbClr val="006600"/>
                </a:solidFill>
                <a:latin typeface="Eras Medium ITC" pitchFamily="34" charset="0"/>
                <a:cs typeface="Arial" pitchFamily="34" charset="0"/>
              </a:rPr>
              <a:t>: </a:t>
            </a:r>
            <a:r>
              <a:rPr lang="en-US" sz="2600" dirty="0">
                <a:latin typeface="Eras Medium ITC" pitchFamily="34" charset="0"/>
                <a:cs typeface="Arial" pitchFamily="34" charset="0"/>
              </a:rPr>
              <a:t>In January 1948 the </a:t>
            </a:r>
            <a:r>
              <a:rPr lang="en-US" sz="2600" dirty="0" err="1">
                <a:latin typeface="Eras Medium ITC" pitchFamily="34" charset="0"/>
                <a:cs typeface="Arial" pitchFamily="34" charset="0"/>
              </a:rPr>
              <a:t>Rastrabhasa</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Sangram</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Parishad</a:t>
            </a:r>
            <a:r>
              <a:rPr lang="en-US" sz="2600" dirty="0">
                <a:latin typeface="Eras Medium ITC" pitchFamily="34" charset="0"/>
                <a:cs typeface="Arial" pitchFamily="34" charset="0"/>
              </a:rPr>
              <a:t> was reconstituted with a view to making Bengali a state language. The </a:t>
            </a:r>
            <a:r>
              <a:rPr lang="en-US" sz="2600" dirty="0" err="1">
                <a:latin typeface="Eras Medium ITC" pitchFamily="34" charset="0"/>
                <a:cs typeface="Arial" pitchFamily="34" charset="0"/>
              </a:rPr>
              <a:t>Sangram</a:t>
            </a:r>
            <a:r>
              <a:rPr lang="en-US" sz="2600" dirty="0">
                <a:latin typeface="Eras Medium ITC" pitchFamily="34" charset="0"/>
                <a:cs typeface="Arial" pitchFamily="34" charset="0"/>
              </a:rPr>
              <a:t> </a:t>
            </a:r>
            <a:r>
              <a:rPr lang="en-US" sz="2600" dirty="0" err="1">
                <a:latin typeface="Eras Medium ITC" pitchFamily="34" charset="0"/>
                <a:cs typeface="Arial" pitchFamily="34" charset="0"/>
              </a:rPr>
              <a:t>Parishad</a:t>
            </a:r>
            <a:r>
              <a:rPr lang="en-US" sz="2600" dirty="0">
                <a:latin typeface="Eras Medium ITC" pitchFamily="34" charset="0"/>
                <a:cs typeface="Arial" pitchFamily="34" charset="0"/>
              </a:rPr>
              <a:t> raised the following demands</a:t>
            </a:r>
          </a:p>
          <a:p>
            <a:pPr marL="0" indent="0" algn="just" defTabSz="708655" eaLnBrk="1" fontAlgn="auto" hangingPunct="1">
              <a:spcBef>
                <a:spcPts val="0"/>
              </a:spcBef>
              <a:spcAft>
                <a:spcPts val="0"/>
              </a:spcAft>
              <a:buNone/>
              <a:defRPr/>
            </a:pPr>
            <a:r>
              <a:rPr lang="en-US" sz="2600" dirty="0">
                <a:latin typeface="Eras Medium ITC" pitchFamily="34" charset="0"/>
                <a:cs typeface="Arial" pitchFamily="34" charset="0"/>
              </a:rPr>
              <a:t>	</a:t>
            </a:r>
            <a:r>
              <a:rPr lang="en-US" sz="2600" b="1" dirty="0">
                <a:latin typeface="Eras Medium ITC" pitchFamily="34" charset="0"/>
                <a:cs typeface="Arial" pitchFamily="34" charset="0"/>
              </a:rPr>
              <a:t>1. </a:t>
            </a:r>
            <a:r>
              <a:rPr lang="en-US" sz="2600" dirty="0">
                <a:latin typeface="Eras Medium ITC" pitchFamily="34" charset="0"/>
                <a:cs typeface="Arial" pitchFamily="34" charset="0"/>
              </a:rPr>
              <a:t>Bengali shall be the medium of instruction and the 	language of the offices and law Courts of East Bengal;  	</a:t>
            </a:r>
          </a:p>
          <a:p>
            <a:pPr marL="0" indent="0" algn="just" defTabSz="708655" eaLnBrk="1" fontAlgn="auto" hangingPunct="1">
              <a:spcBef>
                <a:spcPts val="0"/>
              </a:spcBef>
              <a:spcAft>
                <a:spcPts val="0"/>
              </a:spcAft>
              <a:buNone/>
              <a:defRPr/>
            </a:pPr>
            <a:r>
              <a:rPr lang="en-US" sz="2600" dirty="0">
                <a:latin typeface="Eras Medium ITC" pitchFamily="34" charset="0"/>
                <a:cs typeface="Arial" pitchFamily="34" charset="0"/>
              </a:rPr>
              <a:t>	</a:t>
            </a:r>
            <a:r>
              <a:rPr lang="en-US" sz="2600" b="1" dirty="0">
                <a:latin typeface="Eras Medium ITC" pitchFamily="34" charset="0"/>
                <a:cs typeface="Arial" pitchFamily="34" charset="0"/>
              </a:rPr>
              <a:t>2. </a:t>
            </a:r>
            <a:r>
              <a:rPr lang="en-US" sz="2600" dirty="0">
                <a:latin typeface="Eras Medium ITC" pitchFamily="34" charset="0"/>
                <a:cs typeface="Arial" pitchFamily="34" charset="0"/>
              </a:rPr>
              <a:t>There will be two state languages of Pakistan Bengali 	and Urdu.</a:t>
            </a:r>
          </a:p>
        </p:txBody>
      </p:sp>
      <p:sp>
        <p:nvSpPr>
          <p:cNvPr id="3" name="Rectangle 2"/>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First Stage of the Language Movement</a:t>
            </a:r>
          </a:p>
        </p:txBody>
      </p:sp>
      <p:pic>
        <p:nvPicPr>
          <p:cNvPr id="10243" name="Picture 3"/>
          <p:cNvPicPr>
            <a:picLocks noChangeAspect="1" noChangeArrowheads="1"/>
          </p:cNvPicPr>
          <p:nvPr/>
        </p:nvPicPr>
        <p:blipFill>
          <a:blip r:embed="rId2"/>
          <a:srcRect/>
          <a:stretch>
            <a:fillRect/>
          </a:stretch>
        </p:blipFill>
        <p:spPr bwMode="auto">
          <a:xfrm>
            <a:off x="10261602" y="1238250"/>
            <a:ext cx="4267199" cy="7810500"/>
          </a:xfrm>
          <a:prstGeom prst="rect">
            <a:avLst/>
          </a:prstGeom>
          <a:noFill/>
          <a:ln w="9525">
            <a:noFill/>
            <a:miter lim="800000"/>
            <a:headEnd/>
            <a:tailEnd/>
          </a:ln>
          <a:effectLst/>
        </p:spPr>
      </p:pic>
    </p:spTree>
  </p:cSld>
  <p:clrMapOvr>
    <a:masterClrMapping/>
  </p:clrMapOvr>
  <p:transition>
    <p:wheel spokes="3"/>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03200" y="1100667"/>
            <a:ext cx="14122400" cy="8043334"/>
          </a:xfrm>
        </p:spPr>
        <p:txBody>
          <a:bodyPr/>
          <a:lstStyle/>
          <a:p>
            <a:pPr marL="0" indent="0" algn="just" eaLnBrk="1" hangingPunct="1">
              <a:spcBef>
                <a:spcPct val="0"/>
              </a:spcBef>
              <a:buNone/>
            </a:pPr>
            <a:r>
              <a:rPr lang="en-US" sz="2900" b="1" dirty="0">
                <a:solidFill>
                  <a:srgbClr val="006600"/>
                </a:solidFill>
                <a:latin typeface="Eras Medium ITC" pitchFamily="34" charset="0"/>
                <a:cs typeface="Arial" pitchFamily="34" charset="0"/>
              </a:rPr>
              <a:t>Demand by Dhirendra Nath Dutta:  </a:t>
            </a:r>
            <a:r>
              <a:rPr lang="en-US" sz="2900" dirty="0">
                <a:latin typeface="Eras Medium ITC" pitchFamily="34" charset="0"/>
                <a:cs typeface="Arial" pitchFamily="34" charset="0"/>
              </a:rPr>
              <a:t>In February 1948 when the first Assembly of Pakistan started to record its proceedings in Urdu side by side with English, Dhirendra Nath Dutta of Comilla, a member of Assembly, protested it and demanded that Bengali be accorded official recognition as one of the languages of the Constituent Assembly.  </a:t>
            </a:r>
          </a:p>
          <a:p>
            <a:pPr marL="0" indent="0" algn="just" eaLnBrk="1" hangingPunct="1">
              <a:spcBef>
                <a:spcPct val="0"/>
              </a:spcBef>
              <a:buNone/>
            </a:pPr>
            <a:endParaRPr lang="en-US" sz="2900" dirty="0">
              <a:latin typeface="Eras Medium ITC" pitchFamily="34" charset="0"/>
              <a:cs typeface="Arial" pitchFamily="34" charset="0"/>
            </a:endParaRPr>
          </a:p>
          <a:p>
            <a:pPr marL="0" indent="0" algn="just" eaLnBrk="1" hangingPunct="1">
              <a:spcBef>
                <a:spcPct val="0"/>
              </a:spcBef>
              <a:buNone/>
            </a:pPr>
            <a:r>
              <a:rPr lang="en-US" sz="2900" b="1" dirty="0">
                <a:solidFill>
                  <a:srgbClr val="006600"/>
                </a:solidFill>
                <a:latin typeface="Eras Medium ITC" pitchFamily="34" charset="0"/>
                <a:cs typeface="Arial" pitchFamily="34" charset="0"/>
              </a:rPr>
              <a:t>All-Party </a:t>
            </a:r>
            <a:r>
              <a:rPr lang="en-US" sz="2900" b="1" dirty="0" err="1">
                <a:solidFill>
                  <a:srgbClr val="006600"/>
                </a:solidFill>
                <a:latin typeface="Eras Medium ITC" pitchFamily="34" charset="0"/>
                <a:cs typeface="Arial" pitchFamily="34" charset="0"/>
              </a:rPr>
              <a:t>Rastrabhasa</a:t>
            </a:r>
            <a:r>
              <a:rPr lang="en-US" sz="2900" b="1" dirty="0">
                <a:solidFill>
                  <a:srgbClr val="006600"/>
                </a:solidFill>
                <a:latin typeface="Eras Medium ITC" pitchFamily="34" charset="0"/>
                <a:cs typeface="Arial" pitchFamily="34" charset="0"/>
              </a:rPr>
              <a:t> </a:t>
            </a:r>
            <a:r>
              <a:rPr lang="en-US" sz="2900" b="1" dirty="0" err="1">
                <a:solidFill>
                  <a:srgbClr val="006600"/>
                </a:solidFill>
                <a:latin typeface="Eras Medium ITC" pitchFamily="34" charset="0"/>
                <a:cs typeface="Arial" pitchFamily="34" charset="0"/>
              </a:rPr>
              <a:t>Sangram</a:t>
            </a:r>
            <a:r>
              <a:rPr lang="en-US" sz="2900" b="1" dirty="0">
                <a:solidFill>
                  <a:srgbClr val="006600"/>
                </a:solidFill>
                <a:latin typeface="Eras Medium ITC" pitchFamily="34" charset="0"/>
                <a:cs typeface="Arial" pitchFamily="34" charset="0"/>
              </a:rPr>
              <a:t> </a:t>
            </a:r>
            <a:r>
              <a:rPr lang="en-US" sz="2900" b="1" dirty="0" err="1">
                <a:solidFill>
                  <a:srgbClr val="006600"/>
                </a:solidFill>
                <a:latin typeface="Eras Medium ITC" pitchFamily="34" charset="0"/>
                <a:cs typeface="Arial" pitchFamily="34" charset="0"/>
              </a:rPr>
              <a:t>Parishad</a:t>
            </a:r>
            <a:r>
              <a:rPr lang="en-US" sz="2900" b="1" dirty="0">
                <a:solidFill>
                  <a:srgbClr val="006600"/>
                </a:solidFill>
                <a:latin typeface="Eras Medium ITC" pitchFamily="34" charset="0"/>
                <a:cs typeface="Arial" pitchFamily="34" charset="0"/>
              </a:rPr>
              <a:t> and Protest on 11 March 1948: </a:t>
            </a:r>
            <a:r>
              <a:rPr lang="en-US" sz="2900" dirty="0">
                <a:latin typeface="Eras Medium ITC" pitchFamily="34" charset="0"/>
                <a:cs typeface="Arial" pitchFamily="34" charset="0"/>
              </a:rPr>
              <a:t>On 2 March 1948  formed the All-Party </a:t>
            </a:r>
            <a:r>
              <a:rPr lang="en-US" sz="2900" dirty="0" err="1">
                <a:latin typeface="Eras Medium ITC" pitchFamily="34" charset="0"/>
                <a:cs typeface="Arial" pitchFamily="34" charset="0"/>
              </a:rPr>
              <a:t>Rashtrabhasha</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Sangram</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Parishad</a:t>
            </a:r>
            <a:r>
              <a:rPr lang="en-US" sz="2900" dirty="0">
                <a:latin typeface="Eras Medium ITC" pitchFamily="34" charset="0"/>
                <a:cs typeface="Arial" pitchFamily="34" charset="0"/>
              </a:rPr>
              <a:t>. The </a:t>
            </a:r>
            <a:r>
              <a:rPr lang="en-US" sz="2900" dirty="0" err="1">
                <a:latin typeface="Eras Medium ITC" pitchFamily="34" charset="0"/>
                <a:cs typeface="Arial" pitchFamily="34" charset="0"/>
              </a:rPr>
              <a:t>Sangram</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Parishad</a:t>
            </a:r>
            <a:r>
              <a:rPr lang="en-US" sz="2900" dirty="0">
                <a:latin typeface="Eras Medium ITC" pitchFamily="34" charset="0"/>
                <a:cs typeface="Arial" pitchFamily="34" charset="0"/>
              </a:rPr>
              <a:t> called a general strike on 11 March 1948 to resist the conspiracy of the Government in the language issue. On that day, many students were injured and many leaders including Sheikh </a:t>
            </a:r>
            <a:r>
              <a:rPr lang="en-US" sz="2900" dirty="0" err="1">
                <a:latin typeface="Eras Medium ITC" pitchFamily="34" charset="0"/>
                <a:cs typeface="Arial" pitchFamily="34" charset="0"/>
              </a:rPr>
              <a:t>Mujibur</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Rahman</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Shamsul</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Huq</a:t>
            </a:r>
            <a:r>
              <a:rPr lang="en-US" sz="2900" dirty="0">
                <a:latin typeface="Eras Medium ITC" pitchFamily="34" charset="0"/>
                <a:cs typeface="Arial" pitchFamily="34" charset="0"/>
              </a:rPr>
              <a:t> and </a:t>
            </a:r>
            <a:r>
              <a:rPr lang="en-US" sz="2900" dirty="0" err="1">
                <a:latin typeface="Eras Medium ITC" pitchFamily="34" charset="0"/>
                <a:cs typeface="Arial" pitchFamily="34" charset="0"/>
              </a:rPr>
              <a:t>Oli</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Ahad</a:t>
            </a:r>
            <a:r>
              <a:rPr lang="en-US" sz="2900" dirty="0">
                <a:latin typeface="Eras Medium ITC" pitchFamily="34" charset="0"/>
                <a:cs typeface="Arial" pitchFamily="34" charset="0"/>
              </a:rPr>
              <a:t> were arrested. It was decided that 11 March would be declared ‘</a:t>
            </a:r>
            <a:r>
              <a:rPr lang="en-US" sz="2900" b="1" dirty="0">
                <a:latin typeface="Eras Medium ITC" pitchFamily="34" charset="0"/>
                <a:cs typeface="Arial" pitchFamily="34" charset="0"/>
              </a:rPr>
              <a:t>Bengali Language Demand Day</a:t>
            </a:r>
            <a:r>
              <a:rPr lang="en-US" sz="2900" dirty="0">
                <a:latin typeface="Eras Medium ITC" pitchFamily="34" charset="0"/>
                <a:cs typeface="Arial" pitchFamily="34" charset="0"/>
              </a:rPr>
              <a:t>’. </a:t>
            </a:r>
          </a:p>
          <a:p>
            <a:pPr marL="0" indent="0" algn="just" eaLnBrk="1" hangingPunct="1">
              <a:spcBef>
                <a:spcPct val="0"/>
              </a:spcBef>
              <a:buNone/>
            </a:pPr>
            <a:endParaRPr lang="en-US" sz="2900" dirty="0">
              <a:latin typeface="Eras Medium ITC" pitchFamily="34" charset="0"/>
              <a:cs typeface="Arial" pitchFamily="34" charset="0"/>
            </a:endParaRPr>
          </a:p>
          <a:p>
            <a:pPr marL="0" indent="0" algn="just" eaLnBrk="1" hangingPunct="1">
              <a:spcBef>
                <a:spcPct val="0"/>
              </a:spcBef>
              <a:buNone/>
            </a:pPr>
            <a:r>
              <a:rPr lang="en-US" sz="2900" dirty="0">
                <a:latin typeface="Eras Medium ITC" pitchFamily="34" charset="0"/>
                <a:cs typeface="Arial" pitchFamily="34" charset="0"/>
              </a:rPr>
              <a:t>In such a situation, </a:t>
            </a:r>
            <a:r>
              <a:rPr lang="en-US" sz="2900" b="1" dirty="0">
                <a:solidFill>
                  <a:srgbClr val="00B050"/>
                </a:solidFill>
                <a:latin typeface="Eras Medium ITC" pitchFamily="34" charset="0"/>
                <a:cs typeface="Arial" pitchFamily="34" charset="0"/>
              </a:rPr>
              <a:t>the Chief Minister </a:t>
            </a:r>
            <a:r>
              <a:rPr lang="en-US" sz="2900" b="1" dirty="0" err="1">
                <a:solidFill>
                  <a:srgbClr val="00B050"/>
                </a:solidFill>
                <a:latin typeface="Eras Medium ITC" pitchFamily="34" charset="0"/>
                <a:cs typeface="Arial" pitchFamily="34" charset="0"/>
              </a:rPr>
              <a:t>Khwaja</a:t>
            </a:r>
            <a:r>
              <a:rPr lang="en-US" sz="2900" b="1" dirty="0">
                <a:solidFill>
                  <a:srgbClr val="00B050"/>
                </a:solidFill>
                <a:latin typeface="Eras Medium ITC" pitchFamily="34" charset="0"/>
                <a:cs typeface="Arial" pitchFamily="34" charset="0"/>
              </a:rPr>
              <a:t> </a:t>
            </a:r>
            <a:r>
              <a:rPr lang="en-US" sz="2900" b="1" dirty="0" err="1">
                <a:solidFill>
                  <a:srgbClr val="00B050"/>
                </a:solidFill>
                <a:latin typeface="Eras Medium ITC" pitchFamily="34" charset="0"/>
                <a:cs typeface="Arial" pitchFamily="34" charset="0"/>
              </a:rPr>
              <a:t>Nazimuddin</a:t>
            </a:r>
            <a:r>
              <a:rPr lang="en-US" sz="2900" b="1" dirty="0">
                <a:solidFill>
                  <a:srgbClr val="00B050"/>
                </a:solidFill>
                <a:latin typeface="Eras Medium ITC" pitchFamily="34" charset="0"/>
                <a:cs typeface="Arial" pitchFamily="34" charset="0"/>
              </a:rPr>
              <a:t> </a:t>
            </a:r>
            <a:r>
              <a:rPr lang="en-US" sz="2900" dirty="0">
                <a:latin typeface="Eras Medium ITC" pitchFamily="34" charset="0"/>
                <a:cs typeface="Arial" pitchFamily="34" charset="0"/>
              </a:rPr>
              <a:t>met the </a:t>
            </a:r>
            <a:r>
              <a:rPr lang="en-US" sz="2900" dirty="0" err="1">
                <a:latin typeface="Eras Medium ITC" pitchFamily="34" charset="0"/>
                <a:cs typeface="Arial" pitchFamily="34" charset="0"/>
              </a:rPr>
              <a:t>Sangram</a:t>
            </a:r>
            <a:r>
              <a:rPr lang="en-US" sz="2900" dirty="0">
                <a:latin typeface="Eras Medium ITC" pitchFamily="34" charset="0"/>
                <a:cs typeface="Arial" pitchFamily="34" charset="0"/>
              </a:rPr>
              <a:t> </a:t>
            </a:r>
            <a:r>
              <a:rPr lang="en-US" sz="2900" dirty="0" err="1">
                <a:latin typeface="Eras Medium ITC" pitchFamily="34" charset="0"/>
                <a:cs typeface="Arial" pitchFamily="34" charset="0"/>
              </a:rPr>
              <a:t>Parishad</a:t>
            </a:r>
            <a:r>
              <a:rPr lang="en-US" sz="2900" dirty="0">
                <a:latin typeface="Eras Medium ITC" pitchFamily="34" charset="0"/>
                <a:cs typeface="Arial" pitchFamily="34" charset="0"/>
              </a:rPr>
              <a:t> on 15 March and signed an agreement with them. By this agreement, </a:t>
            </a:r>
            <a:r>
              <a:rPr lang="en-US" sz="2900" b="1" dirty="0">
                <a:latin typeface="Eras Medium ITC" pitchFamily="34" charset="0"/>
                <a:cs typeface="Arial" pitchFamily="34" charset="0"/>
              </a:rPr>
              <a:t>he agreed to release the arrested students, to investigate police excesses, to move a Bill in the Assembly for making Bengali a state language.</a:t>
            </a:r>
          </a:p>
        </p:txBody>
      </p:sp>
      <p:sp>
        <p:nvSpPr>
          <p:cNvPr id="5" name="Rectangle 4"/>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First Stage of the Language Movement</a:t>
            </a:r>
          </a:p>
        </p:txBody>
      </p:sp>
    </p:spTree>
  </p:cSld>
  <p:clrMapOvr>
    <a:masterClrMapping/>
  </p:clrMapOvr>
  <p:transition>
    <p:wheel spokes="3"/>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203200" y="1238250"/>
            <a:ext cx="8255000" cy="7905750"/>
          </a:xfrm>
        </p:spPr>
        <p:txBody>
          <a:bodyPr/>
          <a:lstStyle/>
          <a:p>
            <a:pPr marL="0" indent="0" algn="just" eaLnBrk="1" hangingPunct="1">
              <a:spcBef>
                <a:spcPct val="0"/>
              </a:spcBef>
              <a:buNone/>
            </a:pPr>
            <a:r>
              <a:rPr lang="en-US" sz="3600" b="1" dirty="0">
                <a:solidFill>
                  <a:srgbClr val="006600"/>
                </a:solidFill>
                <a:latin typeface="Eras Medium ITC" pitchFamily="34" charset="0"/>
                <a:cs typeface="Arial" pitchFamily="34" charset="0"/>
              </a:rPr>
              <a:t>Announcement of Muhammad Ali Jinnah: </a:t>
            </a:r>
            <a:r>
              <a:rPr lang="en-US" sz="3600" dirty="0">
                <a:latin typeface="Eras Medium ITC" pitchFamily="34" charset="0"/>
                <a:cs typeface="Arial" pitchFamily="34" charset="0"/>
              </a:rPr>
              <a:t>On </a:t>
            </a:r>
            <a:r>
              <a:rPr lang="en-US" sz="3600" b="1" i="1" dirty="0">
                <a:latin typeface="Eras Medium ITC" pitchFamily="34" charset="0"/>
                <a:cs typeface="Arial" pitchFamily="34" charset="0"/>
              </a:rPr>
              <a:t>21 March 1948</a:t>
            </a:r>
            <a:r>
              <a:rPr lang="en-US" sz="3600" dirty="0">
                <a:latin typeface="Eras Medium ITC" pitchFamily="34" charset="0"/>
                <a:cs typeface="Arial" pitchFamily="34" charset="0"/>
              </a:rPr>
              <a:t>, Muhammad Ali Jinnah visited Dhaka and addressed a public meeting at the then Racecourse Maidan. In that meeting, he declared, "Urdu and only Urdu shall be the state language of Pakistan". When he repeated these words at the Dhaka University Convocation Ceremony held on </a:t>
            </a:r>
            <a:r>
              <a:rPr lang="en-US" sz="3600" b="1" i="1" dirty="0">
                <a:latin typeface="Eras Medium ITC" pitchFamily="34" charset="0"/>
                <a:cs typeface="Arial" pitchFamily="34" charset="0"/>
              </a:rPr>
              <a:t>24 March at the Curzon Hall</a:t>
            </a:r>
            <a:r>
              <a:rPr lang="en-US" sz="3600" dirty="0">
                <a:latin typeface="Eras Medium ITC" pitchFamily="34" charset="0"/>
                <a:cs typeface="Arial" pitchFamily="34" charset="0"/>
              </a:rPr>
              <a:t>, the students protested vehemently by shouting 'No, No'. On that day, </a:t>
            </a:r>
            <a:r>
              <a:rPr lang="en-US" sz="3600" dirty="0" err="1">
                <a:latin typeface="Eras Medium ITC" pitchFamily="34" charset="0"/>
                <a:cs typeface="Arial" pitchFamily="34" charset="0"/>
              </a:rPr>
              <a:t>Rastrabhasha</a:t>
            </a:r>
            <a:r>
              <a:rPr lang="en-US" sz="3600" dirty="0">
                <a:latin typeface="Eras Medium ITC" pitchFamily="34" charset="0"/>
                <a:cs typeface="Arial" pitchFamily="34" charset="0"/>
              </a:rPr>
              <a:t> </a:t>
            </a:r>
            <a:r>
              <a:rPr lang="en-US" sz="3600" dirty="0" err="1">
                <a:latin typeface="Eras Medium ITC" pitchFamily="34" charset="0"/>
                <a:cs typeface="Arial" pitchFamily="34" charset="0"/>
              </a:rPr>
              <a:t>Parishad</a:t>
            </a:r>
            <a:r>
              <a:rPr lang="en-US" sz="3600" dirty="0">
                <a:latin typeface="Eras Medium ITC" pitchFamily="34" charset="0"/>
                <a:cs typeface="Arial" pitchFamily="34" charset="0"/>
              </a:rPr>
              <a:t> submitted a memorandum to Muhammad Ali Jinnah.</a:t>
            </a:r>
          </a:p>
          <a:p>
            <a:pPr marL="0" indent="0" algn="just" eaLnBrk="1" hangingPunct="1">
              <a:spcBef>
                <a:spcPct val="0"/>
              </a:spcBef>
              <a:buNone/>
            </a:pPr>
            <a:r>
              <a:rPr lang="en-US" sz="100" dirty="0">
                <a:latin typeface="Eras Medium ITC" pitchFamily="34" charset="0"/>
                <a:cs typeface="Arial" pitchFamily="34" charset="0"/>
              </a:rPr>
              <a:t>8</a:t>
            </a:r>
          </a:p>
          <a:p>
            <a:pPr marL="0" indent="0" algn="just" eaLnBrk="1" hangingPunct="1">
              <a:spcBef>
                <a:spcPct val="0"/>
              </a:spcBef>
              <a:buNone/>
            </a:pPr>
            <a:endParaRPr lang="en-US" sz="1800" dirty="0">
              <a:latin typeface="Eras Medium ITC" pitchFamily="34" charset="0"/>
              <a:cs typeface="Arial" pitchFamily="34" charset="0"/>
            </a:endParaRPr>
          </a:p>
        </p:txBody>
      </p:sp>
      <p:pic>
        <p:nvPicPr>
          <p:cNvPr id="3" name="Picture 2"/>
          <p:cNvPicPr>
            <a:picLocks noChangeAspect="1"/>
          </p:cNvPicPr>
          <p:nvPr/>
        </p:nvPicPr>
        <p:blipFill>
          <a:blip r:embed="rId2"/>
          <a:srcRect/>
          <a:stretch>
            <a:fillRect/>
          </a:stretch>
        </p:blipFill>
        <p:spPr bwMode="auto">
          <a:xfrm>
            <a:off x="9564915" y="1143000"/>
            <a:ext cx="4963885" cy="3333750"/>
          </a:xfrm>
          <a:prstGeom prst="rect">
            <a:avLst/>
          </a:prstGeom>
          <a:noFill/>
          <a:ln w="9525">
            <a:noFill/>
            <a:miter lim="800000"/>
            <a:headEnd/>
            <a:tailEnd/>
          </a:ln>
        </p:spPr>
      </p:pic>
      <p:sp>
        <p:nvSpPr>
          <p:cNvPr id="4" name="TextBox 3"/>
          <p:cNvSpPr txBox="1">
            <a:spLocks noChangeArrowheads="1"/>
          </p:cNvSpPr>
          <p:nvPr/>
        </p:nvSpPr>
        <p:spPr bwMode="auto">
          <a:xfrm>
            <a:off x="9550400" y="4476752"/>
            <a:ext cx="5080000" cy="873795"/>
          </a:xfrm>
          <a:prstGeom prst="rect">
            <a:avLst/>
          </a:prstGeom>
          <a:noFill/>
          <a:ln w="9525">
            <a:noFill/>
            <a:miter lim="800000"/>
            <a:headEnd/>
            <a:tailEnd/>
          </a:ln>
        </p:spPr>
        <p:txBody>
          <a:bodyPr wrap="square" lIns="103347" tIns="51672" rIns="103347" bIns="51672">
            <a:spAutoFit/>
          </a:bodyPr>
          <a:lstStyle/>
          <a:p>
            <a:pPr algn="ctr"/>
            <a:r>
              <a:rPr lang="en-US" sz="2500" b="1" dirty="0">
                <a:latin typeface="Eras Medium ITC" pitchFamily="34" charset="0"/>
                <a:cs typeface="Arial" pitchFamily="34" charset="0"/>
              </a:rPr>
              <a:t>Mohammad Ali </a:t>
            </a:r>
            <a:r>
              <a:rPr lang="en-US" sz="2500" b="1" dirty="0" err="1">
                <a:latin typeface="Eras Medium ITC" pitchFamily="34" charset="0"/>
                <a:cs typeface="Arial" pitchFamily="34" charset="0"/>
              </a:rPr>
              <a:t>Zinnah</a:t>
            </a:r>
            <a:r>
              <a:rPr lang="en-US" sz="2500" b="1" dirty="0">
                <a:latin typeface="Eras Medium ITC" pitchFamily="34" charset="0"/>
                <a:cs typeface="Arial" pitchFamily="34" charset="0"/>
              </a:rPr>
              <a:t> </a:t>
            </a:r>
          </a:p>
          <a:p>
            <a:pPr algn="ctr"/>
            <a:r>
              <a:rPr lang="en-US" sz="2500" b="1" dirty="0">
                <a:latin typeface="Eras Medium ITC" pitchFamily="34" charset="0"/>
                <a:cs typeface="Arial" pitchFamily="34" charset="0"/>
              </a:rPr>
              <a:t>on 21 March  1948</a:t>
            </a:r>
          </a:p>
        </p:txBody>
      </p:sp>
      <p:pic>
        <p:nvPicPr>
          <p:cNvPr id="5" name="Picture 4"/>
          <p:cNvPicPr>
            <a:picLocks noChangeAspect="1"/>
          </p:cNvPicPr>
          <p:nvPr/>
        </p:nvPicPr>
        <p:blipFill>
          <a:blip r:embed="rId3"/>
          <a:srcRect/>
          <a:stretch>
            <a:fillRect/>
          </a:stretch>
        </p:blipFill>
        <p:spPr bwMode="auto">
          <a:xfrm>
            <a:off x="9550400" y="5524501"/>
            <a:ext cx="4978400" cy="3048000"/>
          </a:xfrm>
          <a:prstGeom prst="rect">
            <a:avLst/>
          </a:prstGeom>
          <a:noFill/>
          <a:ln w="9525">
            <a:noFill/>
            <a:miter lim="800000"/>
            <a:headEnd/>
            <a:tailEnd/>
          </a:ln>
        </p:spPr>
      </p:pic>
      <p:sp>
        <p:nvSpPr>
          <p:cNvPr id="6" name="TextBox 5"/>
          <p:cNvSpPr txBox="1">
            <a:spLocks noChangeArrowheads="1"/>
          </p:cNvSpPr>
          <p:nvPr/>
        </p:nvSpPr>
        <p:spPr bwMode="auto">
          <a:xfrm>
            <a:off x="9570358" y="8648349"/>
            <a:ext cx="5060044" cy="504463"/>
          </a:xfrm>
          <a:prstGeom prst="rect">
            <a:avLst/>
          </a:prstGeom>
          <a:noFill/>
          <a:ln w="9525">
            <a:noFill/>
            <a:miter lim="800000"/>
            <a:headEnd/>
            <a:tailEnd/>
          </a:ln>
        </p:spPr>
        <p:txBody>
          <a:bodyPr wrap="square" lIns="103347" tIns="51672" rIns="103347" bIns="51672">
            <a:spAutoFit/>
          </a:bodyPr>
          <a:lstStyle/>
          <a:p>
            <a:pPr algn="ctr"/>
            <a:r>
              <a:rPr lang="en-US" sz="2600" b="1" dirty="0">
                <a:latin typeface="Eras Medium ITC" pitchFamily="34" charset="0"/>
                <a:cs typeface="Arial" pitchFamily="34" charset="0"/>
              </a:rPr>
              <a:t>Protest of the students</a:t>
            </a:r>
          </a:p>
        </p:txBody>
      </p:sp>
      <p:sp>
        <p:nvSpPr>
          <p:cNvPr id="7" name="Rectangle 6"/>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First Stage of the Language Movement</a:t>
            </a:r>
          </a:p>
        </p:txBody>
      </p:sp>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914400" y="1238250"/>
            <a:ext cx="12573000" cy="6915150"/>
          </a:xfrm>
        </p:spPr>
        <p:txBody>
          <a:bodyPr>
            <a:normAutofit lnSpcReduction="10000"/>
          </a:bodyPr>
          <a:lstStyle/>
          <a:p>
            <a:pPr marL="0" indent="0" algn="just" eaLnBrk="1" hangingPunct="1">
              <a:spcBef>
                <a:spcPct val="0"/>
              </a:spcBef>
              <a:buNone/>
            </a:pPr>
            <a:r>
              <a:rPr lang="en-US" sz="100" dirty="0">
                <a:latin typeface="Eras Medium ITC" pitchFamily="34" charset="0"/>
                <a:cs typeface="Arial" pitchFamily="34" charset="0"/>
              </a:rPr>
              <a:t>8</a:t>
            </a:r>
          </a:p>
          <a:p>
            <a:pPr marL="0" indent="0" algn="just" eaLnBrk="1" hangingPunct="1">
              <a:spcBef>
                <a:spcPct val="0"/>
              </a:spcBef>
              <a:buNone/>
            </a:pPr>
            <a:endParaRPr lang="en-US" sz="1800" dirty="0">
              <a:latin typeface="Eras Medium ITC" pitchFamily="34" charset="0"/>
              <a:cs typeface="Arial" pitchFamily="34" charset="0"/>
            </a:endParaRPr>
          </a:p>
          <a:p>
            <a:pPr marL="0" indent="0" algn="just">
              <a:spcBef>
                <a:spcPct val="0"/>
              </a:spcBef>
              <a:buNone/>
            </a:pPr>
            <a:r>
              <a:rPr lang="en-GB" sz="3200" dirty="0">
                <a:latin typeface="Eras Medium ITC" pitchFamily="34" charset="0"/>
                <a:cs typeface="Arial" pitchFamily="34" charset="0"/>
              </a:rPr>
              <a:t>From this time (March’1948) on till he died Jinnah never again said that he wanted Urdu as the only state language of Pakistan (Rahman 2012. P. 99). Those who wanted Urdu as the only state language had just one argument to back them: it was, they said, an ‘</a:t>
            </a:r>
            <a:r>
              <a:rPr lang="en-GB" sz="3200" b="1" dirty="0">
                <a:solidFill>
                  <a:srgbClr val="006600"/>
                </a:solidFill>
                <a:latin typeface="Eras Medium ITC" pitchFamily="34" charset="0"/>
                <a:cs typeface="Arial" pitchFamily="34" charset="0"/>
              </a:rPr>
              <a:t>Islamic language</a:t>
            </a:r>
            <a:r>
              <a:rPr lang="en-GB" sz="3200" dirty="0">
                <a:latin typeface="Eras Medium ITC" pitchFamily="34" charset="0"/>
                <a:cs typeface="Arial" pitchFamily="34" charset="0"/>
              </a:rPr>
              <a:t>’. But we could not figure out how Urdu had ended up becoming as Islamic language’ (Rahman 2012. P. 98). </a:t>
            </a:r>
          </a:p>
          <a:p>
            <a:pPr marL="0" indent="0" algn="just" eaLnBrk="1" hangingPunct="1">
              <a:spcBef>
                <a:spcPct val="0"/>
              </a:spcBef>
              <a:buNone/>
            </a:pPr>
            <a:endParaRPr lang="en-US" sz="3200" b="1" dirty="0">
              <a:solidFill>
                <a:srgbClr val="006600"/>
              </a:solidFill>
              <a:latin typeface="Eras Medium ITC" pitchFamily="34" charset="0"/>
              <a:cs typeface="Arial" pitchFamily="34" charset="0"/>
            </a:endParaRPr>
          </a:p>
          <a:p>
            <a:pPr marL="0" indent="0" algn="just" eaLnBrk="1" hangingPunct="1">
              <a:spcBef>
                <a:spcPct val="0"/>
              </a:spcBef>
              <a:buNone/>
            </a:pPr>
            <a:r>
              <a:rPr lang="en-US" sz="3200" b="1" dirty="0">
                <a:solidFill>
                  <a:srgbClr val="006600"/>
                </a:solidFill>
                <a:latin typeface="Eras Medium ITC" pitchFamily="34" charset="0"/>
                <a:cs typeface="Arial" pitchFamily="34" charset="0"/>
              </a:rPr>
              <a:t>Proposed of the introduction of Arabic script</a:t>
            </a:r>
            <a:r>
              <a:rPr lang="en-US" sz="3200" dirty="0">
                <a:solidFill>
                  <a:srgbClr val="006600"/>
                </a:solidFill>
                <a:latin typeface="Eras Medium ITC" pitchFamily="34" charset="0"/>
                <a:cs typeface="Arial" pitchFamily="34" charset="0"/>
              </a:rPr>
              <a:t>: </a:t>
            </a:r>
            <a:r>
              <a:rPr lang="en-US" sz="3200" dirty="0">
                <a:latin typeface="Eras Medium ITC" pitchFamily="34" charset="0"/>
                <a:cs typeface="Arial" pitchFamily="34" charset="0"/>
              </a:rPr>
              <a:t>In 1948, It is proposed that introduction of Arabic script or Urdu letters for writing Bengali. Dr. </a:t>
            </a:r>
            <a:r>
              <a:rPr lang="en-US" sz="3200" dirty="0" err="1">
                <a:latin typeface="Eras Medium ITC" pitchFamily="34" charset="0"/>
                <a:cs typeface="Arial" pitchFamily="34" charset="0"/>
              </a:rPr>
              <a:t>Shahidullah</a:t>
            </a:r>
            <a:r>
              <a:rPr lang="en-US" sz="3200" dirty="0">
                <a:latin typeface="Eras Medium ITC" pitchFamily="34" charset="0"/>
                <a:cs typeface="Arial" pitchFamily="34" charset="0"/>
              </a:rPr>
              <a:t> was proposed to be appointed for the purpose of introducing the Arabic script. But he rejected the proposal. </a:t>
            </a:r>
          </a:p>
          <a:p>
            <a:pPr marL="0" indent="0" algn="just" eaLnBrk="1" hangingPunct="1">
              <a:spcBef>
                <a:spcPct val="0"/>
              </a:spcBef>
              <a:buNone/>
            </a:pPr>
            <a:endParaRPr lang="en-US" sz="3200" dirty="0">
              <a:latin typeface="Eras Medium ITC" pitchFamily="34" charset="0"/>
              <a:cs typeface="Arial" pitchFamily="34" charset="0"/>
            </a:endParaRPr>
          </a:p>
          <a:p>
            <a:pPr marL="0" indent="0" algn="just" eaLnBrk="1" hangingPunct="1">
              <a:spcBef>
                <a:spcPct val="0"/>
              </a:spcBef>
              <a:buNone/>
            </a:pPr>
            <a:r>
              <a:rPr lang="en-US" sz="3200" b="1" dirty="0">
                <a:solidFill>
                  <a:srgbClr val="006600"/>
                </a:solidFill>
                <a:latin typeface="Eras Medium ITC" pitchFamily="34" charset="0"/>
                <a:cs typeface="Arial" pitchFamily="34" charset="0"/>
              </a:rPr>
              <a:t>In April 1949</a:t>
            </a:r>
            <a:r>
              <a:rPr lang="en-US" sz="3200" dirty="0">
                <a:latin typeface="Eras Medium ITC" pitchFamily="34" charset="0"/>
                <a:cs typeface="Arial" pitchFamily="34" charset="0"/>
              </a:rPr>
              <a:t> the students of Bengali Department, DU submitted a memorandum to Pakistan Education Advisory Board protesting this objectionable proposal.</a:t>
            </a:r>
          </a:p>
        </p:txBody>
      </p:sp>
      <p:sp>
        <p:nvSpPr>
          <p:cNvPr id="7" name="Rectangle 6"/>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First Stage of the Language Movement</a:t>
            </a:r>
          </a:p>
        </p:txBody>
      </p:sp>
    </p:spTree>
    <p:extLst>
      <p:ext uri="{BB962C8B-B14F-4D97-AF65-F5344CB8AC3E}">
        <p14:creationId xmlns:p14="http://schemas.microsoft.com/office/powerpoint/2010/main" val="2250208060"/>
      </p:ext>
    </p:extLst>
  </p:cSld>
  <p:clrMapOvr>
    <a:masterClrMapping/>
  </p:clrMapOvr>
  <p:transition>
    <p:wheel spokes="3"/>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304800" y="1100667"/>
            <a:ext cx="14020800" cy="8043334"/>
          </a:xfrm>
        </p:spPr>
        <p:txBody>
          <a:bodyPr/>
          <a:lstStyle/>
          <a:p>
            <a:pPr marL="0" indent="0" algn="just" eaLnBrk="1" hangingPunct="1">
              <a:spcBef>
                <a:spcPct val="0"/>
              </a:spcBef>
              <a:buNone/>
            </a:pPr>
            <a:r>
              <a:rPr lang="en-US" sz="2700" b="1" dirty="0">
                <a:solidFill>
                  <a:srgbClr val="006600"/>
                </a:solidFill>
                <a:latin typeface="Eras Medium ITC" pitchFamily="34" charset="0"/>
                <a:cs typeface="Arial" pitchFamily="34" charset="0"/>
              </a:rPr>
              <a:t>Formation of </a:t>
            </a:r>
            <a:r>
              <a:rPr lang="en-US" sz="2700" b="1" dirty="0" err="1">
                <a:solidFill>
                  <a:srgbClr val="006600"/>
                </a:solidFill>
                <a:latin typeface="Eras Medium ITC" pitchFamily="34" charset="0"/>
                <a:cs typeface="Arial" pitchFamily="34" charset="0"/>
              </a:rPr>
              <a:t>Purbo</a:t>
            </a:r>
            <a:r>
              <a:rPr lang="en-US" sz="2700" b="1" dirty="0">
                <a:solidFill>
                  <a:srgbClr val="006600"/>
                </a:solidFill>
                <a:latin typeface="Eras Medium ITC" pitchFamily="34" charset="0"/>
                <a:cs typeface="Arial" pitchFamily="34" charset="0"/>
              </a:rPr>
              <a:t> Bangla Bhasha Committee: </a:t>
            </a:r>
            <a:r>
              <a:rPr lang="en-US" sz="2700" dirty="0">
                <a:latin typeface="Eras Medium ITC" pitchFamily="34" charset="0"/>
                <a:cs typeface="Arial" pitchFamily="34" charset="0"/>
              </a:rPr>
              <a:t>On 9 March 1949, the Government of East Bengal formed the </a:t>
            </a:r>
            <a:r>
              <a:rPr lang="en-US" sz="2700" dirty="0" err="1">
                <a:latin typeface="Eras Medium ITC" pitchFamily="34" charset="0"/>
                <a:cs typeface="Arial" pitchFamily="34" charset="0"/>
              </a:rPr>
              <a:t>Purbo</a:t>
            </a:r>
            <a:r>
              <a:rPr lang="en-US" sz="2700" dirty="0">
                <a:latin typeface="Eras Medium ITC" pitchFamily="34" charset="0"/>
                <a:cs typeface="Arial" pitchFamily="34" charset="0"/>
              </a:rPr>
              <a:t> Bangla Bhasha Committee for reforming the Bengali language. </a:t>
            </a:r>
            <a:r>
              <a:rPr lang="en-US" sz="2700" dirty="0" err="1">
                <a:latin typeface="Eras Medium ITC" pitchFamily="34" charset="0"/>
                <a:cs typeface="Arial" pitchFamily="34" charset="0"/>
              </a:rPr>
              <a:t>Maulana</a:t>
            </a:r>
            <a:r>
              <a:rPr lang="en-US" sz="2700" dirty="0">
                <a:latin typeface="Eras Medium ITC" pitchFamily="34" charset="0"/>
                <a:cs typeface="Arial" pitchFamily="34" charset="0"/>
              </a:rPr>
              <a:t> </a:t>
            </a:r>
            <a:r>
              <a:rPr lang="en-US" sz="2700" dirty="0" err="1">
                <a:latin typeface="Eras Medium ITC" pitchFamily="34" charset="0"/>
                <a:cs typeface="Arial" pitchFamily="34" charset="0"/>
              </a:rPr>
              <a:t>Akram</a:t>
            </a:r>
            <a:r>
              <a:rPr lang="en-US" sz="2700" dirty="0">
                <a:latin typeface="Eras Medium ITC" pitchFamily="34" charset="0"/>
                <a:cs typeface="Arial" pitchFamily="34" charset="0"/>
              </a:rPr>
              <a:t> Khan was the President of this Committee. </a:t>
            </a:r>
          </a:p>
          <a:p>
            <a:pPr marL="0" indent="0" algn="just" eaLnBrk="1" hangingPunct="1">
              <a:spcBef>
                <a:spcPct val="0"/>
              </a:spcBef>
              <a:buNone/>
            </a:pPr>
            <a:endParaRPr lang="en-US" sz="2700" dirty="0">
              <a:latin typeface="Eras Medium ITC" pitchFamily="34" charset="0"/>
              <a:cs typeface="Arial" pitchFamily="34" charset="0"/>
            </a:endParaRPr>
          </a:p>
          <a:p>
            <a:pPr marL="0" indent="0" algn="just" eaLnBrk="1" hangingPunct="1">
              <a:spcBef>
                <a:spcPct val="0"/>
              </a:spcBef>
              <a:buNone/>
            </a:pPr>
            <a:r>
              <a:rPr lang="en-US" sz="2700" b="1" dirty="0">
                <a:solidFill>
                  <a:srgbClr val="006600"/>
                </a:solidFill>
                <a:latin typeface="Eras Medium ITC" pitchFamily="34" charset="0"/>
                <a:cs typeface="Arial" pitchFamily="34" charset="0"/>
              </a:rPr>
              <a:t>Announcement of Liaquat Ali Khan: </a:t>
            </a:r>
            <a:r>
              <a:rPr lang="en-US" sz="2700" dirty="0">
                <a:latin typeface="Eras Medium ITC" pitchFamily="34" charset="0"/>
                <a:cs typeface="Arial" pitchFamily="34" charset="0"/>
              </a:rPr>
              <a:t>In September 1950, The Prime Minister Liaquat Ali Khan declared in the Constituent Assembly that only Urdu would be the state language of Pakistan. But in the face of strong protest from the people of East Bengal, the Constituent Assembly postponed the discussion. </a:t>
            </a:r>
          </a:p>
          <a:p>
            <a:pPr marL="0" indent="0" algn="just" eaLnBrk="1" hangingPunct="1">
              <a:spcBef>
                <a:spcPct val="0"/>
              </a:spcBef>
              <a:buNone/>
            </a:pPr>
            <a:endParaRPr lang="en-US" sz="2700" dirty="0">
              <a:latin typeface="Eras Medium ITC" pitchFamily="34" charset="0"/>
              <a:cs typeface="Arial" pitchFamily="34" charset="0"/>
            </a:endParaRPr>
          </a:p>
          <a:p>
            <a:pPr marL="0" indent="0" algn="just" eaLnBrk="1" hangingPunct="1">
              <a:spcBef>
                <a:spcPct val="0"/>
              </a:spcBef>
              <a:buNone/>
            </a:pPr>
            <a:r>
              <a:rPr lang="en-US" sz="2700" b="1" dirty="0">
                <a:solidFill>
                  <a:srgbClr val="006600"/>
                </a:solidFill>
                <a:latin typeface="Eras Medium ITC" pitchFamily="34" charset="0"/>
                <a:cs typeface="Arial" pitchFamily="34" charset="0"/>
              </a:rPr>
              <a:t>Announcement of </a:t>
            </a:r>
            <a:r>
              <a:rPr lang="en-US" sz="2700" b="1" dirty="0" err="1">
                <a:solidFill>
                  <a:srgbClr val="006600"/>
                </a:solidFill>
                <a:latin typeface="Eras Medium ITC" pitchFamily="34" charset="0"/>
                <a:cs typeface="Arial" pitchFamily="34" charset="0"/>
              </a:rPr>
              <a:t>Khawaja</a:t>
            </a:r>
            <a:r>
              <a:rPr lang="en-US" sz="2700" b="1" dirty="0">
                <a:solidFill>
                  <a:srgbClr val="006600"/>
                </a:solidFill>
                <a:latin typeface="Eras Medium ITC" pitchFamily="34" charset="0"/>
                <a:cs typeface="Arial" pitchFamily="34" charset="0"/>
              </a:rPr>
              <a:t> </a:t>
            </a:r>
            <a:r>
              <a:rPr lang="en-US" sz="2700" b="1" dirty="0" err="1">
                <a:solidFill>
                  <a:srgbClr val="006600"/>
                </a:solidFill>
                <a:latin typeface="Eras Medium ITC" pitchFamily="34" charset="0"/>
                <a:cs typeface="Arial" pitchFamily="34" charset="0"/>
              </a:rPr>
              <a:t>Nazimuddin</a:t>
            </a:r>
            <a:r>
              <a:rPr lang="en-US" sz="2700" b="1" dirty="0">
                <a:solidFill>
                  <a:srgbClr val="006600"/>
                </a:solidFill>
                <a:latin typeface="Eras Medium ITC" pitchFamily="34" charset="0"/>
                <a:cs typeface="Arial" pitchFamily="34" charset="0"/>
              </a:rPr>
              <a:t>: </a:t>
            </a:r>
            <a:r>
              <a:rPr lang="en-US" sz="2700" dirty="0">
                <a:latin typeface="Eras Medium ITC" pitchFamily="34" charset="0"/>
                <a:cs typeface="Arial" pitchFamily="34" charset="0"/>
              </a:rPr>
              <a:t>On 26 January 1952 at a public meeting in Dhaka, </a:t>
            </a:r>
            <a:r>
              <a:rPr lang="en-US" sz="2700" dirty="0" err="1">
                <a:latin typeface="Eras Medium ITC" pitchFamily="34" charset="0"/>
                <a:cs typeface="Arial" pitchFamily="34" charset="0"/>
              </a:rPr>
              <a:t>Khwaja</a:t>
            </a:r>
            <a:r>
              <a:rPr lang="en-US" sz="2700" dirty="0">
                <a:latin typeface="Eras Medium ITC" pitchFamily="34" charset="0"/>
                <a:cs typeface="Arial" pitchFamily="34" charset="0"/>
              </a:rPr>
              <a:t> </a:t>
            </a:r>
            <a:r>
              <a:rPr lang="en-US" sz="2700" dirty="0" err="1">
                <a:latin typeface="Eras Medium ITC" pitchFamily="34" charset="0"/>
                <a:cs typeface="Arial" pitchFamily="34" charset="0"/>
              </a:rPr>
              <a:t>Nazimuddin</a:t>
            </a:r>
            <a:r>
              <a:rPr lang="en-US" sz="2700" dirty="0">
                <a:latin typeface="Eras Medium ITC" pitchFamily="34" charset="0"/>
                <a:cs typeface="Arial" pitchFamily="34" charset="0"/>
              </a:rPr>
              <a:t> declared that Urdu would be the only state language of Pakistan. This declaration created a strong resentment and as a mark of protest, a call for </a:t>
            </a:r>
            <a:r>
              <a:rPr lang="en-US" sz="2700" dirty="0" err="1">
                <a:latin typeface="Eras Medium ITC" pitchFamily="34" charset="0"/>
                <a:cs typeface="Arial" pitchFamily="34" charset="0"/>
              </a:rPr>
              <a:t>hartal</a:t>
            </a:r>
            <a:r>
              <a:rPr lang="en-US" sz="2700" dirty="0">
                <a:latin typeface="Eras Medium ITC" pitchFamily="34" charset="0"/>
                <a:cs typeface="Arial" pitchFamily="34" charset="0"/>
              </a:rPr>
              <a:t> throughout the province was given. </a:t>
            </a:r>
          </a:p>
          <a:p>
            <a:pPr marL="0" indent="0" algn="just" eaLnBrk="1" hangingPunct="1">
              <a:spcBef>
                <a:spcPct val="0"/>
              </a:spcBef>
              <a:buNone/>
            </a:pPr>
            <a:endParaRPr lang="en-US" sz="2700" dirty="0">
              <a:latin typeface="Eras Medium ITC" pitchFamily="34" charset="0"/>
              <a:cs typeface="Arial" pitchFamily="34" charset="0"/>
            </a:endParaRPr>
          </a:p>
          <a:p>
            <a:pPr marL="0" indent="0" algn="just" eaLnBrk="1" hangingPunct="1">
              <a:spcBef>
                <a:spcPct val="0"/>
              </a:spcBef>
              <a:buNone/>
            </a:pPr>
            <a:r>
              <a:rPr lang="en-US" sz="2700" b="1" dirty="0">
                <a:solidFill>
                  <a:srgbClr val="006600"/>
                </a:solidFill>
                <a:latin typeface="Eras Medium ITC" pitchFamily="34" charset="0"/>
                <a:cs typeface="Arial" pitchFamily="34" charset="0"/>
              </a:rPr>
              <a:t>Meeting of All-Party </a:t>
            </a:r>
            <a:r>
              <a:rPr lang="en-US" sz="2700" b="1" dirty="0" err="1">
                <a:solidFill>
                  <a:srgbClr val="006600"/>
                </a:solidFill>
                <a:latin typeface="Eras Medium ITC" pitchFamily="34" charset="0"/>
                <a:cs typeface="Arial" pitchFamily="34" charset="0"/>
              </a:rPr>
              <a:t>Rashtrabhasha</a:t>
            </a:r>
            <a:r>
              <a:rPr lang="en-US" sz="2700" b="1" dirty="0">
                <a:solidFill>
                  <a:srgbClr val="006600"/>
                </a:solidFill>
                <a:latin typeface="Eras Medium ITC" pitchFamily="34" charset="0"/>
                <a:cs typeface="Arial" pitchFamily="34" charset="0"/>
              </a:rPr>
              <a:t> </a:t>
            </a:r>
            <a:r>
              <a:rPr lang="en-US" sz="2700" b="1" dirty="0" err="1">
                <a:solidFill>
                  <a:srgbClr val="006600"/>
                </a:solidFill>
                <a:latin typeface="Eras Medium ITC" pitchFamily="34" charset="0"/>
                <a:cs typeface="Arial" pitchFamily="34" charset="0"/>
              </a:rPr>
              <a:t>Sangram</a:t>
            </a:r>
            <a:r>
              <a:rPr lang="en-US" sz="2700" b="1" dirty="0">
                <a:solidFill>
                  <a:srgbClr val="006600"/>
                </a:solidFill>
                <a:latin typeface="Eras Medium ITC" pitchFamily="34" charset="0"/>
                <a:cs typeface="Arial" pitchFamily="34" charset="0"/>
              </a:rPr>
              <a:t> Committee</a:t>
            </a:r>
            <a:r>
              <a:rPr lang="en-US" sz="2700" dirty="0">
                <a:solidFill>
                  <a:srgbClr val="006600"/>
                </a:solidFill>
                <a:latin typeface="Eras Medium ITC" pitchFamily="34" charset="0"/>
                <a:cs typeface="Arial" pitchFamily="34" charset="0"/>
              </a:rPr>
              <a:t>:</a:t>
            </a:r>
            <a:r>
              <a:rPr lang="en-US" sz="2700" dirty="0">
                <a:latin typeface="Eras Medium ITC" pitchFamily="34" charset="0"/>
                <a:cs typeface="Arial" pitchFamily="34" charset="0"/>
              </a:rPr>
              <a:t> The Committee</a:t>
            </a:r>
            <a:r>
              <a:rPr lang="en-US" sz="2700" dirty="0">
                <a:solidFill>
                  <a:srgbClr val="006600"/>
                </a:solidFill>
                <a:latin typeface="Eras Medium ITC" pitchFamily="34" charset="0"/>
                <a:cs typeface="Arial" pitchFamily="34" charset="0"/>
              </a:rPr>
              <a:t> </a:t>
            </a:r>
            <a:r>
              <a:rPr lang="en-US" sz="2700" dirty="0">
                <a:latin typeface="Eras Medium ITC" pitchFamily="34" charset="0"/>
                <a:cs typeface="Arial" pitchFamily="34" charset="0"/>
              </a:rPr>
              <a:t>decided to call a strike on 4 February and observe 21 February as the State Language Day and to observe </a:t>
            </a:r>
            <a:r>
              <a:rPr lang="en-US" sz="2700" dirty="0" err="1">
                <a:latin typeface="Eras Medium ITC" pitchFamily="34" charset="0"/>
                <a:cs typeface="Arial" pitchFamily="34" charset="0"/>
              </a:rPr>
              <a:t>hartal</a:t>
            </a:r>
            <a:r>
              <a:rPr lang="en-US" sz="2700" dirty="0">
                <a:latin typeface="Eras Medium ITC" pitchFamily="34" charset="0"/>
                <a:cs typeface="Arial" pitchFamily="34" charset="0"/>
              </a:rPr>
              <a:t> in the country. February 21 had been chosen as the State Language Day since the East Pakistan Provincial Assembly was scheduled to sit on that day. </a:t>
            </a:r>
          </a:p>
        </p:txBody>
      </p:sp>
      <p:sp>
        <p:nvSpPr>
          <p:cNvPr id="5" name="Rectangle 4"/>
          <p:cNvSpPr/>
          <p:nvPr/>
        </p:nvSpPr>
        <p:spPr>
          <a:xfrm>
            <a:off x="101600" y="95251"/>
            <a:ext cx="144272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Last Stage of the Language Movement</a:t>
            </a:r>
          </a:p>
        </p:txBody>
      </p:sp>
    </p:spTree>
  </p:cSld>
  <p:clrMapOvr>
    <a:masterClrMapping/>
  </p:clrMapOvr>
  <p:transition>
    <p:wheel spokes="2"/>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a:xfrm>
            <a:off x="1" y="1100666"/>
            <a:ext cx="9231085" cy="8128000"/>
          </a:xfrm>
        </p:spPr>
        <p:txBody>
          <a:bodyPr>
            <a:normAutofit/>
          </a:bodyPr>
          <a:lstStyle/>
          <a:p>
            <a:pPr marL="0" indent="-306848" algn="just" eaLnBrk="1" hangingPunct="1">
              <a:spcBef>
                <a:spcPct val="0"/>
              </a:spcBef>
              <a:buNone/>
            </a:pPr>
            <a:r>
              <a:rPr lang="en-US" sz="2800" b="1" dirty="0">
                <a:solidFill>
                  <a:srgbClr val="006600"/>
                </a:solidFill>
                <a:latin typeface="Eras Medium ITC" pitchFamily="34" charset="0"/>
              </a:rPr>
              <a:t>144 Section:  </a:t>
            </a:r>
            <a:r>
              <a:rPr lang="en-US" sz="2800" dirty="0">
                <a:latin typeface="Eras Medium ITC" pitchFamily="34" charset="0"/>
              </a:rPr>
              <a:t>On 20 February, the Government of Nurul Amin, fearing the student Movement imposed section 144 at 3 p.m., and banned the processions and the meetings.</a:t>
            </a:r>
          </a:p>
          <a:p>
            <a:pPr marL="0" indent="-306848" algn="just" eaLnBrk="1" hangingPunct="1">
              <a:spcBef>
                <a:spcPct val="0"/>
              </a:spcBef>
              <a:buNone/>
            </a:pPr>
            <a:endParaRPr lang="en-US" sz="2800" dirty="0">
              <a:latin typeface="Eras Medium ITC" pitchFamily="34" charset="0"/>
            </a:endParaRPr>
          </a:p>
          <a:p>
            <a:pPr marL="0" indent="-306848" algn="just" eaLnBrk="1" hangingPunct="1">
              <a:spcBef>
                <a:spcPct val="0"/>
              </a:spcBef>
              <a:buNone/>
            </a:pPr>
            <a:r>
              <a:rPr lang="en-US" sz="2800" b="1" dirty="0">
                <a:solidFill>
                  <a:srgbClr val="006600"/>
                </a:solidFill>
                <a:latin typeface="Eras Medium ITC" pitchFamily="34" charset="0"/>
              </a:rPr>
              <a:t>21 February: </a:t>
            </a:r>
            <a:r>
              <a:rPr lang="en-US" sz="2800" dirty="0">
                <a:latin typeface="Eras Medium ITC" pitchFamily="34" charset="0"/>
              </a:rPr>
              <a:t>On 21 February, the students at Dhaka University in an organized way defied section 144 and leading a procession from the University campus proceeded towards the Provincial Assembly which was in session, chanting the slogan "</a:t>
            </a:r>
            <a:r>
              <a:rPr lang="en-US" sz="2800" dirty="0" err="1">
                <a:latin typeface="Eras Medium ITC" pitchFamily="34" charset="0"/>
              </a:rPr>
              <a:t>Rashtrabhasha</a:t>
            </a:r>
            <a:r>
              <a:rPr lang="en-US" sz="2800" dirty="0">
                <a:latin typeface="Eras Medium ITC" pitchFamily="34" charset="0"/>
              </a:rPr>
              <a:t> Bangla Chai". In a tense situation, the students assembled on the campus. The police used tear gas to disperse the students. And clashes occurred between the police and the students. </a:t>
            </a:r>
          </a:p>
          <a:p>
            <a:pPr marL="0" indent="-306848" algn="just" eaLnBrk="1" hangingPunct="1">
              <a:spcBef>
                <a:spcPct val="0"/>
              </a:spcBef>
              <a:buNone/>
            </a:pPr>
            <a:endParaRPr lang="en-US" sz="2800" b="1" dirty="0">
              <a:latin typeface="Eras Medium ITC" pitchFamily="34" charset="0"/>
            </a:endParaRPr>
          </a:p>
          <a:p>
            <a:pPr marL="0" indent="-306848" algn="just" eaLnBrk="1" hangingPunct="1">
              <a:spcBef>
                <a:spcPct val="0"/>
              </a:spcBef>
              <a:buNone/>
            </a:pPr>
            <a:r>
              <a:rPr lang="en-US" sz="2800" b="1" dirty="0">
                <a:latin typeface="Eras Medium ITC" pitchFamily="34" charset="0"/>
              </a:rPr>
              <a:t>At one stage, the police opened fire. Several people and students including Jabbar, Rafiq, Barkat and Salam</a:t>
            </a:r>
            <a:r>
              <a:rPr lang="en-US" sz="2800" dirty="0">
                <a:latin typeface="Eras Medium ITC" pitchFamily="34" charset="0"/>
              </a:rPr>
              <a:t> </a:t>
            </a:r>
            <a:r>
              <a:rPr lang="en-US" sz="2800" b="1" dirty="0">
                <a:latin typeface="Eras Medium ITC" pitchFamily="34" charset="0"/>
              </a:rPr>
              <a:t>were martyred, and many students and people were injured.  </a:t>
            </a:r>
            <a:endParaRPr lang="en-US" sz="2800" dirty="0">
              <a:latin typeface="Eras Medium ITC" pitchFamily="34" charset="0"/>
            </a:endParaRPr>
          </a:p>
        </p:txBody>
      </p:sp>
      <p:pic>
        <p:nvPicPr>
          <p:cNvPr id="14340" name="Content Placeholder 4" descr="amtola-Dhaka-medical-college-language-movement-1952.jpg"/>
          <p:cNvPicPr>
            <a:picLocks noChangeAspect="1"/>
          </p:cNvPicPr>
          <p:nvPr/>
        </p:nvPicPr>
        <p:blipFill>
          <a:blip r:embed="rId2"/>
          <a:srcRect/>
          <a:stretch>
            <a:fillRect/>
          </a:stretch>
        </p:blipFill>
        <p:spPr bwMode="auto">
          <a:xfrm>
            <a:off x="9506859" y="95250"/>
            <a:ext cx="5021943" cy="4127500"/>
          </a:xfrm>
          <a:prstGeom prst="rect">
            <a:avLst/>
          </a:prstGeom>
          <a:noFill/>
          <a:ln w="9525">
            <a:noFill/>
            <a:miter lim="800000"/>
            <a:headEnd/>
            <a:tailEnd/>
          </a:ln>
        </p:spPr>
      </p:pic>
      <p:pic>
        <p:nvPicPr>
          <p:cNvPr id="14341" name="Content Placeholder 7" descr="feb05.jpg"/>
          <p:cNvPicPr>
            <a:picLocks noChangeAspect="1"/>
          </p:cNvPicPr>
          <p:nvPr/>
        </p:nvPicPr>
        <p:blipFill>
          <a:blip r:embed="rId3"/>
          <a:srcRect/>
          <a:stretch>
            <a:fillRect/>
          </a:stretch>
        </p:blipFill>
        <p:spPr bwMode="auto">
          <a:xfrm>
            <a:off x="9506859" y="4423835"/>
            <a:ext cx="5021943" cy="4624916"/>
          </a:xfrm>
          <a:prstGeom prst="rect">
            <a:avLst/>
          </a:prstGeom>
          <a:noFill/>
          <a:ln w="9525">
            <a:noFill/>
            <a:miter lim="800000"/>
            <a:headEnd/>
            <a:tailEnd/>
          </a:ln>
        </p:spPr>
      </p:pic>
      <p:sp>
        <p:nvSpPr>
          <p:cNvPr id="6" name="Rectangle 5"/>
          <p:cNvSpPr/>
          <p:nvPr/>
        </p:nvSpPr>
        <p:spPr>
          <a:xfrm>
            <a:off x="101600" y="95251"/>
            <a:ext cx="8940800" cy="857250"/>
          </a:xfrm>
          <a:prstGeom prst="rect">
            <a:avLst/>
          </a:prstGeom>
          <a:ln/>
        </p:spPr>
        <p:style>
          <a:lnRef idx="1">
            <a:schemeClr val="accent1"/>
          </a:lnRef>
          <a:fillRef idx="2">
            <a:schemeClr val="accent1"/>
          </a:fillRef>
          <a:effectRef idx="1">
            <a:schemeClr val="accent1"/>
          </a:effectRef>
          <a:fontRef idx="minor">
            <a:schemeClr val="dk1"/>
          </a:fontRef>
        </p:style>
        <p:txBody>
          <a:bodyPr lIns="135812" tIns="67907" rIns="135812" bIns="67907" anchor="ctr"/>
          <a:lstStyle/>
          <a:p>
            <a:pPr algn="ctr" defTabSz="708655" eaLnBrk="1" fontAlgn="auto" hangingPunct="1">
              <a:spcBef>
                <a:spcPts val="0"/>
              </a:spcBef>
              <a:spcAft>
                <a:spcPts val="0"/>
              </a:spcAft>
              <a:defRPr/>
            </a:pPr>
            <a:r>
              <a:rPr lang="en-US" sz="5200" b="1" dirty="0">
                <a:solidFill>
                  <a:srgbClr val="FF0000"/>
                </a:solidFill>
                <a:latin typeface="Eras Medium ITC" pitchFamily="34" charset="0"/>
                <a:cs typeface="Arial" pitchFamily="34" charset="0"/>
              </a:rPr>
              <a:t>Final Stage</a:t>
            </a:r>
          </a:p>
        </p:txBody>
      </p:sp>
    </p:spTree>
  </p:cSld>
  <p:clrMapOvr>
    <a:masterClrMapping/>
  </p:clrMapOvr>
  <p:transition>
    <p:wheel spokes="3"/>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2921</TotalTime>
  <Words>2639</Words>
  <Application>Microsoft Office PowerPoint</Application>
  <PresentationFormat>Custom</PresentationFormat>
  <Paragraphs>201</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Amasis MT Pro</vt:lpstr>
      <vt:lpstr>Arial</vt:lpstr>
      <vt:lpstr>Calibri</vt:lpstr>
      <vt:lpstr>Calibri Light</vt:lpstr>
      <vt:lpstr>Eras Medium ITC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Tanveer Ahamed</dc:creator>
  <cp:lastModifiedBy>Redowan Islam Palash</cp:lastModifiedBy>
  <cp:revision>316</cp:revision>
  <dcterms:created xsi:type="dcterms:W3CDTF">1601-01-01T00:00:00Z</dcterms:created>
  <dcterms:modified xsi:type="dcterms:W3CDTF">2023-03-26T15:21:18Z</dcterms:modified>
</cp:coreProperties>
</file>