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7" r:id="rId2"/>
    <p:sldId id="265" r:id="rId3"/>
    <p:sldId id="266" r:id="rId4"/>
    <p:sldId id="267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71" r:id="rId15"/>
    <p:sldId id="272" r:id="rId16"/>
    <p:sldId id="27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9B426-7898-4DFA-B5F8-D50749B7D55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F60EFC5-ACD0-406A-8BAF-8EFAC51E432D}">
      <dgm:prSet/>
      <dgm:spPr/>
      <dgm:t>
        <a:bodyPr/>
        <a:lstStyle/>
        <a:p>
          <a:r>
            <a:rPr lang="en-US" dirty="0"/>
            <a:t> The main source of the inspiration of the Six-Point Program lies on  the original concept of Pakistan that it would consist of 'independent  Muslim States'.</a:t>
          </a:r>
        </a:p>
      </dgm:t>
    </dgm:pt>
    <dgm:pt modelId="{5088BB1D-5546-49F7-A8FA-562D77972967}" type="parTrans" cxnId="{38CF548D-24F2-489E-AAB8-B61B0759AB1E}">
      <dgm:prSet/>
      <dgm:spPr/>
      <dgm:t>
        <a:bodyPr/>
        <a:lstStyle/>
        <a:p>
          <a:endParaRPr lang="en-US"/>
        </a:p>
      </dgm:t>
    </dgm:pt>
    <dgm:pt modelId="{DDBB1E87-9C69-40E4-BBD6-E10A424E3382}" type="sibTrans" cxnId="{38CF548D-24F2-489E-AAB8-B61B0759AB1E}">
      <dgm:prSet/>
      <dgm:spPr/>
      <dgm:t>
        <a:bodyPr/>
        <a:lstStyle/>
        <a:p>
          <a:endParaRPr lang="en-US"/>
        </a:p>
      </dgm:t>
    </dgm:pt>
    <dgm:pt modelId="{8349115B-8E09-4E54-BC77-2B109C3712C9}">
      <dgm:prSet/>
      <dgm:spPr/>
      <dgm:t>
        <a:bodyPr/>
        <a:lstStyle/>
        <a:p>
          <a:r>
            <a:rPr lang="en-US" dirty="0"/>
            <a:t>The </a:t>
          </a:r>
          <a:r>
            <a:rPr lang="en-US" dirty="0" err="1"/>
            <a:t>Awami</a:t>
          </a:r>
          <a:r>
            <a:rPr lang="en-US" dirty="0"/>
            <a:t> League Council meeting at Dhaka in February, 1966  proved to be a famous platform where Six Point Formula for  autonomy of East Pakistan was adopted.</a:t>
          </a:r>
        </a:p>
      </dgm:t>
    </dgm:pt>
    <dgm:pt modelId="{13BB2D14-A44E-40D1-93B5-D67FAF156083}" type="parTrans" cxnId="{6D11D381-828D-4243-95F1-E6AC85748416}">
      <dgm:prSet/>
      <dgm:spPr/>
      <dgm:t>
        <a:bodyPr/>
        <a:lstStyle/>
        <a:p>
          <a:endParaRPr lang="en-US"/>
        </a:p>
      </dgm:t>
    </dgm:pt>
    <dgm:pt modelId="{D3148C63-D8C7-4C3D-B6C3-FF7BA18708E5}" type="sibTrans" cxnId="{6D11D381-828D-4243-95F1-E6AC85748416}">
      <dgm:prSet/>
      <dgm:spPr/>
      <dgm:t>
        <a:bodyPr/>
        <a:lstStyle/>
        <a:p>
          <a:endParaRPr lang="en-US"/>
        </a:p>
      </dgm:t>
    </dgm:pt>
    <dgm:pt modelId="{8FEDEEDC-67FD-4F19-8EEF-04530890F7D1}">
      <dgm:prSet/>
      <dgm:spPr/>
      <dgm:t>
        <a:bodyPr/>
        <a:lstStyle/>
        <a:p>
          <a:r>
            <a:rPr lang="en-US" dirty="0"/>
            <a:t>It was presented </a:t>
          </a:r>
          <a:r>
            <a:rPr lang="en-US" dirty="0" err="1"/>
            <a:t>publically</a:t>
          </a:r>
          <a:r>
            <a:rPr lang="en-US" dirty="0"/>
            <a:t> in March, 1966 in Lahore before an all  political parties meeting.</a:t>
          </a:r>
        </a:p>
      </dgm:t>
    </dgm:pt>
    <dgm:pt modelId="{5D09C287-8E3A-47DF-829A-9EB2FF532C91}" type="parTrans" cxnId="{E39D708D-AB66-4B3D-811F-4412FF3AAC6F}">
      <dgm:prSet/>
      <dgm:spPr/>
      <dgm:t>
        <a:bodyPr/>
        <a:lstStyle/>
        <a:p>
          <a:endParaRPr lang="en-US"/>
        </a:p>
      </dgm:t>
    </dgm:pt>
    <dgm:pt modelId="{9870D845-C200-4EBF-8E8D-A3E74C215E3F}" type="sibTrans" cxnId="{E39D708D-AB66-4B3D-811F-4412FF3AAC6F}">
      <dgm:prSet/>
      <dgm:spPr/>
      <dgm:t>
        <a:bodyPr/>
        <a:lstStyle/>
        <a:p>
          <a:endParaRPr lang="en-US"/>
        </a:p>
      </dgm:t>
    </dgm:pt>
    <dgm:pt modelId="{E99194B3-4428-4A2B-A914-77E4A6889D61}">
      <dgm:prSet/>
      <dgm:spPr/>
      <dgm:t>
        <a:bodyPr/>
        <a:lstStyle/>
        <a:p>
          <a:r>
            <a:rPr lang="en-US" dirty="0"/>
            <a:t> The main exponents of Six Point Formula were Tajuddin Ahmed,  Sheikh Mujibur Rahman, and Ruhul </a:t>
          </a:r>
          <a:r>
            <a:rPr lang="en-US" dirty="0" err="1"/>
            <a:t>Quddus</a:t>
          </a:r>
          <a:r>
            <a:rPr lang="en-US" dirty="0"/>
            <a:t>.</a:t>
          </a:r>
        </a:p>
      </dgm:t>
    </dgm:pt>
    <dgm:pt modelId="{CF54DA95-3EE8-47F2-947B-6C87451DE578}" type="parTrans" cxnId="{998FA802-BAD0-497A-BE37-3F42A4EE7A8F}">
      <dgm:prSet/>
      <dgm:spPr/>
      <dgm:t>
        <a:bodyPr/>
        <a:lstStyle/>
        <a:p>
          <a:endParaRPr lang="en-US"/>
        </a:p>
      </dgm:t>
    </dgm:pt>
    <dgm:pt modelId="{864B07EC-7148-4F58-8916-9CE37C1059CC}" type="sibTrans" cxnId="{998FA802-BAD0-497A-BE37-3F42A4EE7A8F}">
      <dgm:prSet/>
      <dgm:spPr/>
      <dgm:t>
        <a:bodyPr/>
        <a:lstStyle/>
        <a:p>
          <a:endParaRPr lang="en-US"/>
        </a:p>
      </dgm:t>
    </dgm:pt>
    <dgm:pt modelId="{8B2C612C-E2A9-4D07-A6F7-C2870A6A8CCF}" type="pres">
      <dgm:prSet presAssocID="{29B9B426-7898-4DFA-B5F8-D50749B7D55E}" presName="outerComposite" presStyleCnt="0">
        <dgm:presLayoutVars>
          <dgm:chMax val="5"/>
          <dgm:dir/>
          <dgm:resizeHandles val="exact"/>
        </dgm:presLayoutVars>
      </dgm:prSet>
      <dgm:spPr/>
    </dgm:pt>
    <dgm:pt modelId="{1E1F0A46-C028-4583-BAA6-2E3A18563EE9}" type="pres">
      <dgm:prSet presAssocID="{29B9B426-7898-4DFA-B5F8-D50749B7D55E}" presName="dummyMaxCanvas" presStyleCnt="0">
        <dgm:presLayoutVars/>
      </dgm:prSet>
      <dgm:spPr/>
    </dgm:pt>
    <dgm:pt modelId="{6B2A8520-B606-4F73-9E13-05E44490945B}" type="pres">
      <dgm:prSet presAssocID="{29B9B426-7898-4DFA-B5F8-D50749B7D55E}" presName="FourNodes_1" presStyleLbl="node1" presStyleIdx="0" presStyleCnt="4">
        <dgm:presLayoutVars>
          <dgm:bulletEnabled val="1"/>
        </dgm:presLayoutVars>
      </dgm:prSet>
      <dgm:spPr/>
    </dgm:pt>
    <dgm:pt modelId="{9AF520C3-9E40-4677-9802-5C06FD93A73E}" type="pres">
      <dgm:prSet presAssocID="{29B9B426-7898-4DFA-B5F8-D50749B7D55E}" presName="FourNodes_2" presStyleLbl="node1" presStyleIdx="1" presStyleCnt="4">
        <dgm:presLayoutVars>
          <dgm:bulletEnabled val="1"/>
        </dgm:presLayoutVars>
      </dgm:prSet>
      <dgm:spPr/>
    </dgm:pt>
    <dgm:pt modelId="{8C465DCF-C9CB-4E0F-828E-C253F9C3CEC5}" type="pres">
      <dgm:prSet presAssocID="{29B9B426-7898-4DFA-B5F8-D50749B7D55E}" presName="FourNodes_3" presStyleLbl="node1" presStyleIdx="2" presStyleCnt="4">
        <dgm:presLayoutVars>
          <dgm:bulletEnabled val="1"/>
        </dgm:presLayoutVars>
      </dgm:prSet>
      <dgm:spPr/>
    </dgm:pt>
    <dgm:pt modelId="{3F87D332-E35E-4B8B-BB79-D594BC93E9A6}" type="pres">
      <dgm:prSet presAssocID="{29B9B426-7898-4DFA-B5F8-D50749B7D55E}" presName="FourNodes_4" presStyleLbl="node1" presStyleIdx="3" presStyleCnt="4">
        <dgm:presLayoutVars>
          <dgm:bulletEnabled val="1"/>
        </dgm:presLayoutVars>
      </dgm:prSet>
      <dgm:spPr/>
    </dgm:pt>
    <dgm:pt modelId="{0C47C803-7A2E-441E-984F-BC073161E210}" type="pres">
      <dgm:prSet presAssocID="{29B9B426-7898-4DFA-B5F8-D50749B7D55E}" presName="FourConn_1-2" presStyleLbl="fgAccFollowNode1" presStyleIdx="0" presStyleCnt="3">
        <dgm:presLayoutVars>
          <dgm:bulletEnabled val="1"/>
        </dgm:presLayoutVars>
      </dgm:prSet>
      <dgm:spPr/>
    </dgm:pt>
    <dgm:pt modelId="{76A0E854-48F8-46DF-8210-D0B93ED6670A}" type="pres">
      <dgm:prSet presAssocID="{29B9B426-7898-4DFA-B5F8-D50749B7D55E}" presName="FourConn_2-3" presStyleLbl="fgAccFollowNode1" presStyleIdx="1" presStyleCnt="3">
        <dgm:presLayoutVars>
          <dgm:bulletEnabled val="1"/>
        </dgm:presLayoutVars>
      </dgm:prSet>
      <dgm:spPr/>
    </dgm:pt>
    <dgm:pt modelId="{CE0D08C5-1857-48C3-BAF1-4B4226065E53}" type="pres">
      <dgm:prSet presAssocID="{29B9B426-7898-4DFA-B5F8-D50749B7D55E}" presName="FourConn_3-4" presStyleLbl="fgAccFollowNode1" presStyleIdx="2" presStyleCnt="3">
        <dgm:presLayoutVars>
          <dgm:bulletEnabled val="1"/>
        </dgm:presLayoutVars>
      </dgm:prSet>
      <dgm:spPr/>
    </dgm:pt>
    <dgm:pt modelId="{2628599B-CB50-4912-AFBA-7DF6CFA5C574}" type="pres">
      <dgm:prSet presAssocID="{29B9B426-7898-4DFA-B5F8-D50749B7D55E}" presName="FourNodes_1_text" presStyleLbl="node1" presStyleIdx="3" presStyleCnt="4">
        <dgm:presLayoutVars>
          <dgm:bulletEnabled val="1"/>
        </dgm:presLayoutVars>
      </dgm:prSet>
      <dgm:spPr/>
    </dgm:pt>
    <dgm:pt modelId="{C5E56583-E311-4AF7-9B12-C63ED9876CFA}" type="pres">
      <dgm:prSet presAssocID="{29B9B426-7898-4DFA-B5F8-D50749B7D55E}" presName="FourNodes_2_text" presStyleLbl="node1" presStyleIdx="3" presStyleCnt="4">
        <dgm:presLayoutVars>
          <dgm:bulletEnabled val="1"/>
        </dgm:presLayoutVars>
      </dgm:prSet>
      <dgm:spPr/>
    </dgm:pt>
    <dgm:pt modelId="{BF2D2BAB-57E3-4BD8-9C83-8955238844C9}" type="pres">
      <dgm:prSet presAssocID="{29B9B426-7898-4DFA-B5F8-D50749B7D55E}" presName="FourNodes_3_text" presStyleLbl="node1" presStyleIdx="3" presStyleCnt="4">
        <dgm:presLayoutVars>
          <dgm:bulletEnabled val="1"/>
        </dgm:presLayoutVars>
      </dgm:prSet>
      <dgm:spPr/>
    </dgm:pt>
    <dgm:pt modelId="{340E4DAC-81DF-4C74-93AE-2C3EAAC97B33}" type="pres">
      <dgm:prSet presAssocID="{29B9B426-7898-4DFA-B5F8-D50749B7D55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98FA802-BAD0-497A-BE37-3F42A4EE7A8F}" srcId="{29B9B426-7898-4DFA-B5F8-D50749B7D55E}" destId="{E99194B3-4428-4A2B-A914-77E4A6889D61}" srcOrd="3" destOrd="0" parTransId="{CF54DA95-3EE8-47F2-947B-6C87451DE578}" sibTransId="{864B07EC-7148-4F58-8916-9CE37C1059CC}"/>
    <dgm:cxn modelId="{0C104218-54FB-4F95-9B21-5F6EA224B6FD}" type="presOf" srcId="{E99194B3-4428-4A2B-A914-77E4A6889D61}" destId="{340E4DAC-81DF-4C74-93AE-2C3EAAC97B33}" srcOrd="1" destOrd="0" presId="urn:microsoft.com/office/officeart/2005/8/layout/vProcess5"/>
    <dgm:cxn modelId="{AAD42B19-032C-4661-961E-4164AE9FA3B4}" type="presOf" srcId="{D3148C63-D8C7-4C3D-B6C3-FF7BA18708E5}" destId="{76A0E854-48F8-46DF-8210-D0B93ED6670A}" srcOrd="0" destOrd="0" presId="urn:microsoft.com/office/officeart/2005/8/layout/vProcess5"/>
    <dgm:cxn modelId="{32E45A27-7CD1-4972-B451-02CFADC25558}" type="presOf" srcId="{DDBB1E87-9C69-40E4-BBD6-E10A424E3382}" destId="{0C47C803-7A2E-441E-984F-BC073161E210}" srcOrd="0" destOrd="0" presId="urn:microsoft.com/office/officeart/2005/8/layout/vProcess5"/>
    <dgm:cxn modelId="{28485B81-68A5-416B-BCE2-A62EE16F526C}" type="presOf" srcId="{8FEDEEDC-67FD-4F19-8EEF-04530890F7D1}" destId="{8C465DCF-C9CB-4E0F-828E-C253F9C3CEC5}" srcOrd="0" destOrd="0" presId="urn:microsoft.com/office/officeart/2005/8/layout/vProcess5"/>
    <dgm:cxn modelId="{6D11D381-828D-4243-95F1-E6AC85748416}" srcId="{29B9B426-7898-4DFA-B5F8-D50749B7D55E}" destId="{8349115B-8E09-4E54-BC77-2B109C3712C9}" srcOrd="1" destOrd="0" parTransId="{13BB2D14-A44E-40D1-93B5-D67FAF156083}" sibTransId="{D3148C63-D8C7-4C3D-B6C3-FF7BA18708E5}"/>
    <dgm:cxn modelId="{E39D708D-AB66-4B3D-811F-4412FF3AAC6F}" srcId="{29B9B426-7898-4DFA-B5F8-D50749B7D55E}" destId="{8FEDEEDC-67FD-4F19-8EEF-04530890F7D1}" srcOrd="2" destOrd="0" parTransId="{5D09C287-8E3A-47DF-829A-9EB2FF532C91}" sibTransId="{9870D845-C200-4EBF-8E8D-A3E74C215E3F}"/>
    <dgm:cxn modelId="{38CF548D-24F2-489E-AAB8-B61B0759AB1E}" srcId="{29B9B426-7898-4DFA-B5F8-D50749B7D55E}" destId="{CF60EFC5-ACD0-406A-8BAF-8EFAC51E432D}" srcOrd="0" destOrd="0" parTransId="{5088BB1D-5546-49F7-A8FA-562D77972967}" sibTransId="{DDBB1E87-9C69-40E4-BBD6-E10A424E3382}"/>
    <dgm:cxn modelId="{C53C3A8E-E754-4962-AEF6-116EA8E26B2D}" type="presOf" srcId="{29B9B426-7898-4DFA-B5F8-D50749B7D55E}" destId="{8B2C612C-E2A9-4D07-A6F7-C2870A6A8CCF}" srcOrd="0" destOrd="0" presId="urn:microsoft.com/office/officeart/2005/8/layout/vProcess5"/>
    <dgm:cxn modelId="{27D8609F-AD59-447D-8145-C2112A560828}" type="presOf" srcId="{8349115B-8E09-4E54-BC77-2B109C3712C9}" destId="{C5E56583-E311-4AF7-9B12-C63ED9876CFA}" srcOrd="1" destOrd="0" presId="urn:microsoft.com/office/officeart/2005/8/layout/vProcess5"/>
    <dgm:cxn modelId="{11D356A3-0D7F-4134-B9A6-EB1E4C6E4C3E}" type="presOf" srcId="{8349115B-8E09-4E54-BC77-2B109C3712C9}" destId="{9AF520C3-9E40-4677-9802-5C06FD93A73E}" srcOrd="0" destOrd="0" presId="urn:microsoft.com/office/officeart/2005/8/layout/vProcess5"/>
    <dgm:cxn modelId="{7B1D1AAD-F8D9-478B-808D-1EF0C693AB6B}" type="presOf" srcId="{CF60EFC5-ACD0-406A-8BAF-8EFAC51E432D}" destId="{6B2A8520-B606-4F73-9E13-05E44490945B}" srcOrd="0" destOrd="0" presId="urn:microsoft.com/office/officeart/2005/8/layout/vProcess5"/>
    <dgm:cxn modelId="{EA1E44B3-AD43-4C4A-BCB4-59394D5C8FA2}" type="presOf" srcId="{CF60EFC5-ACD0-406A-8BAF-8EFAC51E432D}" destId="{2628599B-CB50-4912-AFBA-7DF6CFA5C574}" srcOrd="1" destOrd="0" presId="urn:microsoft.com/office/officeart/2005/8/layout/vProcess5"/>
    <dgm:cxn modelId="{657E0AC8-F01C-416A-91D4-89DE9B548EF5}" type="presOf" srcId="{8FEDEEDC-67FD-4F19-8EEF-04530890F7D1}" destId="{BF2D2BAB-57E3-4BD8-9C83-8955238844C9}" srcOrd="1" destOrd="0" presId="urn:microsoft.com/office/officeart/2005/8/layout/vProcess5"/>
    <dgm:cxn modelId="{5EB234DF-08CC-473C-A473-81E652CA0BE5}" type="presOf" srcId="{E99194B3-4428-4A2B-A914-77E4A6889D61}" destId="{3F87D332-E35E-4B8B-BB79-D594BC93E9A6}" srcOrd="0" destOrd="0" presId="urn:microsoft.com/office/officeart/2005/8/layout/vProcess5"/>
    <dgm:cxn modelId="{91141CE5-6B9B-43D7-9DD0-688A1C1595F9}" type="presOf" srcId="{9870D845-C200-4EBF-8E8D-A3E74C215E3F}" destId="{CE0D08C5-1857-48C3-BAF1-4B4226065E53}" srcOrd="0" destOrd="0" presId="urn:microsoft.com/office/officeart/2005/8/layout/vProcess5"/>
    <dgm:cxn modelId="{D51493D2-B80A-4CD6-8BDD-0F566B2EC4E3}" type="presParOf" srcId="{8B2C612C-E2A9-4D07-A6F7-C2870A6A8CCF}" destId="{1E1F0A46-C028-4583-BAA6-2E3A18563EE9}" srcOrd="0" destOrd="0" presId="urn:microsoft.com/office/officeart/2005/8/layout/vProcess5"/>
    <dgm:cxn modelId="{6CD3610B-8000-4F47-8AA2-DA2C6CC8AD98}" type="presParOf" srcId="{8B2C612C-E2A9-4D07-A6F7-C2870A6A8CCF}" destId="{6B2A8520-B606-4F73-9E13-05E44490945B}" srcOrd="1" destOrd="0" presId="urn:microsoft.com/office/officeart/2005/8/layout/vProcess5"/>
    <dgm:cxn modelId="{3DE34F3F-5924-4839-B9A6-BF80EE00923E}" type="presParOf" srcId="{8B2C612C-E2A9-4D07-A6F7-C2870A6A8CCF}" destId="{9AF520C3-9E40-4677-9802-5C06FD93A73E}" srcOrd="2" destOrd="0" presId="urn:microsoft.com/office/officeart/2005/8/layout/vProcess5"/>
    <dgm:cxn modelId="{4A8C57AA-1849-41D8-A7D9-C4A7BF61DD78}" type="presParOf" srcId="{8B2C612C-E2A9-4D07-A6F7-C2870A6A8CCF}" destId="{8C465DCF-C9CB-4E0F-828E-C253F9C3CEC5}" srcOrd="3" destOrd="0" presId="urn:microsoft.com/office/officeart/2005/8/layout/vProcess5"/>
    <dgm:cxn modelId="{BC058311-B35F-4CD3-816A-74C7EE679051}" type="presParOf" srcId="{8B2C612C-E2A9-4D07-A6F7-C2870A6A8CCF}" destId="{3F87D332-E35E-4B8B-BB79-D594BC93E9A6}" srcOrd="4" destOrd="0" presId="urn:microsoft.com/office/officeart/2005/8/layout/vProcess5"/>
    <dgm:cxn modelId="{18B49FBF-B96B-4FE1-9A82-35C040D508CD}" type="presParOf" srcId="{8B2C612C-E2A9-4D07-A6F7-C2870A6A8CCF}" destId="{0C47C803-7A2E-441E-984F-BC073161E210}" srcOrd="5" destOrd="0" presId="urn:microsoft.com/office/officeart/2005/8/layout/vProcess5"/>
    <dgm:cxn modelId="{484E3862-E3FE-46E3-B5CC-81E611402249}" type="presParOf" srcId="{8B2C612C-E2A9-4D07-A6F7-C2870A6A8CCF}" destId="{76A0E854-48F8-46DF-8210-D0B93ED6670A}" srcOrd="6" destOrd="0" presId="urn:microsoft.com/office/officeart/2005/8/layout/vProcess5"/>
    <dgm:cxn modelId="{32ACE524-75A3-47A9-A771-FF3C1A302AF6}" type="presParOf" srcId="{8B2C612C-E2A9-4D07-A6F7-C2870A6A8CCF}" destId="{CE0D08C5-1857-48C3-BAF1-4B4226065E53}" srcOrd="7" destOrd="0" presId="urn:microsoft.com/office/officeart/2005/8/layout/vProcess5"/>
    <dgm:cxn modelId="{76A2A5F8-2DE0-4CCC-AD71-BDFDB207A99A}" type="presParOf" srcId="{8B2C612C-E2A9-4D07-A6F7-C2870A6A8CCF}" destId="{2628599B-CB50-4912-AFBA-7DF6CFA5C574}" srcOrd="8" destOrd="0" presId="urn:microsoft.com/office/officeart/2005/8/layout/vProcess5"/>
    <dgm:cxn modelId="{96C318CE-ECC0-440F-BEC4-7845E192B0B0}" type="presParOf" srcId="{8B2C612C-E2A9-4D07-A6F7-C2870A6A8CCF}" destId="{C5E56583-E311-4AF7-9B12-C63ED9876CFA}" srcOrd="9" destOrd="0" presId="urn:microsoft.com/office/officeart/2005/8/layout/vProcess5"/>
    <dgm:cxn modelId="{A1524337-E14A-4A71-9932-2C50E2D2CD84}" type="presParOf" srcId="{8B2C612C-E2A9-4D07-A6F7-C2870A6A8CCF}" destId="{BF2D2BAB-57E3-4BD8-9C83-8955238844C9}" srcOrd="10" destOrd="0" presId="urn:microsoft.com/office/officeart/2005/8/layout/vProcess5"/>
    <dgm:cxn modelId="{E25C216B-37BA-4BE7-B3D1-06CA047FF69E}" type="presParOf" srcId="{8B2C612C-E2A9-4D07-A6F7-C2870A6A8CCF}" destId="{340E4DAC-81DF-4C74-93AE-2C3EAAC97B3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42DFB5-1A29-40E6-92DD-EB2AEC40206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7268A6-B718-4125-A04C-8583BF688A81}">
      <dgm:prSet/>
      <dgm:spPr/>
      <dgm:t>
        <a:bodyPr/>
        <a:lstStyle/>
        <a:p>
          <a:r>
            <a:rPr lang="en-US" dirty="0"/>
            <a:t>The six-point demand is a milestone event in the  history of Bangladesh.</a:t>
          </a:r>
        </a:p>
      </dgm:t>
    </dgm:pt>
    <dgm:pt modelId="{44BFA255-E1B5-4E8F-A602-619081A11953}" type="parTrans" cxnId="{820EB635-3D12-40BA-A3C5-09F663553174}">
      <dgm:prSet/>
      <dgm:spPr/>
      <dgm:t>
        <a:bodyPr/>
        <a:lstStyle/>
        <a:p>
          <a:endParaRPr lang="en-US"/>
        </a:p>
      </dgm:t>
    </dgm:pt>
    <dgm:pt modelId="{C7E28C6A-B2D5-448A-BE2D-03B050620993}" type="sibTrans" cxnId="{820EB635-3D12-40BA-A3C5-09F663553174}">
      <dgm:prSet/>
      <dgm:spPr/>
      <dgm:t>
        <a:bodyPr/>
        <a:lstStyle/>
        <a:p>
          <a:endParaRPr lang="en-US"/>
        </a:p>
      </dgm:t>
    </dgm:pt>
    <dgm:pt modelId="{0020F21B-3C7E-4899-B4B5-1A97AB5C60B6}">
      <dgm:prSet/>
      <dgm:spPr/>
      <dgm:t>
        <a:bodyPr/>
        <a:lstStyle/>
        <a:p>
          <a:r>
            <a:rPr lang="en-US" dirty="0"/>
            <a:t>As a result, the economists, intelligentsia, and the  politicians of East Pakistan started to raise questions  about this discrimination, giving rise to the historic  six-point movement. The</a:t>
          </a:r>
        </a:p>
      </dgm:t>
    </dgm:pt>
    <dgm:pt modelId="{DA6D8320-85B6-424B-B1FD-AD19B72F42F8}" type="parTrans" cxnId="{C63079F7-79FA-4F8D-8E82-A48704507905}">
      <dgm:prSet/>
      <dgm:spPr/>
      <dgm:t>
        <a:bodyPr/>
        <a:lstStyle/>
        <a:p>
          <a:endParaRPr lang="en-US"/>
        </a:p>
      </dgm:t>
    </dgm:pt>
    <dgm:pt modelId="{B33019F6-3DAB-4ABA-AC7D-4F02C2404420}" type="sibTrans" cxnId="{C63079F7-79FA-4F8D-8E82-A48704507905}">
      <dgm:prSet/>
      <dgm:spPr/>
      <dgm:t>
        <a:bodyPr/>
        <a:lstStyle/>
        <a:p>
          <a:endParaRPr lang="en-US"/>
        </a:p>
      </dgm:t>
    </dgm:pt>
    <dgm:pt modelId="{7FC28D4D-CA2A-4ABA-AAD5-57AC16C13A07}" type="pres">
      <dgm:prSet presAssocID="{DB42DFB5-1A29-40E6-92DD-EB2AEC40206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159B77-30C9-49AE-B8BF-6671B5FF9F9D}" type="pres">
      <dgm:prSet presAssocID="{F27268A6-B718-4125-A04C-8583BF688A81}" presName="hierRoot1" presStyleCnt="0"/>
      <dgm:spPr/>
    </dgm:pt>
    <dgm:pt modelId="{5F3D9C33-4076-4D81-9B07-5BA0F23D69EE}" type="pres">
      <dgm:prSet presAssocID="{F27268A6-B718-4125-A04C-8583BF688A81}" presName="composite" presStyleCnt="0"/>
      <dgm:spPr/>
    </dgm:pt>
    <dgm:pt modelId="{736CAB84-CAC1-47AA-87A7-617051A3FA52}" type="pres">
      <dgm:prSet presAssocID="{F27268A6-B718-4125-A04C-8583BF688A81}" presName="background" presStyleLbl="node0" presStyleIdx="0" presStyleCnt="2"/>
      <dgm:spPr/>
    </dgm:pt>
    <dgm:pt modelId="{C0F1092B-244C-4AF0-A2BA-6B4D66A82FFF}" type="pres">
      <dgm:prSet presAssocID="{F27268A6-B718-4125-A04C-8583BF688A81}" presName="text" presStyleLbl="fgAcc0" presStyleIdx="0" presStyleCnt="2">
        <dgm:presLayoutVars>
          <dgm:chPref val="3"/>
        </dgm:presLayoutVars>
      </dgm:prSet>
      <dgm:spPr/>
    </dgm:pt>
    <dgm:pt modelId="{147F053F-72B0-49A9-8AC0-14D36D84FFD4}" type="pres">
      <dgm:prSet presAssocID="{F27268A6-B718-4125-A04C-8583BF688A81}" presName="hierChild2" presStyleCnt="0"/>
      <dgm:spPr/>
    </dgm:pt>
    <dgm:pt modelId="{B5456CC7-89E5-4D04-BB28-D3427810F533}" type="pres">
      <dgm:prSet presAssocID="{0020F21B-3C7E-4899-B4B5-1A97AB5C60B6}" presName="hierRoot1" presStyleCnt="0"/>
      <dgm:spPr/>
    </dgm:pt>
    <dgm:pt modelId="{05817CCF-E79E-46EC-B3D0-3A8B2462DF64}" type="pres">
      <dgm:prSet presAssocID="{0020F21B-3C7E-4899-B4B5-1A97AB5C60B6}" presName="composite" presStyleCnt="0"/>
      <dgm:spPr/>
    </dgm:pt>
    <dgm:pt modelId="{36C0DF0C-B092-48A9-8273-629980D85452}" type="pres">
      <dgm:prSet presAssocID="{0020F21B-3C7E-4899-B4B5-1A97AB5C60B6}" presName="background" presStyleLbl="node0" presStyleIdx="1" presStyleCnt="2"/>
      <dgm:spPr/>
    </dgm:pt>
    <dgm:pt modelId="{67F97C21-D787-4E26-9908-D25D31378286}" type="pres">
      <dgm:prSet presAssocID="{0020F21B-3C7E-4899-B4B5-1A97AB5C60B6}" presName="text" presStyleLbl="fgAcc0" presStyleIdx="1" presStyleCnt="2">
        <dgm:presLayoutVars>
          <dgm:chPref val="3"/>
        </dgm:presLayoutVars>
      </dgm:prSet>
      <dgm:spPr/>
    </dgm:pt>
    <dgm:pt modelId="{B8E68A3E-E313-4930-87FE-7ADD856AC6EE}" type="pres">
      <dgm:prSet presAssocID="{0020F21B-3C7E-4899-B4B5-1A97AB5C60B6}" presName="hierChild2" presStyleCnt="0"/>
      <dgm:spPr/>
    </dgm:pt>
  </dgm:ptLst>
  <dgm:cxnLst>
    <dgm:cxn modelId="{820EB635-3D12-40BA-A3C5-09F663553174}" srcId="{DB42DFB5-1A29-40E6-92DD-EB2AEC402067}" destId="{F27268A6-B718-4125-A04C-8583BF688A81}" srcOrd="0" destOrd="0" parTransId="{44BFA255-E1B5-4E8F-A602-619081A11953}" sibTransId="{C7E28C6A-B2D5-448A-BE2D-03B050620993}"/>
    <dgm:cxn modelId="{85F77E76-62E0-49E2-8048-9FC25912C69F}" type="presOf" srcId="{0020F21B-3C7E-4899-B4B5-1A97AB5C60B6}" destId="{67F97C21-D787-4E26-9908-D25D31378286}" srcOrd="0" destOrd="0" presId="urn:microsoft.com/office/officeart/2005/8/layout/hierarchy1"/>
    <dgm:cxn modelId="{DF7C97B0-DAE7-417C-BF93-17F6A566C1F9}" type="presOf" srcId="{DB42DFB5-1A29-40E6-92DD-EB2AEC402067}" destId="{7FC28D4D-CA2A-4ABA-AAD5-57AC16C13A07}" srcOrd="0" destOrd="0" presId="urn:microsoft.com/office/officeart/2005/8/layout/hierarchy1"/>
    <dgm:cxn modelId="{3F950FD7-A414-4D32-87E3-8242F96F87FA}" type="presOf" srcId="{F27268A6-B718-4125-A04C-8583BF688A81}" destId="{C0F1092B-244C-4AF0-A2BA-6B4D66A82FFF}" srcOrd="0" destOrd="0" presId="urn:microsoft.com/office/officeart/2005/8/layout/hierarchy1"/>
    <dgm:cxn modelId="{C63079F7-79FA-4F8D-8E82-A48704507905}" srcId="{DB42DFB5-1A29-40E6-92DD-EB2AEC402067}" destId="{0020F21B-3C7E-4899-B4B5-1A97AB5C60B6}" srcOrd="1" destOrd="0" parTransId="{DA6D8320-85B6-424B-B1FD-AD19B72F42F8}" sibTransId="{B33019F6-3DAB-4ABA-AC7D-4F02C2404420}"/>
    <dgm:cxn modelId="{E737F51E-BB87-4457-B378-3AFCB806761C}" type="presParOf" srcId="{7FC28D4D-CA2A-4ABA-AAD5-57AC16C13A07}" destId="{47159B77-30C9-49AE-B8BF-6671B5FF9F9D}" srcOrd="0" destOrd="0" presId="urn:microsoft.com/office/officeart/2005/8/layout/hierarchy1"/>
    <dgm:cxn modelId="{4A121933-2206-4C9A-A303-D300DF24822A}" type="presParOf" srcId="{47159B77-30C9-49AE-B8BF-6671B5FF9F9D}" destId="{5F3D9C33-4076-4D81-9B07-5BA0F23D69EE}" srcOrd="0" destOrd="0" presId="urn:microsoft.com/office/officeart/2005/8/layout/hierarchy1"/>
    <dgm:cxn modelId="{B77EFF5A-D8A3-4E28-AF20-D8EA75AF7273}" type="presParOf" srcId="{5F3D9C33-4076-4D81-9B07-5BA0F23D69EE}" destId="{736CAB84-CAC1-47AA-87A7-617051A3FA52}" srcOrd="0" destOrd="0" presId="urn:microsoft.com/office/officeart/2005/8/layout/hierarchy1"/>
    <dgm:cxn modelId="{9813DCDC-C649-4105-8226-F0B633D9FF83}" type="presParOf" srcId="{5F3D9C33-4076-4D81-9B07-5BA0F23D69EE}" destId="{C0F1092B-244C-4AF0-A2BA-6B4D66A82FFF}" srcOrd="1" destOrd="0" presId="urn:microsoft.com/office/officeart/2005/8/layout/hierarchy1"/>
    <dgm:cxn modelId="{35688410-9782-49CA-87D8-C212A8B863D5}" type="presParOf" srcId="{47159B77-30C9-49AE-B8BF-6671B5FF9F9D}" destId="{147F053F-72B0-49A9-8AC0-14D36D84FFD4}" srcOrd="1" destOrd="0" presId="urn:microsoft.com/office/officeart/2005/8/layout/hierarchy1"/>
    <dgm:cxn modelId="{56A267AB-5D17-45BF-BFF8-B9D66B15F372}" type="presParOf" srcId="{7FC28D4D-CA2A-4ABA-AAD5-57AC16C13A07}" destId="{B5456CC7-89E5-4D04-BB28-D3427810F533}" srcOrd="1" destOrd="0" presId="urn:microsoft.com/office/officeart/2005/8/layout/hierarchy1"/>
    <dgm:cxn modelId="{84454487-119B-4808-80A0-4BF09C3C20AC}" type="presParOf" srcId="{B5456CC7-89E5-4D04-BB28-D3427810F533}" destId="{05817CCF-E79E-46EC-B3D0-3A8B2462DF64}" srcOrd="0" destOrd="0" presId="urn:microsoft.com/office/officeart/2005/8/layout/hierarchy1"/>
    <dgm:cxn modelId="{D594CC5F-6A7F-468F-8FB1-AD23F8F38F2B}" type="presParOf" srcId="{05817CCF-E79E-46EC-B3D0-3A8B2462DF64}" destId="{36C0DF0C-B092-48A9-8273-629980D85452}" srcOrd="0" destOrd="0" presId="urn:microsoft.com/office/officeart/2005/8/layout/hierarchy1"/>
    <dgm:cxn modelId="{2C157EFB-F315-482C-AA4A-DBF542045971}" type="presParOf" srcId="{05817CCF-E79E-46EC-B3D0-3A8B2462DF64}" destId="{67F97C21-D787-4E26-9908-D25D31378286}" srcOrd="1" destOrd="0" presId="urn:microsoft.com/office/officeart/2005/8/layout/hierarchy1"/>
    <dgm:cxn modelId="{D2E8538A-94B6-4DA1-B3D3-A7CC80A04FE6}" type="presParOf" srcId="{B5456CC7-89E5-4D04-BB28-D3427810F533}" destId="{B8E68A3E-E313-4930-87FE-7ADD856AC6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9E6C9-05ED-44DB-B7E3-B417E04E491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15DEA8-C8B1-46EC-8EAB-F275E19AFFF5}">
      <dgm:prSet/>
      <dgm:spPr/>
      <dgm:t>
        <a:bodyPr/>
        <a:lstStyle/>
        <a:p>
          <a:r>
            <a:rPr lang="en-US"/>
            <a:t>Thunderous expression against oppression.</a:t>
          </a:r>
        </a:p>
      </dgm:t>
    </dgm:pt>
    <dgm:pt modelId="{8BB724E1-A6ED-40D7-9290-73AE2724E555}" type="parTrans" cxnId="{CA5BB6FC-2410-4EE1-9248-416335A70E8B}">
      <dgm:prSet/>
      <dgm:spPr/>
      <dgm:t>
        <a:bodyPr/>
        <a:lstStyle/>
        <a:p>
          <a:endParaRPr lang="en-US"/>
        </a:p>
      </dgm:t>
    </dgm:pt>
    <dgm:pt modelId="{050899C9-FCFA-43EA-8C24-038A769B1683}" type="sibTrans" cxnId="{CA5BB6FC-2410-4EE1-9248-416335A70E8B}">
      <dgm:prSet/>
      <dgm:spPr/>
      <dgm:t>
        <a:bodyPr/>
        <a:lstStyle/>
        <a:p>
          <a:endParaRPr lang="en-US"/>
        </a:p>
      </dgm:t>
    </dgm:pt>
    <dgm:pt modelId="{8ABA085C-2AB7-4BA2-A305-957C8C0A9766}">
      <dgm:prSet/>
      <dgm:spPr/>
      <dgm:t>
        <a:bodyPr/>
        <a:lstStyle/>
        <a:p>
          <a:r>
            <a:rPr lang="en-US"/>
            <a:t>Final expression of Bengali nationalism</a:t>
          </a:r>
        </a:p>
      </dgm:t>
    </dgm:pt>
    <dgm:pt modelId="{1CFF2449-27DF-46C7-8D9D-A398035EBF72}" type="parTrans" cxnId="{B6456CDD-4B79-431B-A04A-D00C52A79F70}">
      <dgm:prSet/>
      <dgm:spPr/>
      <dgm:t>
        <a:bodyPr/>
        <a:lstStyle/>
        <a:p>
          <a:endParaRPr lang="en-US"/>
        </a:p>
      </dgm:t>
    </dgm:pt>
    <dgm:pt modelId="{B12D1C61-478E-4E23-9C00-D967E1491FEA}" type="sibTrans" cxnId="{B6456CDD-4B79-431B-A04A-D00C52A79F70}">
      <dgm:prSet/>
      <dgm:spPr/>
      <dgm:t>
        <a:bodyPr/>
        <a:lstStyle/>
        <a:p>
          <a:endParaRPr lang="en-US"/>
        </a:p>
      </dgm:t>
    </dgm:pt>
    <dgm:pt modelId="{A4C91F68-3FC8-4868-9641-B8082C3226FA}">
      <dgm:prSet/>
      <dgm:spPr/>
      <dgm:t>
        <a:bodyPr/>
        <a:lstStyle/>
        <a:p>
          <a:r>
            <a:rPr lang="en-US"/>
            <a:t>Demand for autonomy</a:t>
          </a:r>
        </a:p>
      </dgm:t>
    </dgm:pt>
    <dgm:pt modelId="{9DDF6DA8-9390-4E6F-884C-3B885E79AF5E}" type="parTrans" cxnId="{25D3859C-0992-4A32-A103-0E9E2A829A2C}">
      <dgm:prSet/>
      <dgm:spPr/>
      <dgm:t>
        <a:bodyPr/>
        <a:lstStyle/>
        <a:p>
          <a:endParaRPr lang="en-US"/>
        </a:p>
      </dgm:t>
    </dgm:pt>
    <dgm:pt modelId="{CE2D36C7-FEC9-4FC3-8AC8-C1B19EB721DD}" type="sibTrans" cxnId="{25D3859C-0992-4A32-A103-0E9E2A829A2C}">
      <dgm:prSet/>
      <dgm:spPr/>
      <dgm:t>
        <a:bodyPr/>
        <a:lstStyle/>
        <a:p>
          <a:endParaRPr lang="en-US"/>
        </a:p>
      </dgm:t>
    </dgm:pt>
    <dgm:pt modelId="{7D0B526D-012A-4259-BDD5-32E1A93921DC}">
      <dgm:prSet/>
      <dgm:spPr/>
      <dgm:t>
        <a:bodyPr/>
        <a:lstStyle/>
        <a:p>
          <a:r>
            <a:rPr lang="en-US"/>
            <a:t>Expression to become self-reliant.</a:t>
          </a:r>
        </a:p>
      </dgm:t>
    </dgm:pt>
    <dgm:pt modelId="{0E7119C7-46A8-4A32-9564-450FD06A4562}" type="parTrans" cxnId="{9D589399-8FC5-425E-AED0-7E500D699D97}">
      <dgm:prSet/>
      <dgm:spPr/>
      <dgm:t>
        <a:bodyPr/>
        <a:lstStyle/>
        <a:p>
          <a:endParaRPr lang="en-US"/>
        </a:p>
      </dgm:t>
    </dgm:pt>
    <dgm:pt modelId="{494CBDDF-5E1B-4155-AA9E-76980F8AB25C}" type="sibTrans" cxnId="{9D589399-8FC5-425E-AED0-7E500D699D97}">
      <dgm:prSet/>
      <dgm:spPr/>
      <dgm:t>
        <a:bodyPr/>
        <a:lstStyle/>
        <a:p>
          <a:endParaRPr lang="en-US"/>
        </a:p>
      </dgm:t>
    </dgm:pt>
    <dgm:pt modelId="{CF9302BD-7EA6-4D7D-A05D-EF279F7840D6}">
      <dgm:prSet/>
      <dgm:spPr/>
      <dgm:t>
        <a:bodyPr/>
        <a:lstStyle/>
        <a:p>
          <a:r>
            <a:rPr lang="en-US"/>
            <a:t>Total opposition and final movement against Government of Pakistan.</a:t>
          </a:r>
        </a:p>
      </dgm:t>
    </dgm:pt>
    <dgm:pt modelId="{6A130D76-563D-4314-B1FF-8126DAFFAD15}" type="parTrans" cxnId="{E2ADCA21-8618-49AD-8A3A-D2D4BF0BF2A4}">
      <dgm:prSet/>
      <dgm:spPr/>
      <dgm:t>
        <a:bodyPr/>
        <a:lstStyle/>
        <a:p>
          <a:endParaRPr lang="en-US"/>
        </a:p>
      </dgm:t>
    </dgm:pt>
    <dgm:pt modelId="{4D71E4A3-1D29-4CE3-B956-E849CF6BB781}" type="sibTrans" cxnId="{E2ADCA21-8618-49AD-8A3A-D2D4BF0BF2A4}">
      <dgm:prSet/>
      <dgm:spPr/>
      <dgm:t>
        <a:bodyPr/>
        <a:lstStyle/>
        <a:p>
          <a:endParaRPr lang="en-US"/>
        </a:p>
      </dgm:t>
    </dgm:pt>
    <dgm:pt modelId="{E7A47592-BC0F-4FAD-AF5F-14A71B0415BA}">
      <dgm:prSet/>
      <dgm:spPr/>
      <dgm:t>
        <a:bodyPr/>
        <a:lstStyle/>
        <a:p>
          <a:r>
            <a:rPr lang="en-US"/>
            <a:t>Awareness of the value of democracy.</a:t>
          </a:r>
        </a:p>
      </dgm:t>
    </dgm:pt>
    <dgm:pt modelId="{D1D6AC0B-FCA7-440E-AE73-6555D0DF2268}" type="parTrans" cxnId="{BB3E6306-93E1-4281-8C0D-D6D56E6BEF9F}">
      <dgm:prSet/>
      <dgm:spPr/>
      <dgm:t>
        <a:bodyPr/>
        <a:lstStyle/>
        <a:p>
          <a:endParaRPr lang="en-US"/>
        </a:p>
      </dgm:t>
    </dgm:pt>
    <dgm:pt modelId="{CA408134-9B60-4BE2-8369-CED5CEF0372A}" type="sibTrans" cxnId="{BB3E6306-93E1-4281-8C0D-D6D56E6BEF9F}">
      <dgm:prSet/>
      <dgm:spPr/>
      <dgm:t>
        <a:bodyPr/>
        <a:lstStyle/>
        <a:p>
          <a:endParaRPr lang="en-US"/>
        </a:p>
      </dgm:t>
    </dgm:pt>
    <dgm:pt modelId="{6B6DBE63-B4A3-454D-A848-CD78098074AC}">
      <dgm:prSet/>
      <dgm:spPr/>
      <dgm:t>
        <a:bodyPr/>
        <a:lstStyle/>
        <a:p>
          <a:r>
            <a:rPr lang="en-US"/>
            <a:t>Increased the popularity of Awami League</a:t>
          </a:r>
        </a:p>
      </dgm:t>
    </dgm:pt>
    <dgm:pt modelId="{AB5E17D4-7CC7-4034-913B-6F00FAEFB0A0}" type="parTrans" cxnId="{6601168B-7347-40A8-B901-28B904C20A6E}">
      <dgm:prSet/>
      <dgm:spPr/>
      <dgm:t>
        <a:bodyPr/>
        <a:lstStyle/>
        <a:p>
          <a:endParaRPr lang="en-US"/>
        </a:p>
      </dgm:t>
    </dgm:pt>
    <dgm:pt modelId="{AE872D5F-011F-44D5-AF8C-C47EFDE9B5D6}" type="sibTrans" cxnId="{6601168B-7347-40A8-B901-28B904C20A6E}">
      <dgm:prSet/>
      <dgm:spPr/>
      <dgm:t>
        <a:bodyPr/>
        <a:lstStyle/>
        <a:p>
          <a:endParaRPr lang="en-US"/>
        </a:p>
      </dgm:t>
    </dgm:pt>
    <dgm:pt modelId="{5237C409-484E-4092-994E-099D3192CF93}">
      <dgm:prSet/>
      <dgm:spPr/>
      <dgm:t>
        <a:bodyPr/>
        <a:lstStyle/>
        <a:p>
          <a:r>
            <a:rPr lang="en-US"/>
            <a:t>Impact upon the 1970 Election.</a:t>
          </a:r>
        </a:p>
      </dgm:t>
    </dgm:pt>
    <dgm:pt modelId="{2BAFA9CC-3999-4878-8264-DD8A640E08FD}" type="parTrans" cxnId="{69BFA05A-7A4A-437E-976D-ED56955B1273}">
      <dgm:prSet/>
      <dgm:spPr/>
      <dgm:t>
        <a:bodyPr/>
        <a:lstStyle/>
        <a:p>
          <a:endParaRPr lang="en-US"/>
        </a:p>
      </dgm:t>
    </dgm:pt>
    <dgm:pt modelId="{D504DA36-E38D-4C56-B61B-6B6E4953A983}" type="sibTrans" cxnId="{69BFA05A-7A4A-437E-976D-ED56955B1273}">
      <dgm:prSet/>
      <dgm:spPr/>
      <dgm:t>
        <a:bodyPr/>
        <a:lstStyle/>
        <a:p>
          <a:endParaRPr lang="en-US"/>
        </a:p>
      </dgm:t>
    </dgm:pt>
    <dgm:pt modelId="{1C469D02-404F-40AB-8749-64F9A96A5D17}">
      <dgm:prSet/>
      <dgm:spPr/>
      <dgm:t>
        <a:bodyPr/>
        <a:lstStyle/>
        <a:p>
          <a:r>
            <a:rPr lang="en-US"/>
            <a:t>Seed to the eventual independence of Bangladesh.</a:t>
          </a:r>
        </a:p>
      </dgm:t>
    </dgm:pt>
    <dgm:pt modelId="{929F757D-93AD-4C31-BB20-EB0E594A8B64}" type="parTrans" cxnId="{EB6013E8-51E8-43FC-B54A-D709087E6A0A}">
      <dgm:prSet/>
      <dgm:spPr/>
      <dgm:t>
        <a:bodyPr/>
        <a:lstStyle/>
        <a:p>
          <a:endParaRPr lang="en-US"/>
        </a:p>
      </dgm:t>
    </dgm:pt>
    <dgm:pt modelId="{C1CC1B70-47DE-4BF7-A23C-63ABCEA816F0}" type="sibTrans" cxnId="{EB6013E8-51E8-43FC-B54A-D709087E6A0A}">
      <dgm:prSet/>
      <dgm:spPr/>
      <dgm:t>
        <a:bodyPr/>
        <a:lstStyle/>
        <a:p>
          <a:endParaRPr lang="en-US"/>
        </a:p>
      </dgm:t>
    </dgm:pt>
    <dgm:pt modelId="{399100A9-3DE8-43F6-B4B0-A0AE9CF71CFC}">
      <dgm:prSet/>
      <dgm:spPr/>
      <dgm:t>
        <a:bodyPr/>
        <a:lstStyle/>
        <a:p>
          <a:r>
            <a:rPr lang="en-US"/>
            <a:t>Road To liberation</a:t>
          </a:r>
        </a:p>
      </dgm:t>
    </dgm:pt>
    <dgm:pt modelId="{07A11C63-E836-4C3C-B3CE-6A000E95591B}" type="parTrans" cxnId="{E2E83900-F9D2-49BE-A993-F8834D51A1B2}">
      <dgm:prSet/>
      <dgm:spPr/>
      <dgm:t>
        <a:bodyPr/>
        <a:lstStyle/>
        <a:p>
          <a:endParaRPr lang="en-US"/>
        </a:p>
      </dgm:t>
    </dgm:pt>
    <dgm:pt modelId="{78FB379E-DD9C-4131-A4FE-0D27E6B33891}" type="sibTrans" cxnId="{E2E83900-F9D2-49BE-A993-F8834D51A1B2}">
      <dgm:prSet/>
      <dgm:spPr/>
      <dgm:t>
        <a:bodyPr/>
        <a:lstStyle/>
        <a:p>
          <a:endParaRPr lang="en-US"/>
        </a:p>
      </dgm:t>
    </dgm:pt>
    <dgm:pt modelId="{4B1847FB-79BD-498B-8393-2C080196DF0D}">
      <dgm:prSet/>
      <dgm:spPr/>
      <dgm:t>
        <a:bodyPr/>
        <a:lstStyle/>
        <a:p>
          <a:r>
            <a:rPr lang="en-US"/>
            <a:t>Eleven Point Movement 1968-69</a:t>
          </a:r>
        </a:p>
      </dgm:t>
    </dgm:pt>
    <dgm:pt modelId="{CD817D37-29E0-492E-8655-31CEFE6FA042}" type="parTrans" cxnId="{F3710C05-7F47-46A7-AEB7-F7CA0C999533}">
      <dgm:prSet/>
      <dgm:spPr/>
      <dgm:t>
        <a:bodyPr/>
        <a:lstStyle/>
        <a:p>
          <a:endParaRPr lang="en-US"/>
        </a:p>
      </dgm:t>
    </dgm:pt>
    <dgm:pt modelId="{1E87798E-77B7-46CD-9661-D4A6B3B4BC1B}" type="sibTrans" cxnId="{F3710C05-7F47-46A7-AEB7-F7CA0C999533}">
      <dgm:prSet/>
      <dgm:spPr/>
      <dgm:t>
        <a:bodyPr/>
        <a:lstStyle/>
        <a:p>
          <a:endParaRPr lang="en-US"/>
        </a:p>
      </dgm:t>
    </dgm:pt>
    <dgm:pt modelId="{427F9546-28D1-4AFC-8C83-C70B63AF4F3A}">
      <dgm:prSet/>
      <dgm:spPr/>
      <dgm:t>
        <a:bodyPr/>
        <a:lstStyle/>
        <a:p>
          <a:r>
            <a:rPr lang="en-US"/>
            <a:t>Agartala Conspiracy</a:t>
          </a:r>
        </a:p>
      </dgm:t>
    </dgm:pt>
    <dgm:pt modelId="{BFF2870F-2996-4708-8533-976FA07BFEBB}" type="parTrans" cxnId="{4B3F1CFE-41B0-4448-B5C9-C18934910CF3}">
      <dgm:prSet/>
      <dgm:spPr/>
      <dgm:t>
        <a:bodyPr/>
        <a:lstStyle/>
        <a:p>
          <a:endParaRPr lang="en-US"/>
        </a:p>
      </dgm:t>
    </dgm:pt>
    <dgm:pt modelId="{80B51C73-2C9E-43A7-9D48-200DC58A5A87}" type="sibTrans" cxnId="{4B3F1CFE-41B0-4448-B5C9-C18934910CF3}">
      <dgm:prSet/>
      <dgm:spPr/>
      <dgm:t>
        <a:bodyPr/>
        <a:lstStyle/>
        <a:p>
          <a:endParaRPr lang="en-US"/>
        </a:p>
      </dgm:t>
    </dgm:pt>
    <dgm:pt modelId="{296207B6-9900-4001-A2BB-02E94AD33D0F}">
      <dgm:prSet/>
      <dgm:spPr/>
      <dgm:t>
        <a:bodyPr/>
        <a:lstStyle/>
        <a:p>
          <a:r>
            <a:rPr lang="en-US"/>
            <a:t>Mass Uprising, 1969</a:t>
          </a:r>
        </a:p>
      </dgm:t>
    </dgm:pt>
    <dgm:pt modelId="{85DF6136-86AC-44C5-B73D-5AE6F3B28E84}" type="parTrans" cxnId="{7DF97393-8355-4A47-82B4-A98D84720903}">
      <dgm:prSet/>
      <dgm:spPr/>
      <dgm:t>
        <a:bodyPr/>
        <a:lstStyle/>
        <a:p>
          <a:endParaRPr lang="en-US"/>
        </a:p>
      </dgm:t>
    </dgm:pt>
    <dgm:pt modelId="{8D45323C-52D5-4228-9564-9D4C7539E84F}" type="sibTrans" cxnId="{7DF97393-8355-4A47-82B4-A98D84720903}">
      <dgm:prSet/>
      <dgm:spPr/>
      <dgm:t>
        <a:bodyPr/>
        <a:lstStyle/>
        <a:p>
          <a:endParaRPr lang="en-US"/>
        </a:p>
      </dgm:t>
    </dgm:pt>
    <dgm:pt modelId="{B10F3958-1F9B-47EF-B271-4B41F06DABD0}">
      <dgm:prSet/>
      <dgm:spPr/>
      <dgm:t>
        <a:bodyPr/>
        <a:lstStyle/>
        <a:p>
          <a:r>
            <a:rPr lang="en-US"/>
            <a:t>Election of 1970</a:t>
          </a:r>
        </a:p>
      </dgm:t>
    </dgm:pt>
    <dgm:pt modelId="{D62D2B5A-F5CC-403F-8380-F989609A58EF}" type="parTrans" cxnId="{24A32A9A-AE17-4B08-ACAA-B119DE351224}">
      <dgm:prSet/>
      <dgm:spPr/>
      <dgm:t>
        <a:bodyPr/>
        <a:lstStyle/>
        <a:p>
          <a:endParaRPr lang="en-US"/>
        </a:p>
      </dgm:t>
    </dgm:pt>
    <dgm:pt modelId="{5EA20944-1284-40D7-9EC4-D5D2BD32E860}" type="sibTrans" cxnId="{24A32A9A-AE17-4B08-ACAA-B119DE351224}">
      <dgm:prSet/>
      <dgm:spPr/>
      <dgm:t>
        <a:bodyPr/>
        <a:lstStyle/>
        <a:p>
          <a:endParaRPr lang="en-US"/>
        </a:p>
      </dgm:t>
    </dgm:pt>
    <dgm:pt modelId="{D9A22B32-2E9F-4AC9-BC50-E0C478173664}" type="pres">
      <dgm:prSet presAssocID="{F209E6C9-05ED-44DB-B7E3-B417E04E4919}" presName="diagram" presStyleCnt="0">
        <dgm:presLayoutVars>
          <dgm:dir/>
          <dgm:resizeHandles val="exact"/>
        </dgm:presLayoutVars>
      </dgm:prSet>
      <dgm:spPr/>
    </dgm:pt>
    <dgm:pt modelId="{C2BDE1E1-600B-429E-B536-2D2D17E2F491}" type="pres">
      <dgm:prSet presAssocID="{9615DEA8-C8B1-46EC-8EAB-F275E19AFFF5}" presName="node" presStyleLbl="node1" presStyleIdx="0" presStyleCnt="14">
        <dgm:presLayoutVars>
          <dgm:bulletEnabled val="1"/>
        </dgm:presLayoutVars>
      </dgm:prSet>
      <dgm:spPr/>
    </dgm:pt>
    <dgm:pt modelId="{535DBF08-BB2C-4624-B8EE-0A1726DD2560}" type="pres">
      <dgm:prSet presAssocID="{050899C9-FCFA-43EA-8C24-038A769B1683}" presName="sibTrans" presStyleCnt="0"/>
      <dgm:spPr/>
    </dgm:pt>
    <dgm:pt modelId="{9B320C47-ADC9-4595-BC49-1B8E34E5A1BC}" type="pres">
      <dgm:prSet presAssocID="{8ABA085C-2AB7-4BA2-A305-957C8C0A9766}" presName="node" presStyleLbl="node1" presStyleIdx="1" presStyleCnt="14">
        <dgm:presLayoutVars>
          <dgm:bulletEnabled val="1"/>
        </dgm:presLayoutVars>
      </dgm:prSet>
      <dgm:spPr/>
    </dgm:pt>
    <dgm:pt modelId="{4B6979C1-E63C-4F4A-9177-B264C0FD3B42}" type="pres">
      <dgm:prSet presAssocID="{B12D1C61-478E-4E23-9C00-D967E1491FEA}" presName="sibTrans" presStyleCnt="0"/>
      <dgm:spPr/>
    </dgm:pt>
    <dgm:pt modelId="{749C3362-B0CB-4685-AB09-38F3E228D0AB}" type="pres">
      <dgm:prSet presAssocID="{A4C91F68-3FC8-4868-9641-B8082C3226FA}" presName="node" presStyleLbl="node1" presStyleIdx="2" presStyleCnt="14">
        <dgm:presLayoutVars>
          <dgm:bulletEnabled val="1"/>
        </dgm:presLayoutVars>
      </dgm:prSet>
      <dgm:spPr/>
    </dgm:pt>
    <dgm:pt modelId="{5CB2B210-9845-496C-9AEB-66341B715D48}" type="pres">
      <dgm:prSet presAssocID="{CE2D36C7-FEC9-4FC3-8AC8-C1B19EB721DD}" presName="sibTrans" presStyleCnt="0"/>
      <dgm:spPr/>
    </dgm:pt>
    <dgm:pt modelId="{C78CD9F2-2032-4A80-BD42-876FD80CBB85}" type="pres">
      <dgm:prSet presAssocID="{7D0B526D-012A-4259-BDD5-32E1A93921DC}" presName="node" presStyleLbl="node1" presStyleIdx="3" presStyleCnt="14">
        <dgm:presLayoutVars>
          <dgm:bulletEnabled val="1"/>
        </dgm:presLayoutVars>
      </dgm:prSet>
      <dgm:spPr/>
    </dgm:pt>
    <dgm:pt modelId="{E945505D-9688-467A-8D36-102C24DF32A5}" type="pres">
      <dgm:prSet presAssocID="{494CBDDF-5E1B-4155-AA9E-76980F8AB25C}" presName="sibTrans" presStyleCnt="0"/>
      <dgm:spPr/>
    </dgm:pt>
    <dgm:pt modelId="{B812269D-B668-47B9-9E56-A2003D3F6D55}" type="pres">
      <dgm:prSet presAssocID="{CF9302BD-7EA6-4D7D-A05D-EF279F7840D6}" presName="node" presStyleLbl="node1" presStyleIdx="4" presStyleCnt="14">
        <dgm:presLayoutVars>
          <dgm:bulletEnabled val="1"/>
        </dgm:presLayoutVars>
      </dgm:prSet>
      <dgm:spPr/>
    </dgm:pt>
    <dgm:pt modelId="{B5F87669-67F2-4544-A73F-F7D74216098B}" type="pres">
      <dgm:prSet presAssocID="{4D71E4A3-1D29-4CE3-B956-E849CF6BB781}" presName="sibTrans" presStyleCnt="0"/>
      <dgm:spPr/>
    </dgm:pt>
    <dgm:pt modelId="{BC9160C0-0059-4AE9-8AD5-93A1FF51FB3B}" type="pres">
      <dgm:prSet presAssocID="{E7A47592-BC0F-4FAD-AF5F-14A71B0415BA}" presName="node" presStyleLbl="node1" presStyleIdx="5" presStyleCnt="14">
        <dgm:presLayoutVars>
          <dgm:bulletEnabled val="1"/>
        </dgm:presLayoutVars>
      </dgm:prSet>
      <dgm:spPr/>
    </dgm:pt>
    <dgm:pt modelId="{8135997E-547C-4FD1-938A-192EA856A419}" type="pres">
      <dgm:prSet presAssocID="{CA408134-9B60-4BE2-8369-CED5CEF0372A}" presName="sibTrans" presStyleCnt="0"/>
      <dgm:spPr/>
    </dgm:pt>
    <dgm:pt modelId="{217E060B-3661-4F58-861B-7944A4CB6EC7}" type="pres">
      <dgm:prSet presAssocID="{6B6DBE63-B4A3-454D-A848-CD78098074AC}" presName="node" presStyleLbl="node1" presStyleIdx="6" presStyleCnt="14">
        <dgm:presLayoutVars>
          <dgm:bulletEnabled val="1"/>
        </dgm:presLayoutVars>
      </dgm:prSet>
      <dgm:spPr/>
    </dgm:pt>
    <dgm:pt modelId="{B6765E95-EB8C-4B26-9BFD-3464CEE2A6CF}" type="pres">
      <dgm:prSet presAssocID="{AE872D5F-011F-44D5-AF8C-C47EFDE9B5D6}" presName="sibTrans" presStyleCnt="0"/>
      <dgm:spPr/>
    </dgm:pt>
    <dgm:pt modelId="{74C7156B-E6B6-4ACF-A923-059ECF3A06D6}" type="pres">
      <dgm:prSet presAssocID="{5237C409-484E-4092-994E-099D3192CF93}" presName="node" presStyleLbl="node1" presStyleIdx="7" presStyleCnt="14">
        <dgm:presLayoutVars>
          <dgm:bulletEnabled val="1"/>
        </dgm:presLayoutVars>
      </dgm:prSet>
      <dgm:spPr/>
    </dgm:pt>
    <dgm:pt modelId="{73DBAFC0-2906-470B-A8DE-4D0D4958BCAB}" type="pres">
      <dgm:prSet presAssocID="{D504DA36-E38D-4C56-B61B-6B6E4953A983}" presName="sibTrans" presStyleCnt="0"/>
      <dgm:spPr/>
    </dgm:pt>
    <dgm:pt modelId="{77128361-F959-4E41-90D5-BEC71358BED6}" type="pres">
      <dgm:prSet presAssocID="{1C469D02-404F-40AB-8749-64F9A96A5D17}" presName="node" presStyleLbl="node1" presStyleIdx="8" presStyleCnt="14">
        <dgm:presLayoutVars>
          <dgm:bulletEnabled val="1"/>
        </dgm:presLayoutVars>
      </dgm:prSet>
      <dgm:spPr/>
    </dgm:pt>
    <dgm:pt modelId="{9972D98E-F081-413B-976E-BE4E947674D6}" type="pres">
      <dgm:prSet presAssocID="{C1CC1B70-47DE-4BF7-A23C-63ABCEA816F0}" presName="sibTrans" presStyleCnt="0"/>
      <dgm:spPr/>
    </dgm:pt>
    <dgm:pt modelId="{60B82496-ED0A-4C7F-A778-E6DA651D834C}" type="pres">
      <dgm:prSet presAssocID="{399100A9-3DE8-43F6-B4B0-A0AE9CF71CFC}" presName="node" presStyleLbl="node1" presStyleIdx="9" presStyleCnt="14">
        <dgm:presLayoutVars>
          <dgm:bulletEnabled val="1"/>
        </dgm:presLayoutVars>
      </dgm:prSet>
      <dgm:spPr/>
    </dgm:pt>
    <dgm:pt modelId="{13DBD081-7BA6-4B88-99D1-FAA2CA171DD0}" type="pres">
      <dgm:prSet presAssocID="{78FB379E-DD9C-4131-A4FE-0D27E6B33891}" presName="sibTrans" presStyleCnt="0"/>
      <dgm:spPr/>
    </dgm:pt>
    <dgm:pt modelId="{93DE9A95-D2FA-45B4-A865-2388E90FB6A6}" type="pres">
      <dgm:prSet presAssocID="{4B1847FB-79BD-498B-8393-2C080196DF0D}" presName="node" presStyleLbl="node1" presStyleIdx="10" presStyleCnt="14">
        <dgm:presLayoutVars>
          <dgm:bulletEnabled val="1"/>
        </dgm:presLayoutVars>
      </dgm:prSet>
      <dgm:spPr/>
    </dgm:pt>
    <dgm:pt modelId="{57A41AE4-9BAF-45FB-A36F-9BFC6E4C784F}" type="pres">
      <dgm:prSet presAssocID="{1E87798E-77B7-46CD-9661-D4A6B3B4BC1B}" presName="sibTrans" presStyleCnt="0"/>
      <dgm:spPr/>
    </dgm:pt>
    <dgm:pt modelId="{E86675B9-DF16-4865-8DFB-98EC06D045A7}" type="pres">
      <dgm:prSet presAssocID="{427F9546-28D1-4AFC-8C83-C70B63AF4F3A}" presName="node" presStyleLbl="node1" presStyleIdx="11" presStyleCnt="14">
        <dgm:presLayoutVars>
          <dgm:bulletEnabled val="1"/>
        </dgm:presLayoutVars>
      </dgm:prSet>
      <dgm:spPr/>
    </dgm:pt>
    <dgm:pt modelId="{FE9E0C93-6413-4CED-8997-35321F9EFAB5}" type="pres">
      <dgm:prSet presAssocID="{80B51C73-2C9E-43A7-9D48-200DC58A5A87}" presName="sibTrans" presStyleCnt="0"/>
      <dgm:spPr/>
    </dgm:pt>
    <dgm:pt modelId="{461E113F-1BB2-4C9B-99AF-2415B829FB2D}" type="pres">
      <dgm:prSet presAssocID="{296207B6-9900-4001-A2BB-02E94AD33D0F}" presName="node" presStyleLbl="node1" presStyleIdx="12" presStyleCnt="14">
        <dgm:presLayoutVars>
          <dgm:bulletEnabled val="1"/>
        </dgm:presLayoutVars>
      </dgm:prSet>
      <dgm:spPr/>
    </dgm:pt>
    <dgm:pt modelId="{7847F9D7-98FB-4450-BEA1-2599C75E32E1}" type="pres">
      <dgm:prSet presAssocID="{8D45323C-52D5-4228-9564-9D4C7539E84F}" presName="sibTrans" presStyleCnt="0"/>
      <dgm:spPr/>
    </dgm:pt>
    <dgm:pt modelId="{C2F40568-8845-481A-9E55-B159324CB51B}" type="pres">
      <dgm:prSet presAssocID="{B10F3958-1F9B-47EF-B271-4B41F06DABD0}" presName="node" presStyleLbl="node1" presStyleIdx="13" presStyleCnt="14">
        <dgm:presLayoutVars>
          <dgm:bulletEnabled val="1"/>
        </dgm:presLayoutVars>
      </dgm:prSet>
      <dgm:spPr/>
    </dgm:pt>
  </dgm:ptLst>
  <dgm:cxnLst>
    <dgm:cxn modelId="{E2E83900-F9D2-49BE-A993-F8834D51A1B2}" srcId="{F209E6C9-05ED-44DB-B7E3-B417E04E4919}" destId="{399100A9-3DE8-43F6-B4B0-A0AE9CF71CFC}" srcOrd="9" destOrd="0" parTransId="{07A11C63-E836-4C3C-B3CE-6A000E95591B}" sibTransId="{78FB379E-DD9C-4131-A4FE-0D27E6B33891}"/>
    <dgm:cxn modelId="{F3710C05-7F47-46A7-AEB7-F7CA0C999533}" srcId="{F209E6C9-05ED-44DB-B7E3-B417E04E4919}" destId="{4B1847FB-79BD-498B-8393-2C080196DF0D}" srcOrd="10" destOrd="0" parTransId="{CD817D37-29E0-492E-8655-31CEFE6FA042}" sibTransId="{1E87798E-77B7-46CD-9661-D4A6B3B4BC1B}"/>
    <dgm:cxn modelId="{BB3E6306-93E1-4281-8C0D-D6D56E6BEF9F}" srcId="{F209E6C9-05ED-44DB-B7E3-B417E04E4919}" destId="{E7A47592-BC0F-4FAD-AF5F-14A71B0415BA}" srcOrd="5" destOrd="0" parTransId="{D1D6AC0B-FCA7-440E-AE73-6555D0DF2268}" sibTransId="{CA408134-9B60-4BE2-8369-CED5CEF0372A}"/>
    <dgm:cxn modelId="{719EFF0A-C895-4BB4-A70A-48F09EA4153D}" type="presOf" srcId="{4B1847FB-79BD-498B-8393-2C080196DF0D}" destId="{93DE9A95-D2FA-45B4-A865-2388E90FB6A6}" srcOrd="0" destOrd="0" presId="urn:microsoft.com/office/officeart/2005/8/layout/default"/>
    <dgm:cxn modelId="{3DE9F820-D5A9-47C6-945F-5490E02EAA3D}" type="presOf" srcId="{9615DEA8-C8B1-46EC-8EAB-F275E19AFFF5}" destId="{C2BDE1E1-600B-429E-B536-2D2D17E2F491}" srcOrd="0" destOrd="0" presId="urn:microsoft.com/office/officeart/2005/8/layout/default"/>
    <dgm:cxn modelId="{E2ADCA21-8618-49AD-8A3A-D2D4BF0BF2A4}" srcId="{F209E6C9-05ED-44DB-B7E3-B417E04E4919}" destId="{CF9302BD-7EA6-4D7D-A05D-EF279F7840D6}" srcOrd="4" destOrd="0" parTransId="{6A130D76-563D-4314-B1FF-8126DAFFAD15}" sibTransId="{4D71E4A3-1D29-4CE3-B956-E849CF6BB781}"/>
    <dgm:cxn modelId="{F07E045D-2C35-4A93-84C4-884DF16F1C46}" type="presOf" srcId="{296207B6-9900-4001-A2BB-02E94AD33D0F}" destId="{461E113F-1BB2-4C9B-99AF-2415B829FB2D}" srcOrd="0" destOrd="0" presId="urn:microsoft.com/office/officeart/2005/8/layout/default"/>
    <dgm:cxn modelId="{E68E0268-2B66-438F-A865-4BF05661322F}" type="presOf" srcId="{CF9302BD-7EA6-4D7D-A05D-EF279F7840D6}" destId="{B812269D-B668-47B9-9E56-A2003D3F6D55}" srcOrd="0" destOrd="0" presId="urn:microsoft.com/office/officeart/2005/8/layout/default"/>
    <dgm:cxn modelId="{B831F450-0875-40E3-A101-E675D14132A0}" type="presOf" srcId="{8ABA085C-2AB7-4BA2-A305-957C8C0A9766}" destId="{9B320C47-ADC9-4595-BC49-1B8E34E5A1BC}" srcOrd="0" destOrd="0" presId="urn:microsoft.com/office/officeart/2005/8/layout/default"/>
    <dgm:cxn modelId="{CE8F6555-7996-4B1B-A387-D049C1923882}" type="presOf" srcId="{F209E6C9-05ED-44DB-B7E3-B417E04E4919}" destId="{D9A22B32-2E9F-4AC9-BC50-E0C478173664}" srcOrd="0" destOrd="0" presId="urn:microsoft.com/office/officeart/2005/8/layout/default"/>
    <dgm:cxn modelId="{69BFA05A-7A4A-437E-976D-ED56955B1273}" srcId="{F209E6C9-05ED-44DB-B7E3-B417E04E4919}" destId="{5237C409-484E-4092-994E-099D3192CF93}" srcOrd="7" destOrd="0" parTransId="{2BAFA9CC-3999-4878-8264-DD8A640E08FD}" sibTransId="{D504DA36-E38D-4C56-B61B-6B6E4953A983}"/>
    <dgm:cxn modelId="{6601168B-7347-40A8-B901-28B904C20A6E}" srcId="{F209E6C9-05ED-44DB-B7E3-B417E04E4919}" destId="{6B6DBE63-B4A3-454D-A848-CD78098074AC}" srcOrd="6" destOrd="0" parTransId="{AB5E17D4-7CC7-4034-913B-6F00FAEFB0A0}" sibTransId="{AE872D5F-011F-44D5-AF8C-C47EFDE9B5D6}"/>
    <dgm:cxn modelId="{91DF1290-0F0C-43D8-8839-DA2CC185BCFD}" type="presOf" srcId="{427F9546-28D1-4AFC-8C83-C70B63AF4F3A}" destId="{E86675B9-DF16-4865-8DFB-98EC06D045A7}" srcOrd="0" destOrd="0" presId="urn:microsoft.com/office/officeart/2005/8/layout/default"/>
    <dgm:cxn modelId="{7DF97393-8355-4A47-82B4-A98D84720903}" srcId="{F209E6C9-05ED-44DB-B7E3-B417E04E4919}" destId="{296207B6-9900-4001-A2BB-02E94AD33D0F}" srcOrd="12" destOrd="0" parTransId="{85DF6136-86AC-44C5-B73D-5AE6F3B28E84}" sibTransId="{8D45323C-52D5-4228-9564-9D4C7539E84F}"/>
    <dgm:cxn modelId="{9D589399-8FC5-425E-AED0-7E500D699D97}" srcId="{F209E6C9-05ED-44DB-B7E3-B417E04E4919}" destId="{7D0B526D-012A-4259-BDD5-32E1A93921DC}" srcOrd="3" destOrd="0" parTransId="{0E7119C7-46A8-4A32-9564-450FD06A4562}" sibTransId="{494CBDDF-5E1B-4155-AA9E-76980F8AB25C}"/>
    <dgm:cxn modelId="{24A32A9A-AE17-4B08-ACAA-B119DE351224}" srcId="{F209E6C9-05ED-44DB-B7E3-B417E04E4919}" destId="{B10F3958-1F9B-47EF-B271-4B41F06DABD0}" srcOrd="13" destOrd="0" parTransId="{D62D2B5A-F5CC-403F-8380-F989609A58EF}" sibTransId="{5EA20944-1284-40D7-9EC4-D5D2BD32E860}"/>
    <dgm:cxn modelId="{25D3859C-0992-4A32-A103-0E9E2A829A2C}" srcId="{F209E6C9-05ED-44DB-B7E3-B417E04E4919}" destId="{A4C91F68-3FC8-4868-9641-B8082C3226FA}" srcOrd="2" destOrd="0" parTransId="{9DDF6DA8-9390-4E6F-884C-3B885E79AF5E}" sibTransId="{CE2D36C7-FEC9-4FC3-8AC8-C1B19EB721DD}"/>
    <dgm:cxn modelId="{189635BD-B4EB-459E-B638-A1364EC2C794}" type="presOf" srcId="{B10F3958-1F9B-47EF-B271-4B41F06DABD0}" destId="{C2F40568-8845-481A-9E55-B159324CB51B}" srcOrd="0" destOrd="0" presId="urn:microsoft.com/office/officeart/2005/8/layout/default"/>
    <dgm:cxn modelId="{909FA1C3-2B2A-44F3-8AF4-0D13128F9A0F}" type="presOf" srcId="{E7A47592-BC0F-4FAD-AF5F-14A71B0415BA}" destId="{BC9160C0-0059-4AE9-8AD5-93A1FF51FB3B}" srcOrd="0" destOrd="0" presId="urn:microsoft.com/office/officeart/2005/8/layout/default"/>
    <dgm:cxn modelId="{9DB49FCD-8AB1-4CB9-AABC-065A3B76B30F}" type="presOf" srcId="{7D0B526D-012A-4259-BDD5-32E1A93921DC}" destId="{C78CD9F2-2032-4A80-BD42-876FD80CBB85}" srcOrd="0" destOrd="0" presId="urn:microsoft.com/office/officeart/2005/8/layout/default"/>
    <dgm:cxn modelId="{B6456CDD-4B79-431B-A04A-D00C52A79F70}" srcId="{F209E6C9-05ED-44DB-B7E3-B417E04E4919}" destId="{8ABA085C-2AB7-4BA2-A305-957C8C0A9766}" srcOrd="1" destOrd="0" parTransId="{1CFF2449-27DF-46C7-8D9D-A398035EBF72}" sibTransId="{B12D1C61-478E-4E23-9C00-D967E1491FEA}"/>
    <dgm:cxn modelId="{5D75E7DE-31CC-4204-90D8-422267222930}" type="presOf" srcId="{5237C409-484E-4092-994E-099D3192CF93}" destId="{74C7156B-E6B6-4ACF-A923-059ECF3A06D6}" srcOrd="0" destOrd="0" presId="urn:microsoft.com/office/officeart/2005/8/layout/default"/>
    <dgm:cxn modelId="{6E194CE4-44B1-4445-B914-AE032C796FF8}" type="presOf" srcId="{A4C91F68-3FC8-4868-9641-B8082C3226FA}" destId="{749C3362-B0CB-4685-AB09-38F3E228D0AB}" srcOrd="0" destOrd="0" presId="urn:microsoft.com/office/officeart/2005/8/layout/default"/>
    <dgm:cxn modelId="{EB6013E8-51E8-43FC-B54A-D709087E6A0A}" srcId="{F209E6C9-05ED-44DB-B7E3-B417E04E4919}" destId="{1C469D02-404F-40AB-8749-64F9A96A5D17}" srcOrd="8" destOrd="0" parTransId="{929F757D-93AD-4C31-BB20-EB0E594A8B64}" sibTransId="{C1CC1B70-47DE-4BF7-A23C-63ABCEA816F0}"/>
    <dgm:cxn modelId="{E652EAF2-5665-42A5-944D-53CE4AAE5B54}" type="presOf" srcId="{1C469D02-404F-40AB-8749-64F9A96A5D17}" destId="{77128361-F959-4E41-90D5-BEC71358BED6}" srcOrd="0" destOrd="0" presId="urn:microsoft.com/office/officeart/2005/8/layout/default"/>
    <dgm:cxn modelId="{4CE897F8-3402-4D89-937F-4432D45FC3B1}" type="presOf" srcId="{399100A9-3DE8-43F6-B4B0-A0AE9CF71CFC}" destId="{60B82496-ED0A-4C7F-A778-E6DA651D834C}" srcOrd="0" destOrd="0" presId="urn:microsoft.com/office/officeart/2005/8/layout/default"/>
    <dgm:cxn modelId="{A86837FC-8E39-428A-8BEA-76E550921AA0}" type="presOf" srcId="{6B6DBE63-B4A3-454D-A848-CD78098074AC}" destId="{217E060B-3661-4F58-861B-7944A4CB6EC7}" srcOrd="0" destOrd="0" presId="urn:microsoft.com/office/officeart/2005/8/layout/default"/>
    <dgm:cxn modelId="{CA5BB6FC-2410-4EE1-9248-416335A70E8B}" srcId="{F209E6C9-05ED-44DB-B7E3-B417E04E4919}" destId="{9615DEA8-C8B1-46EC-8EAB-F275E19AFFF5}" srcOrd="0" destOrd="0" parTransId="{8BB724E1-A6ED-40D7-9290-73AE2724E555}" sibTransId="{050899C9-FCFA-43EA-8C24-038A769B1683}"/>
    <dgm:cxn modelId="{4B3F1CFE-41B0-4448-B5C9-C18934910CF3}" srcId="{F209E6C9-05ED-44DB-B7E3-B417E04E4919}" destId="{427F9546-28D1-4AFC-8C83-C70B63AF4F3A}" srcOrd="11" destOrd="0" parTransId="{BFF2870F-2996-4708-8533-976FA07BFEBB}" sibTransId="{80B51C73-2C9E-43A7-9D48-200DC58A5A87}"/>
    <dgm:cxn modelId="{C293E5A8-C585-43B9-8568-C9EE396F938F}" type="presParOf" srcId="{D9A22B32-2E9F-4AC9-BC50-E0C478173664}" destId="{C2BDE1E1-600B-429E-B536-2D2D17E2F491}" srcOrd="0" destOrd="0" presId="urn:microsoft.com/office/officeart/2005/8/layout/default"/>
    <dgm:cxn modelId="{BFB6FCE8-73B9-4C72-9DC5-B6612A6C3312}" type="presParOf" srcId="{D9A22B32-2E9F-4AC9-BC50-E0C478173664}" destId="{535DBF08-BB2C-4624-B8EE-0A1726DD2560}" srcOrd="1" destOrd="0" presId="urn:microsoft.com/office/officeart/2005/8/layout/default"/>
    <dgm:cxn modelId="{D12637AB-51D8-487F-B465-3156C2B86B3C}" type="presParOf" srcId="{D9A22B32-2E9F-4AC9-BC50-E0C478173664}" destId="{9B320C47-ADC9-4595-BC49-1B8E34E5A1BC}" srcOrd="2" destOrd="0" presId="urn:microsoft.com/office/officeart/2005/8/layout/default"/>
    <dgm:cxn modelId="{DCEEACC1-DDDB-4A07-808E-4ECD7C4DEE24}" type="presParOf" srcId="{D9A22B32-2E9F-4AC9-BC50-E0C478173664}" destId="{4B6979C1-E63C-4F4A-9177-B264C0FD3B42}" srcOrd="3" destOrd="0" presId="urn:microsoft.com/office/officeart/2005/8/layout/default"/>
    <dgm:cxn modelId="{54C6D62D-3A14-4016-BB2B-76DB69FBFFF9}" type="presParOf" srcId="{D9A22B32-2E9F-4AC9-BC50-E0C478173664}" destId="{749C3362-B0CB-4685-AB09-38F3E228D0AB}" srcOrd="4" destOrd="0" presId="urn:microsoft.com/office/officeart/2005/8/layout/default"/>
    <dgm:cxn modelId="{BB01369D-0E0D-4CDD-A8FD-8F6F9EC92BA1}" type="presParOf" srcId="{D9A22B32-2E9F-4AC9-BC50-E0C478173664}" destId="{5CB2B210-9845-496C-9AEB-66341B715D48}" srcOrd="5" destOrd="0" presId="urn:microsoft.com/office/officeart/2005/8/layout/default"/>
    <dgm:cxn modelId="{7623AAFA-1AA6-430C-9004-D8268B4BD51E}" type="presParOf" srcId="{D9A22B32-2E9F-4AC9-BC50-E0C478173664}" destId="{C78CD9F2-2032-4A80-BD42-876FD80CBB85}" srcOrd="6" destOrd="0" presId="urn:microsoft.com/office/officeart/2005/8/layout/default"/>
    <dgm:cxn modelId="{9E6F4E72-87EC-49DC-A783-4341B45B47E5}" type="presParOf" srcId="{D9A22B32-2E9F-4AC9-BC50-E0C478173664}" destId="{E945505D-9688-467A-8D36-102C24DF32A5}" srcOrd="7" destOrd="0" presId="urn:microsoft.com/office/officeart/2005/8/layout/default"/>
    <dgm:cxn modelId="{C1D9F240-6EDF-448E-A9CE-CB82081544A8}" type="presParOf" srcId="{D9A22B32-2E9F-4AC9-BC50-E0C478173664}" destId="{B812269D-B668-47B9-9E56-A2003D3F6D55}" srcOrd="8" destOrd="0" presId="urn:microsoft.com/office/officeart/2005/8/layout/default"/>
    <dgm:cxn modelId="{1DDD77D7-F499-4634-BD7A-65D005E409A9}" type="presParOf" srcId="{D9A22B32-2E9F-4AC9-BC50-E0C478173664}" destId="{B5F87669-67F2-4544-A73F-F7D74216098B}" srcOrd="9" destOrd="0" presId="urn:microsoft.com/office/officeart/2005/8/layout/default"/>
    <dgm:cxn modelId="{A1600901-356A-4B52-956C-892BB19FFA53}" type="presParOf" srcId="{D9A22B32-2E9F-4AC9-BC50-E0C478173664}" destId="{BC9160C0-0059-4AE9-8AD5-93A1FF51FB3B}" srcOrd="10" destOrd="0" presId="urn:microsoft.com/office/officeart/2005/8/layout/default"/>
    <dgm:cxn modelId="{736AFCBF-33C1-48F9-BE9B-BD8B183950E8}" type="presParOf" srcId="{D9A22B32-2E9F-4AC9-BC50-E0C478173664}" destId="{8135997E-547C-4FD1-938A-192EA856A419}" srcOrd="11" destOrd="0" presId="urn:microsoft.com/office/officeart/2005/8/layout/default"/>
    <dgm:cxn modelId="{2FC9E837-BD37-4E0C-BDE7-D85C8F908753}" type="presParOf" srcId="{D9A22B32-2E9F-4AC9-BC50-E0C478173664}" destId="{217E060B-3661-4F58-861B-7944A4CB6EC7}" srcOrd="12" destOrd="0" presId="urn:microsoft.com/office/officeart/2005/8/layout/default"/>
    <dgm:cxn modelId="{E9BF1CCB-5734-45EF-BD29-A10023FE35FC}" type="presParOf" srcId="{D9A22B32-2E9F-4AC9-BC50-E0C478173664}" destId="{B6765E95-EB8C-4B26-9BFD-3464CEE2A6CF}" srcOrd="13" destOrd="0" presId="urn:microsoft.com/office/officeart/2005/8/layout/default"/>
    <dgm:cxn modelId="{EC3B6A0F-7D33-429B-8D2E-AB7D973B20CA}" type="presParOf" srcId="{D9A22B32-2E9F-4AC9-BC50-E0C478173664}" destId="{74C7156B-E6B6-4ACF-A923-059ECF3A06D6}" srcOrd="14" destOrd="0" presId="urn:microsoft.com/office/officeart/2005/8/layout/default"/>
    <dgm:cxn modelId="{EE60B541-8C27-4C77-83B1-A8E7215C9CF4}" type="presParOf" srcId="{D9A22B32-2E9F-4AC9-BC50-E0C478173664}" destId="{73DBAFC0-2906-470B-A8DE-4D0D4958BCAB}" srcOrd="15" destOrd="0" presId="urn:microsoft.com/office/officeart/2005/8/layout/default"/>
    <dgm:cxn modelId="{9BA7B082-2BEC-44A4-A449-4A8DAD1BF213}" type="presParOf" srcId="{D9A22B32-2E9F-4AC9-BC50-E0C478173664}" destId="{77128361-F959-4E41-90D5-BEC71358BED6}" srcOrd="16" destOrd="0" presId="urn:microsoft.com/office/officeart/2005/8/layout/default"/>
    <dgm:cxn modelId="{E434DBC5-4A81-4BB8-98EB-D3474D53C310}" type="presParOf" srcId="{D9A22B32-2E9F-4AC9-BC50-E0C478173664}" destId="{9972D98E-F081-413B-976E-BE4E947674D6}" srcOrd="17" destOrd="0" presId="urn:microsoft.com/office/officeart/2005/8/layout/default"/>
    <dgm:cxn modelId="{A6059632-6558-4FA3-BD7F-F2325A5EAE6A}" type="presParOf" srcId="{D9A22B32-2E9F-4AC9-BC50-E0C478173664}" destId="{60B82496-ED0A-4C7F-A778-E6DA651D834C}" srcOrd="18" destOrd="0" presId="urn:microsoft.com/office/officeart/2005/8/layout/default"/>
    <dgm:cxn modelId="{44A2B7E0-9426-4975-8435-01F28834A8D7}" type="presParOf" srcId="{D9A22B32-2E9F-4AC9-BC50-E0C478173664}" destId="{13DBD081-7BA6-4B88-99D1-FAA2CA171DD0}" srcOrd="19" destOrd="0" presId="urn:microsoft.com/office/officeart/2005/8/layout/default"/>
    <dgm:cxn modelId="{594B2968-A4B7-4D4E-9D65-907EFC66E13E}" type="presParOf" srcId="{D9A22B32-2E9F-4AC9-BC50-E0C478173664}" destId="{93DE9A95-D2FA-45B4-A865-2388E90FB6A6}" srcOrd="20" destOrd="0" presId="urn:microsoft.com/office/officeart/2005/8/layout/default"/>
    <dgm:cxn modelId="{2C31E527-6D5F-495B-A960-1B05269CDCB6}" type="presParOf" srcId="{D9A22B32-2E9F-4AC9-BC50-E0C478173664}" destId="{57A41AE4-9BAF-45FB-A36F-9BFC6E4C784F}" srcOrd="21" destOrd="0" presId="urn:microsoft.com/office/officeart/2005/8/layout/default"/>
    <dgm:cxn modelId="{83A83436-6B3E-4EEF-A2B3-2C83F0BA89B4}" type="presParOf" srcId="{D9A22B32-2E9F-4AC9-BC50-E0C478173664}" destId="{E86675B9-DF16-4865-8DFB-98EC06D045A7}" srcOrd="22" destOrd="0" presId="urn:microsoft.com/office/officeart/2005/8/layout/default"/>
    <dgm:cxn modelId="{9CB5C0F4-4571-4824-B4A3-8C7CCCBBDBBF}" type="presParOf" srcId="{D9A22B32-2E9F-4AC9-BC50-E0C478173664}" destId="{FE9E0C93-6413-4CED-8997-35321F9EFAB5}" srcOrd="23" destOrd="0" presId="urn:microsoft.com/office/officeart/2005/8/layout/default"/>
    <dgm:cxn modelId="{62668AA1-EB28-4237-8CB7-D476E01047C4}" type="presParOf" srcId="{D9A22B32-2E9F-4AC9-BC50-E0C478173664}" destId="{461E113F-1BB2-4C9B-99AF-2415B829FB2D}" srcOrd="24" destOrd="0" presId="urn:microsoft.com/office/officeart/2005/8/layout/default"/>
    <dgm:cxn modelId="{8E98E4CF-E55F-493F-9CDD-7EF038EDA598}" type="presParOf" srcId="{D9A22B32-2E9F-4AC9-BC50-E0C478173664}" destId="{7847F9D7-98FB-4450-BEA1-2599C75E32E1}" srcOrd="25" destOrd="0" presId="urn:microsoft.com/office/officeart/2005/8/layout/default"/>
    <dgm:cxn modelId="{9808F130-2F83-41D2-ADBB-9DAD4644E1EE}" type="presParOf" srcId="{D9A22B32-2E9F-4AC9-BC50-E0C478173664}" destId="{C2F40568-8845-481A-9E55-B159324CB51B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A8520-B606-4F73-9E13-05E44490945B}">
      <dsp:nvSpPr>
        <dsp:cNvPr id="0" name=""/>
        <dsp:cNvSpPr/>
      </dsp:nvSpPr>
      <dsp:spPr>
        <a:xfrm>
          <a:off x="0" y="0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The main source of the inspiration of the Six-Point Program lies on  the original concept of Pakistan that it would consist of 'independent  Muslim States'.</a:t>
          </a:r>
        </a:p>
      </dsp:txBody>
      <dsp:txXfrm>
        <a:off x="24059" y="24059"/>
        <a:ext cx="7700515" cy="773317"/>
      </dsp:txXfrm>
    </dsp:sp>
    <dsp:sp modelId="{9AF520C3-9E40-4677-9802-5C06FD93A73E}">
      <dsp:nvSpPr>
        <dsp:cNvPr id="0" name=""/>
        <dsp:cNvSpPr/>
      </dsp:nvSpPr>
      <dsp:spPr>
        <a:xfrm>
          <a:off x="724966" y="970787"/>
          <a:ext cx="8656320" cy="821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</a:t>
          </a:r>
          <a:r>
            <a:rPr lang="en-US" sz="1600" kern="1200" dirty="0" err="1"/>
            <a:t>Awami</a:t>
          </a:r>
          <a:r>
            <a:rPr lang="en-US" sz="1600" kern="1200" dirty="0"/>
            <a:t> League Council meeting at Dhaka in February, 1966  proved to be a famous platform where Six Point Formula for  autonomy of East Pakistan was adopted.</a:t>
          </a:r>
        </a:p>
      </dsp:txBody>
      <dsp:txXfrm>
        <a:off x="749025" y="994846"/>
        <a:ext cx="7349301" cy="773317"/>
      </dsp:txXfrm>
    </dsp:sp>
    <dsp:sp modelId="{8C465DCF-C9CB-4E0F-828E-C253F9C3CEC5}">
      <dsp:nvSpPr>
        <dsp:cNvPr id="0" name=""/>
        <dsp:cNvSpPr/>
      </dsp:nvSpPr>
      <dsp:spPr>
        <a:xfrm>
          <a:off x="1439113" y="1941575"/>
          <a:ext cx="8656320" cy="821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was presented </a:t>
          </a:r>
          <a:r>
            <a:rPr lang="en-US" sz="1600" kern="1200" dirty="0" err="1"/>
            <a:t>publically</a:t>
          </a:r>
          <a:r>
            <a:rPr lang="en-US" sz="1600" kern="1200" dirty="0"/>
            <a:t> in March, 1966 in Lahore before an all  political parties meeting.</a:t>
          </a:r>
        </a:p>
      </dsp:txBody>
      <dsp:txXfrm>
        <a:off x="1463172" y="1965634"/>
        <a:ext cx="7360122" cy="773317"/>
      </dsp:txXfrm>
    </dsp:sp>
    <dsp:sp modelId="{3F87D332-E35E-4B8B-BB79-D594BC93E9A6}">
      <dsp:nvSpPr>
        <dsp:cNvPr id="0" name=""/>
        <dsp:cNvSpPr/>
      </dsp:nvSpPr>
      <dsp:spPr>
        <a:xfrm>
          <a:off x="2164079" y="2912363"/>
          <a:ext cx="8656320" cy="8214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The main exponents of Six Point Formula were Tajuddin Ahmed,  Sheikh Mujibur Rahman, and Ruhul </a:t>
          </a:r>
          <a:r>
            <a:rPr lang="en-US" sz="1600" kern="1200" dirty="0" err="1"/>
            <a:t>Quddus</a:t>
          </a:r>
          <a:r>
            <a:rPr lang="en-US" sz="1600" kern="1200" dirty="0"/>
            <a:t>.</a:t>
          </a:r>
        </a:p>
      </dsp:txBody>
      <dsp:txXfrm>
        <a:off x="2188138" y="2936422"/>
        <a:ext cx="7349301" cy="773317"/>
      </dsp:txXfrm>
    </dsp:sp>
    <dsp:sp modelId="{0C47C803-7A2E-441E-984F-BC073161E210}">
      <dsp:nvSpPr>
        <dsp:cNvPr id="0" name=""/>
        <dsp:cNvSpPr/>
      </dsp:nvSpPr>
      <dsp:spPr>
        <a:xfrm>
          <a:off x="812238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42521" y="629145"/>
        <a:ext cx="293663" cy="401785"/>
      </dsp:txXfrm>
    </dsp:sp>
    <dsp:sp modelId="{76A0E854-48F8-46DF-8210-D0B93ED6670A}">
      <dsp:nvSpPr>
        <dsp:cNvPr id="0" name=""/>
        <dsp:cNvSpPr/>
      </dsp:nvSpPr>
      <dsp:spPr>
        <a:xfrm>
          <a:off x="8847353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7488" y="1599932"/>
        <a:ext cx="293663" cy="401785"/>
      </dsp:txXfrm>
    </dsp:sp>
    <dsp:sp modelId="{CE0D08C5-1857-48C3-BAF1-4B4226065E53}">
      <dsp:nvSpPr>
        <dsp:cNvPr id="0" name=""/>
        <dsp:cNvSpPr/>
      </dsp:nvSpPr>
      <dsp:spPr>
        <a:xfrm>
          <a:off x="9561499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681634" y="2570720"/>
        <a:ext cx="293663" cy="401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6CAB84-CAC1-47AA-87A7-617051A3FA52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1092B-244C-4AF0-A2BA-6B4D66A82FFF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six-point demand is a milestone event in the  history of Bangladesh.</a:t>
          </a:r>
        </a:p>
      </dsp:txBody>
      <dsp:txXfrm>
        <a:off x="608661" y="692298"/>
        <a:ext cx="4508047" cy="2799040"/>
      </dsp:txXfrm>
    </dsp:sp>
    <dsp:sp modelId="{36C0DF0C-B092-48A9-8273-629980D85452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97C21-D787-4E26-9908-D25D31378286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As a result, the economists, intelligentsia, and the  politicians of East Pakistan started to raise questions  about this discrimination, giving rise to the historic  six-point movement. The</a:t>
          </a:r>
        </a:p>
      </dsp:txBody>
      <dsp:txXfrm>
        <a:off x="6331365" y="692298"/>
        <a:ext cx="4508047" cy="2799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DE1E1-600B-429E-B536-2D2D17E2F491}">
      <dsp:nvSpPr>
        <dsp:cNvPr id="0" name=""/>
        <dsp:cNvSpPr/>
      </dsp:nvSpPr>
      <dsp:spPr>
        <a:xfrm>
          <a:off x="374592" y="1859"/>
          <a:ext cx="1865039" cy="1119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Thunderous expression against oppression.</a:t>
          </a:r>
        </a:p>
      </dsp:txBody>
      <dsp:txXfrm>
        <a:off x="374592" y="1859"/>
        <a:ext cx="1865039" cy="1119023"/>
      </dsp:txXfrm>
    </dsp:sp>
    <dsp:sp modelId="{9B320C47-ADC9-4595-BC49-1B8E34E5A1BC}">
      <dsp:nvSpPr>
        <dsp:cNvPr id="0" name=""/>
        <dsp:cNvSpPr/>
      </dsp:nvSpPr>
      <dsp:spPr>
        <a:xfrm>
          <a:off x="2426136" y="1859"/>
          <a:ext cx="1865039" cy="1119023"/>
        </a:xfrm>
        <a:prstGeom prst="rect">
          <a:avLst/>
        </a:prstGeom>
        <a:solidFill>
          <a:schemeClr val="accent2">
            <a:hueOff val="-111951"/>
            <a:satOff val="-6456"/>
            <a:lumOff val="6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Final expression of Bengali nationalism</a:t>
          </a:r>
        </a:p>
      </dsp:txBody>
      <dsp:txXfrm>
        <a:off x="2426136" y="1859"/>
        <a:ext cx="1865039" cy="1119023"/>
      </dsp:txXfrm>
    </dsp:sp>
    <dsp:sp modelId="{749C3362-B0CB-4685-AB09-38F3E228D0AB}">
      <dsp:nvSpPr>
        <dsp:cNvPr id="0" name=""/>
        <dsp:cNvSpPr/>
      </dsp:nvSpPr>
      <dsp:spPr>
        <a:xfrm>
          <a:off x="4477680" y="1859"/>
          <a:ext cx="1865039" cy="1119023"/>
        </a:xfrm>
        <a:prstGeom prst="rect">
          <a:avLst/>
        </a:prstGeom>
        <a:solidFill>
          <a:schemeClr val="accent2">
            <a:hueOff val="-223902"/>
            <a:satOff val="-12912"/>
            <a:lumOff val="1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Demand for autonomy</a:t>
          </a:r>
        </a:p>
      </dsp:txBody>
      <dsp:txXfrm>
        <a:off x="4477680" y="1859"/>
        <a:ext cx="1865039" cy="1119023"/>
      </dsp:txXfrm>
    </dsp:sp>
    <dsp:sp modelId="{C78CD9F2-2032-4A80-BD42-876FD80CBB85}">
      <dsp:nvSpPr>
        <dsp:cNvPr id="0" name=""/>
        <dsp:cNvSpPr/>
      </dsp:nvSpPr>
      <dsp:spPr>
        <a:xfrm>
          <a:off x="6529223" y="1859"/>
          <a:ext cx="1865039" cy="1119023"/>
        </a:xfrm>
        <a:prstGeom prst="rect">
          <a:avLst/>
        </a:prstGeom>
        <a:solidFill>
          <a:schemeClr val="accent2">
            <a:hueOff val="-335853"/>
            <a:satOff val="-19368"/>
            <a:lumOff val="19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Expression to become self-reliant.</a:t>
          </a:r>
        </a:p>
      </dsp:txBody>
      <dsp:txXfrm>
        <a:off x="6529223" y="1859"/>
        <a:ext cx="1865039" cy="1119023"/>
      </dsp:txXfrm>
    </dsp:sp>
    <dsp:sp modelId="{B812269D-B668-47B9-9E56-A2003D3F6D55}">
      <dsp:nvSpPr>
        <dsp:cNvPr id="0" name=""/>
        <dsp:cNvSpPr/>
      </dsp:nvSpPr>
      <dsp:spPr>
        <a:xfrm>
          <a:off x="8580767" y="1859"/>
          <a:ext cx="1865039" cy="1119023"/>
        </a:xfrm>
        <a:prstGeom prst="rect">
          <a:avLst/>
        </a:prstGeom>
        <a:solidFill>
          <a:schemeClr val="accent2">
            <a:hueOff val="-447804"/>
            <a:satOff val="-25824"/>
            <a:lumOff val="26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Total opposition and final movement against Government of Pakistan.</a:t>
          </a:r>
        </a:p>
      </dsp:txBody>
      <dsp:txXfrm>
        <a:off x="8580767" y="1859"/>
        <a:ext cx="1865039" cy="1119023"/>
      </dsp:txXfrm>
    </dsp:sp>
    <dsp:sp modelId="{BC9160C0-0059-4AE9-8AD5-93A1FF51FB3B}">
      <dsp:nvSpPr>
        <dsp:cNvPr id="0" name=""/>
        <dsp:cNvSpPr/>
      </dsp:nvSpPr>
      <dsp:spPr>
        <a:xfrm>
          <a:off x="374592" y="1307387"/>
          <a:ext cx="1865039" cy="1119023"/>
        </a:xfrm>
        <a:prstGeom prst="rect">
          <a:avLst/>
        </a:prstGeom>
        <a:solidFill>
          <a:schemeClr val="accent2">
            <a:hueOff val="-559755"/>
            <a:satOff val="-32280"/>
            <a:lumOff val="33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Awareness of the value of democracy.</a:t>
          </a:r>
        </a:p>
      </dsp:txBody>
      <dsp:txXfrm>
        <a:off x="374592" y="1307387"/>
        <a:ext cx="1865039" cy="1119023"/>
      </dsp:txXfrm>
    </dsp:sp>
    <dsp:sp modelId="{217E060B-3661-4F58-861B-7944A4CB6EC7}">
      <dsp:nvSpPr>
        <dsp:cNvPr id="0" name=""/>
        <dsp:cNvSpPr/>
      </dsp:nvSpPr>
      <dsp:spPr>
        <a:xfrm>
          <a:off x="2426136" y="1307387"/>
          <a:ext cx="1865039" cy="1119023"/>
        </a:xfrm>
        <a:prstGeom prst="rect">
          <a:avLst/>
        </a:prstGeom>
        <a:solidFill>
          <a:schemeClr val="accent2">
            <a:hueOff val="-671706"/>
            <a:satOff val="-38736"/>
            <a:lumOff val="39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Increased the popularity of Awami League</a:t>
          </a:r>
        </a:p>
      </dsp:txBody>
      <dsp:txXfrm>
        <a:off x="2426136" y="1307387"/>
        <a:ext cx="1865039" cy="1119023"/>
      </dsp:txXfrm>
    </dsp:sp>
    <dsp:sp modelId="{74C7156B-E6B6-4ACF-A923-059ECF3A06D6}">
      <dsp:nvSpPr>
        <dsp:cNvPr id="0" name=""/>
        <dsp:cNvSpPr/>
      </dsp:nvSpPr>
      <dsp:spPr>
        <a:xfrm>
          <a:off x="4477680" y="1307387"/>
          <a:ext cx="1865039" cy="1119023"/>
        </a:xfrm>
        <a:prstGeom prst="rect">
          <a:avLst/>
        </a:prstGeom>
        <a:solidFill>
          <a:schemeClr val="accent2">
            <a:hueOff val="-783657"/>
            <a:satOff val="-45192"/>
            <a:lumOff val="46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Impact upon the 1970 Election.</a:t>
          </a:r>
        </a:p>
      </dsp:txBody>
      <dsp:txXfrm>
        <a:off x="4477680" y="1307387"/>
        <a:ext cx="1865039" cy="1119023"/>
      </dsp:txXfrm>
    </dsp:sp>
    <dsp:sp modelId="{77128361-F959-4E41-90D5-BEC71358BED6}">
      <dsp:nvSpPr>
        <dsp:cNvPr id="0" name=""/>
        <dsp:cNvSpPr/>
      </dsp:nvSpPr>
      <dsp:spPr>
        <a:xfrm>
          <a:off x="6529223" y="1307387"/>
          <a:ext cx="1865039" cy="1119023"/>
        </a:xfrm>
        <a:prstGeom prst="rect">
          <a:avLst/>
        </a:prstGeom>
        <a:solidFill>
          <a:schemeClr val="accent2">
            <a:hueOff val="-895608"/>
            <a:satOff val="-51648"/>
            <a:lumOff val="53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Seed to the eventual independence of Bangladesh.</a:t>
          </a:r>
        </a:p>
      </dsp:txBody>
      <dsp:txXfrm>
        <a:off x="6529223" y="1307387"/>
        <a:ext cx="1865039" cy="1119023"/>
      </dsp:txXfrm>
    </dsp:sp>
    <dsp:sp modelId="{60B82496-ED0A-4C7F-A778-E6DA651D834C}">
      <dsp:nvSpPr>
        <dsp:cNvPr id="0" name=""/>
        <dsp:cNvSpPr/>
      </dsp:nvSpPr>
      <dsp:spPr>
        <a:xfrm>
          <a:off x="8580767" y="1307387"/>
          <a:ext cx="1865039" cy="1119023"/>
        </a:xfrm>
        <a:prstGeom prst="rect">
          <a:avLst/>
        </a:prstGeom>
        <a:solidFill>
          <a:schemeClr val="accent2">
            <a:hueOff val="-1007559"/>
            <a:satOff val="-58104"/>
            <a:lumOff val="59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Road To liberation</a:t>
          </a:r>
        </a:p>
      </dsp:txBody>
      <dsp:txXfrm>
        <a:off x="8580767" y="1307387"/>
        <a:ext cx="1865039" cy="1119023"/>
      </dsp:txXfrm>
    </dsp:sp>
    <dsp:sp modelId="{93DE9A95-D2FA-45B4-A865-2388E90FB6A6}">
      <dsp:nvSpPr>
        <dsp:cNvPr id="0" name=""/>
        <dsp:cNvSpPr/>
      </dsp:nvSpPr>
      <dsp:spPr>
        <a:xfrm>
          <a:off x="1400364" y="2612915"/>
          <a:ext cx="1865039" cy="1119023"/>
        </a:xfrm>
        <a:prstGeom prst="rect">
          <a:avLst/>
        </a:prstGeom>
        <a:solidFill>
          <a:schemeClr val="accent2">
            <a:hueOff val="-1119510"/>
            <a:satOff val="-64560"/>
            <a:lumOff val="6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Eleven Point Movement 1968-69</a:t>
          </a:r>
        </a:p>
      </dsp:txBody>
      <dsp:txXfrm>
        <a:off x="1400364" y="2612915"/>
        <a:ext cx="1865039" cy="1119023"/>
      </dsp:txXfrm>
    </dsp:sp>
    <dsp:sp modelId="{E86675B9-DF16-4865-8DFB-98EC06D045A7}">
      <dsp:nvSpPr>
        <dsp:cNvPr id="0" name=""/>
        <dsp:cNvSpPr/>
      </dsp:nvSpPr>
      <dsp:spPr>
        <a:xfrm>
          <a:off x="3451908" y="2612915"/>
          <a:ext cx="1865039" cy="1119023"/>
        </a:xfrm>
        <a:prstGeom prst="rect">
          <a:avLst/>
        </a:prstGeom>
        <a:solidFill>
          <a:schemeClr val="accent2">
            <a:hueOff val="-1231461"/>
            <a:satOff val="-71016"/>
            <a:lumOff val="7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Agartala Conspiracy</a:t>
          </a:r>
        </a:p>
      </dsp:txBody>
      <dsp:txXfrm>
        <a:off x="3451908" y="2612915"/>
        <a:ext cx="1865039" cy="1119023"/>
      </dsp:txXfrm>
    </dsp:sp>
    <dsp:sp modelId="{461E113F-1BB2-4C9B-99AF-2415B829FB2D}">
      <dsp:nvSpPr>
        <dsp:cNvPr id="0" name=""/>
        <dsp:cNvSpPr/>
      </dsp:nvSpPr>
      <dsp:spPr>
        <a:xfrm>
          <a:off x="5503451" y="2612915"/>
          <a:ext cx="1865039" cy="1119023"/>
        </a:xfrm>
        <a:prstGeom prst="rect">
          <a:avLst/>
        </a:prstGeom>
        <a:solidFill>
          <a:schemeClr val="accent2">
            <a:hueOff val="-1343412"/>
            <a:satOff val="-77472"/>
            <a:lumOff val="79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Mass Uprising, 1969</a:t>
          </a:r>
        </a:p>
      </dsp:txBody>
      <dsp:txXfrm>
        <a:off x="5503451" y="2612915"/>
        <a:ext cx="1865039" cy="1119023"/>
      </dsp:txXfrm>
    </dsp:sp>
    <dsp:sp modelId="{C2F40568-8845-481A-9E55-B159324CB51B}">
      <dsp:nvSpPr>
        <dsp:cNvPr id="0" name=""/>
        <dsp:cNvSpPr/>
      </dsp:nvSpPr>
      <dsp:spPr>
        <a:xfrm>
          <a:off x="7554995" y="2612915"/>
          <a:ext cx="1865039" cy="111902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Election of 1970</a:t>
          </a:r>
        </a:p>
      </dsp:txBody>
      <dsp:txXfrm>
        <a:off x="7554995" y="2612915"/>
        <a:ext cx="1865039" cy="1119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6263-5348-9D70-D112-9DE44BD9A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8CB9A-44DA-29EE-EC44-FBF4371D5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055E4-5DAA-82DC-8BCD-5EAD936D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5FE95-3CFE-6FD5-036A-1E48A3EC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74A5-0347-F92A-02F3-DAD1ACE8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F184-342B-A7C6-512D-6644FC9D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E609B-2B10-5FCB-BB73-EA2032A3E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7A86-ED6E-10CF-2E3C-F7BC0558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65611-8634-3B7E-7219-7A9326AF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0E67-9C90-9660-0B64-C03F7F08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5E9FB-CC0A-6444-4426-C1E18E8E1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FEFF6-328C-6B51-9FB0-33A79AF0B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AEDF-3FF7-F22C-369E-90D4ED0B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AF2E-10D7-26D3-D8C5-F24F7325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90239-C43F-573B-7BBB-C43EA36D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7225-9A1D-40B5-C4C0-F534E0F6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A702-73A1-8EAB-AA43-1859BEA7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A638-211E-D27C-E596-7DF45549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B788-95DF-AE08-813C-91A9B586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9180-5B31-A27A-3AAB-0E16754E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D4F9-945B-19A3-ECE1-7836B2FA5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69278-41E9-3DF5-92B1-4F843108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D950-9EBF-04FD-385A-024677E8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EDC2-A866-7A4A-928D-E12F3B3D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CABF-A41F-A617-C989-FE051CEC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8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9526-F304-0A33-FC9C-59CAE688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CC6B-D93F-B4E6-2FA4-2A1B3ACF4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F389C-A2F0-1B0E-3FAC-2BE13F5CC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224F0-161E-3570-E2BE-A74545A5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7B3BF-3A37-1068-C8C5-B7A64E30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48514-DFCB-FC32-1966-8AA6492C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1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CDC6-93C4-6720-53E9-BBEC6835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8525D-D3D0-91AF-B48D-36BFE0E97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751FF-DDBF-8534-56B9-ACDF9DBE8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E3B5F-C657-54A5-FCAA-63EC0999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9167F-FB93-D938-1029-1B4FF68C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3BAEF-3CD0-C3AA-FCEC-4F74326A7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48D32-864B-9C0B-8AD6-6F68A4E7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29AD6-1435-52FD-1E45-87829EBF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4A9C-7292-8092-0783-2BC1DC8C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65E1D-6B26-1BFA-91F8-53226383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FA6A8-5D3B-4EED-5DB5-13126F83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4956F-735A-23A1-DF87-C1EC60CD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7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2340A-B156-AE22-1ADE-45B1740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B121E-121C-737A-8783-0D687731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2A80D-2866-D6F8-0A12-09A2CA8F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FCBB-374A-B269-416D-775AD44D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67FE-4898-7777-6A9D-9F04E828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C0E1F-FD2A-5798-1886-973EF986B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6AE2F-E370-97E3-48E4-FDDBE87A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313AE-393F-886A-06F3-C40960CF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37716-778E-71FF-A5EE-1A9E7BCA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A41D-5C31-63F4-3745-7226CDA9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F634C-653B-E313-5D94-C5C74EDF9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BCAE-D71C-8ACC-2483-D750AA7DC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A09D1-DFD9-24E4-5174-9FDDCCB1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4B4F-F552-3C8A-80DB-04523135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F6C3-0295-71FA-94F2-32FD6F6E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7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34C47-93FC-D125-87F5-B5D9D7C8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0D89-7ECC-8063-83A4-80CB6557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EB2D-887F-4D61-60FD-8E263D081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D203C-A783-6AE2-D1DE-722B27376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1ACD-7D71-5E31-6BAD-857EA1BD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g"/><Relationship Id="rId9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jpg"/><Relationship Id="rId9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300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612800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9876" y="478536"/>
              <a:ext cx="4255008" cy="5404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1731" y="783336"/>
              <a:ext cx="3508248" cy="45247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16823" y="1117091"/>
              <a:ext cx="2798064" cy="3864863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51077" y="2506726"/>
            <a:ext cx="5749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000000"/>
                </a:solidFill>
              </a:rPr>
              <a:t>SIX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POINT</a:t>
            </a:r>
            <a:r>
              <a:rPr sz="4400" spc="-55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MOVEMENT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/>
            <a:r>
              <a:rPr lang="en-US" sz="4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</a:t>
            </a:r>
            <a:r>
              <a:rPr lang="en-US" sz="4000" kern="1200" spc="-9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0665" marR="5080" indent="-228600">
              <a:lnSpc>
                <a:spcPct val="90000"/>
              </a:lnSpc>
              <a:spcBef>
                <a:spcPts val="100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spc="-5" dirty="0"/>
              <a:t>The power</a:t>
            </a:r>
            <a:r>
              <a:rPr lang="en-US" sz="3200" spc="5" dirty="0"/>
              <a:t> </a:t>
            </a:r>
            <a:r>
              <a:rPr lang="en-US" sz="3200" spc="-5" dirty="0"/>
              <a:t>of taxation</a:t>
            </a:r>
            <a:r>
              <a:rPr lang="en-US" sz="3200" dirty="0"/>
              <a:t> and</a:t>
            </a:r>
            <a:r>
              <a:rPr lang="en-US" sz="3200" spc="-5" dirty="0"/>
              <a:t> revenue</a:t>
            </a:r>
            <a:r>
              <a:rPr lang="en-US" sz="3200" dirty="0"/>
              <a:t> </a:t>
            </a:r>
            <a:r>
              <a:rPr lang="en-US" sz="3200" spc="-5" dirty="0"/>
              <a:t>collection</a:t>
            </a:r>
            <a:r>
              <a:rPr lang="en-US" sz="3200" spc="-20" dirty="0"/>
              <a:t> </a:t>
            </a:r>
            <a:r>
              <a:rPr lang="en-US" sz="3200" spc="-5" dirty="0"/>
              <a:t>should</a:t>
            </a:r>
            <a:r>
              <a:rPr lang="en-US" sz="3200" dirty="0"/>
              <a:t> </a:t>
            </a:r>
            <a:r>
              <a:rPr lang="en-US" sz="3200" spc="-5" dirty="0"/>
              <a:t>be </a:t>
            </a:r>
            <a:r>
              <a:rPr lang="en-US" sz="3200" dirty="0"/>
              <a:t> </a:t>
            </a:r>
            <a:r>
              <a:rPr lang="en-US" sz="3200" spc="-5" dirty="0"/>
              <a:t>vested</a:t>
            </a:r>
            <a:r>
              <a:rPr lang="en-US" sz="3200" spc="-10" dirty="0"/>
              <a:t> </a:t>
            </a:r>
            <a:r>
              <a:rPr lang="en-US" sz="3200" spc="-5" dirty="0"/>
              <a:t>in</a:t>
            </a:r>
            <a:r>
              <a:rPr lang="en-US" sz="3200" dirty="0"/>
              <a:t> </a:t>
            </a:r>
            <a:r>
              <a:rPr lang="en-US" sz="3200" spc="-5" dirty="0"/>
              <a:t>the</a:t>
            </a:r>
            <a:r>
              <a:rPr lang="en-US" sz="3200" spc="5" dirty="0"/>
              <a:t> </a:t>
            </a:r>
            <a:r>
              <a:rPr lang="en-US" sz="3200" spc="-5" dirty="0"/>
              <a:t>federating</a:t>
            </a:r>
            <a:r>
              <a:rPr lang="en-US" sz="3200" dirty="0"/>
              <a:t> </a:t>
            </a:r>
            <a:r>
              <a:rPr lang="en-US" sz="3200" spc="-5" dirty="0"/>
              <a:t>units</a:t>
            </a:r>
            <a:r>
              <a:rPr lang="en-US" sz="3200" spc="20" dirty="0"/>
              <a:t> </a:t>
            </a:r>
            <a:r>
              <a:rPr lang="en-US" sz="3200" spc="-5" dirty="0"/>
              <a:t>and</a:t>
            </a:r>
            <a:r>
              <a:rPr lang="en-US" sz="3200" spc="5" dirty="0"/>
              <a:t> </a:t>
            </a:r>
            <a:r>
              <a:rPr lang="en-US" sz="3200" spc="-5" dirty="0"/>
              <a:t>the</a:t>
            </a:r>
            <a:r>
              <a:rPr lang="en-US" sz="3200" spc="15" dirty="0"/>
              <a:t> </a:t>
            </a:r>
            <a:r>
              <a:rPr lang="en-US" sz="3200" spc="-5" dirty="0"/>
              <a:t>federal</a:t>
            </a:r>
            <a:r>
              <a:rPr lang="en-US" sz="3200" spc="25" dirty="0"/>
              <a:t> </a:t>
            </a:r>
            <a:r>
              <a:rPr lang="en-US" sz="3200" spc="-5" dirty="0" err="1"/>
              <a:t>centre</a:t>
            </a:r>
            <a:r>
              <a:rPr lang="en-US" sz="3200" spc="10" dirty="0"/>
              <a:t> </a:t>
            </a:r>
            <a:r>
              <a:rPr lang="en-US" sz="3200" spc="-5" dirty="0"/>
              <a:t>would </a:t>
            </a:r>
            <a:r>
              <a:rPr lang="en-US" sz="3200" spc="-755" dirty="0"/>
              <a:t> </a:t>
            </a:r>
            <a:r>
              <a:rPr lang="en-US" sz="3200" spc="-5" dirty="0"/>
              <a:t>have</a:t>
            </a:r>
            <a:r>
              <a:rPr lang="en-US" sz="3200" spc="-10" dirty="0"/>
              <a:t> </a:t>
            </a:r>
            <a:r>
              <a:rPr lang="en-US" sz="3200" spc="-5" dirty="0"/>
              <a:t>no</a:t>
            </a:r>
            <a:r>
              <a:rPr lang="en-US" sz="3200" dirty="0"/>
              <a:t> </a:t>
            </a:r>
            <a:r>
              <a:rPr lang="en-US" sz="3200" spc="-10" dirty="0"/>
              <a:t>such</a:t>
            </a:r>
            <a:r>
              <a:rPr lang="en-US" sz="3200" spc="5" dirty="0"/>
              <a:t> </a:t>
            </a:r>
            <a:r>
              <a:rPr lang="en-US" sz="3200" spc="-5" dirty="0"/>
              <a:t>power.</a:t>
            </a:r>
            <a:r>
              <a:rPr lang="en-US" sz="3200" dirty="0"/>
              <a:t> </a:t>
            </a:r>
            <a:r>
              <a:rPr lang="en-US" sz="3200" spc="-5" dirty="0"/>
              <a:t>The</a:t>
            </a:r>
            <a:r>
              <a:rPr lang="en-US" sz="3200" spc="10" dirty="0"/>
              <a:t> </a:t>
            </a:r>
            <a:r>
              <a:rPr lang="en-US" sz="3200" spc="-5" dirty="0"/>
              <a:t>federation would</a:t>
            </a:r>
            <a:r>
              <a:rPr lang="en-US" sz="3200" spc="5" dirty="0"/>
              <a:t> </a:t>
            </a:r>
            <a:r>
              <a:rPr lang="en-US" sz="3200" spc="-5" dirty="0"/>
              <a:t>be</a:t>
            </a:r>
            <a:r>
              <a:rPr lang="en-US" sz="3200" spc="10" dirty="0"/>
              <a:t> </a:t>
            </a:r>
            <a:r>
              <a:rPr lang="en-US" sz="3200" spc="-5" dirty="0"/>
              <a:t>entitled</a:t>
            </a:r>
            <a:r>
              <a:rPr lang="en-US" sz="3200" spc="15" dirty="0"/>
              <a:t> </a:t>
            </a:r>
            <a:r>
              <a:rPr lang="en-US" sz="3200" spc="-5" dirty="0"/>
              <a:t>to a </a:t>
            </a:r>
            <a:r>
              <a:rPr lang="en-US" sz="3200" spc="-750" dirty="0"/>
              <a:t> </a:t>
            </a:r>
            <a:r>
              <a:rPr lang="en-US" sz="3200" spc="-5" dirty="0"/>
              <a:t>share</a:t>
            </a:r>
            <a:r>
              <a:rPr lang="en-US" sz="3200" dirty="0"/>
              <a:t> </a:t>
            </a:r>
            <a:r>
              <a:rPr lang="en-US" sz="3200" spc="-5" dirty="0"/>
              <a:t>in the state taxes</a:t>
            </a:r>
            <a:r>
              <a:rPr lang="en-US" sz="3200" spc="10" dirty="0"/>
              <a:t> </a:t>
            </a:r>
            <a:r>
              <a:rPr lang="en-US" sz="3200" spc="-5" dirty="0"/>
              <a:t>to </a:t>
            </a:r>
            <a:r>
              <a:rPr lang="en-US" sz="3200" spc="-10" dirty="0"/>
              <a:t>meet</a:t>
            </a:r>
            <a:r>
              <a:rPr lang="en-US" sz="3200" spc="-5" dirty="0"/>
              <a:t> </a:t>
            </a:r>
            <a:r>
              <a:rPr lang="en-US" sz="3200" spc="-10" dirty="0"/>
              <a:t>its</a:t>
            </a:r>
            <a:r>
              <a:rPr lang="en-US" sz="3200" spc="-5" dirty="0"/>
              <a:t> expenditures.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0" tIns="13335" rIns="0" bIns="0" rtlCol="0">
            <a:normAutofit/>
          </a:bodyPr>
          <a:lstStyle/>
          <a:p>
            <a:pPr marL="12700">
              <a:spcBef>
                <a:spcPts val="105"/>
              </a:spcBef>
            </a:pPr>
            <a:r>
              <a:rPr lang="en-US" spc="-5">
                <a:solidFill>
                  <a:srgbClr val="FFFFFF"/>
                </a:solidFill>
              </a:rPr>
              <a:t>POINT</a:t>
            </a:r>
            <a:r>
              <a:rPr lang="en-US" spc="-95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0" tIns="12700" rIns="0" bIns="0" rtlCol="0" anchor="ctr">
            <a:normAutofit/>
          </a:bodyPr>
          <a:lstStyle/>
          <a:p>
            <a:pPr marL="492125" marR="5080" indent="-228600"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492759" algn="l"/>
              </a:tabLst>
            </a:pPr>
            <a:r>
              <a:rPr spc="-5" dirty="0"/>
              <a:t>There should</a:t>
            </a:r>
            <a:r>
              <a:rPr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two separate</a:t>
            </a:r>
            <a:r>
              <a:rPr dirty="0"/>
              <a:t> </a:t>
            </a:r>
            <a:r>
              <a:rPr spc="-5" dirty="0"/>
              <a:t>accounts</a:t>
            </a:r>
            <a:r>
              <a:rPr spc="-15" dirty="0"/>
              <a:t> </a:t>
            </a:r>
            <a:r>
              <a:rPr spc="-5" dirty="0"/>
              <a:t>for</a:t>
            </a:r>
            <a:r>
              <a:rPr dirty="0"/>
              <a:t> </a:t>
            </a:r>
            <a:r>
              <a:rPr spc="-5" dirty="0"/>
              <a:t>the foreign </a:t>
            </a:r>
            <a:r>
              <a:rPr dirty="0"/>
              <a:t> </a:t>
            </a:r>
            <a:r>
              <a:rPr spc="-5" dirty="0"/>
              <a:t>exchange</a:t>
            </a:r>
            <a:r>
              <a:rPr dirty="0"/>
              <a:t> </a:t>
            </a:r>
            <a:r>
              <a:rPr spc="-5" dirty="0"/>
              <a:t>earnings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two</a:t>
            </a:r>
            <a:r>
              <a:rPr dirty="0"/>
              <a:t> </a:t>
            </a:r>
            <a:r>
              <a:rPr spc="-5" dirty="0"/>
              <a:t>wings;</a:t>
            </a:r>
            <a:r>
              <a:rPr spc="2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foreign</a:t>
            </a:r>
            <a:r>
              <a:rPr spc="10" dirty="0"/>
              <a:t> </a:t>
            </a:r>
            <a:r>
              <a:rPr spc="-5" dirty="0"/>
              <a:t>exchange </a:t>
            </a:r>
            <a:r>
              <a:rPr spc="-755" dirty="0"/>
              <a:t> </a:t>
            </a:r>
            <a:r>
              <a:rPr spc="-5" dirty="0"/>
              <a:t>requirements</a:t>
            </a:r>
            <a:r>
              <a:rPr spc="2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federal</a:t>
            </a:r>
            <a:r>
              <a:rPr dirty="0"/>
              <a:t> </a:t>
            </a:r>
            <a:r>
              <a:rPr spc="-5" dirty="0"/>
              <a:t>government</a:t>
            </a:r>
            <a:r>
              <a:rPr dirty="0"/>
              <a:t> </a:t>
            </a:r>
            <a:r>
              <a:rPr spc="-5" dirty="0"/>
              <a:t>should</a:t>
            </a:r>
            <a:r>
              <a:rPr spc="5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10" dirty="0"/>
              <a:t>met</a:t>
            </a:r>
            <a:r>
              <a:rPr dirty="0"/>
              <a:t> </a:t>
            </a:r>
            <a:r>
              <a:rPr spc="-5" dirty="0"/>
              <a:t>by </a:t>
            </a:r>
            <a:r>
              <a:rPr spc="-750" dirty="0"/>
              <a:t> </a:t>
            </a:r>
            <a:r>
              <a:rPr spc="-5" dirty="0"/>
              <a:t>the two wings</a:t>
            </a:r>
            <a:r>
              <a:rPr spc="10" dirty="0"/>
              <a:t> </a:t>
            </a:r>
            <a:r>
              <a:rPr spc="-5" dirty="0"/>
              <a:t>equally or </a:t>
            </a:r>
            <a:r>
              <a:rPr spc="-10" dirty="0"/>
              <a:t>in</a:t>
            </a:r>
            <a:r>
              <a:rPr spc="-5" dirty="0"/>
              <a:t> a</a:t>
            </a:r>
            <a:r>
              <a:rPr spc="10" dirty="0"/>
              <a:t> </a:t>
            </a:r>
            <a:r>
              <a:rPr spc="-5" dirty="0"/>
              <a:t>ratio</a:t>
            </a:r>
            <a:r>
              <a:rPr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be</a:t>
            </a:r>
            <a:r>
              <a:rPr dirty="0"/>
              <a:t> </a:t>
            </a:r>
            <a:r>
              <a:rPr spc="-5" dirty="0"/>
              <a:t>fixed;</a:t>
            </a:r>
            <a:r>
              <a:rPr spc="15" dirty="0"/>
              <a:t> </a:t>
            </a:r>
            <a:r>
              <a:rPr spc="-5" dirty="0"/>
              <a:t>indigenous </a:t>
            </a:r>
            <a:r>
              <a:rPr dirty="0"/>
              <a:t> </a:t>
            </a:r>
            <a:r>
              <a:rPr spc="-5" dirty="0"/>
              <a:t>products</a:t>
            </a:r>
            <a:r>
              <a:rPr spc="20" dirty="0"/>
              <a:t> </a:t>
            </a:r>
            <a:r>
              <a:rPr spc="-5" dirty="0"/>
              <a:t>should</a:t>
            </a:r>
            <a:r>
              <a:rPr spc="15" dirty="0"/>
              <a:t> </a:t>
            </a:r>
            <a:r>
              <a:rPr spc="-5" dirty="0"/>
              <a:t>move</a:t>
            </a:r>
            <a:r>
              <a:rPr spc="10" dirty="0"/>
              <a:t> </a:t>
            </a:r>
            <a:r>
              <a:rPr spc="-5" dirty="0"/>
              <a:t>free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duty</a:t>
            </a:r>
            <a:r>
              <a:rPr spc="15" dirty="0"/>
              <a:t> </a:t>
            </a:r>
            <a:r>
              <a:rPr spc="-5" dirty="0"/>
              <a:t>between</a:t>
            </a:r>
            <a:r>
              <a:rPr spc="3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two </a:t>
            </a:r>
            <a:r>
              <a:rPr dirty="0"/>
              <a:t> </a:t>
            </a:r>
            <a:r>
              <a:rPr spc="-5" dirty="0"/>
              <a:t>wings,</a:t>
            </a:r>
            <a:r>
              <a:rPr spc="15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constitution should</a:t>
            </a:r>
            <a:r>
              <a:rPr dirty="0"/>
              <a:t> </a:t>
            </a:r>
            <a:r>
              <a:rPr spc="-5" dirty="0"/>
              <a:t>empower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units</a:t>
            </a:r>
            <a:r>
              <a:rPr spc="10" dirty="0"/>
              <a:t> </a:t>
            </a:r>
            <a:r>
              <a:rPr spc="-5" dirty="0"/>
              <a:t>to </a:t>
            </a:r>
            <a:r>
              <a:rPr dirty="0"/>
              <a:t> </a:t>
            </a:r>
            <a:r>
              <a:rPr spc="-5" dirty="0"/>
              <a:t>establish</a:t>
            </a:r>
            <a:r>
              <a:rPr spc="10" dirty="0"/>
              <a:t> </a:t>
            </a:r>
            <a:r>
              <a:rPr spc="-5" dirty="0"/>
              <a:t>trade </a:t>
            </a:r>
            <a:r>
              <a:rPr spc="-10" dirty="0"/>
              <a:t>links</a:t>
            </a:r>
            <a:r>
              <a:rPr spc="-5" dirty="0"/>
              <a:t> with</a:t>
            </a:r>
            <a:r>
              <a:rPr spc="5" dirty="0"/>
              <a:t> </a:t>
            </a:r>
            <a:r>
              <a:rPr spc="-5" dirty="0"/>
              <a:t>foreign</a:t>
            </a:r>
            <a:r>
              <a:rPr dirty="0"/>
              <a:t> </a:t>
            </a:r>
            <a:r>
              <a:rPr spc="-5" dirty="0"/>
              <a:t>countries.</a:t>
            </a:r>
            <a:endParaRPr lang="en-US" spc="-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300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019300"/>
              <a:ext cx="12192000" cy="41056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12800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4658" y="1847850"/>
              <a:ext cx="3531235" cy="0"/>
            </a:xfrm>
            <a:custGeom>
              <a:avLst/>
              <a:gdLst/>
              <a:ahLst/>
              <a:cxnLst/>
              <a:rect l="l" t="t" r="r" b="b"/>
              <a:pathLst>
                <a:path w="3531235">
                  <a:moveTo>
                    <a:pt x="0" y="0"/>
                  </a:moveTo>
                  <a:lnTo>
                    <a:pt x="3530854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3623" y="478536"/>
              <a:ext cx="6231635" cy="5404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50052" y="783336"/>
              <a:ext cx="5519928" cy="45247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4476" y="1117091"/>
              <a:ext cx="4820412" cy="3864863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30477" y="665480"/>
            <a:ext cx="1514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POINT</a:t>
            </a:r>
            <a:r>
              <a:rPr sz="3200" spc="-9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6</a:t>
            </a:r>
            <a:endParaRPr sz="3200"/>
          </a:p>
        </p:txBody>
      </p:sp>
      <p:sp>
        <p:nvSpPr>
          <p:cNvPr id="16" name="object 16"/>
          <p:cNvSpPr txBox="1"/>
          <p:nvPr/>
        </p:nvSpPr>
        <p:spPr>
          <a:xfrm>
            <a:off x="1530477" y="1948688"/>
            <a:ext cx="3297554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Myanmar Text"/>
                <a:cs typeface="Myanmar Text"/>
              </a:rPr>
              <a:t>East </a:t>
            </a:r>
            <a:r>
              <a:rPr sz="2400" spc="-5" dirty="0">
                <a:latin typeface="Myanmar Text"/>
                <a:cs typeface="Myanmar Text"/>
              </a:rPr>
              <a:t>Pakistan </a:t>
            </a:r>
            <a:r>
              <a:rPr sz="2400" spc="-10" dirty="0">
                <a:latin typeface="Myanmar Text"/>
                <a:cs typeface="Myanmar Text"/>
              </a:rPr>
              <a:t>should </a:t>
            </a:r>
            <a:r>
              <a:rPr sz="2400" spc="-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have a separate </a:t>
            </a:r>
            <a:r>
              <a:rPr sz="2400" spc="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military</a:t>
            </a:r>
            <a:r>
              <a:rPr sz="2400" spc="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or</a:t>
            </a:r>
            <a:r>
              <a:rPr sz="2400" spc="-10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paramilitary </a:t>
            </a:r>
            <a:r>
              <a:rPr sz="2400" spc="-64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force, and Navy </a:t>
            </a:r>
            <a:r>
              <a:rPr sz="2400" spc="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headquarters </a:t>
            </a:r>
            <a:r>
              <a:rPr sz="2400" spc="-10" dirty="0">
                <a:latin typeface="Myanmar Text"/>
                <a:cs typeface="Myanmar Text"/>
              </a:rPr>
              <a:t>should </a:t>
            </a:r>
            <a:r>
              <a:rPr sz="2400" spc="-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be</a:t>
            </a:r>
            <a:r>
              <a:rPr sz="2400" spc="-1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in</a:t>
            </a:r>
            <a:r>
              <a:rPr sz="2400" spc="1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East</a:t>
            </a:r>
            <a:r>
              <a:rPr sz="2400" spc="-5" dirty="0">
                <a:latin typeface="Myanmar Text"/>
                <a:cs typeface="Myanmar Text"/>
              </a:rPr>
              <a:t> </a:t>
            </a:r>
            <a:r>
              <a:rPr sz="2400" spc="-10" dirty="0">
                <a:latin typeface="Myanmar Text"/>
                <a:cs typeface="Myanmar Text"/>
              </a:rPr>
              <a:t>Pakistan.</a:t>
            </a:r>
            <a:endParaRPr sz="240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3752" y="714247"/>
            <a:ext cx="7707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78DBA"/>
                </a:solidFill>
                <a:latin typeface="Times New Roman"/>
                <a:cs typeface="Times New Roman"/>
              </a:rPr>
              <a:t>Political</a:t>
            </a:r>
            <a:r>
              <a:rPr sz="3600" b="1" spc="1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78DBA"/>
                </a:solidFill>
                <a:latin typeface="Times New Roman"/>
                <a:cs typeface="Times New Roman"/>
              </a:rPr>
              <a:t>parties</a:t>
            </a:r>
            <a:r>
              <a:rPr sz="3600" b="1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78DBA"/>
                </a:solidFill>
                <a:latin typeface="Times New Roman"/>
                <a:cs typeface="Times New Roman"/>
              </a:rPr>
              <a:t>and</a:t>
            </a:r>
            <a:r>
              <a:rPr sz="3600" b="1" dirty="0">
                <a:solidFill>
                  <a:srgbClr val="178DBA"/>
                </a:solidFill>
                <a:latin typeface="Times New Roman"/>
                <a:cs typeface="Times New Roman"/>
              </a:rPr>
              <a:t> 6 </a:t>
            </a:r>
            <a:r>
              <a:rPr sz="3600" b="1" spc="-5" dirty="0">
                <a:solidFill>
                  <a:srgbClr val="178DBA"/>
                </a:solidFill>
                <a:latin typeface="Times New Roman"/>
                <a:cs typeface="Times New Roman"/>
              </a:rPr>
              <a:t>point</a:t>
            </a:r>
            <a:r>
              <a:rPr sz="3600" b="1" dirty="0">
                <a:solidFill>
                  <a:srgbClr val="178DBA"/>
                </a:solidFill>
                <a:latin typeface="Times New Roman"/>
                <a:cs typeface="Times New Roman"/>
              </a:rPr>
              <a:t> movement: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19" y="1758695"/>
            <a:ext cx="3543300" cy="30175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8057" y="4940286"/>
            <a:ext cx="3865423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tabLst>
                <a:tab pos="1708785" algn="l"/>
                <a:tab pos="3235960" algn="l"/>
              </a:tabLst>
            </a:pPr>
            <a:r>
              <a:rPr sz="2400" spc="-5" dirty="0">
                <a:latin typeface="Times New Roman"/>
                <a:cs typeface="Times New Roman"/>
              </a:rPr>
              <a:t>June 7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1966 the </a:t>
            </a:r>
            <a:r>
              <a:rPr sz="2400" spc="-55" dirty="0">
                <a:latin typeface="Times New Roman"/>
                <a:cs typeface="Times New Roman"/>
              </a:rPr>
              <a:t>Awami 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Leag</a:t>
            </a:r>
            <a:r>
              <a:rPr sz="2400" spc="-15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e	c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lled	a  </a:t>
            </a:r>
            <a:r>
              <a:rPr sz="2400" dirty="0">
                <a:latin typeface="Times New Roman"/>
                <a:cs typeface="Times New Roman"/>
              </a:rPr>
              <a:t>countrywide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hartal.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4359" y="1946148"/>
            <a:ext cx="3368040" cy="18364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20870" y="3801236"/>
            <a:ext cx="3573779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Council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Muslim</a:t>
            </a:r>
            <a:r>
              <a:rPr sz="2000" spc="4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League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 the </a:t>
            </a:r>
            <a:r>
              <a:rPr sz="2000" spc="-10" dirty="0">
                <a:latin typeface="Times New Roman"/>
                <a:cs typeface="Times New Roman"/>
              </a:rPr>
              <a:t>programme </a:t>
            </a:r>
            <a:r>
              <a:rPr sz="2000" spc="-5" dirty="0">
                <a:latin typeface="Times New Roman"/>
                <a:cs typeface="Times New Roman"/>
              </a:rPr>
              <a:t>‘nothing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programme for the separation </a:t>
            </a:r>
            <a:r>
              <a:rPr sz="2000" dirty="0">
                <a:latin typeface="Times New Roman"/>
                <a:cs typeface="Times New Roman"/>
              </a:rPr>
              <a:t> 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Pakistan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47513" y="5040669"/>
            <a:ext cx="3349858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Nizam-i-Islam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Jammat-I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–Islam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rejected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programme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66285" y="5583032"/>
            <a:ext cx="34283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77850" algn="l"/>
                <a:tab pos="1484630" algn="l"/>
                <a:tab pos="2279015" algn="l"/>
                <a:tab pos="2780665" algn="l"/>
              </a:tabLst>
            </a:pPr>
            <a:r>
              <a:rPr sz="1800" dirty="0">
                <a:latin typeface="Times New Roman"/>
                <a:cs typeface="Times New Roman"/>
              </a:rPr>
              <a:t>and	bl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ed	Mujib	for	h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s  </a:t>
            </a:r>
            <a:r>
              <a:rPr sz="1800" dirty="0">
                <a:latin typeface="Times New Roman"/>
                <a:cs typeface="Times New Roman"/>
              </a:rPr>
              <a:t>unilateral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dictatorial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move.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88907" y="1946148"/>
            <a:ext cx="2930652" cy="25786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53347" y="4802835"/>
            <a:ext cx="1483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3885" algn="l"/>
              </a:tabLst>
            </a:pPr>
            <a:r>
              <a:rPr sz="1800" dirty="0">
                <a:latin typeface="Times New Roman"/>
                <a:cs typeface="Times New Roman"/>
              </a:rPr>
              <a:t>The	</a:t>
            </a:r>
            <a:r>
              <a:rPr sz="1800" spc="-5" dirty="0">
                <a:latin typeface="Times New Roman"/>
                <a:cs typeface="Times New Roman"/>
              </a:rPr>
              <a:t>National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771525" algn="l"/>
              </a:tabLst>
            </a:pPr>
            <a:r>
              <a:rPr sz="1800" spc="-5" dirty="0">
                <a:latin typeface="Times New Roman"/>
                <a:cs typeface="Times New Roman"/>
              </a:rPr>
              <a:t>(N</a:t>
            </a:r>
            <a:r>
              <a:rPr sz="1800" spc="-15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P)</a:t>
            </a:r>
            <a:r>
              <a:rPr sz="1800" dirty="0">
                <a:latin typeface="Times New Roman"/>
                <a:cs typeface="Times New Roman"/>
              </a:rPr>
              <a:t>	ignor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62945" y="4802835"/>
            <a:ext cx="1395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899160" algn="l"/>
              </a:tabLst>
            </a:pPr>
            <a:r>
              <a:rPr sz="1800" spc="-17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wa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i	</a:t>
            </a:r>
            <a:r>
              <a:rPr sz="1800" spc="-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rt</a:t>
            </a:r>
            <a:r>
              <a:rPr sz="1800" dirty="0">
                <a:latin typeface="Times New Roman"/>
                <a:cs typeface="Times New Roman"/>
              </a:rPr>
              <a:t>y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43865" algn="l"/>
                <a:tab pos="899160" algn="l"/>
              </a:tabLst>
            </a:pPr>
            <a:r>
              <a:rPr sz="1800" dirty="0">
                <a:latin typeface="Times New Roman"/>
                <a:cs typeface="Times New Roman"/>
              </a:rPr>
              <a:t>the	</a:t>
            </a:r>
            <a:r>
              <a:rPr sz="1800" spc="-5" dirty="0">
                <a:latin typeface="Times New Roman"/>
                <a:cs typeface="Times New Roman"/>
              </a:rPr>
              <a:t>Six	Point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3347" y="5352084"/>
            <a:ext cx="2419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Programme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2685" y="666114"/>
            <a:ext cx="8846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solidFill>
                  <a:srgbClr val="178DBA"/>
                </a:solidFill>
                <a:latin typeface="Microsoft YaHei UI Light"/>
                <a:cs typeface="Microsoft YaHei UI Light"/>
              </a:rPr>
              <a:t>Reaction</a:t>
            </a:r>
            <a:r>
              <a:rPr sz="3200" spc="-30" dirty="0">
                <a:solidFill>
                  <a:srgbClr val="178DBA"/>
                </a:solidFill>
                <a:latin typeface="Microsoft YaHei UI Light"/>
                <a:cs typeface="Microsoft YaHei UI Light"/>
              </a:rPr>
              <a:t> </a:t>
            </a:r>
            <a:r>
              <a:rPr sz="3200" spc="-40" dirty="0">
                <a:solidFill>
                  <a:srgbClr val="178DBA"/>
                </a:solidFill>
                <a:latin typeface="Microsoft YaHei UI Light"/>
                <a:cs typeface="Microsoft YaHei UI Light"/>
              </a:rPr>
              <a:t>of</a:t>
            </a:r>
            <a:r>
              <a:rPr sz="3200" spc="-25" dirty="0">
                <a:solidFill>
                  <a:srgbClr val="178DBA"/>
                </a:solidFill>
                <a:latin typeface="Microsoft YaHei UI Light"/>
                <a:cs typeface="Microsoft YaHei UI Light"/>
              </a:rPr>
              <a:t> West </a:t>
            </a:r>
            <a:r>
              <a:rPr sz="3200" spc="-20" dirty="0">
                <a:solidFill>
                  <a:srgbClr val="178DBA"/>
                </a:solidFill>
                <a:latin typeface="Microsoft YaHei UI Light"/>
                <a:cs typeface="Microsoft YaHei UI Light"/>
              </a:rPr>
              <a:t>Pakistan</a:t>
            </a:r>
            <a:r>
              <a:rPr sz="3200" spc="-25" dirty="0">
                <a:solidFill>
                  <a:srgbClr val="178DBA"/>
                </a:solidFill>
                <a:latin typeface="Microsoft YaHei UI Light"/>
                <a:cs typeface="Microsoft YaHei UI Light"/>
              </a:rPr>
              <a:t> </a:t>
            </a:r>
            <a:r>
              <a:rPr sz="3200" dirty="0">
                <a:solidFill>
                  <a:srgbClr val="178DBA"/>
                </a:solidFill>
                <a:latin typeface="Microsoft YaHei UI Light"/>
                <a:cs typeface="Microsoft YaHei UI Light"/>
              </a:rPr>
              <a:t>on</a:t>
            </a:r>
            <a:r>
              <a:rPr sz="3200" spc="-20" dirty="0">
                <a:solidFill>
                  <a:srgbClr val="178DBA"/>
                </a:solidFill>
                <a:latin typeface="Microsoft YaHei UI Light"/>
                <a:cs typeface="Microsoft YaHei UI Light"/>
              </a:rPr>
              <a:t> </a:t>
            </a:r>
            <a:r>
              <a:rPr sz="3200" spc="-25" dirty="0">
                <a:solidFill>
                  <a:srgbClr val="178DBA"/>
                </a:solidFill>
                <a:latin typeface="Microsoft YaHei UI Light"/>
                <a:cs typeface="Microsoft YaHei UI Light"/>
              </a:rPr>
              <a:t>6-Point</a:t>
            </a:r>
            <a:r>
              <a:rPr sz="3200" spc="-30" dirty="0">
                <a:solidFill>
                  <a:srgbClr val="178DBA"/>
                </a:solidFill>
                <a:latin typeface="Microsoft YaHei UI Light"/>
                <a:cs typeface="Microsoft YaHei UI Light"/>
              </a:rPr>
              <a:t> </a:t>
            </a:r>
            <a:r>
              <a:rPr sz="3200" dirty="0">
                <a:solidFill>
                  <a:srgbClr val="178DBA"/>
                </a:solidFill>
                <a:latin typeface="Microsoft YaHei UI Light"/>
                <a:cs typeface="Microsoft YaHei UI Light"/>
              </a:rPr>
              <a:t>Movement</a:t>
            </a:r>
            <a:endParaRPr sz="3200">
              <a:latin typeface="Microsoft YaHei UI Light"/>
              <a:cs typeface="Microsoft YaHei U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688" y="1917192"/>
            <a:ext cx="4256532" cy="26837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2345" y="4928361"/>
            <a:ext cx="3990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YaHei UI Light"/>
                <a:cs typeface="Microsoft YaHei UI Light"/>
              </a:rPr>
              <a:t>The </a:t>
            </a:r>
            <a:r>
              <a:rPr sz="1800" spc="-10" dirty="0">
                <a:latin typeface="Microsoft YaHei UI Light"/>
                <a:cs typeface="Microsoft YaHei UI Light"/>
              </a:rPr>
              <a:t>press</a:t>
            </a:r>
            <a:r>
              <a:rPr sz="1800" spc="-20" dirty="0">
                <a:latin typeface="Microsoft YaHei UI Light"/>
                <a:cs typeface="Microsoft YaHei UI Light"/>
              </a:rPr>
              <a:t> </a:t>
            </a:r>
            <a:r>
              <a:rPr sz="1800" dirty="0">
                <a:latin typeface="Microsoft YaHei UI Light"/>
                <a:cs typeface="Microsoft YaHei UI Light"/>
              </a:rPr>
              <a:t>in </a:t>
            </a:r>
            <a:r>
              <a:rPr sz="1800" spc="-25" dirty="0">
                <a:latin typeface="Microsoft YaHei UI Light"/>
                <a:cs typeface="Microsoft YaHei UI Light"/>
              </a:rPr>
              <a:t>West</a:t>
            </a:r>
            <a:r>
              <a:rPr sz="1800" spc="-5" dirty="0">
                <a:latin typeface="Microsoft YaHei UI Light"/>
                <a:cs typeface="Microsoft YaHei UI Light"/>
              </a:rPr>
              <a:t> </a:t>
            </a:r>
            <a:r>
              <a:rPr sz="1800" spc="-15" dirty="0">
                <a:latin typeface="Microsoft YaHei UI Light"/>
                <a:cs typeface="Microsoft YaHei UI Light"/>
              </a:rPr>
              <a:t>Pakistan</a:t>
            </a:r>
            <a:r>
              <a:rPr sz="1800" spc="-10" dirty="0">
                <a:latin typeface="Microsoft YaHei UI Light"/>
                <a:cs typeface="Microsoft YaHei UI Light"/>
              </a:rPr>
              <a:t> </a:t>
            </a:r>
            <a:r>
              <a:rPr sz="1800" spc="-5" dirty="0">
                <a:latin typeface="Microsoft YaHei UI Light"/>
                <a:cs typeface="Microsoft YaHei UI Light"/>
              </a:rPr>
              <a:t>described</a:t>
            </a:r>
            <a:r>
              <a:rPr sz="1800" dirty="0">
                <a:latin typeface="Microsoft YaHei UI Light"/>
                <a:cs typeface="Microsoft YaHei UI Light"/>
              </a:rPr>
              <a:t> it </a:t>
            </a:r>
            <a:r>
              <a:rPr sz="1800" spc="-520" dirty="0">
                <a:latin typeface="Microsoft YaHei UI Light"/>
                <a:cs typeface="Microsoft YaHei UI Light"/>
              </a:rPr>
              <a:t> </a:t>
            </a:r>
            <a:r>
              <a:rPr sz="1800" dirty="0">
                <a:latin typeface="Microsoft YaHei UI Light"/>
                <a:cs typeface="Microsoft YaHei UI Light"/>
              </a:rPr>
              <a:t>as</a:t>
            </a:r>
            <a:r>
              <a:rPr sz="1800" spc="-15" dirty="0">
                <a:latin typeface="Microsoft YaHei UI Light"/>
                <a:cs typeface="Microsoft YaHei UI Light"/>
              </a:rPr>
              <a:t> </a:t>
            </a:r>
            <a:r>
              <a:rPr sz="1800" spc="-5" dirty="0">
                <a:latin typeface="Microsoft YaHei UI Light"/>
                <a:cs typeface="Microsoft YaHei UI Light"/>
              </a:rPr>
              <a:t>cessasionist</a:t>
            </a:r>
            <a:r>
              <a:rPr sz="1800" spc="-15" dirty="0">
                <a:latin typeface="Microsoft YaHei UI Light"/>
                <a:cs typeface="Microsoft YaHei UI Light"/>
              </a:rPr>
              <a:t> </a:t>
            </a:r>
            <a:r>
              <a:rPr sz="1800" dirty="0">
                <a:latin typeface="Microsoft YaHei UI Light"/>
                <a:cs typeface="Microsoft YaHei UI Light"/>
              </a:rPr>
              <a:t>agenda.</a:t>
            </a:r>
            <a:endParaRPr sz="1800">
              <a:latin typeface="Microsoft YaHei UI Light"/>
              <a:cs typeface="Microsoft YaHei U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2280" y="1941576"/>
            <a:ext cx="4341876" cy="26365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35216" y="4772025"/>
            <a:ext cx="389762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YaHei UI Light"/>
                <a:cs typeface="Microsoft YaHei UI Light"/>
              </a:rPr>
              <a:t>President </a:t>
            </a:r>
            <a:r>
              <a:rPr sz="1800" spc="-15" dirty="0">
                <a:latin typeface="Microsoft YaHei UI Light"/>
                <a:cs typeface="Microsoft YaHei UI Light"/>
              </a:rPr>
              <a:t>Ayub </a:t>
            </a:r>
            <a:r>
              <a:rPr sz="1800" spc="-10" dirty="0">
                <a:latin typeface="Microsoft YaHei UI Light"/>
                <a:cs typeface="Microsoft YaHei UI Light"/>
              </a:rPr>
              <a:t>remarked </a:t>
            </a:r>
            <a:r>
              <a:rPr sz="1800" dirty="0">
                <a:latin typeface="Microsoft YaHei UI Light"/>
                <a:cs typeface="Microsoft YaHei UI Light"/>
              </a:rPr>
              <a:t>that it is the </a:t>
            </a:r>
            <a:r>
              <a:rPr sz="1800" spc="-520" dirty="0">
                <a:latin typeface="Microsoft YaHei UI Light"/>
                <a:cs typeface="Microsoft YaHei UI Light"/>
              </a:rPr>
              <a:t> </a:t>
            </a:r>
            <a:r>
              <a:rPr sz="1800" spc="-5" dirty="0">
                <a:latin typeface="Microsoft YaHei UI Light"/>
                <a:cs typeface="Microsoft YaHei UI Light"/>
              </a:rPr>
              <a:t>conspiracy </a:t>
            </a:r>
            <a:r>
              <a:rPr sz="1800" dirty="0">
                <a:latin typeface="Microsoft YaHei UI Light"/>
                <a:cs typeface="Microsoft YaHei UI Light"/>
              </a:rPr>
              <a:t>for </a:t>
            </a:r>
            <a:r>
              <a:rPr sz="1800" spc="-5" dirty="0">
                <a:latin typeface="Microsoft YaHei UI Light"/>
                <a:cs typeface="Microsoft YaHei UI Light"/>
              </a:rPr>
              <a:t>establishing </a:t>
            </a:r>
            <a:r>
              <a:rPr sz="1800" dirty="0">
                <a:latin typeface="Microsoft YaHei UI Light"/>
                <a:cs typeface="Microsoft YaHei UI Light"/>
              </a:rPr>
              <a:t>a </a:t>
            </a:r>
            <a:r>
              <a:rPr sz="1800" spc="5" dirty="0">
                <a:latin typeface="Microsoft YaHei UI Light"/>
                <a:cs typeface="Microsoft YaHei UI Light"/>
              </a:rPr>
              <a:t> </a:t>
            </a:r>
            <a:r>
              <a:rPr sz="1800" dirty="0">
                <a:latin typeface="Microsoft YaHei UI Light"/>
                <a:cs typeface="Microsoft YaHei UI Light"/>
              </a:rPr>
              <a:t>Hindudominated</a:t>
            </a:r>
            <a:r>
              <a:rPr sz="1800" spc="-35" dirty="0">
                <a:latin typeface="Microsoft YaHei UI Light"/>
                <a:cs typeface="Microsoft YaHei UI Light"/>
              </a:rPr>
              <a:t> </a:t>
            </a:r>
            <a:r>
              <a:rPr sz="1800" dirty="0">
                <a:latin typeface="Microsoft YaHei UI Light"/>
                <a:cs typeface="Microsoft YaHei UI Light"/>
              </a:rPr>
              <a:t>United</a:t>
            </a:r>
            <a:r>
              <a:rPr sz="1800" spc="5" dirty="0">
                <a:latin typeface="Microsoft YaHei UI Light"/>
                <a:cs typeface="Microsoft YaHei UI Light"/>
              </a:rPr>
              <a:t> </a:t>
            </a:r>
            <a:r>
              <a:rPr sz="1800" spc="-5" dirty="0">
                <a:latin typeface="Microsoft YaHei UI Light"/>
                <a:cs typeface="Microsoft YaHei UI Light"/>
              </a:rPr>
              <a:t>Bengal</a:t>
            </a:r>
            <a:endParaRPr sz="1800">
              <a:latin typeface="Microsoft YaHei UI Light"/>
              <a:cs typeface="Microsoft YaHei U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4000" b="1" kern="1200" dirty="0">
                <a:latin typeface="+mj-lt"/>
                <a:ea typeface="+mj-ea"/>
                <a:cs typeface="+mj-cs"/>
              </a:rPr>
              <a:t>Historical</a:t>
            </a:r>
            <a:r>
              <a:rPr lang="en-US" sz="4000" b="1" kern="1200" spc="-15" dirty="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>
                <a:latin typeface="+mj-lt"/>
                <a:ea typeface="+mj-ea"/>
                <a:cs typeface="+mj-cs"/>
              </a:rPr>
              <a:t>significance</a:t>
            </a:r>
            <a:r>
              <a:rPr lang="en-US" sz="4000" b="1" kern="1200" spc="-45" dirty="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spc="-50" dirty="0">
                <a:latin typeface="+mj-lt"/>
                <a:ea typeface="+mj-ea"/>
                <a:cs typeface="+mj-cs"/>
              </a:rPr>
              <a:t>of</a:t>
            </a:r>
            <a:r>
              <a:rPr lang="en-US" sz="4000" b="1" kern="1200" spc="-5" dirty="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spc="5" dirty="0">
                <a:latin typeface="+mj-lt"/>
                <a:ea typeface="+mj-ea"/>
                <a:cs typeface="+mj-cs"/>
              </a:rPr>
              <a:t>6-point</a:t>
            </a:r>
            <a:r>
              <a:rPr lang="en-US" sz="4000" b="1" kern="1200" spc="-40" dirty="0"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spc="5" dirty="0">
                <a:latin typeface="+mj-lt"/>
                <a:ea typeface="+mj-ea"/>
                <a:cs typeface="+mj-cs"/>
              </a:rPr>
              <a:t>movement</a:t>
            </a:r>
            <a:endParaRPr lang="en-US" sz="4000" b="1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30BCCEF6-D401-D5F9-E9B7-807D7411D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78744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12700"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SIGNIFICANCE</a:t>
            </a:r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6823A69D-DEB3-781A-BA50-40B87D6FB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29501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77192"/>
            <a:ext cx="3685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5">
                <a:solidFill>
                  <a:srgbClr val="178DBA"/>
                </a:solidFill>
                <a:latin typeface="Times New Roman"/>
                <a:cs typeface="Times New Roman"/>
              </a:rPr>
              <a:t>INT</a:t>
            </a:r>
            <a:r>
              <a:rPr lang="en-US" sz="3600" b="1">
                <a:solidFill>
                  <a:srgbClr val="178DBA"/>
                </a:solidFill>
                <a:latin typeface="Times New Roman"/>
                <a:cs typeface="Times New Roman"/>
              </a:rPr>
              <a:t>R</a:t>
            </a:r>
            <a:r>
              <a:rPr lang="en-US" sz="3600" b="1" spc="-5">
                <a:solidFill>
                  <a:srgbClr val="178DBA"/>
                </a:solidFill>
                <a:latin typeface="Times New Roman"/>
                <a:cs typeface="Times New Roman"/>
              </a:rPr>
              <a:t>ODUCT</a:t>
            </a:r>
            <a:r>
              <a:rPr lang="en-US" sz="3600" b="1">
                <a:solidFill>
                  <a:srgbClr val="178DBA"/>
                </a:solidFill>
                <a:latin typeface="Times New Roman"/>
                <a:cs typeface="Times New Roman"/>
              </a:rPr>
              <a:t>I</a:t>
            </a:r>
            <a:r>
              <a:rPr lang="en-US" sz="3600" b="1" spc="-5">
                <a:solidFill>
                  <a:srgbClr val="178DBA"/>
                </a:solidFill>
                <a:latin typeface="Times New Roman"/>
                <a:cs typeface="Times New Roman"/>
              </a:rPr>
              <a:t>ON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95707"/>
            <a:ext cx="9999980" cy="5285101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marR="5080" indent="-457200" algn="just">
              <a:lnSpc>
                <a:spcPct val="80000"/>
              </a:lnSpc>
              <a:spcBef>
                <a:spcPts val="725"/>
              </a:spcBef>
              <a:buFont typeface="Arial" panose="020B0604020202020204" pitchFamily="34" charset="0"/>
              <a:buChar char="•"/>
            </a:pPr>
            <a:r>
              <a:rPr lang="en-GB" sz="2600" spc="-85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Six-point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Program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charter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 of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demands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enunciated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 the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105">
                <a:solidFill>
                  <a:srgbClr val="404040"/>
                </a:solidFill>
                <a:latin typeface="Times New Roman"/>
                <a:cs typeface="Times New Roman"/>
              </a:rPr>
              <a:t>AWAMI </a:t>
            </a:r>
            <a:r>
              <a:rPr lang="en-GB" sz="2600" spc="-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LEAGUE for removing disparity between the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two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wings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Pakistan and </a:t>
            </a:r>
            <a:r>
              <a:rPr lang="en-GB" sz="2600" spc="-6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put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an end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 the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internal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colonial rule of </a:t>
            </a:r>
            <a:r>
              <a:rPr lang="en-GB" sz="2600" spc="-60">
                <a:solidFill>
                  <a:srgbClr val="404040"/>
                </a:solidFill>
                <a:latin typeface="Times New Roman"/>
                <a:cs typeface="Times New Roman"/>
              </a:rPr>
              <a:t>West</a:t>
            </a:r>
            <a:r>
              <a:rPr lang="en-GB" sz="2600" spc="-5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Pakistan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in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East 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Bengal.</a:t>
            </a:r>
            <a:endParaRPr lang="en-GB" sz="2600">
              <a:latin typeface="Times New Roman"/>
              <a:cs typeface="Times New Roman"/>
            </a:endParaRPr>
          </a:p>
          <a:p>
            <a:pPr marL="469900" marR="6350" indent="-457200" algn="just">
              <a:lnSpc>
                <a:spcPts val="2500"/>
              </a:lnSpc>
              <a:spcBef>
                <a:spcPts val="985"/>
              </a:spcBef>
              <a:buFont typeface="Arial" panose="020B0604020202020204" pitchFamily="34" charset="0"/>
              <a:buChar char="•"/>
            </a:pP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Six-Point Program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is called as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–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“The charter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lang="en-GB" sz="2600" spc="-10">
                <a:solidFill>
                  <a:srgbClr val="404040"/>
                </a:solidFill>
                <a:latin typeface="Times New Roman"/>
                <a:cs typeface="Times New Roman"/>
              </a:rPr>
              <a:t>freedom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Bengali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Nation”</a:t>
            </a:r>
            <a:endParaRPr lang="en-GB" sz="2600">
              <a:latin typeface="Times New Roman"/>
              <a:cs typeface="Times New Roman"/>
            </a:endParaRPr>
          </a:p>
          <a:p>
            <a:pPr marL="469264" marR="3740150" indent="-457200" algn="just">
              <a:lnSpc>
                <a:spcPct val="1119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lang="en-GB" sz="2600" spc="-1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kh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Mujib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Rahm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n,</a:t>
            </a:r>
            <a:r>
              <a:rPr lang="en-GB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lang="en-GB" sz="2600" spc="-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24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wa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Leag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e  President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unfolded</a:t>
            </a:r>
            <a:r>
              <a:rPr lang="en-GB" sz="26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Six Point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Program</a:t>
            </a:r>
            <a:r>
              <a:rPr lang="en-GB" sz="2600"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lang="en-GB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13</a:t>
            </a:r>
            <a:r>
              <a:rPr lang="en-GB" sz="2600" spc="-20">
                <a:solidFill>
                  <a:srgbClr val="404040"/>
                </a:solidFill>
                <a:latin typeface="Times New Roman"/>
                <a:cs typeface="Times New Roman"/>
              </a:rPr>
              <a:t> February,</a:t>
            </a:r>
            <a:r>
              <a:rPr lang="en-GB" sz="26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1966.</a:t>
            </a:r>
            <a:endParaRPr lang="en-GB" sz="2600">
              <a:latin typeface="Times New Roman"/>
              <a:cs typeface="Times New Roman"/>
            </a:endParaRPr>
          </a:p>
          <a:p>
            <a:pPr marL="469265" marR="3804920" indent="-457200" algn="just">
              <a:lnSpc>
                <a:spcPts val="3490"/>
              </a:lnSpc>
              <a:spcBef>
                <a:spcPts val="180"/>
              </a:spcBef>
              <a:buFont typeface="Arial" panose="020B0604020202020204" pitchFamily="34" charset="0"/>
              <a:buChar char="•"/>
            </a:pP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h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lang="en-GB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1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o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v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ent</a:t>
            </a:r>
            <a:r>
              <a:rPr lang="en-GB" sz="2600" spc="-35">
                <a:solidFill>
                  <a:srgbClr val="404040"/>
                </a:solidFill>
                <a:latin typeface="Times New Roman"/>
                <a:cs typeface="Times New Roman"/>
              </a:rPr>
              <a:t>'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lang="en-GB" sz="2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1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lang="en-GB" sz="2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agenda</a:t>
            </a:r>
            <a:r>
              <a:rPr lang="en-GB" sz="26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o r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z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e  the</a:t>
            </a:r>
            <a:r>
              <a:rPr lang="en-GB" sz="2600" spc="-2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six</a:t>
            </a:r>
            <a:r>
              <a:rPr lang="en-GB" sz="2600" spc="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demands</a:t>
            </a:r>
            <a:r>
              <a:rPr lang="en-GB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put</a:t>
            </a:r>
            <a:r>
              <a:rPr lang="en-GB" sz="26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forward</a:t>
            </a:r>
            <a:r>
              <a:rPr lang="en-GB" sz="26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lang="en-GB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lang="en-GB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coalition</a:t>
            </a:r>
            <a:endParaRPr lang="en-GB" sz="2600">
              <a:latin typeface="Times New Roman"/>
              <a:cs typeface="Times New Roman"/>
            </a:endParaRPr>
          </a:p>
          <a:p>
            <a:pPr marL="259079" algn="just">
              <a:lnSpc>
                <a:spcPct val="100000"/>
              </a:lnSpc>
              <a:spcBef>
                <a:spcPts val="210"/>
              </a:spcBef>
            </a:pP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Bengali</a:t>
            </a:r>
            <a:r>
              <a:rPr lang="en-GB" sz="26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nationalist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 political</a:t>
            </a:r>
            <a:r>
              <a:rPr lang="en-GB" sz="26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parties</a:t>
            </a:r>
            <a:r>
              <a:rPr lang="en-GB" sz="26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-5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lang="en-GB" sz="26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GB" sz="2600" spc="5">
                <a:solidFill>
                  <a:srgbClr val="404040"/>
                </a:solidFill>
                <a:latin typeface="Times New Roman"/>
                <a:cs typeface="Times New Roman"/>
              </a:rPr>
              <a:t>1966.</a:t>
            </a:r>
            <a:endParaRPr lang="en-GB" sz="2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200" y="3618736"/>
            <a:ext cx="3188207" cy="2862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 spc="-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22696A4-BC9F-4591-170E-02D408333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796569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0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Six-point</a:t>
            </a:r>
            <a:r>
              <a:rPr lang="en-US" sz="4000" kern="1200" spc="-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Movement(Two</a:t>
            </a:r>
            <a:r>
              <a:rPr lang="en-US" sz="4000" kern="1200" spc="-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Economy</a:t>
            </a:r>
            <a:r>
              <a:rPr lang="en-US" sz="4000" kern="1200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Theories)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0256" y="3833199"/>
            <a:ext cx="8332826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indent="-2286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10"/>
              <a:t>Source:</a:t>
            </a:r>
            <a:r>
              <a:rPr lang="en-US" sz="2000" spc="5"/>
              <a:t> </a:t>
            </a:r>
            <a:r>
              <a:rPr lang="en-US" sz="2000" spc="10"/>
              <a:t>Reports</a:t>
            </a:r>
            <a:r>
              <a:rPr lang="en-US" sz="2000" spc="-20"/>
              <a:t> </a:t>
            </a:r>
            <a:r>
              <a:rPr lang="en-US" sz="2000" spc="-25"/>
              <a:t>of</a:t>
            </a:r>
            <a:r>
              <a:rPr lang="en-US" sz="2000" spc="5"/>
              <a:t> </a:t>
            </a:r>
            <a:r>
              <a:rPr lang="en-US" sz="2000"/>
              <a:t>the </a:t>
            </a:r>
            <a:r>
              <a:rPr lang="en-US" sz="2000" spc="10"/>
              <a:t>Advisory</a:t>
            </a:r>
            <a:r>
              <a:rPr lang="en-US" sz="2000" spc="-25"/>
              <a:t> </a:t>
            </a:r>
            <a:r>
              <a:rPr lang="en-US" sz="2000" spc="-20"/>
              <a:t>Panels</a:t>
            </a:r>
            <a:r>
              <a:rPr lang="en-US" sz="2000" spc="20"/>
              <a:t> </a:t>
            </a:r>
            <a:r>
              <a:rPr lang="en-US" sz="2000"/>
              <a:t>for</a:t>
            </a:r>
            <a:r>
              <a:rPr lang="en-US" sz="2000" spc="-10"/>
              <a:t> </a:t>
            </a:r>
            <a:r>
              <a:rPr lang="en-US" sz="2000"/>
              <a:t>the </a:t>
            </a:r>
            <a:r>
              <a:rPr lang="en-US" sz="2000" spc="10"/>
              <a:t>Fourth</a:t>
            </a:r>
            <a:r>
              <a:rPr lang="en-US" sz="2000"/>
              <a:t> </a:t>
            </a:r>
            <a:r>
              <a:rPr lang="en-US" sz="2000" spc="-5"/>
              <a:t>Five</a:t>
            </a:r>
            <a:r>
              <a:rPr lang="en-US" sz="2000"/>
              <a:t> </a:t>
            </a:r>
            <a:r>
              <a:rPr lang="en-US" sz="2000" spc="-70"/>
              <a:t>Year</a:t>
            </a:r>
            <a:r>
              <a:rPr lang="en-US" sz="2000" spc="5"/>
              <a:t> </a:t>
            </a:r>
            <a:r>
              <a:rPr lang="en-US" sz="2000" spc="-5"/>
              <a:t>Plan</a:t>
            </a:r>
            <a:endParaRPr lang="en-US" sz="2000"/>
          </a:p>
          <a:p>
            <a:pPr marL="12700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spc="-5"/>
              <a:t>1970–75,</a:t>
            </a:r>
            <a:r>
              <a:rPr lang="en-US" sz="2000" spc="5"/>
              <a:t> </a:t>
            </a:r>
            <a:r>
              <a:rPr lang="en-US" sz="2000" spc="-50"/>
              <a:t>Vol.</a:t>
            </a:r>
            <a:r>
              <a:rPr lang="en-US" sz="2000" spc="10"/>
              <a:t> </a:t>
            </a:r>
            <a:r>
              <a:rPr lang="en-US" sz="2000" spc="-5"/>
              <a:t>I,</a:t>
            </a:r>
            <a:r>
              <a:rPr lang="en-US" sz="2000"/>
              <a:t> published</a:t>
            </a:r>
            <a:r>
              <a:rPr lang="en-US" sz="2000" spc="-15"/>
              <a:t> </a:t>
            </a:r>
            <a:r>
              <a:rPr lang="en-US" sz="2000"/>
              <a:t>by</a:t>
            </a:r>
            <a:r>
              <a:rPr lang="en-US" sz="2000" spc="-15"/>
              <a:t> </a:t>
            </a:r>
            <a:r>
              <a:rPr lang="en-US" sz="2000"/>
              <a:t>the planning</a:t>
            </a:r>
            <a:r>
              <a:rPr lang="en-US" sz="2000" spc="-5"/>
              <a:t> commission</a:t>
            </a:r>
            <a:r>
              <a:rPr lang="en-US" sz="2000" spc="-15"/>
              <a:t> </a:t>
            </a:r>
            <a:r>
              <a:rPr lang="en-US" sz="2000" spc="-25"/>
              <a:t>of</a:t>
            </a:r>
            <a:r>
              <a:rPr lang="en-US" sz="2000" spc="-5"/>
              <a:t> </a:t>
            </a:r>
            <a:r>
              <a:rPr lang="en-US" sz="2000" spc="-15"/>
              <a:t>Pakistan.</a:t>
            </a:r>
            <a:endParaRPr lang="en-US"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08661"/>
              </p:ext>
            </p:extLst>
          </p:nvPr>
        </p:nvGraphicFramePr>
        <p:xfrm>
          <a:off x="2434792" y="402570"/>
          <a:ext cx="7322415" cy="321527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28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1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900" spc="-65">
                          <a:solidFill>
                            <a:srgbClr val="FFFFFF"/>
                          </a:solidFill>
                        </a:rPr>
                        <a:t>Year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40038" marB="0"/>
                </a:tc>
                <a:tc>
                  <a:txBody>
                    <a:bodyPr/>
                    <a:lstStyle/>
                    <a:p>
                      <a:pPr marL="92075" marR="2927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900">
                          <a:solidFill>
                            <a:srgbClr val="FFFFFF"/>
                          </a:solidFill>
                        </a:rPr>
                        <a:t>Spending </a:t>
                      </a:r>
                      <a:r>
                        <a:rPr sz="1900" spc="5">
                          <a:solidFill>
                            <a:srgbClr val="FFFFFF"/>
                          </a:solidFill>
                        </a:rPr>
                        <a:t>on </a:t>
                      </a:r>
                      <a:r>
                        <a:rPr sz="1900" spc="1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-15">
                          <a:solidFill>
                            <a:srgbClr val="FFFFFF"/>
                          </a:solidFill>
                        </a:rPr>
                        <a:t>West</a:t>
                      </a:r>
                      <a:r>
                        <a:rPr sz="1900" spc="-95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-15">
                          <a:solidFill>
                            <a:srgbClr val="FFFFFF"/>
                          </a:solidFill>
                        </a:rPr>
                        <a:t>Pakistan </a:t>
                      </a:r>
                      <a:r>
                        <a:rPr sz="1900" spc="-52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5">
                          <a:solidFill>
                            <a:srgbClr val="FFFFFF"/>
                          </a:solidFill>
                        </a:rPr>
                        <a:t>(in</a:t>
                      </a:r>
                      <a:r>
                        <a:rPr sz="1900" spc="-45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>
                          <a:solidFill>
                            <a:srgbClr val="FFFFFF"/>
                          </a:solidFill>
                        </a:rPr>
                        <a:t>millions</a:t>
                      </a:r>
                      <a:endParaRPr sz="1900"/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900" spc="-20">
                          <a:solidFill>
                            <a:srgbClr val="FFFFFF"/>
                          </a:solidFill>
                        </a:rPr>
                        <a:t>of</a:t>
                      </a:r>
                      <a:r>
                        <a:rPr sz="1900" spc="-55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-10">
                          <a:solidFill>
                            <a:srgbClr val="FFFFFF"/>
                          </a:solidFill>
                        </a:rPr>
                        <a:t>Pakistani</a:t>
                      </a:r>
                      <a:endParaRPr sz="1900"/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900" spc="-5">
                          <a:solidFill>
                            <a:srgbClr val="FFFFFF"/>
                          </a:solidFill>
                        </a:rPr>
                        <a:t>rupees)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40038" marB="0"/>
                </a:tc>
                <a:tc>
                  <a:txBody>
                    <a:bodyPr/>
                    <a:lstStyle/>
                    <a:p>
                      <a:pPr marL="92075" marR="3365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900">
                          <a:solidFill>
                            <a:srgbClr val="FFFFFF"/>
                          </a:solidFill>
                        </a:rPr>
                        <a:t>Spending </a:t>
                      </a:r>
                      <a:r>
                        <a:rPr sz="1900" spc="5">
                          <a:solidFill>
                            <a:srgbClr val="FFFFFF"/>
                          </a:solidFill>
                        </a:rPr>
                        <a:t>on </a:t>
                      </a:r>
                      <a:r>
                        <a:rPr sz="1900" spc="-52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5">
                          <a:solidFill>
                            <a:srgbClr val="FFFFFF"/>
                          </a:solidFill>
                        </a:rPr>
                        <a:t>East </a:t>
                      </a:r>
                      <a:r>
                        <a:rPr sz="1900" spc="-10">
                          <a:solidFill>
                            <a:srgbClr val="FFFFFF"/>
                          </a:solidFill>
                        </a:rPr>
                        <a:t>Pakistan </a:t>
                      </a:r>
                      <a:r>
                        <a:rPr sz="1900" spc="-52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5">
                          <a:solidFill>
                            <a:srgbClr val="FFFFFF"/>
                          </a:solidFill>
                        </a:rPr>
                        <a:t>(in</a:t>
                      </a:r>
                      <a:r>
                        <a:rPr sz="1900" spc="-7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>
                          <a:solidFill>
                            <a:srgbClr val="FFFFFF"/>
                          </a:solidFill>
                        </a:rPr>
                        <a:t>millions</a:t>
                      </a:r>
                      <a:r>
                        <a:rPr sz="1900" spc="-85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-20">
                          <a:solidFill>
                            <a:srgbClr val="FFFFFF"/>
                          </a:solidFill>
                        </a:rPr>
                        <a:t>of </a:t>
                      </a:r>
                      <a:r>
                        <a:rPr sz="1900" spc="-515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-15">
                          <a:solidFill>
                            <a:srgbClr val="FFFFFF"/>
                          </a:solidFill>
                        </a:rPr>
                        <a:t>Pakistani </a:t>
                      </a:r>
                      <a:r>
                        <a:rPr sz="1900" spc="-1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-5">
                          <a:solidFill>
                            <a:srgbClr val="FFFFFF"/>
                          </a:solidFill>
                        </a:rPr>
                        <a:t>rupees)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40038" marB="0"/>
                </a:tc>
                <a:tc>
                  <a:txBody>
                    <a:bodyPr/>
                    <a:lstStyle/>
                    <a:p>
                      <a:pPr marL="92075" marR="2266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900">
                          <a:solidFill>
                            <a:srgbClr val="FFFFFF"/>
                          </a:solidFill>
                        </a:rPr>
                        <a:t>Amount</a:t>
                      </a:r>
                      <a:r>
                        <a:rPr sz="1900" spc="-95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>
                          <a:solidFill>
                            <a:srgbClr val="FFFFFF"/>
                          </a:solidFill>
                        </a:rPr>
                        <a:t>spent </a:t>
                      </a:r>
                      <a:r>
                        <a:rPr sz="1900" spc="-515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5">
                          <a:solidFill>
                            <a:srgbClr val="FFFFFF"/>
                          </a:solidFill>
                        </a:rPr>
                        <a:t>on East </a:t>
                      </a:r>
                      <a:r>
                        <a:rPr sz="1900">
                          <a:solidFill>
                            <a:srgbClr val="FFFFFF"/>
                          </a:solidFill>
                        </a:rPr>
                        <a:t>as </a:t>
                      </a:r>
                      <a:r>
                        <a:rPr sz="1900" spc="5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-5">
                          <a:solidFill>
                            <a:srgbClr val="FFFFFF"/>
                          </a:solidFill>
                        </a:rPr>
                        <a:t>percentage </a:t>
                      </a:r>
                      <a:r>
                        <a:rPr sz="1900" spc="-20">
                          <a:solidFill>
                            <a:srgbClr val="FFFFFF"/>
                          </a:solidFill>
                        </a:rPr>
                        <a:t>of </a:t>
                      </a:r>
                      <a:r>
                        <a:rPr sz="1900" spc="-520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sz="1900" spc="-10">
                          <a:solidFill>
                            <a:srgbClr val="FFFFFF"/>
                          </a:solidFill>
                        </a:rPr>
                        <a:t>West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4003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226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900" spc="-10"/>
                        <a:t>1950–55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900" spc="-5"/>
                        <a:t>11,290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900" spc="-10"/>
                        <a:t>5,240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900" spc="-5"/>
                        <a:t>46.4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26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900" spc="-10"/>
                        <a:t>1955–60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900" spc="-5"/>
                        <a:t>16,550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900" spc="-5"/>
                        <a:t>5,240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900" spc="-5"/>
                        <a:t>31.7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26">
                <a:tc>
                  <a:txBody>
                    <a:bodyPr/>
                    <a:lstStyle/>
                    <a:p>
                      <a:pPr marL="91440">
                        <a:lnSpc>
                          <a:spcPts val="1925"/>
                        </a:lnSpc>
                      </a:pPr>
                      <a:r>
                        <a:rPr sz="1900" spc="-10"/>
                        <a:t>1960–65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900" spc="-5"/>
                        <a:t>33,550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900"/>
                        <a:t>14,040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25"/>
                        </a:lnSpc>
                      </a:pPr>
                      <a:r>
                        <a:rPr sz="1900" spc="-5"/>
                        <a:t>41.8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26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sz="1900" spc="-5"/>
                        <a:t>1965–70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0"/>
                        </a:lnSpc>
                      </a:pPr>
                      <a:r>
                        <a:rPr sz="1900" spc="-10"/>
                        <a:t>51,950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0"/>
                        </a:lnSpc>
                      </a:pPr>
                      <a:r>
                        <a:rPr sz="1900" spc="-5"/>
                        <a:t>21,410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0"/>
                        </a:lnSpc>
                      </a:pPr>
                      <a:r>
                        <a:rPr sz="1900" spc="-5"/>
                        <a:t>41.2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26">
                <a:tc>
                  <a:txBody>
                    <a:bodyPr/>
                    <a:lstStyle/>
                    <a:p>
                      <a:pPr marL="91440">
                        <a:lnSpc>
                          <a:spcPts val="1930"/>
                        </a:lnSpc>
                      </a:pPr>
                      <a:r>
                        <a:rPr sz="1900" spc="-60"/>
                        <a:t>Total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0"/>
                        </a:lnSpc>
                      </a:pPr>
                      <a:r>
                        <a:rPr sz="1900" spc="-5"/>
                        <a:t>113,340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0"/>
                        </a:lnSpc>
                      </a:pPr>
                      <a:r>
                        <a:rPr sz="1900" spc="-10"/>
                        <a:t>45,930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930"/>
                        </a:lnSpc>
                      </a:pPr>
                      <a:r>
                        <a:rPr sz="1900" spc="-5"/>
                        <a:t>40.5</a:t>
                      </a:r>
                      <a:endParaRPr sz="1900">
                        <a:latin typeface="Microsoft YaHei UI Light"/>
                        <a:cs typeface="Microsoft YaHei UI Ligh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8688" y="740790"/>
            <a:ext cx="88576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4625" marR="5080" indent="-270256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78DBA"/>
                </a:solidFill>
                <a:latin typeface="Times New Roman"/>
                <a:cs typeface="Times New Roman"/>
              </a:rPr>
              <a:t>Preparation</a:t>
            </a:r>
            <a:r>
              <a:rPr sz="3600" b="1" dirty="0">
                <a:solidFill>
                  <a:srgbClr val="178DBA"/>
                </a:solidFill>
                <a:latin typeface="Times New Roman"/>
                <a:cs typeface="Times New Roman"/>
              </a:rPr>
              <a:t> and </a:t>
            </a:r>
            <a:r>
              <a:rPr sz="3600" b="1" spc="-5" dirty="0">
                <a:solidFill>
                  <a:srgbClr val="178DBA"/>
                </a:solidFill>
                <a:latin typeface="Times New Roman"/>
                <a:cs typeface="Times New Roman"/>
              </a:rPr>
              <a:t>dissemination</a:t>
            </a:r>
            <a:r>
              <a:rPr sz="3600" b="1" dirty="0">
                <a:solidFill>
                  <a:srgbClr val="178DBA"/>
                </a:solidFill>
                <a:latin typeface="Times New Roman"/>
                <a:cs typeface="Times New Roman"/>
              </a:rPr>
              <a:t> of</a:t>
            </a:r>
            <a:r>
              <a:rPr sz="3600" b="1" spc="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78DBA"/>
                </a:solidFill>
                <a:latin typeface="Times New Roman"/>
                <a:cs typeface="Times New Roman"/>
              </a:rPr>
              <a:t>the</a:t>
            </a:r>
            <a:r>
              <a:rPr sz="3600" b="1" spc="10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178DBA"/>
                </a:solidFill>
                <a:latin typeface="Times New Roman"/>
                <a:cs typeface="Times New Roman"/>
              </a:rPr>
              <a:t>draft of </a:t>
            </a:r>
            <a:r>
              <a:rPr sz="3600" b="1" spc="-885" dirty="0">
                <a:solidFill>
                  <a:srgbClr val="178DBA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178DBA"/>
                </a:solidFill>
                <a:latin typeface="Times New Roman"/>
                <a:cs typeface="Times New Roman"/>
              </a:rPr>
              <a:t>6-point </a:t>
            </a:r>
            <a:r>
              <a:rPr sz="3600" b="1" dirty="0">
                <a:solidFill>
                  <a:srgbClr val="178DBA"/>
                </a:solidFill>
                <a:latin typeface="Times New Roman"/>
                <a:cs typeface="Times New Roman"/>
              </a:rPr>
              <a:t>movement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0749" y="1899919"/>
            <a:ext cx="9914890" cy="427545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400" spc="-26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TheSix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Point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prog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1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2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League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laun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hed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1966.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995044" algn="l"/>
                <a:tab pos="1566545" algn="l"/>
                <a:tab pos="2376170" algn="l"/>
                <a:tab pos="3572510" algn="l"/>
                <a:tab pos="4093845" algn="l"/>
                <a:tab pos="5257165" algn="l"/>
                <a:tab pos="6639559" algn="l"/>
                <a:tab pos="7279640" algn="l"/>
                <a:tab pos="7782559" algn="l"/>
                <a:tab pos="8337550" algn="l"/>
                <a:tab pos="8739505" algn="l"/>
                <a:tab pos="9041130" algn="l"/>
              </a:tabLst>
            </a:pPr>
            <a:r>
              <a:rPr sz="2400" spc="-26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Six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Poi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	For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ula	for	regio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al	a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tono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y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	out	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n	a	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w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ri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ten 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statement,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have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been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placed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before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Lahore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Conference.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-26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was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publ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shed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under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title</a:t>
            </a:r>
            <a:endParaRPr sz="2400" dirty="0">
              <a:latin typeface="Times New Roman"/>
              <a:cs typeface="Times New Roman"/>
            </a:endParaRPr>
          </a:p>
          <a:p>
            <a:pPr marL="241300" marR="4971415" indent="-76200">
              <a:lnSpc>
                <a:spcPct val="134600"/>
              </a:lnSpc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"Six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Point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Formula-Our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Right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Live“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on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March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23,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1966.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-265" dirty="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sz="2400" spc="-80" dirty="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Reh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sz="24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Sobhan,Nurul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Is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la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m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,Khairu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17500" marR="4739005">
              <a:lnSpc>
                <a:spcPct val="118800"/>
              </a:lnSpc>
              <a:spcBef>
                <a:spcPts val="455"/>
              </a:spcBef>
            </a:pP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Kabir,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 and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other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prominent</a:t>
            </a:r>
            <a:r>
              <a:rPr sz="24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intellectuals </a:t>
            </a:r>
            <a:r>
              <a:rPr sz="2400" spc="-5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drafted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six-point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demand.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8916" y="3570732"/>
            <a:ext cx="4084320" cy="2564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r="28996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841928"/>
            <a:ext cx="7477506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tabLst>
                <a:tab pos="3772535" algn="l"/>
              </a:tabLst>
            </a:pPr>
            <a:r>
              <a:rPr lang="en-US" sz="3200" b="1" spc="-5" dirty="0"/>
              <a:t>Leading</a:t>
            </a:r>
            <a:r>
              <a:rPr lang="en-US" sz="3200" b="1" spc="15" dirty="0"/>
              <a:t> </a:t>
            </a:r>
            <a:r>
              <a:rPr lang="en-US" sz="3200" b="1" spc="-5" dirty="0"/>
              <a:t>person</a:t>
            </a:r>
            <a:r>
              <a:rPr lang="en-US" sz="3200" b="1" spc="20" dirty="0"/>
              <a:t> </a:t>
            </a:r>
            <a:r>
              <a:rPr lang="en-US" sz="3200" b="1" spc="-5" dirty="0"/>
              <a:t>of 6-point</a:t>
            </a:r>
            <a:r>
              <a:rPr lang="en-US" sz="3200" b="1" spc="-40" dirty="0"/>
              <a:t> </a:t>
            </a:r>
            <a:r>
              <a:rPr lang="en-US" sz="3200" b="1" spc="-5" dirty="0"/>
              <a:t>movement</a:t>
            </a:r>
            <a:endParaRPr lang="en-US" sz="3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094" y="2718054"/>
            <a:ext cx="54201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0" marR="5080">
              <a:lnSpc>
                <a:spcPct val="90000"/>
              </a:lnSpc>
              <a:spcBef>
                <a:spcPts val="480"/>
              </a:spcBef>
              <a:tabLst>
                <a:tab pos="1262380" algn="l"/>
                <a:tab pos="2664460" algn="l"/>
                <a:tab pos="3966210" algn="l"/>
                <a:tab pos="4618355" algn="l"/>
                <a:tab pos="6000750" algn="l"/>
                <a:tab pos="7853045" algn="l"/>
              </a:tabLst>
            </a:pPr>
            <a:r>
              <a:rPr lang="en-US" sz="2000" b="1" spc="-5" dirty="0" err="1"/>
              <a:t>Banghabandhu</a:t>
            </a:r>
            <a:r>
              <a:rPr lang="en-US" sz="2000" b="1" spc="-15" dirty="0"/>
              <a:t> </a:t>
            </a:r>
            <a:r>
              <a:rPr lang="en-US" sz="2000" b="1" spc="-5" dirty="0"/>
              <a:t>Sheikh</a:t>
            </a:r>
            <a:r>
              <a:rPr lang="en-US" sz="2000" b="1" spc="5" dirty="0"/>
              <a:t> </a:t>
            </a:r>
            <a:r>
              <a:rPr lang="en-US" sz="2000" b="1" spc="-5" dirty="0"/>
              <a:t>Mujibur</a:t>
            </a:r>
            <a:r>
              <a:rPr lang="en-US" sz="2000" b="1" dirty="0"/>
              <a:t> </a:t>
            </a:r>
            <a:r>
              <a:rPr lang="en-US" sz="2000" b="1" spc="-5" dirty="0"/>
              <a:t>Rahman.</a:t>
            </a:r>
            <a:endParaRPr lang="en-US" sz="20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4000" kern="1200" spc="-3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SIX</a:t>
            </a:r>
            <a:r>
              <a:rPr lang="en-US" sz="4000" kern="1200" spc="-4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>
              <a:lnSpc>
                <a:spcPct val="90000"/>
              </a:lnSpc>
              <a:spcBef>
                <a:spcPts val="1730"/>
              </a:spcBef>
              <a:buClr>
                <a:srgbClr val="B71E42"/>
              </a:buClr>
              <a:tabLst>
                <a:tab pos="241300" algn="l"/>
              </a:tabLst>
            </a:pPr>
            <a:r>
              <a:rPr lang="en-US" sz="3200" b="1" spc="-10" dirty="0"/>
              <a:t>point</a:t>
            </a:r>
            <a:r>
              <a:rPr lang="en-US" sz="3200" b="1" spc="-15" dirty="0"/>
              <a:t> </a:t>
            </a:r>
            <a:r>
              <a:rPr lang="en-US" sz="3200" b="1" spc="-5" dirty="0"/>
              <a:t>1</a:t>
            </a:r>
            <a:endParaRPr lang="en-US" sz="3200" dirty="0"/>
          </a:p>
          <a:p>
            <a:pPr marL="240665" marR="5080" indent="-228600">
              <a:lnSpc>
                <a:spcPct val="90000"/>
              </a:lnSpc>
              <a:spcBef>
                <a:spcPts val="960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spc="-5" dirty="0"/>
              <a:t>The Constitution</a:t>
            </a:r>
            <a:r>
              <a:rPr lang="en-US" sz="3200" spc="10" dirty="0"/>
              <a:t> </a:t>
            </a:r>
            <a:r>
              <a:rPr lang="en-US" sz="3200" spc="-5" dirty="0"/>
              <a:t>should provide</a:t>
            </a:r>
            <a:r>
              <a:rPr lang="en-US" sz="3200" dirty="0"/>
              <a:t> </a:t>
            </a:r>
            <a:r>
              <a:rPr lang="en-US" sz="3200" spc="-5" dirty="0"/>
              <a:t>for a</a:t>
            </a:r>
            <a:r>
              <a:rPr lang="en-US" sz="3200" spc="-10" dirty="0"/>
              <a:t> Federation</a:t>
            </a:r>
            <a:r>
              <a:rPr lang="en-US" sz="3200" spc="-5" dirty="0"/>
              <a:t> </a:t>
            </a:r>
            <a:r>
              <a:rPr lang="en-US" sz="3200" dirty="0"/>
              <a:t>of </a:t>
            </a:r>
            <a:r>
              <a:rPr lang="en-US" sz="3200" spc="5" dirty="0"/>
              <a:t> </a:t>
            </a:r>
            <a:r>
              <a:rPr lang="en-US" sz="3200" spc="-5" dirty="0"/>
              <a:t>Pakistan in</a:t>
            </a:r>
            <a:r>
              <a:rPr lang="en-US" sz="3200" dirty="0"/>
              <a:t> </a:t>
            </a:r>
            <a:r>
              <a:rPr lang="en-US" sz="3200" spc="-5" dirty="0"/>
              <a:t>its</a:t>
            </a:r>
            <a:r>
              <a:rPr lang="en-US" sz="3200" dirty="0"/>
              <a:t> </a:t>
            </a:r>
            <a:r>
              <a:rPr lang="en-US" sz="3200" spc="-5" dirty="0"/>
              <a:t>true</a:t>
            </a:r>
            <a:r>
              <a:rPr lang="en-US" sz="3200" spc="5" dirty="0"/>
              <a:t> </a:t>
            </a:r>
            <a:r>
              <a:rPr lang="en-US" sz="3200" spc="-10" dirty="0"/>
              <a:t>sense</a:t>
            </a:r>
            <a:r>
              <a:rPr lang="en-US" sz="3200" dirty="0"/>
              <a:t> </a:t>
            </a:r>
            <a:r>
              <a:rPr lang="en-US" sz="3200" spc="-5" dirty="0"/>
              <a:t>based</a:t>
            </a:r>
            <a:r>
              <a:rPr lang="en-US" sz="3200" dirty="0"/>
              <a:t> </a:t>
            </a:r>
            <a:r>
              <a:rPr lang="en-US" sz="3200" spc="-5" dirty="0"/>
              <a:t>on the Lahore</a:t>
            </a:r>
            <a:r>
              <a:rPr lang="en-US" sz="3200" dirty="0"/>
              <a:t> </a:t>
            </a:r>
            <a:r>
              <a:rPr lang="en-US" sz="3200" spc="-10" dirty="0"/>
              <a:t>Resolution, </a:t>
            </a:r>
            <a:r>
              <a:rPr lang="en-US" sz="3200" spc="-5" dirty="0"/>
              <a:t> and</a:t>
            </a:r>
            <a:r>
              <a:rPr lang="en-US" sz="3200" dirty="0"/>
              <a:t> </a:t>
            </a:r>
            <a:r>
              <a:rPr lang="en-US" sz="3200" spc="-5" dirty="0"/>
              <a:t>the</a:t>
            </a:r>
            <a:r>
              <a:rPr lang="en-US" sz="3200" spc="5" dirty="0"/>
              <a:t> </a:t>
            </a:r>
            <a:r>
              <a:rPr lang="en-US" sz="3200" spc="-5" dirty="0"/>
              <a:t>parliamentary</a:t>
            </a:r>
            <a:r>
              <a:rPr lang="en-US" sz="3200" spc="5" dirty="0"/>
              <a:t> </a:t>
            </a:r>
            <a:r>
              <a:rPr lang="en-US" sz="3200" spc="-5" dirty="0"/>
              <a:t>form of</a:t>
            </a:r>
            <a:r>
              <a:rPr lang="en-US" sz="3200" dirty="0"/>
              <a:t> </a:t>
            </a:r>
            <a:r>
              <a:rPr lang="en-US" sz="3200" spc="-5" dirty="0"/>
              <a:t>government with </a:t>
            </a:r>
            <a:r>
              <a:rPr lang="en-US" sz="3200" dirty="0"/>
              <a:t> </a:t>
            </a:r>
            <a:r>
              <a:rPr lang="en-US" sz="3200" spc="-5" dirty="0"/>
              <a:t>supremacy of</a:t>
            </a:r>
            <a:r>
              <a:rPr lang="en-US" sz="3200" spc="-15" dirty="0"/>
              <a:t> </a:t>
            </a:r>
            <a:r>
              <a:rPr lang="en-US" sz="3200" spc="-5" dirty="0"/>
              <a:t>a</a:t>
            </a:r>
            <a:r>
              <a:rPr lang="en-US" sz="3200" spc="5" dirty="0"/>
              <a:t> </a:t>
            </a:r>
            <a:r>
              <a:rPr lang="en-US" sz="3200" spc="-5" dirty="0"/>
              <a:t>Legislature</a:t>
            </a:r>
            <a:r>
              <a:rPr lang="en-US" sz="3200" spc="5" dirty="0"/>
              <a:t> </a:t>
            </a:r>
            <a:r>
              <a:rPr lang="en-US" sz="3200" spc="-5" dirty="0"/>
              <a:t>directly elected</a:t>
            </a:r>
            <a:r>
              <a:rPr lang="en-US" sz="3200" spc="-10" dirty="0"/>
              <a:t> </a:t>
            </a:r>
            <a:r>
              <a:rPr lang="en-US" sz="3200" spc="-5" dirty="0"/>
              <a:t>on</a:t>
            </a:r>
            <a:r>
              <a:rPr lang="en-US" sz="3200" spc="5" dirty="0"/>
              <a:t> </a:t>
            </a:r>
            <a:r>
              <a:rPr lang="en-US" sz="3200" spc="-5" dirty="0"/>
              <a:t>the</a:t>
            </a:r>
            <a:r>
              <a:rPr lang="en-US" sz="3200" dirty="0"/>
              <a:t> </a:t>
            </a:r>
            <a:r>
              <a:rPr lang="en-US" sz="3200" spc="-5" dirty="0"/>
              <a:t>basis of </a:t>
            </a:r>
            <a:r>
              <a:rPr lang="en-US" sz="3200" spc="-750" dirty="0"/>
              <a:t> </a:t>
            </a:r>
            <a:r>
              <a:rPr lang="en-US" sz="3200" spc="-5" dirty="0"/>
              <a:t>universal</a:t>
            </a:r>
            <a:r>
              <a:rPr lang="en-US" sz="3200" spc="-10" dirty="0"/>
              <a:t> </a:t>
            </a:r>
            <a:r>
              <a:rPr lang="en-US" sz="3200" spc="-5" dirty="0"/>
              <a:t>adult</a:t>
            </a:r>
            <a:r>
              <a:rPr lang="en-US" sz="3200" dirty="0"/>
              <a:t> </a:t>
            </a:r>
            <a:r>
              <a:rPr lang="en-US" sz="3200" spc="-5" dirty="0"/>
              <a:t>franchise.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19300"/>
              <a:ext cx="12192000" cy="41056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2019300"/>
              <a:ext cx="12192000" cy="41056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126483"/>
              <a:ext cx="12192000" cy="7315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128003"/>
              <a:ext cx="12192000" cy="0"/>
            </a:xfrm>
            <a:custGeom>
              <a:avLst/>
              <a:gdLst/>
              <a:ahLst/>
              <a:cxnLst/>
              <a:rect l="l" t="t" r="r" b="b"/>
              <a:pathLst>
                <a:path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4658" y="1847850"/>
              <a:ext cx="3531235" cy="0"/>
            </a:xfrm>
            <a:custGeom>
              <a:avLst/>
              <a:gdLst/>
              <a:ahLst/>
              <a:cxnLst/>
              <a:rect l="l" t="t" r="r" b="b"/>
              <a:pathLst>
                <a:path w="3531235">
                  <a:moveTo>
                    <a:pt x="0" y="0"/>
                  </a:moveTo>
                  <a:lnTo>
                    <a:pt x="3530854" y="0"/>
                  </a:lnTo>
                </a:path>
              </a:pathLst>
            </a:custGeom>
            <a:ln w="32004">
              <a:solidFill>
                <a:srgbClr val="B71E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3623" y="478536"/>
              <a:ext cx="6231635" cy="5404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50052" y="783336"/>
              <a:ext cx="5519928" cy="45247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5332" y="1059180"/>
              <a:ext cx="4821809" cy="386638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30477" y="665480"/>
            <a:ext cx="1514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00"/>
                </a:solidFill>
              </a:rPr>
              <a:t>POINT</a:t>
            </a:r>
            <a:r>
              <a:rPr sz="3200" spc="-95" dirty="0">
                <a:solidFill>
                  <a:srgbClr val="000000"/>
                </a:solidFill>
              </a:rPr>
              <a:t> </a:t>
            </a:r>
            <a:r>
              <a:rPr sz="3200" dirty="0">
                <a:solidFill>
                  <a:srgbClr val="000000"/>
                </a:solidFill>
              </a:rPr>
              <a:t>2</a:t>
            </a:r>
            <a:endParaRPr sz="3200"/>
          </a:p>
        </p:txBody>
      </p:sp>
      <p:sp>
        <p:nvSpPr>
          <p:cNvPr id="16" name="object 16"/>
          <p:cNvSpPr txBox="1"/>
          <p:nvPr/>
        </p:nvSpPr>
        <p:spPr>
          <a:xfrm>
            <a:off x="1530477" y="1948688"/>
            <a:ext cx="3278504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Myanmar Text"/>
                <a:cs typeface="Myanmar Text"/>
              </a:rPr>
              <a:t>The federal </a:t>
            </a:r>
            <a:r>
              <a:rPr sz="2400" spc="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government </a:t>
            </a:r>
            <a:r>
              <a:rPr sz="2400" spc="-10" dirty="0">
                <a:latin typeface="Myanmar Text"/>
                <a:cs typeface="Myanmar Text"/>
              </a:rPr>
              <a:t>should </a:t>
            </a:r>
            <a:r>
              <a:rPr sz="2400" spc="-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deal</a:t>
            </a:r>
            <a:r>
              <a:rPr sz="2400" spc="-1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with </a:t>
            </a:r>
            <a:r>
              <a:rPr sz="2400" spc="-5" dirty="0">
                <a:latin typeface="Myanmar Text"/>
                <a:cs typeface="Myanmar Text"/>
              </a:rPr>
              <a:t>only</a:t>
            </a:r>
            <a:r>
              <a:rPr sz="2400" spc="2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two </a:t>
            </a:r>
            <a:r>
              <a:rPr sz="2400" spc="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subjects: Defence </a:t>
            </a:r>
            <a:r>
              <a:rPr sz="2400" dirty="0">
                <a:latin typeface="Myanmar Text"/>
                <a:cs typeface="Myanmar Text"/>
              </a:rPr>
              <a:t>and </a:t>
            </a:r>
            <a:r>
              <a:rPr sz="2400" spc="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Foreign </a:t>
            </a:r>
            <a:r>
              <a:rPr sz="2400" dirty="0">
                <a:latin typeface="Myanmar Text"/>
                <a:cs typeface="Myanmar Text"/>
              </a:rPr>
              <a:t>Affairs, and all </a:t>
            </a:r>
            <a:r>
              <a:rPr sz="2400" spc="-645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other</a:t>
            </a:r>
            <a:r>
              <a:rPr sz="2400" spc="-3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residual</a:t>
            </a:r>
            <a:r>
              <a:rPr sz="2400" spc="-35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subjects </a:t>
            </a:r>
            <a:r>
              <a:rPr sz="2400" spc="-640" dirty="0">
                <a:latin typeface="Myanmar Text"/>
                <a:cs typeface="Myanmar Text"/>
              </a:rPr>
              <a:t> </a:t>
            </a:r>
            <a:r>
              <a:rPr sz="2400" spc="-10" dirty="0">
                <a:latin typeface="Myanmar Text"/>
                <a:cs typeface="Myanmar Text"/>
              </a:rPr>
              <a:t>should </a:t>
            </a:r>
            <a:r>
              <a:rPr sz="2400" dirty="0">
                <a:latin typeface="Myanmar Text"/>
                <a:cs typeface="Myanmar Text"/>
              </a:rPr>
              <a:t>be </a:t>
            </a:r>
            <a:r>
              <a:rPr sz="2400" spc="-5" dirty="0">
                <a:latin typeface="Myanmar Text"/>
                <a:cs typeface="Myanmar Text"/>
              </a:rPr>
              <a:t>vested in </a:t>
            </a:r>
            <a:r>
              <a:rPr sz="2400" dirty="0">
                <a:latin typeface="Myanmar Text"/>
                <a:cs typeface="Myanmar Text"/>
              </a:rPr>
              <a:t> the</a:t>
            </a:r>
            <a:r>
              <a:rPr sz="2400" spc="-10" dirty="0">
                <a:latin typeface="Myanmar Text"/>
                <a:cs typeface="Myanmar Text"/>
              </a:rPr>
              <a:t> </a:t>
            </a:r>
            <a:r>
              <a:rPr sz="2400" dirty="0">
                <a:latin typeface="Myanmar Text"/>
                <a:cs typeface="Myanmar Text"/>
              </a:rPr>
              <a:t>federating</a:t>
            </a:r>
            <a:r>
              <a:rPr sz="2400" spc="-40" dirty="0">
                <a:latin typeface="Myanmar Text"/>
                <a:cs typeface="Myanmar Text"/>
              </a:rPr>
              <a:t> </a:t>
            </a:r>
            <a:r>
              <a:rPr sz="2400" spc="-5" dirty="0">
                <a:latin typeface="Myanmar Text"/>
                <a:cs typeface="Myanmar Text"/>
              </a:rPr>
              <a:t>states.</a:t>
            </a:r>
            <a:endParaRPr sz="2400" dirty="0">
              <a:latin typeface="Myanmar Text"/>
              <a:cs typeface="Myanmar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r"/>
            <a:r>
              <a:rPr lang="en-US" sz="4000" kern="1200" spc="-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</a:t>
            </a:r>
            <a:r>
              <a:rPr lang="en-US" sz="4000" kern="1200" spc="-9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0665" marR="5080" indent="-228600" algn="just">
              <a:lnSpc>
                <a:spcPct val="90000"/>
              </a:lnSpc>
              <a:spcBef>
                <a:spcPts val="100"/>
              </a:spcBef>
              <a:buClr>
                <a:srgbClr val="B71E42"/>
              </a:buClr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3200" spc="-5" dirty="0"/>
              <a:t>Two separate,</a:t>
            </a:r>
            <a:r>
              <a:rPr lang="en-US" sz="3200" dirty="0"/>
              <a:t> </a:t>
            </a:r>
            <a:r>
              <a:rPr lang="en-US" sz="3200" spc="-5" dirty="0"/>
              <a:t>but</a:t>
            </a:r>
            <a:r>
              <a:rPr lang="en-US" sz="3200" spc="10" dirty="0"/>
              <a:t> </a:t>
            </a:r>
            <a:r>
              <a:rPr lang="en-US" sz="3200" spc="-5" dirty="0"/>
              <a:t>freely convertible</a:t>
            </a:r>
            <a:r>
              <a:rPr lang="en-US" sz="3200" spc="-10" dirty="0"/>
              <a:t> </a:t>
            </a:r>
            <a:r>
              <a:rPr lang="en-US" sz="3200" spc="-5" dirty="0"/>
              <a:t>currencies</a:t>
            </a:r>
            <a:r>
              <a:rPr lang="en-US" sz="3200" spc="-15" dirty="0"/>
              <a:t> </a:t>
            </a:r>
            <a:r>
              <a:rPr lang="en-US" sz="3200" spc="-5" dirty="0"/>
              <a:t>for</a:t>
            </a:r>
            <a:r>
              <a:rPr lang="en-US" sz="3200" dirty="0"/>
              <a:t> </a:t>
            </a:r>
            <a:r>
              <a:rPr lang="en-US" sz="3200" spc="-5" dirty="0"/>
              <a:t>two </a:t>
            </a:r>
            <a:r>
              <a:rPr lang="en-US" sz="3200" dirty="0"/>
              <a:t> </a:t>
            </a:r>
            <a:r>
              <a:rPr lang="en-US" sz="3200" spc="-5" dirty="0"/>
              <a:t>wings</a:t>
            </a:r>
            <a:r>
              <a:rPr lang="en-US" sz="3200" spc="10" dirty="0"/>
              <a:t> </a:t>
            </a:r>
            <a:r>
              <a:rPr lang="en-US" sz="3200" spc="-5" dirty="0"/>
              <a:t>should be</a:t>
            </a:r>
            <a:r>
              <a:rPr lang="en-US" sz="3200" spc="5" dirty="0"/>
              <a:t> </a:t>
            </a:r>
            <a:r>
              <a:rPr lang="en-US" sz="3200" spc="-10" dirty="0"/>
              <a:t>introduced;</a:t>
            </a:r>
            <a:r>
              <a:rPr lang="en-US" sz="3200" spc="10" dirty="0"/>
              <a:t> </a:t>
            </a:r>
            <a:r>
              <a:rPr lang="en-US" sz="3200" spc="-5" dirty="0"/>
              <a:t>or if this is</a:t>
            </a:r>
            <a:r>
              <a:rPr lang="en-US" sz="3200" dirty="0"/>
              <a:t> </a:t>
            </a:r>
            <a:r>
              <a:rPr lang="en-US" sz="3200" spc="-5" dirty="0"/>
              <a:t>not</a:t>
            </a:r>
            <a:r>
              <a:rPr lang="en-US" sz="3200" spc="-15" dirty="0"/>
              <a:t> </a:t>
            </a:r>
            <a:r>
              <a:rPr lang="en-US" sz="3200" spc="-5" dirty="0"/>
              <a:t>feasible,</a:t>
            </a:r>
            <a:r>
              <a:rPr lang="en-US" sz="3200" spc="5" dirty="0"/>
              <a:t> </a:t>
            </a:r>
            <a:r>
              <a:rPr lang="en-US" sz="3200" spc="-5" dirty="0"/>
              <a:t>there </a:t>
            </a:r>
            <a:r>
              <a:rPr lang="en-US" sz="3200" spc="-750" dirty="0"/>
              <a:t> </a:t>
            </a:r>
            <a:r>
              <a:rPr lang="en-US" sz="3200" spc="-5" dirty="0"/>
              <a:t>should be one currency</a:t>
            </a:r>
            <a:r>
              <a:rPr lang="en-US" sz="3200" dirty="0"/>
              <a:t> </a:t>
            </a:r>
            <a:r>
              <a:rPr lang="en-US" sz="3200" spc="-5" dirty="0"/>
              <a:t>for</a:t>
            </a:r>
            <a:r>
              <a:rPr lang="en-US" sz="3200" spc="-15" dirty="0"/>
              <a:t> </a:t>
            </a:r>
            <a:r>
              <a:rPr lang="en-US" sz="3200" spc="-5" dirty="0"/>
              <a:t>the whole</a:t>
            </a:r>
            <a:r>
              <a:rPr lang="en-US" sz="3200" spc="5" dirty="0"/>
              <a:t> </a:t>
            </a:r>
            <a:r>
              <a:rPr lang="en-US" sz="3200" spc="-5" dirty="0"/>
              <a:t>country, but </a:t>
            </a:r>
            <a:r>
              <a:rPr lang="en-US" sz="3200" dirty="0"/>
              <a:t> </a:t>
            </a:r>
            <a:r>
              <a:rPr lang="en-US" sz="3200" spc="-5" dirty="0"/>
              <a:t>effective</a:t>
            </a:r>
            <a:r>
              <a:rPr lang="en-US" sz="3200" spc="-10" dirty="0"/>
              <a:t> </a:t>
            </a:r>
            <a:r>
              <a:rPr lang="en-US" sz="3200" spc="-5" dirty="0"/>
              <a:t>constitutional</a:t>
            </a:r>
            <a:r>
              <a:rPr lang="en-US" sz="3200" spc="10" dirty="0"/>
              <a:t> </a:t>
            </a:r>
            <a:r>
              <a:rPr lang="en-US" sz="3200" spc="-5" dirty="0"/>
              <a:t>provisions</a:t>
            </a:r>
            <a:r>
              <a:rPr lang="en-US" sz="3200" dirty="0"/>
              <a:t> </a:t>
            </a:r>
            <a:r>
              <a:rPr lang="en-US" sz="3200" spc="-5" dirty="0"/>
              <a:t>should</a:t>
            </a:r>
            <a:r>
              <a:rPr lang="en-US" sz="3200" spc="10" dirty="0"/>
              <a:t> </a:t>
            </a:r>
            <a:r>
              <a:rPr lang="en-US" sz="3200" spc="-5" dirty="0"/>
              <a:t>be</a:t>
            </a:r>
            <a:r>
              <a:rPr lang="en-US" sz="3200" spc="5" dirty="0"/>
              <a:t> </a:t>
            </a:r>
            <a:r>
              <a:rPr lang="en-US" sz="3200" spc="-10" dirty="0"/>
              <a:t>introduced</a:t>
            </a:r>
            <a:r>
              <a:rPr lang="en-US" sz="3200" spc="25" dirty="0"/>
              <a:t> </a:t>
            </a:r>
            <a:r>
              <a:rPr lang="en-US" sz="3200" spc="-5" dirty="0"/>
              <a:t>to </a:t>
            </a:r>
            <a:r>
              <a:rPr lang="en-US" sz="3200" spc="-750" dirty="0"/>
              <a:t> </a:t>
            </a:r>
            <a:r>
              <a:rPr lang="en-US" sz="3200" spc="-10" dirty="0"/>
              <a:t>stop</a:t>
            </a:r>
            <a:r>
              <a:rPr lang="en-US" sz="3200" spc="5" dirty="0"/>
              <a:t> </a:t>
            </a:r>
            <a:r>
              <a:rPr lang="en-US" sz="3200" spc="-5" dirty="0"/>
              <a:t>the</a:t>
            </a:r>
            <a:r>
              <a:rPr lang="en-US" sz="3200" dirty="0"/>
              <a:t> </a:t>
            </a:r>
            <a:r>
              <a:rPr lang="en-US" sz="3200" spc="-10" dirty="0"/>
              <a:t>flight</a:t>
            </a:r>
            <a:r>
              <a:rPr lang="en-US" sz="3200" dirty="0"/>
              <a:t> of</a:t>
            </a:r>
            <a:r>
              <a:rPr lang="en-US" sz="3200" spc="-10" dirty="0"/>
              <a:t> </a:t>
            </a:r>
            <a:r>
              <a:rPr lang="en-US" sz="3200" spc="-5" dirty="0"/>
              <a:t>capital</a:t>
            </a:r>
            <a:r>
              <a:rPr lang="en-US" sz="3200" dirty="0"/>
              <a:t> </a:t>
            </a:r>
            <a:r>
              <a:rPr lang="en-US" sz="3200" spc="-5" dirty="0"/>
              <a:t>from</a:t>
            </a:r>
            <a:r>
              <a:rPr lang="en-US" sz="3200" dirty="0"/>
              <a:t> </a:t>
            </a:r>
            <a:r>
              <a:rPr lang="en-US" sz="3200" spc="-5" dirty="0"/>
              <a:t>East to</a:t>
            </a:r>
            <a:r>
              <a:rPr lang="en-US" sz="3200" dirty="0"/>
              <a:t> </a:t>
            </a:r>
            <a:r>
              <a:rPr lang="en-US" sz="3200" spc="-10" dirty="0"/>
              <a:t>West</a:t>
            </a:r>
            <a:r>
              <a:rPr lang="en-US" sz="3200" dirty="0"/>
              <a:t> </a:t>
            </a:r>
            <a:r>
              <a:rPr lang="en-US" sz="3200" spc="-5" dirty="0"/>
              <a:t>Pakistan. </a:t>
            </a:r>
            <a:r>
              <a:rPr lang="en-US" sz="3200" dirty="0"/>
              <a:t> </a:t>
            </a:r>
            <a:r>
              <a:rPr lang="en-US" sz="3200" spc="-5" dirty="0"/>
              <a:t>Furthermore, a separate Banking </a:t>
            </a:r>
            <a:r>
              <a:rPr lang="en-US" sz="3200" spc="-10" dirty="0"/>
              <a:t>Reserve </a:t>
            </a:r>
            <a:r>
              <a:rPr lang="en-US" sz="3200" spc="-5" dirty="0"/>
              <a:t>should be </a:t>
            </a:r>
            <a:r>
              <a:rPr lang="en-US" sz="3200" dirty="0"/>
              <a:t> </a:t>
            </a:r>
            <a:r>
              <a:rPr lang="en-US" sz="3200" spc="-5" dirty="0"/>
              <a:t>established</a:t>
            </a:r>
            <a:r>
              <a:rPr lang="en-US" sz="3200" spc="10" dirty="0"/>
              <a:t> </a:t>
            </a:r>
            <a:r>
              <a:rPr lang="en-US" sz="3200" spc="-5" dirty="0"/>
              <a:t>and</a:t>
            </a:r>
            <a:r>
              <a:rPr lang="en-US" sz="3200" spc="5" dirty="0"/>
              <a:t> </a:t>
            </a:r>
            <a:r>
              <a:rPr lang="en-US" sz="3200" spc="-5" dirty="0"/>
              <a:t>separate fiscal</a:t>
            </a:r>
            <a:r>
              <a:rPr lang="en-US" sz="3200" spc="-15" dirty="0"/>
              <a:t> </a:t>
            </a:r>
            <a:r>
              <a:rPr lang="en-US" sz="3200" spc="-5" dirty="0"/>
              <a:t>and</a:t>
            </a:r>
            <a:r>
              <a:rPr lang="en-US" sz="3200" spc="5" dirty="0"/>
              <a:t> </a:t>
            </a:r>
            <a:r>
              <a:rPr lang="en-US" sz="3200" spc="-5" dirty="0"/>
              <a:t>monetary policy</a:t>
            </a:r>
            <a:r>
              <a:rPr lang="en-US" sz="3200" spc="-20" dirty="0"/>
              <a:t> </a:t>
            </a:r>
            <a:r>
              <a:rPr lang="en-US" sz="3200" spc="-5" dirty="0"/>
              <a:t>be </a:t>
            </a:r>
            <a:r>
              <a:rPr lang="en-US" sz="3200" dirty="0"/>
              <a:t> </a:t>
            </a:r>
            <a:r>
              <a:rPr lang="en-US" sz="3200" spc="-5" dirty="0"/>
              <a:t>adopted</a:t>
            </a:r>
            <a:r>
              <a:rPr lang="en-US" sz="3200" spc="-10" dirty="0"/>
              <a:t> </a:t>
            </a:r>
            <a:r>
              <a:rPr lang="en-US" sz="3200" spc="-5" dirty="0"/>
              <a:t>for East Pakistan.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909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Microsoft YaHei UI Light</vt:lpstr>
      <vt:lpstr>Arial</vt:lpstr>
      <vt:lpstr>Arial MT</vt:lpstr>
      <vt:lpstr>Calibri</vt:lpstr>
      <vt:lpstr>Calibri Light</vt:lpstr>
      <vt:lpstr>Microsoft Sans Serif</vt:lpstr>
      <vt:lpstr>Myanmar Text</vt:lpstr>
      <vt:lpstr>Times New Roman</vt:lpstr>
      <vt:lpstr>Office Theme</vt:lpstr>
      <vt:lpstr>SIX POINT MOVEMENT</vt:lpstr>
      <vt:lpstr>INTRODUCTION</vt:lpstr>
      <vt:lpstr>BACKGROUND</vt:lpstr>
      <vt:lpstr>Six-point Movement(Two Economy Theories)</vt:lpstr>
      <vt:lpstr>Preparation and dissemination of the draft of  6-point movement</vt:lpstr>
      <vt:lpstr>Leading person of 6-point movement</vt:lpstr>
      <vt:lpstr>THE SIX POINTS</vt:lpstr>
      <vt:lpstr>POINT 2</vt:lpstr>
      <vt:lpstr>POINT 3</vt:lpstr>
      <vt:lpstr>POINT 4</vt:lpstr>
      <vt:lpstr>POINT 5</vt:lpstr>
      <vt:lpstr>POINT 6</vt:lpstr>
      <vt:lpstr>Political parties and 6 point movement:</vt:lpstr>
      <vt:lpstr>Reaction of West Pakistan on 6-Point Movement</vt:lpstr>
      <vt:lpstr>Historical significance of 6-point movement</vt:lpstr>
      <vt:lpstr>SIGNIFICANCE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SIX POINT MOVEMENT</dc:title>
  <dc:creator>Palash</dc:creator>
  <cp:lastModifiedBy>Redowan Islam Palash</cp:lastModifiedBy>
  <cp:revision>2</cp:revision>
  <dcterms:created xsi:type="dcterms:W3CDTF">2023-04-01T17:35:45Z</dcterms:created>
  <dcterms:modified xsi:type="dcterms:W3CDTF">2023-04-01T17:45:53Z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2023-04-01T00:00:00Z</vt:filetime>
  </property>
</Properties>
</file>