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61" r:id="rId4"/>
    <p:sldId id="262" r:id="rId5"/>
    <p:sldId id="268" r:id="rId6"/>
    <p:sldId id="267" r:id="rId7"/>
    <p:sldId id="269" r:id="rId8"/>
    <p:sldId id="264" r:id="rId9"/>
    <p:sldId id="265" r:id="rId10"/>
    <p:sldId id="266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</a:t>
            </a:r>
            <a:r>
              <a:rPr lang="en-US" dirty="0"/>
              <a:t>2213 – Discrete Mathematics</a:t>
            </a:r>
          </a:p>
          <a:p>
            <a:r>
              <a:rPr lang="en-US" dirty="0"/>
              <a:t>Course teacher: Minhajul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7171" y="5254389"/>
            <a:ext cx="101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Leaves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3102594" y="41898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83726" y="3603009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39325" y="418986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8937" y="479036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684061" y="418986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7857" y="3589361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8938" y="4203511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12777" y="4203509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14200" y="541580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32733" y="420797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532732" y="358699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677470" y="358699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4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51526" y="3026537"/>
            <a:ext cx="1562637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730320" y="3026537"/>
            <a:ext cx="583843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14163" y="3026537"/>
            <a:ext cx="446467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4163" y="3026537"/>
            <a:ext cx="1511120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60629" y="3966693"/>
            <a:ext cx="0" cy="94015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90072" y="2640169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54" y="2640169"/>
                <a:ext cx="36189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10264" y="394093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7" y="3940935"/>
                <a:ext cx="38266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89058" y="3940935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93" y="3940935"/>
                <a:ext cx="3788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1942" y="3940935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56" y="3940935"/>
                <a:ext cx="38215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84020" y="3940935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015" y="3940935"/>
                <a:ext cx="3891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19367" y="486821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25" y="4868214"/>
                <a:ext cx="36766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82988" y="2550016"/>
            <a:ext cx="5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55426" y="2773319"/>
            <a:ext cx="628885" cy="18466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Image result for tree clipa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82215" y="2550267"/>
            <a:ext cx="3530776" cy="35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020488" y="4436772"/>
            <a:ext cx="973749" cy="107538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867696" y="4436772"/>
            <a:ext cx="446467" cy="107538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72597" y="5237546"/>
            <a:ext cx="119344" cy="274612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69869" y="4436772"/>
            <a:ext cx="749351" cy="107538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56860" y="556208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13952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2" y="5254389"/>
                <a:ext cx="2021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Ancestors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213757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2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3120789" y="3604070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02257" y="303086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2777" y="2471306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1" y="5254389"/>
                <a:ext cx="2303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Descendants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245644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7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3120789" y="3604070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702257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20788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48418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0B9C559C-378A-4A5B-A386-D1F838E72EB2}"/>
                </a:ext>
              </a:extLst>
            </p:cNvPr>
            <p:cNvSpPr/>
            <p:nvPr/>
          </p:nvSpPr>
          <p:spPr>
            <a:xfrm>
              <a:off x="2282991" y="3604070"/>
              <a:ext cx="382136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2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05168" y="6218239"/>
            <a:ext cx="486833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tree and</a:t>
            </a:r>
            <a:br>
              <a:rPr lang="en-US" dirty="0"/>
            </a:br>
            <a:r>
              <a:rPr lang="en-US" dirty="0"/>
              <a:t>level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3171" y="2638046"/>
                <a:ext cx="4612500" cy="3101983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in level 0</a:t>
                </a:r>
              </a:p>
              <a:p>
                <a:r>
                  <a:rPr lang="en-US" dirty="0"/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are in level 2</a:t>
                </a:r>
              </a:p>
              <a:p>
                <a:r>
                  <a:rPr lang="en-US" dirty="0"/>
                  <a:t>The tree height is 4, because the largest level of any vertex is 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is the node with max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4878" y="2638045"/>
                <a:ext cx="3459375" cy="3101983"/>
              </a:xfrm>
              <a:blipFill rotWithShape="1">
                <a:blip r:embed="rId2"/>
                <a:stretch>
                  <a:fillRect l="-1056" t="-982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99" y="2631852"/>
            <a:ext cx="2920308" cy="312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84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3992452"/>
                <a:ext cx="9251549" cy="1747577"/>
              </a:xfrm>
            </p:spPr>
            <p:txBody>
              <a:bodyPr/>
              <a:lstStyle/>
              <a:p>
                <a:r>
                  <a:rPr lang="en-US" dirty="0"/>
                  <a:t>A tree is balanced if all of its leaves are in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is the height of the tree)</a:t>
                </a:r>
              </a:p>
              <a:p>
                <a:r>
                  <a:rPr lang="en-US" dirty="0"/>
                  <a:t>Which of these trees are balanced??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3992451"/>
                <a:ext cx="6938662" cy="1747577"/>
              </a:xfrm>
              <a:blipFill rotWithShape="1">
                <a:blip r:embed="rId2"/>
                <a:stretch>
                  <a:fillRect l="-527" t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95" y="2381654"/>
            <a:ext cx="7242412" cy="150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 tree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vertices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edges.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 full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internal vertices contains a total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𝑚𝑖</m:t>
                    </m:r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vertices</a:t>
                </a:r>
              </a:p>
              <a:p>
                <a:endParaRPr lang="en-US" dirty="0"/>
              </a:p>
              <a:p>
                <a:r>
                  <a:rPr lang="en-US" dirty="0"/>
                  <a:t>Full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tree: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where every internal vertex has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children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1572" r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 full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internal vertices contains a total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 leaves</a:t>
                </a:r>
              </a:p>
              <a:p>
                <a:endParaRPr lang="en-US" dirty="0"/>
              </a:p>
              <a:p>
                <a:r>
                  <a:rPr lang="en-US" dirty="0"/>
                  <a:t>Can we prove it using the previous theorems?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connected undirected graph with no simple circuits</a:t>
            </a:r>
          </a:p>
          <a:p>
            <a:pPr lvl="1"/>
            <a:r>
              <a:rPr lang="en-US" dirty="0"/>
              <a:t>Since there is no simple circuits, there cannot be multiple edges and loops</a:t>
            </a:r>
          </a:p>
          <a:p>
            <a:pPr lvl="1"/>
            <a:r>
              <a:rPr lang="en-US" dirty="0"/>
              <a:t>Thus, the graph must be a simple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theorem 4 has three </a:t>
            </a:r>
            <a:r>
              <a:rPr lang="en-US" dirty="0"/>
              <a:t>parts</a:t>
            </a:r>
            <a:br>
              <a:rPr lang="en-US" dirty="0"/>
            </a:br>
            <a:r>
              <a:rPr lang="en-US" dirty="0"/>
              <a:t>in the textbook!!!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 4 gives </a:t>
                </a:r>
                <a:r>
                  <a:rPr lang="en-US" dirty="0"/>
                  <a:t>us formulae to find out every possible parameters of a full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</a:t>
                </a:r>
              </a:p>
              <a:p>
                <a:r>
                  <a:rPr lang="en-US" dirty="0"/>
                  <a:t>We can deduce the other relations using theorem 3 and 4 from this slide only, no other things required.</a:t>
                </a:r>
              </a:p>
              <a:p>
                <a:r>
                  <a:rPr lang="en-US" dirty="0"/>
                  <a:t>As a matter of fact, only theorem 3 suffices!!!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9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Calculate the number of vertices in a full 5-ary tree</a:t>
            </a:r>
            <a:br>
              <a:rPr lang="en-US" sz="2400" dirty="0"/>
            </a:br>
            <a:r>
              <a:rPr lang="en-US" sz="2400" dirty="0"/>
              <a:t>with 45 internal vertices.</a:t>
            </a:r>
          </a:p>
          <a:p>
            <a:pPr marL="0" indent="0" algn="ctr">
              <a:buNone/>
            </a:pPr>
            <a:r>
              <a:rPr lang="en-US" sz="2400" dirty="0"/>
              <a:t>Also, find out the number of leaves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Calculate the number of internal vertices in a full 5-ary tree with 45 leaves.</a:t>
            </a:r>
          </a:p>
          <a:p>
            <a:pPr marL="0" indent="0" algn="ctr">
              <a:buNone/>
            </a:pPr>
            <a:r>
              <a:rPr lang="en-US" sz="2400" dirty="0"/>
              <a:t>Also, find out the total number of vertices.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Calculate the number of vertices in a full 5-ary tree</a:t>
            </a:r>
            <a:br>
              <a:rPr lang="en-US" sz="2400" dirty="0"/>
            </a:br>
            <a:r>
              <a:rPr lang="en-US" sz="2400" dirty="0"/>
              <a:t>with 35 internal vertices.</a:t>
            </a:r>
          </a:p>
          <a:p>
            <a:pPr marL="0" indent="0" algn="ctr">
              <a:buNone/>
            </a:pPr>
            <a:r>
              <a:rPr lang="en-US" sz="2400" dirty="0"/>
              <a:t>Also, find out the number of leaves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*******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Calculate the number of internal vertices in a full 5-ary tree with 35 leaves.</a:t>
            </a:r>
          </a:p>
          <a:p>
            <a:pPr marL="0" indent="0" algn="ctr">
              <a:buNone/>
            </a:pPr>
            <a:r>
              <a:rPr lang="en-US" sz="2400" dirty="0"/>
              <a:t>Also, find out the total number of vertices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 spread messages like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Vrinda" pitchFamily="34" charset="0"/>
                <a:cs typeface="Vrinda" pitchFamily="34" charset="0"/>
              </a:rPr>
              <a:t>6 May 2018 </a:t>
            </a:r>
            <a:r>
              <a:rPr lang="as-IN" dirty="0">
                <a:latin typeface="Vrinda" pitchFamily="34" charset="0"/>
                <a:cs typeface="Vrinda" pitchFamily="34" charset="0"/>
              </a:rPr>
              <a:t>রাত 9:00 </a:t>
            </a:r>
            <a:r>
              <a:rPr lang="en-US" dirty="0">
                <a:latin typeface="Vrinda" pitchFamily="34" charset="0"/>
                <a:cs typeface="Vrinda" pitchFamily="34" charset="0"/>
              </a:rPr>
              <a:t>PM </a:t>
            </a:r>
            <a:r>
              <a:rPr lang="as-IN" dirty="0">
                <a:latin typeface="Vrinda" pitchFamily="34" charset="0"/>
                <a:cs typeface="Vrinda" pitchFamily="34" charset="0"/>
              </a:rPr>
              <a:t>থেকে রাত 10:00 </a:t>
            </a:r>
            <a:r>
              <a:rPr lang="en-US" dirty="0">
                <a:latin typeface="Vrinda" pitchFamily="34" charset="0"/>
                <a:cs typeface="Vrinda" pitchFamily="34" charset="0"/>
              </a:rPr>
              <a:t>PM </a:t>
            </a:r>
            <a:r>
              <a:rPr lang="as-IN" dirty="0">
                <a:latin typeface="Vrinda" pitchFamily="34" charset="0"/>
                <a:cs typeface="Vrinda" pitchFamily="34" charset="0"/>
              </a:rPr>
              <a:t>এই এক ঘন্টা সময়ের মধ্যে বাংলাদেশের সকল </a:t>
            </a:r>
            <a:r>
              <a:rPr lang="en-US" dirty="0">
                <a:latin typeface="Vrinda" pitchFamily="34" charset="0"/>
                <a:cs typeface="Vrinda" pitchFamily="34" charset="0"/>
              </a:rPr>
              <a:t>Android </a:t>
            </a:r>
            <a:r>
              <a:rPr lang="as-IN" dirty="0">
                <a:latin typeface="Vrinda" pitchFamily="34" charset="0"/>
                <a:cs typeface="Vrinda" pitchFamily="34" charset="0"/>
              </a:rPr>
              <a:t>ফোনে </a:t>
            </a:r>
            <a:r>
              <a:rPr lang="en-US" dirty="0">
                <a:latin typeface="Vrinda" pitchFamily="34" charset="0"/>
                <a:cs typeface="Vrinda" pitchFamily="34" charset="0"/>
              </a:rPr>
              <a:t>Blue whale </a:t>
            </a:r>
            <a:r>
              <a:rPr lang="as-IN" dirty="0">
                <a:latin typeface="Vrinda" pitchFamily="34" charset="0"/>
                <a:cs typeface="Vrinda" pitchFamily="34" charset="0"/>
              </a:rPr>
              <a:t>গেম ঢুকিয়ে দেওয়া হবে। যা প্রবেশের ফলে আপনার ফোনের সকল </a:t>
            </a:r>
            <a:r>
              <a:rPr lang="en-US" dirty="0" err="1">
                <a:latin typeface="Vrinda" pitchFamily="34" charset="0"/>
                <a:cs typeface="Vrinda" pitchFamily="34" charset="0"/>
              </a:rPr>
              <a:t>Parsonal</a:t>
            </a:r>
            <a:r>
              <a:rPr lang="en-US" dirty="0">
                <a:latin typeface="Vrinda" pitchFamily="34" charset="0"/>
                <a:cs typeface="Vrinda" pitchFamily="34" charset="0"/>
              </a:rPr>
              <a:t> information, Facebook, Twitter, </a:t>
            </a:r>
            <a:r>
              <a:rPr lang="en-US" dirty="0" err="1">
                <a:latin typeface="Vrinda" pitchFamily="34" charset="0"/>
                <a:cs typeface="Vrinda" pitchFamily="34" charset="0"/>
              </a:rPr>
              <a:t>imo,whatsapp</a:t>
            </a:r>
            <a:r>
              <a:rPr lang="en-US" dirty="0">
                <a:latin typeface="Vrinda" pitchFamily="34" charset="0"/>
                <a:cs typeface="Vrinda" pitchFamily="34" charset="0"/>
              </a:rPr>
              <a:t> </a:t>
            </a:r>
            <a:r>
              <a:rPr lang="as-IN" dirty="0">
                <a:latin typeface="Vrinda" pitchFamily="34" charset="0"/>
                <a:cs typeface="Vrinda" pitchFamily="34" charset="0"/>
              </a:rPr>
              <a:t>সহ সকল কিছু ধ্বংস করতে সক্ষম তাই আগামিকাল রাত 9:00 </a:t>
            </a:r>
            <a:r>
              <a:rPr lang="en-US" dirty="0">
                <a:latin typeface="Vrinda" pitchFamily="34" charset="0"/>
                <a:cs typeface="Vrinda" pitchFamily="34" charset="0"/>
              </a:rPr>
              <a:t>PM </a:t>
            </a:r>
            <a:r>
              <a:rPr lang="as-IN" dirty="0">
                <a:latin typeface="Vrinda" pitchFamily="34" charset="0"/>
                <a:cs typeface="Vrinda" pitchFamily="34" charset="0"/>
              </a:rPr>
              <a:t>থেকে 10:00 </a:t>
            </a:r>
            <a:r>
              <a:rPr lang="en-US" dirty="0">
                <a:latin typeface="Vrinda" pitchFamily="34" charset="0"/>
                <a:cs typeface="Vrinda" pitchFamily="34" charset="0"/>
              </a:rPr>
              <a:t>PM </a:t>
            </a:r>
            <a:r>
              <a:rPr lang="as-IN" dirty="0">
                <a:latin typeface="Vrinda" pitchFamily="34" charset="0"/>
                <a:cs typeface="Vrinda" pitchFamily="34" charset="0"/>
              </a:rPr>
              <a:t>পর্যন্ত আপনার ফোন বন্ধ রাখুন। আর দেশের সেবায় </a:t>
            </a:r>
            <a:r>
              <a:rPr lang="en-US" dirty="0" err="1">
                <a:latin typeface="Vrinda" pitchFamily="34" charset="0"/>
                <a:cs typeface="Vrinda" pitchFamily="34" charset="0"/>
              </a:rPr>
              <a:t>আপনার</a:t>
            </a:r>
            <a:r>
              <a:rPr lang="en-US" dirty="0">
                <a:latin typeface="Vrinda" pitchFamily="34" charset="0"/>
                <a:cs typeface="Vrinda" pitchFamily="34" charset="0"/>
              </a:rPr>
              <a:t> </a:t>
            </a:r>
            <a:r>
              <a:rPr lang="en-US" dirty="0" err="1">
                <a:latin typeface="Vrinda" pitchFamily="34" charset="0"/>
                <a:cs typeface="Vrinda" pitchFamily="34" charset="0"/>
              </a:rPr>
              <a:t>দশজন</a:t>
            </a:r>
            <a:r>
              <a:rPr lang="en-US" dirty="0">
                <a:latin typeface="Vrinda" pitchFamily="34" charset="0"/>
                <a:cs typeface="Vrinda" pitchFamily="34" charset="0"/>
              </a:rPr>
              <a:t> </a:t>
            </a:r>
            <a:r>
              <a:rPr lang="en-US" dirty="0" err="1">
                <a:latin typeface="Vrinda" pitchFamily="34" charset="0"/>
                <a:cs typeface="Vrinda" pitchFamily="34" charset="0"/>
              </a:rPr>
              <a:t>বন্ধুর</a:t>
            </a:r>
            <a:r>
              <a:rPr lang="en-US" dirty="0">
                <a:latin typeface="Vrinda" pitchFamily="34" charset="0"/>
                <a:cs typeface="Vrinda" pitchFamily="34" charset="0"/>
              </a:rPr>
              <a:t> </a:t>
            </a:r>
            <a:r>
              <a:rPr lang="en-US" dirty="0" err="1">
                <a:latin typeface="Vrinda" pitchFamily="34" charset="0"/>
                <a:cs typeface="Vrinda" pitchFamily="34" charset="0"/>
              </a:rPr>
              <a:t>কাছে</a:t>
            </a:r>
            <a:r>
              <a:rPr lang="en-US" dirty="0">
                <a:latin typeface="Vrinda" pitchFamily="34" charset="0"/>
                <a:cs typeface="Vrinda" pitchFamily="34" charset="0"/>
              </a:rPr>
              <a:t> </a:t>
            </a:r>
            <a:r>
              <a:rPr lang="en-US" dirty="0" err="1">
                <a:latin typeface="Vrinda" pitchFamily="34" charset="0"/>
                <a:cs typeface="Vrinda" pitchFamily="34" charset="0"/>
              </a:rPr>
              <a:t>এই</a:t>
            </a:r>
            <a:r>
              <a:rPr lang="en-US" dirty="0">
                <a:latin typeface="Vrinda" pitchFamily="34" charset="0"/>
                <a:cs typeface="Vrinda" pitchFamily="34" charset="0"/>
              </a:rPr>
              <a:t> </a:t>
            </a:r>
            <a:r>
              <a:rPr lang="en-US" dirty="0" err="1">
                <a:latin typeface="Vrinda" pitchFamily="34" charset="0"/>
                <a:cs typeface="Vrinda" pitchFamily="34" charset="0"/>
              </a:rPr>
              <a:t>মেসেজটি</a:t>
            </a:r>
            <a:r>
              <a:rPr lang="as-IN" dirty="0">
                <a:latin typeface="Vrinda" pitchFamily="34" charset="0"/>
                <a:cs typeface="Vrinda" pitchFamily="34" charset="0"/>
              </a:rPr>
              <a:t> ফরোয়ার্ড করুণ। জনসচেতনতায়: </a:t>
            </a:r>
            <a:r>
              <a:rPr lang="en-US" dirty="0">
                <a:latin typeface="Vrinda" pitchFamily="34" charset="0"/>
                <a:cs typeface="Vrinda" pitchFamily="34" charset="0"/>
              </a:rPr>
              <a:t>BTRC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started spreading the hoax message and sent it to 10 people</a:t>
            </a:r>
          </a:p>
          <a:p>
            <a:r>
              <a:rPr lang="en-US" dirty="0"/>
              <a:t>Some people responded to this and </a:t>
            </a:r>
            <a:r>
              <a:rPr lang="en-US" dirty="0" smtClean="0"/>
              <a:t>each of them forwarded </a:t>
            </a:r>
            <a:r>
              <a:rPr lang="en-US" dirty="0"/>
              <a:t>it to ten </a:t>
            </a:r>
            <a:r>
              <a:rPr lang="en-US" dirty="0" smtClean="0"/>
              <a:t>people</a:t>
            </a:r>
            <a:endParaRPr lang="en-US" dirty="0"/>
          </a:p>
          <a:p>
            <a:r>
              <a:rPr lang="en-US" dirty="0"/>
              <a:t>100 people among those who had seen the post did not believe this and did nothing</a:t>
            </a:r>
          </a:p>
          <a:p>
            <a:r>
              <a:rPr lang="en-US" dirty="0"/>
              <a:t>How many people have seen this message (including the hoax-creator) if no one receives more than one such message?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of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 dirty="0" smtClean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/>
                  <a:t> leaves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are trees?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43" y="2359343"/>
            <a:ext cx="8826317" cy="289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 descr="Image result for tick mark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46" y="5377532"/>
            <a:ext cx="559397" cy="3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tick mark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26" y="5377532"/>
            <a:ext cx="559397" cy="3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ultiply 11"/>
          <p:cNvSpPr/>
          <p:nvPr/>
        </p:nvSpPr>
        <p:spPr>
          <a:xfrm>
            <a:off x="6868931" y="5344281"/>
            <a:ext cx="584244" cy="438183"/>
          </a:xfrm>
          <a:prstGeom prst="mathMultiply">
            <a:avLst>
              <a:gd name="adj1" fmla="val 58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9015410" y="5344281"/>
            <a:ext cx="584244" cy="438183"/>
          </a:xfrm>
          <a:prstGeom prst="mathMultiply">
            <a:avLst>
              <a:gd name="adj1" fmla="val 58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52"/>
          <a:stretch/>
        </p:blipFill>
        <p:spPr bwMode="auto">
          <a:xfrm>
            <a:off x="2764668" y="2359343"/>
            <a:ext cx="2369709" cy="289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6662670" y="3026537"/>
            <a:ext cx="1562637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41464" y="3026537"/>
            <a:ext cx="583843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25307" y="3026537"/>
            <a:ext cx="446467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5307" y="3026537"/>
            <a:ext cx="1511120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71773" y="3966693"/>
            <a:ext cx="0" cy="94015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01216" y="2640169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12" y="2640169"/>
                <a:ext cx="36189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21408" y="394093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055" y="394093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00202" y="3940935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151" y="3940935"/>
                <a:ext cx="37888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603086" y="3940935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14" y="3940935"/>
                <a:ext cx="38215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495164" y="3940935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73" y="3940935"/>
                <a:ext cx="3891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30511" y="486821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83" y="486821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9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1" y="5254389"/>
                <a:ext cx="1576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Parent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158639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7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4412777" y="3027450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4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1" y="5254389"/>
                <a:ext cx="1752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Children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179799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85" t="-10526" r="-16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Oval 18"/>
            <p:cNvSpPr/>
            <p:nvPr/>
          </p:nvSpPr>
          <p:spPr>
            <a:xfrm>
              <a:off x="6532732" y="420115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677470" y="420115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3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1" y="5254389"/>
                <a:ext cx="1660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Siblings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160986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68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3120789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8418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5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4412777" y="2470246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497171" y="5254389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 of the tree</a:t>
            </a:r>
          </a:p>
        </p:txBody>
      </p:sp>
    </p:spTree>
    <p:extLst>
      <p:ext uri="{BB962C8B-B14F-4D97-AF65-F5344CB8AC3E}">
        <p14:creationId xmlns:p14="http://schemas.microsoft.com/office/powerpoint/2010/main" val="32377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7171" y="5254389"/>
            <a:ext cx="210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Internal vertices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4412777" y="2470246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02258" y="302980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403680" y="302980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2" y="302980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0790" y="35893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13112" y="35893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1" y="35893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68372" y="4203511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14200" y="479036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9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614</TotalTime>
  <Words>616</Words>
  <Application>Microsoft Office PowerPoint</Application>
  <PresentationFormat>Custom</PresentationFormat>
  <Paragraphs>161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lectures-v3</vt:lpstr>
      <vt:lpstr>Trees</vt:lpstr>
      <vt:lpstr>What is a tree?</vt:lpstr>
      <vt:lpstr>Which of the following are trees?</vt:lpstr>
      <vt:lpstr>Rooted trees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Rooted trees</vt:lpstr>
      <vt:lpstr>Some terminologies</vt:lpstr>
      <vt:lpstr>Some terminologies</vt:lpstr>
      <vt:lpstr>Properties of trees</vt:lpstr>
      <vt:lpstr>Height of tree and level of nodes</vt:lpstr>
      <vt:lpstr>Balanced tree</vt:lpstr>
      <vt:lpstr>Theorem 2</vt:lpstr>
      <vt:lpstr>Theorem 3</vt:lpstr>
      <vt:lpstr>Theorem 4</vt:lpstr>
      <vt:lpstr>But theorem 4 has three parts in the textbook!!!</vt:lpstr>
      <vt:lpstr>Example</vt:lpstr>
      <vt:lpstr>Example</vt:lpstr>
      <vt:lpstr>Exercise</vt:lpstr>
      <vt:lpstr>Have you ever spread messages like this?</vt:lpstr>
      <vt:lpstr>exercise</vt:lpstr>
      <vt:lpstr>Theorem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Minhajul Bashir</dc:creator>
  <cp:lastModifiedBy>Minhajul Bashir</cp:lastModifiedBy>
  <cp:revision>13</cp:revision>
  <dcterms:created xsi:type="dcterms:W3CDTF">2019-12-01T02:28:59Z</dcterms:created>
  <dcterms:modified xsi:type="dcterms:W3CDTF">2023-04-29T05:14:52Z</dcterms:modified>
</cp:coreProperties>
</file>