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71" r:id="rId17"/>
    <p:sldId id="272" r:id="rId18"/>
    <p:sldId id="280" r:id="rId19"/>
    <p:sldId id="281" r:id="rId20"/>
    <p:sldId id="279" r:id="rId21"/>
    <p:sldId id="277" r:id="rId22"/>
    <p:sldId id="278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 dirty="0"/>
              <a:t>Course teacher: </a:t>
            </a:r>
            <a:r>
              <a:rPr lang="en-US" dirty="0" err="1"/>
              <a:t>Minhajul</a:t>
            </a:r>
            <a:r>
              <a:rPr lang="en-US" dirty="0"/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general, we can deduce the following: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0" indent="0" algn="ctr">
                  <a:buNone/>
                </a:pPr>
                <a:r>
                  <a:rPr lang="en-US" dirty="0"/>
                  <a:t>Again,</a:t>
                </a:r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Symmetry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Put the corresponding values in the factorial formula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From </a:t>
                </a:r>
                <a:r>
                  <a:rPr lang="en-US" dirty="0" err="1" smtClean="0"/>
                  <a:t>combinatoral</a:t>
                </a:r>
                <a:r>
                  <a:rPr lang="en-US" dirty="0" smtClean="0"/>
                  <a:t> point of view, it means picking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objects 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the same as picking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objects 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 picking 6 objects out of 10 is the sane as picking 4 out of 10</a:t>
                </a:r>
              </a:p>
              <a:p>
                <a:r>
                  <a:rPr lang="en-US" dirty="0" smtClean="0"/>
                  <a:t>Why?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ways to award gold, silver and bronze </a:t>
                </a:r>
                <a:r>
                  <a:rPr lang="en-US" sz="2400" dirty="0" smtClean="0"/>
                  <a:t>medals</a:t>
                </a:r>
                <a:br>
                  <a:rPr lang="en-US" sz="2400" dirty="0" smtClean="0"/>
                </a:br>
                <a:r>
                  <a:rPr lang="en-US" sz="2400" dirty="0" smtClean="0"/>
                  <a:t>from </a:t>
                </a:r>
                <a:r>
                  <a:rPr lang="en-US" sz="2400" dirty="0"/>
                  <a:t>8 runners in a race?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8,3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=8×7×6=336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Note: There must not be a tie!!!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many ways to award gold, silver and bronze </a:t>
            </a:r>
            <a:r>
              <a:rPr lang="en-US" sz="2400" dirty="0" smtClean="0"/>
              <a:t>medals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/>
              <a:t>8 runners in a </a:t>
            </a:r>
            <a:r>
              <a:rPr lang="en-US" sz="2400" dirty="0" smtClean="0"/>
              <a:t>race, if </a:t>
            </a:r>
            <a:r>
              <a:rPr lang="en-US" sz="2400" dirty="0"/>
              <a:t>one of them is </a:t>
            </a:r>
            <a:r>
              <a:rPr lang="en-US" sz="2400" dirty="0" err="1"/>
              <a:t>Usain</a:t>
            </a:r>
            <a:r>
              <a:rPr lang="en-US" sz="2400" dirty="0"/>
              <a:t> Bolt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mage result for usain bolt like a b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28" y="657833"/>
            <a:ext cx="7620000" cy="47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1907" y="4225366"/>
            <a:ext cx="4447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LIKE A BOSS</a:t>
            </a:r>
          </a:p>
        </p:txBody>
      </p:sp>
    </p:spTree>
    <p:extLst>
      <p:ext uri="{BB962C8B-B14F-4D97-AF65-F5344CB8AC3E}">
        <p14:creationId xmlns:p14="http://schemas.microsoft.com/office/powerpoint/2010/main" val="4526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ways to award gold, silver and bronze </a:t>
                </a:r>
                <a:r>
                  <a:rPr lang="en-US" sz="2400" dirty="0" smtClean="0"/>
                  <a:t>medals</a:t>
                </a:r>
                <a:br>
                  <a:rPr lang="en-US" sz="2400" dirty="0" smtClean="0"/>
                </a:br>
                <a:r>
                  <a:rPr lang="en-US" sz="2400" dirty="0" smtClean="0"/>
                  <a:t>from </a:t>
                </a:r>
                <a:r>
                  <a:rPr lang="en-US" sz="2400" dirty="0"/>
                  <a:t>8 runners in a </a:t>
                </a:r>
                <a:r>
                  <a:rPr lang="en-US" sz="2400" dirty="0" smtClean="0"/>
                  <a:t>race, if </a:t>
                </a:r>
                <a:r>
                  <a:rPr lang="en-US" sz="2400" dirty="0"/>
                  <a:t>one of them is </a:t>
                </a:r>
                <a:r>
                  <a:rPr lang="en-US" sz="2400" dirty="0" err="1"/>
                  <a:t>Usain</a:t>
                </a:r>
                <a:r>
                  <a:rPr lang="en-US" sz="2400" dirty="0"/>
                  <a:t> Bolt?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7,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=7×6=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permutations of the letters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/>
                  <a:t> contain the string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Considering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 as one object,</a:t>
                </a:r>
                <a:br>
                  <a:rPr lang="en-US" sz="2400" dirty="0"/>
                </a:b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6</m:t>
                    </m:r>
                  </m:oMath>
                </a14:m>
                <a:r>
                  <a:rPr lang="en-US" sz="2400" dirty="0"/>
                  <a:t> objects in total.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total # of permutations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6! = 720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 smtClean="0"/>
                  <a:t>How many permutations of the letters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/>
                  <a:t> contain the letters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together</a:t>
                </a:r>
                <a:r>
                  <a:rPr lang="en-US" sz="2400" dirty="0" smtClean="0"/>
                  <a:t>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smtClean="0"/>
                  <a:t>Solution: After the previous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6!</m:t>
                    </m:r>
                  </m:oMath>
                </a14:m>
                <a:r>
                  <a:rPr lang="en-US" sz="2400" dirty="0" smtClean="0"/>
                  <a:t> permutations, we have to further arrange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 among themselves. This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3!</m:t>
                    </m:r>
                  </m:oMath>
                </a14:m>
                <a:r>
                  <a:rPr lang="en-US" sz="2400" dirty="0" smtClean="0"/>
                  <a:t> ways.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Thus, total # of permutations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6!×3!=4320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 smtClean="0"/>
                  <a:t>How many permutations of the letters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 smtClean="0"/>
                  <a:t> do NOT contain all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together (at least one is separated</a:t>
                </a:r>
                <a:r>
                  <a:rPr lang="en-US" sz="2400" dirty="0" smtClean="0"/>
                  <a:t>)?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smtClean="0"/>
                  <a:t>Solution: This case is the exact opposite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 together. Thus, total # of permutations will be total non-conditional permutations minus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 together.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Total # of permutations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=8!−6!×3!=36000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80" t="-2121" r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2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 smtClean="0"/>
                  <a:t>How many permutations of the letters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 smtClean="0"/>
                  <a:t> contain all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separated?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smtClean="0"/>
                  <a:t>Solution: We first have to arrange the other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 smtClean="0"/>
                  <a:t> letters among themselves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5!</m:t>
                    </m:r>
                  </m:oMath>
                </a14:m>
                <a:r>
                  <a:rPr lang="en-US" sz="2400" dirty="0" smtClean="0"/>
                  <a:t> ways. Then, we have to 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6</m:t>
                    </m:r>
                  </m:oMath>
                </a14:m>
                <a:r>
                  <a:rPr lang="en-US" sz="2400" dirty="0" smtClean="0"/>
                  <a:t> spaces in between them.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Thus, total # of permutations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=5!×</m:t>
                    </m:r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6,3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=14400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and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Permutation: How do we choose </a:t>
            </a:r>
            <a:r>
              <a:rPr lang="en-US" dirty="0" smtClean="0"/>
              <a:t>6 </a:t>
            </a:r>
            <a:r>
              <a:rPr lang="en-US" dirty="0"/>
              <a:t>students out of 10 and </a:t>
            </a:r>
            <a:r>
              <a:rPr lang="en-US" dirty="0">
                <a:solidFill>
                  <a:srgbClr val="FF0000"/>
                </a:solidFill>
              </a:rPr>
              <a:t>arrange them in one line</a:t>
            </a:r>
            <a:r>
              <a:rPr lang="en-US" dirty="0"/>
              <a:t>?</a:t>
            </a:r>
          </a:p>
          <a:p>
            <a:r>
              <a:rPr lang="en-US" dirty="0"/>
              <a:t>Combination: How do we choose </a:t>
            </a:r>
            <a:r>
              <a:rPr lang="en-US" dirty="0" smtClean="0"/>
              <a:t>6 </a:t>
            </a:r>
            <a:r>
              <a:rPr lang="en-US" dirty="0"/>
              <a:t>students out of 10 and </a:t>
            </a:r>
            <a:r>
              <a:rPr lang="en-US" dirty="0">
                <a:solidFill>
                  <a:srgbClr val="0070C0"/>
                </a:solidFill>
              </a:rPr>
              <a:t>form a committee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ways can the letters of the word “SILHOUETTE” be rearranged, such that –</a:t>
            </a:r>
            <a:endParaRPr lang="en-US" dirty="0" smtClean="0"/>
          </a:p>
          <a:p>
            <a:pPr lvl="1"/>
            <a:r>
              <a:rPr lang="en-US" dirty="0" smtClean="0"/>
              <a:t>No special condition is given</a:t>
            </a:r>
          </a:p>
          <a:p>
            <a:pPr lvl="1"/>
            <a:r>
              <a:rPr lang="en-US" dirty="0" smtClean="0"/>
              <a:t>All the vowels are together</a:t>
            </a:r>
          </a:p>
          <a:p>
            <a:pPr lvl="1"/>
            <a:r>
              <a:rPr lang="en-US" dirty="0" smtClean="0"/>
              <a:t>All the T’s are together</a:t>
            </a:r>
          </a:p>
          <a:p>
            <a:pPr lvl="1"/>
            <a:r>
              <a:rPr lang="en-US" dirty="0" smtClean="0"/>
              <a:t>All the E’s are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hundred tickets, numbered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1,2,3,…,100</m:t>
                    </m:r>
                  </m:oMath>
                </a14:m>
                <a:r>
                  <a:rPr lang="en-US" dirty="0" smtClean="0"/>
                  <a:t> are sold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 smtClean="0"/>
                  <a:t> different people for a drawing. Four different prizes are awarded, including a grand prize (a trip to Tahiti). How many ways are there to award the prizes if –</a:t>
                </a:r>
              </a:p>
              <a:p>
                <a:pPr lvl="1"/>
                <a:r>
                  <a:rPr lang="en-US" dirty="0" smtClean="0"/>
                  <a:t>There are no restrictions?</a:t>
                </a:r>
              </a:p>
              <a:p>
                <a:pPr lvl="1"/>
                <a:r>
                  <a:rPr lang="en-US" dirty="0" smtClean="0"/>
                  <a:t>Ticket 47 wins the grand prize?</a:t>
                </a:r>
              </a:p>
              <a:p>
                <a:pPr lvl="1"/>
                <a:r>
                  <a:rPr lang="en-US" dirty="0" smtClean="0"/>
                  <a:t>Ticket 47 wins a prize?</a:t>
                </a:r>
              </a:p>
              <a:p>
                <a:pPr lvl="1"/>
                <a:r>
                  <a:rPr lang="en-US" dirty="0" smtClean="0"/>
                  <a:t>Ticket 47 does not win a prize?</a:t>
                </a:r>
              </a:p>
              <a:p>
                <a:pPr lvl="1"/>
                <a:r>
                  <a:rPr lang="en-US" dirty="0" smtClean="0"/>
                  <a:t>Tickets 19 and 47 both win prizes?</a:t>
                </a:r>
              </a:p>
              <a:p>
                <a:pPr lvl="1"/>
                <a:r>
                  <a:rPr lang="en-US" dirty="0" smtClean="0"/>
                  <a:t>Tickets 19, 47 and 73 all win prizes?</a:t>
                </a:r>
              </a:p>
              <a:p>
                <a:pPr lvl="1"/>
                <a:r>
                  <a:rPr lang="en-US" dirty="0" smtClean="0"/>
                  <a:t>Tickets 19, 47, 73 and 97 all win prizes?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hundred tickets, numbered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1,2,3,…,100</m:t>
                    </m:r>
                  </m:oMath>
                </a14:m>
                <a:r>
                  <a:rPr lang="en-US" dirty="0" smtClean="0"/>
                  <a:t> are sold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 smtClean="0"/>
                  <a:t> different people for a drawing. Four different prizes are awarded, including a grand prize (a trip to Tahiti). How many ways are there to award the prizes if –</a:t>
                </a:r>
              </a:p>
              <a:p>
                <a:pPr lvl="1"/>
                <a:r>
                  <a:rPr lang="en-US" dirty="0" smtClean="0"/>
                  <a:t>None of the tickets 19, 47, 73, 97 wins a prize?</a:t>
                </a:r>
              </a:p>
              <a:p>
                <a:pPr lvl="1"/>
                <a:r>
                  <a:rPr lang="en-US" dirty="0" smtClean="0"/>
                  <a:t>Ticket 19, 47, 73 or 97 wins the grand prize?</a:t>
                </a:r>
              </a:p>
              <a:p>
                <a:pPr lvl="1"/>
                <a:r>
                  <a:rPr lang="en-US" dirty="0" smtClean="0"/>
                  <a:t>Tickets 19 and 47 win prizes, but 73 and 97 do not?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poker hands of five cards can be dealt from a standard deck of 52 cards?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Order of the five cards is not important, so the problem reduces to choosing 5 cards from 52.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52,5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52×51×50×49×48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=2598960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7" t="-1572" r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bit strings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contain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s?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We have to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positions 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s among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available positions.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the # of bit strings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6" t="-1572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There are 9 Math faculties and 11 CS faculties in a </a:t>
            </a:r>
            <a:r>
              <a:rPr lang="en-US" sz="2400" dirty="0" smtClean="0"/>
              <a:t>university.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authority wants to </a:t>
            </a:r>
            <a:r>
              <a:rPr lang="en-US" sz="2400" dirty="0" smtClean="0"/>
              <a:t>form a </a:t>
            </a:r>
            <a:r>
              <a:rPr lang="en-US" sz="2400" dirty="0"/>
              <a:t>committee to develop a Discrete Math course,</a:t>
            </a:r>
            <a:br>
              <a:rPr lang="en-US" sz="2400" dirty="0"/>
            </a:br>
            <a:r>
              <a:rPr lang="en-US" sz="2400" dirty="0"/>
              <a:t>such that 3 members of the committee </a:t>
            </a:r>
            <a:r>
              <a:rPr lang="en-US" sz="2400" dirty="0" smtClean="0"/>
              <a:t>are Math faculties,</a:t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4 are CS faculties.</a:t>
            </a:r>
          </a:p>
          <a:p>
            <a:pPr marL="0" indent="0" algn="ctr">
              <a:buNone/>
            </a:pPr>
            <a:r>
              <a:rPr lang="en-US" sz="2400" dirty="0"/>
              <a:t>How many ways to form the committee?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Seven women and nine men are on the faculty in the mathematics department at a school. How many ways are there to select a committee of five members of the department </a:t>
            </a:r>
            <a:r>
              <a:rPr lang="en-US" sz="2400" dirty="0" smtClean="0"/>
              <a:t>if at </a:t>
            </a:r>
            <a:r>
              <a:rPr lang="en-US" sz="2400" dirty="0"/>
              <a:t>least one woman must be on the committee</a:t>
            </a:r>
            <a:r>
              <a:rPr lang="en-US" sz="2400" dirty="0" smtClean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Ordered</a:t>
            </a:r>
            <a:r>
              <a:rPr lang="en-US" dirty="0"/>
              <a:t> arrangement of distinct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5528" y="3258356"/>
            <a:ext cx="478500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1089" y="3258356"/>
            <a:ext cx="478500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6649" y="3258356"/>
            <a:ext cx="478500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35038" y="3258356"/>
            <a:ext cx="478500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73428" y="3258356"/>
            <a:ext cx="478500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85528" y="3837905"/>
            <a:ext cx="478500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41089" y="3837905"/>
            <a:ext cx="478500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96649" y="3837905"/>
            <a:ext cx="478500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35038" y="3837905"/>
            <a:ext cx="478500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73428" y="3837905"/>
            <a:ext cx="478500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62107" y="4520485"/>
            <a:ext cx="456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permutations of five different colored balls</a:t>
            </a:r>
          </a:p>
        </p:txBody>
      </p:sp>
    </p:spTree>
    <p:extLst>
      <p:ext uri="{BB962C8B-B14F-4D97-AF65-F5344CB8AC3E}">
        <p14:creationId xmlns:p14="http://schemas.microsoft.com/office/powerpoint/2010/main" val="8339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Ordered</a:t>
                </a:r>
                <a:r>
                  <a:rPr lang="en-US" dirty="0"/>
                  <a:t> arrangement of distinct objects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-permutation: ordered arrangement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from a set</a:t>
                </a:r>
              </a:p>
              <a:p>
                <a:pPr lvl="1"/>
                <a:r>
                  <a:rPr lang="en-US" b="0" dirty="0"/>
                  <a:t>Number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-permutations of a 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to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 we choose 6 </a:t>
                </a:r>
                <a:r>
                  <a:rPr lang="en-US" dirty="0"/>
                  <a:t>students out of 10 and </a:t>
                </a:r>
                <a:r>
                  <a:rPr lang="en-US" dirty="0">
                    <a:solidFill>
                      <a:srgbClr val="FF0000"/>
                    </a:solidFill>
                  </a:rPr>
                  <a:t>arrange them in one line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The first student can be chosen in 10 ways</a:t>
                </a:r>
              </a:p>
              <a:p>
                <a:pPr lvl="1"/>
                <a:r>
                  <a:rPr lang="en-US" dirty="0"/>
                  <a:t>The next student in 9 ways</a:t>
                </a:r>
              </a:p>
              <a:p>
                <a:pPr lvl="1"/>
                <a:r>
                  <a:rPr lang="en-US" dirty="0"/>
                  <a:t>The next in 8 ways</a:t>
                </a:r>
              </a:p>
              <a:p>
                <a:pPr lvl="1"/>
                <a:r>
                  <a:rPr lang="en-US" dirty="0"/>
                  <a:t>The next in 7</a:t>
                </a:r>
              </a:p>
              <a:p>
                <a:pPr lvl="1"/>
                <a:r>
                  <a:rPr lang="en-US" dirty="0"/>
                  <a:t>The next in </a:t>
                </a:r>
                <a:r>
                  <a:rPr lang="en-US" dirty="0" smtClean="0"/>
                  <a:t>6</a:t>
                </a:r>
                <a:endParaRPr lang="en-US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last student can be chosen in </a:t>
                </a:r>
                <a:r>
                  <a:rPr lang="en-US" dirty="0" smtClean="0"/>
                  <a:t>5 </a:t>
                </a:r>
                <a:r>
                  <a:rPr lang="en-US" dirty="0"/>
                  <a:t>ways</a:t>
                </a:r>
              </a:p>
              <a:p>
                <a:pPr lvl="1"/>
                <a:r>
                  <a:rPr lang="en-US" dirty="0"/>
                  <a:t>By product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=10×9×8×7×6×5=151200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general, we can deduce the following: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…2×1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…2×1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selection of distinct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5528" y="3258356"/>
            <a:ext cx="478500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1089" y="3258356"/>
            <a:ext cx="478500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6649" y="3258356"/>
            <a:ext cx="478500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35038" y="3258356"/>
            <a:ext cx="478500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73428" y="3258356"/>
            <a:ext cx="478500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73428" y="3837905"/>
            <a:ext cx="478500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5038" y="3837905"/>
            <a:ext cx="478500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5527" y="3837905"/>
            <a:ext cx="478500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41089" y="3837905"/>
            <a:ext cx="478500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6648" y="3837905"/>
            <a:ext cx="478500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4929" y="3155324"/>
            <a:ext cx="2173646" cy="61818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87464" y="3760631"/>
            <a:ext cx="2173646" cy="61818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29127" y="4520485"/>
            <a:ext cx="581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are only choosing the balls, not worrying about the order</a:t>
            </a:r>
          </a:p>
        </p:txBody>
      </p:sp>
    </p:spTree>
    <p:extLst>
      <p:ext uri="{BB962C8B-B14F-4D97-AF65-F5344CB8AC3E}">
        <p14:creationId xmlns:p14="http://schemas.microsoft.com/office/powerpoint/2010/main" val="266863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Unordered</a:t>
                </a:r>
                <a:r>
                  <a:rPr lang="en-US" dirty="0"/>
                  <a:t> selection of distinct objects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-combination: unordered selection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from a set</a:t>
                </a:r>
              </a:p>
              <a:p>
                <a:pPr lvl="1"/>
                <a:r>
                  <a:rPr lang="en-US" b="0" dirty="0"/>
                  <a:t>Number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-combinations of a 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also known as the binomial coefficient,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How to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combination from 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choose 6 </a:t>
                </a:r>
                <a:r>
                  <a:rPr lang="en-US" dirty="0"/>
                  <a:t>students out of 10 and </a:t>
                </a:r>
                <a:r>
                  <a:rPr lang="en-US" dirty="0">
                    <a:solidFill>
                      <a:srgbClr val="0070C0"/>
                    </a:solidFill>
                  </a:rPr>
                  <a:t>form a committee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Note that to </a:t>
                </a:r>
                <a:r>
                  <a:rPr lang="en-US" dirty="0">
                    <a:solidFill>
                      <a:srgbClr val="FF0000"/>
                    </a:solidFill>
                  </a:rPr>
                  <a:t>arrange</a:t>
                </a:r>
                <a:r>
                  <a:rPr lang="en-US" dirty="0"/>
                  <a:t> </a:t>
                </a:r>
                <a:r>
                  <a:rPr lang="en-US" dirty="0" smtClean="0"/>
                  <a:t>6 </a:t>
                </a:r>
                <a:r>
                  <a:rPr lang="en-US" dirty="0"/>
                  <a:t>students out of 10, we first need to </a:t>
                </a:r>
                <a:r>
                  <a:rPr lang="en-US" dirty="0">
                    <a:solidFill>
                      <a:srgbClr val="0070C0"/>
                    </a:solidFill>
                  </a:rPr>
                  <a:t>choose</a:t>
                </a:r>
                <a:r>
                  <a:rPr lang="en-US" dirty="0"/>
                  <a:t> </a:t>
                </a:r>
                <a:r>
                  <a:rPr lang="en-US" dirty="0" smtClean="0"/>
                  <a:t>6, </a:t>
                </a:r>
                <a:r>
                  <a:rPr lang="en-US" dirty="0"/>
                  <a:t>and then </a:t>
                </a:r>
                <a:r>
                  <a:rPr lang="en-US" dirty="0">
                    <a:solidFill>
                      <a:srgbClr val="FF0000"/>
                    </a:solidFill>
                  </a:rPr>
                  <a:t>arrange</a:t>
                </a:r>
                <a:r>
                  <a:rPr lang="en-US" dirty="0"/>
                  <a:t> them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Choosing</a:t>
                </a:r>
                <a:r>
                  <a:rPr lang="en-US" dirty="0"/>
                  <a:t> </a:t>
                </a:r>
                <a:r>
                  <a:rPr lang="en-US" dirty="0" smtClean="0"/>
                  <a:t>6 </a:t>
                </a:r>
                <a:r>
                  <a:rPr lang="en-US" dirty="0"/>
                  <a:t>students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(10,6)</m:t>
                    </m:r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These </a:t>
                </a:r>
                <a:r>
                  <a:rPr lang="en-US" dirty="0" smtClean="0"/>
                  <a:t>6 </a:t>
                </a:r>
                <a:r>
                  <a:rPr lang="en-US" dirty="0"/>
                  <a:t>can be </a:t>
                </a:r>
                <a:r>
                  <a:rPr lang="en-US" dirty="0">
                    <a:solidFill>
                      <a:srgbClr val="FF0000"/>
                    </a:solidFill>
                  </a:rPr>
                  <a:t>arranged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6!</m:t>
                    </m:r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By product rule, </a:t>
                </a:r>
                <a:r>
                  <a:rPr lang="en-US" dirty="0">
                    <a:solidFill>
                      <a:srgbClr val="FF0000"/>
                    </a:solidFill>
                  </a:rPr>
                  <a:t>arranging</a:t>
                </a:r>
                <a:r>
                  <a:rPr lang="en-US" dirty="0"/>
                  <a:t> </a:t>
                </a:r>
                <a:r>
                  <a:rPr lang="en-US" dirty="0" smtClean="0"/>
                  <a:t>6 </a:t>
                </a:r>
                <a:r>
                  <a:rPr lang="en-US" dirty="0"/>
                  <a:t>students out of 10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×6!</m:t>
                    </m:r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×6!⇒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10,6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6!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151200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720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=210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769</TotalTime>
  <Words>1269</Words>
  <Application>Microsoft Office PowerPoint</Application>
  <PresentationFormat>Custom</PresentationFormat>
  <Paragraphs>203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lectures-v3</vt:lpstr>
      <vt:lpstr>Counting</vt:lpstr>
      <vt:lpstr>Permutation and Combination</vt:lpstr>
      <vt:lpstr>Permutation</vt:lpstr>
      <vt:lpstr>Permutation</vt:lpstr>
      <vt:lpstr>Permutation</vt:lpstr>
      <vt:lpstr>Permutation</vt:lpstr>
      <vt:lpstr>Combination</vt:lpstr>
      <vt:lpstr>combination</vt:lpstr>
      <vt:lpstr>Calculate combination from permutation</vt:lpstr>
      <vt:lpstr>Combination</vt:lpstr>
      <vt:lpstr>Symmetry of C(n, r)</vt:lpstr>
      <vt:lpstr>Example</vt:lpstr>
      <vt:lpstr>Example</vt:lpstr>
      <vt:lpstr>PowerPoint Presentation</vt:lpstr>
      <vt:lpstr>Example</vt:lpstr>
      <vt:lpstr>Example</vt:lpstr>
      <vt:lpstr>Exercise</vt:lpstr>
      <vt:lpstr>Exercise</vt:lpstr>
      <vt:lpstr>Exercise</vt:lpstr>
      <vt:lpstr>exercise</vt:lpstr>
      <vt:lpstr>exercise</vt:lpstr>
      <vt:lpstr>exercise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Minhajul Bashir</dc:creator>
  <cp:lastModifiedBy>Minhajul Bashir</cp:lastModifiedBy>
  <cp:revision>14</cp:revision>
  <dcterms:created xsi:type="dcterms:W3CDTF">2019-12-11T02:27:30Z</dcterms:created>
  <dcterms:modified xsi:type="dcterms:W3CDTF">2023-04-01T04:26:43Z</dcterms:modified>
</cp:coreProperties>
</file>