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6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F3F73-6238-40FB-ADF9-CD174B4EE998}" type="datetimeFigureOut">
              <a:rPr lang="en-US" smtClean="0"/>
              <a:t>29/8/2021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AA19-BDD6-4313-9BC0-B0DFC878A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8" y="0"/>
            <a:ext cx="10786872" cy="4572000"/>
          </a:xfrm>
        </p:spPr>
        <p:txBody>
          <a:bodyPr anchor="b">
            <a:normAutofit/>
          </a:bodyPr>
          <a:lstStyle>
            <a:lvl1pPr algn="l">
              <a:defRPr sz="7200" spc="2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4128" y="4572000"/>
            <a:ext cx="10786872" cy="1851177"/>
          </a:xfrm>
        </p:spPr>
        <p:txBody>
          <a:bodyPr lIns="128016" t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0B75D7E-5EA6-4674-8D30-46EA53027D26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E43C1-2714-45E3-9746-9957B0B07B01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CBC7-490E-46EB-A4FA-04FC96485F5B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</p:spPr>
        <p:txBody>
          <a:bodyPr anchor="b">
            <a:normAutofit/>
          </a:bodyPr>
          <a:lstStyle>
            <a:lvl1pPr algn="l">
              <a:defRPr sz="66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</p:spPr>
        <p:txBody>
          <a:bodyPr lIns="128016" tIns="91440" rIns="91440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DB555-C461-4B95-B52F-5DD255634DCD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65E50-5A95-4575-9EEF-26E80371A752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4F065-403F-4A2B-9997-17B44670787C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B7C80-C198-4951-8CA4-409A8EE93EB2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5EF56-DC41-40B9-BCA2-13C4A019076C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BD542AD-D3B1-4F4E-9447-5265236C074C}" type="datetime1">
              <a:rPr lang="en-US" smtClean="0"/>
              <a:pPr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r>
              <a:rPr lang="en-US" smtClean="0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CSE 2213 </a:t>
            </a:r>
            <a:r>
              <a:rPr lang="en-US" dirty="0"/>
              <a:t>– Discrete Mathematics</a:t>
            </a:r>
          </a:p>
          <a:p>
            <a:r>
              <a:rPr lang="en-US" dirty="0"/>
              <a:t>Course teacher: Minhajul Bashir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3035-328E-40A5-923A-818F76F9B4D7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146998"/>
            <a:ext cx="6938662" cy="1593031"/>
          </a:xfrm>
        </p:spPr>
        <p:txBody>
          <a:bodyPr/>
          <a:lstStyle/>
          <a:p>
            <a:r>
              <a:rPr lang="en-US" dirty="0"/>
              <a:t>This time the links are simplex, and data can be passed in one direction through a link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408" y="2337365"/>
            <a:ext cx="5615186" cy="167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known as digraph</a:t>
                </a:r>
              </a:p>
              <a:p>
                <a:r>
                  <a:rPr lang="en-US" dirty="0" smtClean="0"/>
                  <a:t>Each </a:t>
                </a:r>
                <a:r>
                  <a:rPr lang="en-US" dirty="0"/>
                  <a:t>edge has a direction associated with it</a:t>
                </a:r>
              </a:p>
              <a:p>
                <a:pPr lvl="1"/>
                <a:r>
                  <a:rPr lang="en-US" dirty="0"/>
                  <a:t>Directed edge</a:t>
                </a:r>
              </a:p>
              <a:p>
                <a:pPr lvl="1"/>
                <a:r>
                  <a:rPr lang="en-US" dirty="0"/>
                  <a:t>Represented by an ordered pair of two vertices</a:t>
                </a:r>
              </a:p>
              <a:p>
                <a:pPr lvl="1"/>
                <a:r>
                  <a:rPr lang="en-US" dirty="0"/>
                  <a:t>If a directed edge starts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ends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, then it is represented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directed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directed graph</a:t>
            </a:r>
          </a:p>
          <a:p>
            <a:pPr lvl="1"/>
            <a:r>
              <a:rPr lang="en-US" dirty="0"/>
              <a:t>Multiple edge not allowed in the same direction</a:t>
            </a:r>
          </a:p>
          <a:p>
            <a:pPr lvl="1"/>
            <a:r>
              <a:rPr lang="en-US" dirty="0"/>
              <a:t>Loop not allowed</a:t>
            </a:r>
          </a:p>
          <a:p>
            <a:r>
              <a:rPr lang="en-US" dirty="0"/>
              <a:t>Directed </a:t>
            </a:r>
            <a:r>
              <a:rPr lang="en-US" dirty="0" err="1"/>
              <a:t>multigraph</a:t>
            </a:r>
            <a:endParaRPr lang="en-US" dirty="0"/>
          </a:p>
          <a:p>
            <a:pPr lvl="1"/>
            <a:r>
              <a:rPr lang="en-US" dirty="0"/>
              <a:t>Multiple edge allowed</a:t>
            </a:r>
          </a:p>
          <a:p>
            <a:pPr lvl="1"/>
            <a:r>
              <a:rPr lang="en-US" dirty="0"/>
              <a:t>Loop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Edges may be directed, or undirected</a:t>
            </a:r>
          </a:p>
          <a:p>
            <a:r>
              <a:rPr lang="en-US" dirty="0"/>
              <a:t>Multiple edges allowed</a:t>
            </a:r>
          </a:p>
          <a:p>
            <a:r>
              <a:rPr lang="en-US" dirty="0"/>
              <a:t>Loops allowed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43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763" y="2648544"/>
            <a:ext cx="7392474" cy="223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31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/>
          </a:bodyPr>
          <a:lstStyle/>
          <a:p>
            <a:r>
              <a:rPr lang="en-US" dirty="0" smtClean="0"/>
              <a:t>Each edge has a weight</a:t>
            </a:r>
          </a:p>
          <a:p>
            <a:r>
              <a:rPr lang="en-US" dirty="0" smtClean="0"/>
              <a:t>Here, weight means data transmission rate between the vertices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64416" y="33613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2275" y="291515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66823" y="351378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47324" y="27327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26687" y="247364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63814" y="2784223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9758" y="300250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50179" y="287437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63814" y="246076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61437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Acquaintanceship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</a:t>
            </a:r>
            <a:r>
              <a:rPr lang="en-US"/>
              <a:t>people know </a:t>
            </a:r>
            <a:r>
              <a:rPr lang="en-US" dirty="0"/>
              <a:t>each other or not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52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Hollywood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A graph that represents whether two actors have worked</a:t>
            </a:r>
            <a:br>
              <a:rPr lang="en-US" dirty="0"/>
            </a:br>
            <a:r>
              <a:rPr lang="en-US" dirty="0"/>
              <a:t>together in a movie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6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Round robin tournament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Each team plays with the other teams exactly once</a:t>
            </a:r>
          </a:p>
          <a:p>
            <a:pPr marL="0" indent="0" algn="ctr">
              <a:buNone/>
            </a:pPr>
            <a:r>
              <a:rPr lang="en-US" dirty="0"/>
              <a:t>We create a graph to represent the match results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4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Call graph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dirty="0"/>
              <a:t>Graph that shows the phone calls made</a:t>
            </a:r>
            <a:br>
              <a:rPr lang="en-US" dirty="0"/>
            </a:br>
            <a:r>
              <a:rPr lang="en-US" dirty="0"/>
              <a:t>from one number to another</a:t>
            </a:r>
          </a:p>
          <a:p>
            <a:pPr marL="0" indent="0" algn="ctr">
              <a:buNone/>
            </a:pPr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3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  <m:r>
                      <a:rPr lang="en-US" b="0" i="1" smtClean="0">
                        <a:latin typeface="Cambria Math"/>
                      </a:rPr>
                      <m:t>=(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, a </a:t>
                </a:r>
                <a:r>
                  <a:rPr lang="en-US" dirty="0">
                    <a:solidFill>
                      <a:srgbClr val="7030A0"/>
                    </a:solidFill>
                  </a:rPr>
                  <a:t>nonempty</a:t>
                </a:r>
                <a:r>
                  <a:rPr lang="en-US" dirty="0"/>
                  <a:t> set of </a:t>
                </a:r>
                <a:r>
                  <a:rPr lang="en-US" dirty="0">
                    <a:solidFill>
                      <a:srgbClr val="FF0000"/>
                    </a:solidFill>
                  </a:rPr>
                  <a:t>vertices </a:t>
                </a:r>
                <a:r>
                  <a:rPr lang="en-US" dirty="0"/>
                  <a:t>(or nodes),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, a set of </a:t>
                </a:r>
                <a:r>
                  <a:rPr lang="en-US" dirty="0">
                    <a:solidFill>
                      <a:srgbClr val="0070C0"/>
                    </a:solidFill>
                  </a:rPr>
                  <a:t>edges</a:t>
                </a:r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rgbClr val="0070C0"/>
                    </a:solidFill>
                  </a:rPr>
                  <a:t>edge</a:t>
                </a:r>
                <a:r>
                  <a:rPr lang="en-US" dirty="0"/>
                  <a:t> has one or two </a:t>
                </a:r>
                <a:r>
                  <a:rPr lang="en-US" dirty="0">
                    <a:solidFill>
                      <a:srgbClr val="FF0000"/>
                    </a:solidFill>
                  </a:rPr>
                  <a:t>vertices</a:t>
                </a:r>
                <a:r>
                  <a:rPr lang="en-US" dirty="0"/>
                  <a:t> associated with it</a:t>
                </a:r>
              </a:p>
              <a:p>
                <a:pPr lvl="1"/>
                <a:r>
                  <a:rPr lang="en-US" dirty="0"/>
                  <a:t>These vertices are called </a:t>
                </a:r>
                <a:r>
                  <a:rPr lang="en-US" dirty="0" smtClean="0"/>
                  <a:t>endpoints of that edge</a:t>
                </a:r>
                <a:endParaRPr lang="en-US" dirty="0"/>
              </a:p>
              <a:p>
                <a:pPr lvl="1"/>
                <a:r>
                  <a:rPr lang="en-US" dirty="0"/>
                  <a:t>An edge </a:t>
                </a:r>
                <a:r>
                  <a:rPr lang="en-US" dirty="0">
                    <a:solidFill>
                      <a:srgbClr val="00B050"/>
                    </a:solidFill>
                  </a:rPr>
                  <a:t>connects</a:t>
                </a:r>
                <a:r>
                  <a:rPr lang="en-US" dirty="0"/>
                  <a:t> its endpoints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9BE8F-9386-4E85-9A82-2D9F340AA1DC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04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types of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graph </a:t>
            </a:r>
            <a:r>
              <a:rPr lang="en-US" dirty="0" err="1"/>
              <a:t>vs</a:t>
            </a:r>
            <a:r>
              <a:rPr lang="en-US" dirty="0"/>
              <a:t> </a:t>
            </a:r>
            <a:r>
              <a:rPr lang="en-US" dirty="0" err="1"/>
              <a:t>multigraph</a:t>
            </a:r>
            <a:endParaRPr lang="en-US" dirty="0"/>
          </a:p>
          <a:p>
            <a:r>
              <a:rPr lang="en-US" dirty="0"/>
              <a:t>With loops </a:t>
            </a:r>
            <a:r>
              <a:rPr lang="en-US" dirty="0" err="1"/>
              <a:t>vs</a:t>
            </a:r>
            <a:r>
              <a:rPr lang="en-US" dirty="0"/>
              <a:t> without loops</a:t>
            </a:r>
          </a:p>
          <a:p>
            <a:r>
              <a:rPr lang="en-US" dirty="0"/>
              <a:t>Undirected </a:t>
            </a:r>
            <a:r>
              <a:rPr lang="en-US" dirty="0" err="1"/>
              <a:t>vs</a:t>
            </a:r>
            <a:r>
              <a:rPr lang="en-US" dirty="0"/>
              <a:t> directed</a:t>
            </a:r>
          </a:p>
          <a:p>
            <a:r>
              <a:rPr lang="en-US" dirty="0" err="1"/>
              <a:t>Unweighted</a:t>
            </a:r>
            <a:r>
              <a:rPr lang="en-US" dirty="0"/>
              <a:t> </a:t>
            </a:r>
            <a:r>
              <a:rPr lang="en-US" dirty="0" err="1"/>
              <a:t>vs</a:t>
            </a:r>
            <a:r>
              <a:rPr lang="en-US" dirty="0"/>
              <a:t> weighted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65939"/>
            <a:ext cx="6938662" cy="1374090"/>
          </a:xfrm>
        </p:spPr>
        <p:txBody>
          <a:bodyPr>
            <a:normAutofit fontScale="92500"/>
          </a:bodyPr>
          <a:lstStyle/>
          <a:p>
            <a:r>
              <a:rPr lang="en-US" dirty="0"/>
              <a:t>The data centers of a company are geographically distributed</a:t>
            </a:r>
          </a:p>
          <a:p>
            <a:r>
              <a:rPr lang="en-US" dirty="0"/>
              <a:t>This graph shows the connection between data centers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313" y="2265238"/>
            <a:ext cx="6233374" cy="196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73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edge connects two different vertices</a:t>
                </a:r>
              </a:p>
              <a:p>
                <a:pPr lvl="1"/>
                <a:r>
                  <a:rPr lang="en-US" dirty="0"/>
                  <a:t>Represented by an unordered pair of two vertices</a:t>
                </a:r>
              </a:p>
              <a:p>
                <a:pPr lvl="1"/>
                <a:r>
                  <a:rPr lang="en-US" dirty="0"/>
                  <a:t>An edge that 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is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𝑣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two vertices are connected by more than one edge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1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0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430332"/>
            <a:ext cx="6938662" cy="1309697"/>
          </a:xfrm>
        </p:spPr>
        <p:txBody>
          <a:bodyPr>
            <a:normAutofit/>
          </a:bodyPr>
          <a:lstStyle/>
          <a:p>
            <a:r>
              <a:rPr lang="en-US" dirty="0"/>
              <a:t>This graph shows links between data centers</a:t>
            </a:r>
          </a:p>
          <a:p>
            <a:pPr lvl="1"/>
            <a:r>
              <a:rPr lang="en-US" dirty="0"/>
              <a:t>Note that there exists multiple links between some pair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24" y="2232372"/>
            <a:ext cx="6503832" cy="2090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7623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two different vertices</a:t>
            </a:r>
          </a:p>
          <a:p>
            <a:r>
              <a:rPr lang="en-US" dirty="0" smtClean="0"/>
              <a:t>There exists at least two </a:t>
            </a:r>
            <a:r>
              <a:rPr lang="en-US" dirty="0"/>
              <a:t>edges that connect the same pair of vertices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2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computer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9592" y="4301545"/>
            <a:ext cx="6938662" cy="1438484"/>
          </a:xfrm>
        </p:spPr>
        <p:txBody>
          <a:bodyPr/>
          <a:lstStyle/>
          <a:p>
            <a:r>
              <a:rPr lang="en-US" dirty="0"/>
              <a:t>Now there are links that connect a data center to itself!!!</a:t>
            </a:r>
          </a:p>
          <a:p>
            <a:pPr lvl="1"/>
            <a:r>
              <a:rPr lang="en-US" dirty="0"/>
              <a:t>Used for diagnosis purpose</a:t>
            </a:r>
          </a:p>
          <a:p>
            <a:r>
              <a:rPr lang="en-US" dirty="0"/>
              <a:t>What sort of graph is it?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439" y="2203207"/>
            <a:ext cx="5409124" cy="200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39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Pseudograph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edge connects one or two vertices</a:t>
            </a:r>
          </a:p>
          <a:p>
            <a:r>
              <a:rPr lang="en-US" dirty="0"/>
              <a:t>There may exist edges that connect the same pair of vertices</a:t>
            </a:r>
          </a:p>
          <a:p>
            <a:r>
              <a:rPr lang="en-US" dirty="0" smtClean="0"/>
              <a:t>There exists at least one edge </a:t>
            </a:r>
            <a:r>
              <a:rPr lang="en-US" dirty="0"/>
              <a:t>that connect a vertex to itself</a:t>
            </a:r>
          </a:p>
          <a:p>
            <a:pPr lvl="1"/>
            <a:r>
              <a:rPr lang="en-US" dirty="0"/>
              <a:t>Known as loops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29/8/2021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s-v3.potx" id="{9A7EDDD1-641E-4170-8989-966F2CFF3871}" vid="{76989AE6-313A-4A06-8D5E-689684E8A3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lectures-v3</Template>
  <TotalTime>92</TotalTime>
  <Words>529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Times New Roman</vt:lpstr>
      <vt:lpstr>Tw Cen MT</vt:lpstr>
      <vt:lpstr>Tw Cen MT Condensed</vt:lpstr>
      <vt:lpstr>Wingdings 3</vt:lpstr>
      <vt:lpstr>Integral</vt:lpstr>
      <vt:lpstr>Graphs</vt:lpstr>
      <vt:lpstr>Graph</vt:lpstr>
      <vt:lpstr>Different types of graph</vt:lpstr>
      <vt:lpstr>A computer network</vt:lpstr>
      <vt:lpstr>Simple graph</vt:lpstr>
      <vt:lpstr>A computer network</vt:lpstr>
      <vt:lpstr>Multigraph</vt:lpstr>
      <vt:lpstr>A computer network</vt:lpstr>
      <vt:lpstr>Pseudograph</vt:lpstr>
      <vt:lpstr>A computer network</vt:lpstr>
      <vt:lpstr>Directed graph</vt:lpstr>
      <vt:lpstr>Variants of directed graph</vt:lpstr>
      <vt:lpstr>Mixed graph</vt:lpstr>
      <vt:lpstr>Different types of graphs</vt:lpstr>
      <vt:lpstr>Weighted graph</vt:lpstr>
      <vt:lpstr>Exercise</vt:lpstr>
      <vt:lpstr>Exercise</vt:lpstr>
      <vt:lpstr>Exercise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Minhajul Bashir</dc:creator>
  <cp:lastModifiedBy>Minhajul Bashir</cp:lastModifiedBy>
  <cp:revision>5</cp:revision>
  <dcterms:created xsi:type="dcterms:W3CDTF">2019-11-13T02:18:26Z</dcterms:created>
  <dcterms:modified xsi:type="dcterms:W3CDTF">2021-08-29T07:10:10Z</dcterms:modified>
</cp:coreProperties>
</file>