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– Discrete Mathematics</a:t>
            </a:r>
          </a:p>
          <a:p>
            <a:r>
              <a:rPr lang="en-US" dirty="0" smtClean="0"/>
              <a:t>Course teacher: </a:t>
            </a:r>
            <a:r>
              <a:rPr lang="en-US" dirty="0" err="1" smtClean="0"/>
              <a:t>Minhajul</a:t>
            </a:r>
            <a:r>
              <a:rPr lang="en-US" dirty="0" smtClean="0"/>
              <a:t> Bashir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 smtClean="0"/>
              <a:t>(directed </a:t>
            </a:r>
            <a:r>
              <a:rPr lang="en-US" dirty="0"/>
              <a:t>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152900"/>
            <a:ext cx="9251549" cy="1587128"/>
          </a:xfrm>
        </p:spPr>
        <p:txBody>
          <a:bodyPr>
            <a:normAutofit/>
          </a:bodyPr>
          <a:lstStyle/>
          <a:p>
            <a:r>
              <a:rPr lang="en-US" dirty="0"/>
              <a:t>Vertices </a:t>
            </a:r>
            <a:r>
              <a:rPr lang="en-US" dirty="0" smtClean="0"/>
              <a:t>Deborah is </a:t>
            </a:r>
            <a:r>
              <a:rPr lang="en-US" dirty="0">
                <a:solidFill>
                  <a:srgbClr val="FF0000"/>
                </a:solidFill>
              </a:rPr>
              <a:t>adjacent</a:t>
            </a:r>
            <a:r>
              <a:rPr lang="en-US" dirty="0"/>
              <a:t> to </a:t>
            </a:r>
            <a:r>
              <a:rPr lang="en-US" dirty="0" smtClean="0"/>
              <a:t>Brian, and Brian is </a:t>
            </a:r>
            <a:r>
              <a:rPr lang="en-US" dirty="0" smtClean="0">
                <a:solidFill>
                  <a:srgbClr val="FF0000"/>
                </a:solidFill>
              </a:rPr>
              <a:t>adjacent</a:t>
            </a:r>
            <a:r>
              <a:rPr lang="en-US" dirty="0" smtClean="0"/>
              <a:t> from Deborah</a:t>
            </a:r>
            <a:endParaRPr lang="en-US" dirty="0"/>
          </a:p>
          <a:p>
            <a:r>
              <a:rPr lang="en-US" dirty="0" smtClean="0"/>
              <a:t>Deborah is the </a:t>
            </a:r>
            <a:r>
              <a:rPr lang="en-US" dirty="0" smtClean="0">
                <a:solidFill>
                  <a:srgbClr val="0070C0"/>
                </a:solidFill>
              </a:rPr>
              <a:t>initial</a:t>
            </a:r>
            <a:r>
              <a:rPr lang="en-US" dirty="0" smtClean="0"/>
              <a:t> vertex of the edge, and Brian is the </a:t>
            </a:r>
            <a:r>
              <a:rPr lang="en-US" dirty="0" smtClean="0">
                <a:solidFill>
                  <a:srgbClr val="0070C0"/>
                </a:solidFill>
              </a:rPr>
              <a:t>terminal</a:t>
            </a:r>
            <a:r>
              <a:rPr lang="en-US" dirty="0" smtClean="0"/>
              <a:t> vertex of the 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64" y="2286000"/>
            <a:ext cx="32026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0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 smtClean="0"/>
              <a:t>(directed </a:t>
            </a:r>
            <a:r>
              <a:rPr lang="en-US" dirty="0"/>
              <a:t>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152900"/>
                <a:ext cx="9251549" cy="158712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in-degree</a:t>
                </a:r>
                <a:r>
                  <a:rPr lang="en-US" dirty="0" smtClean="0"/>
                  <a:t> of Brian is 3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𝐵𝑟𝑖𝑎𝑛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out-degree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Brian </a:t>
                </a:r>
                <a:r>
                  <a:rPr lang="en-US" dirty="0"/>
                  <a:t>is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𝐵𝑟𝑖𝑎𝑛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152900"/>
                <a:ext cx="6938662" cy="1587128"/>
              </a:xfrm>
              <a:blipFill rotWithShape="1">
                <a:blip r:embed="rId2"/>
                <a:stretch>
                  <a:fillRect l="-527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64" y="2286000"/>
            <a:ext cx="32026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 theorem</a:t>
            </a:r>
            <a:br>
              <a:rPr lang="en-US" dirty="0" smtClean="0"/>
            </a:br>
            <a:r>
              <a:rPr lang="en-US" dirty="0" smtClean="0"/>
              <a:t>(directed </a:t>
            </a:r>
            <a:r>
              <a:rPr lang="en-US" dirty="0"/>
              <a:t>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152900"/>
            <a:ext cx="9251549" cy="1587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sum of in-degrees is 8</a:t>
            </a:r>
          </a:p>
          <a:p>
            <a:r>
              <a:rPr lang="en-US" dirty="0" smtClean="0"/>
              <a:t>The sum of out-degrees is 8</a:t>
            </a:r>
          </a:p>
          <a:p>
            <a:r>
              <a:rPr lang="en-US" dirty="0" smtClean="0"/>
              <a:t>No. of edges is 8</a:t>
            </a:r>
          </a:p>
          <a:p>
            <a:r>
              <a:rPr lang="en-US" dirty="0" smtClean="0"/>
              <a:t>Coincidence?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64" y="2286000"/>
            <a:ext cx="32026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 theorem</a:t>
            </a:r>
            <a:br>
              <a:rPr lang="en-US" dirty="0" smtClean="0"/>
            </a:br>
            <a:r>
              <a:rPr lang="en-US" dirty="0" smtClean="0"/>
              <a:t>(directed </a:t>
            </a:r>
            <a:r>
              <a:rPr lang="en-US" dirty="0"/>
              <a:t>graph)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 graph with directed edges. Then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deg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deg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3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8669867" y="2197100"/>
            <a:ext cx="880533" cy="3530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40000" y="2197100"/>
            <a:ext cx="880533" cy="3530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980267" y="2520434"/>
            <a:ext cx="6129867" cy="9144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7" idx="2"/>
          </p:cNvCxnSpPr>
          <p:nvPr/>
        </p:nvCxnSpPr>
        <p:spPr>
          <a:xfrm>
            <a:off x="2980267" y="2520434"/>
            <a:ext cx="596053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6"/>
          </p:cNvCxnSpPr>
          <p:nvPr/>
        </p:nvCxnSpPr>
        <p:spPr>
          <a:xfrm>
            <a:off x="2980267" y="3434834"/>
            <a:ext cx="62992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5"/>
          </p:cNvCxnSpPr>
          <p:nvPr/>
        </p:nvCxnSpPr>
        <p:spPr>
          <a:xfrm>
            <a:off x="2980267" y="3434835"/>
            <a:ext cx="6249604" cy="20202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980267" y="4387334"/>
            <a:ext cx="6129867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980267" y="4387334"/>
            <a:ext cx="6129867" cy="9779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10933" y="23934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7467" y="2335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10933" y="33078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7467" y="3250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0933" y="42603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7467" y="4202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0933" y="52382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7467" y="51805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8940800" y="23934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150" y="2335768"/>
            <a:ext cx="28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940800" y="33078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150" y="3250168"/>
            <a:ext cx="28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40800" y="42603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39206" y="4202668"/>
            <a:ext cx="3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940800" y="52382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77679" y="5180568"/>
            <a:ext cx="3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636933" y="24257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Annie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636933" y="30734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Amy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36933" y="37719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Rachel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636933" y="44577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Linda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760133" y="24257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60133" y="30734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Ricky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760133" y="37719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760133" y="4457700"/>
            <a:ext cx="1608667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Nick</a:t>
            </a:r>
            <a:endParaRPr lang="en-US" dirty="0"/>
          </a:p>
        </p:txBody>
      </p:sp>
      <p:cxnSp>
        <p:nvCxnSpPr>
          <p:cNvPr id="8" name="Straight Connector 7"/>
          <p:cNvCxnSpPr>
            <a:stCxn id="37" idx="6"/>
            <a:endCxn id="32" idx="2"/>
          </p:cNvCxnSpPr>
          <p:nvPr/>
        </p:nvCxnSpPr>
        <p:spPr>
          <a:xfrm>
            <a:off x="4368800" y="2673350"/>
            <a:ext cx="3268133" cy="6477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8" idx="6"/>
            <a:endCxn id="36" idx="2"/>
          </p:cNvCxnSpPr>
          <p:nvPr/>
        </p:nvCxnSpPr>
        <p:spPr>
          <a:xfrm>
            <a:off x="4368800" y="3321050"/>
            <a:ext cx="3268133" cy="13843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2" idx="2"/>
          </p:cNvCxnSpPr>
          <p:nvPr/>
        </p:nvCxnSpPr>
        <p:spPr>
          <a:xfrm flipV="1">
            <a:off x="4368800" y="2673350"/>
            <a:ext cx="3268133" cy="13462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6"/>
            <a:endCxn id="34" idx="2"/>
          </p:cNvCxnSpPr>
          <p:nvPr/>
        </p:nvCxnSpPr>
        <p:spPr>
          <a:xfrm flipV="1">
            <a:off x="4368800" y="4019550"/>
            <a:ext cx="3268133" cy="6858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74579" y="5257284"/>
            <a:ext cx="505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edge represents that the two persons are 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graph bipartite?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5143500"/>
            <a:ext cx="9251549" cy="596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if I say yes??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05" y="2280522"/>
            <a:ext cx="4321792" cy="27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5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123" y="4267200"/>
            <a:ext cx="9251549" cy="1472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draw the same graph differently</a:t>
            </a:r>
          </a:p>
          <a:p>
            <a:r>
              <a:rPr lang="en-US" dirty="0" smtClean="0"/>
              <a:t>If we can determine that two graphs are actually two different representations of the same graph, then they are called isomorphic</a:t>
            </a:r>
          </a:p>
          <a:p>
            <a:r>
              <a:rPr lang="en-US" dirty="0" smtClean="0"/>
              <a:t>We will learn more about it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3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83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6"/>
            <a:endCxn id="9" idx="2"/>
          </p:cNvCxnSpPr>
          <p:nvPr/>
        </p:nvCxnSpPr>
        <p:spPr>
          <a:xfrm>
            <a:off x="3352800" y="26987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>
            <a:off x="3352800" y="3778250"/>
            <a:ext cx="1430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0" idx="0"/>
          </p:cNvCxnSpPr>
          <p:nvPr/>
        </p:nvCxnSpPr>
        <p:spPr>
          <a:xfrm>
            <a:off x="4859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8" idx="0"/>
          </p:cNvCxnSpPr>
          <p:nvPr/>
        </p:nvCxnSpPr>
        <p:spPr>
          <a:xfrm>
            <a:off x="3276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18400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18400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01667" y="26416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101667" y="3721100"/>
            <a:ext cx="1524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>
            <a:off x="7594600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4"/>
            <a:endCxn id="28" idx="0"/>
          </p:cNvCxnSpPr>
          <p:nvPr/>
        </p:nvCxnSpPr>
        <p:spPr>
          <a:xfrm>
            <a:off x="9177867" y="2755900"/>
            <a:ext cx="0" cy="965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  <a:endCxn id="28" idx="1"/>
          </p:cNvCxnSpPr>
          <p:nvPr/>
        </p:nvCxnSpPr>
        <p:spPr>
          <a:xfrm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3"/>
            <a:endCxn id="26" idx="7"/>
          </p:cNvCxnSpPr>
          <p:nvPr/>
        </p:nvCxnSpPr>
        <p:spPr>
          <a:xfrm flipH="1">
            <a:off x="7648481" y="2739161"/>
            <a:ext cx="1475504" cy="998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58798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58798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6067" y="2462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36067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9447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79447" y="3650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56716" y="2462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56716" y="3650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42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17" idx="6"/>
            <a:endCxn id="22" idx="2"/>
          </p:cNvCxnSpPr>
          <p:nvPr/>
        </p:nvCxnSpPr>
        <p:spPr>
          <a:xfrm>
            <a:off x="7586133" y="2892149"/>
            <a:ext cx="1744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3" idx="2"/>
          </p:cNvCxnSpPr>
          <p:nvPr/>
        </p:nvCxnSpPr>
        <p:spPr>
          <a:xfrm>
            <a:off x="7586133" y="2892149"/>
            <a:ext cx="1744135" cy="87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24" idx="2"/>
          </p:cNvCxnSpPr>
          <p:nvPr/>
        </p:nvCxnSpPr>
        <p:spPr>
          <a:xfrm>
            <a:off x="7586133" y="2892149"/>
            <a:ext cx="1744135" cy="2770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>
            <a:stCxn id="19" idx="6"/>
            <a:endCxn id="22" idx="2"/>
          </p:cNvCxnSpPr>
          <p:nvPr/>
        </p:nvCxnSpPr>
        <p:spPr>
          <a:xfrm flipV="1">
            <a:off x="7586133" y="2892149"/>
            <a:ext cx="1744135" cy="87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>
            <a:stCxn id="19" idx="6"/>
            <a:endCxn id="25" idx="2"/>
          </p:cNvCxnSpPr>
          <p:nvPr/>
        </p:nvCxnSpPr>
        <p:spPr>
          <a:xfrm>
            <a:off x="7586133" y="3770824"/>
            <a:ext cx="1744135" cy="952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>
            <a:stCxn id="22" idx="2"/>
            <a:endCxn id="21" idx="6"/>
          </p:cNvCxnSpPr>
          <p:nvPr/>
        </p:nvCxnSpPr>
        <p:spPr>
          <a:xfrm flipH="1">
            <a:off x="7586133" y="2892149"/>
            <a:ext cx="1744135" cy="1831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>
            <a:stCxn id="21" idx="6"/>
            <a:endCxn id="23" idx="2"/>
          </p:cNvCxnSpPr>
          <p:nvPr/>
        </p:nvCxnSpPr>
        <p:spPr>
          <a:xfrm flipV="1">
            <a:off x="7586133" y="3770824"/>
            <a:ext cx="1744135" cy="952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/>
          <p:cNvCxnSpPr>
            <a:stCxn id="21" idx="6"/>
            <a:endCxn id="25" idx="2"/>
          </p:cNvCxnSpPr>
          <p:nvPr/>
        </p:nvCxnSpPr>
        <p:spPr>
          <a:xfrm>
            <a:off x="7586133" y="4723324"/>
            <a:ext cx="1744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stCxn id="21" idx="6"/>
            <a:endCxn id="24" idx="2"/>
          </p:cNvCxnSpPr>
          <p:nvPr/>
        </p:nvCxnSpPr>
        <p:spPr>
          <a:xfrm>
            <a:off x="7586133" y="4723324"/>
            <a:ext cx="1744135" cy="93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/>
          <p:cNvCxnSpPr>
            <a:stCxn id="19" idx="6"/>
            <a:endCxn id="23" idx="2"/>
          </p:cNvCxnSpPr>
          <p:nvPr/>
        </p:nvCxnSpPr>
        <p:spPr>
          <a:xfrm>
            <a:off x="7586133" y="3770824"/>
            <a:ext cx="1744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stCxn id="17" idx="6"/>
            <a:endCxn id="25" idx="2"/>
          </p:cNvCxnSpPr>
          <p:nvPr/>
        </p:nvCxnSpPr>
        <p:spPr>
          <a:xfrm>
            <a:off x="7586133" y="2892149"/>
            <a:ext cx="1744135" cy="1831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graph bipartite?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34" y="2280522"/>
            <a:ext cx="4334933" cy="201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2815384" y="2563203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5384" y="3742924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42031" y="3046238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36928" y="2948702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00732" y="2563203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00732" y="3738279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36928" y="3473539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5075" y="2676249"/>
            <a:ext cx="421058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165075" y="3554924"/>
            <a:ext cx="421058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7165075" y="4507424"/>
            <a:ext cx="421058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9330268" y="2676249"/>
            <a:ext cx="44153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330268" y="3554924"/>
            <a:ext cx="44153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330268" y="5447224"/>
            <a:ext cx="44153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330268" y="4507424"/>
            <a:ext cx="44153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038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graph bipartite?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85150"/>
            <a:ext cx="4572000" cy="22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5101384" y="3134703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94717" y="3134703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1384" y="4392003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9251" y="3775964"/>
            <a:ext cx="260096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93784" y="3765639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7784" y="4390314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18317" y="4416400"/>
            <a:ext cx="260096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18900000">
            <a:off x="3343925" y="1230529"/>
            <a:ext cx="5100787" cy="5090868"/>
          </a:xfrm>
          <a:prstGeom prst="plus">
            <a:avLst>
              <a:gd name="adj" fmla="val 440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br>
              <a:rPr lang="en-US" dirty="0" smtClean="0"/>
            </a:br>
            <a:r>
              <a:rPr lang="en-US" dirty="0" smtClean="0"/>
              <a:t>(Undirected graph)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330700"/>
                <a:ext cx="9251549" cy="1409328"/>
              </a:xfrm>
            </p:spPr>
            <p:txBody>
              <a:bodyPr/>
              <a:lstStyle/>
              <a:p>
                <a:r>
                  <a:rPr lang="en-US" dirty="0" smtClean="0"/>
                  <a:t>Vertices Denver and Chicago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adjacent</a:t>
                </a:r>
                <a:r>
                  <a:rPr lang="en-US" dirty="0" smtClean="0"/>
                  <a:t> to each other</a:t>
                </a:r>
              </a:p>
              <a:p>
                <a:r>
                  <a:rPr lang="en-US" dirty="0" smtClean="0"/>
                  <a:t>The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said to be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incident</a:t>
                </a:r>
                <a:r>
                  <a:rPr lang="en-US" dirty="0" smtClean="0"/>
                  <a:t> with the vertices</a:t>
                </a:r>
              </a:p>
              <a:p>
                <a:r>
                  <a:rPr lang="en-US" dirty="0" smtClean="0"/>
                  <a:t>What are the adjacent pairs of vertices in this graph?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527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19" y="2265238"/>
            <a:ext cx="631436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7334" y="2738854"/>
                <a:ext cx="347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738854"/>
                <a:ext cx="34945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9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terminology</a:t>
            </a:r>
            <a:br>
              <a:rPr lang="en-US" dirty="0"/>
            </a:br>
            <a:r>
              <a:rPr lang="en-US" dirty="0"/>
              <a:t>(Undirected 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330700"/>
                <a:ext cx="9251549" cy="14093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degree</a:t>
                </a:r>
                <a:r>
                  <a:rPr lang="en-US" dirty="0" smtClean="0"/>
                  <a:t> of the vertex Chicago is 4</a:t>
                </a:r>
              </a:p>
              <a:p>
                <a:pPr lvl="1"/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Chicago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/>
                              </a:rPr>
                              <m:t>Denver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are the degrees of the remaining vertices?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351" t="-3017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19" y="2265238"/>
            <a:ext cx="631436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330700"/>
                <a:ext cx="9251549" cy="1409328"/>
              </a:xfrm>
            </p:spPr>
            <p:txBody>
              <a:bodyPr/>
              <a:lstStyle/>
              <a:p>
                <a:r>
                  <a:rPr lang="en-US" dirty="0" smtClean="0"/>
                  <a:t>No. of edges in this graph = 9</a:t>
                </a:r>
              </a:p>
              <a:p>
                <a:r>
                  <a:rPr lang="en-US" dirty="0" smtClean="0"/>
                  <a:t>Sum of degrees = 18 =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9</a:t>
                </a:r>
              </a:p>
              <a:p>
                <a:r>
                  <a:rPr lang="en-US" dirty="0" smtClean="0"/>
                  <a:t>Coincidence?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527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19" y="2265238"/>
            <a:ext cx="631436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4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edges. Then,</a:t>
                </a:r>
              </a:p>
              <a:p>
                <a:pPr marL="0" indent="0">
                  <a:buNone/>
                </a:pPr>
                <a:endParaRPr lang="en-US" sz="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applies to any kind of undirected graph!!!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How many edges are there in a graph with</a:t>
            </a:r>
            <a:br>
              <a:rPr lang="en-US" sz="2400" dirty="0" smtClean="0"/>
            </a:br>
            <a:r>
              <a:rPr lang="en-US" sz="2400" dirty="0" smtClean="0"/>
              <a:t>10 vertices each of degree six?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has an even number of vertices of odd degree.</a:t>
            </a:r>
          </a:p>
          <a:p>
            <a:r>
              <a:rPr lang="en-US" dirty="0" smtClean="0"/>
              <a:t>Really??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1" y="2265238"/>
            <a:ext cx="6197600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5085832" y="3086100"/>
            <a:ext cx="277796" cy="279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28966" y="2654300"/>
            <a:ext cx="277796" cy="279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connect these, and verify the theorem!!!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10933" y="23934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7467" y="23357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10933" y="33078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7467" y="3250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10933" y="42603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7467" y="4202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0933" y="52382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7467" y="51805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8940800" y="23934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150" y="2335768"/>
            <a:ext cx="28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940800" y="33078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16150" y="3250168"/>
            <a:ext cx="28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40800" y="42603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39206" y="4202668"/>
            <a:ext cx="36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940800" y="5238234"/>
            <a:ext cx="338667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77679" y="5180568"/>
            <a:ext cx="3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57</TotalTime>
  <Words>389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 3</vt:lpstr>
      <vt:lpstr>lectures-v3</vt:lpstr>
      <vt:lpstr>Graphs</vt:lpstr>
      <vt:lpstr>Graph terminology (Undirected graph)</vt:lpstr>
      <vt:lpstr>Graph terminology (Undirected graph)</vt:lpstr>
      <vt:lpstr>Handshaking theorem</vt:lpstr>
      <vt:lpstr>Handshaking theorem</vt:lpstr>
      <vt:lpstr>Quick exercise</vt:lpstr>
      <vt:lpstr>Another theorem</vt:lpstr>
      <vt:lpstr>PowerPoint Presentation</vt:lpstr>
      <vt:lpstr>Let’s connect these, and verify the theorem!!!</vt:lpstr>
      <vt:lpstr>Graph terminology (directed graph)</vt:lpstr>
      <vt:lpstr>Graph terminology (directed graph)</vt:lpstr>
      <vt:lpstr>Handshaking theorem (directed graph)</vt:lpstr>
      <vt:lpstr>Handshaking theorem (directed graph)</vt:lpstr>
      <vt:lpstr>Bipartite graph</vt:lpstr>
      <vt:lpstr>Bipartite graph</vt:lpstr>
      <vt:lpstr>Is this graph bipartite?</vt:lpstr>
      <vt:lpstr>Graph isomorphism</vt:lpstr>
      <vt:lpstr>Is this graph bipartite?</vt:lpstr>
      <vt:lpstr>Is this graph bipartite?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Minhajul Bashir</cp:lastModifiedBy>
  <cp:revision>4</cp:revision>
  <dcterms:created xsi:type="dcterms:W3CDTF">2019-11-17T02:31:00Z</dcterms:created>
  <dcterms:modified xsi:type="dcterms:W3CDTF">2021-04-18T03:59:30Z</dcterms:modified>
</cp:coreProperties>
</file>