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77" r:id="rId5"/>
    <p:sldId id="28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8" r:id="rId16"/>
    <p:sldId id="289" r:id="rId17"/>
    <p:sldId id="290" r:id="rId18"/>
    <p:sldId id="291" r:id="rId19"/>
    <p:sldId id="260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computer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1110: Introduction to Computer Systems</a:t>
            </a:r>
          </a:p>
          <a:p>
            <a:r>
              <a:rPr lang="en-US" dirty="0"/>
              <a:t>Course teacher: Minhajul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313-DDDA-46A0-8019-E2BA67C00522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(or CPU)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38651" y="2286000"/>
            <a:ext cx="5205548" cy="4023360"/>
          </a:xfrm>
        </p:spPr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entral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U</a:t>
            </a:r>
            <a:r>
              <a:rPr lang="en-US" dirty="0"/>
              <a:t>nit</a:t>
            </a:r>
          </a:p>
          <a:p>
            <a:r>
              <a:rPr lang="en-US" dirty="0"/>
              <a:t>The brain of computer</a:t>
            </a:r>
          </a:p>
          <a:p>
            <a:r>
              <a:rPr lang="en-US" dirty="0"/>
              <a:t>Executes instructions</a:t>
            </a:r>
          </a:p>
          <a:p>
            <a:r>
              <a:rPr lang="en-US" dirty="0"/>
              <a:t>Performs all the calculations/processing</a:t>
            </a:r>
          </a:p>
          <a:p>
            <a:r>
              <a:rPr lang="en-US" dirty="0"/>
              <a:t>The fastest component of a computer</a:t>
            </a:r>
          </a:p>
          <a:p>
            <a:r>
              <a:rPr lang="en-US" dirty="0"/>
              <a:t>Processor speed 2.4 GHz = capability to execute 2.4 billion operations per second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2FB8-5185-470E-A91E-7F3623F7DFDF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3074" name="Picture 2" descr="Image result for core i7 proces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216613"/>
            <a:ext cx="4032068" cy="40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0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08823" y="2815877"/>
            <a:ext cx="4774129" cy="262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memory: 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42932" y="2286000"/>
            <a:ext cx="5901267" cy="4023360"/>
          </a:xfrm>
        </p:spPr>
        <p:txBody>
          <a:bodyPr/>
          <a:lstStyle/>
          <a:p>
            <a:r>
              <a:rPr lang="en-US" b="1" dirty="0"/>
              <a:t>R</a:t>
            </a:r>
            <a:r>
              <a:rPr lang="en-US" dirty="0"/>
              <a:t>andom </a:t>
            </a:r>
            <a:r>
              <a:rPr lang="en-US" b="1" dirty="0"/>
              <a:t>A</a:t>
            </a:r>
            <a:r>
              <a:rPr lang="en-US" dirty="0"/>
              <a:t>ccess </a:t>
            </a:r>
            <a:r>
              <a:rPr lang="en-US" b="1" dirty="0"/>
              <a:t>M</a:t>
            </a:r>
            <a:r>
              <a:rPr lang="en-US" dirty="0"/>
              <a:t>emory</a:t>
            </a:r>
          </a:p>
          <a:p>
            <a:r>
              <a:rPr lang="en-US" dirty="0"/>
              <a:t>Stores programs and data</a:t>
            </a:r>
          </a:p>
          <a:p>
            <a:r>
              <a:rPr lang="en-US" dirty="0"/>
              <a:t>Volatile: Data is lost when powered off</a:t>
            </a:r>
          </a:p>
          <a:p>
            <a:r>
              <a:rPr lang="en-US" dirty="0"/>
              <a:t>Small capacity</a:t>
            </a:r>
          </a:p>
          <a:p>
            <a:r>
              <a:rPr lang="en-US" dirty="0"/>
              <a:t>Faster access to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6743-B76E-4BDD-B02D-8BBB1254F98A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6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storage: Hard Disk and SSD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97188" y="2286000"/>
            <a:ext cx="6347011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Hard disk</a:t>
            </a:r>
          </a:p>
          <a:p>
            <a:pPr lvl="1"/>
            <a:r>
              <a:rPr lang="en-US" dirty="0"/>
              <a:t>Data is stored in an array of magnetic disks</a:t>
            </a:r>
          </a:p>
          <a:p>
            <a:pPr lvl="1"/>
            <a:r>
              <a:rPr lang="en-US" dirty="0"/>
              <a:t>Disks need to be rotated for data read/write</a:t>
            </a:r>
          </a:p>
          <a:p>
            <a:r>
              <a:rPr lang="en-US" dirty="0"/>
              <a:t>SSD: </a:t>
            </a:r>
            <a:r>
              <a:rPr lang="en-US" b="1" dirty="0"/>
              <a:t>S</a:t>
            </a:r>
            <a:r>
              <a:rPr lang="en-US" dirty="0"/>
              <a:t>olid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D</a:t>
            </a:r>
            <a:r>
              <a:rPr lang="en-US" dirty="0"/>
              <a:t>rive</a:t>
            </a:r>
          </a:p>
          <a:p>
            <a:pPr lvl="1"/>
            <a:r>
              <a:rPr lang="en-US" dirty="0"/>
              <a:t>Data is stored in an array of flash memories</a:t>
            </a:r>
          </a:p>
          <a:p>
            <a:pPr lvl="1"/>
            <a:r>
              <a:rPr lang="en-US" dirty="0"/>
              <a:t>No mechanical components</a:t>
            </a:r>
          </a:p>
          <a:p>
            <a:r>
              <a:rPr lang="en-US" dirty="0"/>
              <a:t>Stores programs and data</a:t>
            </a:r>
          </a:p>
          <a:p>
            <a:r>
              <a:rPr lang="en-US" dirty="0"/>
              <a:t>Non-volatile: Data is retained even if powered off</a:t>
            </a:r>
          </a:p>
          <a:p>
            <a:r>
              <a:rPr lang="en-US" dirty="0"/>
              <a:t>Large capacity</a:t>
            </a:r>
          </a:p>
          <a:p>
            <a:r>
              <a:rPr lang="en-US" dirty="0"/>
              <a:t>Slower access to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E398-7062-4C03-9376-42BA9B8E4F47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4098" name="Picture 2" descr="Image result for hard di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85" y="1915774"/>
            <a:ext cx="2550964" cy="25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2,959 Ssd Images, Stock Photos &amp; Vectors | Shutterstock">
            <a:extLst>
              <a:ext uri="{FF2B5EF4-FFF2-40B4-BE49-F238E27FC236}">
                <a16:creationId xmlns:a16="http://schemas.microsoft.com/office/drawing/2014/main" id="{FD9482A7-6DE4-E6C2-6BC7-F5374F539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5"/>
          <a:stretch/>
        </p:blipFill>
        <p:spPr bwMode="auto">
          <a:xfrm>
            <a:off x="1281830" y="4297680"/>
            <a:ext cx="2527074" cy="191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7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storage: CD/DVD/</a:t>
            </a:r>
            <a:r>
              <a:rPr lang="en-US" dirty="0" err="1"/>
              <a:t>Bluray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flash drives/</a:t>
            </a:r>
            <a:r>
              <a:rPr lang="en-US" dirty="0" err="1"/>
              <a:t>sd</a:t>
            </a:r>
            <a:r>
              <a:rPr lang="en-US" dirty="0"/>
              <a:t> cards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13093" y="2286000"/>
            <a:ext cx="5331105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CD/DVD/Blu-ray: Optical disks, data read by lasers</a:t>
            </a:r>
          </a:p>
          <a:p>
            <a:r>
              <a:rPr lang="en-US" dirty="0"/>
              <a:t>Flash drives/SD cards: Makes use of flash memory</a:t>
            </a:r>
          </a:p>
          <a:p>
            <a:r>
              <a:rPr lang="en-US" dirty="0"/>
              <a:t>Stores program and data</a:t>
            </a:r>
          </a:p>
          <a:p>
            <a:r>
              <a:rPr lang="en-US" dirty="0"/>
              <a:t>Non-volatile: Data is retained even if powered off</a:t>
            </a:r>
          </a:p>
          <a:p>
            <a:r>
              <a:rPr lang="en-US" dirty="0"/>
              <a:t>Smaller capacity</a:t>
            </a:r>
          </a:p>
          <a:p>
            <a:r>
              <a:rPr lang="en-US" dirty="0"/>
              <a:t>Slower access to data</a:t>
            </a:r>
          </a:p>
          <a:p>
            <a:r>
              <a:rPr lang="en-US" dirty="0"/>
              <a:t>Widely used for portability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E6BD-B8F4-4560-9029-3A8ACD902034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5122" name="Picture 2" descr="Image result for dvd r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465810"/>
            <a:ext cx="2154142" cy="134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ow to Add Closed Captions to DVDs in DVD Studio Pro">
            <a:extLst>
              <a:ext uri="{FF2B5EF4-FFF2-40B4-BE49-F238E27FC236}">
                <a16:creationId xmlns:a16="http://schemas.microsoft.com/office/drawing/2014/main" id="{A18C863C-151C-61C9-D968-17C22E9E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270" y="2197125"/>
            <a:ext cx="1984001" cy="198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AM C175 32GB 3.2 USB Pendrive Price in Bangladesh">
            <a:extLst>
              <a:ext uri="{FF2B5EF4-FFF2-40B4-BE49-F238E27FC236}">
                <a16:creationId xmlns:a16="http://schemas.microsoft.com/office/drawing/2014/main" id="{9233C975-550E-2548-F561-19F817057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" y="3890677"/>
            <a:ext cx="2154142" cy="215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 SD Cards In Bangladesh At Best Price - Daraz.com.bd">
            <a:extLst>
              <a:ext uri="{FF2B5EF4-FFF2-40B4-BE49-F238E27FC236}">
                <a16:creationId xmlns:a16="http://schemas.microsoft.com/office/drawing/2014/main" id="{7D67164E-4C33-BEA9-BC35-06BF4BA91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12" y="4127338"/>
            <a:ext cx="1706377" cy="170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51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35466" y="2286000"/>
            <a:ext cx="5008733" cy="4023360"/>
          </a:xfrm>
        </p:spPr>
        <p:txBody>
          <a:bodyPr/>
          <a:lstStyle/>
          <a:p>
            <a:r>
              <a:rPr lang="en-US" dirty="0"/>
              <a:t>The backbone of a computer</a:t>
            </a:r>
          </a:p>
          <a:p>
            <a:r>
              <a:rPr lang="en-US" dirty="0"/>
              <a:t>All components are connected to it</a:t>
            </a:r>
          </a:p>
          <a:p>
            <a:r>
              <a:rPr lang="en-US" dirty="0"/>
              <a:t>Provides data path between components</a:t>
            </a:r>
          </a:p>
        </p:txBody>
      </p:sp>
      <p:pic>
        <p:nvPicPr>
          <p:cNvPr id="1026" name="Picture 2" descr="Image result for mother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01318"/>
            <a:ext cx="4711338" cy="31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Motherboard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A951-E4C8-41C1-86EC-6E588249252E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2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A3A8-8F75-F4DA-9465-3E5AADA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DFDF1-7D41-C7E5-C1F2-40EBBD84D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0BF9-F64B-89B1-3758-B3C91DDF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40E2A-A950-886C-910E-0C777D63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C89B-0ACA-72D1-3A8C-8FE624C9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1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E425-273F-A75D-3427-4A982F43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8502-345A-7BC2-A7AC-087948BB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instructions that tells a computer to do a specific task</a:t>
            </a:r>
          </a:p>
          <a:p>
            <a:r>
              <a:rPr lang="en-US" dirty="0"/>
              <a:t>Software tells the computer where to take input from, how to process it, and how to present the result to the user</a:t>
            </a:r>
          </a:p>
          <a:p>
            <a:r>
              <a:rPr lang="en-US" dirty="0"/>
              <a:t>All these things happen behind the scene (abstraction)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5BE9-B837-F396-D248-39E57686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A6865-2848-ED6F-A3D7-CB6A5B44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387C-73A3-D8CA-B187-6ADCA5E7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3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software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41809" y="2408354"/>
            <a:ext cx="7508383" cy="2292439"/>
            <a:chOff x="2189409" y="2408354"/>
            <a:chExt cx="7508383" cy="2292439"/>
          </a:xfrm>
        </p:grpSpPr>
        <p:sp>
          <p:nvSpPr>
            <p:cNvPr id="3" name="Rectangle 2"/>
            <p:cNvSpPr/>
            <p:nvPr/>
          </p:nvSpPr>
          <p:spPr>
            <a:xfrm>
              <a:off x="4997003" y="2408354"/>
              <a:ext cx="1867436" cy="759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Software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997003" y="3940939"/>
              <a:ext cx="1867436" cy="759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Program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89409" y="3940939"/>
              <a:ext cx="1867436" cy="759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Operating System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30356" y="3940939"/>
              <a:ext cx="1867436" cy="759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Programming Software</a:t>
              </a:r>
            </a:p>
          </p:txBody>
        </p:sp>
        <p:cxnSp>
          <p:nvCxnSpPr>
            <p:cNvPr id="8" name="Elbow Connector 7"/>
            <p:cNvCxnSpPr>
              <a:stCxn id="3" idx="2"/>
              <a:endCxn id="5" idx="0"/>
            </p:cNvCxnSpPr>
            <p:nvPr/>
          </p:nvCxnSpPr>
          <p:spPr>
            <a:xfrm rot="5400000">
              <a:off x="4140559" y="2150776"/>
              <a:ext cx="772731" cy="280759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3" idx="2"/>
              <a:endCxn id="6" idx="0"/>
            </p:cNvCxnSpPr>
            <p:nvPr/>
          </p:nvCxnSpPr>
          <p:spPr>
            <a:xfrm rot="16200000" flipH="1">
              <a:off x="6961032" y="2137896"/>
              <a:ext cx="772731" cy="283335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" idx="2"/>
              <a:endCxn id="4" idx="0"/>
            </p:cNvCxnSpPr>
            <p:nvPr/>
          </p:nvCxnSpPr>
          <p:spPr>
            <a:xfrm>
              <a:off x="5930721" y="3168208"/>
              <a:ext cx="0" cy="772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A677-7C4A-411B-A722-E793DAFB473A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hardware and software resources</a:t>
            </a:r>
          </a:p>
          <a:p>
            <a:pPr lvl="1"/>
            <a:r>
              <a:rPr lang="en-US" dirty="0"/>
              <a:t>Communicates with the hardware</a:t>
            </a:r>
          </a:p>
          <a:p>
            <a:pPr lvl="1"/>
            <a:r>
              <a:rPr lang="en-US" dirty="0"/>
              <a:t>Allocates memory to software</a:t>
            </a:r>
          </a:p>
          <a:p>
            <a:pPr lvl="1"/>
            <a:r>
              <a:rPr lang="en-US" dirty="0"/>
              <a:t>Provides common services for programs (e.g. network connectivity, peripherals etc.)</a:t>
            </a:r>
          </a:p>
          <a:p>
            <a:r>
              <a:rPr lang="en-US" dirty="0"/>
              <a:t>Example: Windows, Linux, </a:t>
            </a:r>
            <a:r>
              <a:rPr lang="en-US" dirty="0" err="1"/>
              <a:t>MacOS</a:t>
            </a:r>
            <a:r>
              <a:rPr lang="en-US" dirty="0"/>
              <a:t>, </a:t>
            </a:r>
            <a:r>
              <a:rPr lang="en-US" dirty="0" err="1"/>
              <a:t>iOS</a:t>
            </a:r>
            <a:r>
              <a:rPr lang="en-US" dirty="0"/>
              <a:t>, Android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FE9-3A91-433C-9DE7-D0E0A285AB37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2" descr="Os Logo Images – Browse 8,244 Stock Photos, Vectors, and ...">
            <a:extLst>
              <a:ext uri="{FF2B5EF4-FFF2-40B4-BE49-F238E27FC236}">
                <a16:creationId xmlns:a16="http://schemas.microsoft.com/office/drawing/2014/main" id="{D8AEE4C8-04D7-297A-BFD6-ECED2BD0A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78" y="624047"/>
            <a:ext cx="5077134" cy="126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0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program that is suited for real life tasks (browsing, writing, playing games etc.)</a:t>
            </a:r>
          </a:p>
          <a:p>
            <a:pPr lvl="1"/>
            <a:r>
              <a:rPr lang="en-US" dirty="0"/>
              <a:t>Google Chrome, Microsoft Word, Microsoft PowerPoint</a:t>
            </a:r>
          </a:p>
          <a:p>
            <a:r>
              <a:rPr lang="en-US" dirty="0"/>
              <a:t>.exe (Windows) or .app (Mac) file</a:t>
            </a:r>
          </a:p>
          <a:p>
            <a:r>
              <a:rPr lang="en-US" dirty="0"/>
              <a:t>Runs on top of operating systems</a:t>
            </a:r>
          </a:p>
          <a:p>
            <a:pPr lvl="1"/>
            <a:r>
              <a:rPr lang="en-US" dirty="0"/>
              <a:t>Depends on operating system for resources</a:t>
            </a:r>
          </a:p>
          <a:p>
            <a:pPr lvl="1"/>
            <a:r>
              <a:rPr lang="en-US" dirty="0"/>
              <a:t>That is why you cannot run a .exe file in Mac, or a .app file in Windows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Google Chrome - Download the Fast, Secure Browser from Goo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566" y="917587"/>
            <a:ext cx="713664" cy="71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Word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473" y="917587"/>
            <a:ext cx="767380" cy="71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Microsoft PowerPoint Logo in SVG Vector or PNG File Format - Logo .w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965" y="711588"/>
            <a:ext cx="1688494" cy="11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92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computer,</a:t>
            </a:r>
            <a:br>
              <a:rPr lang="en-US" dirty="0"/>
            </a:br>
            <a:r>
              <a:rPr lang="en-US" dirty="0"/>
              <a:t>a computer?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0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write, debug and execute programs, thus creating software</a:t>
            </a:r>
          </a:p>
          <a:p>
            <a:r>
              <a:rPr lang="en-US" dirty="0"/>
              <a:t>Useful for developers, but not used by normal users</a:t>
            </a:r>
          </a:p>
          <a:p>
            <a:r>
              <a:rPr lang="en-US" dirty="0"/>
              <a:t>Example: GCC, Java, PHP, Python, Visual Studio, </a:t>
            </a:r>
            <a:r>
              <a:rPr lang="en-US" dirty="0" err="1"/>
              <a:t>Codeblocks</a:t>
            </a:r>
            <a:r>
              <a:rPr lang="en-US" dirty="0"/>
              <a:t>, </a:t>
            </a:r>
            <a:r>
              <a:rPr lang="en-US" dirty="0" err="1"/>
              <a:t>Netbeans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Android Studio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88E-2C40-49D1-8A2C-05616F6CCD2C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7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65CD-54CE-6D42-0BB6-D0ED305C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software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4AEB-F0E5-81E2-056B-C3E670B8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of the software are stored in storage</a:t>
            </a:r>
          </a:p>
          <a:p>
            <a:r>
              <a:rPr lang="en-US" dirty="0"/>
              <a:t>Whenever a software runs, its instructions are loaded in the memory</a:t>
            </a:r>
          </a:p>
          <a:p>
            <a:pPr lvl="1"/>
            <a:r>
              <a:rPr lang="en-US" dirty="0"/>
              <a:t>Operating system allocates space for each program</a:t>
            </a:r>
          </a:p>
          <a:p>
            <a:r>
              <a:rPr lang="en-US" dirty="0"/>
              <a:t>If the software requires further data, they are also loaded in the memory</a:t>
            </a:r>
          </a:p>
          <a:p>
            <a:pPr lvl="1"/>
            <a:r>
              <a:rPr lang="en-US" dirty="0"/>
              <a:t>Example: When you open a text file in Notepad, the contents of the file is loaded in the memory</a:t>
            </a:r>
          </a:p>
          <a:p>
            <a:r>
              <a:rPr lang="en-US" dirty="0"/>
              <a:t>The CPU controls the execution of instructions</a:t>
            </a:r>
          </a:p>
          <a:p>
            <a:pPr lvl="1"/>
            <a:r>
              <a:rPr lang="en-US" dirty="0"/>
              <a:t>Control unit</a:t>
            </a:r>
          </a:p>
          <a:p>
            <a:r>
              <a:rPr lang="en-US" dirty="0"/>
              <a:t>The CPU processes and manipulates data when required</a:t>
            </a:r>
          </a:p>
          <a:p>
            <a:pPr lvl="1"/>
            <a:r>
              <a:rPr lang="en-US" dirty="0"/>
              <a:t>Arithmetic and Logic Unit (ALU)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1DF8-0F5E-D384-237B-21B2988E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1328-621D-7907-1CC0-3902DD2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1EC9A-12EC-D058-E3D2-83D1F8B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3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1C6E01-8D80-FDDE-B929-AA534B83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computer, a computer?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00B98E-E939-0F16-3CC1-2F0A5291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425F6-1746-CA29-A562-9839A69F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459D-B544-BCE5-78B0-0D320206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C6BE-E739-07E2-8D76-F1C02D1F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45A70-FD56-C5F3-BB73-46256EAE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88" y="2084832"/>
            <a:ext cx="6445624" cy="40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3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A086-07D9-2B9F-29A6-18F1A9B5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&gt; Storage &gt; Processing &gt;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F98-6DD1-91BC-4EEA-CB4BB96D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8867-8F05-CB54-D31C-78D3CF96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500C3-CBE9-51F1-F0D1-05E78E26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22138-3368-7A76-BD92-F949D161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Smart Devices &amp; Cloud Computing - Exelanz">
            <a:extLst>
              <a:ext uri="{FF2B5EF4-FFF2-40B4-BE49-F238E27FC236}">
                <a16:creationId xmlns:a16="http://schemas.microsoft.com/office/drawing/2014/main" id="{248842B5-3688-6E8F-FBBB-4359D8D9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071" y="2159116"/>
            <a:ext cx="5369858" cy="41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F01DC-0405-FBB6-37D3-C06EA39E1E9D}"/>
              </a:ext>
            </a:extLst>
          </p:cNvPr>
          <p:cNvSpPr txBox="1"/>
          <p:nvPr/>
        </p:nvSpPr>
        <p:spPr>
          <a:xfrm>
            <a:off x="4563621" y="3759272"/>
            <a:ext cx="277191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This is how any</a:t>
            </a:r>
          </a:p>
          <a:p>
            <a:pPr algn="ctr"/>
            <a:r>
              <a:rPr lang="en-US" sz="2000" dirty="0"/>
              <a:t>computing device works!!!</a:t>
            </a:r>
          </a:p>
        </p:txBody>
      </p:sp>
    </p:spTree>
    <p:extLst>
      <p:ext uri="{BB962C8B-B14F-4D97-AF65-F5344CB8AC3E}">
        <p14:creationId xmlns:p14="http://schemas.microsoft.com/office/powerpoint/2010/main" val="636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B00F-1C8E-65DB-2A94-3E92C687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704E1-2A2C-B0A9-4010-E459A0340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C53D8-551C-98E7-6226-6C47B361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8DB1F-F243-9803-F08C-BD96C544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4BEF-0C83-E9E2-8188-00C3A557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devices</a:t>
            </a:r>
          </a:p>
        </p:txBody>
      </p:sp>
      <p:pic>
        <p:nvPicPr>
          <p:cNvPr id="7170" name="Picture 2" descr="Image result for key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60675"/>
            <a:ext cx="5996304" cy="228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m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124" y="1953119"/>
            <a:ext cx="3371396" cy="410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9522-B90A-4862-A294-F79D53E71567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9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devices</a:t>
            </a:r>
          </a:p>
        </p:txBody>
      </p:sp>
      <p:pic>
        <p:nvPicPr>
          <p:cNvPr id="8194" name="Picture 2" descr="Image result for mon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21453"/>
            <a:ext cx="4177627" cy="372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pri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540" y="2413875"/>
            <a:ext cx="4840980" cy="340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321-3211-4599-A851-124509159CA4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0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9171-D837-966A-DB78-7803FE02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more input/output devices?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9089-24D9-5287-EFC7-9902AD648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anything that a smartphone, tab etc. may contain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4797A-6CDA-F4ED-CD5A-7AFD07AA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24A3-8407-113C-92B5-847DB31A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A6282-0FC1-7BCF-A5CB-3A00166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1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F3F4-704F-426F-BC5B-60EBA257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7992-E8A8-33BF-D5D1-7D8474737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9595-BB1F-802A-3E52-F78C1395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CCAAA-D7A2-A995-01C4-26EAECEF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29E91-BEF6-B4FE-529C-CD1A1657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07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516</TotalTime>
  <Words>821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Tw Cen MT</vt:lpstr>
      <vt:lpstr>Tw Cen MT Condensed</vt:lpstr>
      <vt:lpstr>Wingdings 3</vt:lpstr>
      <vt:lpstr>Integral</vt:lpstr>
      <vt:lpstr>How computer works</vt:lpstr>
      <vt:lpstr>What makes a computer, a computer?</vt:lpstr>
      <vt:lpstr>What makes a computer, a computer?</vt:lpstr>
      <vt:lpstr>Input &gt; Storage &gt; Processing &gt; Output</vt:lpstr>
      <vt:lpstr>Hardware</vt:lpstr>
      <vt:lpstr>Input devices</vt:lpstr>
      <vt:lpstr>Output devices</vt:lpstr>
      <vt:lpstr>Any more input/output devices?</vt:lpstr>
      <vt:lpstr>Inside a computer</vt:lpstr>
      <vt:lpstr>Processor (or CPU)</vt:lpstr>
      <vt:lpstr>Main memory: RAM</vt:lpstr>
      <vt:lpstr>Internal storage: Hard Disk and SSD</vt:lpstr>
      <vt:lpstr>Portable storage: CD/DVD/Bluray, flash drives/sd cards</vt:lpstr>
      <vt:lpstr>Motherboard</vt:lpstr>
      <vt:lpstr>Software</vt:lpstr>
      <vt:lpstr>What is software?</vt:lpstr>
      <vt:lpstr>Three types of software</vt:lpstr>
      <vt:lpstr>Operating system</vt:lpstr>
      <vt:lpstr>Application program</vt:lpstr>
      <vt:lpstr>Programming software</vt:lpstr>
      <vt:lpstr>How software runs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</dc:title>
  <dc:creator>Minhajul Bashir</dc:creator>
  <cp:lastModifiedBy>Minhajul Bashir</cp:lastModifiedBy>
  <cp:revision>10</cp:revision>
  <dcterms:created xsi:type="dcterms:W3CDTF">2022-02-14T18:43:16Z</dcterms:created>
  <dcterms:modified xsi:type="dcterms:W3CDTF">2023-01-24T18:41:48Z</dcterms:modified>
</cp:coreProperties>
</file>