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2" r:id="rId2"/>
    <p:sldId id="289" r:id="rId3"/>
    <p:sldId id="283" r:id="rId4"/>
    <p:sldId id="290" r:id="rId5"/>
    <p:sldId id="291" r:id="rId6"/>
    <p:sldId id="284" r:id="rId7"/>
    <p:sldId id="292" r:id="rId8"/>
    <p:sldId id="279" r:id="rId9"/>
    <p:sldId id="286" r:id="rId10"/>
    <p:sldId id="287" r:id="rId11"/>
    <p:sldId id="293" r:id="rId12"/>
    <p:sldId id="275" r:id="rId13"/>
    <p:sldId id="280" r:id="rId14"/>
    <p:sldId id="294" r:id="rId15"/>
    <p:sldId id="296" r:id="rId16"/>
    <p:sldId id="297" r:id="rId17"/>
    <p:sldId id="298" r:id="rId18"/>
    <p:sldId id="299" r:id="rId19"/>
    <p:sldId id="295" r:id="rId20"/>
    <p:sldId id="27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8A6F"/>
    <a:srgbClr val="C8745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B1538A-5DE2-4497-9BE7-B4C12975738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5C06-2E95-4927-9346-EA4DCB60028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48C2-7023-4A71-95A6-50FA883DE25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FE1C-52D6-4942-8A8C-02EAB9F48BE9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E579-5977-4F79-9CF3-CB1934EE30C9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B7D-729C-4F42-ADC7-FB7695700D2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AEB9-6002-4939-B715-2A1F7FF5FE57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E11-BD9B-40E1-8737-6D85DEE42D0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8C2-C31B-48A2-9E07-7D80D141F30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9F0-A127-40A0-882C-C71C18F845F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9FFE-0735-44D4-A6B1-27EB0523F87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C03738-C35C-4B03-B669-0946BD22784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1110: Introduction to Computer Systems</a:t>
            </a:r>
          </a:p>
          <a:p>
            <a:r>
              <a:rPr lang="en-US" dirty="0"/>
              <a:t>Course teacher: </a:t>
            </a:r>
            <a:r>
              <a:rPr lang="en-US" dirty="0" err="1" smtClean="0"/>
              <a:t>Mohmmad</a:t>
            </a:r>
            <a:r>
              <a:rPr lang="en-US" dirty="0" smtClean="0"/>
              <a:t> Ali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E7F-149B-40E0-8B42-2D04446E879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these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 –</a:t>
                </a:r>
              </a:p>
              <a:p>
                <a:pPr lvl="1"/>
                <a:r>
                  <a:rPr lang="en-US" dirty="0"/>
                  <a:t>Divide the number into integer and fraction part,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Convert them individually to binary</a:t>
                </a:r>
              </a:p>
              <a:p>
                <a:pPr lvl="1"/>
                <a:r>
                  <a:rPr lang="en-US" dirty="0"/>
                  <a:t>Join them up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10011010.101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042-413C-487B-A998-6B1799B6FDC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998DB-ADD1-96AE-F956-8854B49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way for octal and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AA6FD3-DD43-5EB8-17D2-10FABF34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integers, divide by the base of the target number system</a:t>
                </a:r>
              </a:p>
              <a:p>
                <a:r>
                  <a:rPr lang="en-US" dirty="0"/>
                  <a:t>For fractions, multiply by the base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octal and hexadecimal</a:t>
                </a:r>
              </a:p>
              <a:p>
                <a:endParaRPr lang="en-US" dirty="0"/>
              </a:p>
              <a:p>
                <a:r>
                  <a:rPr lang="en-US" dirty="0"/>
                  <a:t>IMPORTANT: When you convert to hexadecimal, convert the two-digit remainders/integer parts into hexadecimal.</a:t>
                </a:r>
              </a:p>
              <a:p>
                <a:pPr lvl="1"/>
                <a:r>
                  <a:rPr lang="en-US" dirty="0"/>
                  <a:t>10 – A, 11 – B, 12 – C, 13 – D, 14 – E, 15 – 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3B0E4-2FB7-1934-6C2D-488AE9F8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E61-7626-4960-8EC1-259F57EC0BA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34DB92-41DF-DE65-CA9D-125895FF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11B22D-5BB6-F8F1-E162-C10189D4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action: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bit with the place value of its place value, and sum the results</a:t>
            </a:r>
          </a:p>
          <a:p>
            <a:r>
              <a:rPr lang="en-US" dirty="0"/>
              <a:t>Place values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90870"/>
                  </p:ext>
                </p:extLst>
              </p:nvPr>
            </p:nvGraphicFramePr>
            <p:xfrm>
              <a:off x="1160061" y="3435569"/>
              <a:ext cx="5979778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xmlns="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135644597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3518380454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2436099226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974385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90870"/>
                  </p:ext>
                </p:extLst>
              </p:nvPr>
            </p:nvGraphicFramePr>
            <p:xfrm>
              <a:off x="1160061" y="3435569"/>
              <a:ext cx="5979778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4" t="-1099" r="-60285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99" r="-49858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29" t="-1099" r="-4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29" t="-1099" r="-3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429" t="-1099" r="-2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872" t="-1099" r="-10070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143" t="-1099" r="-1429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7249507" y="3835018"/>
            <a:ext cx="81887" cy="818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</p:spPr>
        <p:txBody>
          <a:bodyPr/>
          <a:lstStyle/>
          <a:p>
            <a:fld id="{4F23015E-F378-4CB6-8438-A9323744E60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673738"/>
                  </p:ext>
                </p:extLst>
              </p:nvPr>
            </p:nvGraphicFramePr>
            <p:xfrm>
              <a:off x="7441062" y="3435569"/>
              <a:ext cx="3417016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xmlns="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1356445978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974385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673738"/>
                  </p:ext>
                </p:extLst>
              </p:nvPr>
            </p:nvGraphicFramePr>
            <p:xfrm>
              <a:off x="7441062" y="3435569"/>
              <a:ext cx="3417016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" t="-1099" r="-300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429" t="-1099" r="-2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99" r="-10070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143" t="-1099" r="-1429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3AF926ED-EE2B-46A6-9190-4C92E4E365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10011010.101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926ED-EE2B-46A6-9190-4C92E4E36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979D963-FBA3-4E63-96CB-E9002D137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3586322"/>
                <a:ext cx="9720071" cy="27230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=128+16+8+2+0.5+0.125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9D963-FBA3-4E63-96CB-E9002D137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3586322"/>
                <a:ext cx="9720071" cy="2723038"/>
              </a:xfrm>
              <a:blipFill>
                <a:blip r:embed="rId3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E90344-1597-49D5-B430-27FAF52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5958-1890-41FC-BB67-E5B47EEA29F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65AF2-01BA-4353-82A2-4852A743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11DF5-18EE-4C85-9FA9-F083B31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="" id="{6D2432B6-721B-4FBC-35A5-A4F412E5D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323003"/>
                  </p:ext>
                </p:extLst>
              </p:nvPr>
            </p:nvGraphicFramePr>
            <p:xfrm>
              <a:off x="1024128" y="2286000"/>
              <a:ext cx="6385600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98200">
                      <a:extLst>
                        <a:ext uri="{9D8B030D-6E8A-4147-A177-3AD203B41FA5}">
                          <a16:colId xmlns:a16="http://schemas.microsoft.com/office/drawing/2014/main" xmlns="" val="233805940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383876051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1405199511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2240059690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135644597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3518380454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2436099226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xmlns="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568827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D2432B6-721B-4FBC-35A5-A4F412E5D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323003"/>
                  </p:ext>
                </p:extLst>
              </p:nvPr>
            </p:nvGraphicFramePr>
            <p:xfrm>
              <a:off x="1024128" y="2286000"/>
              <a:ext cx="6385600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98200">
                      <a:extLst>
                        <a:ext uri="{9D8B030D-6E8A-4147-A177-3AD203B41FA5}">
                          <a16:colId xmlns:a16="http://schemas.microsoft.com/office/drawing/2014/main" val="233805940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7" t="-2198" r="-7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27" t="-2198" r="-6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527" t="-2198" r="-5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527" t="-2198" r="-4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527" t="-2198" r="-3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527" t="-2198" r="-2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527" t="-2198" r="-1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527" t="-2198" r="-1527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7" t="-103333" r="-7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27" t="-103333" r="-6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527" t="-103333" r="-5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527" t="-103333" r="-4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527" t="-103333" r="-3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527" t="-103333" r="-2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527" t="-103333" r="-1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527" t="-103333" r="-152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8276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B7988F05-2C44-66F0-ADBF-C83ADCD62769}"/>
              </a:ext>
            </a:extLst>
          </p:cNvPr>
          <p:cNvSpPr/>
          <p:nvPr/>
        </p:nvSpPr>
        <p:spPr>
          <a:xfrm>
            <a:off x="7519395" y="2685449"/>
            <a:ext cx="81887" cy="818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="" id="{9EAB99CE-A7CB-7687-5A42-1201D8522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031608"/>
                  </p:ext>
                </p:extLst>
              </p:nvPr>
            </p:nvGraphicFramePr>
            <p:xfrm>
              <a:off x="7710950" y="2286000"/>
              <a:ext cx="2562762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xmlns="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xmlns="" val="2240059690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63071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EAB99CE-A7CB-7687-5A42-1201D8522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031608"/>
                  </p:ext>
                </p:extLst>
              </p:nvPr>
            </p:nvGraphicFramePr>
            <p:xfrm>
              <a:off x="7710950" y="2286000"/>
              <a:ext cx="2562762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9" t="-2198" r="-200709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29" t="-2198" r="-102143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198" r="-1418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9" t="-103333" r="-2007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29" t="-103333" r="-10214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3333" r="-1418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71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1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998DB-ADD1-96AE-F956-8854B49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way for octal and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AA6FD3-DD43-5EB8-17D2-10FABF34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the digits with powers of the source base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253.17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6.4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  <a:p>
                <a:endParaRPr lang="en-US" dirty="0"/>
              </a:p>
              <a:p>
                <a:r>
                  <a:rPr lang="en-US" dirty="0"/>
                  <a:t>IMPORTANT: When you convert from hexadecimal, convert the letter digits into decimal before multiplying.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3B0E4-2FB7-1934-6C2D-488AE9F8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C778-0DC1-4A0F-A31C-DF849788213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34DB92-41DF-DE65-CA9D-125895FF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11B22D-5BB6-F8F1-E162-C10189D4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98F14CB2-0B56-B802-00FB-4E767773B7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Octal/Hexadecimal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F14CB2-0B56-B802-00FB-4E767773B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42" b="-10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448E88-FB7C-288F-DA65-5D3869A2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7F984D-8B91-F65C-6F35-ED84DB9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1E7-FC3D-4348-B23D-D71B3759D41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6AB9BC-CFAE-93FB-DAC0-7901240A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8B436E-909F-7643-E7AD-8F764B01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DDE707A-72BE-34E7-8CC1-757D036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5B0762C5-2A5E-3FD4-ADF1-4CC71DE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the bits into groups of 3, and convert each group into an octal digit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10110101.1111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010   110   101   .   111   100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E921E-22AA-AE36-322C-9E40C38E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7BF-4359-4FD9-AD72-B1E7308ACD2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82F496-5F85-4E38-6633-9F12EF2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40984-6716-E530-B74A-83200633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A1B195-E0C3-497E-8E1C-10455C0A1206}"/>
              </a:ext>
            </a:extLst>
          </p:cNvPr>
          <p:cNvCxnSpPr>
            <a:cxnSpLocks/>
          </p:cNvCxnSpPr>
          <p:nvPr/>
        </p:nvCxnSpPr>
        <p:spPr>
          <a:xfrm>
            <a:off x="3228975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DECD9D3-A654-22FA-7D08-A1C48307A6F3}"/>
                  </a:ext>
                </a:extLst>
              </p:cNvPr>
              <p:cNvSpPr txBox="1"/>
              <p:nvPr/>
            </p:nvSpPr>
            <p:spPr>
              <a:xfrm>
                <a:off x="331021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15" y="4511992"/>
                <a:ext cx="5661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6F61839-9334-2A74-41E8-50B116685D86}"/>
              </a:ext>
            </a:extLst>
          </p:cNvPr>
          <p:cNvCxnSpPr>
            <a:cxnSpLocks/>
          </p:cNvCxnSpPr>
          <p:nvPr/>
        </p:nvCxnSpPr>
        <p:spPr>
          <a:xfrm>
            <a:off x="4291012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091D014-2C0B-10BB-95D4-6C941F896C90}"/>
                  </a:ext>
                </a:extLst>
              </p:cNvPr>
              <p:cNvSpPr txBox="1"/>
              <p:nvPr/>
            </p:nvSpPr>
            <p:spPr>
              <a:xfrm>
                <a:off x="4372252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91D014-2C0B-10BB-95D4-6C941F89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2" y="4511992"/>
                <a:ext cx="56618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302FE73-B318-F119-48C7-459A651091F3}"/>
              </a:ext>
            </a:extLst>
          </p:cNvPr>
          <p:cNvCxnSpPr>
            <a:cxnSpLocks/>
          </p:cNvCxnSpPr>
          <p:nvPr/>
        </p:nvCxnSpPr>
        <p:spPr>
          <a:xfrm>
            <a:off x="5348286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9C2D44E-D438-FAE2-D708-7CB65FCFE225}"/>
                  </a:ext>
                </a:extLst>
              </p:cNvPr>
              <p:cNvSpPr txBox="1"/>
              <p:nvPr/>
            </p:nvSpPr>
            <p:spPr>
              <a:xfrm>
                <a:off x="5429526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C2D44E-D438-FAE2-D708-7CB65FCF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26" y="4511992"/>
                <a:ext cx="566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45C4BBD-07C3-2DF0-6E71-673E65D61986}"/>
              </a:ext>
            </a:extLst>
          </p:cNvPr>
          <p:cNvCxnSpPr>
            <a:cxnSpLocks/>
          </p:cNvCxnSpPr>
          <p:nvPr/>
        </p:nvCxnSpPr>
        <p:spPr>
          <a:xfrm>
            <a:off x="6772272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2CBDCB5-E947-5D3D-DDB2-698E41DE422B}"/>
                  </a:ext>
                </a:extLst>
              </p:cNvPr>
              <p:cNvSpPr txBox="1"/>
              <p:nvPr/>
            </p:nvSpPr>
            <p:spPr>
              <a:xfrm>
                <a:off x="6853512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CBDCB5-E947-5D3D-DDB2-698E41DE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2" y="4511992"/>
                <a:ext cx="5661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28497DE-37FD-DA14-A21C-A1644B0F3431}"/>
              </a:ext>
            </a:extLst>
          </p:cNvPr>
          <p:cNvCxnSpPr>
            <a:cxnSpLocks/>
          </p:cNvCxnSpPr>
          <p:nvPr/>
        </p:nvCxnSpPr>
        <p:spPr>
          <a:xfrm>
            <a:off x="7831925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77301B3-FD68-D386-72F1-819682E1886C}"/>
                  </a:ext>
                </a:extLst>
              </p:cNvPr>
              <p:cNvSpPr txBox="1"/>
              <p:nvPr/>
            </p:nvSpPr>
            <p:spPr>
              <a:xfrm>
                <a:off x="79131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301B3-FD68-D386-72F1-819682E1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165" y="4511992"/>
                <a:ext cx="56618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xmlns="" id="{70D88994-ADF4-7D2A-F04F-4BDDE5816AD5}"/>
              </a:ext>
            </a:extLst>
          </p:cNvPr>
          <p:cNvSpPr/>
          <p:nvPr/>
        </p:nvSpPr>
        <p:spPr>
          <a:xfrm>
            <a:off x="3957638" y="3104907"/>
            <a:ext cx="2143656" cy="871001"/>
          </a:xfrm>
          <a:prstGeom prst="wedgeEllipseCallout">
            <a:avLst>
              <a:gd name="adj1" fmla="val 37153"/>
              <a:gd name="adj2" fmla="val 5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Grouped from the right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xmlns="" id="{51CC19FE-74EA-E419-CC86-16BBCCC61F23}"/>
              </a:ext>
            </a:extLst>
          </p:cNvPr>
          <p:cNvSpPr/>
          <p:nvPr/>
        </p:nvSpPr>
        <p:spPr>
          <a:xfrm>
            <a:off x="6440464" y="3104907"/>
            <a:ext cx="2143656" cy="871001"/>
          </a:xfrm>
          <a:prstGeom prst="wedgeEllipseCallout">
            <a:avLst>
              <a:gd name="adj1" fmla="val -28164"/>
              <a:gd name="adj2" fmla="val 65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Grouped from the left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xmlns="" id="{96AD8ABD-E3CF-DA0D-0A20-1D33CB6AC733}"/>
              </a:ext>
            </a:extLst>
          </p:cNvPr>
          <p:cNvSpPr/>
          <p:nvPr/>
        </p:nvSpPr>
        <p:spPr>
          <a:xfrm>
            <a:off x="1209423" y="3351202"/>
            <a:ext cx="2143656" cy="871001"/>
          </a:xfrm>
          <a:prstGeom prst="wedgeEllipseCallout">
            <a:avLst>
              <a:gd name="adj1" fmla="val 37153"/>
              <a:gd name="adj2" fmla="val 5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by 0 for grouping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xmlns="" id="{D4B268E3-6573-123D-24E5-83D43ABC838B}"/>
              </a:ext>
            </a:extLst>
          </p:cNvPr>
          <p:cNvSpPr/>
          <p:nvPr/>
        </p:nvSpPr>
        <p:spPr>
          <a:xfrm>
            <a:off x="8693678" y="3429000"/>
            <a:ext cx="2143656" cy="871001"/>
          </a:xfrm>
          <a:prstGeom prst="wedgeEllipseCallout">
            <a:avLst>
              <a:gd name="adj1" fmla="val -50826"/>
              <a:gd name="adj2" fmla="val 4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by 0 for grouping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60C8848-EA8B-3441-1874-3740DEF990AB}"/>
                  </a:ext>
                </a:extLst>
              </p:cNvPr>
              <p:cNvSpPr txBox="1"/>
              <p:nvPr/>
            </p:nvSpPr>
            <p:spPr>
              <a:xfrm>
                <a:off x="3705169" y="5360115"/>
                <a:ext cx="43579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10110101.1111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265.74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69" y="5360115"/>
                <a:ext cx="435798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8" grpId="0"/>
      <p:bldP spid="20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DDE707A-72BE-34E7-8CC1-757D036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5B0762C5-2A5E-3FD4-ADF1-4CC71DE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the bits into groups of 4, and convert each group into a hexadecimal digit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1010110101.11011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0010   1011   0101   .   1101   1000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E921E-22AA-AE36-322C-9E40C38E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7DF-2F1F-42F8-B84D-6CA46E2F6EE7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82F496-5F85-4E38-6633-9F12EF2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40984-6716-E530-B74A-83200633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A1B195-E0C3-497E-8E1C-10455C0A1206}"/>
              </a:ext>
            </a:extLst>
          </p:cNvPr>
          <p:cNvCxnSpPr>
            <a:cxnSpLocks/>
          </p:cNvCxnSpPr>
          <p:nvPr/>
        </p:nvCxnSpPr>
        <p:spPr>
          <a:xfrm>
            <a:off x="26098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DECD9D3-A654-22FA-7D08-A1C48307A6F3}"/>
                  </a:ext>
                </a:extLst>
              </p:cNvPr>
              <p:cNvSpPr txBox="1"/>
              <p:nvPr/>
            </p:nvSpPr>
            <p:spPr>
              <a:xfrm>
                <a:off x="27831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5" y="4511992"/>
                <a:ext cx="5661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60C8848-EA8B-3441-1874-3740DEF990AB}"/>
                  </a:ext>
                </a:extLst>
              </p:cNvPr>
              <p:cNvSpPr txBox="1"/>
              <p:nvPr/>
            </p:nvSpPr>
            <p:spPr>
              <a:xfrm>
                <a:off x="3459283" y="5360115"/>
                <a:ext cx="50125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1010110101.11011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3" y="5360115"/>
                <a:ext cx="50125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AFAB7AD-B3AD-9087-A220-AB6CAEEE68C9}"/>
              </a:ext>
            </a:extLst>
          </p:cNvPr>
          <p:cNvCxnSpPr>
            <a:cxnSpLocks/>
          </p:cNvCxnSpPr>
          <p:nvPr/>
        </p:nvCxnSpPr>
        <p:spPr>
          <a:xfrm>
            <a:off x="392430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EEE3BF5-D098-1235-C47E-DAF9B9E6539D}"/>
                  </a:ext>
                </a:extLst>
              </p:cNvPr>
              <p:cNvSpPr txBox="1"/>
              <p:nvPr/>
            </p:nvSpPr>
            <p:spPr>
              <a:xfrm>
                <a:off x="4097615" y="4511992"/>
                <a:ext cx="6266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E3BF5-D098-1235-C47E-DAF9B9E6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15" y="4511992"/>
                <a:ext cx="62664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7E07135-F43E-C378-A58B-731937E601FE}"/>
              </a:ext>
            </a:extLst>
          </p:cNvPr>
          <p:cNvCxnSpPr>
            <a:cxnSpLocks/>
          </p:cNvCxnSpPr>
          <p:nvPr/>
        </p:nvCxnSpPr>
        <p:spPr>
          <a:xfrm>
            <a:off x="52260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C9C3328-A82D-B7F6-AE7F-4D94F9E50B3E}"/>
                  </a:ext>
                </a:extLst>
              </p:cNvPr>
              <p:cNvSpPr txBox="1"/>
              <p:nvPr/>
            </p:nvSpPr>
            <p:spPr>
              <a:xfrm>
                <a:off x="53993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9C3328-A82D-B7F6-AE7F-4D94F9E5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65" y="4511992"/>
                <a:ext cx="5661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385A733-4504-551F-F327-221DD4FF373D}"/>
              </a:ext>
            </a:extLst>
          </p:cNvPr>
          <p:cNvCxnSpPr>
            <a:cxnSpLocks/>
          </p:cNvCxnSpPr>
          <p:nvPr/>
        </p:nvCxnSpPr>
        <p:spPr>
          <a:xfrm>
            <a:off x="69151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6B06A6B-FD1C-800B-BDC5-E95D31E02531}"/>
                  </a:ext>
                </a:extLst>
              </p:cNvPr>
              <p:cNvSpPr txBox="1"/>
              <p:nvPr/>
            </p:nvSpPr>
            <p:spPr>
              <a:xfrm>
                <a:off x="7088465" y="4511992"/>
                <a:ext cx="6438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B06A6B-FD1C-800B-BDC5-E95D31E02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65" y="4511992"/>
                <a:ext cx="64383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6CB4846-D0A0-B153-4786-C51673106B85}"/>
              </a:ext>
            </a:extLst>
          </p:cNvPr>
          <p:cNvCxnSpPr>
            <a:cxnSpLocks/>
          </p:cNvCxnSpPr>
          <p:nvPr/>
        </p:nvCxnSpPr>
        <p:spPr>
          <a:xfrm>
            <a:off x="8225673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BA0545E2-6B6E-6C20-7830-945830B4E0E1}"/>
                  </a:ext>
                </a:extLst>
              </p:cNvPr>
              <p:cNvSpPr txBox="1"/>
              <p:nvPr/>
            </p:nvSpPr>
            <p:spPr>
              <a:xfrm>
                <a:off x="8398988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0545E2-6B6E-6C20-7830-945830B4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88" y="4511992"/>
                <a:ext cx="56618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1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12" grpId="0"/>
      <p:bldP spid="27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A3589-1678-4B46-873D-98E4B15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Octal/hexadecimal to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017D7C6-D730-A512-B019-6CA9F613F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every digit into binary numbers</a:t>
                </a:r>
              </a:p>
              <a:p>
                <a:pPr lvl="1"/>
                <a:r>
                  <a:rPr lang="en-US" dirty="0"/>
                  <a:t>For octal, convert to 3 bit binary numbers</a:t>
                </a:r>
              </a:p>
              <a:p>
                <a:pPr lvl="1"/>
                <a:r>
                  <a:rPr lang="en-US" dirty="0"/>
                  <a:t>For hexadecimal, convert to 4 bit binary numbers</a:t>
                </a:r>
              </a:p>
              <a:p>
                <a:r>
                  <a:rPr lang="en-US" dirty="0"/>
                  <a:t>Exact opposite process of binary to octal/hexadecimal!</a:t>
                </a:r>
              </a:p>
              <a:p>
                <a:endParaRPr lang="en-US" dirty="0"/>
              </a:p>
              <a:p>
                <a:r>
                  <a:rPr lang="en-US" dirty="0"/>
                  <a:t>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261.34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7D7C6-D730-A512-B019-6CA9F613F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265999-985A-3E49-505A-FCD278E2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AF8D-8198-4EA2-B057-E933418585A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361264-A5CE-34F3-FF26-BB6F5B5D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CDD40-11F8-EAE1-130F-2A2D6CAE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DFB2D3-5AAE-2BB0-C4D3-B7FD7388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AE4BE-E4CD-4649-FE45-B8BEA3C3E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FA0DA0-3443-9A22-6F74-5F976BBE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EB24-B543-4CBE-A2FD-5A63816C384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8937B-E9B4-B5C9-D5F7-5FB32517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D06998-5452-56EB-788B-46A7E07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80F9E-90AF-88D9-24A0-20C6C506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12BEF-8AB5-3132-5723-802F040D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of writing numbers</a:t>
            </a:r>
          </a:p>
          <a:p>
            <a:r>
              <a:rPr lang="en-US" dirty="0"/>
              <a:t>Numbers comprise of digits, and the number of available digits define a number system</a:t>
            </a:r>
          </a:p>
          <a:p>
            <a:pPr lvl="1"/>
            <a:r>
              <a:rPr lang="en-US" dirty="0"/>
              <a:t>Base of a number system – number of available digits</a:t>
            </a:r>
          </a:p>
          <a:p>
            <a:r>
              <a:rPr lang="en-US" dirty="0"/>
              <a:t>We use decimal number system, containing 10 digits (0 to 9)</a:t>
            </a:r>
          </a:p>
          <a:p>
            <a:r>
              <a:rPr lang="en-US" dirty="0"/>
              <a:t>Computer uses binary number system, containing only 2 digits (0 and 1 – known as </a:t>
            </a:r>
            <a:r>
              <a:rPr lang="en-US" b="1" dirty="0"/>
              <a:t>bi</a:t>
            </a:r>
            <a:r>
              <a:rPr lang="en-US" dirty="0"/>
              <a:t>nary digi</a:t>
            </a:r>
            <a:r>
              <a:rPr lang="en-US" b="1" dirty="0"/>
              <a:t>ts</a:t>
            </a:r>
            <a:r>
              <a:rPr lang="en-US" dirty="0"/>
              <a:t> or bits)</a:t>
            </a:r>
          </a:p>
          <a:p>
            <a:r>
              <a:rPr lang="en-US" dirty="0"/>
              <a:t>Two more frequently used number systems – octal (base 8), hexadecimal (base 16, A-F after 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545BA2-D658-C72C-F316-2FB083B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9F6-CBE5-4E51-929D-6ABF85D31B4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327081-2B96-D8A4-A7DC-1024A19E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2CB14B-306E-79A0-E666-4BEC0E8C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binary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0101 + 0111 = 1100</a:t>
            </a:r>
          </a:p>
          <a:p>
            <a:r>
              <a:rPr lang="en-US" dirty="0"/>
              <a:t>0101 + 1011 = 10000</a:t>
            </a:r>
          </a:p>
          <a:p>
            <a:r>
              <a:rPr lang="en-US" dirty="0"/>
              <a:t>0111 + 0011 = 1010</a:t>
            </a:r>
          </a:p>
          <a:p>
            <a:r>
              <a:rPr lang="en-US" dirty="0"/>
              <a:t>How is it done?</a:t>
            </a:r>
          </a:p>
          <a:p>
            <a:pPr lvl="1"/>
            <a:r>
              <a:rPr lang="en-US" dirty="0"/>
              <a:t>Watch carefully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AC0-42E3-4945-B320-FE0AE139F41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2BA3B-500A-4B3C-84DA-95BC8C2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binary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6B612053-7A47-421E-A860-35215606B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9592" y="2638046"/>
                <a:ext cx="1401634" cy="3101983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1101011</m:t>
                    </m:r>
                  </m:oMath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=======</a:t>
                </a:r>
              </a:p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10011001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612053-7A47-421E-A860-35215606B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9592" y="2638046"/>
                <a:ext cx="1401634" cy="3101983"/>
              </a:xfrm>
              <a:blipFill>
                <a:blip r:embed="rId2"/>
                <a:stretch>
                  <a:fillRect l="-8696" r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D1B003-F14E-43D8-8E3E-E334F9A3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3FF7-7FB6-44BC-A8B2-3EA73AB8CB2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84017-4312-41DE-B160-542ED1C2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D0083-C7D9-4EBC-B386-A10B44BA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81A927-5580-4922-90BD-FD88E1DCBD22}"/>
              </a:ext>
            </a:extLst>
          </p:cNvPr>
          <p:cNvSpPr txBox="1"/>
          <p:nvPr/>
        </p:nvSpPr>
        <p:spPr>
          <a:xfrm>
            <a:off x="5609303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03FECC-BBF4-4F0B-9DE7-6D19FA1944C5}"/>
              </a:ext>
            </a:extLst>
          </p:cNvPr>
          <p:cNvSpPr txBox="1"/>
          <p:nvPr/>
        </p:nvSpPr>
        <p:spPr>
          <a:xfrm>
            <a:off x="5609303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BE4573-4757-47FA-8CB0-74536F8E351F}"/>
              </a:ext>
            </a:extLst>
          </p:cNvPr>
          <p:cNvCxnSpPr>
            <a:cxnSpLocks/>
          </p:cNvCxnSpPr>
          <p:nvPr/>
        </p:nvCxnSpPr>
        <p:spPr>
          <a:xfrm>
            <a:off x="5461820" y="4369682"/>
            <a:ext cx="299392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CFB005-5668-4B0F-98FE-3620149AFA14}"/>
              </a:ext>
            </a:extLst>
          </p:cNvPr>
          <p:cNvSpPr txBox="1"/>
          <p:nvPr/>
        </p:nvSpPr>
        <p:spPr>
          <a:xfrm>
            <a:off x="5947857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1AA72CE-F668-475E-AB5B-F5327937C36F}"/>
              </a:ext>
            </a:extLst>
          </p:cNvPr>
          <p:cNvSpPr txBox="1"/>
          <p:nvPr/>
        </p:nvSpPr>
        <p:spPr>
          <a:xfrm>
            <a:off x="5947857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072F843-BEB6-409B-BFD9-2B4130A20AE9}"/>
              </a:ext>
            </a:extLst>
          </p:cNvPr>
          <p:cNvSpPr txBox="1"/>
          <p:nvPr/>
        </p:nvSpPr>
        <p:spPr>
          <a:xfrm>
            <a:off x="5922210" y="3867189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CB14818-38C8-43C0-991A-B80735BA264B}"/>
              </a:ext>
            </a:extLst>
          </p:cNvPr>
          <p:cNvSpPr txBox="1"/>
          <p:nvPr/>
        </p:nvSpPr>
        <p:spPr>
          <a:xfrm>
            <a:off x="5947857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46B07F-1828-439C-8D37-2120A5BFD231}"/>
              </a:ext>
            </a:extLst>
          </p:cNvPr>
          <p:cNvSpPr txBox="1"/>
          <p:nvPr/>
        </p:nvSpPr>
        <p:spPr>
          <a:xfrm>
            <a:off x="6286411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3C4034-FD8D-40AE-8013-E247C667DDB4}"/>
              </a:ext>
            </a:extLst>
          </p:cNvPr>
          <p:cNvSpPr txBox="1"/>
          <p:nvPr/>
        </p:nvSpPr>
        <p:spPr>
          <a:xfrm>
            <a:off x="6286411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807C73-CF15-4825-A790-CC67EFFDD7D0}"/>
              </a:ext>
            </a:extLst>
          </p:cNvPr>
          <p:cNvSpPr txBox="1"/>
          <p:nvPr/>
        </p:nvSpPr>
        <p:spPr>
          <a:xfrm>
            <a:off x="6286411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F570073-5977-404F-BB39-5F4A8B9113AF}"/>
              </a:ext>
            </a:extLst>
          </p:cNvPr>
          <p:cNvSpPr txBox="1"/>
          <p:nvPr/>
        </p:nvSpPr>
        <p:spPr>
          <a:xfrm>
            <a:off x="6624965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1B977B-865E-4D72-AF0C-6AAA33CB2FEE}"/>
              </a:ext>
            </a:extLst>
          </p:cNvPr>
          <p:cNvSpPr txBox="1"/>
          <p:nvPr/>
        </p:nvSpPr>
        <p:spPr>
          <a:xfrm>
            <a:off x="6624965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729D52-51D0-422A-B0F6-C674C05F1B4D}"/>
              </a:ext>
            </a:extLst>
          </p:cNvPr>
          <p:cNvSpPr txBox="1"/>
          <p:nvPr/>
        </p:nvSpPr>
        <p:spPr>
          <a:xfrm>
            <a:off x="6624965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3FF0EF-0507-46D5-A148-33C15BEC4E0C}"/>
              </a:ext>
            </a:extLst>
          </p:cNvPr>
          <p:cNvSpPr txBox="1"/>
          <p:nvPr/>
        </p:nvSpPr>
        <p:spPr>
          <a:xfrm>
            <a:off x="6624965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5A18E91-5562-4CBA-AF87-33170E85371F}"/>
              </a:ext>
            </a:extLst>
          </p:cNvPr>
          <p:cNvSpPr txBox="1"/>
          <p:nvPr/>
        </p:nvSpPr>
        <p:spPr>
          <a:xfrm>
            <a:off x="6963519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40C026F-265A-48A1-8451-B6FB02ABA591}"/>
              </a:ext>
            </a:extLst>
          </p:cNvPr>
          <p:cNvSpPr txBox="1"/>
          <p:nvPr/>
        </p:nvSpPr>
        <p:spPr>
          <a:xfrm>
            <a:off x="6963519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2A8EA9-8AC5-4630-8171-C2FE08282B1F}"/>
              </a:ext>
            </a:extLst>
          </p:cNvPr>
          <p:cNvSpPr txBox="1"/>
          <p:nvPr/>
        </p:nvSpPr>
        <p:spPr>
          <a:xfrm>
            <a:off x="6963519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CAFC575-B3E1-4C55-9DB5-AA6955524BD2}"/>
              </a:ext>
            </a:extLst>
          </p:cNvPr>
          <p:cNvSpPr txBox="1"/>
          <p:nvPr/>
        </p:nvSpPr>
        <p:spPr>
          <a:xfrm>
            <a:off x="6963519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3CCF590-F732-4CCE-AFE7-821CAF03718E}"/>
              </a:ext>
            </a:extLst>
          </p:cNvPr>
          <p:cNvSpPr txBox="1"/>
          <p:nvPr/>
        </p:nvSpPr>
        <p:spPr>
          <a:xfrm>
            <a:off x="7302073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D3B857-BA07-4AB1-9060-54D02B3A8EF7}"/>
              </a:ext>
            </a:extLst>
          </p:cNvPr>
          <p:cNvSpPr txBox="1"/>
          <p:nvPr/>
        </p:nvSpPr>
        <p:spPr>
          <a:xfrm>
            <a:off x="7302073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3E7755E-6948-4EC6-B8B9-8174A8D92BF9}"/>
              </a:ext>
            </a:extLst>
          </p:cNvPr>
          <p:cNvSpPr txBox="1"/>
          <p:nvPr/>
        </p:nvSpPr>
        <p:spPr>
          <a:xfrm>
            <a:off x="7302073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1BFC841-E19D-4468-9468-A17B75910450}"/>
              </a:ext>
            </a:extLst>
          </p:cNvPr>
          <p:cNvSpPr txBox="1"/>
          <p:nvPr/>
        </p:nvSpPr>
        <p:spPr>
          <a:xfrm>
            <a:off x="7302073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2BEFA83-07BA-4EA3-989C-8D4AB4B4E3AB}"/>
              </a:ext>
            </a:extLst>
          </p:cNvPr>
          <p:cNvSpPr txBox="1"/>
          <p:nvPr/>
        </p:nvSpPr>
        <p:spPr>
          <a:xfrm>
            <a:off x="7640627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9814D00-1E5F-4A66-A791-A97E6B96AFA5}"/>
              </a:ext>
            </a:extLst>
          </p:cNvPr>
          <p:cNvSpPr txBox="1"/>
          <p:nvPr/>
        </p:nvSpPr>
        <p:spPr>
          <a:xfrm>
            <a:off x="7640627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6448D92-B49B-4CDB-B2B9-12BFAF2BB65C}"/>
              </a:ext>
            </a:extLst>
          </p:cNvPr>
          <p:cNvSpPr txBox="1"/>
          <p:nvPr/>
        </p:nvSpPr>
        <p:spPr>
          <a:xfrm>
            <a:off x="7640627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961975D-8DDF-4F87-8487-E61455DBC509}"/>
              </a:ext>
            </a:extLst>
          </p:cNvPr>
          <p:cNvSpPr txBox="1"/>
          <p:nvPr/>
        </p:nvSpPr>
        <p:spPr>
          <a:xfrm>
            <a:off x="7979181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3F686CB-E20E-4511-AE39-CD832A2A60CF}"/>
              </a:ext>
            </a:extLst>
          </p:cNvPr>
          <p:cNvSpPr txBox="1"/>
          <p:nvPr/>
        </p:nvSpPr>
        <p:spPr>
          <a:xfrm>
            <a:off x="7979181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D2C55DB-2F43-49C5-BF59-018140A6C27D}"/>
              </a:ext>
            </a:extLst>
          </p:cNvPr>
          <p:cNvSpPr txBox="1"/>
          <p:nvPr/>
        </p:nvSpPr>
        <p:spPr>
          <a:xfrm>
            <a:off x="7979181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84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  <p:bldP spid="22" grpId="0"/>
      <p:bldP spid="23" grpId="0"/>
      <p:bldP spid="26" grpId="0"/>
      <p:bldP spid="27" grpId="0"/>
      <p:bldP spid="30" grpId="0"/>
      <p:bldP spid="31" grpId="0"/>
      <p:bldP spid="34" grpId="0"/>
      <p:bldP spid="38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computer components (CPU, RAM etc.) are made of transistors</a:t>
            </a:r>
          </a:p>
          <a:p>
            <a:r>
              <a:rPr lang="en-US" dirty="0"/>
              <a:t>A transistor is an electronic switch</a:t>
            </a:r>
          </a:p>
          <a:p>
            <a:pPr lvl="1"/>
            <a:r>
              <a:rPr lang="en-US" dirty="0"/>
              <a:t>Has two states – on (1) and off (0)</a:t>
            </a:r>
          </a:p>
          <a:p>
            <a:r>
              <a:rPr lang="en-US" dirty="0"/>
              <a:t>This is why a computer understands the language of 1’s and 0’s only</a:t>
            </a:r>
          </a:p>
          <a:p>
            <a:pPr lvl="1"/>
            <a:r>
              <a:rPr lang="en-US" dirty="0"/>
              <a:t>Binary number system</a:t>
            </a:r>
          </a:p>
          <a:p>
            <a:r>
              <a:rPr lang="en-US" dirty="0"/>
              <a:t>Every instruction of a computer is </a:t>
            </a:r>
            <a:r>
              <a:rPr lang="en-US" dirty="0">
                <a:solidFill>
                  <a:srgbClr val="FF0000"/>
                </a:solidFill>
              </a:rPr>
              <a:t>encoded</a:t>
            </a:r>
            <a:r>
              <a:rPr lang="en-US" dirty="0"/>
              <a:t> in binary</a:t>
            </a:r>
          </a:p>
          <a:p>
            <a:r>
              <a:rPr lang="en-US" dirty="0"/>
              <a:t>Every data is also </a:t>
            </a:r>
            <a:r>
              <a:rPr lang="en-US" dirty="0">
                <a:solidFill>
                  <a:srgbClr val="FF0000"/>
                </a:solidFill>
              </a:rPr>
              <a:t>encoded</a:t>
            </a:r>
            <a:r>
              <a:rPr lang="en-US" dirty="0"/>
              <a:t> in binary</a:t>
            </a:r>
          </a:p>
          <a:p>
            <a:r>
              <a:rPr lang="en-US" dirty="0">
                <a:solidFill>
                  <a:srgbClr val="FF0000"/>
                </a:solidFill>
              </a:rPr>
              <a:t>Computer stores and manipulates these data in binary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81-2F70-4C49-BAD3-84E83A20D4E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1B9C8-A3D6-41E3-217A-B409661A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octal and hexadecimal?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19FAD-C93F-26BB-B04F-A33488199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a small number requires quite a few bits in binary system</a:t>
            </a:r>
          </a:p>
          <a:p>
            <a:pPr lvl="1"/>
            <a:r>
              <a:rPr lang="en-US" dirty="0"/>
              <a:t>The decimal number 93 is 1011101 in binary</a:t>
            </a:r>
          </a:p>
          <a:p>
            <a:r>
              <a:rPr lang="en-US" dirty="0"/>
              <a:t>Converting decimal into binary is troublesome</a:t>
            </a:r>
          </a:p>
          <a:p>
            <a:pPr lvl="1"/>
            <a:r>
              <a:rPr lang="en-US" dirty="0"/>
              <a:t>We will learn in a while</a:t>
            </a:r>
          </a:p>
          <a:p>
            <a:r>
              <a:rPr lang="en-US" dirty="0"/>
              <a:t>Octal and hexadecimal are simplified binary numbers, so conversion is fairly easy</a:t>
            </a:r>
          </a:p>
          <a:p>
            <a:pPr lvl="1"/>
            <a:r>
              <a:rPr lang="en-US" dirty="0"/>
              <a:t>We will also learn in a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B44670-B550-676D-CE6F-09712BCC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B45-7F2E-4576-A5FE-02F91628165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3E3191-3236-686C-9E8A-498A7771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41D073-6973-AED1-E7BD-27D6891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9FA9D-C4A0-8A98-C840-4EEE296F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different systems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5E6CACD7-C7A5-F1E5-8DE3-040C3AE7EF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5937256"/>
              </p:ext>
            </p:extLst>
          </p:nvPr>
        </p:nvGraphicFramePr>
        <p:xfrm>
          <a:off x="1023938" y="2286000"/>
          <a:ext cx="47545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0">
                  <a:extLst>
                    <a:ext uri="{9D8B030D-6E8A-4147-A177-3AD203B41FA5}">
                      <a16:colId xmlns:a16="http://schemas.microsoft.com/office/drawing/2014/main" xmlns="" val="1102640725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3979471025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176519178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39564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Hexadec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199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1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37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0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5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897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7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870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9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9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622810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7DEC8726-CCA1-2D48-8035-7011141F6D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4314444"/>
              </p:ext>
            </p:extLst>
          </p:nvPr>
        </p:nvGraphicFramePr>
        <p:xfrm>
          <a:off x="5989638" y="2286000"/>
          <a:ext cx="47545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0">
                  <a:extLst>
                    <a:ext uri="{9D8B030D-6E8A-4147-A177-3AD203B41FA5}">
                      <a16:colId xmlns:a16="http://schemas.microsoft.com/office/drawing/2014/main" xmlns="" val="63148999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1580631492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669182603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xmlns="" val="21348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Hexadec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8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728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12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80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890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363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18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19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87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3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3861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A763E3-FA9B-D138-0B0D-7329A0D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DFC1-012F-4702-9FDC-25F985ACB63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5D0CF-6B71-9867-5FE2-B3599CD1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DD4B5-C2C4-DBEE-6CEB-DEEBE3E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and larger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bits together – a byte</a:t>
            </a:r>
          </a:p>
          <a:p>
            <a:r>
              <a:rPr lang="en-US" dirty="0"/>
              <a:t>A number of bytes together – a word</a:t>
            </a:r>
          </a:p>
          <a:p>
            <a:pPr lvl="1"/>
            <a:r>
              <a:rPr lang="en-US" dirty="0"/>
              <a:t>Usually 4 or 8 bytes, depending on the processor, computer architecture etc.</a:t>
            </a:r>
          </a:p>
          <a:p>
            <a:r>
              <a:rPr lang="en-US" dirty="0"/>
              <a:t>Kilobyte – 1024 bytes</a:t>
            </a:r>
          </a:p>
          <a:p>
            <a:r>
              <a:rPr lang="en-US" dirty="0"/>
              <a:t>Megabyte – 1024 kilobytes</a:t>
            </a:r>
          </a:p>
          <a:p>
            <a:r>
              <a:rPr lang="en-US" dirty="0"/>
              <a:t>Gigabyte – 1024 megabytes</a:t>
            </a:r>
          </a:p>
          <a:p>
            <a:r>
              <a:rPr lang="en-US" dirty="0"/>
              <a:t>Terabyte – 1024 gigabytes</a:t>
            </a:r>
          </a:p>
          <a:p>
            <a:r>
              <a:rPr lang="en-US" dirty="0">
                <a:solidFill>
                  <a:srgbClr val="FF0000"/>
                </a:solidFill>
              </a:rPr>
              <a:t>Why 1024 instead of 1000?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94FD-5CF3-47FA-B754-7F0138B07D5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6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96408950-A73D-84F2-DEA6-9AA107E50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binary/octal/hexadecimal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08950-A73D-84F2-DEA6-9AA107E50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42" b="-10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AA7C43-109B-D516-6A39-2E0F02CD9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EEEE0-8F14-89D6-87D6-3BE76F6A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7BAF-7EC3-4DF2-93D0-0DAF469BB43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3AF4F-670D-3750-82E7-CCF90051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6BE403-409B-3096-AF99-EDD5F90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1577E3B9-2DA7-4D13-98BC-64ED646DC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154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1577E3B9-2DA7-4D13-98BC-64ED646D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8C828D-61BA-48C5-827C-20BF8117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D2EC-706A-41AF-86C9-6073C7F1970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7C9BD-88F6-470F-988A-2252FCA7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44B0F-F5CA-48B8-A867-ED537C9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20236C2-041A-4984-B7AB-963B6E723887}"/>
              </a:ext>
            </a:extLst>
          </p:cNvPr>
          <p:cNvSpPr/>
          <p:nvPr/>
        </p:nvSpPr>
        <p:spPr>
          <a:xfrm>
            <a:off x="3345196" y="2490693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D4CE51-BC9C-4D59-91E2-377DD01B96D0}"/>
              </a:ext>
            </a:extLst>
          </p:cNvPr>
          <p:cNvSpPr txBox="1"/>
          <p:nvPr/>
        </p:nvSpPr>
        <p:spPr>
          <a:xfrm>
            <a:off x="3045114" y="25322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17BF748-02A4-4624-B72A-D802024B1B94}"/>
              </a:ext>
            </a:extLst>
          </p:cNvPr>
          <p:cNvSpPr/>
          <p:nvPr/>
        </p:nvSpPr>
        <p:spPr>
          <a:xfrm>
            <a:off x="3345196" y="2920185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77			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46E642-1A73-4C36-97CB-44E8D83F67C0}"/>
              </a:ext>
            </a:extLst>
          </p:cNvPr>
          <p:cNvSpPr txBox="1"/>
          <p:nvPr/>
        </p:nvSpPr>
        <p:spPr>
          <a:xfrm>
            <a:off x="3045114" y="2961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D09B28-CCDB-4219-92F1-412F8C8AF6B1}"/>
              </a:ext>
            </a:extLst>
          </p:cNvPr>
          <p:cNvSpPr txBox="1"/>
          <p:nvPr/>
        </p:nvSpPr>
        <p:spPr>
          <a:xfrm>
            <a:off x="3350459" y="218901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Quotient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C3A748-DE84-42D2-B51E-3C39E791BF3B}"/>
              </a:ext>
            </a:extLst>
          </p:cNvPr>
          <p:cNvSpPr txBox="1"/>
          <p:nvPr/>
        </p:nvSpPr>
        <p:spPr>
          <a:xfrm>
            <a:off x="4706217" y="218901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Remainder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382CE54B-F6B9-4E67-B48D-0A774430675B}"/>
              </a:ext>
            </a:extLst>
          </p:cNvPr>
          <p:cNvSpPr/>
          <p:nvPr/>
        </p:nvSpPr>
        <p:spPr>
          <a:xfrm>
            <a:off x="3345196" y="3332017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38			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93EFED-A75A-4EDF-92A4-7C8F6A6C7AAB}"/>
              </a:ext>
            </a:extLst>
          </p:cNvPr>
          <p:cNvSpPr txBox="1"/>
          <p:nvPr/>
        </p:nvSpPr>
        <p:spPr>
          <a:xfrm>
            <a:off x="3045114" y="33735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F1DDFB7-9C37-4363-971C-6BE65A6156A2}"/>
              </a:ext>
            </a:extLst>
          </p:cNvPr>
          <p:cNvSpPr/>
          <p:nvPr/>
        </p:nvSpPr>
        <p:spPr>
          <a:xfrm>
            <a:off x="3345196" y="376150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19			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0E72FA-2C1A-4798-A13B-684AF4458F6E}"/>
              </a:ext>
            </a:extLst>
          </p:cNvPr>
          <p:cNvSpPr txBox="1"/>
          <p:nvPr/>
        </p:nvSpPr>
        <p:spPr>
          <a:xfrm>
            <a:off x="3045114" y="3803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259E2C25-D904-4463-9535-A75D5CDE73B3}"/>
              </a:ext>
            </a:extLst>
          </p:cNvPr>
          <p:cNvSpPr/>
          <p:nvPr/>
        </p:nvSpPr>
        <p:spPr>
          <a:xfrm>
            <a:off x="3345196" y="418666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			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B1542A8-BDCD-43A1-B5A3-FF9F7C29CA90}"/>
              </a:ext>
            </a:extLst>
          </p:cNvPr>
          <p:cNvSpPr txBox="1"/>
          <p:nvPr/>
        </p:nvSpPr>
        <p:spPr>
          <a:xfrm>
            <a:off x="3045114" y="42282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D9BA222-AD6C-42D3-ADD2-BAA01BB26082}"/>
              </a:ext>
            </a:extLst>
          </p:cNvPr>
          <p:cNvSpPr/>
          <p:nvPr/>
        </p:nvSpPr>
        <p:spPr>
          <a:xfrm>
            <a:off x="3345196" y="4594497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			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8C8CE1-685A-4602-8EB4-B72404445879}"/>
              </a:ext>
            </a:extLst>
          </p:cNvPr>
          <p:cNvSpPr txBox="1"/>
          <p:nvPr/>
        </p:nvSpPr>
        <p:spPr>
          <a:xfrm>
            <a:off x="3045114" y="46360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1460FDB-D68C-41DA-B8C8-7087DAB2FE9A}"/>
              </a:ext>
            </a:extLst>
          </p:cNvPr>
          <p:cNvSpPr/>
          <p:nvPr/>
        </p:nvSpPr>
        <p:spPr>
          <a:xfrm>
            <a:off x="3345196" y="502398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			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091CC2-7599-4540-B32A-2FC6BF7B2E12}"/>
              </a:ext>
            </a:extLst>
          </p:cNvPr>
          <p:cNvSpPr txBox="1"/>
          <p:nvPr/>
        </p:nvSpPr>
        <p:spPr>
          <a:xfrm>
            <a:off x="3045114" y="5065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204F9926-04FD-48AC-802F-79583EC1FAFA}"/>
              </a:ext>
            </a:extLst>
          </p:cNvPr>
          <p:cNvSpPr/>
          <p:nvPr/>
        </p:nvSpPr>
        <p:spPr>
          <a:xfrm>
            <a:off x="3345196" y="5440466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			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4C7A06A-D7D9-4513-B6D2-FBD0180BBFC0}"/>
              </a:ext>
            </a:extLst>
          </p:cNvPr>
          <p:cNvSpPr txBox="1"/>
          <p:nvPr/>
        </p:nvSpPr>
        <p:spPr>
          <a:xfrm>
            <a:off x="3045114" y="54820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23F0C41-8A28-4286-A2F9-49854C579845}"/>
              </a:ext>
            </a:extLst>
          </p:cNvPr>
          <p:cNvSpPr/>
          <p:nvPr/>
        </p:nvSpPr>
        <p:spPr>
          <a:xfrm>
            <a:off x="3345196" y="5870796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			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8A63B29-A4E0-46D8-8100-6F5D32EEC553}"/>
              </a:ext>
            </a:extLst>
          </p:cNvPr>
          <p:cNvCxnSpPr/>
          <p:nvPr/>
        </p:nvCxnSpPr>
        <p:spPr>
          <a:xfrm flipV="1">
            <a:off x="6220691" y="2961750"/>
            <a:ext cx="0" cy="3256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FF3E61F3-CA1F-4E91-8138-00EF815755FF}"/>
                  </a:ext>
                </a:extLst>
              </p:cNvPr>
              <p:cNvSpPr txBox="1"/>
              <p:nvPr/>
            </p:nvSpPr>
            <p:spPr>
              <a:xfrm>
                <a:off x="6705600" y="3061855"/>
                <a:ext cx="2651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10011010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3E61F3-CA1F-4E91-8138-00EF8157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061855"/>
                <a:ext cx="26511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1577E3B9-2DA7-4D13-98BC-64ED646DC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7E3B9-2DA7-4D13-98BC-64ED646D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8C828D-61BA-48C5-827C-20BF8117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3A1C-5E10-40CF-B1FB-509542BA181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7C9BD-88F6-470F-988A-2252FCA7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alil@cse.uiu.ac.bd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44B0F-F5CA-48B8-A867-ED537C9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418" y="2084832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/>
              <a:t>Integer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81684" y="2084832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6074" y="24541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81684" y="2454164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.625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6380" y="3123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81684" y="3123605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.250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6380" y="3793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81684" y="3793046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.500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6380" y="44624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1685" y="4462434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48418" y="3100495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48418" y="3786037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48418" y="4462434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78270" y="3123605"/>
            <a:ext cx="0" cy="1571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47212" y="2988860"/>
                <a:ext cx="236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212" y="2988860"/>
                <a:ext cx="23625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7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296</TotalTime>
  <Words>1121</Words>
  <Application>Microsoft Office PowerPoint</Application>
  <PresentationFormat>Custom</PresentationFormat>
  <Paragraphs>359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lectures-v3</vt:lpstr>
      <vt:lpstr>Number Systems</vt:lpstr>
      <vt:lpstr>Number systems</vt:lpstr>
      <vt:lpstr>Why binary?</vt:lpstr>
      <vt:lpstr>Why octal and hexadecimal?</vt:lpstr>
      <vt:lpstr>Numbers in different systems</vt:lpstr>
      <vt:lpstr>bytes and larger units</vt:lpstr>
      <vt:lpstr>Decimal ↔ binary/octal/hexadecimal</vt:lpstr>
      <vt:lpstr>Example: Convert (154)_10 to binary</vt:lpstr>
      <vt:lpstr>Example: Convert (0.625)_10 to binary</vt:lpstr>
      <vt:lpstr>Merging these two</vt:lpstr>
      <vt:lpstr>Same way for octal and hexadecimal</vt:lpstr>
      <vt:lpstr>Reverse action: Binary to Decimal</vt:lpstr>
      <vt:lpstr>Convert (10011010.101)_2 to decimal</vt:lpstr>
      <vt:lpstr>Same way for octal and hexadecimal</vt:lpstr>
      <vt:lpstr>Binary ↔ Octal/Hexadecimal</vt:lpstr>
      <vt:lpstr>Binary to octal</vt:lpstr>
      <vt:lpstr>Binary to hexadecimal</vt:lpstr>
      <vt:lpstr>Octal/hexadecimal to binary</vt:lpstr>
      <vt:lpstr>Basic binary addition</vt:lpstr>
      <vt:lpstr>Adding two binary numbers</vt:lpstr>
      <vt:lpstr>Adding two binary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Hardwares and Binary Operations</dc:title>
  <dc:creator>Minhajul Bashir</dc:creator>
  <cp:lastModifiedBy>Windows User</cp:lastModifiedBy>
  <cp:revision>13</cp:revision>
  <dcterms:created xsi:type="dcterms:W3CDTF">2019-09-30T07:59:18Z</dcterms:created>
  <dcterms:modified xsi:type="dcterms:W3CDTF">2023-02-04T02:45:29Z</dcterms:modified>
</cp:coreProperties>
</file>