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80" r:id="rId8"/>
    <p:sldId id="263" r:id="rId9"/>
    <p:sldId id="264" r:id="rId10"/>
    <p:sldId id="281" r:id="rId11"/>
    <p:sldId id="282" r:id="rId12"/>
    <p:sldId id="265" r:id="rId13"/>
    <p:sldId id="266" r:id="rId14"/>
    <p:sldId id="267" r:id="rId15"/>
    <p:sldId id="268" r:id="rId16"/>
    <p:sldId id="269" r:id="rId17"/>
    <p:sldId id="270" r:id="rId18"/>
    <p:sldId id="283" r:id="rId19"/>
    <p:sldId id="284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F3F73-6238-40FB-ADF9-CD174B4EE998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FAA19-BDD6-4313-9BC0-B0DFC878A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128" y="0"/>
            <a:ext cx="10786872" cy="4572000"/>
          </a:xfrm>
        </p:spPr>
        <p:txBody>
          <a:bodyPr anchor="b">
            <a:normAutofit/>
          </a:bodyPr>
          <a:lstStyle>
            <a:lvl1pPr algn="l">
              <a:defRPr sz="7200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4128" y="4572000"/>
            <a:ext cx="10786872" cy="1851177"/>
          </a:xfrm>
        </p:spPr>
        <p:txBody>
          <a:bodyPr lIns="128016" t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56EB4C0-C068-4E74-A38A-657D2229897B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C9B2-6B03-4840-95D0-85963DE9B739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FF39-ADA8-4B97-9559-1F5024CADDA0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E76C-7AC4-4EA7-BEF3-1FB15E5208CE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10786872" cy="4571999"/>
          </a:xfrm>
        </p:spPr>
        <p:txBody>
          <a:bodyPr anchor="b">
            <a:normAutofit/>
          </a:bodyPr>
          <a:lstStyle>
            <a:lvl1pPr algn="l">
              <a:defRPr sz="66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4571999"/>
            <a:ext cx="10786872" cy="1851178"/>
          </a:xfrm>
        </p:spPr>
        <p:txBody>
          <a:bodyPr lIns="128016" t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3731-6357-408E-B7C0-EC7B4A8493AA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B46F-B95E-4E60-9E2C-4080D09CED2F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4366-CC58-4D99-83AA-447F4284C38F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D297-9209-4F39-9715-B0A93ACD0FC4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649A-DBBB-4F3D-9DCA-9302AC1F4A52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EA39-A0B4-4B13-8A61-5F6F9534AF34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8874-8580-45B1-9D5B-3DAB96AF1747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E9709388-9F7B-4428-9EB0-91355D2EA1DD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ali@cse.uiu.ac.bd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097900-7467-4345-8A11-948AA54DC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Representing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67EBEC1-072E-423B-9D7D-853E52B248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1110 – Introduction to Computer Systems</a:t>
            </a:r>
          </a:p>
          <a:p>
            <a:r>
              <a:rPr lang="en-US" dirty="0"/>
              <a:t>Course teacher: </a:t>
            </a:r>
            <a:r>
              <a:rPr lang="en-US" dirty="0" err="1" smtClean="0"/>
              <a:t>Mohmmad</a:t>
            </a:r>
            <a:r>
              <a:rPr lang="en-US" dirty="0" smtClean="0"/>
              <a:t> Ali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111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9A9CB7-4CE7-8A9D-E185-428C31A70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a text file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C607127-43F4-FF41-5C0F-371E84DC3C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text file (of ASCII encoding) contains the ASCII values of each characters in that file, sequentially</a:t>
                </a:r>
              </a:p>
              <a:p>
                <a:r>
                  <a:rPr lang="en-US" dirty="0"/>
                  <a:t>If a text file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characters, its size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bytes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607127-43F4-FF41-5C0F-371E84DC3C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08BE6B-EB92-672C-421A-09A78E40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496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Consolas" panose="020B0609020204030204" pitchFamily="49" charset="0"/>
              </a:rPr>
              <a:t>Once upon a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O        n        c        e        _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01001111 01101110 01100011 01100101 00100000</a:t>
            </a:r>
          </a:p>
          <a:p>
            <a:pPr marL="4572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u        p        o        n        _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01110101 01110000 01101111 01101110 00100000</a:t>
            </a:r>
          </a:p>
          <a:p>
            <a:pPr marL="4572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a        _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01100001 00100000</a:t>
            </a:r>
          </a:p>
          <a:p>
            <a:pPr marL="4572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t        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       m        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01110100 01101001 01101101 01100101</a:t>
            </a:r>
          </a:p>
          <a:p>
            <a:pPr marL="4572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" indent="0" algn="ctr">
              <a:buNone/>
            </a:pPr>
            <a:r>
              <a:rPr lang="en-US" dirty="0"/>
              <a:t>The size of this file is 16 bytes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0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519112"/>
            <a:ext cx="10287000" cy="5819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76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computer show its contents in a monitor?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5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mechanism of monitor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monitor contains a lot of small blocks named pixels (picture elements)</a:t>
            </a:r>
          </a:p>
          <a:p>
            <a:r>
              <a:rPr lang="en-US" dirty="0"/>
              <a:t>Each pixel is illuminated with some color</a:t>
            </a:r>
          </a:p>
          <a:p>
            <a:r>
              <a:rPr lang="en-US" dirty="0"/>
              <a:t>The pixels are so small that we cannot separate it from the others</a:t>
            </a:r>
          </a:p>
          <a:p>
            <a:r>
              <a:rPr lang="en-US" dirty="0"/>
              <a:t>How many pixels are there in the projector screen?</a:t>
            </a:r>
          </a:p>
          <a:p>
            <a:pPr lvl="1"/>
            <a:r>
              <a:rPr lang="en-US" dirty="0"/>
              <a:t>Hint: What is the resolution of the screen?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50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an image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441141"/>
              </p:ext>
            </p:extLst>
          </p:nvPr>
        </p:nvGraphicFramePr>
        <p:xfrm>
          <a:off x="1143000" y="2057400"/>
          <a:ext cx="9872664" cy="37084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113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35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represent color?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8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 a pixel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physics class?</a:t>
            </a:r>
          </a:p>
          <a:p>
            <a:pPr lvl="1"/>
            <a:r>
              <a:rPr lang="en-US" dirty="0"/>
              <a:t>Colors</a:t>
            </a:r>
          </a:p>
          <a:p>
            <a:pPr lvl="1"/>
            <a:r>
              <a:rPr lang="en-US" dirty="0"/>
              <a:t>Basic colors</a:t>
            </a:r>
          </a:p>
          <a:p>
            <a:pPr lvl="1"/>
            <a:r>
              <a:rPr lang="en-US" dirty="0"/>
              <a:t>How many basic colors?</a:t>
            </a:r>
          </a:p>
          <a:p>
            <a:r>
              <a:rPr lang="en-US" dirty="0"/>
              <a:t>Every pixel has three color components – Red, Green and Blue</a:t>
            </a:r>
          </a:p>
          <a:p>
            <a:pPr lvl="1"/>
            <a:r>
              <a:rPr lang="en-US" dirty="0"/>
              <a:t>1 byte space for each color – 3 bytes for each pixel</a:t>
            </a:r>
          </a:p>
          <a:p>
            <a:r>
              <a:rPr lang="en-US" dirty="0"/>
              <a:t>These colors are mixed to get all the colors</a:t>
            </a:r>
          </a:p>
          <a:p>
            <a:r>
              <a:rPr lang="en-US" dirty="0"/>
              <a:t>24 bit color scheme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7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7AFA21-78DC-FB9D-EC57-29A5C576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colors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F027A100-C429-9FF8-0D99-ED0B4CC0B8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127403"/>
              </p:ext>
            </p:extLst>
          </p:nvPr>
        </p:nvGraphicFramePr>
        <p:xfrm>
          <a:off x="1023938" y="1914525"/>
          <a:ext cx="97202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8262">
                  <a:extLst>
                    <a:ext uri="{9D8B030D-6E8A-4147-A177-3AD203B41FA5}">
                      <a16:colId xmlns:a16="http://schemas.microsoft.com/office/drawing/2014/main" xmlns="" val="2799571007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xmlns="" val="326433549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4148006733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xmlns="" val="3331398546"/>
                    </a:ext>
                  </a:extLst>
                </a:gridCol>
                <a:gridCol w="1857373">
                  <a:extLst>
                    <a:ext uri="{9D8B030D-6E8A-4147-A177-3AD203B41FA5}">
                      <a16:colId xmlns:a16="http://schemas.microsoft.com/office/drawing/2014/main" xmlns="" val="3964607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Hex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896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#ff0000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1519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#0000ff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5331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#00ff00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8386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#00ffff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3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#ff00ff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677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Purple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#8a2be2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75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#000000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884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#ffffff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6508218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7AD342-BBEC-E2B3-9157-5A238F03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86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D0D573-A08F-CAEA-6E77-F9C62D2A6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code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7A3AD2-2F32-B8B2-6CF1-A25EB7B3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F4B6652-F795-5A5A-6739-6F2E186FACF4}"/>
              </a:ext>
            </a:extLst>
          </p:cNvPr>
          <p:cNvSpPr txBox="1"/>
          <p:nvPr/>
        </p:nvSpPr>
        <p:spPr>
          <a:xfrm>
            <a:off x="3829194" y="2084832"/>
            <a:ext cx="45336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RGB(138, 43, 226)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C671BC0-84E7-78AF-7784-2B012AB9046A}"/>
              </a:ext>
            </a:extLst>
          </p:cNvPr>
          <p:cNvSpPr txBox="1"/>
          <p:nvPr/>
        </p:nvSpPr>
        <p:spPr>
          <a:xfrm>
            <a:off x="5147475" y="3657604"/>
            <a:ext cx="8066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8a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B2984F9-A744-D8CB-6DB1-3DB0C26FFC95}"/>
              </a:ext>
            </a:extLst>
          </p:cNvPr>
          <p:cNvSpPr txBox="1"/>
          <p:nvPr/>
        </p:nvSpPr>
        <p:spPr>
          <a:xfrm>
            <a:off x="6176964" y="3657604"/>
            <a:ext cx="8066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2b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9EE9330-C08A-85C9-3968-F4EFF06E8D48}"/>
              </a:ext>
            </a:extLst>
          </p:cNvPr>
          <p:cNvSpPr txBox="1"/>
          <p:nvPr/>
        </p:nvSpPr>
        <p:spPr>
          <a:xfrm>
            <a:off x="7263744" y="3657604"/>
            <a:ext cx="7777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e2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4F80E3A3-A1A1-C500-3A14-E79FE403032E}"/>
              </a:ext>
            </a:extLst>
          </p:cNvPr>
          <p:cNvCxnSpPr/>
          <p:nvPr/>
        </p:nvCxnSpPr>
        <p:spPr>
          <a:xfrm>
            <a:off x="5550791" y="2854273"/>
            <a:ext cx="0" cy="803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4077CAEB-EEB8-F325-DF0F-C0C8355B5B8A}"/>
              </a:ext>
            </a:extLst>
          </p:cNvPr>
          <p:cNvCxnSpPr/>
          <p:nvPr/>
        </p:nvCxnSpPr>
        <p:spPr>
          <a:xfrm>
            <a:off x="6580280" y="2854273"/>
            <a:ext cx="0" cy="803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3B6DDB8F-2113-7D7F-13B9-262A14B10E24}"/>
              </a:ext>
            </a:extLst>
          </p:cNvPr>
          <p:cNvCxnSpPr/>
          <p:nvPr/>
        </p:nvCxnSpPr>
        <p:spPr>
          <a:xfrm>
            <a:off x="7617799" y="2854273"/>
            <a:ext cx="0" cy="803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5EC7225-9DF8-5AEE-2D41-8420DA1B75F7}"/>
              </a:ext>
            </a:extLst>
          </p:cNvPr>
          <p:cNvSpPr txBox="1"/>
          <p:nvPr/>
        </p:nvSpPr>
        <p:spPr>
          <a:xfrm>
            <a:off x="2101199" y="3000377"/>
            <a:ext cx="3147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Convert to Hexadecimal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8BD89B4-A0A2-ACC8-6531-D4AC2EEB525D}"/>
              </a:ext>
            </a:extLst>
          </p:cNvPr>
          <p:cNvSpPr txBox="1"/>
          <p:nvPr/>
        </p:nvSpPr>
        <p:spPr>
          <a:xfrm>
            <a:off x="4109371" y="4848654"/>
            <a:ext cx="3973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Hex code: #8a2be2</a:t>
            </a:r>
          </a:p>
        </p:txBody>
      </p:sp>
    </p:spTree>
    <p:extLst>
      <p:ext uri="{BB962C8B-B14F-4D97-AF65-F5344CB8AC3E}">
        <p14:creationId xmlns:p14="http://schemas.microsoft.com/office/powerpoint/2010/main" val="42648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87" y="718456"/>
            <a:ext cx="10540426" cy="5421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48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an image file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996526"/>
              </p:ext>
            </p:extLst>
          </p:nvPr>
        </p:nvGraphicFramePr>
        <p:xfrm>
          <a:off x="1143000" y="2057400"/>
          <a:ext cx="9872664" cy="37084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113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411361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59099" y="5950039"/>
            <a:ext cx="2744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file resolution: 24x10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78829" y="5950039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size = 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6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an image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resolution = 24x10</a:t>
            </a:r>
          </a:p>
          <a:p>
            <a:r>
              <a:rPr lang="en-US" dirty="0"/>
              <a:t>Total number of pixels = 240</a:t>
            </a:r>
          </a:p>
          <a:p>
            <a:r>
              <a:rPr lang="en-US" dirty="0"/>
              <a:t>3 bytes for each pixel</a:t>
            </a:r>
          </a:p>
          <a:p>
            <a:r>
              <a:rPr lang="en-US" dirty="0"/>
              <a:t>Total size = 240x3 = 720B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57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/>
              <a:t>What is the size of an image file of resolution 1000x800?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41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/>
              <a:t>An image file contains the flag of Bangladesh. If its width is 1500 pixels, what is the size of the file?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text, or a string, is a collection of characters</a:t>
            </a:r>
          </a:p>
          <a:p>
            <a:r>
              <a:rPr lang="en-US" dirty="0"/>
              <a:t>Any symbol that can be written is called a character</a:t>
            </a:r>
          </a:p>
          <a:p>
            <a:pPr lvl="1"/>
            <a:r>
              <a:rPr lang="en-US" dirty="0"/>
              <a:t>Letters</a:t>
            </a:r>
          </a:p>
          <a:p>
            <a:pPr lvl="1"/>
            <a:r>
              <a:rPr lang="en-US" dirty="0"/>
              <a:t>Digits</a:t>
            </a:r>
          </a:p>
          <a:p>
            <a:pPr lvl="1"/>
            <a:r>
              <a:rPr lang="en-US" dirty="0"/>
              <a:t>Punctuation marks</a:t>
            </a:r>
          </a:p>
          <a:p>
            <a:pPr lvl="1"/>
            <a:r>
              <a:rPr lang="en-US" dirty="0"/>
              <a:t>Special characters</a:t>
            </a:r>
          </a:p>
          <a:p>
            <a:pPr lvl="1"/>
            <a:r>
              <a:rPr lang="en-US" dirty="0"/>
              <a:t>Whitespaces!</a:t>
            </a:r>
          </a:p>
          <a:p>
            <a:pPr lvl="1"/>
            <a:r>
              <a:rPr lang="en-US" dirty="0"/>
              <a:t>New lines!!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17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characters in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character has its own </a:t>
            </a:r>
            <a:r>
              <a:rPr lang="en-US" dirty="0">
                <a:solidFill>
                  <a:srgbClr val="FF0000"/>
                </a:solidFill>
              </a:rPr>
              <a:t>unique</a:t>
            </a:r>
            <a:r>
              <a:rPr lang="en-US" dirty="0"/>
              <a:t> binary code</a:t>
            </a:r>
          </a:p>
          <a:p>
            <a:r>
              <a:rPr lang="en-US" dirty="0"/>
              <a:t>When we write a text, the computer stores these binary codes in the exact order of our writing</a:t>
            </a:r>
          </a:p>
          <a:p>
            <a:r>
              <a:rPr lang="en-US" dirty="0"/>
              <a:t>Can we code the characters as we wish?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29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merican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tandard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ode for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nformation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nterchange</a:t>
            </a:r>
          </a:p>
          <a:p>
            <a:r>
              <a:rPr lang="en-US" dirty="0"/>
              <a:t>Used to represent English and Roman characters</a:t>
            </a:r>
          </a:p>
          <a:p>
            <a:r>
              <a:rPr lang="en-US" dirty="0"/>
              <a:t>Size: 7 bits</a:t>
            </a:r>
          </a:p>
          <a:p>
            <a:pPr lvl="1"/>
            <a:r>
              <a:rPr lang="en-US" dirty="0"/>
              <a:t>How many total characters?</a:t>
            </a:r>
          </a:p>
          <a:p>
            <a:r>
              <a:rPr lang="en-US" dirty="0"/>
              <a:t>Extended ASCII</a:t>
            </a:r>
          </a:p>
          <a:p>
            <a:pPr lvl="1"/>
            <a:r>
              <a:rPr lang="en-US" dirty="0"/>
              <a:t>8 bits</a:t>
            </a:r>
          </a:p>
          <a:p>
            <a:pPr lvl="1"/>
            <a:r>
              <a:rPr lang="en-US" dirty="0"/>
              <a:t>First 128 codes are same as ASCII</a:t>
            </a:r>
          </a:p>
          <a:p>
            <a:pPr lvl="1"/>
            <a:r>
              <a:rPr lang="en-US" dirty="0"/>
              <a:t>The remaining codes represent even more characters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6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scii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657225"/>
            <a:ext cx="8334375" cy="554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8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  <p:pic>
        <p:nvPicPr>
          <p:cNvPr id="1026" name="Picture 2" descr="graph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284" y="1269868"/>
            <a:ext cx="9583348" cy="408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02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standard code that contains characters from a vast variety of languages</a:t>
            </a:r>
          </a:p>
          <a:p>
            <a:r>
              <a:rPr lang="en-US" dirty="0"/>
              <a:t>Usually 1 to 6 bytes</a:t>
            </a:r>
          </a:p>
          <a:p>
            <a:pPr lvl="1"/>
            <a:r>
              <a:rPr lang="en-US" dirty="0"/>
              <a:t>Variable size!!!</a:t>
            </a:r>
          </a:p>
          <a:p>
            <a:r>
              <a:rPr lang="en-US" dirty="0"/>
              <a:t>Texts we see nowadays are usually Unicode</a:t>
            </a:r>
          </a:p>
          <a:p>
            <a:r>
              <a:rPr lang="en-US" dirty="0"/>
              <a:t>The first 256 characters are the same as ASCII</a:t>
            </a:r>
          </a:p>
          <a:p>
            <a:pPr lvl="1"/>
            <a:r>
              <a:rPr lang="en-US" dirty="0"/>
              <a:t>Backward compatibility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8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Consolas" panose="020B0609020204030204" pitchFamily="49" charset="0"/>
              </a:rPr>
              <a:t>Once upon a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O        n        c        e        _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01001111 01101110 01100011 01100101 00100000</a:t>
            </a:r>
          </a:p>
          <a:p>
            <a:pPr marL="4572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u        p        o        n        _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01110101 01110000 01101111 01101110 00100000</a:t>
            </a:r>
          </a:p>
          <a:p>
            <a:pPr marL="4572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a        _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01100001 00100000</a:t>
            </a:r>
          </a:p>
          <a:p>
            <a:pPr marL="4572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t        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       m        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01110100 01101001 01101101 01100101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18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s-v3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lectures-v3.potx" id="{9A7EDDD1-641E-4170-8989-966F2CFF3871}" vid="{76989AE6-313A-4A06-8D5E-689684E8A3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lectures-v3</Template>
  <TotalTime>385</TotalTime>
  <Words>537</Words>
  <Application>Microsoft Office PowerPoint</Application>
  <PresentationFormat>Custom</PresentationFormat>
  <Paragraphs>155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lectures-v3</vt:lpstr>
      <vt:lpstr>Representing Data</vt:lpstr>
      <vt:lpstr>Representing Texts</vt:lpstr>
      <vt:lpstr>Text file</vt:lpstr>
      <vt:lpstr>Representing characters in binary</vt:lpstr>
      <vt:lpstr>ASCII code</vt:lpstr>
      <vt:lpstr>PowerPoint Presentation</vt:lpstr>
      <vt:lpstr>PowerPoint Presentation</vt:lpstr>
      <vt:lpstr>Unicode</vt:lpstr>
      <vt:lpstr>Once upon a time</vt:lpstr>
      <vt:lpstr>Construction of a text file</vt:lpstr>
      <vt:lpstr>Once upon a time</vt:lpstr>
      <vt:lpstr>Representing Images</vt:lpstr>
      <vt:lpstr>How does a computer show its contents in a monitor?</vt:lpstr>
      <vt:lpstr>Basic mechanism of monitor</vt:lpstr>
      <vt:lpstr>Drawing an image</vt:lpstr>
      <vt:lpstr>How to represent color?</vt:lpstr>
      <vt:lpstr>Coloring a pixel</vt:lpstr>
      <vt:lpstr>Different colors</vt:lpstr>
      <vt:lpstr>Hex code</vt:lpstr>
      <vt:lpstr>Size of an image file</vt:lpstr>
      <vt:lpstr>Size of an image file</vt:lpstr>
      <vt:lpstr>Try yourself</vt:lpstr>
      <vt:lpstr>Try yourself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of Data</dc:title>
  <dc:creator>Minhajul Bashir</dc:creator>
  <cp:lastModifiedBy>Windows User</cp:lastModifiedBy>
  <cp:revision>8</cp:revision>
  <dcterms:created xsi:type="dcterms:W3CDTF">2019-10-12T02:30:06Z</dcterms:created>
  <dcterms:modified xsi:type="dcterms:W3CDTF">2023-02-11T02:32:51Z</dcterms:modified>
</cp:coreProperties>
</file>