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1"/>
  </p:notesMasterIdLst>
  <p:handoutMasterIdLst>
    <p:handoutMasterId r:id="rId22"/>
  </p:handoutMasterIdLst>
  <p:sldIdLst>
    <p:sldId id="546" r:id="rId2"/>
    <p:sldId id="263" r:id="rId3"/>
    <p:sldId id="499" r:id="rId4"/>
    <p:sldId id="520" r:id="rId5"/>
    <p:sldId id="519" r:id="rId6"/>
    <p:sldId id="510" r:id="rId7"/>
    <p:sldId id="511" r:id="rId8"/>
    <p:sldId id="512" r:id="rId9"/>
    <p:sldId id="513" r:id="rId10"/>
    <p:sldId id="582" r:id="rId11"/>
    <p:sldId id="583" r:id="rId12"/>
    <p:sldId id="584" r:id="rId13"/>
    <p:sldId id="514" r:id="rId14"/>
    <p:sldId id="515" r:id="rId15"/>
    <p:sldId id="516" r:id="rId16"/>
    <p:sldId id="544" r:id="rId17"/>
    <p:sldId id="543" r:id="rId18"/>
    <p:sldId id="549" r:id="rId19"/>
    <p:sldId id="547" r:id="rId20"/>
  </p:sldIdLst>
  <p:sldSz cx="9902825" cy="6858000"/>
  <p:notesSz cx="7004050" cy="9223375"/>
  <p:defaultTextStyle>
    <a:defPPr>
      <a:defRPr lang="en-US"/>
    </a:defPPr>
    <a:lvl1pPr algn="l" rtl="0" fontAlgn="base">
      <a:spcBef>
        <a:spcPct val="0"/>
      </a:spcBef>
      <a:spcAft>
        <a:spcPct val="0"/>
      </a:spcAft>
      <a:buFont typeface="Arial" panose="020B0604020202020204" pitchFamily="34" charset="0"/>
      <a:defRPr sz="1600"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600"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600"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600"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6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15:clr>
            <a:srgbClr val="A4A3A4"/>
          </p15:clr>
        </p15:guide>
        <p15:guide id="2" pos="555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sheng Hao" initials="YH" lastIdx="5" clrIdx="0">
    <p:extLst>
      <p:ext uri="{19B8F6BF-5375-455C-9EA6-DF929625EA0E}">
        <p15:presenceInfo xmlns:p15="http://schemas.microsoft.com/office/powerpoint/2012/main" userId="bd7285dd3ea881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DDDDDD"/>
    <a:srgbClr val="969696"/>
    <a:srgbClr val="9999FF"/>
    <a:srgbClr val="CCCCFF"/>
    <a:srgbClr val="FF6600"/>
    <a:srgbClr val="FFCC00"/>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85" autoAdjust="0"/>
    <p:restoredTop sz="92476" autoAdjust="0"/>
  </p:normalViewPr>
  <p:slideViewPr>
    <p:cSldViewPr snapToGrid="0">
      <p:cViewPr varScale="1">
        <p:scale>
          <a:sx n="90" d="100"/>
          <a:sy n="90" d="100"/>
        </p:scale>
        <p:origin x="72" y="282"/>
      </p:cViewPr>
      <p:guideLst>
        <p:guide orient="horz"/>
        <p:guide pos="55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11T20:16:59.919" idx="1">
    <p:pos x="3107" y="373"/>
    <p:text>插入的图片跟你的研究主题有什么关系？</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11T20:19:05.913" idx="2">
    <p:pos x="2390" y="355"/>
    <p:text>你的前三张PPT就说了背景，研究的目的和意义呢？</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12-11T20:19:51.186" idx="3">
    <p:pos x="2641" y="424"/>
    <p:text>你做的是动漫网站，你列举的现状跟动漫网站设计没有任何关系。你这地方应该只关注动漫以及动漫传播技术的发展。</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12-11T20:22:55.251" idx="4">
    <p:pos x="2970" y="316"/>
    <p:text>研究的方法手段指的是让你讲清楚你准备用什么办法来达到你的目的，具体的方法和手段应该包括：文献检索、系统科学研究法、功能分析法等，你得先搜一搜相关的研究方法，然后再套上去。你现在写的这根本就不是研究方法。你现在写的这些东西都是系统设计方面的内容。</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12-11T20:27:42.598" idx="5">
    <p:pos x="3362" y="372"/>
    <p:text>你已经读了35篇论文了吗？怎么没和《学习报告》一起发给我啊？</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53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00" tIns="46200" rIns="92400" bIns="46200" numCol="1" anchor="t" anchorCtr="0" compatLnSpc="1"/>
          <a:lstStyle>
            <a:lvl1pPr defTabSz="923925" eaLnBrk="1" hangingPunct="1">
              <a:buFontTx/>
              <a:buNone/>
              <a:defRPr sz="1200" b="0">
                <a:latin typeface="Times New Roman" panose="02020603050405020304" pitchFamily="18" charset="0"/>
              </a:defRPr>
            </a:lvl1pPr>
          </a:lstStyle>
          <a:p>
            <a:pPr>
              <a:defRPr/>
            </a:pPr>
            <a:endParaRPr lang="en-US" altLang="en-US"/>
          </a:p>
        </p:txBody>
      </p:sp>
      <p:sp>
        <p:nvSpPr>
          <p:cNvPr id="4099" name="Rectangle 3"/>
          <p:cNvSpPr>
            <a:spLocks noGrp="1" noChangeArrowheads="1"/>
          </p:cNvSpPr>
          <p:nvPr>
            <p:ph type="dt" sz="quarter" idx="1"/>
          </p:nvPr>
        </p:nvSpPr>
        <p:spPr bwMode="auto">
          <a:xfrm>
            <a:off x="3968750" y="0"/>
            <a:ext cx="30353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00" tIns="46200" rIns="92400" bIns="46200" numCol="1" anchor="t" anchorCtr="0" compatLnSpc="1"/>
          <a:lstStyle>
            <a:lvl1pPr algn="r" defTabSz="923925" eaLnBrk="1" hangingPunct="1">
              <a:buFontTx/>
              <a:buNone/>
              <a:defRPr sz="1200" b="0">
                <a:latin typeface="Times New Roman" panose="02020603050405020304" pitchFamily="18" charset="0"/>
              </a:defRPr>
            </a:lvl1pPr>
          </a:lstStyle>
          <a:p>
            <a:pPr>
              <a:defRPr/>
            </a:pPr>
            <a:endParaRPr lang="en-US" altLang="en-US"/>
          </a:p>
        </p:txBody>
      </p:sp>
      <p:sp>
        <p:nvSpPr>
          <p:cNvPr id="4100" name="Rectangle 4"/>
          <p:cNvSpPr>
            <a:spLocks noGrp="1" noChangeArrowheads="1"/>
          </p:cNvSpPr>
          <p:nvPr>
            <p:ph type="ftr" sz="quarter" idx="2"/>
          </p:nvPr>
        </p:nvSpPr>
        <p:spPr bwMode="auto">
          <a:xfrm>
            <a:off x="0" y="8761413"/>
            <a:ext cx="30353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00" tIns="46200" rIns="92400" bIns="46200" numCol="1" anchor="b" anchorCtr="0" compatLnSpc="1"/>
          <a:lstStyle>
            <a:lvl1pPr defTabSz="923925" eaLnBrk="1" hangingPunct="1">
              <a:buFontTx/>
              <a:buNone/>
              <a:defRPr sz="1200" b="0">
                <a:latin typeface="Times New Roman" panose="02020603050405020304" pitchFamily="18" charset="0"/>
              </a:defRPr>
            </a:lvl1pPr>
          </a:lstStyle>
          <a:p>
            <a:pPr>
              <a:defRPr/>
            </a:pPr>
            <a:endParaRPr lang="en-US" altLang="en-US"/>
          </a:p>
        </p:txBody>
      </p:sp>
      <p:sp>
        <p:nvSpPr>
          <p:cNvPr id="4101" name="Rectangle 5"/>
          <p:cNvSpPr>
            <a:spLocks noGrp="1" noChangeArrowheads="1"/>
          </p:cNvSpPr>
          <p:nvPr>
            <p:ph type="sldNum" sz="quarter" idx="3"/>
          </p:nvPr>
        </p:nvSpPr>
        <p:spPr bwMode="auto">
          <a:xfrm>
            <a:off x="3968750" y="8761413"/>
            <a:ext cx="30353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00" tIns="46200" rIns="92400" bIns="46200" numCol="1" anchor="b" anchorCtr="0" compatLnSpc="1"/>
          <a:lstStyle>
            <a:lvl1pPr algn="r" defTabSz="923925">
              <a:defRPr sz="1200" b="0" noProof="1" dirty="0">
                <a:latin typeface="Times New Roman" panose="02020603050405020304" pitchFamily="18" charset="0"/>
              </a:defRPr>
            </a:lvl1pPr>
          </a:lstStyle>
          <a:p>
            <a:fld id="{76E998EA-971B-438A-9259-94303411E78E}"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bwMode="auto">
          <a:xfrm>
            <a:off x="0" y="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Tx/>
              <a:buNone/>
              <a:defRPr sz="1200" b="0">
                <a:latin typeface="Times New Roman" panose="02020603050405020304" pitchFamily="18" charset="0"/>
              </a:defRPr>
            </a:lvl1pPr>
          </a:lstStyle>
          <a:p>
            <a:pPr>
              <a:defRPr/>
            </a:pPr>
            <a:endParaRPr lang="zh-CN" altLang="en-US"/>
          </a:p>
        </p:txBody>
      </p:sp>
      <p:sp>
        <p:nvSpPr>
          <p:cNvPr id="190467" name="Rectangle 3"/>
          <p:cNvSpPr>
            <a:spLocks noGrp="1" noChangeArrowheads="1"/>
          </p:cNvSpPr>
          <p:nvPr>
            <p:ph type="dt" idx="1"/>
          </p:nvPr>
        </p:nvSpPr>
        <p:spPr bwMode="auto">
          <a:xfrm>
            <a:off x="3962400" y="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Tx/>
              <a:buNone/>
              <a:defRPr sz="1200" b="0">
                <a:latin typeface="Times New Roman" panose="02020603050405020304" pitchFamily="18" charset="0"/>
              </a:defRPr>
            </a:lvl1pPr>
          </a:lstStyle>
          <a:p>
            <a:pPr>
              <a:defRPr/>
            </a:pPr>
            <a:endParaRPr lang="en-US" altLang="zh-CN"/>
          </a:p>
        </p:txBody>
      </p:sp>
      <p:sp>
        <p:nvSpPr>
          <p:cNvPr id="4100" name="Rectangle 4"/>
          <p:cNvSpPr>
            <a:spLocks noGrp="1" noRot="1" noChangeAspect="1" noChangeArrowheads="1" noTextEdit="1"/>
          </p:cNvSpPr>
          <p:nvPr>
            <p:ph type="sldImg" idx="4294967295"/>
          </p:nvPr>
        </p:nvSpPr>
        <p:spPr bwMode="auto">
          <a:xfrm>
            <a:off x="1030288" y="685800"/>
            <a:ext cx="49498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9" name="Rectangle 5"/>
          <p:cNvSpPr>
            <a:spLocks noGrp="1" noChangeArrowheads="1"/>
          </p:cNvSpPr>
          <p:nvPr>
            <p:ph type="body" sz="quarter" idx="3"/>
          </p:nvPr>
        </p:nvSpPr>
        <p:spPr bwMode="auto">
          <a:xfrm>
            <a:off x="914400" y="4419600"/>
            <a:ext cx="5181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90470" name="Rectangle 6"/>
          <p:cNvSpPr>
            <a:spLocks noGrp="1" noChangeArrowheads="1"/>
          </p:cNvSpPr>
          <p:nvPr>
            <p:ph type="ftr" sz="quarter" idx="4"/>
          </p:nvPr>
        </p:nvSpPr>
        <p:spPr bwMode="auto">
          <a:xfrm>
            <a:off x="0" y="87630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buFontTx/>
              <a:buNone/>
              <a:defRPr sz="1200" b="0">
                <a:latin typeface="Times New Roman" panose="02020603050405020304" pitchFamily="18" charset="0"/>
              </a:defRPr>
            </a:lvl1pPr>
          </a:lstStyle>
          <a:p>
            <a:pPr>
              <a:defRPr/>
            </a:pPr>
            <a:endParaRPr lang="en-US" altLang="zh-CN"/>
          </a:p>
        </p:txBody>
      </p:sp>
      <p:sp>
        <p:nvSpPr>
          <p:cNvPr id="190471" name="Rectangle 7"/>
          <p:cNvSpPr>
            <a:spLocks noGrp="1" noChangeArrowheads="1"/>
          </p:cNvSpPr>
          <p:nvPr>
            <p:ph type="sldNum" sz="quarter" idx="5"/>
          </p:nvPr>
        </p:nvSpPr>
        <p:spPr bwMode="auto">
          <a:xfrm>
            <a:off x="3962400" y="87630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noProof="1" dirty="0">
                <a:latin typeface="Times New Roman" panose="02020603050405020304" pitchFamily="18" charset="0"/>
              </a:defRPr>
            </a:lvl1pPr>
          </a:lstStyle>
          <a:p>
            <a:fld id="{91FD6155-4E39-48F7-8372-561A0BF3AA99}"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Line 1032"/>
          <p:cNvSpPr>
            <a:spLocks noChangeShapeType="1"/>
          </p:cNvSpPr>
          <p:nvPr userDrawn="1"/>
        </p:nvSpPr>
        <p:spPr bwMode="auto">
          <a:xfrm>
            <a:off x="742950" y="1292225"/>
            <a:ext cx="8416925"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1033"/>
          <p:cNvSpPr>
            <a:spLocks noChangeShapeType="1"/>
          </p:cNvSpPr>
          <p:nvPr userDrawn="1"/>
        </p:nvSpPr>
        <p:spPr bwMode="auto">
          <a:xfrm>
            <a:off x="742950" y="5346700"/>
            <a:ext cx="8416925"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 name="Rectangle 1028"/>
          <p:cNvSpPr>
            <a:spLocks noGrp="1" noChangeArrowheads="1"/>
          </p:cNvSpPr>
          <p:nvPr>
            <p:ph type="ctrTitle"/>
          </p:nvPr>
        </p:nvSpPr>
        <p:spPr>
          <a:xfrm>
            <a:off x="742950" y="2438400"/>
            <a:ext cx="8416925" cy="1143000"/>
          </a:xfrm>
          <a:extLs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3600"/>
            </a:lvl1pPr>
          </a:lstStyle>
          <a:p>
            <a:pPr lvl="0"/>
            <a:r>
              <a:rPr lang="en-US" altLang="en-US" noProof="0" smtClean="0"/>
              <a:t>Click to edit Master title style</a:t>
            </a:r>
          </a:p>
        </p:txBody>
      </p:sp>
      <p:sp>
        <p:nvSpPr>
          <p:cNvPr id="5125" name="Rectangle 1029"/>
          <p:cNvSpPr>
            <a:spLocks noGrp="1" noChangeArrowheads="1"/>
          </p:cNvSpPr>
          <p:nvPr>
            <p:ph type="subTitle" idx="1" hasCustomPrompt="1"/>
          </p:nvPr>
        </p:nvSpPr>
        <p:spPr>
          <a:xfrm>
            <a:off x="742950" y="5635625"/>
            <a:ext cx="6931025" cy="838200"/>
          </a:xfrm>
          <a:extLs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10000"/>
              </a:spcBef>
              <a:spcAft>
                <a:spcPct val="0"/>
              </a:spcAft>
              <a:defRPr sz="1800"/>
            </a:lvl1pPr>
          </a:lstStyle>
          <a:p>
            <a:pPr lvl="0"/>
            <a:r>
              <a:rPr lang="en-US" altLang="en-US" noProof="0" smtClean="0"/>
              <a:t>Click to edit Master subtitle</a:t>
            </a:r>
          </a:p>
        </p:txBody>
      </p:sp>
    </p:spTree>
    <p:extLst>
      <p:ext uri="{BB962C8B-B14F-4D97-AF65-F5344CB8AC3E}">
        <p14:creationId xmlns:p14="http://schemas.microsoft.com/office/powerpoint/2010/main" val="3052589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42943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99325" y="80963"/>
            <a:ext cx="2349500" cy="6015037"/>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247650" y="80963"/>
            <a:ext cx="6899275" cy="6015037"/>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671458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47650" y="80963"/>
            <a:ext cx="6851650" cy="939800"/>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247650" y="1476375"/>
            <a:ext cx="9401175" cy="4619625"/>
          </a:xfrm>
        </p:spPr>
        <p:txBody>
          <a:bodyPr/>
          <a:lstStyle/>
          <a:p>
            <a:pPr lvl="0"/>
            <a:endParaRPr lang="zh-CN" altLang="en-US" noProof="0" smtClean="0"/>
          </a:p>
        </p:txBody>
      </p:sp>
    </p:spTree>
    <p:extLst>
      <p:ext uri="{BB962C8B-B14F-4D97-AF65-F5344CB8AC3E}">
        <p14:creationId xmlns:p14="http://schemas.microsoft.com/office/powerpoint/2010/main" val="358911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90004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76275" y="1709738"/>
            <a:ext cx="8540750" cy="2852737"/>
          </a:xfrm>
        </p:spPr>
        <p:txBody>
          <a:bodyPr/>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76275" y="4589463"/>
            <a:ext cx="854075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p>
        </p:txBody>
      </p:sp>
    </p:spTree>
    <p:extLst>
      <p:ext uri="{BB962C8B-B14F-4D97-AF65-F5344CB8AC3E}">
        <p14:creationId xmlns:p14="http://schemas.microsoft.com/office/powerpoint/2010/main" val="172762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47650" y="1476375"/>
            <a:ext cx="4624388" cy="46196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5024438" y="1476375"/>
            <a:ext cx="4624387" cy="46196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99482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82625" y="365125"/>
            <a:ext cx="854075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82625" y="1681163"/>
            <a:ext cx="41894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82625" y="2505075"/>
            <a:ext cx="4189413"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5013325" y="1681163"/>
            <a:ext cx="42100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5013325" y="2505075"/>
            <a:ext cx="421005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90805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15795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10340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625" y="457200"/>
            <a:ext cx="3194050" cy="1600200"/>
          </a:xfrm>
        </p:spPr>
        <p:txBody>
          <a:bodyPr/>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210050" y="987425"/>
            <a:ext cx="501332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Tree>
    <p:extLst>
      <p:ext uri="{BB962C8B-B14F-4D97-AF65-F5344CB8AC3E}">
        <p14:creationId xmlns:p14="http://schemas.microsoft.com/office/powerpoint/2010/main" val="219814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625" y="457200"/>
            <a:ext cx="3194050" cy="1600200"/>
          </a:xfrm>
        </p:spPr>
        <p:txBody>
          <a:bodyPr/>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4210050" y="987425"/>
            <a:ext cx="501332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Tree>
    <p:extLst>
      <p:ext uri="{BB962C8B-B14F-4D97-AF65-F5344CB8AC3E}">
        <p14:creationId xmlns:p14="http://schemas.microsoft.com/office/powerpoint/2010/main" val="621009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247650" y="80963"/>
            <a:ext cx="685165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4294967295"/>
          </p:nvPr>
        </p:nvSpPr>
        <p:spPr bwMode="auto">
          <a:xfrm>
            <a:off x="247650" y="1476375"/>
            <a:ext cx="9401175"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28" name="Rectangle 7"/>
          <p:cNvSpPr>
            <a:spLocks noChangeArrowheads="1"/>
          </p:cNvSpPr>
          <p:nvPr/>
        </p:nvSpPr>
        <p:spPr bwMode="auto">
          <a:xfrm>
            <a:off x="0" y="6446838"/>
            <a:ext cx="990282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algn="ctr" eaLnBrk="0" hangingPunct="0">
              <a:buFontTx/>
              <a:buNone/>
              <a:defRPr/>
            </a:pPr>
            <a:r>
              <a:rPr lang="zh-CN" altLang="en-US" b="0" dirty="0" smtClean="0">
                <a:solidFill>
                  <a:srgbClr val="0000CC"/>
                </a:solidFill>
                <a:latin typeface="楷体" panose="02010609060101010101" pitchFamily="49" charset="-122"/>
                <a:ea typeface="楷体" panose="02010609060101010101" pitchFamily="49" charset="-122"/>
                <a:sym typeface="+mn-ea"/>
              </a:rPr>
              <a:t>数学与计算机科学学院</a:t>
            </a:r>
            <a:endParaRPr lang="en-US" altLang="en-US" b="0" dirty="0" smtClean="0">
              <a:solidFill>
                <a:srgbClr val="0000CC"/>
              </a:solidFill>
              <a:latin typeface="楷体" panose="02010609060101010101" pitchFamily="49" charset="-122"/>
              <a:ea typeface="楷体" panose="02010609060101010101" pitchFamily="49" charset="-122"/>
              <a:sym typeface="+mn-ea"/>
            </a:endParaRPr>
          </a:p>
        </p:txBody>
      </p:sp>
      <p:sp>
        <p:nvSpPr>
          <p:cNvPr id="1029" name="Line 9"/>
          <p:cNvSpPr>
            <a:spLocks noChangeShapeType="1"/>
          </p:cNvSpPr>
          <p:nvPr userDrawn="1"/>
        </p:nvSpPr>
        <p:spPr bwMode="auto">
          <a:xfrm>
            <a:off x="0" y="1128713"/>
            <a:ext cx="7656513"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030" name="Picture 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480175" y="28575"/>
            <a:ext cx="343852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txStyles>
    <p:titleStyle>
      <a:lvl1pPr algn="l" rtl="0" eaLnBrk="0" fontAlgn="base" hangingPunct="0">
        <a:spcBef>
          <a:spcPct val="0"/>
        </a:spcBef>
        <a:spcAft>
          <a:spcPct val="0"/>
        </a:spcAft>
        <a:defRPr sz="2800" b="1" kern="1200">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Arial" panose="020B0604020202020204" pitchFamily="34" charset="0"/>
        </a:defRPr>
      </a:lvl2pPr>
      <a:lvl3pPr algn="l" rtl="0" eaLnBrk="0" fontAlgn="base" hangingPunct="0">
        <a:spcBef>
          <a:spcPct val="0"/>
        </a:spcBef>
        <a:spcAft>
          <a:spcPct val="0"/>
        </a:spcAft>
        <a:defRPr sz="2800" b="1">
          <a:solidFill>
            <a:schemeClr val="tx2"/>
          </a:solidFill>
          <a:latin typeface="Arial" panose="020B0604020202020204" pitchFamily="34" charset="0"/>
        </a:defRPr>
      </a:lvl3pPr>
      <a:lvl4pPr algn="l" rtl="0" eaLnBrk="0" fontAlgn="base" hangingPunct="0">
        <a:spcBef>
          <a:spcPct val="0"/>
        </a:spcBef>
        <a:spcAft>
          <a:spcPct val="0"/>
        </a:spcAft>
        <a:defRPr sz="2800" b="1">
          <a:solidFill>
            <a:schemeClr val="tx2"/>
          </a:solidFill>
          <a:latin typeface="Arial" panose="020B0604020202020204" pitchFamily="34" charset="0"/>
        </a:defRPr>
      </a:lvl4pPr>
      <a:lvl5pPr algn="l" rtl="0" eaLnBrk="0" fontAlgn="base" hangingPunct="0">
        <a:spcBef>
          <a:spcPct val="0"/>
        </a:spcBef>
        <a:spcAft>
          <a:spcPct val="0"/>
        </a:spcAft>
        <a:defRPr sz="2800" b="1">
          <a:solidFill>
            <a:schemeClr val="tx2"/>
          </a:solidFill>
          <a:latin typeface="Arial" panose="020B0604020202020204" pitchFamily="34" charset="0"/>
        </a:defRPr>
      </a:lvl5pPr>
      <a:lvl6pPr marL="457200" algn="l" rtl="0" fontAlgn="base">
        <a:spcBef>
          <a:spcPct val="0"/>
        </a:spcBef>
        <a:spcAft>
          <a:spcPct val="0"/>
        </a:spcAft>
        <a:defRPr sz="2800" b="1">
          <a:solidFill>
            <a:schemeClr val="tx2"/>
          </a:solidFill>
          <a:latin typeface="Arial" panose="020B0604020202020204" pitchFamily="34" charset="0"/>
        </a:defRPr>
      </a:lvl6pPr>
      <a:lvl7pPr marL="914400" algn="l" rtl="0" fontAlgn="base">
        <a:spcBef>
          <a:spcPct val="0"/>
        </a:spcBef>
        <a:spcAft>
          <a:spcPct val="0"/>
        </a:spcAft>
        <a:defRPr sz="2800" b="1">
          <a:solidFill>
            <a:schemeClr val="tx2"/>
          </a:solidFill>
          <a:latin typeface="Arial" panose="020B0604020202020204" pitchFamily="34" charset="0"/>
        </a:defRPr>
      </a:lvl7pPr>
      <a:lvl8pPr marL="1371600" algn="l" rtl="0" fontAlgn="base">
        <a:spcBef>
          <a:spcPct val="0"/>
        </a:spcBef>
        <a:spcAft>
          <a:spcPct val="0"/>
        </a:spcAft>
        <a:defRPr sz="2800" b="1">
          <a:solidFill>
            <a:schemeClr val="tx2"/>
          </a:solidFill>
          <a:latin typeface="Arial" panose="020B0604020202020204" pitchFamily="34" charset="0"/>
        </a:defRPr>
      </a:lvl8pPr>
      <a:lvl9pPr marL="1828800" algn="l" rtl="0" fontAlgn="base">
        <a:spcBef>
          <a:spcPct val="0"/>
        </a:spcBef>
        <a:spcAft>
          <a:spcPct val="0"/>
        </a:spcAft>
        <a:defRPr sz="2800" b="1">
          <a:solidFill>
            <a:schemeClr val="tx2"/>
          </a:solidFill>
          <a:latin typeface="Arial" panose="020B0604020202020204" pitchFamily="34" charset="0"/>
        </a:defRPr>
      </a:lvl9pPr>
    </p:titleStyle>
    <p:bodyStyle>
      <a:lvl1pPr algn="l" rtl="0" eaLnBrk="0" fontAlgn="base" hangingPunct="0">
        <a:spcBef>
          <a:spcPct val="70000"/>
        </a:spcBef>
        <a:spcAft>
          <a:spcPct val="10000"/>
        </a:spcAft>
        <a:buClr>
          <a:schemeClr val="accent1"/>
        </a:buClr>
        <a:buSzPct val="50000"/>
        <a:buFont typeface="Monotype Sorts" pitchFamily="2" charset="2"/>
        <a:defRPr sz="2200" b="1" kern="1200">
          <a:solidFill>
            <a:schemeClr val="tx1"/>
          </a:solidFill>
          <a:latin typeface="+mn-lt"/>
          <a:ea typeface="+mn-ea"/>
          <a:cs typeface="+mn-cs"/>
        </a:defRPr>
      </a:lvl1pPr>
      <a:lvl2pPr marL="742950" indent="-285750" algn="l" rtl="0" eaLnBrk="0" fontAlgn="base" hangingPunct="0">
        <a:spcBef>
          <a:spcPct val="50000"/>
        </a:spcBef>
        <a:spcAft>
          <a:spcPct val="10000"/>
        </a:spcAft>
        <a:buClr>
          <a:schemeClr val="accent1"/>
        </a:buClr>
        <a:buSzPct val="75000"/>
        <a:buFont typeface="Wingdings" panose="05000000000000000000" pitchFamily="2" charset="2"/>
        <a:buChar char="l"/>
        <a:defRPr sz="2200" kern="1200">
          <a:solidFill>
            <a:schemeClr val="tx1"/>
          </a:solidFill>
          <a:latin typeface="+mn-lt"/>
          <a:ea typeface="+mn-ea"/>
          <a:cs typeface="+mn-cs"/>
        </a:defRPr>
      </a:lvl2pPr>
      <a:lvl3pPr marL="1143000" indent="-228600" algn="l" rtl="0" eaLnBrk="0" fontAlgn="base" hangingPunct="0">
        <a:spcBef>
          <a:spcPct val="50000"/>
        </a:spcBef>
        <a:spcAft>
          <a:spcPct val="10000"/>
        </a:spcAft>
        <a:buClr>
          <a:schemeClr val="accent1"/>
        </a:buClr>
        <a:buSzPct val="75000"/>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ChangeArrowheads="1"/>
          </p:cNvSpPr>
          <p:nvPr/>
        </p:nvSpPr>
        <p:spPr bwMode="auto">
          <a:xfrm>
            <a:off x="825500" y="4660900"/>
            <a:ext cx="684847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spcBef>
                <a:spcPct val="10000"/>
              </a:spcBef>
              <a:buClr>
                <a:schemeClr val="accent1"/>
              </a:buClr>
              <a:buSzPct val="50000"/>
              <a:buFont typeface="Monotype Sorts" pitchFamily="2" charset="2"/>
              <a:buNone/>
            </a:pPr>
            <a:endParaRPr lang="en-US" altLang="en-US" sz="1800"/>
          </a:p>
        </p:txBody>
      </p:sp>
      <p:sp>
        <p:nvSpPr>
          <p:cNvPr id="5122" name="Rectangle 3"/>
          <p:cNvSpPr>
            <a:spLocks noGrp="1" noChangeArrowheads="1"/>
          </p:cNvSpPr>
          <p:nvPr>
            <p:ph type="ctrTitle"/>
          </p:nvPr>
        </p:nvSpPr>
        <p:spPr>
          <a:xfrm>
            <a:off x="492125" y="1898650"/>
            <a:ext cx="8907463"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z="3200" smtClean="0">
                <a:ea typeface="宋体" panose="02010600030101010101" pitchFamily="2" charset="-122"/>
              </a:rPr>
              <a:t>基于</a:t>
            </a:r>
            <a:r>
              <a:rPr lang="en-US" altLang="zh-CN" sz="3200" smtClean="0">
                <a:ea typeface="宋体" panose="02010600030101010101" pitchFamily="2" charset="-122"/>
              </a:rPr>
              <a:t>javaEE</a:t>
            </a:r>
            <a:r>
              <a:rPr lang="zh-CN" altLang="en-US" sz="3200" smtClean="0">
                <a:ea typeface="宋体" panose="02010600030101010101" pitchFamily="2" charset="-122"/>
              </a:rPr>
              <a:t>的动漫网站的设计与实现</a:t>
            </a:r>
          </a:p>
        </p:txBody>
      </p:sp>
      <p:sp>
        <p:nvSpPr>
          <p:cNvPr id="5123" name="Line 5"/>
          <p:cNvSpPr>
            <a:spLocks noChangeShapeType="1"/>
          </p:cNvSpPr>
          <p:nvPr/>
        </p:nvSpPr>
        <p:spPr bwMode="auto">
          <a:xfrm>
            <a:off x="742950" y="6651625"/>
            <a:ext cx="2514600"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 name="Line 6"/>
          <p:cNvSpPr>
            <a:spLocks noChangeShapeType="1"/>
          </p:cNvSpPr>
          <p:nvPr/>
        </p:nvSpPr>
        <p:spPr bwMode="auto">
          <a:xfrm>
            <a:off x="6496050" y="6651625"/>
            <a:ext cx="2693988"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Text Box 8"/>
          <p:cNvSpPr txBox="1">
            <a:spLocks noChangeArrowheads="1"/>
          </p:cNvSpPr>
          <p:nvPr/>
        </p:nvSpPr>
        <p:spPr bwMode="auto">
          <a:xfrm>
            <a:off x="660400" y="3336925"/>
            <a:ext cx="646588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spcBef>
                <a:spcPct val="50000"/>
              </a:spcBef>
              <a:buFont typeface="Monotype Sorts" pitchFamily="2" charset="2"/>
              <a:buChar char="•"/>
            </a:pPr>
            <a:r>
              <a:rPr lang="zh-CN" altLang="en-US" sz="2000" smtClean="0">
                <a:latin typeface="宋体" panose="02010600030101010101" pitchFamily="2" charset="-122"/>
              </a:rPr>
              <a:t>答 </a:t>
            </a:r>
            <a:r>
              <a:rPr lang="zh-CN" altLang="en-US" sz="2000">
                <a:latin typeface="宋体" panose="02010600030101010101" pitchFamily="2" charset="-122"/>
              </a:rPr>
              <a:t>辩 人</a:t>
            </a:r>
            <a:r>
              <a:rPr lang="zh-CN" altLang="en-US" sz="2000" smtClean="0">
                <a:latin typeface="宋体" panose="02010600030101010101" pitchFamily="2" charset="-122"/>
              </a:rPr>
              <a:t>：</a:t>
            </a:r>
            <a:r>
              <a:rPr lang="en-US" altLang="zh-CN" sz="2000" smtClean="0">
                <a:latin typeface="宋体" panose="02010600030101010101" pitchFamily="2" charset="-122"/>
              </a:rPr>
              <a:t>XXX</a:t>
            </a:r>
          </a:p>
          <a:p>
            <a:pPr>
              <a:spcBef>
                <a:spcPct val="50000"/>
              </a:spcBef>
              <a:buFont typeface="Monotype Sorts" pitchFamily="2" charset="2"/>
              <a:buChar char="•"/>
            </a:pPr>
            <a:r>
              <a:rPr lang="zh-CN" altLang="en-US" sz="2000" smtClean="0">
                <a:latin typeface="宋体" panose="02010600030101010101" pitchFamily="2" charset="-122"/>
              </a:rPr>
              <a:t>专    业：</a:t>
            </a:r>
            <a:r>
              <a:rPr lang="en-US" altLang="zh-CN" sz="2000" smtClean="0">
                <a:latin typeface="宋体" panose="02010600030101010101" pitchFamily="2" charset="-122"/>
              </a:rPr>
              <a:t>XXX</a:t>
            </a:r>
          </a:p>
          <a:p>
            <a:pPr>
              <a:spcBef>
                <a:spcPct val="50000"/>
              </a:spcBef>
              <a:buFont typeface="Monotype Sorts" pitchFamily="2" charset="2"/>
              <a:buChar char="•"/>
            </a:pPr>
            <a:r>
              <a:rPr lang="zh-CN" altLang="en-US" sz="2000" smtClean="0">
                <a:latin typeface="宋体" panose="02010600030101010101" pitchFamily="2" charset="-122"/>
              </a:rPr>
              <a:t>指导</a:t>
            </a:r>
            <a:r>
              <a:rPr lang="zh-CN" altLang="en-US" sz="2000">
                <a:latin typeface="宋体" panose="02010600030101010101" pitchFamily="2" charset="-122"/>
              </a:rPr>
              <a:t>教师</a:t>
            </a:r>
            <a:r>
              <a:rPr lang="zh-CN" altLang="en-US" sz="2000" smtClean="0">
                <a:latin typeface="宋体" panose="02010600030101010101" pitchFamily="2" charset="-122"/>
              </a:rPr>
              <a:t>：</a:t>
            </a:r>
            <a:r>
              <a:rPr lang="en-US" altLang="zh-CN" sz="2000">
                <a:latin typeface="宋体" panose="02010600030101010101" pitchFamily="2" charset="-122"/>
              </a:rPr>
              <a:t>XXX</a:t>
            </a:r>
            <a:endParaRPr lang="zh-CN" altLang="en-US" sz="20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247650" y="495300"/>
            <a:ext cx="3857625" cy="525463"/>
          </a:xfrm>
        </p:spPr>
        <p:txBody>
          <a:bodyPr/>
          <a:lstStyle/>
          <a:p>
            <a:pPr eaLnBrk="1" hangingPunct="1"/>
            <a:r>
              <a:rPr lang="zh-CN" altLang="en-US" smtClean="0">
                <a:ea typeface="宋体" panose="02010600030101010101" pitchFamily="2" charset="-122"/>
              </a:rPr>
              <a:t>研究方法及研究手段</a:t>
            </a:r>
          </a:p>
        </p:txBody>
      </p:sp>
      <p:sp>
        <p:nvSpPr>
          <p:cNvPr id="14338" name="文本框 2"/>
          <p:cNvSpPr txBox="1">
            <a:spLocks noChangeArrowheads="1"/>
          </p:cNvSpPr>
          <p:nvPr/>
        </p:nvSpPr>
        <p:spPr bwMode="auto">
          <a:xfrm>
            <a:off x="908050" y="1909763"/>
            <a:ext cx="83820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r>
              <a:rPr lang="zh-CN" altLang="en-US"/>
              <a:t>（2）动漫网站的开发工具：本网站通过IDEA进行主要代码的书写以及网页的设计，通过</a:t>
            </a:r>
          </a:p>
          <a:p>
            <a:r>
              <a:rPr lang="zh-CN" altLang="en-US"/>
              <a:t>MySQL进行数据库的设计与管理。</a:t>
            </a:r>
          </a:p>
        </p:txBody>
      </p:sp>
      <p:pic>
        <p:nvPicPr>
          <p:cNvPr id="14339" name="图片 1" descr="1443019493_36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050" y="2705100"/>
            <a:ext cx="3751263"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图片 3" descr="5588c00a521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5700" y="2782888"/>
            <a:ext cx="4562475" cy="247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247650" y="495300"/>
            <a:ext cx="3857625" cy="525463"/>
          </a:xfrm>
        </p:spPr>
        <p:txBody>
          <a:bodyPr/>
          <a:lstStyle/>
          <a:p>
            <a:pPr eaLnBrk="1" hangingPunct="1"/>
            <a:r>
              <a:rPr lang="zh-CN" altLang="en-US" smtClean="0">
                <a:ea typeface="宋体" panose="02010600030101010101" pitchFamily="2" charset="-122"/>
              </a:rPr>
              <a:t>研究方法及研究手段</a:t>
            </a:r>
          </a:p>
        </p:txBody>
      </p:sp>
      <p:sp>
        <p:nvSpPr>
          <p:cNvPr id="15362" name="文本框 2"/>
          <p:cNvSpPr txBox="1">
            <a:spLocks noChangeArrowheads="1"/>
          </p:cNvSpPr>
          <p:nvPr/>
        </p:nvSpPr>
        <p:spPr bwMode="auto">
          <a:xfrm>
            <a:off x="874713" y="1431925"/>
            <a:ext cx="83820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r>
              <a:rPr lang="zh-CN" altLang="en-US"/>
              <a:t>（3）动漫网站的主要功能</a:t>
            </a:r>
          </a:p>
          <a:p>
            <a:endParaRPr lang="zh-CN" altLang="en-US"/>
          </a:p>
          <a:p>
            <a:endParaRPr lang="zh-CN" altLang="en-US"/>
          </a:p>
          <a:p>
            <a:r>
              <a:rPr lang="zh-CN" altLang="en-US"/>
              <a:t>用户管理功能：主要管理用户的注册，登录，登出，收藏，等级积分变更等功能。</a:t>
            </a:r>
          </a:p>
          <a:p>
            <a:endParaRPr lang="zh-CN" altLang="en-US"/>
          </a:p>
          <a:p>
            <a:endParaRPr lang="zh-CN" altLang="en-US"/>
          </a:p>
          <a:p>
            <a:r>
              <a:rPr lang="zh-CN" altLang="en-US"/>
              <a:t>动漫资源管理：主要管理动漫资源的上传，下载，观看，查询，删除等功能。</a:t>
            </a:r>
          </a:p>
          <a:p>
            <a:endParaRPr lang="zh-CN" altLang="en-US"/>
          </a:p>
          <a:p>
            <a:endParaRPr lang="zh-CN" altLang="en-US"/>
          </a:p>
          <a:p>
            <a:r>
              <a:rPr lang="zh-CN" altLang="en-US"/>
              <a:t>管理员功能：对于注册用户的信息修改，以及对动漫资源的管理与审批。</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247650" y="495300"/>
            <a:ext cx="3857625" cy="525463"/>
          </a:xfrm>
        </p:spPr>
        <p:txBody>
          <a:bodyPr/>
          <a:lstStyle/>
          <a:p>
            <a:pPr eaLnBrk="1" hangingPunct="1"/>
            <a:r>
              <a:rPr lang="zh-CN" altLang="en-US" smtClean="0">
                <a:ea typeface="宋体" panose="02010600030101010101" pitchFamily="2" charset="-122"/>
              </a:rPr>
              <a:t>研究方法及研究手段</a:t>
            </a:r>
          </a:p>
        </p:txBody>
      </p:sp>
      <p:sp>
        <p:nvSpPr>
          <p:cNvPr id="16386" name="文本框 2"/>
          <p:cNvSpPr txBox="1">
            <a:spLocks noChangeArrowheads="1"/>
          </p:cNvSpPr>
          <p:nvPr/>
        </p:nvSpPr>
        <p:spPr bwMode="auto">
          <a:xfrm>
            <a:off x="825500" y="1447800"/>
            <a:ext cx="83820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r>
              <a:rPr lang="zh-CN" altLang="en-US"/>
              <a:t>（4）数据库分析</a:t>
            </a:r>
          </a:p>
          <a:p>
            <a:endParaRPr lang="zh-CN" altLang="en-US"/>
          </a:p>
          <a:p>
            <a:endParaRPr lang="zh-CN" altLang="en-US"/>
          </a:p>
          <a:p>
            <a:r>
              <a:rPr lang="zh-CN" altLang="en-US"/>
              <a:t>用户信息：包括编号，用户名，密码，积分，等级等相关信息</a:t>
            </a:r>
          </a:p>
          <a:p>
            <a:endParaRPr lang="zh-CN" altLang="en-US"/>
          </a:p>
          <a:p>
            <a:endParaRPr lang="zh-CN" altLang="en-US"/>
          </a:p>
          <a:p>
            <a:r>
              <a:rPr lang="zh-CN" altLang="en-US"/>
              <a:t>动漫资源信息：包括编号，名称，文件类型，分类，标签，大小，上传用户编号等信息</a:t>
            </a:r>
          </a:p>
          <a:p>
            <a:endParaRPr lang="zh-CN" altLang="en-US"/>
          </a:p>
          <a:p>
            <a:endParaRPr lang="zh-CN" altLang="en-US"/>
          </a:p>
          <a:p>
            <a:r>
              <a:rPr lang="zh-CN" altLang="en-US"/>
              <a:t>标签信息：包括标签编号，标签名称等信息</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09" name="Group 2"/>
          <p:cNvGrpSpPr>
            <a:grpSpLocks/>
          </p:cNvGrpSpPr>
          <p:nvPr/>
        </p:nvGrpSpPr>
        <p:grpSpPr bwMode="auto">
          <a:xfrm>
            <a:off x="-1506538" y="1447800"/>
            <a:ext cx="9253538" cy="3767138"/>
            <a:chOff x="-1509" y="912"/>
            <a:chExt cx="5829" cy="3039"/>
          </a:xfrm>
        </p:grpSpPr>
        <p:sp>
          <p:nvSpPr>
            <p:cNvPr id="323587" name="AutoShape 3"/>
            <p:cNvSpPr>
              <a:spLocks noChangeArrowheads="1"/>
            </p:cNvSpPr>
            <p:nvPr/>
          </p:nvSpPr>
          <p:spPr bwMode="ltGray">
            <a:xfrm rot="5400000">
              <a:off x="-1526" y="928"/>
              <a:ext cx="3039" cy="300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buFontTx/>
                <a:buNone/>
                <a:defRPr/>
              </a:pPr>
              <a:endParaRPr lang="zh-CN" altLang="en-US"/>
            </a:p>
          </p:txBody>
        </p:sp>
        <p:sp>
          <p:nvSpPr>
            <p:cNvPr id="17411" name="AutoShape 4"/>
            <p:cNvSpPr>
              <a:spLocks noChangeArrowheads="1"/>
            </p:cNvSpPr>
            <p:nvPr/>
          </p:nvSpPr>
          <p:spPr bwMode="auto">
            <a:xfrm rot="5400000" flipH="1">
              <a:off x="-1269" y="1202"/>
              <a:ext cx="2540" cy="2475"/>
            </a:xfrm>
            <a:custGeom>
              <a:avLst/>
              <a:gdLst>
                <a:gd name="T0" fmla="*/ 10744 w 21600"/>
                <a:gd name="T1" fmla="*/ 10800 h 21600"/>
                <a:gd name="T2" fmla="*/ 10800 w 21600"/>
                <a:gd name="T3" fmla="*/ 10744 h 21600"/>
                <a:gd name="T4" fmla="*/ 10856 w 21600"/>
                <a:gd name="T5" fmla="*/ 10800 h 21600"/>
                <a:gd name="T6" fmla="*/ 21600 w 21600"/>
                <a:gd name="T7" fmla="*/ 10800 h 21600"/>
                <a:gd name="T8" fmla="*/ 10800 w 21600"/>
                <a:gd name="T9" fmla="*/ 0 h 21600"/>
                <a:gd name="T10" fmla="*/ 0 w 21600"/>
                <a:gd name="T11" fmla="*/ 10799 h 21600"/>
                <a:gd name="T12" fmla="*/ 10744 w 21600"/>
                <a:gd name="T13" fmla="*/ 1080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lnTo>
                    <a:pt x="10744" y="10800"/>
                  </a:lnTo>
                  <a:close/>
                </a:path>
              </a:pathLst>
            </a:custGeom>
            <a:gradFill rotWithShape="1">
              <a:gsLst>
                <a:gs pos="0">
                  <a:srgbClr val="1B9AD9">
                    <a:alpha val="35999"/>
                  </a:srgbClr>
                </a:gs>
                <a:gs pos="100000">
                  <a:srgbClr val="B2DDF2"/>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7412" name="Group 5"/>
            <p:cNvGrpSpPr>
              <a:grpSpLocks/>
            </p:cNvGrpSpPr>
            <p:nvPr/>
          </p:nvGrpSpPr>
          <p:grpSpPr bwMode="auto">
            <a:xfrm>
              <a:off x="912" y="1147"/>
              <a:ext cx="2984" cy="320"/>
              <a:chOff x="912" y="1147"/>
              <a:chExt cx="2984" cy="320"/>
            </a:xfrm>
          </p:grpSpPr>
          <p:sp>
            <p:nvSpPr>
              <p:cNvPr id="17413" name="AutoShape 6"/>
              <p:cNvSpPr>
                <a:spLocks noChangeArrowheads="1"/>
              </p:cNvSpPr>
              <p:nvPr/>
            </p:nvSpPr>
            <p:spPr bwMode="auto">
              <a:xfrm>
                <a:off x="1112" y="1147"/>
                <a:ext cx="2784" cy="320"/>
              </a:xfrm>
              <a:prstGeom prst="roundRect">
                <a:avLst>
                  <a:gd name="adj" fmla="val 50000"/>
                </a:avLst>
              </a:prstGeom>
              <a:solidFill>
                <a:srgbClr val="666699"/>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r>
                  <a:rPr lang="zh-CN" altLang="en-US" sz="1800"/>
                  <a:t>研究背景、目的、意义</a:t>
                </a:r>
              </a:p>
            </p:txBody>
          </p:sp>
          <p:grpSp>
            <p:nvGrpSpPr>
              <p:cNvPr id="17414" name="Group 7"/>
              <p:cNvGrpSpPr>
                <a:grpSpLocks/>
              </p:cNvGrpSpPr>
              <p:nvPr/>
            </p:nvGrpSpPr>
            <p:grpSpPr bwMode="auto">
              <a:xfrm>
                <a:off x="912" y="1203"/>
                <a:ext cx="240" cy="240"/>
                <a:chOff x="2078" y="1680"/>
                <a:chExt cx="1615" cy="1615"/>
              </a:xfrm>
            </p:grpSpPr>
            <p:sp>
              <p:nvSpPr>
                <p:cNvPr id="17415" name="Oval 8"/>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17416" name="Oval 9"/>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3594" name="Oval 10"/>
                <p:cNvSpPr>
                  <a:spLocks noChangeArrowheads="1"/>
                </p:cNvSpPr>
                <p:nvPr/>
              </p:nvSpPr>
              <p:spPr bwMode="gray">
                <a:xfrm>
                  <a:off x="2253" y="1850"/>
                  <a:ext cx="1265" cy="125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17418" name="Oval 11"/>
                <p:cNvSpPr>
                  <a:spLocks noChangeArrowheads="1"/>
                </p:cNvSpPr>
                <p:nvPr/>
              </p:nvSpPr>
              <p:spPr bwMode="auto">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3596" name="Oval 12"/>
                <p:cNvSpPr>
                  <a:spLocks noChangeArrowheads="1"/>
                </p:cNvSpPr>
                <p:nvPr/>
              </p:nvSpPr>
              <p:spPr bwMode="gray">
                <a:xfrm>
                  <a:off x="2334" y="1937"/>
                  <a:ext cx="1097" cy="108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17420" name="Oval 13"/>
                <p:cNvSpPr>
                  <a:spLocks noChangeArrowheads="1"/>
                </p:cNvSpPr>
                <p:nvPr/>
              </p:nvSpPr>
              <p:spPr bwMode="auto">
                <a:xfrm>
                  <a:off x="2337" y="1939"/>
                  <a:ext cx="1096" cy="1098"/>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nvGrpSpPr>
            <p:cNvPr id="17421" name="Group 14"/>
            <p:cNvGrpSpPr>
              <a:grpSpLocks/>
            </p:cNvGrpSpPr>
            <p:nvPr/>
          </p:nvGrpSpPr>
          <p:grpSpPr bwMode="auto">
            <a:xfrm>
              <a:off x="1248" y="1632"/>
              <a:ext cx="2976" cy="320"/>
              <a:chOff x="1248" y="1632"/>
              <a:chExt cx="2976" cy="320"/>
            </a:xfrm>
          </p:grpSpPr>
          <p:sp>
            <p:nvSpPr>
              <p:cNvPr id="17422" name="AutoShape 15"/>
              <p:cNvSpPr>
                <a:spLocks noChangeArrowheads="1"/>
              </p:cNvSpPr>
              <p:nvPr/>
            </p:nvSpPr>
            <p:spPr bwMode="auto">
              <a:xfrm>
                <a:off x="1440" y="1632"/>
                <a:ext cx="2784" cy="320"/>
              </a:xfrm>
              <a:prstGeom prst="roundRect">
                <a:avLst>
                  <a:gd name="adj" fmla="val 50000"/>
                </a:avLst>
              </a:prstGeom>
              <a:solidFill>
                <a:srgbClr val="666699"/>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r>
                  <a:rPr lang="zh-CN" altLang="en-US" sz="1800">
                    <a:solidFill>
                      <a:schemeClr val="tx2"/>
                    </a:solidFill>
                  </a:rPr>
                  <a:t>研究现状</a:t>
                </a:r>
              </a:p>
            </p:txBody>
          </p:sp>
          <p:grpSp>
            <p:nvGrpSpPr>
              <p:cNvPr id="17423" name="Group 16"/>
              <p:cNvGrpSpPr>
                <a:grpSpLocks/>
              </p:cNvGrpSpPr>
              <p:nvPr/>
            </p:nvGrpSpPr>
            <p:grpSpPr bwMode="auto">
              <a:xfrm>
                <a:off x="1248" y="1699"/>
                <a:ext cx="240" cy="240"/>
                <a:chOff x="2078" y="1680"/>
                <a:chExt cx="1615" cy="1615"/>
              </a:xfrm>
            </p:grpSpPr>
            <p:sp>
              <p:nvSpPr>
                <p:cNvPr id="17424" name="Oval 17"/>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17425" name="Oval 18"/>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3603" name="Oval 19"/>
                <p:cNvSpPr>
                  <a:spLocks noChangeArrowheads="1"/>
                </p:cNvSpPr>
                <p:nvPr/>
              </p:nvSpPr>
              <p:spPr bwMode="gray">
                <a:xfrm>
                  <a:off x="2253" y="1848"/>
                  <a:ext cx="1265" cy="127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17427" name="Oval 20"/>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3605" name="Oval 21"/>
                <p:cNvSpPr>
                  <a:spLocks noChangeArrowheads="1"/>
                </p:cNvSpPr>
                <p:nvPr/>
              </p:nvSpPr>
              <p:spPr bwMode="gray">
                <a:xfrm>
                  <a:off x="2334" y="1934"/>
                  <a:ext cx="1097"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17429" name="Oval 22"/>
                <p:cNvSpPr>
                  <a:spLocks noChangeArrowheads="1"/>
                </p:cNvSpPr>
                <p:nvPr/>
              </p:nvSpPr>
              <p:spPr bwMode="auto">
                <a:xfrm>
                  <a:off x="2337" y="1939"/>
                  <a:ext cx="1096" cy="1098"/>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nvGrpSpPr>
            <p:cNvPr id="17430" name="Group 23"/>
            <p:cNvGrpSpPr>
              <a:grpSpLocks/>
            </p:cNvGrpSpPr>
            <p:nvPr/>
          </p:nvGrpSpPr>
          <p:grpSpPr bwMode="auto">
            <a:xfrm>
              <a:off x="1344" y="2179"/>
              <a:ext cx="2976" cy="320"/>
              <a:chOff x="1344" y="2179"/>
              <a:chExt cx="2976" cy="320"/>
            </a:xfrm>
          </p:grpSpPr>
          <p:sp>
            <p:nvSpPr>
              <p:cNvPr id="17431" name="AutoShape 24"/>
              <p:cNvSpPr>
                <a:spLocks noChangeArrowheads="1"/>
              </p:cNvSpPr>
              <p:nvPr/>
            </p:nvSpPr>
            <p:spPr bwMode="auto">
              <a:xfrm>
                <a:off x="1536" y="2179"/>
                <a:ext cx="2784" cy="320"/>
              </a:xfrm>
              <a:prstGeom prst="roundRect">
                <a:avLst>
                  <a:gd name="adj" fmla="val 50000"/>
                </a:avLst>
              </a:prstGeom>
              <a:solidFill>
                <a:srgbClr val="666699"/>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SzPct val="100000"/>
                  <a:buFont typeface="Monotype Sorts" pitchFamily="2" charset="2"/>
                  <a:buChar char="•"/>
                </a:pPr>
                <a:r>
                  <a:rPr lang="zh-CN" altLang="en-US" sz="1800">
                    <a:solidFill>
                      <a:schemeClr val="tx2"/>
                    </a:solidFill>
                  </a:rPr>
                  <a:t>研究方法及研究手段</a:t>
                </a:r>
              </a:p>
            </p:txBody>
          </p:sp>
          <p:grpSp>
            <p:nvGrpSpPr>
              <p:cNvPr id="17432" name="Group 25"/>
              <p:cNvGrpSpPr>
                <a:grpSpLocks/>
              </p:cNvGrpSpPr>
              <p:nvPr/>
            </p:nvGrpSpPr>
            <p:grpSpPr bwMode="auto">
              <a:xfrm>
                <a:off x="1344" y="2227"/>
                <a:ext cx="240" cy="240"/>
                <a:chOff x="2078" y="1680"/>
                <a:chExt cx="1615" cy="1615"/>
              </a:xfrm>
            </p:grpSpPr>
            <p:sp>
              <p:nvSpPr>
                <p:cNvPr id="17433" name="Oval 26"/>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17434" name="Oval 27"/>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3612" name="Oval 28"/>
                <p:cNvSpPr>
                  <a:spLocks noChangeArrowheads="1"/>
                </p:cNvSpPr>
                <p:nvPr/>
              </p:nvSpPr>
              <p:spPr bwMode="gray">
                <a:xfrm>
                  <a:off x="2253" y="1854"/>
                  <a:ext cx="1265" cy="126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17436" name="Oval 29"/>
                <p:cNvSpPr>
                  <a:spLocks noChangeArrowheads="1"/>
                </p:cNvSpPr>
                <p:nvPr/>
              </p:nvSpPr>
              <p:spPr bwMode="auto">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3614" name="Oval 30"/>
                <p:cNvSpPr>
                  <a:spLocks noChangeArrowheads="1"/>
                </p:cNvSpPr>
                <p:nvPr/>
              </p:nvSpPr>
              <p:spPr bwMode="gray">
                <a:xfrm>
                  <a:off x="2334" y="1940"/>
                  <a:ext cx="1097" cy="109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17438" name="Oval 31"/>
                <p:cNvSpPr>
                  <a:spLocks noChangeArrowheads="1"/>
                </p:cNvSpPr>
                <p:nvPr/>
              </p:nvSpPr>
              <p:spPr bwMode="auto">
                <a:xfrm>
                  <a:off x="2337" y="1939"/>
                  <a:ext cx="1096" cy="1098"/>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nvGrpSpPr>
            <p:cNvPr id="17439" name="Group 32"/>
            <p:cNvGrpSpPr>
              <a:grpSpLocks/>
            </p:cNvGrpSpPr>
            <p:nvPr/>
          </p:nvGrpSpPr>
          <p:grpSpPr bwMode="auto">
            <a:xfrm>
              <a:off x="1248" y="2691"/>
              <a:ext cx="2996" cy="320"/>
              <a:chOff x="1248" y="2691"/>
              <a:chExt cx="2996" cy="320"/>
            </a:xfrm>
          </p:grpSpPr>
          <p:sp>
            <p:nvSpPr>
              <p:cNvPr id="17440" name="AutoShape 33"/>
              <p:cNvSpPr>
                <a:spLocks noChangeArrowheads="1"/>
              </p:cNvSpPr>
              <p:nvPr/>
            </p:nvSpPr>
            <p:spPr bwMode="auto">
              <a:xfrm>
                <a:off x="1460" y="2691"/>
                <a:ext cx="2784" cy="320"/>
              </a:xfrm>
              <a:prstGeom prst="roundRect">
                <a:avLst>
                  <a:gd name="adj" fmla="val 50000"/>
                </a:avLst>
              </a:prstGeom>
              <a:solidFill>
                <a:srgbClr val="FF6600"/>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SzPct val="100000"/>
                  <a:buFont typeface="Monotype Sorts" pitchFamily="2" charset="2"/>
                  <a:buChar char="•"/>
                </a:pPr>
                <a:r>
                  <a:rPr lang="zh-CN" altLang="en-US" sz="1800">
                    <a:solidFill>
                      <a:schemeClr val="tx2"/>
                    </a:solidFill>
                  </a:rPr>
                  <a:t>重点研究问题及解决思路</a:t>
                </a:r>
              </a:p>
            </p:txBody>
          </p:sp>
          <p:grpSp>
            <p:nvGrpSpPr>
              <p:cNvPr id="17441" name="Group 34"/>
              <p:cNvGrpSpPr>
                <a:grpSpLocks/>
              </p:cNvGrpSpPr>
              <p:nvPr/>
            </p:nvGrpSpPr>
            <p:grpSpPr bwMode="auto">
              <a:xfrm>
                <a:off x="1248" y="2755"/>
                <a:ext cx="240" cy="240"/>
                <a:chOff x="2078" y="1680"/>
                <a:chExt cx="1615" cy="1615"/>
              </a:xfrm>
            </p:grpSpPr>
            <p:sp>
              <p:nvSpPr>
                <p:cNvPr id="17442" name="Oval 35"/>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17443" name="Oval 36"/>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3621" name="Oval 37"/>
                <p:cNvSpPr>
                  <a:spLocks noChangeArrowheads="1"/>
                </p:cNvSpPr>
                <p:nvPr/>
              </p:nvSpPr>
              <p:spPr bwMode="gray">
                <a:xfrm>
                  <a:off x="2253" y="1851"/>
                  <a:ext cx="1265" cy="127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17445" name="Oval 38"/>
                <p:cNvSpPr>
                  <a:spLocks noChangeArrowheads="1"/>
                </p:cNvSpPr>
                <p:nvPr/>
              </p:nvSpPr>
              <p:spPr bwMode="auto">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3623" name="Oval 39"/>
                <p:cNvSpPr>
                  <a:spLocks noChangeArrowheads="1"/>
                </p:cNvSpPr>
                <p:nvPr/>
              </p:nvSpPr>
              <p:spPr bwMode="gray">
                <a:xfrm>
                  <a:off x="2334" y="1938"/>
                  <a:ext cx="1097"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17447" name="Oval 40"/>
                <p:cNvSpPr>
                  <a:spLocks noChangeArrowheads="1"/>
                </p:cNvSpPr>
                <p:nvPr/>
              </p:nvSpPr>
              <p:spPr bwMode="auto">
                <a:xfrm>
                  <a:off x="2337" y="1939"/>
                  <a:ext cx="1096" cy="1098"/>
                </a:xfrm>
                <a:prstGeom prst="ellipse">
                  <a:avLst/>
                </a:prstGeom>
                <a:solidFill>
                  <a:srgbClr val="993300"/>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nvGrpSpPr>
            <p:cNvPr id="17448" name="Group 41"/>
            <p:cNvGrpSpPr>
              <a:grpSpLocks/>
            </p:cNvGrpSpPr>
            <p:nvPr/>
          </p:nvGrpSpPr>
          <p:grpSpPr bwMode="auto">
            <a:xfrm>
              <a:off x="960" y="3212"/>
              <a:ext cx="2972" cy="320"/>
              <a:chOff x="960" y="3212"/>
              <a:chExt cx="2972" cy="320"/>
            </a:xfrm>
          </p:grpSpPr>
          <p:sp>
            <p:nvSpPr>
              <p:cNvPr id="17449" name="AutoShape 42"/>
              <p:cNvSpPr>
                <a:spLocks noChangeArrowheads="1"/>
              </p:cNvSpPr>
              <p:nvPr/>
            </p:nvSpPr>
            <p:spPr bwMode="auto">
              <a:xfrm>
                <a:off x="1148" y="3212"/>
                <a:ext cx="2784" cy="320"/>
              </a:xfrm>
              <a:prstGeom prst="roundRect">
                <a:avLst>
                  <a:gd name="adj" fmla="val 50000"/>
                </a:avLst>
              </a:prstGeom>
              <a:solidFill>
                <a:srgbClr val="666699"/>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r>
                  <a:rPr lang="zh-CN" altLang="en-US" sz="1800">
                    <a:solidFill>
                      <a:schemeClr val="tx2"/>
                    </a:solidFill>
                  </a:rPr>
                  <a:t>论文基础工作</a:t>
                </a:r>
              </a:p>
            </p:txBody>
          </p:sp>
          <p:grpSp>
            <p:nvGrpSpPr>
              <p:cNvPr id="17450" name="Group 43"/>
              <p:cNvGrpSpPr>
                <a:grpSpLocks/>
              </p:cNvGrpSpPr>
              <p:nvPr/>
            </p:nvGrpSpPr>
            <p:grpSpPr bwMode="auto">
              <a:xfrm>
                <a:off x="960" y="3243"/>
                <a:ext cx="224" cy="240"/>
                <a:chOff x="2078" y="1680"/>
                <a:chExt cx="1615" cy="1615"/>
              </a:xfrm>
            </p:grpSpPr>
            <p:sp>
              <p:nvSpPr>
                <p:cNvPr id="17451" name="Oval 44"/>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17452" name="Oval 45"/>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3630" name="Oval 46"/>
                <p:cNvSpPr>
                  <a:spLocks noChangeArrowheads="1"/>
                </p:cNvSpPr>
                <p:nvPr/>
              </p:nvSpPr>
              <p:spPr bwMode="gray">
                <a:xfrm>
                  <a:off x="2251" y="1851"/>
                  <a:ext cx="1262" cy="127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17454" name="Oval 47"/>
                <p:cNvSpPr>
                  <a:spLocks noChangeArrowheads="1"/>
                </p:cNvSpPr>
                <p:nvPr/>
              </p:nvSpPr>
              <p:spPr bwMode="auto">
                <a:xfrm>
                  <a:off x="2254" y="1856"/>
                  <a:ext cx="1262" cy="1264"/>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3632" name="Oval 48"/>
                <p:cNvSpPr>
                  <a:spLocks noChangeArrowheads="1"/>
                </p:cNvSpPr>
                <p:nvPr/>
              </p:nvSpPr>
              <p:spPr bwMode="gray">
                <a:xfrm>
                  <a:off x="2338" y="1937"/>
                  <a:ext cx="1096"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17456" name="Oval 49"/>
                <p:cNvSpPr>
                  <a:spLocks noChangeArrowheads="1"/>
                </p:cNvSpPr>
                <p:nvPr/>
              </p:nvSpPr>
              <p:spPr bwMode="auto">
                <a:xfrm>
                  <a:off x="2337" y="1939"/>
                  <a:ext cx="1096" cy="1098"/>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247650" y="473075"/>
            <a:ext cx="4521200" cy="547688"/>
          </a:xfrm>
        </p:spPr>
        <p:txBody>
          <a:bodyPr/>
          <a:lstStyle/>
          <a:p>
            <a:pPr eaLnBrk="1" hangingPunct="1"/>
            <a:r>
              <a:rPr lang="zh-CN" altLang="en-US" smtClean="0">
                <a:ea typeface="宋体" panose="02010600030101010101" pitchFamily="2" charset="-122"/>
              </a:rPr>
              <a:t>重点研究问题及解决思路</a:t>
            </a:r>
          </a:p>
        </p:txBody>
      </p:sp>
      <p:sp>
        <p:nvSpPr>
          <p:cNvPr id="18434" name="Text Box 46"/>
          <p:cNvSpPr txBox="1">
            <a:spLocks noChangeArrowheads="1"/>
          </p:cNvSpPr>
          <p:nvPr/>
        </p:nvSpPr>
        <p:spPr bwMode="auto">
          <a:xfrm>
            <a:off x="365125" y="1927225"/>
            <a:ext cx="9144000"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spcBef>
                <a:spcPct val="50000"/>
              </a:spcBef>
              <a:buFont typeface="Monotype Sorts" pitchFamily="2" charset="2"/>
              <a:buChar char="•"/>
            </a:pPr>
            <a:r>
              <a:rPr lang="zh-CN" altLang="en-US" sz="1800"/>
              <a:t>   （</a:t>
            </a:r>
            <a:r>
              <a:rPr lang="en-US" altLang="zh-CN" sz="1800"/>
              <a:t>1</a:t>
            </a:r>
            <a:r>
              <a:rPr lang="zh-CN" altLang="en-US" sz="1800"/>
              <a:t>）学习并掌握javaEEweb开发技术，掌握MySQL数据库的使用，了解web开发流程。</a:t>
            </a:r>
          </a:p>
          <a:p>
            <a:pPr>
              <a:spcBef>
                <a:spcPct val="50000"/>
              </a:spcBef>
              <a:buFont typeface="Monotype Sorts" pitchFamily="2" charset="2"/>
              <a:buChar char="•"/>
            </a:pPr>
            <a:r>
              <a:rPr lang="zh-CN" altLang="en-US" sz="1800"/>
              <a:t>（2）通过浏览国内外同类型网站，对动漫网站进行完整，深入的需求分析。</a:t>
            </a:r>
          </a:p>
          <a:p>
            <a:pPr>
              <a:spcBef>
                <a:spcPct val="50000"/>
              </a:spcBef>
              <a:buFont typeface="Monotype Sorts" pitchFamily="2" charset="2"/>
              <a:buChar char="•"/>
            </a:pPr>
            <a:r>
              <a:rPr lang="zh-CN" altLang="en-US" sz="1800"/>
              <a:t>（3）通过需求分析的完成和自己的学习与理解，实现对动漫网站结构的设计与优化。</a:t>
            </a:r>
          </a:p>
          <a:p>
            <a:pPr>
              <a:spcBef>
                <a:spcPct val="50000"/>
              </a:spcBef>
              <a:buFont typeface="Monotype Sorts" pitchFamily="2" charset="2"/>
              <a:buChar char="•"/>
            </a:pPr>
            <a:r>
              <a:rPr lang="zh-CN" altLang="en-US" sz="1800"/>
              <a:t>（4）根据网站结构的设计以及对数据库原理的学习，进行数据库系统的设计与实现。</a:t>
            </a:r>
          </a:p>
          <a:p>
            <a:pPr>
              <a:spcBef>
                <a:spcPct val="50000"/>
              </a:spcBef>
              <a:buFont typeface="Monotype Sorts" pitchFamily="2" charset="2"/>
              <a:buChar char="•"/>
            </a:pPr>
            <a:r>
              <a:rPr lang="zh-CN" altLang="en-US" sz="1800"/>
              <a:t>（5）通过对web开发流程的学习，以及上述设计过程，完成动漫网站的具体实现。</a:t>
            </a:r>
          </a:p>
          <a:p>
            <a:pPr>
              <a:spcBef>
                <a:spcPct val="50000"/>
              </a:spcBef>
              <a:buFont typeface="Monotype Sorts" pitchFamily="2" charset="2"/>
              <a:buChar char="•"/>
            </a:pPr>
            <a:r>
              <a:rPr lang="zh-CN" altLang="en-US" sz="1800"/>
              <a:t>（6）通过网络书籍的学习，实现动漫网站的部署与管理。</a:t>
            </a:r>
          </a:p>
          <a:p>
            <a:pPr>
              <a:spcBef>
                <a:spcPct val="50000"/>
              </a:spcBef>
              <a:buFont typeface="Monotype Sorts" pitchFamily="2" charset="2"/>
              <a:buChar char="•"/>
            </a:pPr>
            <a:r>
              <a:rPr lang="zh-CN" altLang="en-US" sz="1800"/>
              <a:t>（7）通过对同类文章的学习以及指导老师的教导，实现毕业论文的规范书写</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7" name="Group 2"/>
          <p:cNvGrpSpPr>
            <a:grpSpLocks/>
          </p:cNvGrpSpPr>
          <p:nvPr/>
        </p:nvGrpSpPr>
        <p:grpSpPr bwMode="auto">
          <a:xfrm>
            <a:off x="-1506538" y="1447800"/>
            <a:ext cx="9253538" cy="3767138"/>
            <a:chOff x="-1509" y="912"/>
            <a:chExt cx="5829" cy="3039"/>
          </a:xfrm>
        </p:grpSpPr>
        <p:sp>
          <p:nvSpPr>
            <p:cNvPr id="325635" name="AutoShape 3"/>
            <p:cNvSpPr>
              <a:spLocks noChangeArrowheads="1"/>
            </p:cNvSpPr>
            <p:nvPr/>
          </p:nvSpPr>
          <p:spPr bwMode="ltGray">
            <a:xfrm rot="5400000">
              <a:off x="-1526" y="928"/>
              <a:ext cx="3039" cy="300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buFontTx/>
                <a:buNone/>
                <a:defRPr/>
              </a:pPr>
              <a:endParaRPr lang="zh-CN" altLang="en-US"/>
            </a:p>
          </p:txBody>
        </p:sp>
        <p:sp>
          <p:nvSpPr>
            <p:cNvPr id="19459" name="AutoShape 4"/>
            <p:cNvSpPr>
              <a:spLocks noChangeArrowheads="1"/>
            </p:cNvSpPr>
            <p:nvPr/>
          </p:nvSpPr>
          <p:spPr bwMode="auto">
            <a:xfrm rot="5400000" flipH="1">
              <a:off x="-1269" y="1202"/>
              <a:ext cx="2540" cy="2475"/>
            </a:xfrm>
            <a:custGeom>
              <a:avLst/>
              <a:gdLst>
                <a:gd name="T0" fmla="*/ 10744 w 21600"/>
                <a:gd name="T1" fmla="*/ 10800 h 21600"/>
                <a:gd name="T2" fmla="*/ 10800 w 21600"/>
                <a:gd name="T3" fmla="*/ 10744 h 21600"/>
                <a:gd name="T4" fmla="*/ 10856 w 21600"/>
                <a:gd name="T5" fmla="*/ 10800 h 21600"/>
                <a:gd name="T6" fmla="*/ 21600 w 21600"/>
                <a:gd name="T7" fmla="*/ 10800 h 21600"/>
                <a:gd name="T8" fmla="*/ 10800 w 21600"/>
                <a:gd name="T9" fmla="*/ 0 h 21600"/>
                <a:gd name="T10" fmla="*/ 0 w 21600"/>
                <a:gd name="T11" fmla="*/ 10799 h 21600"/>
                <a:gd name="T12" fmla="*/ 10744 w 21600"/>
                <a:gd name="T13" fmla="*/ 1080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lnTo>
                    <a:pt x="10744" y="10800"/>
                  </a:lnTo>
                  <a:close/>
                </a:path>
              </a:pathLst>
            </a:custGeom>
            <a:gradFill rotWithShape="1">
              <a:gsLst>
                <a:gs pos="0">
                  <a:srgbClr val="1B9AD9">
                    <a:alpha val="35999"/>
                  </a:srgbClr>
                </a:gs>
                <a:gs pos="100000">
                  <a:srgbClr val="B2DDF2"/>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9460" name="Group 5"/>
            <p:cNvGrpSpPr>
              <a:grpSpLocks/>
            </p:cNvGrpSpPr>
            <p:nvPr/>
          </p:nvGrpSpPr>
          <p:grpSpPr bwMode="auto">
            <a:xfrm>
              <a:off x="912" y="1147"/>
              <a:ext cx="2984" cy="320"/>
              <a:chOff x="912" y="1147"/>
              <a:chExt cx="2984" cy="320"/>
            </a:xfrm>
          </p:grpSpPr>
          <p:sp>
            <p:nvSpPr>
              <p:cNvPr id="19461" name="AutoShape 6"/>
              <p:cNvSpPr>
                <a:spLocks noChangeArrowheads="1"/>
              </p:cNvSpPr>
              <p:nvPr/>
            </p:nvSpPr>
            <p:spPr bwMode="auto">
              <a:xfrm>
                <a:off x="1112" y="1147"/>
                <a:ext cx="2784" cy="320"/>
              </a:xfrm>
              <a:prstGeom prst="roundRect">
                <a:avLst>
                  <a:gd name="adj" fmla="val 50000"/>
                </a:avLst>
              </a:prstGeom>
              <a:solidFill>
                <a:srgbClr val="666699"/>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r>
                  <a:rPr lang="zh-CN" altLang="en-US" sz="1800"/>
                  <a:t>研究背景、目的、意义</a:t>
                </a:r>
              </a:p>
            </p:txBody>
          </p:sp>
          <p:grpSp>
            <p:nvGrpSpPr>
              <p:cNvPr id="19462" name="Group 7"/>
              <p:cNvGrpSpPr>
                <a:grpSpLocks/>
              </p:cNvGrpSpPr>
              <p:nvPr/>
            </p:nvGrpSpPr>
            <p:grpSpPr bwMode="auto">
              <a:xfrm>
                <a:off x="912" y="1203"/>
                <a:ext cx="240" cy="240"/>
                <a:chOff x="2078" y="1680"/>
                <a:chExt cx="1615" cy="1615"/>
              </a:xfrm>
            </p:grpSpPr>
            <p:sp>
              <p:nvSpPr>
                <p:cNvPr id="19463" name="Oval 8"/>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19464" name="Oval 9"/>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5642" name="Oval 10"/>
                <p:cNvSpPr>
                  <a:spLocks noChangeArrowheads="1"/>
                </p:cNvSpPr>
                <p:nvPr/>
              </p:nvSpPr>
              <p:spPr bwMode="gray">
                <a:xfrm>
                  <a:off x="2253" y="1850"/>
                  <a:ext cx="1265" cy="125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19466" name="Oval 11"/>
                <p:cNvSpPr>
                  <a:spLocks noChangeArrowheads="1"/>
                </p:cNvSpPr>
                <p:nvPr/>
              </p:nvSpPr>
              <p:spPr bwMode="auto">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5644" name="Oval 12"/>
                <p:cNvSpPr>
                  <a:spLocks noChangeArrowheads="1"/>
                </p:cNvSpPr>
                <p:nvPr/>
              </p:nvSpPr>
              <p:spPr bwMode="gray">
                <a:xfrm>
                  <a:off x="2334" y="1937"/>
                  <a:ext cx="1097" cy="108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19468" name="Oval 13"/>
                <p:cNvSpPr>
                  <a:spLocks noChangeArrowheads="1"/>
                </p:cNvSpPr>
                <p:nvPr/>
              </p:nvSpPr>
              <p:spPr bwMode="auto">
                <a:xfrm>
                  <a:off x="2337" y="1939"/>
                  <a:ext cx="1096" cy="1098"/>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nvGrpSpPr>
            <p:cNvPr id="19469" name="Group 14"/>
            <p:cNvGrpSpPr>
              <a:grpSpLocks/>
            </p:cNvGrpSpPr>
            <p:nvPr/>
          </p:nvGrpSpPr>
          <p:grpSpPr bwMode="auto">
            <a:xfrm>
              <a:off x="1248" y="1632"/>
              <a:ext cx="2976" cy="320"/>
              <a:chOff x="1248" y="1632"/>
              <a:chExt cx="2976" cy="320"/>
            </a:xfrm>
          </p:grpSpPr>
          <p:sp>
            <p:nvSpPr>
              <p:cNvPr id="19470" name="AutoShape 15"/>
              <p:cNvSpPr>
                <a:spLocks noChangeArrowheads="1"/>
              </p:cNvSpPr>
              <p:nvPr/>
            </p:nvSpPr>
            <p:spPr bwMode="auto">
              <a:xfrm>
                <a:off x="1440" y="1632"/>
                <a:ext cx="2784" cy="320"/>
              </a:xfrm>
              <a:prstGeom prst="roundRect">
                <a:avLst>
                  <a:gd name="adj" fmla="val 50000"/>
                </a:avLst>
              </a:prstGeom>
              <a:solidFill>
                <a:srgbClr val="666699"/>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r>
                  <a:rPr lang="zh-CN" altLang="en-US" sz="1800">
                    <a:solidFill>
                      <a:schemeClr val="tx2"/>
                    </a:solidFill>
                  </a:rPr>
                  <a:t>研究现状</a:t>
                </a:r>
              </a:p>
            </p:txBody>
          </p:sp>
          <p:grpSp>
            <p:nvGrpSpPr>
              <p:cNvPr id="19471" name="Group 16"/>
              <p:cNvGrpSpPr>
                <a:grpSpLocks/>
              </p:cNvGrpSpPr>
              <p:nvPr/>
            </p:nvGrpSpPr>
            <p:grpSpPr bwMode="auto">
              <a:xfrm>
                <a:off x="1248" y="1699"/>
                <a:ext cx="240" cy="240"/>
                <a:chOff x="2078" y="1680"/>
                <a:chExt cx="1615" cy="1615"/>
              </a:xfrm>
            </p:grpSpPr>
            <p:sp>
              <p:nvSpPr>
                <p:cNvPr id="19472" name="Oval 17"/>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19473" name="Oval 18"/>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5651" name="Oval 19"/>
                <p:cNvSpPr>
                  <a:spLocks noChangeArrowheads="1"/>
                </p:cNvSpPr>
                <p:nvPr/>
              </p:nvSpPr>
              <p:spPr bwMode="gray">
                <a:xfrm>
                  <a:off x="2253" y="1848"/>
                  <a:ext cx="1265" cy="127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19475" name="Oval 20"/>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5653" name="Oval 21"/>
                <p:cNvSpPr>
                  <a:spLocks noChangeArrowheads="1"/>
                </p:cNvSpPr>
                <p:nvPr/>
              </p:nvSpPr>
              <p:spPr bwMode="gray">
                <a:xfrm>
                  <a:off x="2334" y="1934"/>
                  <a:ext cx="1097"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19477" name="Oval 22"/>
                <p:cNvSpPr>
                  <a:spLocks noChangeArrowheads="1"/>
                </p:cNvSpPr>
                <p:nvPr/>
              </p:nvSpPr>
              <p:spPr bwMode="auto">
                <a:xfrm>
                  <a:off x="2337" y="1939"/>
                  <a:ext cx="1096" cy="1098"/>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nvGrpSpPr>
            <p:cNvPr id="19478" name="Group 23"/>
            <p:cNvGrpSpPr>
              <a:grpSpLocks/>
            </p:cNvGrpSpPr>
            <p:nvPr/>
          </p:nvGrpSpPr>
          <p:grpSpPr bwMode="auto">
            <a:xfrm>
              <a:off x="1344" y="2179"/>
              <a:ext cx="2976" cy="320"/>
              <a:chOff x="1344" y="2179"/>
              <a:chExt cx="2976" cy="320"/>
            </a:xfrm>
          </p:grpSpPr>
          <p:sp>
            <p:nvSpPr>
              <p:cNvPr id="19479" name="AutoShape 24"/>
              <p:cNvSpPr>
                <a:spLocks noChangeArrowheads="1"/>
              </p:cNvSpPr>
              <p:nvPr/>
            </p:nvSpPr>
            <p:spPr bwMode="auto">
              <a:xfrm>
                <a:off x="1536" y="2179"/>
                <a:ext cx="2784" cy="320"/>
              </a:xfrm>
              <a:prstGeom prst="roundRect">
                <a:avLst>
                  <a:gd name="adj" fmla="val 50000"/>
                </a:avLst>
              </a:prstGeom>
              <a:solidFill>
                <a:srgbClr val="666699"/>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SzPct val="100000"/>
                  <a:buFont typeface="Monotype Sorts" pitchFamily="2" charset="2"/>
                  <a:buChar char="•"/>
                </a:pPr>
                <a:r>
                  <a:rPr lang="zh-CN" altLang="en-US" sz="1800">
                    <a:solidFill>
                      <a:schemeClr val="tx2"/>
                    </a:solidFill>
                  </a:rPr>
                  <a:t>研究方法及研究手段</a:t>
                </a:r>
              </a:p>
            </p:txBody>
          </p:sp>
          <p:grpSp>
            <p:nvGrpSpPr>
              <p:cNvPr id="19480" name="Group 25"/>
              <p:cNvGrpSpPr>
                <a:grpSpLocks/>
              </p:cNvGrpSpPr>
              <p:nvPr/>
            </p:nvGrpSpPr>
            <p:grpSpPr bwMode="auto">
              <a:xfrm>
                <a:off x="1344" y="2227"/>
                <a:ext cx="240" cy="240"/>
                <a:chOff x="2078" y="1680"/>
                <a:chExt cx="1615" cy="1615"/>
              </a:xfrm>
            </p:grpSpPr>
            <p:sp>
              <p:nvSpPr>
                <p:cNvPr id="19481" name="Oval 26"/>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19482" name="Oval 27"/>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5660" name="Oval 28"/>
                <p:cNvSpPr>
                  <a:spLocks noChangeArrowheads="1"/>
                </p:cNvSpPr>
                <p:nvPr/>
              </p:nvSpPr>
              <p:spPr bwMode="gray">
                <a:xfrm>
                  <a:off x="2253" y="1854"/>
                  <a:ext cx="1265" cy="126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19484" name="Oval 29"/>
                <p:cNvSpPr>
                  <a:spLocks noChangeArrowheads="1"/>
                </p:cNvSpPr>
                <p:nvPr/>
              </p:nvSpPr>
              <p:spPr bwMode="auto">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5662" name="Oval 30"/>
                <p:cNvSpPr>
                  <a:spLocks noChangeArrowheads="1"/>
                </p:cNvSpPr>
                <p:nvPr/>
              </p:nvSpPr>
              <p:spPr bwMode="gray">
                <a:xfrm>
                  <a:off x="2334" y="1940"/>
                  <a:ext cx="1097" cy="109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19486" name="Oval 31"/>
                <p:cNvSpPr>
                  <a:spLocks noChangeArrowheads="1"/>
                </p:cNvSpPr>
                <p:nvPr/>
              </p:nvSpPr>
              <p:spPr bwMode="auto">
                <a:xfrm>
                  <a:off x="2337" y="1939"/>
                  <a:ext cx="1096" cy="1098"/>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nvGrpSpPr>
            <p:cNvPr id="19487" name="Group 32"/>
            <p:cNvGrpSpPr>
              <a:grpSpLocks/>
            </p:cNvGrpSpPr>
            <p:nvPr/>
          </p:nvGrpSpPr>
          <p:grpSpPr bwMode="auto">
            <a:xfrm>
              <a:off x="1248" y="2691"/>
              <a:ext cx="2996" cy="320"/>
              <a:chOff x="1248" y="2691"/>
              <a:chExt cx="2996" cy="320"/>
            </a:xfrm>
          </p:grpSpPr>
          <p:sp>
            <p:nvSpPr>
              <p:cNvPr id="19488" name="AutoShape 33"/>
              <p:cNvSpPr>
                <a:spLocks noChangeArrowheads="1"/>
              </p:cNvSpPr>
              <p:nvPr/>
            </p:nvSpPr>
            <p:spPr bwMode="auto">
              <a:xfrm>
                <a:off x="1460" y="2691"/>
                <a:ext cx="2784" cy="320"/>
              </a:xfrm>
              <a:prstGeom prst="roundRect">
                <a:avLst>
                  <a:gd name="adj" fmla="val 50000"/>
                </a:avLst>
              </a:prstGeom>
              <a:solidFill>
                <a:srgbClr val="666699"/>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SzPct val="100000"/>
                  <a:buFont typeface="Monotype Sorts" pitchFamily="2" charset="2"/>
                  <a:buChar char="•"/>
                </a:pPr>
                <a:r>
                  <a:rPr lang="zh-CN" altLang="en-US" sz="1800">
                    <a:solidFill>
                      <a:schemeClr val="tx2"/>
                    </a:solidFill>
                  </a:rPr>
                  <a:t>重点研究问题及解决思路</a:t>
                </a:r>
              </a:p>
            </p:txBody>
          </p:sp>
          <p:grpSp>
            <p:nvGrpSpPr>
              <p:cNvPr id="19489" name="Group 34"/>
              <p:cNvGrpSpPr>
                <a:grpSpLocks/>
              </p:cNvGrpSpPr>
              <p:nvPr/>
            </p:nvGrpSpPr>
            <p:grpSpPr bwMode="auto">
              <a:xfrm>
                <a:off x="1248" y="2755"/>
                <a:ext cx="240" cy="240"/>
                <a:chOff x="2078" y="1680"/>
                <a:chExt cx="1615" cy="1615"/>
              </a:xfrm>
            </p:grpSpPr>
            <p:sp>
              <p:nvSpPr>
                <p:cNvPr id="19490" name="Oval 35"/>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19491" name="Oval 36"/>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5669" name="Oval 37"/>
                <p:cNvSpPr>
                  <a:spLocks noChangeArrowheads="1"/>
                </p:cNvSpPr>
                <p:nvPr/>
              </p:nvSpPr>
              <p:spPr bwMode="gray">
                <a:xfrm>
                  <a:off x="2253" y="1851"/>
                  <a:ext cx="1265" cy="127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19493" name="Oval 38"/>
                <p:cNvSpPr>
                  <a:spLocks noChangeArrowheads="1"/>
                </p:cNvSpPr>
                <p:nvPr/>
              </p:nvSpPr>
              <p:spPr bwMode="auto">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5671" name="Oval 39"/>
                <p:cNvSpPr>
                  <a:spLocks noChangeArrowheads="1"/>
                </p:cNvSpPr>
                <p:nvPr/>
              </p:nvSpPr>
              <p:spPr bwMode="gray">
                <a:xfrm>
                  <a:off x="2334" y="1938"/>
                  <a:ext cx="1097"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19495" name="Oval 40"/>
                <p:cNvSpPr>
                  <a:spLocks noChangeArrowheads="1"/>
                </p:cNvSpPr>
                <p:nvPr/>
              </p:nvSpPr>
              <p:spPr bwMode="auto">
                <a:xfrm>
                  <a:off x="2337" y="1939"/>
                  <a:ext cx="1096" cy="1098"/>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nvGrpSpPr>
            <p:cNvPr id="19496" name="Group 41"/>
            <p:cNvGrpSpPr>
              <a:grpSpLocks/>
            </p:cNvGrpSpPr>
            <p:nvPr/>
          </p:nvGrpSpPr>
          <p:grpSpPr bwMode="auto">
            <a:xfrm>
              <a:off x="960" y="3212"/>
              <a:ext cx="2972" cy="320"/>
              <a:chOff x="960" y="3212"/>
              <a:chExt cx="2972" cy="320"/>
            </a:xfrm>
          </p:grpSpPr>
          <p:sp>
            <p:nvSpPr>
              <p:cNvPr id="19497" name="AutoShape 42"/>
              <p:cNvSpPr>
                <a:spLocks noChangeArrowheads="1"/>
              </p:cNvSpPr>
              <p:nvPr/>
            </p:nvSpPr>
            <p:spPr bwMode="auto">
              <a:xfrm>
                <a:off x="1148" y="3212"/>
                <a:ext cx="2784" cy="320"/>
              </a:xfrm>
              <a:prstGeom prst="roundRect">
                <a:avLst>
                  <a:gd name="adj" fmla="val 50000"/>
                </a:avLst>
              </a:prstGeom>
              <a:solidFill>
                <a:srgbClr val="FF6600"/>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r>
                  <a:rPr lang="zh-CN" altLang="en-US" sz="1800">
                    <a:solidFill>
                      <a:schemeClr val="tx2"/>
                    </a:solidFill>
                  </a:rPr>
                  <a:t>论文基础工作</a:t>
                </a:r>
              </a:p>
            </p:txBody>
          </p:sp>
          <p:grpSp>
            <p:nvGrpSpPr>
              <p:cNvPr id="19498" name="Group 43"/>
              <p:cNvGrpSpPr>
                <a:grpSpLocks/>
              </p:cNvGrpSpPr>
              <p:nvPr/>
            </p:nvGrpSpPr>
            <p:grpSpPr bwMode="auto">
              <a:xfrm>
                <a:off x="960" y="3243"/>
                <a:ext cx="224" cy="240"/>
                <a:chOff x="2078" y="1680"/>
                <a:chExt cx="1615" cy="1615"/>
              </a:xfrm>
            </p:grpSpPr>
            <p:sp>
              <p:nvSpPr>
                <p:cNvPr id="19499" name="Oval 44"/>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19500" name="Oval 45"/>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5678" name="Oval 46"/>
                <p:cNvSpPr>
                  <a:spLocks noChangeArrowheads="1"/>
                </p:cNvSpPr>
                <p:nvPr/>
              </p:nvSpPr>
              <p:spPr bwMode="gray">
                <a:xfrm>
                  <a:off x="2251" y="1851"/>
                  <a:ext cx="1262" cy="127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19502" name="Oval 47"/>
                <p:cNvSpPr>
                  <a:spLocks noChangeArrowheads="1"/>
                </p:cNvSpPr>
                <p:nvPr/>
              </p:nvSpPr>
              <p:spPr bwMode="auto">
                <a:xfrm>
                  <a:off x="2254" y="1856"/>
                  <a:ext cx="1262" cy="1264"/>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5680" name="Oval 48"/>
                <p:cNvSpPr>
                  <a:spLocks noChangeArrowheads="1"/>
                </p:cNvSpPr>
                <p:nvPr/>
              </p:nvSpPr>
              <p:spPr bwMode="gray">
                <a:xfrm>
                  <a:off x="2338" y="1937"/>
                  <a:ext cx="1096"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19504" name="Oval 49"/>
                <p:cNvSpPr>
                  <a:spLocks noChangeArrowheads="1"/>
                </p:cNvSpPr>
                <p:nvPr/>
              </p:nvSpPr>
              <p:spPr bwMode="auto">
                <a:xfrm>
                  <a:off x="2337" y="1939"/>
                  <a:ext cx="1096" cy="1098"/>
                </a:xfrm>
                <a:prstGeom prst="ellipse">
                  <a:avLst/>
                </a:prstGeom>
                <a:solidFill>
                  <a:srgbClr val="800000"/>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247650" y="488950"/>
            <a:ext cx="4583113" cy="531813"/>
          </a:xfrm>
        </p:spPr>
        <p:txBody>
          <a:bodyPr/>
          <a:lstStyle/>
          <a:p>
            <a:pPr eaLnBrk="1" hangingPunct="1"/>
            <a:r>
              <a:rPr lang="zh-CN" altLang="en-US" smtClean="0">
                <a:ea typeface="宋体" panose="02010600030101010101" pitchFamily="2" charset="-122"/>
              </a:rPr>
              <a:t>论文基础工作</a:t>
            </a:r>
          </a:p>
        </p:txBody>
      </p:sp>
      <p:sp>
        <p:nvSpPr>
          <p:cNvPr id="20482" name="Text Box 4"/>
          <p:cNvSpPr txBox="1">
            <a:spLocks noChangeArrowheads="1"/>
          </p:cNvSpPr>
          <p:nvPr/>
        </p:nvSpPr>
        <p:spPr bwMode="auto">
          <a:xfrm>
            <a:off x="250825" y="1212850"/>
            <a:ext cx="3840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spcBef>
                <a:spcPct val="50000"/>
              </a:spcBef>
              <a:buFont typeface="Monotype Sorts" pitchFamily="2" charset="2"/>
              <a:buChar char="•"/>
            </a:pPr>
            <a:r>
              <a:rPr lang="en-US" altLang="zh-CN" sz="2000">
                <a:solidFill>
                  <a:srgbClr val="0000CC"/>
                </a:solidFill>
              </a:rPr>
              <a:t>1</a:t>
            </a:r>
            <a:r>
              <a:rPr lang="zh-CN" altLang="en-US" sz="2000">
                <a:solidFill>
                  <a:srgbClr val="0000CC"/>
                </a:solidFill>
              </a:rPr>
              <a:t>、相关知识储备</a:t>
            </a:r>
            <a:endParaRPr lang="en-US" altLang="zh-CN" sz="2000">
              <a:solidFill>
                <a:srgbClr val="0000CC"/>
              </a:solidFill>
            </a:endParaRPr>
          </a:p>
        </p:txBody>
      </p:sp>
      <p:graphicFrame>
        <p:nvGraphicFramePr>
          <p:cNvPr id="364633" name="Group 89"/>
          <p:cNvGraphicFramePr>
            <a:graphicFrameLocks noGrp="1"/>
          </p:cNvGraphicFramePr>
          <p:nvPr>
            <p:ph idx="4294967295"/>
          </p:nvPr>
        </p:nvGraphicFramePr>
        <p:xfrm>
          <a:off x="198438" y="1604963"/>
          <a:ext cx="9401175" cy="2848096"/>
        </p:xfrm>
        <a:graphic>
          <a:graphicData uri="http://schemas.openxmlformats.org/drawingml/2006/table">
            <a:tbl>
              <a:tblPr/>
              <a:tblGrid>
                <a:gridCol w="4700587">
                  <a:extLst>
                    <a:ext uri="{9D8B030D-6E8A-4147-A177-3AD203B41FA5}">
                      <a16:colId xmlns:a16="http://schemas.microsoft.com/office/drawing/2014/main" val="20000"/>
                    </a:ext>
                  </a:extLst>
                </a:gridCol>
                <a:gridCol w="4700588">
                  <a:extLst>
                    <a:ext uri="{9D8B030D-6E8A-4147-A177-3AD203B41FA5}">
                      <a16:colId xmlns:a16="http://schemas.microsoft.com/office/drawing/2014/main" val="20001"/>
                    </a:ext>
                  </a:extLst>
                </a:gridCol>
              </a:tblGrid>
              <a:tr h="365664">
                <a:tc>
                  <a:txBody>
                    <a:bodyPr/>
                    <a:lstStyle>
                      <a:lvl1pPr>
                        <a:spcBef>
                          <a:spcPct val="70000"/>
                        </a:spcBef>
                        <a:spcAft>
                          <a:spcPct val="10000"/>
                        </a:spcAft>
                        <a:buClr>
                          <a:schemeClr val="accent1"/>
                        </a:buClr>
                        <a:buSzPct val="50000"/>
                        <a:buFont typeface="Monotype Sorts" pitchFamily="2" charset="2"/>
                        <a:defRPr sz="2000" b="1">
                          <a:solidFill>
                            <a:schemeClr val="tx1"/>
                          </a:solidFill>
                          <a:latin typeface="Arial" panose="020B0604020202020204" pitchFamily="34" charset="0"/>
                        </a:defRPr>
                      </a:lvl1pPr>
                      <a:lvl2pPr>
                        <a:spcBef>
                          <a:spcPct val="50000"/>
                        </a:spcBef>
                        <a:spcAft>
                          <a:spcPct val="10000"/>
                        </a:spcAft>
                        <a:buClr>
                          <a:schemeClr val="accent1"/>
                        </a:buClr>
                        <a:buSzPct val="75000"/>
                        <a:buFont typeface="Wingdings" panose="05000000000000000000" pitchFamily="2" charset="2"/>
                        <a:defRPr sz="1600">
                          <a:solidFill>
                            <a:schemeClr val="tx1"/>
                          </a:solidFill>
                          <a:latin typeface="Arial" panose="020B0604020202020204" pitchFamily="34" charset="0"/>
                        </a:defRPr>
                      </a:lvl2pPr>
                      <a:lvl3pPr>
                        <a:spcBef>
                          <a:spcPct val="50000"/>
                        </a:spcBef>
                        <a:spcAft>
                          <a:spcPct val="10000"/>
                        </a:spcAft>
                        <a:buClr>
                          <a:schemeClr val="accent1"/>
                        </a:buClr>
                        <a:buSzPct val="75000"/>
                        <a:defRPr sz="1600">
                          <a:solidFill>
                            <a:schemeClr val="tx1"/>
                          </a:solidFill>
                          <a:latin typeface="Arial" panose="020B060402020202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70000"/>
                        </a:spcBef>
                        <a:spcAft>
                          <a:spcPct val="10000"/>
                        </a:spcAft>
                        <a:buClr>
                          <a:schemeClr val="accent1"/>
                        </a:buClr>
                        <a:buSzPct val="50000"/>
                        <a:buFont typeface="Monotype Sorts" pitchFamily="2" charset="2"/>
                        <a:buNone/>
                      </a:pPr>
                      <a:r>
                        <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知识储备</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246"/>
                    </a:solidFill>
                  </a:tcPr>
                </a:tc>
                <a:tc>
                  <a:txBody>
                    <a:bodyPr/>
                    <a:lstStyle>
                      <a:lvl1pPr>
                        <a:spcBef>
                          <a:spcPct val="70000"/>
                        </a:spcBef>
                        <a:spcAft>
                          <a:spcPct val="10000"/>
                        </a:spcAft>
                        <a:buClr>
                          <a:schemeClr val="accent1"/>
                        </a:buClr>
                        <a:buSzPct val="50000"/>
                        <a:buFont typeface="Monotype Sorts" pitchFamily="2" charset="2"/>
                        <a:defRPr sz="2000" b="1">
                          <a:solidFill>
                            <a:schemeClr val="tx1"/>
                          </a:solidFill>
                          <a:latin typeface="Arial" panose="020B0604020202020204" pitchFamily="34" charset="0"/>
                        </a:defRPr>
                      </a:lvl1pPr>
                      <a:lvl2pPr>
                        <a:spcBef>
                          <a:spcPct val="50000"/>
                        </a:spcBef>
                        <a:spcAft>
                          <a:spcPct val="10000"/>
                        </a:spcAft>
                        <a:buClr>
                          <a:schemeClr val="accent1"/>
                        </a:buClr>
                        <a:buSzPct val="75000"/>
                        <a:buFont typeface="Wingdings" panose="05000000000000000000" pitchFamily="2" charset="2"/>
                        <a:defRPr sz="1600">
                          <a:solidFill>
                            <a:schemeClr val="tx1"/>
                          </a:solidFill>
                          <a:latin typeface="Arial" panose="020B0604020202020204" pitchFamily="34" charset="0"/>
                        </a:defRPr>
                      </a:lvl2pPr>
                      <a:lvl3pPr>
                        <a:spcBef>
                          <a:spcPct val="50000"/>
                        </a:spcBef>
                        <a:spcAft>
                          <a:spcPct val="10000"/>
                        </a:spcAft>
                        <a:buClr>
                          <a:schemeClr val="accent1"/>
                        </a:buClr>
                        <a:buSzPct val="75000"/>
                        <a:defRPr sz="1600">
                          <a:solidFill>
                            <a:schemeClr val="tx1"/>
                          </a:solidFill>
                          <a:latin typeface="Arial" panose="020B060402020202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70000"/>
                        </a:spcBef>
                        <a:spcAft>
                          <a:spcPct val="10000"/>
                        </a:spcAft>
                        <a:buClr>
                          <a:schemeClr val="accent1"/>
                        </a:buClr>
                        <a:buSzPct val="50000"/>
                        <a:buFont typeface="Monotype Sorts"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完成情况</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246"/>
                    </a:solidFill>
                  </a:tcPr>
                </a:tc>
                <a:extLst>
                  <a:ext uri="{0D108BD9-81ED-4DB2-BD59-A6C34878D82A}">
                    <a16:rowId xmlns:a16="http://schemas.microsoft.com/office/drawing/2014/main" val="10000"/>
                  </a:ext>
                </a:extLst>
              </a:tr>
              <a:tr h="357060">
                <a:tc>
                  <a:txBody>
                    <a:bodyPr/>
                    <a:lstStyle>
                      <a:lvl1pPr>
                        <a:spcBef>
                          <a:spcPct val="70000"/>
                        </a:spcBef>
                        <a:spcAft>
                          <a:spcPct val="10000"/>
                        </a:spcAft>
                        <a:buClr>
                          <a:schemeClr val="accent1"/>
                        </a:buClr>
                        <a:buSzPct val="50000"/>
                        <a:buFont typeface="Monotype Sorts" pitchFamily="2" charset="2"/>
                        <a:defRPr sz="2000" b="1">
                          <a:solidFill>
                            <a:schemeClr val="tx1"/>
                          </a:solidFill>
                          <a:latin typeface="Arial" panose="020B0604020202020204" pitchFamily="34" charset="0"/>
                        </a:defRPr>
                      </a:lvl1pPr>
                      <a:lvl2pPr>
                        <a:spcBef>
                          <a:spcPct val="50000"/>
                        </a:spcBef>
                        <a:spcAft>
                          <a:spcPct val="10000"/>
                        </a:spcAft>
                        <a:buClr>
                          <a:schemeClr val="accent1"/>
                        </a:buClr>
                        <a:buSzPct val="75000"/>
                        <a:buFont typeface="Wingdings" panose="05000000000000000000" pitchFamily="2" charset="2"/>
                        <a:defRPr sz="1600">
                          <a:solidFill>
                            <a:schemeClr val="tx1"/>
                          </a:solidFill>
                          <a:latin typeface="Arial" panose="020B0604020202020204" pitchFamily="34" charset="0"/>
                        </a:defRPr>
                      </a:lvl2pPr>
                      <a:lvl3pPr>
                        <a:spcBef>
                          <a:spcPct val="50000"/>
                        </a:spcBef>
                        <a:spcAft>
                          <a:spcPct val="10000"/>
                        </a:spcAft>
                        <a:buClr>
                          <a:schemeClr val="accent1"/>
                        </a:buClr>
                        <a:buSzPct val="75000"/>
                        <a:defRPr sz="1600">
                          <a:solidFill>
                            <a:schemeClr val="tx1"/>
                          </a:solidFill>
                          <a:latin typeface="Arial" panose="020B060402020202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70000"/>
                        </a:spcBef>
                        <a:spcAft>
                          <a:spcPct val="10000"/>
                        </a:spcAft>
                        <a:buClr>
                          <a:schemeClr val="accent1"/>
                        </a:buClr>
                        <a:buSzPct val="50000"/>
                        <a:buFont typeface="Monotype Sorts"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《Java</a:t>
                      </a: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语言程序设计</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70000"/>
                        </a:spcBef>
                        <a:spcAft>
                          <a:spcPct val="10000"/>
                        </a:spcAft>
                        <a:buClr>
                          <a:schemeClr val="accent1"/>
                        </a:buClr>
                        <a:buSzPct val="50000"/>
                        <a:buFont typeface="Monotype Sorts" pitchFamily="2" charset="2"/>
                        <a:defRPr sz="2000" b="1">
                          <a:solidFill>
                            <a:schemeClr val="tx1"/>
                          </a:solidFill>
                          <a:latin typeface="Arial" panose="020B0604020202020204" pitchFamily="34" charset="0"/>
                        </a:defRPr>
                      </a:lvl1pPr>
                      <a:lvl2pPr>
                        <a:spcBef>
                          <a:spcPct val="50000"/>
                        </a:spcBef>
                        <a:spcAft>
                          <a:spcPct val="10000"/>
                        </a:spcAft>
                        <a:buClr>
                          <a:schemeClr val="accent1"/>
                        </a:buClr>
                        <a:buSzPct val="75000"/>
                        <a:buFont typeface="Wingdings" panose="05000000000000000000" pitchFamily="2" charset="2"/>
                        <a:defRPr sz="1600">
                          <a:solidFill>
                            <a:schemeClr val="tx1"/>
                          </a:solidFill>
                          <a:latin typeface="Arial" panose="020B0604020202020204" pitchFamily="34" charset="0"/>
                        </a:defRPr>
                      </a:lvl2pPr>
                      <a:lvl3pPr>
                        <a:spcBef>
                          <a:spcPct val="50000"/>
                        </a:spcBef>
                        <a:spcAft>
                          <a:spcPct val="10000"/>
                        </a:spcAft>
                        <a:buClr>
                          <a:schemeClr val="accent1"/>
                        </a:buClr>
                        <a:buSzPct val="75000"/>
                        <a:defRPr sz="1600">
                          <a:solidFill>
                            <a:schemeClr val="tx1"/>
                          </a:solidFill>
                          <a:latin typeface="Arial" panose="020B060402020202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70000"/>
                        </a:spcBef>
                        <a:spcAft>
                          <a:spcPct val="10000"/>
                        </a:spcAft>
                        <a:buClr>
                          <a:schemeClr val="accent1"/>
                        </a:buClr>
                        <a:buSzPct val="50000"/>
                        <a:buFont typeface="Monotype Sorts" pitchFamily="2" charset="2"/>
                        <a:buNone/>
                      </a:pP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已修</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91">
                <a:tc>
                  <a:txBody>
                    <a:bodyPr/>
                    <a:lstStyle>
                      <a:lvl1pPr>
                        <a:spcBef>
                          <a:spcPct val="70000"/>
                        </a:spcBef>
                        <a:spcAft>
                          <a:spcPct val="10000"/>
                        </a:spcAft>
                        <a:buClr>
                          <a:schemeClr val="accent1"/>
                        </a:buClr>
                        <a:buSzPct val="50000"/>
                        <a:buFont typeface="Monotype Sorts" pitchFamily="2" charset="2"/>
                        <a:defRPr sz="2000" b="1">
                          <a:solidFill>
                            <a:schemeClr val="tx1"/>
                          </a:solidFill>
                          <a:latin typeface="Arial" panose="020B0604020202020204" pitchFamily="34" charset="0"/>
                        </a:defRPr>
                      </a:lvl1pPr>
                      <a:lvl2pPr>
                        <a:spcBef>
                          <a:spcPct val="50000"/>
                        </a:spcBef>
                        <a:spcAft>
                          <a:spcPct val="10000"/>
                        </a:spcAft>
                        <a:buClr>
                          <a:schemeClr val="accent1"/>
                        </a:buClr>
                        <a:buSzPct val="75000"/>
                        <a:buFont typeface="Wingdings" panose="05000000000000000000" pitchFamily="2" charset="2"/>
                        <a:defRPr sz="1600">
                          <a:solidFill>
                            <a:schemeClr val="tx1"/>
                          </a:solidFill>
                          <a:latin typeface="Arial" panose="020B0604020202020204" pitchFamily="34" charset="0"/>
                        </a:defRPr>
                      </a:lvl2pPr>
                      <a:lvl3pPr>
                        <a:spcBef>
                          <a:spcPct val="50000"/>
                        </a:spcBef>
                        <a:spcAft>
                          <a:spcPct val="10000"/>
                        </a:spcAft>
                        <a:buClr>
                          <a:schemeClr val="accent1"/>
                        </a:buClr>
                        <a:buSzPct val="75000"/>
                        <a:defRPr sz="1600">
                          <a:solidFill>
                            <a:schemeClr val="tx1"/>
                          </a:solidFill>
                          <a:latin typeface="Arial" panose="020B060402020202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70000"/>
                        </a:spcBef>
                        <a:spcAft>
                          <a:spcPct val="10000"/>
                        </a:spcAft>
                        <a:buClr>
                          <a:schemeClr val="accent1"/>
                        </a:buClr>
                        <a:buSzPct val="50000"/>
                        <a:buFont typeface="Monotype Sorts"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《JSP</a:t>
                      </a: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大学实用教程</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70000"/>
                        </a:spcBef>
                        <a:spcAft>
                          <a:spcPct val="10000"/>
                        </a:spcAft>
                        <a:buClr>
                          <a:schemeClr val="accent1"/>
                        </a:buClr>
                        <a:buSzPct val="50000"/>
                        <a:buFont typeface="Monotype Sorts" pitchFamily="2" charset="2"/>
                        <a:defRPr sz="2000" b="1">
                          <a:solidFill>
                            <a:schemeClr val="tx1"/>
                          </a:solidFill>
                          <a:latin typeface="Arial" panose="020B0604020202020204" pitchFamily="34" charset="0"/>
                        </a:defRPr>
                      </a:lvl1pPr>
                      <a:lvl2pPr>
                        <a:spcBef>
                          <a:spcPct val="50000"/>
                        </a:spcBef>
                        <a:spcAft>
                          <a:spcPct val="10000"/>
                        </a:spcAft>
                        <a:buClr>
                          <a:schemeClr val="accent1"/>
                        </a:buClr>
                        <a:buSzPct val="75000"/>
                        <a:buFont typeface="Wingdings" panose="05000000000000000000" pitchFamily="2" charset="2"/>
                        <a:defRPr sz="1600">
                          <a:solidFill>
                            <a:schemeClr val="tx1"/>
                          </a:solidFill>
                          <a:latin typeface="Arial" panose="020B0604020202020204" pitchFamily="34" charset="0"/>
                        </a:defRPr>
                      </a:lvl2pPr>
                      <a:lvl3pPr>
                        <a:spcBef>
                          <a:spcPct val="50000"/>
                        </a:spcBef>
                        <a:spcAft>
                          <a:spcPct val="10000"/>
                        </a:spcAft>
                        <a:buClr>
                          <a:schemeClr val="accent1"/>
                        </a:buClr>
                        <a:buSzPct val="75000"/>
                        <a:defRPr sz="1600">
                          <a:solidFill>
                            <a:schemeClr val="tx1"/>
                          </a:solidFill>
                          <a:latin typeface="Arial" panose="020B060402020202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70000"/>
                        </a:spcBef>
                        <a:spcAft>
                          <a:spcPct val="10000"/>
                        </a:spcAft>
                        <a:buClr>
                          <a:schemeClr val="accent1"/>
                        </a:buClr>
                        <a:buSzPct val="50000"/>
                        <a:buFont typeface="Monotype Sorts" pitchFamily="2" charset="2"/>
                        <a:buNone/>
                      </a:pP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已修</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5473">
                <a:tc>
                  <a:txBody>
                    <a:bodyPr/>
                    <a:lstStyle>
                      <a:lvl1pPr>
                        <a:spcBef>
                          <a:spcPct val="70000"/>
                        </a:spcBef>
                        <a:spcAft>
                          <a:spcPct val="10000"/>
                        </a:spcAft>
                        <a:buClr>
                          <a:schemeClr val="accent1"/>
                        </a:buClr>
                        <a:buSzPct val="50000"/>
                        <a:buFont typeface="Monotype Sorts" pitchFamily="2" charset="2"/>
                        <a:defRPr sz="2000" b="1">
                          <a:solidFill>
                            <a:schemeClr val="tx1"/>
                          </a:solidFill>
                          <a:latin typeface="Arial" panose="020B0604020202020204" pitchFamily="34" charset="0"/>
                        </a:defRPr>
                      </a:lvl1pPr>
                      <a:lvl2pPr>
                        <a:spcBef>
                          <a:spcPct val="50000"/>
                        </a:spcBef>
                        <a:spcAft>
                          <a:spcPct val="10000"/>
                        </a:spcAft>
                        <a:buClr>
                          <a:schemeClr val="accent1"/>
                        </a:buClr>
                        <a:buSzPct val="75000"/>
                        <a:buFont typeface="Wingdings" panose="05000000000000000000" pitchFamily="2" charset="2"/>
                        <a:defRPr sz="1600">
                          <a:solidFill>
                            <a:schemeClr val="tx1"/>
                          </a:solidFill>
                          <a:latin typeface="Arial" panose="020B0604020202020204" pitchFamily="34" charset="0"/>
                        </a:defRPr>
                      </a:lvl2pPr>
                      <a:lvl3pPr>
                        <a:spcBef>
                          <a:spcPct val="50000"/>
                        </a:spcBef>
                        <a:spcAft>
                          <a:spcPct val="10000"/>
                        </a:spcAft>
                        <a:buClr>
                          <a:schemeClr val="accent1"/>
                        </a:buClr>
                        <a:buSzPct val="75000"/>
                        <a:defRPr sz="1600">
                          <a:solidFill>
                            <a:schemeClr val="tx1"/>
                          </a:solidFill>
                          <a:latin typeface="Arial" panose="020B060402020202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70000"/>
                        </a:spcBef>
                        <a:spcAft>
                          <a:spcPct val="10000"/>
                        </a:spcAft>
                        <a:buClr>
                          <a:schemeClr val="accent1"/>
                        </a:buClr>
                        <a:buSzPct val="50000"/>
                        <a:buFont typeface="Monotype Sorts"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数据结构</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70000"/>
                        </a:spcBef>
                        <a:spcAft>
                          <a:spcPct val="10000"/>
                        </a:spcAft>
                        <a:buClr>
                          <a:schemeClr val="accent1"/>
                        </a:buClr>
                        <a:buSzPct val="50000"/>
                        <a:buFont typeface="Monotype Sorts" pitchFamily="2" charset="2"/>
                        <a:defRPr sz="2000" b="1">
                          <a:solidFill>
                            <a:schemeClr val="tx1"/>
                          </a:solidFill>
                          <a:latin typeface="Arial" panose="020B0604020202020204" pitchFamily="34" charset="0"/>
                        </a:defRPr>
                      </a:lvl1pPr>
                      <a:lvl2pPr>
                        <a:spcBef>
                          <a:spcPct val="50000"/>
                        </a:spcBef>
                        <a:spcAft>
                          <a:spcPct val="10000"/>
                        </a:spcAft>
                        <a:buClr>
                          <a:schemeClr val="accent1"/>
                        </a:buClr>
                        <a:buSzPct val="75000"/>
                        <a:buFont typeface="Wingdings" panose="05000000000000000000" pitchFamily="2" charset="2"/>
                        <a:defRPr sz="1600">
                          <a:solidFill>
                            <a:schemeClr val="tx1"/>
                          </a:solidFill>
                          <a:latin typeface="Arial" panose="020B0604020202020204" pitchFamily="34" charset="0"/>
                        </a:defRPr>
                      </a:lvl2pPr>
                      <a:lvl3pPr>
                        <a:spcBef>
                          <a:spcPct val="50000"/>
                        </a:spcBef>
                        <a:spcAft>
                          <a:spcPct val="10000"/>
                        </a:spcAft>
                        <a:buClr>
                          <a:schemeClr val="accent1"/>
                        </a:buClr>
                        <a:buSzPct val="75000"/>
                        <a:defRPr sz="1600">
                          <a:solidFill>
                            <a:schemeClr val="tx1"/>
                          </a:solidFill>
                          <a:latin typeface="Arial" panose="020B060402020202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70000"/>
                        </a:spcBef>
                        <a:spcAft>
                          <a:spcPct val="10000"/>
                        </a:spcAft>
                        <a:buClr>
                          <a:schemeClr val="accent1"/>
                        </a:buClr>
                        <a:buSzPct val="50000"/>
                        <a:buFont typeface="Monotype Sorts" pitchFamily="2" charset="2"/>
                        <a:buNone/>
                      </a:pP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已修</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168">
                <a:tc>
                  <a:txBody>
                    <a:bodyPr/>
                    <a:lstStyle>
                      <a:lvl1pPr>
                        <a:spcBef>
                          <a:spcPct val="70000"/>
                        </a:spcBef>
                        <a:spcAft>
                          <a:spcPct val="10000"/>
                        </a:spcAft>
                        <a:buClr>
                          <a:schemeClr val="accent1"/>
                        </a:buClr>
                        <a:buSzPct val="50000"/>
                        <a:buFont typeface="Monotype Sorts" pitchFamily="2" charset="2"/>
                        <a:defRPr sz="2000" b="1">
                          <a:solidFill>
                            <a:schemeClr val="tx1"/>
                          </a:solidFill>
                          <a:latin typeface="Arial" panose="020B0604020202020204" pitchFamily="34" charset="0"/>
                        </a:defRPr>
                      </a:lvl1pPr>
                      <a:lvl2pPr>
                        <a:spcBef>
                          <a:spcPct val="50000"/>
                        </a:spcBef>
                        <a:spcAft>
                          <a:spcPct val="10000"/>
                        </a:spcAft>
                        <a:buClr>
                          <a:schemeClr val="accent1"/>
                        </a:buClr>
                        <a:buSzPct val="75000"/>
                        <a:buFont typeface="Wingdings" panose="05000000000000000000" pitchFamily="2" charset="2"/>
                        <a:defRPr sz="1600">
                          <a:solidFill>
                            <a:schemeClr val="tx1"/>
                          </a:solidFill>
                          <a:latin typeface="Arial" panose="020B0604020202020204" pitchFamily="34" charset="0"/>
                        </a:defRPr>
                      </a:lvl2pPr>
                      <a:lvl3pPr>
                        <a:spcBef>
                          <a:spcPct val="50000"/>
                        </a:spcBef>
                        <a:spcAft>
                          <a:spcPct val="10000"/>
                        </a:spcAft>
                        <a:buClr>
                          <a:schemeClr val="accent1"/>
                        </a:buClr>
                        <a:buSzPct val="75000"/>
                        <a:defRPr sz="1600">
                          <a:solidFill>
                            <a:schemeClr val="tx1"/>
                          </a:solidFill>
                          <a:latin typeface="Arial" panose="020B060402020202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70000"/>
                        </a:spcBef>
                        <a:spcAft>
                          <a:spcPct val="10000"/>
                        </a:spcAft>
                        <a:buClr>
                          <a:schemeClr val="accent1"/>
                        </a:buClr>
                        <a:buSzPct val="50000"/>
                        <a:buFont typeface="Monotype Sorts"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计算机网络</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70000"/>
                        </a:spcBef>
                        <a:spcAft>
                          <a:spcPct val="10000"/>
                        </a:spcAft>
                        <a:buClr>
                          <a:schemeClr val="accent1"/>
                        </a:buClr>
                        <a:buSzPct val="50000"/>
                        <a:buFont typeface="Monotype Sorts" pitchFamily="2" charset="2"/>
                        <a:defRPr sz="2000" b="1">
                          <a:solidFill>
                            <a:schemeClr val="tx1"/>
                          </a:solidFill>
                          <a:latin typeface="Arial" panose="020B0604020202020204" pitchFamily="34" charset="0"/>
                        </a:defRPr>
                      </a:lvl1pPr>
                      <a:lvl2pPr>
                        <a:spcBef>
                          <a:spcPct val="50000"/>
                        </a:spcBef>
                        <a:spcAft>
                          <a:spcPct val="10000"/>
                        </a:spcAft>
                        <a:buClr>
                          <a:schemeClr val="accent1"/>
                        </a:buClr>
                        <a:buSzPct val="75000"/>
                        <a:buFont typeface="Wingdings" panose="05000000000000000000" pitchFamily="2" charset="2"/>
                        <a:defRPr sz="1600">
                          <a:solidFill>
                            <a:schemeClr val="tx1"/>
                          </a:solidFill>
                          <a:latin typeface="Arial" panose="020B0604020202020204" pitchFamily="34" charset="0"/>
                        </a:defRPr>
                      </a:lvl2pPr>
                      <a:lvl3pPr>
                        <a:spcBef>
                          <a:spcPct val="50000"/>
                        </a:spcBef>
                        <a:spcAft>
                          <a:spcPct val="10000"/>
                        </a:spcAft>
                        <a:buClr>
                          <a:schemeClr val="accent1"/>
                        </a:buClr>
                        <a:buSzPct val="75000"/>
                        <a:defRPr sz="1600">
                          <a:solidFill>
                            <a:schemeClr val="tx1"/>
                          </a:solidFill>
                          <a:latin typeface="Arial" panose="020B060402020202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70000"/>
                        </a:spcBef>
                        <a:spcAft>
                          <a:spcPct val="10000"/>
                        </a:spcAft>
                        <a:buClr>
                          <a:schemeClr val="accent1"/>
                        </a:buClr>
                        <a:buSzPct val="50000"/>
                        <a:buFont typeface="Monotype Sorts" pitchFamily="2" charset="2"/>
                        <a:buNone/>
                      </a:pP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已修</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5473">
                <a:tc>
                  <a:txBody>
                    <a:bodyPr/>
                    <a:lstStyle>
                      <a:lvl1pPr>
                        <a:spcBef>
                          <a:spcPct val="70000"/>
                        </a:spcBef>
                        <a:spcAft>
                          <a:spcPct val="10000"/>
                        </a:spcAft>
                        <a:buClr>
                          <a:schemeClr val="accent1"/>
                        </a:buClr>
                        <a:buSzPct val="50000"/>
                        <a:buFont typeface="Monotype Sorts" pitchFamily="2" charset="2"/>
                        <a:defRPr sz="2000" b="1">
                          <a:solidFill>
                            <a:schemeClr val="tx1"/>
                          </a:solidFill>
                          <a:latin typeface="Arial" panose="020B0604020202020204" pitchFamily="34" charset="0"/>
                        </a:defRPr>
                      </a:lvl1pPr>
                      <a:lvl2pPr>
                        <a:spcBef>
                          <a:spcPct val="50000"/>
                        </a:spcBef>
                        <a:spcAft>
                          <a:spcPct val="10000"/>
                        </a:spcAft>
                        <a:buClr>
                          <a:schemeClr val="accent1"/>
                        </a:buClr>
                        <a:buSzPct val="75000"/>
                        <a:buFont typeface="Wingdings" panose="05000000000000000000" pitchFamily="2" charset="2"/>
                        <a:defRPr sz="1600">
                          <a:solidFill>
                            <a:schemeClr val="tx1"/>
                          </a:solidFill>
                          <a:latin typeface="Arial" panose="020B0604020202020204" pitchFamily="34" charset="0"/>
                        </a:defRPr>
                      </a:lvl2pPr>
                      <a:lvl3pPr>
                        <a:spcBef>
                          <a:spcPct val="50000"/>
                        </a:spcBef>
                        <a:spcAft>
                          <a:spcPct val="10000"/>
                        </a:spcAft>
                        <a:buClr>
                          <a:schemeClr val="accent1"/>
                        </a:buClr>
                        <a:buSzPct val="75000"/>
                        <a:defRPr sz="1600">
                          <a:solidFill>
                            <a:schemeClr val="tx1"/>
                          </a:solidFill>
                          <a:latin typeface="Arial" panose="020B060402020202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70000"/>
                        </a:spcBef>
                        <a:spcAft>
                          <a:spcPct val="10000"/>
                        </a:spcAft>
                        <a:buClr>
                          <a:schemeClr val="accent1"/>
                        </a:buClr>
                        <a:buSzPct val="50000"/>
                        <a:buFont typeface="Monotype Sorts"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数据库系统原理</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70000"/>
                        </a:spcBef>
                        <a:spcAft>
                          <a:spcPct val="10000"/>
                        </a:spcAft>
                        <a:buClr>
                          <a:schemeClr val="accent1"/>
                        </a:buClr>
                        <a:buSzPct val="50000"/>
                        <a:buFont typeface="Monotype Sorts" pitchFamily="2" charset="2"/>
                        <a:defRPr sz="2000" b="1">
                          <a:solidFill>
                            <a:schemeClr val="tx1"/>
                          </a:solidFill>
                          <a:latin typeface="Arial" panose="020B0604020202020204" pitchFamily="34" charset="0"/>
                        </a:defRPr>
                      </a:lvl1pPr>
                      <a:lvl2pPr>
                        <a:spcBef>
                          <a:spcPct val="50000"/>
                        </a:spcBef>
                        <a:spcAft>
                          <a:spcPct val="10000"/>
                        </a:spcAft>
                        <a:buClr>
                          <a:schemeClr val="accent1"/>
                        </a:buClr>
                        <a:buSzPct val="75000"/>
                        <a:buFont typeface="Wingdings" panose="05000000000000000000" pitchFamily="2" charset="2"/>
                        <a:defRPr sz="1600">
                          <a:solidFill>
                            <a:schemeClr val="tx1"/>
                          </a:solidFill>
                          <a:latin typeface="Arial" panose="020B0604020202020204" pitchFamily="34" charset="0"/>
                        </a:defRPr>
                      </a:lvl2pPr>
                      <a:lvl3pPr>
                        <a:spcBef>
                          <a:spcPct val="50000"/>
                        </a:spcBef>
                        <a:spcAft>
                          <a:spcPct val="10000"/>
                        </a:spcAft>
                        <a:buClr>
                          <a:schemeClr val="accent1"/>
                        </a:buClr>
                        <a:buSzPct val="75000"/>
                        <a:defRPr sz="1600">
                          <a:solidFill>
                            <a:schemeClr val="tx1"/>
                          </a:solidFill>
                          <a:latin typeface="Arial" panose="020B060402020202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70000"/>
                        </a:spcBef>
                        <a:spcAft>
                          <a:spcPct val="10000"/>
                        </a:spcAft>
                        <a:buClr>
                          <a:schemeClr val="accent1"/>
                        </a:buClr>
                        <a:buSzPct val="50000"/>
                        <a:buFont typeface="Monotype Sorts" pitchFamily="2" charset="2"/>
                        <a:buNone/>
                      </a:pP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已修</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5473">
                <a:tc>
                  <a:txBody>
                    <a:bodyPr/>
                    <a:lstStyle>
                      <a:lvl1pPr>
                        <a:spcBef>
                          <a:spcPct val="70000"/>
                        </a:spcBef>
                        <a:spcAft>
                          <a:spcPct val="10000"/>
                        </a:spcAft>
                        <a:buClr>
                          <a:schemeClr val="accent1"/>
                        </a:buClr>
                        <a:buSzPct val="50000"/>
                        <a:buFont typeface="Monotype Sorts" pitchFamily="2" charset="2"/>
                        <a:defRPr sz="2000" b="1">
                          <a:solidFill>
                            <a:schemeClr val="tx1"/>
                          </a:solidFill>
                          <a:latin typeface="Arial" panose="020B0604020202020204" pitchFamily="34" charset="0"/>
                        </a:defRPr>
                      </a:lvl1pPr>
                      <a:lvl2pPr>
                        <a:spcBef>
                          <a:spcPct val="50000"/>
                        </a:spcBef>
                        <a:spcAft>
                          <a:spcPct val="10000"/>
                        </a:spcAft>
                        <a:buClr>
                          <a:schemeClr val="accent1"/>
                        </a:buClr>
                        <a:buSzPct val="75000"/>
                        <a:buFont typeface="Wingdings" panose="05000000000000000000" pitchFamily="2" charset="2"/>
                        <a:defRPr sz="1600">
                          <a:solidFill>
                            <a:schemeClr val="tx1"/>
                          </a:solidFill>
                          <a:latin typeface="Arial" panose="020B0604020202020204" pitchFamily="34" charset="0"/>
                        </a:defRPr>
                      </a:lvl2pPr>
                      <a:lvl3pPr>
                        <a:spcBef>
                          <a:spcPct val="50000"/>
                        </a:spcBef>
                        <a:spcAft>
                          <a:spcPct val="10000"/>
                        </a:spcAft>
                        <a:buClr>
                          <a:schemeClr val="accent1"/>
                        </a:buClr>
                        <a:buSzPct val="75000"/>
                        <a:defRPr sz="1600">
                          <a:solidFill>
                            <a:schemeClr val="tx1"/>
                          </a:solidFill>
                          <a:latin typeface="Arial" panose="020B060402020202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70000"/>
                        </a:spcBef>
                        <a:spcAft>
                          <a:spcPct val="10000"/>
                        </a:spcAft>
                        <a:buClr>
                          <a:schemeClr val="accent1"/>
                        </a:buClr>
                        <a:buSzPct val="50000"/>
                        <a:buFont typeface="Monotype Sorts"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lang="zh-CN" altLang="en-US" sz="1600" dirty="0" smtClean="0">
                          <a:ln>
                            <a:noFill/>
                          </a:ln>
                          <a:effectLst/>
                          <a:ea typeface="宋体" panose="02010600030101010101" pitchFamily="2" charset="-122"/>
                          <a:sym typeface="+mn-ea"/>
                        </a:rPr>
                        <a:t>算法分析与基础</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70000"/>
                        </a:spcBef>
                        <a:spcAft>
                          <a:spcPct val="10000"/>
                        </a:spcAft>
                        <a:buClr>
                          <a:schemeClr val="accent1"/>
                        </a:buClr>
                        <a:buSzPct val="50000"/>
                        <a:buFont typeface="Monotype Sorts" pitchFamily="2" charset="2"/>
                        <a:defRPr sz="2000" b="1">
                          <a:solidFill>
                            <a:schemeClr val="tx1"/>
                          </a:solidFill>
                          <a:latin typeface="Arial" panose="020B0604020202020204" pitchFamily="34" charset="0"/>
                        </a:defRPr>
                      </a:lvl1pPr>
                      <a:lvl2pPr>
                        <a:spcBef>
                          <a:spcPct val="50000"/>
                        </a:spcBef>
                        <a:spcAft>
                          <a:spcPct val="10000"/>
                        </a:spcAft>
                        <a:buClr>
                          <a:schemeClr val="accent1"/>
                        </a:buClr>
                        <a:buSzPct val="75000"/>
                        <a:buFont typeface="Wingdings" panose="05000000000000000000" pitchFamily="2" charset="2"/>
                        <a:defRPr sz="1600">
                          <a:solidFill>
                            <a:schemeClr val="tx1"/>
                          </a:solidFill>
                          <a:latin typeface="Arial" panose="020B0604020202020204" pitchFamily="34" charset="0"/>
                        </a:defRPr>
                      </a:lvl2pPr>
                      <a:lvl3pPr>
                        <a:spcBef>
                          <a:spcPct val="50000"/>
                        </a:spcBef>
                        <a:spcAft>
                          <a:spcPct val="10000"/>
                        </a:spcAft>
                        <a:buClr>
                          <a:schemeClr val="accent1"/>
                        </a:buClr>
                        <a:buSzPct val="75000"/>
                        <a:defRPr sz="1600">
                          <a:solidFill>
                            <a:schemeClr val="tx1"/>
                          </a:solidFill>
                          <a:latin typeface="Arial" panose="020B060402020202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70000"/>
                        </a:spcBef>
                        <a:spcAft>
                          <a:spcPct val="10000"/>
                        </a:spcAft>
                        <a:buClr>
                          <a:schemeClr val="accent1"/>
                        </a:buClr>
                        <a:buSzPct val="50000"/>
                        <a:buFont typeface="Monotype Sorts" pitchFamily="2" charset="2"/>
                        <a:buNone/>
                      </a:pP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已修</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5473">
                <a:tc>
                  <a:txBody>
                    <a:bodyPr/>
                    <a:lstStyle>
                      <a:lvl1pPr>
                        <a:spcBef>
                          <a:spcPct val="70000"/>
                        </a:spcBef>
                        <a:spcAft>
                          <a:spcPct val="10000"/>
                        </a:spcAft>
                        <a:buClr>
                          <a:schemeClr val="accent1"/>
                        </a:buClr>
                        <a:buSzPct val="50000"/>
                        <a:buFont typeface="Monotype Sorts" pitchFamily="2" charset="2"/>
                        <a:defRPr sz="2000" b="1">
                          <a:solidFill>
                            <a:schemeClr val="tx1"/>
                          </a:solidFill>
                          <a:latin typeface="Arial" panose="020B0604020202020204" pitchFamily="34" charset="0"/>
                        </a:defRPr>
                      </a:lvl1pPr>
                      <a:lvl2pPr>
                        <a:spcBef>
                          <a:spcPct val="50000"/>
                        </a:spcBef>
                        <a:spcAft>
                          <a:spcPct val="10000"/>
                        </a:spcAft>
                        <a:buClr>
                          <a:schemeClr val="accent1"/>
                        </a:buClr>
                        <a:buSzPct val="75000"/>
                        <a:buFont typeface="Wingdings" panose="05000000000000000000" pitchFamily="2" charset="2"/>
                        <a:defRPr sz="1600">
                          <a:solidFill>
                            <a:schemeClr val="tx1"/>
                          </a:solidFill>
                          <a:latin typeface="Arial" panose="020B0604020202020204" pitchFamily="34" charset="0"/>
                        </a:defRPr>
                      </a:lvl2pPr>
                      <a:lvl3pPr>
                        <a:spcBef>
                          <a:spcPct val="50000"/>
                        </a:spcBef>
                        <a:spcAft>
                          <a:spcPct val="10000"/>
                        </a:spcAft>
                        <a:buClr>
                          <a:schemeClr val="accent1"/>
                        </a:buClr>
                        <a:buSzPct val="75000"/>
                        <a:defRPr sz="1600">
                          <a:solidFill>
                            <a:schemeClr val="tx1"/>
                          </a:solidFill>
                          <a:latin typeface="Arial" panose="020B060402020202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70000"/>
                        </a:spcBef>
                        <a:spcAft>
                          <a:spcPct val="10000"/>
                        </a:spcAft>
                        <a:buClr>
                          <a:schemeClr val="accent1"/>
                        </a:buClr>
                        <a:buSzPct val="50000"/>
                        <a:buFont typeface="Monotype Sorts" pitchFamily="2" charset="2"/>
                        <a:buNone/>
                      </a:pPr>
                      <a:r>
                        <a:rPr lang="en-US" altLang="zh-CN" sz="1600" smtClean="0">
                          <a:ln>
                            <a:noFill/>
                          </a:ln>
                          <a:effectLst/>
                          <a:ea typeface="宋体" panose="02010600030101010101" pitchFamily="2" charset="-122"/>
                          <a:sym typeface="+mn-ea"/>
                        </a:rPr>
                        <a:t>《</a:t>
                      </a:r>
                      <a:r>
                        <a:rPr lang="zh-CN" altLang="en-US" sz="1600" smtClean="0">
                          <a:ln>
                            <a:noFill/>
                          </a:ln>
                          <a:effectLst/>
                          <a:ea typeface="宋体" panose="02010600030101010101" pitchFamily="2" charset="-122"/>
                          <a:sym typeface="+mn-ea"/>
                        </a:rPr>
                        <a:t>操作系统原理</a:t>
                      </a:r>
                      <a:r>
                        <a:rPr lang="en-US" altLang="zh-CN" sz="1600" smtClean="0">
                          <a:ln>
                            <a:noFill/>
                          </a:ln>
                          <a:effectLst/>
                          <a:ea typeface="宋体" panose="02010600030101010101" pitchFamily="2" charset="-122"/>
                          <a:sym typeface="+mn-ea"/>
                        </a:rPr>
                        <a:t>》</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70000"/>
                        </a:spcBef>
                        <a:spcAft>
                          <a:spcPct val="10000"/>
                        </a:spcAft>
                        <a:buClr>
                          <a:schemeClr val="accent1"/>
                        </a:buClr>
                        <a:buSzPct val="50000"/>
                        <a:buFont typeface="Monotype Sorts" pitchFamily="2" charset="2"/>
                        <a:defRPr sz="2000" b="1">
                          <a:solidFill>
                            <a:schemeClr val="tx1"/>
                          </a:solidFill>
                          <a:latin typeface="Arial" panose="020B0604020202020204" pitchFamily="34" charset="0"/>
                        </a:defRPr>
                      </a:lvl1pPr>
                      <a:lvl2pPr>
                        <a:spcBef>
                          <a:spcPct val="50000"/>
                        </a:spcBef>
                        <a:spcAft>
                          <a:spcPct val="10000"/>
                        </a:spcAft>
                        <a:buClr>
                          <a:schemeClr val="accent1"/>
                        </a:buClr>
                        <a:buSzPct val="75000"/>
                        <a:buFont typeface="Wingdings" panose="05000000000000000000" pitchFamily="2" charset="2"/>
                        <a:defRPr sz="1600">
                          <a:solidFill>
                            <a:schemeClr val="tx1"/>
                          </a:solidFill>
                          <a:latin typeface="Arial" panose="020B0604020202020204" pitchFamily="34" charset="0"/>
                        </a:defRPr>
                      </a:lvl2pPr>
                      <a:lvl3pPr>
                        <a:spcBef>
                          <a:spcPct val="50000"/>
                        </a:spcBef>
                        <a:spcAft>
                          <a:spcPct val="10000"/>
                        </a:spcAft>
                        <a:buClr>
                          <a:schemeClr val="accent1"/>
                        </a:buClr>
                        <a:buSzPct val="75000"/>
                        <a:defRPr sz="1600">
                          <a:solidFill>
                            <a:schemeClr val="tx1"/>
                          </a:solidFill>
                          <a:latin typeface="Arial" panose="020B060402020202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70000"/>
                        </a:spcBef>
                        <a:spcAft>
                          <a:spcPct val="10000"/>
                        </a:spcAft>
                        <a:buClr>
                          <a:schemeClr val="accent1"/>
                        </a:buClr>
                        <a:buSzPct val="50000"/>
                        <a:buFont typeface="Monotype Sorts" pitchFamily="2" charset="2"/>
                        <a:buNone/>
                      </a:pPr>
                      <a:r>
                        <a:rPr lang="zh-CN" altLang="en-US" sz="1600" smtClean="0">
                          <a:ln>
                            <a:noFill/>
                          </a:ln>
                          <a:effectLst/>
                          <a:ea typeface="宋体" panose="02010600030101010101" pitchFamily="2" charset="-122"/>
                          <a:sym typeface="+mn-ea"/>
                        </a:rPr>
                        <a:t>已修</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47650" y="473075"/>
            <a:ext cx="2382838" cy="547688"/>
          </a:xfrm>
        </p:spPr>
        <p:txBody>
          <a:bodyPr/>
          <a:lstStyle/>
          <a:p>
            <a:pPr eaLnBrk="1" hangingPunct="1"/>
            <a:r>
              <a:rPr lang="zh-CN" altLang="en-US" smtClean="0">
                <a:ea typeface="宋体" panose="02010600030101010101" pitchFamily="2" charset="-122"/>
              </a:rPr>
              <a:t>论文基础工作</a:t>
            </a:r>
          </a:p>
        </p:txBody>
      </p:sp>
      <p:sp>
        <p:nvSpPr>
          <p:cNvPr id="21506" name="Text Box 4"/>
          <p:cNvSpPr txBox="1">
            <a:spLocks noChangeArrowheads="1"/>
          </p:cNvSpPr>
          <p:nvPr/>
        </p:nvSpPr>
        <p:spPr bwMode="auto">
          <a:xfrm>
            <a:off x="250825" y="1212850"/>
            <a:ext cx="3840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spcBef>
                <a:spcPct val="50000"/>
              </a:spcBef>
              <a:buFont typeface="Monotype Sorts" pitchFamily="2" charset="2"/>
              <a:buChar char="•"/>
            </a:pPr>
            <a:r>
              <a:rPr lang="en-US" altLang="zh-CN" sz="2000">
                <a:solidFill>
                  <a:srgbClr val="0000CC"/>
                </a:solidFill>
              </a:rPr>
              <a:t>2</a:t>
            </a:r>
            <a:r>
              <a:rPr lang="zh-CN" altLang="en-US" sz="2000">
                <a:solidFill>
                  <a:srgbClr val="0000CC"/>
                </a:solidFill>
              </a:rPr>
              <a:t>、工作累计</a:t>
            </a:r>
            <a:endParaRPr lang="en-US" altLang="zh-CN" sz="2000">
              <a:solidFill>
                <a:srgbClr val="0000CC"/>
              </a:solidFill>
            </a:endParaRPr>
          </a:p>
        </p:txBody>
      </p:sp>
      <p:sp>
        <p:nvSpPr>
          <p:cNvPr id="21507" name="Text Box 5"/>
          <p:cNvSpPr txBox="1">
            <a:spLocks noChangeArrowheads="1"/>
          </p:cNvSpPr>
          <p:nvPr/>
        </p:nvSpPr>
        <p:spPr bwMode="auto">
          <a:xfrm>
            <a:off x="358775" y="1747838"/>
            <a:ext cx="87693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spcBef>
                <a:spcPct val="50000"/>
              </a:spcBef>
              <a:buFont typeface="Monotype Sorts" pitchFamily="2" charset="2"/>
              <a:buChar char="•"/>
            </a:pPr>
            <a:r>
              <a:rPr lang="zh-CN" altLang="en-US" sz="1800"/>
              <a:t>（</a:t>
            </a:r>
            <a:r>
              <a:rPr lang="en-US" altLang="zh-CN" sz="1800"/>
              <a:t>1</a:t>
            </a:r>
            <a:r>
              <a:rPr lang="zh-CN" altLang="en-US" sz="1800"/>
              <a:t>）复习了</a:t>
            </a:r>
            <a:r>
              <a:rPr lang="en-US" altLang="zh-CN" sz="1800"/>
              <a:t>《Java</a:t>
            </a:r>
            <a:r>
              <a:rPr lang="zh-CN" altLang="en-US" sz="1800"/>
              <a:t>语言程序设计</a:t>
            </a:r>
            <a:r>
              <a:rPr lang="en-US" altLang="zh-CN" sz="1800"/>
              <a:t>》</a:t>
            </a:r>
            <a:r>
              <a:rPr lang="zh-CN" altLang="en-US" sz="1800"/>
              <a:t>、</a:t>
            </a:r>
            <a:r>
              <a:rPr lang="en-US" altLang="zh-CN" sz="1800"/>
              <a:t>《</a:t>
            </a:r>
            <a:r>
              <a:rPr lang="zh-CN" altLang="en-US" sz="1800"/>
              <a:t>数据结构</a:t>
            </a:r>
            <a:r>
              <a:rPr lang="en-US" altLang="zh-CN" sz="1800"/>
              <a:t>》</a:t>
            </a:r>
            <a:r>
              <a:rPr lang="zh-CN" altLang="en-US" sz="1800"/>
              <a:t>、</a:t>
            </a:r>
            <a:r>
              <a:rPr lang="en-US" altLang="zh-CN" sz="1800"/>
              <a:t>《</a:t>
            </a:r>
            <a:r>
              <a:rPr lang="zh-CN" altLang="en-US" sz="1800"/>
              <a:t>操作系统原理</a:t>
            </a:r>
            <a:r>
              <a:rPr lang="en-US" altLang="zh-CN" sz="1800"/>
              <a:t>》</a:t>
            </a:r>
            <a:r>
              <a:rPr lang="zh-CN" altLang="en-US" sz="1800"/>
              <a:t>、</a:t>
            </a:r>
            <a:r>
              <a:rPr lang="en-US" altLang="zh-CN" sz="1800"/>
              <a:t>《</a:t>
            </a:r>
            <a:r>
              <a:rPr lang="zh-CN" altLang="en-US" sz="1800"/>
              <a:t>计算机网络</a:t>
            </a:r>
            <a:r>
              <a:rPr lang="en-US" altLang="zh-CN" sz="1800"/>
              <a:t>》</a:t>
            </a:r>
            <a:r>
              <a:rPr lang="zh-CN" altLang="en-US" sz="1800"/>
              <a:t>的</a:t>
            </a:r>
            <a:r>
              <a:rPr lang="en-US" altLang="zh-CN" sz="1800"/>
              <a:t>TCP/IP</a:t>
            </a:r>
            <a:r>
              <a:rPr lang="zh-CN" altLang="en-US" sz="1800"/>
              <a:t>协议部分。</a:t>
            </a:r>
          </a:p>
          <a:p>
            <a:pPr>
              <a:spcBef>
                <a:spcPct val="50000"/>
              </a:spcBef>
              <a:buFont typeface="Monotype Sorts" pitchFamily="2" charset="2"/>
              <a:buChar char="•"/>
            </a:pPr>
            <a:r>
              <a:rPr lang="zh-CN" altLang="en-US" sz="1800"/>
              <a:t>（</a:t>
            </a:r>
            <a:r>
              <a:rPr lang="en-US" altLang="zh-CN" sz="1800"/>
              <a:t>2</a:t>
            </a:r>
            <a:r>
              <a:rPr lang="zh-CN" altLang="en-US" sz="1800"/>
              <a:t>）学习了</a:t>
            </a:r>
            <a:r>
              <a:rPr lang="en-US" altLang="zh-CN" sz="1800"/>
              <a:t>javaWeb</a:t>
            </a:r>
            <a:r>
              <a:rPr lang="zh-CN" altLang="en-US" sz="1800"/>
              <a:t>开发基础，初步了解了</a:t>
            </a:r>
            <a:r>
              <a:rPr lang="en-US" altLang="zh-CN" sz="1800"/>
              <a:t>web</a:t>
            </a:r>
            <a:r>
              <a:rPr lang="zh-CN" altLang="en-US" sz="1800"/>
              <a:t>开发流程。</a:t>
            </a:r>
          </a:p>
          <a:p>
            <a:pPr>
              <a:spcBef>
                <a:spcPct val="50000"/>
              </a:spcBef>
              <a:buFont typeface="Monotype Sorts" pitchFamily="2" charset="2"/>
              <a:buChar char="•"/>
            </a:pPr>
            <a:r>
              <a:rPr lang="zh-CN" altLang="en-US" sz="1800"/>
              <a:t>（</a:t>
            </a:r>
            <a:r>
              <a:rPr lang="en-US" altLang="zh-CN" sz="1800"/>
              <a:t>3</a:t>
            </a:r>
            <a:r>
              <a:rPr lang="zh-CN" altLang="en-US" sz="1800"/>
              <a:t>）参考阅读与</a:t>
            </a:r>
            <a:r>
              <a:rPr lang="en-US" altLang="zh-CN" sz="1800"/>
              <a:t>web</a:t>
            </a:r>
            <a:r>
              <a:rPr lang="zh-CN" altLang="en-US" sz="1800"/>
              <a:t>开发相关的学位论文、期刊、会议论文共计</a:t>
            </a:r>
            <a:r>
              <a:rPr lang="en-US" altLang="zh-CN" sz="1800"/>
              <a:t>35</a:t>
            </a:r>
            <a:r>
              <a:rPr lang="zh-CN" altLang="en-US" sz="1800"/>
              <a:t>篇。</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247650" y="473075"/>
            <a:ext cx="2382838" cy="547688"/>
          </a:xfrm>
        </p:spPr>
        <p:txBody>
          <a:bodyPr/>
          <a:lstStyle/>
          <a:p>
            <a:pPr eaLnBrk="1" hangingPunct="1"/>
            <a:r>
              <a:rPr lang="zh-CN" altLang="en-US" smtClean="0">
                <a:ea typeface="宋体" panose="02010600030101010101" pitchFamily="2" charset="-122"/>
              </a:rPr>
              <a:t>论文基础工作</a:t>
            </a:r>
          </a:p>
        </p:txBody>
      </p:sp>
      <p:sp>
        <p:nvSpPr>
          <p:cNvPr id="22530" name="Text Box 3"/>
          <p:cNvSpPr txBox="1">
            <a:spLocks noChangeArrowheads="1"/>
          </p:cNvSpPr>
          <p:nvPr/>
        </p:nvSpPr>
        <p:spPr bwMode="auto">
          <a:xfrm>
            <a:off x="250825" y="1212850"/>
            <a:ext cx="2190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spcBef>
                <a:spcPct val="50000"/>
              </a:spcBef>
              <a:buFont typeface="Monotype Sorts" pitchFamily="2" charset="2"/>
              <a:buChar char="•"/>
            </a:pPr>
            <a:r>
              <a:rPr lang="en-US" altLang="zh-CN" sz="2000">
                <a:solidFill>
                  <a:srgbClr val="0000CC"/>
                </a:solidFill>
              </a:rPr>
              <a:t>3</a:t>
            </a:r>
            <a:r>
              <a:rPr lang="zh-CN" altLang="en-US" sz="2000">
                <a:solidFill>
                  <a:srgbClr val="0000CC"/>
                </a:solidFill>
              </a:rPr>
              <a:t>、软硬件准备</a:t>
            </a:r>
            <a:endParaRPr lang="en-US" altLang="zh-CN" sz="2000">
              <a:solidFill>
                <a:srgbClr val="0000CC"/>
              </a:solidFill>
            </a:endParaRPr>
          </a:p>
        </p:txBody>
      </p:sp>
      <p:sp>
        <p:nvSpPr>
          <p:cNvPr id="22531" name="Text Box 4"/>
          <p:cNvSpPr txBox="1">
            <a:spLocks noChangeArrowheads="1"/>
          </p:cNvSpPr>
          <p:nvPr/>
        </p:nvSpPr>
        <p:spPr bwMode="auto">
          <a:xfrm>
            <a:off x="358775" y="1747838"/>
            <a:ext cx="8769350"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spcBef>
                <a:spcPct val="50000"/>
              </a:spcBef>
              <a:buFont typeface="Monotype Sorts" pitchFamily="2" charset="2"/>
              <a:buChar char="•"/>
            </a:pPr>
            <a:r>
              <a:rPr lang="zh-CN" altLang="en-US" sz="1800"/>
              <a:t>硬件准备：</a:t>
            </a:r>
          </a:p>
          <a:p>
            <a:pPr>
              <a:spcBef>
                <a:spcPct val="50000"/>
              </a:spcBef>
              <a:buFont typeface="Monotype Sorts" pitchFamily="2" charset="2"/>
              <a:buChar char="•"/>
            </a:pPr>
            <a:r>
              <a:rPr lang="zh-CN" altLang="en-US" sz="1800"/>
              <a:t>      购买用于开发的笔记本</a:t>
            </a:r>
          </a:p>
          <a:p>
            <a:pPr>
              <a:spcBef>
                <a:spcPct val="50000"/>
              </a:spcBef>
              <a:buFont typeface="Monotype Sorts" pitchFamily="2" charset="2"/>
              <a:buChar char="•"/>
            </a:pPr>
            <a:r>
              <a:rPr lang="zh-CN" altLang="en-US" sz="1800"/>
              <a:t>软件准备：</a:t>
            </a:r>
          </a:p>
          <a:p>
            <a:pPr>
              <a:spcBef>
                <a:spcPct val="50000"/>
              </a:spcBef>
              <a:buFont typeface="Monotype Sorts" pitchFamily="2" charset="2"/>
              <a:buChar char="•"/>
            </a:pPr>
            <a:r>
              <a:rPr lang="zh-CN" altLang="en-US" sz="1800"/>
              <a:t>     </a:t>
            </a:r>
            <a:r>
              <a:rPr lang="en-US" altLang="zh-CN" sz="1800"/>
              <a:t>IDEA,MySQL</a:t>
            </a:r>
            <a:r>
              <a:rPr lang="zh-CN" altLang="en-US" sz="1800"/>
              <a:t>，</a:t>
            </a:r>
            <a:r>
              <a:rPr lang="en-US" altLang="zh-CN" sz="1800"/>
              <a:t>maven</a:t>
            </a:r>
            <a:r>
              <a:rPr lang="zh-CN" altLang="en-US" sz="1800"/>
              <a:t>，</a:t>
            </a:r>
            <a:r>
              <a:rPr lang="en-US" altLang="zh-CN" sz="1800"/>
              <a:t>Photoshop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ChangeArrowheads="1"/>
          </p:cNvSpPr>
          <p:nvPr/>
        </p:nvSpPr>
        <p:spPr bwMode="auto">
          <a:xfrm>
            <a:off x="825500" y="4660900"/>
            <a:ext cx="684847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spcBef>
                <a:spcPct val="10000"/>
              </a:spcBef>
              <a:buClr>
                <a:schemeClr val="accent1"/>
              </a:buClr>
              <a:buSzPct val="50000"/>
              <a:buFont typeface="Monotype Sorts" pitchFamily="2" charset="2"/>
              <a:buNone/>
            </a:pPr>
            <a:endParaRPr lang="en-US" altLang="en-US" sz="1800"/>
          </a:p>
        </p:txBody>
      </p:sp>
      <p:sp>
        <p:nvSpPr>
          <p:cNvPr id="23554" name="Rectangle 3"/>
          <p:cNvSpPr>
            <a:spLocks noGrp="1" noChangeArrowheads="1"/>
          </p:cNvSpPr>
          <p:nvPr>
            <p:ph type="ctrTitle"/>
          </p:nvPr>
        </p:nvSpPr>
        <p:spPr>
          <a:xfrm>
            <a:off x="492125" y="2517775"/>
            <a:ext cx="8907463"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solidFill>
                  <a:srgbClr val="0000CC"/>
                </a:solidFill>
                <a:ea typeface="宋体" panose="02010600030101010101" pitchFamily="2" charset="-122"/>
              </a:rPr>
              <a:t>恳请各位老师批评指正，谢谢！</a:t>
            </a:r>
          </a:p>
        </p:txBody>
      </p:sp>
      <p:sp>
        <p:nvSpPr>
          <p:cNvPr id="23555" name="Line 5"/>
          <p:cNvSpPr>
            <a:spLocks noChangeShapeType="1"/>
          </p:cNvSpPr>
          <p:nvPr/>
        </p:nvSpPr>
        <p:spPr bwMode="auto">
          <a:xfrm>
            <a:off x="742950" y="6651625"/>
            <a:ext cx="2514600"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6" name="Line 6"/>
          <p:cNvSpPr>
            <a:spLocks noChangeShapeType="1"/>
          </p:cNvSpPr>
          <p:nvPr/>
        </p:nvSpPr>
        <p:spPr bwMode="auto">
          <a:xfrm>
            <a:off x="6496050" y="6651625"/>
            <a:ext cx="2693988"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 name="Group 4"/>
          <p:cNvGrpSpPr>
            <a:grpSpLocks/>
          </p:cNvGrpSpPr>
          <p:nvPr/>
        </p:nvGrpSpPr>
        <p:grpSpPr bwMode="auto">
          <a:xfrm>
            <a:off x="-1506538" y="1447800"/>
            <a:ext cx="9253538" cy="3767138"/>
            <a:chOff x="-1509" y="912"/>
            <a:chExt cx="5829" cy="3039"/>
          </a:xfrm>
        </p:grpSpPr>
        <p:sp>
          <p:nvSpPr>
            <p:cNvPr id="24581" name="AutoShape 5"/>
            <p:cNvSpPr>
              <a:spLocks noChangeArrowheads="1"/>
            </p:cNvSpPr>
            <p:nvPr/>
          </p:nvSpPr>
          <p:spPr bwMode="ltGray">
            <a:xfrm rot="5400000">
              <a:off x="-1526" y="928"/>
              <a:ext cx="3039" cy="300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buFontTx/>
                <a:buNone/>
                <a:defRPr/>
              </a:pPr>
              <a:endParaRPr lang="zh-CN" altLang="en-US"/>
            </a:p>
          </p:txBody>
        </p:sp>
        <p:sp>
          <p:nvSpPr>
            <p:cNvPr id="6147" name="AutoShape 6"/>
            <p:cNvSpPr>
              <a:spLocks noChangeArrowheads="1"/>
            </p:cNvSpPr>
            <p:nvPr/>
          </p:nvSpPr>
          <p:spPr bwMode="auto">
            <a:xfrm rot="5400000" flipH="1">
              <a:off x="-1269" y="1202"/>
              <a:ext cx="2540" cy="2475"/>
            </a:xfrm>
            <a:custGeom>
              <a:avLst/>
              <a:gdLst>
                <a:gd name="T0" fmla="*/ 10744 w 21600"/>
                <a:gd name="T1" fmla="*/ 10800 h 21600"/>
                <a:gd name="T2" fmla="*/ 10800 w 21600"/>
                <a:gd name="T3" fmla="*/ 10744 h 21600"/>
                <a:gd name="T4" fmla="*/ 10856 w 21600"/>
                <a:gd name="T5" fmla="*/ 10800 h 21600"/>
                <a:gd name="T6" fmla="*/ 21600 w 21600"/>
                <a:gd name="T7" fmla="*/ 10800 h 21600"/>
                <a:gd name="T8" fmla="*/ 10800 w 21600"/>
                <a:gd name="T9" fmla="*/ 0 h 21600"/>
                <a:gd name="T10" fmla="*/ 0 w 21600"/>
                <a:gd name="T11" fmla="*/ 10799 h 21600"/>
                <a:gd name="T12" fmla="*/ 10744 w 21600"/>
                <a:gd name="T13" fmla="*/ 1080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lnTo>
                    <a:pt x="10744" y="10800"/>
                  </a:lnTo>
                  <a:close/>
                </a:path>
              </a:pathLst>
            </a:custGeom>
            <a:gradFill rotWithShape="1">
              <a:gsLst>
                <a:gs pos="0">
                  <a:srgbClr val="1B9AD9">
                    <a:alpha val="35999"/>
                  </a:srgbClr>
                </a:gs>
                <a:gs pos="100000">
                  <a:srgbClr val="B2DDF2"/>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6148" name="Group 7"/>
            <p:cNvGrpSpPr>
              <a:grpSpLocks/>
            </p:cNvGrpSpPr>
            <p:nvPr/>
          </p:nvGrpSpPr>
          <p:grpSpPr bwMode="auto">
            <a:xfrm>
              <a:off x="912" y="1147"/>
              <a:ext cx="2984" cy="320"/>
              <a:chOff x="912" y="1147"/>
              <a:chExt cx="2984" cy="320"/>
            </a:xfrm>
          </p:grpSpPr>
          <p:sp>
            <p:nvSpPr>
              <p:cNvPr id="6149" name="AutoShape 8"/>
              <p:cNvSpPr>
                <a:spLocks noChangeArrowheads="1"/>
              </p:cNvSpPr>
              <p:nvPr/>
            </p:nvSpPr>
            <p:spPr bwMode="auto">
              <a:xfrm>
                <a:off x="1112" y="1147"/>
                <a:ext cx="2784" cy="320"/>
              </a:xfrm>
              <a:prstGeom prst="roundRect">
                <a:avLst>
                  <a:gd name="adj" fmla="val 50000"/>
                </a:avLst>
              </a:prstGeom>
              <a:solidFill>
                <a:srgbClr val="FF6600"/>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r>
                  <a:rPr lang="zh-CN" altLang="en-US" sz="1800"/>
                  <a:t>研究背景、目的、意义</a:t>
                </a:r>
                <a:endParaRPr lang="en-US" altLang="zh-CN" sz="1800"/>
              </a:p>
            </p:txBody>
          </p:sp>
          <p:grpSp>
            <p:nvGrpSpPr>
              <p:cNvPr id="6150" name="Group 9"/>
              <p:cNvGrpSpPr>
                <a:grpSpLocks/>
              </p:cNvGrpSpPr>
              <p:nvPr/>
            </p:nvGrpSpPr>
            <p:grpSpPr bwMode="auto">
              <a:xfrm>
                <a:off x="912" y="1203"/>
                <a:ext cx="240" cy="240"/>
                <a:chOff x="2078" y="1680"/>
                <a:chExt cx="1615" cy="1615"/>
              </a:xfrm>
            </p:grpSpPr>
            <p:sp>
              <p:nvSpPr>
                <p:cNvPr id="6151" name="Oval 10"/>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6152" name="Oval 11"/>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24588" name="Oval 12"/>
                <p:cNvSpPr>
                  <a:spLocks noChangeArrowheads="1"/>
                </p:cNvSpPr>
                <p:nvPr/>
              </p:nvSpPr>
              <p:spPr bwMode="gray">
                <a:xfrm>
                  <a:off x="2253" y="1850"/>
                  <a:ext cx="1265" cy="125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6154" name="Oval 13"/>
                <p:cNvSpPr>
                  <a:spLocks noChangeArrowheads="1"/>
                </p:cNvSpPr>
                <p:nvPr/>
              </p:nvSpPr>
              <p:spPr bwMode="auto">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24590" name="Oval 14"/>
                <p:cNvSpPr>
                  <a:spLocks noChangeArrowheads="1"/>
                </p:cNvSpPr>
                <p:nvPr/>
              </p:nvSpPr>
              <p:spPr bwMode="gray">
                <a:xfrm>
                  <a:off x="2334" y="1937"/>
                  <a:ext cx="1097" cy="108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6156" name="Oval 15"/>
                <p:cNvSpPr>
                  <a:spLocks noChangeArrowheads="1"/>
                </p:cNvSpPr>
                <p:nvPr/>
              </p:nvSpPr>
              <p:spPr bwMode="auto">
                <a:xfrm>
                  <a:off x="2337" y="1939"/>
                  <a:ext cx="1096" cy="1098"/>
                </a:xfrm>
                <a:prstGeom prst="ellipse">
                  <a:avLst/>
                </a:prstGeom>
                <a:solidFill>
                  <a:srgbClr val="993300"/>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nvGrpSpPr>
            <p:cNvPr id="6157" name="Group 16"/>
            <p:cNvGrpSpPr>
              <a:grpSpLocks/>
            </p:cNvGrpSpPr>
            <p:nvPr/>
          </p:nvGrpSpPr>
          <p:grpSpPr bwMode="auto">
            <a:xfrm>
              <a:off x="1248" y="1632"/>
              <a:ext cx="2976" cy="320"/>
              <a:chOff x="1248" y="1632"/>
              <a:chExt cx="2976" cy="320"/>
            </a:xfrm>
          </p:grpSpPr>
          <p:sp>
            <p:nvSpPr>
              <p:cNvPr id="6158" name="AutoShape 17"/>
              <p:cNvSpPr>
                <a:spLocks noChangeArrowheads="1"/>
              </p:cNvSpPr>
              <p:nvPr/>
            </p:nvSpPr>
            <p:spPr bwMode="auto">
              <a:xfrm>
                <a:off x="1440" y="1632"/>
                <a:ext cx="2784" cy="320"/>
              </a:xfrm>
              <a:prstGeom prst="roundRect">
                <a:avLst>
                  <a:gd name="adj" fmla="val 50000"/>
                </a:avLst>
              </a:prstGeom>
              <a:solidFill>
                <a:srgbClr val="666699"/>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r>
                  <a:rPr lang="zh-CN" altLang="en-US" sz="1800">
                    <a:solidFill>
                      <a:schemeClr val="tx2"/>
                    </a:solidFill>
                  </a:rPr>
                  <a:t>研究现状</a:t>
                </a:r>
              </a:p>
            </p:txBody>
          </p:sp>
          <p:grpSp>
            <p:nvGrpSpPr>
              <p:cNvPr id="6159" name="Group 18"/>
              <p:cNvGrpSpPr>
                <a:grpSpLocks/>
              </p:cNvGrpSpPr>
              <p:nvPr/>
            </p:nvGrpSpPr>
            <p:grpSpPr bwMode="auto">
              <a:xfrm>
                <a:off x="1248" y="1699"/>
                <a:ext cx="240" cy="240"/>
                <a:chOff x="2078" y="1680"/>
                <a:chExt cx="1615" cy="1615"/>
              </a:xfrm>
            </p:grpSpPr>
            <p:sp>
              <p:nvSpPr>
                <p:cNvPr id="6160" name="Oval 19"/>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6161" name="Oval 20"/>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24597" name="Oval 21"/>
                <p:cNvSpPr>
                  <a:spLocks noChangeArrowheads="1"/>
                </p:cNvSpPr>
                <p:nvPr/>
              </p:nvSpPr>
              <p:spPr bwMode="gray">
                <a:xfrm>
                  <a:off x="2253" y="1848"/>
                  <a:ext cx="1265" cy="127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6163" name="Oval 22"/>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24599" name="Oval 23"/>
                <p:cNvSpPr>
                  <a:spLocks noChangeArrowheads="1"/>
                </p:cNvSpPr>
                <p:nvPr/>
              </p:nvSpPr>
              <p:spPr bwMode="gray">
                <a:xfrm>
                  <a:off x="2334" y="1934"/>
                  <a:ext cx="1097"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6165" name="Oval 24"/>
                <p:cNvSpPr>
                  <a:spLocks noChangeArrowheads="1"/>
                </p:cNvSpPr>
                <p:nvPr/>
              </p:nvSpPr>
              <p:spPr bwMode="auto">
                <a:xfrm>
                  <a:off x="2337" y="1939"/>
                  <a:ext cx="1096" cy="1098"/>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nvGrpSpPr>
            <p:cNvPr id="6166" name="Group 25"/>
            <p:cNvGrpSpPr>
              <a:grpSpLocks/>
            </p:cNvGrpSpPr>
            <p:nvPr/>
          </p:nvGrpSpPr>
          <p:grpSpPr bwMode="auto">
            <a:xfrm>
              <a:off x="1344" y="2179"/>
              <a:ext cx="2976" cy="320"/>
              <a:chOff x="1344" y="2179"/>
              <a:chExt cx="2976" cy="320"/>
            </a:xfrm>
          </p:grpSpPr>
          <p:sp>
            <p:nvSpPr>
              <p:cNvPr id="6167" name="AutoShape 26"/>
              <p:cNvSpPr>
                <a:spLocks noChangeArrowheads="1"/>
              </p:cNvSpPr>
              <p:nvPr/>
            </p:nvSpPr>
            <p:spPr bwMode="auto">
              <a:xfrm>
                <a:off x="1536" y="2179"/>
                <a:ext cx="2784" cy="320"/>
              </a:xfrm>
              <a:prstGeom prst="roundRect">
                <a:avLst>
                  <a:gd name="adj" fmla="val 50000"/>
                </a:avLst>
              </a:prstGeom>
              <a:solidFill>
                <a:srgbClr val="666699"/>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SzPct val="100000"/>
                  <a:buFont typeface="Monotype Sorts" pitchFamily="2" charset="2"/>
                  <a:buChar char="•"/>
                </a:pPr>
                <a:r>
                  <a:rPr lang="zh-CN" altLang="en-US" sz="1800">
                    <a:solidFill>
                      <a:schemeClr val="tx2"/>
                    </a:solidFill>
                  </a:rPr>
                  <a:t>研究方法及研究手段</a:t>
                </a:r>
              </a:p>
            </p:txBody>
          </p:sp>
          <p:grpSp>
            <p:nvGrpSpPr>
              <p:cNvPr id="6168" name="Group 27"/>
              <p:cNvGrpSpPr>
                <a:grpSpLocks/>
              </p:cNvGrpSpPr>
              <p:nvPr/>
            </p:nvGrpSpPr>
            <p:grpSpPr bwMode="auto">
              <a:xfrm>
                <a:off x="1344" y="2227"/>
                <a:ext cx="240" cy="240"/>
                <a:chOff x="2078" y="1680"/>
                <a:chExt cx="1615" cy="1615"/>
              </a:xfrm>
            </p:grpSpPr>
            <p:sp>
              <p:nvSpPr>
                <p:cNvPr id="6169" name="Oval 28"/>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6170" name="Oval 29"/>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24606" name="Oval 30"/>
                <p:cNvSpPr>
                  <a:spLocks noChangeArrowheads="1"/>
                </p:cNvSpPr>
                <p:nvPr/>
              </p:nvSpPr>
              <p:spPr bwMode="gray">
                <a:xfrm>
                  <a:off x="2253" y="1854"/>
                  <a:ext cx="1265" cy="126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6172" name="Oval 31"/>
                <p:cNvSpPr>
                  <a:spLocks noChangeArrowheads="1"/>
                </p:cNvSpPr>
                <p:nvPr/>
              </p:nvSpPr>
              <p:spPr bwMode="auto">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24608" name="Oval 32"/>
                <p:cNvSpPr>
                  <a:spLocks noChangeArrowheads="1"/>
                </p:cNvSpPr>
                <p:nvPr/>
              </p:nvSpPr>
              <p:spPr bwMode="gray">
                <a:xfrm>
                  <a:off x="2334" y="1940"/>
                  <a:ext cx="1097" cy="109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6174" name="Oval 33"/>
                <p:cNvSpPr>
                  <a:spLocks noChangeArrowheads="1"/>
                </p:cNvSpPr>
                <p:nvPr/>
              </p:nvSpPr>
              <p:spPr bwMode="auto">
                <a:xfrm>
                  <a:off x="2337" y="1939"/>
                  <a:ext cx="1096" cy="1098"/>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nvGrpSpPr>
            <p:cNvPr id="6175" name="Group 34"/>
            <p:cNvGrpSpPr>
              <a:grpSpLocks/>
            </p:cNvGrpSpPr>
            <p:nvPr/>
          </p:nvGrpSpPr>
          <p:grpSpPr bwMode="auto">
            <a:xfrm>
              <a:off x="1248" y="2691"/>
              <a:ext cx="2996" cy="320"/>
              <a:chOff x="1248" y="2691"/>
              <a:chExt cx="2996" cy="320"/>
            </a:xfrm>
          </p:grpSpPr>
          <p:sp>
            <p:nvSpPr>
              <p:cNvPr id="6176" name="AutoShape 35"/>
              <p:cNvSpPr>
                <a:spLocks noChangeArrowheads="1"/>
              </p:cNvSpPr>
              <p:nvPr/>
            </p:nvSpPr>
            <p:spPr bwMode="auto">
              <a:xfrm>
                <a:off x="1460" y="2691"/>
                <a:ext cx="2784" cy="320"/>
              </a:xfrm>
              <a:prstGeom prst="roundRect">
                <a:avLst>
                  <a:gd name="adj" fmla="val 50000"/>
                </a:avLst>
              </a:prstGeom>
              <a:solidFill>
                <a:srgbClr val="666699"/>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SzPct val="100000"/>
                  <a:buFont typeface="Monotype Sorts" pitchFamily="2" charset="2"/>
                  <a:buChar char="•"/>
                </a:pPr>
                <a:r>
                  <a:rPr lang="zh-CN" altLang="en-US" sz="1800">
                    <a:solidFill>
                      <a:schemeClr val="tx2"/>
                    </a:solidFill>
                  </a:rPr>
                  <a:t>重点研究问题及解决思路</a:t>
                </a:r>
              </a:p>
            </p:txBody>
          </p:sp>
          <p:grpSp>
            <p:nvGrpSpPr>
              <p:cNvPr id="6177" name="Group 36"/>
              <p:cNvGrpSpPr>
                <a:grpSpLocks/>
              </p:cNvGrpSpPr>
              <p:nvPr/>
            </p:nvGrpSpPr>
            <p:grpSpPr bwMode="auto">
              <a:xfrm>
                <a:off x="1248" y="2755"/>
                <a:ext cx="240" cy="240"/>
                <a:chOff x="2078" y="1680"/>
                <a:chExt cx="1615" cy="1615"/>
              </a:xfrm>
            </p:grpSpPr>
            <p:sp>
              <p:nvSpPr>
                <p:cNvPr id="6178" name="Oval 37"/>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6179" name="Oval 38"/>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24615" name="Oval 39"/>
                <p:cNvSpPr>
                  <a:spLocks noChangeArrowheads="1"/>
                </p:cNvSpPr>
                <p:nvPr/>
              </p:nvSpPr>
              <p:spPr bwMode="gray">
                <a:xfrm>
                  <a:off x="2253" y="1851"/>
                  <a:ext cx="1265" cy="127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6181" name="Oval 40"/>
                <p:cNvSpPr>
                  <a:spLocks noChangeArrowheads="1"/>
                </p:cNvSpPr>
                <p:nvPr/>
              </p:nvSpPr>
              <p:spPr bwMode="auto">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24617" name="Oval 41"/>
                <p:cNvSpPr>
                  <a:spLocks noChangeArrowheads="1"/>
                </p:cNvSpPr>
                <p:nvPr/>
              </p:nvSpPr>
              <p:spPr bwMode="gray">
                <a:xfrm>
                  <a:off x="2334" y="1938"/>
                  <a:ext cx="1097"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6183" name="Oval 42"/>
                <p:cNvSpPr>
                  <a:spLocks noChangeArrowheads="1"/>
                </p:cNvSpPr>
                <p:nvPr/>
              </p:nvSpPr>
              <p:spPr bwMode="auto">
                <a:xfrm>
                  <a:off x="2337" y="1939"/>
                  <a:ext cx="1096" cy="1098"/>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nvGrpSpPr>
            <p:cNvPr id="6184" name="Group 43"/>
            <p:cNvGrpSpPr>
              <a:grpSpLocks/>
            </p:cNvGrpSpPr>
            <p:nvPr/>
          </p:nvGrpSpPr>
          <p:grpSpPr bwMode="auto">
            <a:xfrm>
              <a:off x="960" y="3212"/>
              <a:ext cx="2972" cy="320"/>
              <a:chOff x="960" y="3212"/>
              <a:chExt cx="2972" cy="320"/>
            </a:xfrm>
          </p:grpSpPr>
          <p:sp>
            <p:nvSpPr>
              <p:cNvPr id="6185" name="AutoShape 44"/>
              <p:cNvSpPr>
                <a:spLocks noChangeArrowheads="1"/>
              </p:cNvSpPr>
              <p:nvPr/>
            </p:nvSpPr>
            <p:spPr bwMode="auto">
              <a:xfrm>
                <a:off x="1148" y="3212"/>
                <a:ext cx="2784" cy="320"/>
              </a:xfrm>
              <a:prstGeom prst="roundRect">
                <a:avLst>
                  <a:gd name="adj" fmla="val 50000"/>
                </a:avLst>
              </a:prstGeom>
              <a:solidFill>
                <a:srgbClr val="666699"/>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r>
                  <a:rPr lang="zh-CN" altLang="en-US" sz="1800">
                    <a:solidFill>
                      <a:schemeClr val="tx2"/>
                    </a:solidFill>
                  </a:rPr>
                  <a:t>论文基础工作</a:t>
                </a:r>
              </a:p>
            </p:txBody>
          </p:sp>
          <p:grpSp>
            <p:nvGrpSpPr>
              <p:cNvPr id="6186" name="Group 45"/>
              <p:cNvGrpSpPr>
                <a:grpSpLocks/>
              </p:cNvGrpSpPr>
              <p:nvPr/>
            </p:nvGrpSpPr>
            <p:grpSpPr bwMode="auto">
              <a:xfrm>
                <a:off x="960" y="3243"/>
                <a:ext cx="224" cy="240"/>
                <a:chOff x="2078" y="1680"/>
                <a:chExt cx="1615" cy="1615"/>
              </a:xfrm>
            </p:grpSpPr>
            <p:sp>
              <p:nvSpPr>
                <p:cNvPr id="6187" name="Oval 46"/>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6188" name="Oval 47"/>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24624" name="Oval 48"/>
                <p:cNvSpPr>
                  <a:spLocks noChangeArrowheads="1"/>
                </p:cNvSpPr>
                <p:nvPr/>
              </p:nvSpPr>
              <p:spPr bwMode="gray">
                <a:xfrm>
                  <a:off x="2251" y="1851"/>
                  <a:ext cx="1262" cy="127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6190" name="Oval 49"/>
                <p:cNvSpPr>
                  <a:spLocks noChangeArrowheads="1"/>
                </p:cNvSpPr>
                <p:nvPr/>
              </p:nvSpPr>
              <p:spPr bwMode="auto">
                <a:xfrm>
                  <a:off x="2254" y="1856"/>
                  <a:ext cx="1262" cy="1264"/>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24626" name="Oval 50"/>
                <p:cNvSpPr>
                  <a:spLocks noChangeArrowheads="1"/>
                </p:cNvSpPr>
                <p:nvPr/>
              </p:nvSpPr>
              <p:spPr bwMode="gray">
                <a:xfrm>
                  <a:off x="2338" y="1937"/>
                  <a:ext cx="1096"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6192" name="Oval 51"/>
                <p:cNvSpPr>
                  <a:spLocks noChangeArrowheads="1"/>
                </p:cNvSpPr>
                <p:nvPr/>
              </p:nvSpPr>
              <p:spPr bwMode="auto">
                <a:xfrm>
                  <a:off x="2337" y="1939"/>
                  <a:ext cx="1096" cy="1098"/>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a:xfrm>
            <a:off x="247650" y="473075"/>
            <a:ext cx="1952625" cy="547688"/>
          </a:xfrm>
        </p:spPr>
        <p:txBody>
          <a:bodyPr/>
          <a:lstStyle/>
          <a:p>
            <a:pPr eaLnBrk="1" hangingPunct="1"/>
            <a:r>
              <a:rPr lang="zh-CN" altLang="en-US" smtClean="0">
                <a:ea typeface="宋体" panose="02010600030101010101" pitchFamily="2" charset="-122"/>
              </a:rPr>
              <a:t>研究背景</a:t>
            </a:r>
          </a:p>
        </p:txBody>
      </p:sp>
      <p:sp>
        <p:nvSpPr>
          <p:cNvPr id="7170" name="Text Box 21"/>
          <p:cNvSpPr txBox="1">
            <a:spLocks noChangeArrowheads="1"/>
          </p:cNvSpPr>
          <p:nvPr/>
        </p:nvSpPr>
        <p:spPr bwMode="auto">
          <a:xfrm>
            <a:off x="347663" y="1339850"/>
            <a:ext cx="88280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spcBef>
                <a:spcPct val="50000"/>
              </a:spcBef>
              <a:buFont typeface="Monotype Sorts" pitchFamily="2" charset="2"/>
              <a:buChar char="•"/>
            </a:pPr>
            <a:r>
              <a:rPr lang="zh-CN" altLang="en-US" sz="1800"/>
              <a:t>       </a:t>
            </a:r>
            <a:r>
              <a:rPr lang="zh-CN" altLang="zh-CN" sz="1800"/>
              <a:t>随着我国经济的发展，人民物质需求的逐渐满足，人们对于精神需求的满足日益重要起来，为了能过通过相对较低的投入，产出适用于不同审美的作品，动漫这一艺术手段逐渐的被社会所重视。</a:t>
            </a:r>
          </a:p>
        </p:txBody>
      </p:sp>
      <p:pic>
        <p:nvPicPr>
          <p:cNvPr id="7171" name="图片 4" descr="201607111020392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2600325"/>
            <a:ext cx="8616950" cy="287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247650" y="473075"/>
            <a:ext cx="1952625" cy="547688"/>
          </a:xfrm>
        </p:spPr>
        <p:txBody>
          <a:bodyPr/>
          <a:lstStyle/>
          <a:p>
            <a:pPr eaLnBrk="1" hangingPunct="1"/>
            <a:r>
              <a:rPr lang="zh-CN" altLang="en-US" smtClean="0">
                <a:ea typeface="宋体" panose="02010600030101010101" pitchFamily="2" charset="-122"/>
              </a:rPr>
              <a:t>研究背景</a:t>
            </a:r>
          </a:p>
        </p:txBody>
      </p:sp>
      <p:sp>
        <p:nvSpPr>
          <p:cNvPr id="8194" name="Text Box 4"/>
          <p:cNvSpPr txBox="1">
            <a:spLocks noChangeArrowheads="1"/>
          </p:cNvSpPr>
          <p:nvPr/>
        </p:nvSpPr>
        <p:spPr bwMode="auto">
          <a:xfrm>
            <a:off x="373063" y="1292225"/>
            <a:ext cx="882808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spcBef>
                <a:spcPct val="50000"/>
              </a:spcBef>
              <a:buFont typeface="Monotype Sorts" pitchFamily="2" charset="2"/>
              <a:buChar char="•"/>
            </a:pPr>
            <a:r>
              <a:rPr lang="zh-CN" altLang="en-US" sz="1800"/>
              <a:t>     </a:t>
            </a:r>
            <a:r>
              <a:rPr lang="zh-CN" altLang="zh-CN" sz="1800"/>
              <a:t>动漫，是动画和漫画的合称与缩写，取这两个词的第一个字合二为一称之为“动漫”。回顾我国动漫的发展历程，早起的动漫传输手段往往是通过书籍，报刊，影碟，电视等。由于上述手段在传播过程中需要定时定点，或者需要消费者不断购买新的存储介质造成了资源浪费以及消费成本的提高。这种方式已经开始不适合这个消费手段轻量化，简约化的社会发展趋势。</a:t>
            </a:r>
          </a:p>
        </p:txBody>
      </p:sp>
      <p:pic>
        <p:nvPicPr>
          <p:cNvPr id="8195" name="图片 1" descr="Gucn_2011072474469112150Pi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2768600"/>
            <a:ext cx="4017962"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图片 2" descr="668bd7f632ab605c2aa0d95bdb26a77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5213" y="2908300"/>
            <a:ext cx="4325937"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xfrm>
            <a:off x="247650" y="473075"/>
            <a:ext cx="1952625" cy="547688"/>
          </a:xfrm>
        </p:spPr>
        <p:txBody>
          <a:bodyPr/>
          <a:lstStyle/>
          <a:p>
            <a:pPr eaLnBrk="1" hangingPunct="1"/>
            <a:r>
              <a:rPr lang="zh-CN" altLang="en-US" smtClean="0">
                <a:ea typeface="宋体" panose="02010600030101010101" pitchFamily="2" charset="-122"/>
              </a:rPr>
              <a:t>研究背景</a:t>
            </a:r>
          </a:p>
        </p:txBody>
      </p:sp>
      <p:sp>
        <p:nvSpPr>
          <p:cNvPr id="9218" name="Text Box 5"/>
          <p:cNvSpPr txBox="1">
            <a:spLocks noChangeArrowheads="1"/>
          </p:cNvSpPr>
          <p:nvPr/>
        </p:nvSpPr>
        <p:spPr bwMode="auto">
          <a:xfrm>
            <a:off x="493713" y="1403350"/>
            <a:ext cx="882808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spcBef>
                <a:spcPct val="50000"/>
              </a:spcBef>
              <a:buFont typeface="Monotype Sorts" pitchFamily="2" charset="2"/>
              <a:buChar char="•"/>
            </a:pPr>
            <a:r>
              <a:rPr lang="zh-CN" altLang="en-US" sz="1800"/>
              <a:t>      </a:t>
            </a:r>
            <a:r>
              <a:rPr lang="zh-CN" altLang="zh-CN" sz="1800"/>
              <a:t>随着计算机和网络的普及，人们的生活方式发生了极大的改变，信息的传播变的简单，人们的视野为之开阔。网络这一手段无疑将人类的信息传播速度，传播量级进行了极大的提高。而作为以信息为主题的动漫产业，在社会发展中无疑将要和网络紧紧地联系在一起。对于动漫网站的设计与实现的研究，符合社会的发展潮流，有利于动漫产业的进步与发展。</a:t>
            </a:r>
          </a:p>
        </p:txBody>
      </p:sp>
      <p:pic>
        <p:nvPicPr>
          <p:cNvPr id="9219" name="图片 1" descr="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188" y="3219450"/>
            <a:ext cx="3063875"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图片 2" descr="20170220090806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145088"/>
            <a:ext cx="2457450"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图片 3" descr="149032614027284300_a580x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9888" y="5046663"/>
            <a:ext cx="3616325"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4" descr="2016122121095390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2575" y="3219450"/>
            <a:ext cx="3790950"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1" name="Group 2"/>
          <p:cNvGrpSpPr>
            <a:grpSpLocks/>
          </p:cNvGrpSpPr>
          <p:nvPr/>
        </p:nvGrpSpPr>
        <p:grpSpPr bwMode="auto">
          <a:xfrm>
            <a:off x="-1506538" y="1447800"/>
            <a:ext cx="9253538" cy="3767138"/>
            <a:chOff x="-1509" y="912"/>
            <a:chExt cx="5829" cy="3039"/>
          </a:xfrm>
        </p:grpSpPr>
        <p:sp>
          <p:nvSpPr>
            <p:cNvPr id="319491" name="AutoShape 3"/>
            <p:cNvSpPr>
              <a:spLocks noChangeArrowheads="1"/>
            </p:cNvSpPr>
            <p:nvPr/>
          </p:nvSpPr>
          <p:spPr bwMode="ltGray">
            <a:xfrm rot="5400000">
              <a:off x="-1526" y="928"/>
              <a:ext cx="3039" cy="300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buFontTx/>
                <a:buNone/>
                <a:defRPr/>
              </a:pPr>
              <a:endParaRPr lang="zh-CN" altLang="en-US"/>
            </a:p>
          </p:txBody>
        </p:sp>
        <p:sp>
          <p:nvSpPr>
            <p:cNvPr id="10243" name="AutoShape 4"/>
            <p:cNvSpPr>
              <a:spLocks noChangeArrowheads="1"/>
            </p:cNvSpPr>
            <p:nvPr/>
          </p:nvSpPr>
          <p:spPr bwMode="auto">
            <a:xfrm rot="5400000" flipH="1">
              <a:off x="-1269" y="1202"/>
              <a:ext cx="2540" cy="2475"/>
            </a:xfrm>
            <a:custGeom>
              <a:avLst/>
              <a:gdLst>
                <a:gd name="T0" fmla="*/ 10744 w 21600"/>
                <a:gd name="T1" fmla="*/ 10800 h 21600"/>
                <a:gd name="T2" fmla="*/ 10800 w 21600"/>
                <a:gd name="T3" fmla="*/ 10744 h 21600"/>
                <a:gd name="T4" fmla="*/ 10856 w 21600"/>
                <a:gd name="T5" fmla="*/ 10800 h 21600"/>
                <a:gd name="T6" fmla="*/ 21600 w 21600"/>
                <a:gd name="T7" fmla="*/ 10800 h 21600"/>
                <a:gd name="T8" fmla="*/ 10800 w 21600"/>
                <a:gd name="T9" fmla="*/ 0 h 21600"/>
                <a:gd name="T10" fmla="*/ 0 w 21600"/>
                <a:gd name="T11" fmla="*/ 10799 h 21600"/>
                <a:gd name="T12" fmla="*/ 10744 w 21600"/>
                <a:gd name="T13" fmla="*/ 1080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lnTo>
                    <a:pt x="10744" y="10800"/>
                  </a:lnTo>
                  <a:close/>
                </a:path>
              </a:pathLst>
            </a:custGeom>
            <a:gradFill rotWithShape="1">
              <a:gsLst>
                <a:gs pos="0">
                  <a:srgbClr val="1B9AD9">
                    <a:alpha val="35999"/>
                  </a:srgbClr>
                </a:gs>
                <a:gs pos="100000">
                  <a:srgbClr val="B2DDF2"/>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0244" name="Group 5"/>
            <p:cNvGrpSpPr>
              <a:grpSpLocks/>
            </p:cNvGrpSpPr>
            <p:nvPr/>
          </p:nvGrpSpPr>
          <p:grpSpPr bwMode="auto">
            <a:xfrm>
              <a:off x="912" y="1147"/>
              <a:ext cx="2984" cy="320"/>
              <a:chOff x="912" y="1147"/>
              <a:chExt cx="2984" cy="320"/>
            </a:xfrm>
          </p:grpSpPr>
          <p:sp>
            <p:nvSpPr>
              <p:cNvPr id="10245" name="AutoShape 6"/>
              <p:cNvSpPr>
                <a:spLocks noChangeArrowheads="1"/>
              </p:cNvSpPr>
              <p:nvPr/>
            </p:nvSpPr>
            <p:spPr bwMode="auto">
              <a:xfrm>
                <a:off x="1112" y="1147"/>
                <a:ext cx="2784" cy="320"/>
              </a:xfrm>
              <a:prstGeom prst="roundRect">
                <a:avLst>
                  <a:gd name="adj" fmla="val 50000"/>
                </a:avLst>
              </a:prstGeom>
              <a:solidFill>
                <a:srgbClr val="666699"/>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r>
                  <a:rPr lang="zh-CN" altLang="en-US" sz="1800"/>
                  <a:t>研究背景、目的、意义</a:t>
                </a:r>
              </a:p>
            </p:txBody>
          </p:sp>
          <p:grpSp>
            <p:nvGrpSpPr>
              <p:cNvPr id="10246" name="Group 7"/>
              <p:cNvGrpSpPr>
                <a:grpSpLocks/>
              </p:cNvGrpSpPr>
              <p:nvPr/>
            </p:nvGrpSpPr>
            <p:grpSpPr bwMode="auto">
              <a:xfrm>
                <a:off x="912" y="1203"/>
                <a:ext cx="240" cy="240"/>
                <a:chOff x="2078" y="1680"/>
                <a:chExt cx="1615" cy="1615"/>
              </a:xfrm>
            </p:grpSpPr>
            <p:sp>
              <p:nvSpPr>
                <p:cNvPr id="10247" name="Oval 8"/>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10248" name="Oval 9"/>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19498" name="Oval 10"/>
                <p:cNvSpPr>
                  <a:spLocks noChangeArrowheads="1"/>
                </p:cNvSpPr>
                <p:nvPr/>
              </p:nvSpPr>
              <p:spPr bwMode="gray">
                <a:xfrm>
                  <a:off x="2253" y="1850"/>
                  <a:ext cx="1265" cy="125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10250" name="Oval 11"/>
                <p:cNvSpPr>
                  <a:spLocks noChangeArrowheads="1"/>
                </p:cNvSpPr>
                <p:nvPr/>
              </p:nvSpPr>
              <p:spPr bwMode="auto">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19500" name="Oval 12"/>
                <p:cNvSpPr>
                  <a:spLocks noChangeArrowheads="1"/>
                </p:cNvSpPr>
                <p:nvPr/>
              </p:nvSpPr>
              <p:spPr bwMode="gray">
                <a:xfrm>
                  <a:off x="2334" y="1937"/>
                  <a:ext cx="1097" cy="108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10252" name="Oval 13"/>
                <p:cNvSpPr>
                  <a:spLocks noChangeArrowheads="1"/>
                </p:cNvSpPr>
                <p:nvPr/>
              </p:nvSpPr>
              <p:spPr bwMode="auto">
                <a:xfrm>
                  <a:off x="2337" y="1939"/>
                  <a:ext cx="1096" cy="1098"/>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nvGrpSpPr>
            <p:cNvPr id="10253" name="Group 14"/>
            <p:cNvGrpSpPr>
              <a:grpSpLocks/>
            </p:cNvGrpSpPr>
            <p:nvPr/>
          </p:nvGrpSpPr>
          <p:grpSpPr bwMode="auto">
            <a:xfrm>
              <a:off x="1248" y="1632"/>
              <a:ext cx="2976" cy="320"/>
              <a:chOff x="1248" y="1632"/>
              <a:chExt cx="2976" cy="320"/>
            </a:xfrm>
          </p:grpSpPr>
          <p:sp>
            <p:nvSpPr>
              <p:cNvPr id="10254" name="AutoShape 15"/>
              <p:cNvSpPr>
                <a:spLocks noChangeArrowheads="1"/>
              </p:cNvSpPr>
              <p:nvPr/>
            </p:nvSpPr>
            <p:spPr bwMode="auto">
              <a:xfrm>
                <a:off x="1440" y="1632"/>
                <a:ext cx="2784" cy="320"/>
              </a:xfrm>
              <a:prstGeom prst="roundRect">
                <a:avLst>
                  <a:gd name="adj" fmla="val 50000"/>
                </a:avLst>
              </a:prstGeom>
              <a:solidFill>
                <a:srgbClr val="FF6600"/>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r>
                  <a:rPr lang="zh-CN" altLang="en-US" sz="1800">
                    <a:solidFill>
                      <a:schemeClr val="tx2"/>
                    </a:solidFill>
                  </a:rPr>
                  <a:t>研究现状</a:t>
                </a:r>
              </a:p>
            </p:txBody>
          </p:sp>
          <p:grpSp>
            <p:nvGrpSpPr>
              <p:cNvPr id="10255" name="Group 16"/>
              <p:cNvGrpSpPr>
                <a:grpSpLocks/>
              </p:cNvGrpSpPr>
              <p:nvPr/>
            </p:nvGrpSpPr>
            <p:grpSpPr bwMode="auto">
              <a:xfrm>
                <a:off x="1248" y="1699"/>
                <a:ext cx="240" cy="240"/>
                <a:chOff x="2078" y="1680"/>
                <a:chExt cx="1615" cy="1615"/>
              </a:xfrm>
            </p:grpSpPr>
            <p:sp>
              <p:nvSpPr>
                <p:cNvPr id="10256" name="Oval 17"/>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10257" name="Oval 18"/>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19507" name="Oval 19"/>
                <p:cNvSpPr>
                  <a:spLocks noChangeArrowheads="1"/>
                </p:cNvSpPr>
                <p:nvPr/>
              </p:nvSpPr>
              <p:spPr bwMode="gray">
                <a:xfrm>
                  <a:off x="2253" y="1848"/>
                  <a:ext cx="1265" cy="127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10259" name="Oval 20"/>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19509" name="Oval 21"/>
                <p:cNvSpPr>
                  <a:spLocks noChangeArrowheads="1"/>
                </p:cNvSpPr>
                <p:nvPr/>
              </p:nvSpPr>
              <p:spPr bwMode="gray">
                <a:xfrm>
                  <a:off x="2334" y="1934"/>
                  <a:ext cx="1097"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10261" name="Oval 22"/>
                <p:cNvSpPr>
                  <a:spLocks noChangeArrowheads="1"/>
                </p:cNvSpPr>
                <p:nvPr/>
              </p:nvSpPr>
              <p:spPr bwMode="auto">
                <a:xfrm>
                  <a:off x="2337" y="1939"/>
                  <a:ext cx="1096" cy="1098"/>
                </a:xfrm>
                <a:prstGeom prst="ellipse">
                  <a:avLst/>
                </a:prstGeom>
                <a:solidFill>
                  <a:srgbClr val="800000"/>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nvGrpSpPr>
            <p:cNvPr id="10262" name="Group 23"/>
            <p:cNvGrpSpPr>
              <a:grpSpLocks/>
            </p:cNvGrpSpPr>
            <p:nvPr/>
          </p:nvGrpSpPr>
          <p:grpSpPr bwMode="auto">
            <a:xfrm>
              <a:off x="1344" y="2179"/>
              <a:ext cx="2976" cy="320"/>
              <a:chOff x="1344" y="2179"/>
              <a:chExt cx="2976" cy="320"/>
            </a:xfrm>
          </p:grpSpPr>
          <p:sp>
            <p:nvSpPr>
              <p:cNvPr id="10263" name="AutoShape 24"/>
              <p:cNvSpPr>
                <a:spLocks noChangeArrowheads="1"/>
              </p:cNvSpPr>
              <p:nvPr/>
            </p:nvSpPr>
            <p:spPr bwMode="auto">
              <a:xfrm>
                <a:off x="1536" y="2179"/>
                <a:ext cx="2784" cy="320"/>
              </a:xfrm>
              <a:prstGeom prst="roundRect">
                <a:avLst>
                  <a:gd name="adj" fmla="val 50000"/>
                </a:avLst>
              </a:prstGeom>
              <a:solidFill>
                <a:srgbClr val="666699"/>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SzPct val="100000"/>
                  <a:buFont typeface="Monotype Sorts" pitchFamily="2" charset="2"/>
                  <a:buChar char="•"/>
                </a:pPr>
                <a:r>
                  <a:rPr lang="zh-CN" altLang="en-US" sz="1800">
                    <a:solidFill>
                      <a:schemeClr val="tx2"/>
                    </a:solidFill>
                  </a:rPr>
                  <a:t>研究方法及研究手段</a:t>
                </a:r>
              </a:p>
            </p:txBody>
          </p:sp>
          <p:grpSp>
            <p:nvGrpSpPr>
              <p:cNvPr id="10264" name="Group 25"/>
              <p:cNvGrpSpPr>
                <a:grpSpLocks/>
              </p:cNvGrpSpPr>
              <p:nvPr/>
            </p:nvGrpSpPr>
            <p:grpSpPr bwMode="auto">
              <a:xfrm>
                <a:off x="1344" y="2227"/>
                <a:ext cx="240" cy="240"/>
                <a:chOff x="2078" y="1680"/>
                <a:chExt cx="1615" cy="1615"/>
              </a:xfrm>
            </p:grpSpPr>
            <p:sp>
              <p:nvSpPr>
                <p:cNvPr id="10265" name="Oval 26"/>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10266" name="Oval 27"/>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19516" name="Oval 28"/>
                <p:cNvSpPr>
                  <a:spLocks noChangeArrowheads="1"/>
                </p:cNvSpPr>
                <p:nvPr/>
              </p:nvSpPr>
              <p:spPr bwMode="gray">
                <a:xfrm>
                  <a:off x="2253" y="1854"/>
                  <a:ext cx="1265" cy="126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10268" name="Oval 29"/>
                <p:cNvSpPr>
                  <a:spLocks noChangeArrowheads="1"/>
                </p:cNvSpPr>
                <p:nvPr/>
              </p:nvSpPr>
              <p:spPr bwMode="auto">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19518" name="Oval 30"/>
                <p:cNvSpPr>
                  <a:spLocks noChangeArrowheads="1"/>
                </p:cNvSpPr>
                <p:nvPr/>
              </p:nvSpPr>
              <p:spPr bwMode="gray">
                <a:xfrm>
                  <a:off x="2334" y="1940"/>
                  <a:ext cx="1097" cy="109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10270" name="Oval 31"/>
                <p:cNvSpPr>
                  <a:spLocks noChangeArrowheads="1"/>
                </p:cNvSpPr>
                <p:nvPr/>
              </p:nvSpPr>
              <p:spPr bwMode="auto">
                <a:xfrm>
                  <a:off x="2337" y="1939"/>
                  <a:ext cx="1096" cy="1098"/>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nvGrpSpPr>
            <p:cNvPr id="10271" name="Group 32"/>
            <p:cNvGrpSpPr>
              <a:grpSpLocks/>
            </p:cNvGrpSpPr>
            <p:nvPr/>
          </p:nvGrpSpPr>
          <p:grpSpPr bwMode="auto">
            <a:xfrm>
              <a:off x="1248" y="2691"/>
              <a:ext cx="2996" cy="320"/>
              <a:chOff x="1248" y="2691"/>
              <a:chExt cx="2996" cy="320"/>
            </a:xfrm>
          </p:grpSpPr>
          <p:sp>
            <p:nvSpPr>
              <p:cNvPr id="10272" name="AutoShape 33"/>
              <p:cNvSpPr>
                <a:spLocks noChangeArrowheads="1"/>
              </p:cNvSpPr>
              <p:nvPr/>
            </p:nvSpPr>
            <p:spPr bwMode="auto">
              <a:xfrm>
                <a:off x="1460" y="2691"/>
                <a:ext cx="2784" cy="320"/>
              </a:xfrm>
              <a:prstGeom prst="roundRect">
                <a:avLst>
                  <a:gd name="adj" fmla="val 50000"/>
                </a:avLst>
              </a:prstGeom>
              <a:solidFill>
                <a:srgbClr val="666699"/>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SzPct val="100000"/>
                  <a:buFont typeface="Monotype Sorts" pitchFamily="2" charset="2"/>
                  <a:buChar char="•"/>
                </a:pPr>
                <a:r>
                  <a:rPr lang="zh-CN" altLang="en-US" sz="1800">
                    <a:solidFill>
                      <a:schemeClr val="tx2"/>
                    </a:solidFill>
                  </a:rPr>
                  <a:t>重点研究问题及解决思路</a:t>
                </a:r>
              </a:p>
            </p:txBody>
          </p:sp>
          <p:grpSp>
            <p:nvGrpSpPr>
              <p:cNvPr id="10273" name="Group 34"/>
              <p:cNvGrpSpPr>
                <a:grpSpLocks/>
              </p:cNvGrpSpPr>
              <p:nvPr/>
            </p:nvGrpSpPr>
            <p:grpSpPr bwMode="auto">
              <a:xfrm>
                <a:off x="1248" y="2755"/>
                <a:ext cx="240" cy="240"/>
                <a:chOff x="2078" y="1680"/>
                <a:chExt cx="1615" cy="1615"/>
              </a:xfrm>
            </p:grpSpPr>
            <p:sp>
              <p:nvSpPr>
                <p:cNvPr id="10274" name="Oval 35"/>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10275" name="Oval 36"/>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19525" name="Oval 37"/>
                <p:cNvSpPr>
                  <a:spLocks noChangeArrowheads="1"/>
                </p:cNvSpPr>
                <p:nvPr/>
              </p:nvSpPr>
              <p:spPr bwMode="gray">
                <a:xfrm>
                  <a:off x="2253" y="1851"/>
                  <a:ext cx="1265" cy="127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10277" name="Oval 38"/>
                <p:cNvSpPr>
                  <a:spLocks noChangeArrowheads="1"/>
                </p:cNvSpPr>
                <p:nvPr/>
              </p:nvSpPr>
              <p:spPr bwMode="auto">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19527" name="Oval 39"/>
                <p:cNvSpPr>
                  <a:spLocks noChangeArrowheads="1"/>
                </p:cNvSpPr>
                <p:nvPr/>
              </p:nvSpPr>
              <p:spPr bwMode="gray">
                <a:xfrm>
                  <a:off x="2334" y="1938"/>
                  <a:ext cx="1097"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10279" name="Oval 40"/>
                <p:cNvSpPr>
                  <a:spLocks noChangeArrowheads="1"/>
                </p:cNvSpPr>
                <p:nvPr/>
              </p:nvSpPr>
              <p:spPr bwMode="auto">
                <a:xfrm>
                  <a:off x="2337" y="1939"/>
                  <a:ext cx="1096" cy="1098"/>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nvGrpSpPr>
            <p:cNvPr id="10280" name="Group 41"/>
            <p:cNvGrpSpPr>
              <a:grpSpLocks/>
            </p:cNvGrpSpPr>
            <p:nvPr/>
          </p:nvGrpSpPr>
          <p:grpSpPr bwMode="auto">
            <a:xfrm>
              <a:off x="960" y="3212"/>
              <a:ext cx="2972" cy="320"/>
              <a:chOff x="960" y="3212"/>
              <a:chExt cx="2972" cy="320"/>
            </a:xfrm>
          </p:grpSpPr>
          <p:sp>
            <p:nvSpPr>
              <p:cNvPr id="10281" name="AutoShape 42"/>
              <p:cNvSpPr>
                <a:spLocks noChangeArrowheads="1"/>
              </p:cNvSpPr>
              <p:nvPr/>
            </p:nvSpPr>
            <p:spPr bwMode="auto">
              <a:xfrm>
                <a:off x="1148" y="3212"/>
                <a:ext cx="2784" cy="320"/>
              </a:xfrm>
              <a:prstGeom prst="roundRect">
                <a:avLst>
                  <a:gd name="adj" fmla="val 50000"/>
                </a:avLst>
              </a:prstGeom>
              <a:solidFill>
                <a:srgbClr val="666699"/>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r>
                  <a:rPr lang="zh-CN" altLang="en-US" sz="1800">
                    <a:solidFill>
                      <a:schemeClr val="tx2"/>
                    </a:solidFill>
                  </a:rPr>
                  <a:t>论文基础工作</a:t>
                </a:r>
              </a:p>
            </p:txBody>
          </p:sp>
          <p:grpSp>
            <p:nvGrpSpPr>
              <p:cNvPr id="10282" name="Group 43"/>
              <p:cNvGrpSpPr>
                <a:grpSpLocks/>
              </p:cNvGrpSpPr>
              <p:nvPr/>
            </p:nvGrpSpPr>
            <p:grpSpPr bwMode="auto">
              <a:xfrm>
                <a:off x="960" y="3243"/>
                <a:ext cx="224" cy="240"/>
                <a:chOff x="2078" y="1680"/>
                <a:chExt cx="1615" cy="1615"/>
              </a:xfrm>
            </p:grpSpPr>
            <p:sp>
              <p:nvSpPr>
                <p:cNvPr id="10283" name="Oval 44"/>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10284" name="Oval 45"/>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19534" name="Oval 46"/>
                <p:cNvSpPr>
                  <a:spLocks noChangeArrowheads="1"/>
                </p:cNvSpPr>
                <p:nvPr/>
              </p:nvSpPr>
              <p:spPr bwMode="gray">
                <a:xfrm>
                  <a:off x="2251" y="1851"/>
                  <a:ext cx="1262" cy="127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10286" name="Oval 47"/>
                <p:cNvSpPr>
                  <a:spLocks noChangeArrowheads="1"/>
                </p:cNvSpPr>
                <p:nvPr/>
              </p:nvSpPr>
              <p:spPr bwMode="auto">
                <a:xfrm>
                  <a:off x="2254" y="1856"/>
                  <a:ext cx="1262" cy="1264"/>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19536" name="Oval 48"/>
                <p:cNvSpPr>
                  <a:spLocks noChangeArrowheads="1"/>
                </p:cNvSpPr>
                <p:nvPr/>
              </p:nvSpPr>
              <p:spPr bwMode="gray">
                <a:xfrm>
                  <a:off x="2338" y="1937"/>
                  <a:ext cx="1096"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10288" name="Oval 49"/>
                <p:cNvSpPr>
                  <a:spLocks noChangeArrowheads="1"/>
                </p:cNvSpPr>
                <p:nvPr/>
              </p:nvSpPr>
              <p:spPr bwMode="auto">
                <a:xfrm>
                  <a:off x="2337" y="1939"/>
                  <a:ext cx="1096" cy="1098"/>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xfrm>
            <a:off x="247650" y="428625"/>
            <a:ext cx="1930400" cy="592138"/>
          </a:xfrm>
        </p:spPr>
        <p:txBody>
          <a:bodyPr/>
          <a:lstStyle/>
          <a:p>
            <a:pPr eaLnBrk="1" hangingPunct="1"/>
            <a:r>
              <a:rPr lang="zh-CN" altLang="en-US" smtClean="0">
                <a:ea typeface="宋体" panose="02010600030101010101" pitchFamily="2" charset="-122"/>
              </a:rPr>
              <a:t>研究现状</a:t>
            </a:r>
          </a:p>
        </p:txBody>
      </p:sp>
      <p:sp>
        <p:nvSpPr>
          <p:cNvPr id="11266" name="文本框 1"/>
          <p:cNvSpPr txBox="1">
            <a:spLocks noChangeArrowheads="1"/>
          </p:cNvSpPr>
          <p:nvPr/>
        </p:nvSpPr>
        <p:spPr bwMode="auto">
          <a:xfrm>
            <a:off x="1179513" y="1612900"/>
            <a:ext cx="71628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r>
              <a:rPr lang="zh-CN" altLang="en-US"/>
              <a:t>世界上第一个网站创建于1991年，由蒂姆—博纳斯—李设计。自此以后网站作为方便人们获取信息的工具，成为了互联网的主流。</a:t>
            </a:r>
          </a:p>
          <a:p>
            <a:endParaRPr lang="zh-CN" altLang="en-US"/>
          </a:p>
          <a:p>
            <a:endParaRPr lang="zh-CN" altLang="en-US"/>
          </a:p>
          <a:p>
            <a:r>
              <a:rPr lang="zh-CN" altLang="en-US"/>
              <a:t>在因特网的早期，网站还只能保存单纯的文本。经过几年的发展，使得图像、声音、动画、视频，甚至3D技术可以通过因特网得到呈现。通过动态网页技术，用户也可以与其他用户或者网站管理者进行交流，也有一些网站提供电子邮件服务或在线交流服务。</a:t>
            </a:r>
          </a:p>
          <a:p>
            <a:endParaRPr lang="zh-CN" altLang="en-US"/>
          </a:p>
          <a:p>
            <a:r>
              <a:rPr lang="zh-CN" altLang="en-US"/>
              <a:t>在目前，人们可以通过网页浏览器来访问网站，获取自己需要的信息或者享受网络服务。现在许多公司都拥有自己的网站，他们利用网站来行宣传、发布产品信息、招聘等等。随着网页制作技术的流行，很多个人也开始制作个人网站，这些通常是制作者用来自我介绍、展现个性的地方。也有以提供网络信息为盈利手段的网络公司，通常这些公司的网站上提供人们生活各个方面的信息如时事新闻、旅游、娱乐、经济等。</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9" name="Group 2"/>
          <p:cNvGrpSpPr>
            <a:grpSpLocks/>
          </p:cNvGrpSpPr>
          <p:nvPr/>
        </p:nvGrpSpPr>
        <p:grpSpPr bwMode="auto">
          <a:xfrm>
            <a:off x="-1506538" y="1447800"/>
            <a:ext cx="9253538" cy="3767138"/>
            <a:chOff x="-1509" y="912"/>
            <a:chExt cx="5829" cy="3039"/>
          </a:xfrm>
        </p:grpSpPr>
        <p:sp>
          <p:nvSpPr>
            <p:cNvPr id="321539" name="AutoShape 3"/>
            <p:cNvSpPr>
              <a:spLocks noChangeArrowheads="1"/>
            </p:cNvSpPr>
            <p:nvPr/>
          </p:nvSpPr>
          <p:spPr bwMode="ltGray">
            <a:xfrm rot="5400000">
              <a:off x="-1526" y="928"/>
              <a:ext cx="3039" cy="300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buFontTx/>
                <a:buNone/>
                <a:defRPr/>
              </a:pPr>
              <a:endParaRPr lang="zh-CN" altLang="en-US"/>
            </a:p>
          </p:txBody>
        </p:sp>
        <p:sp>
          <p:nvSpPr>
            <p:cNvPr id="12291" name="AutoShape 4"/>
            <p:cNvSpPr>
              <a:spLocks noChangeArrowheads="1"/>
            </p:cNvSpPr>
            <p:nvPr/>
          </p:nvSpPr>
          <p:spPr bwMode="auto">
            <a:xfrm rot="5400000" flipH="1">
              <a:off x="-1269" y="1202"/>
              <a:ext cx="2540" cy="2475"/>
            </a:xfrm>
            <a:custGeom>
              <a:avLst/>
              <a:gdLst>
                <a:gd name="T0" fmla="*/ 10744 w 21600"/>
                <a:gd name="T1" fmla="*/ 10800 h 21600"/>
                <a:gd name="T2" fmla="*/ 10800 w 21600"/>
                <a:gd name="T3" fmla="*/ 10744 h 21600"/>
                <a:gd name="T4" fmla="*/ 10856 w 21600"/>
                <a:gd name="T5" fmla="*/ 10800 h 21600"/>
                <a:gd name="T6" fmla="*/ 21600 w 21600"/>
                <a:gd name="T7" fmla="*/ 10800 h 21600"/>
                <a:gd name="T8" fmla="*/ 10800 w 21600"/>
                <a:gd name="T9" fmla="*/ 0 h 21600"/>
                <a:gd name="T10" fmla="*/ 0 w 21600"/>
                <a:gd name="T11" fmla="*/ 10799 h 21600"/>
                <a:gd name="T12" fmla="*/ 10744 w 21600"/>
                <a:gd name="T13" fmla="*/ 1080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lnTo>
                    <a:pt x="10744" y="10800"/>
                  </a:lnTo>
                  <a:close/>
                </a:path>
              </a:pathLst>
            </a:custGeom>
            <a:gradFill rotWithShape="1">
              <a:gsLst>
                <a:gs pos="0">
                  <a:srgbClr val="1B9AD9">
                    <a:alpha val="35999"/>
                  </a:srgbClr>
                </a:gs>
                <a:gs pos="100000">
                  <a:srgbClr val="B2DDF2"/>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2292" name="Group 5"/>
            <p:cNvGrpSpPr>
              <a:grpSpLocks/>
            </p:cNvGrpSpPr>
            <p:nvPr/>
          </p:nvGrpSpPr>
          <p:grpSpPr bwMode="auto">
            <a:xfrm>
              <a:off x="912" y="1147"/>
              <a:ext cx="2984" cy="320"/>
              <a:chOff x="912" y="1147"/>
              <a:chExt cx="2984" cy="320"/>
            </a:xfrm>
          </p:grpSpPr>
          <p:sp>
            <p:nvSpPr>
              <p:cNvPr id="12293" name="AutoShape 6"/>
              <p:cNvSpPr>
                <a:spLocks noChangeArrowheads="1"/>
              </p:cNvSpPr>
              <p:nvPr/>
            </p:nvSpPr>
            <p:spPr bwMode="auto">
              <a:xfrm>
                <a:off x="1112" y="1147"/>
                <a:ext cx="2784" cy="320"/>
              </a:xfrm>
              <a:prstGeom prst="roundRect">
                <a:avLst>
                  <a:gd name="adj" fmla="val 50000"/>
                </a:avLst>
              </a:prstGeom>
              <a:solidFill>
                <a:srgbClr val="666699"/>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r>
                  <a:rPr lang="zh-CN" altLang="en-US" sz="1800"/>
                  <a:t>研究背景、目的、意义</a:t>
                </a:r>
              </a:p>
            </p:txBody>
          </p:sp>
          <p:grpSp>
            <p:nvGrpSpPr>
              <p:cNvPr id="12294" name="Group 7"/>
              <p:cNvGrpSpPr>
                <a:grpSpLocks/>
              </p:cNvGrpSpPr>
              <p:nvPr/>
            </p:nvGrpSpPr>
            <p:grpSpPr bwMode="auto">
              <a:xfrm>
                <a:off x="912" y="1203"/>
                <a:ext cx="240" cy="240"/>
                <a:chOff x="2078" y="1680"/>
                <a:chExt cx="1615" cy="1615"/>
              </a:xfrm>
            </p:grpSpPr>
            <p:sp>
              <p:nvSpPr>
                <p:cNvPr id="12295" name="Oval 8"/>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12296" name="Oval 9"/>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1546" name="Oval 10"/>
                <p:cNvSpPr>
                  <a:spLocks noChangeArrowheads="1"/>
                </p:cNvSpPr>
                <p:nvPr/>
              </p:nvSpPr>
              <p:spPr bwMode="gray">
                <a:xfrm>
                  <a:off x="2253" y="1850"/>
                  <a:ext cx="1265" cy="125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12298" name="Oval 11"/>
                <p:cNvSpPr>
                  <a:spLocks noChangeArrowheads="1"/>
                </p:cNvSpPr>
                <p:nvPr/>
              </p:nvSpPr>
              <p:spPr bwMode="auto">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1548" name="Oval 12"/>
                <p:cNvSpPr>
                  <a:spLocks noChangeArrowheads="1"/>
                </p:cNvSpPr>
                <p:nvPr/>
              </p:nvSpPr>
              <p:spPr bwMode="gray">
                <a:xfrm>
                  <a:off x="2334" y="1937"/>
                  <a:ext cx="1097" cy="108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12300" name="Oval 13"/>
                <p:cNvSpPr>
                  <a:spLocks noChangeArrowheads="1"/>
                </p:cNvSpPr>
                <p:nvPr/>
              </p:nvSpPr>
              <p:spPr bwMode="auto">
                <a:xfrm>
                  <a:off x="2337" y="1939"/>
                  <a:ext cx="1096" cy="1098"/>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nvGrpSpPr>
            <p:cNvPr id="12301" name="Group 14"/>
            <p:cNvGrpSpPr>
              <a:grpSpLocks/>
            </p:cNvGrpSpPr>
            <p:nvPr/>
          </p:nvGrpSpPr>
          <p:grpSpPr bwMode="auto">
            <a:xfrm>
              <a:off x="1248" y="1632"/>
              <a:ext cx="2976" cy="320"/>
              <a:chOff x="1248" y="1632"/>
              <a:chExt cx="2976" cy="320"/>
            </a:xfrm>
          </p:grpSpPr>
          <p:sp>
            <p:nvSpPr>
              <p:cNvPr id="12302" name="AutoShape 15"/>
              <p:cNvSpPr>
                <a:spLocks noChangeArrowheads="1"/>
              </p:cNvSpPr>
              <p:nvPr/>
            </p:nvSpPr>
            <p:spPr bwMode="auto">
              <a:xfrm>
                <a:off x="1440" y="1632"/>
                <a:ext cx="2784" cy="320"/>
              </a:xfrm>
              <a:prstGeom prst="roundRect">
                <a:avLst>
                  <a:gd name="adj" fmla="val 50000"/>
                </a:avLst>
              </a:prstGeom>
              <a:solidFill>
                <a:srgbClr val="666699"/>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r>
                  <a:rPr lang="zh-CN" altLang="en-US" sz="1800">
                    <a:solidFill>
                      <a:schemeClr val="tx2"/>
                    </a:solidFill>
                  </a:rPr>
                  <a:t>研究现状</a:t>
                </a:r>
              </a:p>
            </p:txBody>
          </p:sp>
          <p:grpSp>
            <p:nvGrpSpPr>
              <p:cNvPr id="12303" name="Group 16"/>
              <p:cNvGrpSpPr>
                <a:grpSpLocks/>
              </p:cNvGrpSpPr>
              <p:nvPr/>
            </p:nvGrpSpPr>
            <p:grpSpPr bwMode="auto">
              <a:xfrm>
                <a:off x="1248" y="1699"/>
                <a:ext cx="240" cy="240"/>
                <a:chOff x="2078" y="1680"/>
                <a:chExt cx="1615" cy="1615"/>
              </a:xfrm>
            </p:grpSpPr>
            <p:sp>
              <p:nvSpPr>
                <p:cNvPr id="12304" name="Oval 17"/>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12305" name="Oval 18"/>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1555" name="Oval 19"/>
                <p:cNvSpPr>
                  <a:spLocks noChangeArrowheads="1"/>
                </p:cNvSpPr>
                <p:nvPr/>
              </p:nvSpPr>
              <p:spPr bwMode="gray">
                <a:xfrm>
                  <a:off x="2253" y="1848"/>
                  <a:ext cx="1265" cy="127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12307" name="Oval 20"/>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1557" name="Oval 21"/>
                <p:cNvSpPr>
                  <a:spLocks noChangeArrowheads="1"/>
                </p:cNvSpPr>
                <p:nvPr/>
              </p:nvSpPr>
              <p:spPr bwMode="gray">
                <a:xfrm>
                  <a:off x="2334" y="1934"/>
                  <a:ext cx="1097"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12309" name="Oval 22"/>
                <p:cNvSpPr>
                  <a:spLocks noChangeArrowheads="1"/>
                </p:cNvSpPr>
                <p:nvPr/>
              </p:nvSpPr>
              <p:spPr bwMode="auto">
                <a:xfrm>
                  <a:off x="2337" y="1939"/>
                  <a:ext cx="1096" cy="1098"/>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nvGrpSpPr>
            <p:cNvPr id="12310" name="Group 23"/>
            <p:cNvGrpSpPr>
              <a:grpSpLocks/>
            </p:cNvGrpSpPr>
            <p:nvPr/>
          </p:nvGrpSpPr>
          <p:grpSpPr bwMode="auto">
            <a:xfrm>
              <a:off x="1344" y="2179"/>
              <a:ext cx="2976" cy="320"/>
              <a:chOff x="1344" y="2179"/>
              <a:chExt cx="2976" cy="320"/>
            </a:xfrm>
          </p:grpSpPr>
          <p:sp>
            <p:nvSpPr>
              <p:cNvPr id="12311" name="AutoShape 24"/>
              <p:cNvSpPr>
                <a:spLocks noChangeArrowheads="1"/>
              </p:cNvSpPr>
              <p:nvPr/>
            </p:nvSpPr>
            <p:spPr bwMode="auto">
              <a:xfrm>
                <a:off x="1536" y="2179"/>
                <a:ext cx="2784" cy="320"/>
              </a:xfrm>
              <a:prstGeom prst="roundRect">
                <a:avLst>
                  <a:gd name="adj" fmla="val 50000"/>
                </a:avLst>
              </a:prstGeom>
              <a:solidFill>
                <a:srgbClr val="FF6600"/>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r>
                  <a:rPr lang="zh-CN" altLang="en-US" sz="1800">
                    <a:solidFill>
                      <a:schemeClr val="tx2"/>
                    </a:solidFill>
                  </a:rPr>
                  <a:t>研究方法及研究手段</a:t>
                </a:r>
              </a:p>
            </p:txBody>
          </p:sp>
          <p:grpSp>
            <p:nvGrpSpPr>
              <p:cNvPr id="12312" name="Group 25"/>
              <p:cNvGrpSpPr>
                <a:grpSpLocks/>
              </p:cNvGrpSpPr>
              <p:nvPr/>
            </p:nvGrpSpPr>
            <p:grpSpPr bwMode="auto">
              <a:xfrm>
                <a:off x="1344" y="2227"/>
                <a:ext cx="240" cy="240"/>
                <a:chOff x="2078" y="1680"/>
                <a:chExt cx="1615" cy="1615"/>
              </a:xfrm>
            </p:grpSpPr>
            <p:sp>
              <p:nvSpPr>
                <p:cNvPr id="12313" name="Oval 26"/>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12314" name="Oval 27"/>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1564" name="Oval 28"/>
                <p:cNvSpPr>
                  <a:spLocks noChangeArrowheads="1"/>
                </p:cNvSpPr>
                <p:nvPr/>
              </p:nvSpPr>
              <p:spPr bwMode="gray">
                <a:xfrm>
                  <a:off x="2253" y="1854"/>
                  <a:ext cx="1265" cy="126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12316" name="Oval 29"/>
                <p:cNvSpPr>
                  <a:spLocks noChangeArrowheads="1"/>
                </p:cNvSpPr>
                <p:nvPr/>
              </p:nvSpPr>
              <p:spPr bwMode="auto">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1566" name="Oval 30"/>
                <p:cNvSpPr>
                  <a:spLocks noChangeArrowheads="1"/>
                </p:cNvSpPr>
                <p:nvPr/>
              </p:nvSpPr>
              <p:spPr bwMode="gray">
                <a:xfrm>
                  <a:off x="2334" y="1940"/>
                  <a:ext cx="1097" cy="109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12318" name="Oval 31"/>
                <p:cNvSpPr>
                  <a:spLocks noChangeArrowheads="1"/>
                </p:cNvSpPr>
                <p:nvPr/>
              </p:nvSpPr>
              <p:spPr bwMode="auto">
                <a:xfrm>
                  <a:off x="2337" y="1939"/>
                  <a:ext cx="1096" cy="1098"/>
                </a:xfrm>
                <a:prstGeom prst="ellipse">
                  <a:avLst/>
                </a:prstGeom>
                <a:solidFill>
                  <a:srgbClr val="800000"/>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nvGrpSpPr>
            <p:cNvPr id="12319" name="Group 32"/>
            <p:cNvGrpSpPr>
              <a:grpSpLocks/>
            </p:cNvGrpSpPr>
            <p:nvPr/>
          </p:nvGrpSpPr>
          <p:grpSpPr bwMode="auto">
            <a:xfrm>
              <a:off x="1248" y="2691"/>
              <a:ext cx="2996" cy="320"/>
              <a:chOff x="1248" y="2691"/>
              <a:chExt cx="2996" cy="320"/>
            </a:xfrm>
          </p:grpSpPr>
          <p:sp>
            <p:nvSpPr>
              <p:cNvPr id="12320" name="AutoShape 33"/>
              <p:cNvSpPr>
                <a:spLocks noChangeArrowheads="1"/>
              </p:cNvSpPr>
              <p:nvPr/>
            </p:nvSpPr>
            <p:spPr bwMode="auto">
              <a:xfrm>
                <a:off x="1460" y="2691"/>
                <a:ext cx="2784" cy="320"/>
              </a:xfrm>
              <a:prstGeom prst="roundRect">
                <a:avLst>
                  <a:gd name="adj" fmla="val 50000"/>
                </a:avLst>
              </a:prstGeom>
              <a:solidFill>
                <a:srgbClr val="666699"/>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r>
                  <a:rPr lang="zh-CN" altLang="en-US" sz="1800">
                    <a:solidFill>
                      <a:schemeClr val="tx2"/>
                    </a:solidFill>
                  </a:rPr>
                  <a:t>重点研究问题及解决思路</a:t>
                </a:r>
              </a:p>
            </p:txBody>
          </p:sp>
          <p:grpSp>
            <p:nvGrpSpPr>
              <p:cNvPr id="12321" name="Group 34"/>
              <p:cNvGrpSpPr>
                <a:grpSpLocks/>
              </p:cNvGrpSpPr>
              <p:nvPr/>
            </p:nvGrpSpPr>
            <p:grpSpPr bwMode="auto">
              <a:xfrm>
                <a:off x="1248" y="2755"/>
                <a:ext cx="240" cy="240"/>
                <a:chOff x="2078" y="1680"/>
                <a:chExt cx="1615" cy="1615"/>
              </a:xfrm>
            </p:grpSpPr>
            <p:sp>
              <p:nvSpPr>
                <p:cNvPr id="12322" name="Oval 35"/>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12323" name="Oval 36"/>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1573" name="Oval 37"/>
                <p:cNvSpPr>
                  <a:spLocks noChangeArrowheads="1"/>
                </p:cNvSpPr>
                <p:nvPr/>
              </p:nvSpPr>
              <p:spPr bwMode="gray">
                <a:xfrm>
                  <a:off x="2253" y="1851"/>
                  <a:ext cx="1265" cy="127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12325" name="Oval 38"/>
                <p:cNvSpPr>
                  <a:spLocks noChangeArrowheads="1"/>
                </p:cNvSpPr>
                <p:nvPr/>
              </p:nvSpPr>
              <p:spPr bwMode="auto">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1575" name="Oval 39"/>
                <p:cNvSpPr>
                  <a:spLocks noChangeArrowheads="1"/>
                </p:cNvSpPr>
                <p:nvPr/>
              </p:nvSpPr>
              <p:spPr bwMode="gray">
                <a:xfrm>
                  <a:off x="2334" y="1938"/>
                  <a:ext cx="1097"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12327" name="Oval 40"/>
                <p:cNvSpPr>
                  <a:spLocks noChangeArrowheads="1"/>
                </p:cNvSpPr>
                <p:nvPr/>
              </p:nvSpPr>
              <p:spPr bwMode="auto">
                <a:xfrm>
                  <a:off x="2337" y="1939"/>
                  <a:ext cx="1096" cy="1098"/>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nvGrpSpPr>
            <p:cNvPr id="12328" name="Group 41"/>
            <p:cNvGrpSpPr>
              <a:grpSpLocks/>
            </p:cNvGrpSpPr>
            <p:nvPr/>
          </p:nvGrpSpPr>
          <p:grpSpPr bwMode="auto">
            <a:xfrm>
              <a:off x="960" y="3212"/>
              <a:ext cx="2972" cy="320"/>
              <a:chOff x="960" y="3212"/>
              <a:chExt cx="2972" cy="320"/>
            </a:xfrm>
          </p:grpSpPr>
          <p:sp>
            <p:nvSpPr>
              <p:cNvPr id="12329" name="AutoShape 42"/>
              <p:cNvSpPr>
                <a:spLocks noChangeArrowheads="1"/>
              </p:cNvSpPr>
              <p:nvPr/>
            </p:nvSpPr>
            <p:spPr bwMode="auto">
              <a:xfrm>
                <a:off x="1148" y="3212"/>
                <a:ext cx="2784" cy="320"/>
              </a:xfrm>
              <a:prstGeom prst="roundRect">
                <a:avLst>
                  <a:gd name="adj" fmla="val 50000"/>
                </a:avLst>
              </a:prstGeom>
              <a:solidFill>
                <a:srgbClr val="666699"/>
              </a:solidFill>
              <a:ln w="28575">
                <a:solidFill>
                  <a:schemeClr val="bg2"/>
                </a:solidFill>
                <a:round/>
                <a:headEnd/>
                <a:tailEnd/>
              </a:ln>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r>
                  <a:rPr lang="zh-CN" altLang="en-US" sz="1800">
                    <a:solidFill>
                      <a:schemeClr val="tx2"/>
                    </a:solidFill>
                  </a:rPr>
                  <a:t>论文基础工作</a:t>
                </a:r>
              </a:p>
            </p:txBody>
          </p:sp>
          <p:grpSp>
            <p:nvGrpSpPr>
              <p:cNvPr id="12330" name="Group 43"/>
              <p:cNvGrpSpPr>
                <a:grpSpLocks/>
              </p:cNvGrpSpPr>
              <p:nvPr/>
            </p:nvGrpSpPr>
            <p:grpSpPr bwMode="auto">
              <a:xfrm>
                <a:off x="960" y="3243"/>
                <a:ext cx="224" cy="240"/>
                <a:chOff x="2078" y="1680"/>
                <a:chExt cx="1615" cy="1615"/>
              </a:xfrm>
            </p:grpSpPr>
            <p:sp>
              <p:nvSpPr>
                <p:cNvPr id="12331" name="Oval 44"/>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12332" name="Oval 45"/>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1582" name="Oval 46"/>
                <p:cNvSpPr>
                  <a:spLocks noChangeArrowheads="1"/>
                </p:cNvSpPr>
                <p:nvPr/>
              </p:nvSpPr>
              <p:spPr bwMode="gray">
                <a:xfrm>
                  <a:off x="2251" y="1851"/>
                  <a:ext cx="1262" cy="127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0" hangingPunct="0">
                    <a:buFontTx/>
                    <a:buNone/>
                    <a:defRPr/>
                  </a:pPr>
                  <a:endParaRPr lang="zh-CN" altLang="en-US"/>
                </a:p>
              </p:txBody>
            </p:sp>
            <p:sp>
              <p:nvSpPr>
                <p:cNvPr id="12334" name="Oval 47"/>
                <p:cNvSpPr>
                  <a:spLocks noChangeArrowheads="1"/>
                </p:cNvSpPr>
                <p:nvPr/>
              </p:nvSpPr>
              <p:spPr bwMode="auto">
                <a:xfrm>
                  <a:off x="2254" y="1856"/>
                  <a:ext cx="1262" cy="1264"/>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sp>
              <p:nvSpPr>
                <p:cNvPr id="321584" name="Oval 48"/>
                <p:cNvSpPr>
                  <a:spLocks noChangeArrowheads="1"/>
                </p:cNvSpPr>
                <p:nvPr/>
              </p:nvSpPr>
              <p:spPr bwMode="gray">
                <a:xfrm>
                  <a:off x="2338" y="1937"/>
                  <a:ext cx="1096"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0" hangingPunct="0">
                    <a:buFontTx/>
                    <a:buNone/>
                    <a:defRPr/>
                  </a:pPr>
                  <a:endParaRPr lang="zh-CN" altLang="en-US"/>
                </a:p>
              </p:txBody>
            </p:sp>
            <p:sp>
              <p:nvSpPr>
                <p:cNvPr id="12336" name="Oval 49"/>
                <p:cNvSpPr>
                  <a:spLocks noChangeArrowheads="1"/>
                </p:cNvSpPr>
                <p:nvPr/>
              </p:nvSpPr>
              <p:spPr bwMode="auto">
                <a:xfrm>
                  <a:off x="2337" y="1939"/>
                  <a:ext cx="1096" cy="1098"/>
                </a:xfrm>
                <a:prstGeom prst="ellipse">
                  <a:avLst/>
                </a:prstGeom>
                <a:solidFill>
                  <a:srgbClr val="003366"/>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buFont typeface="Monotype Sorts" pitchFamily="2" charset="2"/>
                    <a:buChar char="•"/>
                  </a:pPr>
                  <a:endParaRPr lang="zh-CN" altLang="en-US"/>
                </a:p>
              </p:txBody>
            </p:sp>
          </p:gr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247650" y="495300"/>
            <a:ext cx="3857625" cy="525463"/>
          </a:xfrm>
        </p:spPr>
        <p:txBody>
          <a:bodyPr/>
          <a:lstStyle/>
          <a:p>
            <a:pPr eaLnBrk="1" hangingPunct="1"/>
            <a:r>
              <a:rPr lang="zh-CN" altLang="en-US" smtClean="0">
                <a:ea typeface="宋体" panose="02010600030101010101" pitchFamily="2" charset="-122"/>
              </a:rPr>
              <a:t>研究方法及研究手段</a:t>
            </a:r>
          </a:p>
        </p:txBody>
      </p:sp>
      <p:sp>
        <p:nvSpPr>
          <p:cNvPr id="13314" name="文本框 2"/>
          <p:cNvSpPr txBox="1">
            <a:spLocks noChangeArrowheads="1"/>
          </p:cNvSpPr>
          <p:nvPr/>
        </p:nvSpPr>
        <p:spPr bwMode="auto">
          <a:xfrm>
            <a:off x="908050" y="1909763"/>
            <a:ext cx="8382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r>
              <a:rPr lang="zh-CN" altLang="en-US"/>
              <a:t>（1）动漫网站的结构：本网站采取三层架构的设计思路，表现层，业务逻辑层，数据访问层相分开，以达到高内聚，低耦合的目的，方便设计和管理。其中，表现层用于收集和处理网页需要显示的和上传的数据，业务逻辑层负责对数据进行业务操作，数据访问层负责访问数据库，三层之间通过对象和数据通信。</a:t>
            </a:r>
          </a:p>
        </p:txBody>
      </p:sp>
      <p:pic>
        <p:nvPicPr>
          <p:cNvPr id="13315" name="图片 3" descr="18293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988" y="3057525"/>
            <a:ext cx="4052887" cy="321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A79E99"/>
      </a:lt2>
      <a:accent1>
        <a:srgbClr val="D0A660"/>
      </a:accent1>
      <a:accent2>
        <a:srgbClr val="A79E99"/>
      </a:accent2>
      <a:accent3>
        <a:srgbClr val="FFFFFF"/>
      </a:accent3>
      <a:accent4>
        <a:srgbClr val="000000"/>
      </a:accent4>
      <a:accent5>
        <a:srgbClr val="E4D0B6"/>
      </a:accent5>
      <a:accent6>
        <a:srgbClr val="978F8A"/>
      </a:accent6>
      <a:hlink>
        <a:srgbClr val="F7F2D0"/>
      </a:hlink>
      <a:folHlink>
        <a:srgbClr val="7D0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28575" cap="flat" cmpd="sng" algn="ctr">
          <a:solidFill>
            <a:schemeClr val="bg2"/>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28575" cap="flat" cmpd="sng" algn="ctr">
          <a:solidFill>
            <a:schemeClr val="bg2"/>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1190</Words>
  <Application>Microsoft Office PowerPoint</Application>
  <PresentationFormat>自定义</PresentationFormat>
  <Paragraphs>107</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Monotype Sorts</vt:lpstr>
      <vt:lpstr>楷体</vt:lpstr>
      <vt:lpstr>宋体</vt:lpstr>
      <vt:lpstr>Arial</vt:lpstr>
      <vt:lpstr>Times New Roman</vt:lpstr>
      <vt:lpstr>Wingdings</vt:lpstr>
      <vt:lpstr>Default Design</vt:lpstr>
      <vt:lpstr>基于javaEE的动漫网站的设计与实现</vt:lpstr>
      <vt:lpstr>PowerPoint 演示文稿</vt:lpstr>
      <vt:lpstr>研究背景</vt:lpstr>
      <vt:lpstr>研究背景</vt:lpstr>
      <vt:lpstr>研究背景</vt:lpstr>
      <vt:lpstr>PowerPoint 演示文稿</vt:lpstr>
      <vt:lpstr>研究现状</vt:lpstr>
      <vt:lpstr>PowerPoint 演示文稿</vt:lpstr>
      <vt:lpstr>研究方法及研究手段</vt:lpstr>
      <vt:lpstr>研究方法及研究手段</vt:lpstr>
      <vt:lpstr>研究方法及研究手段</vt:lpstr>
      <vt:lpstr>研究方法及研究手段</vt:lpstr>
      <vt:lpstr>PowerPoint 演示文稿</vt:lpstr>
      <vt:lpstr>重点研究问题及解决思路</vt:lpstr>
      <vt:lpstr>PowerPoint 演示文稿</vt:lpstr>
      <vt:lpstr>论文基础工作</vt:lpstr>
      <vt:lpstr>论文基础工作</vt:lpstr>
      <vt:lpstr>论文基础工作</vt:lpstr>
      <vt:lpstr>恳请各位老师批评指正，谢谢！</vt:lpstr>
    </vt:vector>
  </TitlesOfParts>
  <Company>BearingPoint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Hao Yusheng</cp:lastModifiedBy>
  <cp:revision>325</cp:revision>
  <dcterms:created xsi:type="dcterms:W3CDTF">2002-08-28T14:32:09Z</dcterms:created>
  <dcterms:modified xsi:type="dcterms:W3CDTF">2019-11-10T07:11:50Z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