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3" r:id="rId2"/>
    <p:sldId id="260" r:id="rId3"/>
    <p:sldId id="261" r:id="rId4"/>
    <p:sldId id="265" r:id="rId5"/>
    <p:sldId id="266" r:id="rId6"/>
    <p:sldId id="268" r:id="rId7"/>
    <p:sldId id="267" r:id="rId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showGuides="1">
      <p:cViewPr varScale="1">
        <p:scale>
          <a:sx n="88" d="100"/>
          <a:sy n="88" d="100"/>
        </p:scale>
        <p:origin x="378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D5F2A9-A859-4043-BE3E-5A64A6E4087A}" type="datetime1">
              <a:rPr lang="zh-CN" altLang="en-US" smtClean="0">
                <a:latin typeface="Microsoft YaHei UI" panose="020B0503020204020204" pitchFamily="34" charset="-122"/>
                <a:ea typeface="Microsoft YaHei UI" panose="020B0503020204020204" pitchFamily="34" charset="-122"/>
              </a:rPr>
              <a:t>2019/11/27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F910782-FDC2-4F7C-A018-7A502E5089C7}"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4AAC99B5-6500-46F0-A3E4-1690D0DDC37A}" type="datetime1">
              <a:rPr lang="zh-CN" altLang="en-US" smtClean="0"/>
              <a:pPr/>
              <a:t>2019/11/27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C936D52-512B-47DE-BC94-6C88A56CE986}" type="slidenum">
              <a:rPr lang="en-US" altLang="zh-CN" noProof="0" smtClean="0"/>
              <a:pPr/>
              <a:t>‹#›</a:t>
            </a:fld>
            <a:endParaRPr lang="zh-CN" altLang="en-US" noProof="0"/>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C936D52-512B-47DE-BC94-6C88A56CE986}"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392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9C936D52-512B-47DE-BC94-6C88A56CE986}"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58225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9C936D52-512B-47DE-BC94-6C88A56CE986}"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1917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6" name="组 15"/>
          <p:cNvGrpSpPr/>
          <p:nvPr userDrawn="1"/>
        </p:nvGrpSpPr>
        <p:grpSpPr bwMode="ltGray">
          <a:xfrm>
            <a:off x="0" y="0"/>
            <a:ext cx="12192000" cy="6858000"/>
            <a:chOff x="0" y="0"/>
            <a:chExt cx="12192000" cy="6858000"/>
          </a:xfrm>
        </p:grpSpPr>
        <p:sp>
          <p:nvSpPr>
            <p:cNvPr id="14" name="矩形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椭圆形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9" name="椭圆形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10" name="椭圆形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11" name="椭圆形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12" name="椭圆形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13" name="椭圆形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ctrTitle"/>
          </p:nvPr>
        </p:nvSpPr>
        <p:spPr>
          <a:xfrm>
            <a:off x="1524000" y="1041400"/>
            <a:ext cx="9144000" cy="2387600"/>
          </a:xfrm>
        </p:spPr>
        <p:txBody>
          <a:bodyPr rtlCol="0" anchor="b"/>
          <a:lstStyle>
            <a:lvl1pPr algn="l">
              <a:defRPr sz="6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4000" y="3602038"/>
            <a:ext cx="9144000" cy="1655762"/>
          </a:xfrm>
        </p:spPr>
        <p:txBody>
          <a:bodyPr rtlCol="0"/>
          <a:lstStyle>
            <a:lvl1pPr marL="0" indent="0" algn="l">
              <a:buNone/>
              <a:defRPr sz="2400" b="1" i="0">
                <a:solidFill>
                  <a:schemeClr val="accent3">
                    <a:lumMod val="7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68C4EA-98DC-44F4-9E27-D8F6B7FA862B}" type="datetime1">
              <a:rPr lang="zh-CN" altLang="en-US" noProof="0" smtClean="0"/>
              <a:t>2019/11/27</a:t>
            </a:fld>
            <a:endParaRPr lang="zh-CN" altLang="en-US" noProof="0" dirty="0"/>
          </a:p>
        </p:txBody>
      </p:sp>
      <p:sp>
        <p:nvSpPr>
          <p:cNvPr id="29" name="页脚占位符 28"/>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30" name="幻灯片编号占位符 29"/>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C62155A9-2BEA-4E1A-A809-3AB570F0F126}" type="slidenum">
              <a:rPr lang="en-US" altLang="zh-CN" noProof="0" smtClean="0"/>
              <a:pPr/>
              <a:t>‹#›</a:t>
            </a:fld>
            <a:endParaRPr lang="zh-CN" altLang="en-US" noProof="0" dirty="0"/>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ECABF8DD-4B1D-407A-AFC7-D23DC42E13BB}" type="datetime1">
              <a:rPr lang="zh-CN" altLang="en-US" noProof="0" smtClean="0"/>
              <a:t>2019/11/27</a:t>
            </a:fld>
            <a:endParaRPr lang="zh-CN" altLang="en-US" noProof="0"/>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9" name="灯片编号占位符 8"/>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365125"/>
            <a:ext cx="2628900" cy="5811838"/>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838200" y="365125"/>
            <a:ext cx="7734300" cy="5811838"/>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219B10C-A1E2-4B48-9F46-48DCEF805FEE}" type="datetime1">
              <a:rPr lang="zh-CN" altLang="en-US" noProof="0" smtClean="0"/>
              <a:t>2019/11/27</a:t>
            </a:fld>
            <a:endParaRPr lang="zh-CN" altLang="en-US" noProof="0"/>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9" name="灯片编号占位符 8"/>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pPr rtl="0"/>
            <a:fld id="{3D6B1276-ACCD-4A94-88D9-D51813E4C3AF}" type="datetime1">
              <a:rPr lang="zh-CN" altLang="en-US" noProof="0" smtClean="0"/>
              <a:t>2019/11/27</a:t>
            </a:fld>
            <a:endParaRPr lang="zh-CN" altLang="en-US" noProof="0"/>
          </a:p>
        </p:txBody>
      </p:sp>
      <p:sp>
        <p:nvSpPr>
          <p:cNvPr id="8" name="页脚占位符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rtl="0"/>
            <a:r>
              <a:rPr lang="zh-CN" altLang="en-US" noProof="0"/>
              <a:t>添加页脚</a:t>
            </a:r>
          </a:p>
        </p:txBody>
      </p:sp>
      <p:sp>
        <p:nvSpPr>
          <p:cNvPr id="9" name="灯片编号占位符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62262"/>
          </a:xfrm>
        </p:spPr>
        <p:txBody>
          <a:bodyPr rtlCol="0" anchor="b"/>
          <a:lstStyle>
            <a:lvl1pPr>
              <a:defRPr sz="6000"/>
            </a:lvl1pPr>
          </a:lstStyle>
          <a:p>
            <a:pPr rtl="0"/>
            <a:r>
              <a:rPr lang="zh-CN" altLang="en-US" noProof="0"/>
              <a:t>单击此处编辑母版标题样式</a:t>
            </a:r>
          </a:p>
        </p:txBody>
      </p:sp>
      <p:sp>
        <p:nvSpPr>
          <p:cNvPr id="3" name="文本占位符 2"/>
          <p:cNvSpPr>
            <a:spLocks noGrp="1"/>
          </p:cNvSpPr>
          <p:nvPr>
            <p:ph type="body" idx="1"/>
          </p:nvPr>
        </p:nvSpPr>
        <p:spPr>
          <a:xfrm>
            <a:off x="831850" y="4589463"/>
            <a:ext cx="10515600"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sp>
        <p:nvSpPr>
          <p:cNvPr id="7" name="日期占位符 6"/>
          <p:cNvSpPr>
            <a:spLocks noGrp="1"/>
          </p:cNvSpPr>
          <p:nvPr>
            <p:ph type="dt" sz="half" idx="10"/>
          </p:nvPr>
        </p:nvSpPr>
        <p:spPr/>
        <p:txBody>
          <a:bodyPr rtlCol="0"/>
          <a:lstStyle/>
          <a:p>
            <a:pPr rtl="0"/>
            <a:fld id="{52822F35-BA13-44D1-BDB3-3263E61FC6A0}" type="datetime1">
              <a:rPr lang="zh-CN" altLang="en-US" noProof="0" smtClean="0"/>
              <a:t>2019/11/27</a:t>
            </a:fld>
            <a:endParaRPr lang="zh-CN" altLang="en-US" noProof="0"/>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9" name="灯片编号占位符 8"/>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838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6172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日期占位符 7"/>
          <p:cNvSpPr>
            <a:spLocks noGrp="1"/>
          </p:cNvSpPr>
          <p:nvPr>
            <p:ph type="dt" sz="half" idx="10"/>
          </p:nvPr>
        </p:nvSpPr>
        <p:spPr/>
        <p:txBody>
          <a:bodyPr rtlCol="0"/>
          <a:lstStyle/>
          <a:p>
            <a:pPr rtl="0"/>
            <a:fld id="{C960F923-FC21-4E6F-8D06-9F3B6AFC3C23}" type="datetime1">
              <a:rPr lang="zh-CN" altLang="en-US" noProof="0" smtClean="0"/>
              <a:t>2019/11/27</a:t>
            </a:fld>
            <a:endParaRPr lang="zh-CN" altLang="en-US" noProof="0"/>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10" name="灯片编号占位符 9"/>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1850" y="274638"/>
            <a:ext cx="10515600" cy="1143000"/>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831850"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831850" y="2193925"/>
            <a:ext cx="515620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189663"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89663" y="2193925"/>
            <a:ext cx="5157787"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日期占位符 9"/>
          <p:cNvSpPr>
            <a:spLocks noGrp="1"/>
          </p:cNvSpPr>
          <p:nvPr>
            <p:ph type="dt" sz="half" idx="10"/>
          </p:nvPr>
        </p:nvSpPr>
        <p:spPr/>
        <p:txBody>
          <a:bodyPr rtlCol="0"/>
          <a:lstStyle/>
          <a:p>
            <a:pPr rtl="0"/>
            <a:fld id="{3A71DFA9-82AB-4EFB-8C12-5CD7AF183BED}" type="datetime1">
              <a:rPr lang="zh-CN" altLang="en-US" noProof="0" smtClean="0"/>
              <a:t>2019/11/27</a:t>
            </a:fld>
            <a:endParaRPr lang="zh-CN" altLang="en-US" noProof="0"/>
          </a:p>
        </p:txBody>
      </p:sp>
      <p:sp>
        <p:nvSpPr>
          <p:cNvPr id="11" name="页脚占位符 10"/>
          <p:cNvSpPr>
            <a:spLocks noGrp="1"/>
          </p:cNvSpPr>
          <p:nvPr>
            <p:ph type="ftr" sz="quarter" idx="11"/>
          </p:nvPr>
        </p:nvSpPr>
        <p:spPr/>
        <p:txBody>
          <a:bodyPr rtlCol="0"/>
          <a:lstStyle/>
          <a:p>
            <a:pPr rtl="0"/>
            <a:r>
              <a:rPr lang="zh-CN" altLang="en-US" noProof="0"/>
              <a:t>添加页脚</a:t>
            </a:r>
          </a:p>
        </p:txBody>
      </p:sp>
      <p:sp>
        <p:nvSpPr>
          <p:cNvPr id="12" name="幻灯片编号占位符 11"/>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6" name="日期占位符 5"/>
          <p:cNvSpPr>
            <a:spLocks noGrp="1"/>
          </p:cNvSpPr>
          <p:nvPr>
            <p:ph type="dt" sz="half" idx="10"/>
          </p:nvPr>
        </p:nvSpPr>
        <p:spPr/>
        <p:txBody>
          <a:bodyPr rtlCol="0"/>
          <a:lstStyle/>
          <a:p>
            <a:pPr rtl="0"/>
            <a:fld id="{3DEBD3BD-9FE4-4D8C-9891-7260A885742B}" type="datetime1">
              <a:rPr lang="zh-CN" altLang="en-US" noProof="0" smtClean="0"/>
              <a:t>2019/11/27</a:t>
            </a:fld>
            <a:endParaRPr lang="zh-CN" altLang="en-US" noProof="0"/>
          </a:p>
        </p:txBody>
      </p:sp>
      <p:sp>
        <p:nvSpPr>
          <p:cNvPr id="7" name="页脚占位符 6"/>
          <p:cNvSpPr>
            <a:spLocks noGrp="1"/>
          </p:cNvSpPr>
          <p:nvPr>
            <p:ph type="ftr" sz="quarter" idx="11"/>
          </p:nvPr>
        </p:nvSpPr>
        <p:spPr/>
        <p:txBody>
          <a:bodyPr rtlCol="0"/>
          <a:lstStyle/>
          <a:p>
            <a:pPr rtl="0"/>
            <a:r>
              <a:rPr lang="zh-CN" altLang="en-US" noProof="0"/>
              <a:t>添加页脚</a:t>
            </a:r>
          </a:p>
        </p:txBody>
      </p:sp>
      <p:sp>
        <p:nvSpPr>
          <p:cNvPr id="8" name="幻灯片编号占位符 7"/>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rtlCol="0"/>
          <a:lstStyle/>
          <a:p>
            <a:pPr rtl="0"/>
            <a:fld id="{D89F81F6-BE15-4B0E-B58D-0B5F2511ED1E}" type="datetime1">
              <a:rPr lang="zh-CN" altLang="en-US" noProof="0" smtClean="0"/>
              <a:t>2019/11/27</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7" name="灯片编号占位符 6"/>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内容占位符 2"/>
          <p:cNvSpPr>
            <a:spLocks noGrp="1"/>
          </p:cNvSpPr>
          <p:nvPr>
            <p:ph idx="1"/>
          </p:nvPr>
        </p:nvSpPr>
        <p:spPr>
          <a:xfrm>
            <a:off x="5183188" y="987425"/>
            <a:ext cx="6172200" cy="4873625"/>
          </a:xfrm>
        </p:spPr>
        <p:txBody>
          <a:bodyPr rtlCol="0"/>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8" name="日期占位符 7"/>
          <p:cNvSpPr>
            <a:spLocks noGrp="1"/>
          </p:cNvSpPr>
          <p:nvPr>
            <p:ph type="dt" sz="half" idx="10"/>
          </p:nvPr>
        </p:nvSpPr>
        <p:spPr/>
        <p:txBody>
          <a:bodyPr rtlCol="0"/>
          <a:lstStyle/>
          <a:p>
            <a:pPr rtl="0"/>
            <a:fld id="{0AC3884A-7A6E-4AEF-9E4E-32A1D38908C6}" type="datetime1">
              <a:rPr lang="zh-CN" altLang="en-US" noProof="0" smtClean="0"/>
              <a:t>2019/11/27</a:t>
            </a:fld>
            <a:endParaRPr lang="zh-CN" altLang="en-US" noProof="0"/>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10" name="灯片编号占位符 9"/>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图片占位符 2" descr="为添加图像预留的空占位符。单击占位符并选择要添加的图像"/>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8" name="日期占位符 7"/>
          <p:cNvSpPr>
            <a:spLocks noGrp="1"/>
          </p:cNvSpPr>
          <p:nvPr>
            <p:ph type="dt" sz="half" idx="10"/>
          </p:nvPr>
        </p:nvSpPr>
        <p:spPr/>
        <p:txBody>
          <a:bodyPr rtlCol="0"/>
          <a:lstStyle/>
          <a:p>
            <a:pPr rtl="0"/>
            <a:fld id="{2EE9DA0C-7861-426C-B5B3-96F2835A970D}" type="datetime1">
              <a:rPr lang="zh-CN" altLang="en-US" noProof="0" smtClean="0"/>
              <a:t>2019/11/27</a:t>
            </a:fld>
            <a:endParaRPr lang="zh-CN" altLang="en-US" noProof="0"/>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10" name="灯片编号占位符 9"/>
          <p:cNvSpPr>
            <a:spLocks noGrp="1"/>
          </p:cNvSpPr>
          <p:nvPr>
            <p:ph type="sldNum" sz="quarter" idx="12"/>
          </p:nvPr>
        </p:nvSpPr>
        <p:spPr/>
        <p:txBody>
          <a:bodyPr rtlCol="0"/>
          <a:lstStyle/>
          <a:p>
            <a:pPr rtl="0"/>
            <a:fld id="{C62155A9-2BEA-4E1A-A809-3AB570F0F126}" type="slidenum">
              <a:rPr lang="en-US" altLang="zh-CN" noProof="0" smtClean="0"/>
              <a:pPr/>
              <a:t>‹#›</a:t>
            </a:fld>
            <a:endParaRPr lang="zh-CN" altLang="en-US" noProof="0"/>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组 20"/>
          <p:cNvGrpSpPr/>
          <p:nvPr userDrawn="1"/>
        </p:nvGrpSpPr>
        <p:grpSpPr>
          <a:xfrm>
            <a:off x="1860687" y="450998"/>
            <a:ext cx="7620000" cy="1139952"/>
            <a:chOff x="1860687" y="450998"/>
            <a:chExt cx="7620000" cy="1139952"/>
          </a:xfrm>
        </p:grpSpPr>
        <p:pic>
          <p:nvPicPr>
            <p:cNvPr id="22" name="图片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组 22"/>
            <p:cNvGrpSpPr/>
            <p:nvPr userDrawn="1"/>
          </p:nvGrpSpPr>
          <p:grpSpPr>
            <a:xfrm>
              <a:off x="1860687" y="450998"/>
              <a:ext cx="7615237" cy="1106488"/>
              <a:chOff x="1891518" y="519806"/>
              <a:chExt cx="7615237" cy="1106488"/>
            </a:xfrm>
          </p:grpSpPr>
          <p:sp>
            <p:nvSpPr>
              <p:cNvPr id="24" name="椭圆形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25" name="椭圆形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26" name="椭圆形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27" name="椭圆形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sp>
            <p:nvSpPr>
              <p:cNvPr id="28" name="椭圆形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eaLnBrk="1" hangingPunct="1"/>
                <a:endParaRPr lang="zh-CN" altLang="en-US" sz="2400" noProof="0" dirty="0">
                  <a:latin typeface="Microsoft YaHei UI" panose="020B0503020204020204" pitchFamily="34" charset="-122"/>
                  <a:ea typeface="Microsoft YaHei UI" panose="020B0503020204020204" pitchFamily="34" charset="-122"/>
                </a:endParaRPr>
              </a:p>
            </p:txBody>
          </p:sp>
        </p:grpSp>
      </p:gr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8" rtl="0"/>
            <a:endParaRPr lang="zh-CN" altLang="en-US" noProof="0" dirty="0"/>
          </a:p>
        </p:txBody>
      </p:sp>
      <p:sp>
        <p:nvSpPr>
          <p:cNvPr id="31" name="日期占位符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917A3EE1-14DE-4510-99B5-C71F7D010B07}" type="datetime1">
              <a:rPr lang="zh-CN" altLang="en-US" noProof="0" smtClean="0"/>
              <a:t>2019/11/27</a:t>
            </a:fld>
            <a:endParaRPr lang="zh-CN" altLang="en-US" noProof="0" dirty="0"/>
          </a:p>
        </p:txBody>
      </p:sp>
      <p:sp>
        <p:nvSpPr>
          <p:cNvPr id="32" name="页脚占位符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33" name="灯片编号占位符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C62155A9-2BEA-4E1A-A809-3AB570F0F126}" type="slidenum">
              <a:rPr lang="en-US" altLang="zh-CN" noProof="0" smtClean="0"/>
              <a:pPr/>
              <a:t>‹#›</a:t>
            </a:fld>
            <a:endParaRPr lang="zh-CN" altLang="en-US" noProof="0" dirty="0"/>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icrosoft YaHei UI" panose="020B0503020204020204" pitchFamily="34" charset="-122"/>
          <a:ea typeface="Microsoft YaHei UI" panose="020B0503020204020204" pitchFamily="34" charset="-122"/>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a:xfrm>
            <a:off x="1524000" y="1041400"/>
            <a:ext cx="9144000" cy="1382204"/>
          </a:xfrm>
        </p:spPr>
        <p:txBody>
          <a:bodyPr rtlCol="0">
            <a:normAutofit/>
          </a:bodyPr>
          <a:lstStyle/>
          <a:p>
            <a:pPr rtl="0"/>
            <a:r>
              <a:rPr lang="zh-CN" altLang="en-US" sz="4400" dirty="0">
                <a:latin typeface="Microsoft YaHei UI" panose="020B0503020204020204" pitchFamily="34" charset="-122"/>
                <a:ea typeface="Microsoft YaHei UI" panose="020B0503020204020204" pitchFamily="34" charset="-122"/>
              </a:rPr>
              <a:t>实验室温湿度及有害气体监控系统</a:t>
            </a:r>
          </a:p>
        </p:txBody>
      </p:sp>
      <p:sp>
        <p:nvSpPr>
          <p:cNvPr id="4" name="Text Box 8">
            <a:extLst>
              <a:ext uri="{FF2B5EF4-FFF2-40B4-BE49-F238E27FC236}">
                <a16:creationId xmlns:a16="http://schemas.microsoft.com/office/drawing/2014/main" id="{11C84ED8-B12B-4AA9-9C24-B7B01C3141EC}"/>
              </a:ext>
            </a:extLst>
          </p:cNvPr>
          <p:cNvSpPr txBox="1">
            <a:spLocks noChangeArrowheads="1"/>
          </p:cNvSpPr>
          <p:nvPr/>
        </p:nvSpPr>
        <p:spPr bwMode="auto">
          <a:xfrm>
            <a:off x="660400" y="3336925"/>
            <a:ext cx="64658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2400" dirty="0">
                <a:latin typeface="宋体" panose="02010600030101010101" pitchFamily="2" charset="-122"/>
              </a:rPr>
              <a:t>答 辩 人：叶旋</a:t>
            </a:r>
            <a:endParaRPr lang="en-US" altLang="zh-CN" sz="2400" dirty="0">
              <a:latin typeface="宋体" panose="02010600030101010101" pitchFamily="2" charset="-122"/>
            </a:endParaRPr>
          </a:p>
          <a:p>
            <a:pPr>
              <a:spcBef>
                <a:spcPct val="50000"/>
              </a:spcBef>
              <a:buFont typeface="Monotype Sorts" pitchFamily="2" charset="2"/>
              <a:buChar char="•"/>
            </a:pPr>
            <a:r>
              <a:rPr lang="zh-CN" altLang="en-US" sz="2400" dirty="0">
                <a:latin typeface="宋体" panose="02010600030101010101" pitchFamily="2" charset="-122"/>
              </a:rPr>
              <a:t>专    业：物联网工程</a:t>
            </a:r>
            <a:endParaRPr lang="en-US" altLang="zh-CN" sz="2400" dirty="0">
              <a:latin typeface="宋体" panose="02010600030101010101" pitchFamily="2" charset="-122"/>
            </a:endParaRPr>
          </a:p>
          <a:p>
            <a:pPr>
              <a:spcBef>
                <a:spcPct val="50000"/>
              </a:spcBef>
              <a:buFont typeface="Monotype Sorts" pitchFamily="2" charset="2"/>
              <a:buChar char="•"/>
            </a:pPr>
            <a:r>
              <a:rPr lang="zh-CN" altLang="en-US" sz="2400" dirty="0">
                <a:latin typeface="宋体" panose="02010600030101010101" pitchFamily="2" charset="-122"/>
              </a:rPr>
              <a:t>指导教师：郭晓然</a:t>
            </a:r>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研究目的</a:t>
            </a:r>
          </a:p>
        </p:txBody>
      </p:sp>
      <p:sp>
        <p:nvSpPr>
          <p:cNvPr id="3" name="内容占位符 2">
            <a:extLst>
              <a:ext uri="{FF2B5EF4-FFF2-40B4-BE49-F238E27FC236}">
                <a16:creationId xmlns:a16="http://schemas.microsoft.com/office/drawing/2014/main" id="{FDCC7100-102B-4795-942D-9F4FD122931F}"/>
              </a:ext>
            </a:extLst>
          </p:cNvPr>
          <p:cNvSpPr>
            <a:spLocks noGrp="1"/>
          </p:cNvSpPr>
          <p:nvPr>
            <p:ph idx="1"/>
          </p:nvPr>
        </p:nvSpPr>
        <p:spPr>
          <a:xfrm>
            <a:off x="838200" y="2141537"/>
            <a:ext cx="10515600" cy="4351338"/>
          </a:xfrm>
        </p:spPr>
        <p:txBody>
          <a:bodyPr/>
          <a:lstStyle/>
          <a:p>
            <a:r>
              <a:rPr lang="zh-CN" altLang="en-US" dirty="0"/>
              <a:t>       设计和实现一种基于单片机的温湿度及有害气体无线监测系统，解决传统检测计读数困难、使用不便的问题，提升检测系统的监测范围和灵活性。</a:t>
            </a:r>
          </a:p>
          <a:p>
            <a:pPr marL="0" indent="0">
              <a:buNone/>
            </a:pPr>
            <a:endParaRPr lang="zh-CN" altLang="en-US" dirty="0"/>
          </a:p>
        </p:txBody>
      </p:sp>
    </p:spTree>
    <p:extLst>
      <p:ext uri="{BB962C8B-B14F-4D97-AF65-F5344CB8AC3E}">
        <p14:creationId xmlns:p14="http://schemas.microsoft.com/office/powerpoint/2010/main" val="167335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研究意义</a:t>
            </a:r>
          </a:p>
        </p:txBody>
      </p:sp>
      <p:sp>
        <p:nvSpPr>
          <p:cNvPr id="10" name="内容占位符 2">
            <a:extLst>
              <a:ext uri="{FF2B5EF4-FFF2-40B4-BE49-F238E27FC236}">
                <a16:creationId xmlns:a16="http://schemas.microsoft.com/office/drawing/2014/main" id="{79CEBD1C-0AD4-49F9-99E4-A8C8ACBFC470}"/>
              </a:ext>
            </a:extLst>
          </p:cNvPr>
          <p:cNvSpPr>
            <a:spLocks noGrp="1"/>
          </p:cNvSpPr>
          <p:nvPr>
            <p:ph idx="1"/>
          </p:nvPr>
        </p:nvSpPr>
        <p:spPr>
          <a:xfrm>
            <a:off x="838200" y="2035864"/>
            <a:ext cx="10515600" cy="4351338"/>
          </a:xfrm>
        </p:spPr>
        <p:txBody>
          <a:bodyPr/>
          <a:lstStyle/>
          <a:p>
            <a:r>
              <a:rPr lang="zh-CN" altLang="en-US" dirty="0"/>
              <a:t>       温湿度及有害气体的监测系统在各类实验室中都应用广泛，设计和实现温湿度及有害气体的无线监测能对实验室环境实施较为有效的调控，对确保实验数据的有效性，保障实验人员的生命安全意义重大。</a:t>
            </a:r>
          </a:p>
        </p:txBody>
      </p:sp>
    </p:spTree>
    <p:extLst>
      <p:ext uri="{BB962C8B-B14F-4D97-AF65-F5344CB8AC3E}">
        <p14:creationId xmlns:p14="http://schemas.microsoft.com/office/powerpoint/2010/main" val="32917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EF1BE-F09E-4685-A5F0-5B7BDD5818AC}"/>
              </a:ext>
            </a:extLst>
          </p:cNvPr>
          <p:cNvSpPr>
            <a:spLocks noGrp="1"/>
          </p:cNvSpPr>
          <p:nvPr>
            <p:ph type="title"/>
          </p:nvPr>
        </p:nvSpPr>
        <p:spPr/>
        <p:txBody>
          <a:bodyPr/>
          <a:lstStyle/>
          <a:p>
            <a:r>
              <a:rPr lang="zh-CN" altLang="en-US" dirty="0"/>
              <a:t>研究方法及手段</a:t>
            </a:r>
          </a:p>
        </p:txBody>
      </p:sp>
      <p:sp>
        <p:nvSpPr>
          <p:cNvPr id="5" name="内容占位符 2">
            <a:extLst>
              <a:ext uri="{FF2B5EF4-FFF2-40B4-BE49-F238E27FC236}">
                <a16:creationId xmlns:a16="http://schemas.microsoft.com/office/drawing/2014/main" id="{09709112-E4F6-42FF-8AFC-5E6C81000798}"/>
              </a:ext>
            </a:extLst>
          </p:cNvPr>
          <p:cNvSpPr>
            <a:spLocks noGrp="1"/>
          </p:cNvSpPr>
          <p:nvPr>
            <p:ph idx="1"/>
          </p:nvPr>
        </p:nvSpPr>
        <p:spPr>
          <a:xfrm>
            <a:off x="838200" y="2141537"/>
            <a:ext cx="10515600" cy="4351338"/>
          </a:xfrm>
        </p:spPr>
        <p:txBody>
          <a:bodyPr>
            <a:normAutofit/>
          </a:bodyPr>
          <a:lstStyle/>
          <a:p>
            <a:r>
              <a:rPr lang="zh-CN" altLang="zh-CN" dirty="0"/>
              <a:t>下位机</a:t>
            </a:r>
            <a:endParaRPr lang="en-US" altLang="zh-CN" dirty="0"/>
          </a:p>
          <a:p>
            <a:pPr marL="0" indent="0">
              <a:buNone/>
            </a:pPr>
            <a:r>
              <a:rPr lang="en-US" altLang="zh-CN" dirty="0"/>
              <a:t>	1.</a:t>
            </a:r>
            <a:r>
              <a:rPr lang="zh-CN" altLang="zh-CN" dirty="0"/>
              <a:t>采用</a:t>
            </a:r>
            <a:r>
              <a:rPr lang="en-US" altLang="zh-CN" dirty="0"/>
              <a:t>STC89C52RC</a:t>
            </a:r>
            <a:r>
              <a:rPr lang="zh-CN" altLang="en-US" dirty="0"/>
              <a:t>单片机</a:t>
            </a:r>
            <a:r>
              <a:rPr lang="zh-CN" altLang="zh-CN" dirty="0"/>
              <a:t>为主控模块，处理</a:t>
            </a:r>
            <a:r>
              <a:rPr lang="zh-CN" altLang="en-US" dirty="0"/>
              <a:t>感知层</a:t>
            </a:r>
            <a:r>
              <a:rPr lang="zh-CN" altLang="zh-CN" dirty="0"/>
              <a:t>传输过</a:t>
            </a:r>
            <a:r>
              <a:rPr lang="en-US" altLang="zh-CN" dirty="0"/>
              <a:t>	   </a:t>
            </a:r>
            <a:r>
              <a:rPr lang="zh-CN" altLang="zh-CN" dirty="0"/>
              <a:t>来的数据</a:t>
            </a:r>
            <a:r>
              <a:rPr lang="zh-CN" altLang="en-US" dirty="0"/>
              <a:t>。</a:t>
            </a:r>
            <a:endParaRPr lang="en-US" altLang="zh-CN" dirty="0"/>
          </a:p>
          <a:p>
            <a:pPr marL="0" indent="0">
              <a:buNone/>
            </a:pPr>
            <a:r>
              <a:rPr lang="en-US" altLang="zh-CN" dirty="0"/>
              <a:t>	2.</a:t>
            </a:r>
            <a:r>
              <a:rPr lang="zh-CN" altLang="zh-CN" dirty="0"/>
              <a:t>采用</a:t>
            </a:r>
            <a:r>
              <a:rPr lang="en-US" altLang="zh-CN" dirty="0"/>
              <a:t>QM-135</a:t>
            </a:r>
            <a:r>
              <a:rPr lang="zh-CN" altLang="zh-CN" dirty="0"/>
              <a:t>气体检测传感器</a:t>
            </a:r>
            <a:r>
              <a:rPr lang="zh-CN" altLang="en-US" dirty="0"/>
              <a:t>、</a:t>
            </a:r>
            <a:r>
              <a:rPr lang="en-US" altLang="zh-CN" dirty="0"/>
              <a:t>DHT11</a:t>
            </a:r>
            <a:r>
              <a:rPr lang="zh-CN" altLang="zh-CN" dirty="0"/>
              <a:t>温湿度传感器采集</a:t>
            </a:r>
            <a:r>
              <a:rPr lang="en-US" altLang="zh-CN" dirty="0"/>
              <a:t>	   </a:t>
            </a:r>
            <a:r>
              <a:rPr lang="zh-CN" altLang="zh-CN" dirty="0"/>
              <a:t>数据。</a:t>
            </a:r>
            <a:endParaRPr lang="en-US" altLang="zh-CN" dirty="0"/>
          </a:p>
          <a:p>
            <a:pPr marL="0" indent="0">
              <a:buNone/>
            </a:pPr>
            <a:r>
              <a:rPr lang="en-US" altLang="zh-CN" dirty="0"/>
              <a:t>	3.</a:t>
            </a:r>
            <a:r>
              <a:rPr lang="zh-CN" altLang="zh-CN" dirty="0"/>
              <a:t>采用</a:t>
            </a:r>
            <a:r>
              <a:rPr lang="en-US" altLang="zh-CN" dirty="0"/>
              <a:t>HC-05</a:t>
            </a:r>
            <a:r>
              <a:rPr lang="zh-CN" altLang="zh-CN" dirty="0"/>
              <a:t>蓝牙模块来实现下位机和上位机的通信。</a:t>
            </a:r>
            <a:endParaRPr lang="zh-CN" altLang="en-US" dirty="0"/>
          </a:p>
        </p:txBody>
      </p:sp>
    </p:spTree>
    <p:extLst>
      <p:ext uri="{BB962C8B-B14F-4D97-AF65-F5344CB8AC3E}">
        <p14:creationId xmlns:p14="http://schemas.microsoft.com/office/powerpoint/2010/main" val="100868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C468C-4F2F-4BDF-BD35-D173BBE7FB23}"/>
              </a:ext>
            </a:extLst>
          </p:cNvPr>
          <p:cNvSpPr>
            <a:spLocks noGrp="1"/>
          </p:cNvSpPr>
          <p:nvPr>
            <p:ph type="title"/>
          </p:nvPr>
        </p:nvSpPr>
        <p:spPr/>
        <p:txBody>
          <a:bodyPr/>
          <a:lstStyle/>
          <a:p>
            <a:r>
              <a:rPr lang="zh-CN" altLang="en-US" dirty="0"/>
              <a:t>研究方法及手段</a:t>
            </a:r>
          </a:p>
        </p:txBody>
      </p:sp>
      <p:sp>
        <p:nvSpPr>
          <p:cNvPr id="5" name="内容占位符 2">
            <a:extLst>
              <a:ext uri="{FF2B5EF4-FFF2-40B4-BE49-F238E27FC236}">
                <a16:creationId xmlns:a16="http://schemas.microsoft.com/office/drawing/2014/main" id="{9C6D8D29-A9AC-4930-B6F0-83D2A10EDB93}"/>
              </a:ext>
            </a:extLst>
          </p:cNvPr>
          <p:cNvSpPr>
            <a:spLocks noGrp="1"/>
          </p:cNvSpPr>
          <p:nvPr>
            <p:ph idx="1"/>
          </p:nvPr>
        </p:nvSpPr>
        <p:spPr>
          <a:xfrm>
            <a:off x="838200" y="2141537"/>
            <a:ext cx="10515600" cy="4351338"/>
          </a:xfrm>
        </p:spPr>
        <p:txBody>
          <a:bodyPr>
            <a:normAutofit/>
          </a:bodyPr>
          <a:lstStyle/>
          <a:p>
            <a:r>
              <a:rPr lang="zh-CN" altLang="en-US" dirty="0"/>
              <a:t>上</a:t>
            </a:r>
            <a:r>
              <a:rPr lang="zh-CN" altLang="zh-CN" dirty="0"/>
              <a:t>位机</a:t>
            </a:r>
            <a:endParaRPr lang="en-US" altLang="zh-CN" dirty="0"/>
          </a:p>
          <a:p>
            <a:pPr marL="0" indent="0">
              <a:buNone/>
            </a:pPr>
            <a:r>
              <a:rPr lang="en-US" altLang="zh-CN" dirty="0"/>
              <a:t>	1.</a:t>
            </a:r>
            <a:r>
              <a:rPr lang="zh-CN" altLang="en-US" dirty="0"/>
              <a:t>使用安卓手机作为上位机控制端。</a:t>
            </a:r>
            <a:endParaRPr lang="en-US" altLang="zh-CN" dirty="0"/>
          </a:p>
          <a:p>
            <a:pPr marL="0" indent="0">
              <a:buNone/>
            </a:pPr>
            <a:r>
              <a:rPr lang="en-US" altLang="zh-CN" dirty="0"/>
              <a:t>	2.</a:t>
            </a:r>
            <a:r>
              <a:rPr lang="zh-CN" altLang="en-US" dirty="0"/>
              <a:t>使用</a:t>
            </a:r>
            <a:r>
              <a:rPr lang="en-US" altLang="zh-CN" dirty="0"/>
              <a:t>eclipse</a:t>
            </a:r>
            <a:r>
              <a:rPr lang="zh-CN" altLang="en-US" dirty="0"/>
              <a:t>开发</a:t>
            </a:r>
            <a:r>
              <a:rPr lang="en-US" altLang="zh-CN" dirty="0"/>
              <a:t>APP</a:t>
            </a:r>
            <a:r>
              <a:rPr lang="zh-CN" altLang="en-US" dirty="0"/>
              <a:t>，实现与下位机的串口通信</a:t>
            </a:r>
            <a:r>
              <a:rPr lang="zh-CN" altLang="zh-CN" dirty="0"/>
              <a:t>。</a:t>
            </a:r>
            <a:endParaRPr lang="en-US" altLang="zh-CN" dirty="0"/>
          </a:p>
          <a:p>
            <a:pPr marL="0" indent="0">
              <a:buNone/>
            </a:pPr>
            <a:r>
              <a:rPr lang="en-US" altLang="zh-CN" dirty="0"/>
              <a:t>	3.</a:t>
            </a:r>
            <a:r>
              <a:rPr lang="zh-CN" altLang="en-US" dirty="0"/>
              <a:t>使用</a:t>
            </a:r>
            <a:r>
              <a:rPr lang="en-US" altLang="zh-CN" dirty="0" err="1"/>
              <a:t>Echarts</a:t>
            </a:r>
            <a:r>
              <a:rPr lang="zh-CN" altLang="en-US" dirty="0"/>
              <a:t>框架实现数据在安卓</a:t>
            </a:r>
            <a:r>
              <a:rPr lang="en-US" altLang="zh-CN" dirty="0"/>
              <a:t>APP</a:t>
            </a:r>
            <a:r>
              <a:rPr lang="zh-CN" altLang="en-US" dirty="0"/>
              <a:t>上的可视化</a:t>
            </a:r>
            <a:r>
              <a:rPr lang="zh-CN" altLang="zh-CN" dirty="0"/>
              <a:t>。</a:t>
            </a:r>
            <a:endParaRPr lang="zh-CN" altLang="en-US" dirty="0"/>
          </a:p>
        </p:txBody>
      </p:sp>
    </p:spTree>
    <p:extLst>
      <p:ext uri="{BB962C8B-B14F-4D97-AF65-F5344CB8AC3E}">
        <p14:creationId xmlns:p14="http://schemas.microsoft.com/office/powerpoint/2010/main" val="109645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59F68-A2C7-44CE-BF4D-38A01AA37662}"/>
              </a:ext>
            </a:extLst>
          </p:cNvPr>
          <p:cNvSpPr>
            <a:spLocks noGrp="1"/>
          </p:cNvSpPr>
          <p:nvPr>
            <p:ph type="title"/>
          </p:nvPr>
        </p:nvSpPr>
        <p:spPr/>
        <p:txBody>
          <a:bodyPr/>
          <a:lstStyle/>
          <a:p>
            <a:r>
              <a:rPr lang="zh-CN" altLang="zh-CN" dirty="0"/>
              <a:t>重点研究的问题以及解决思路</a:t>
            </a:r>
            <a:endParaRPr lang="zh-CN" altLang="en-US" dirty="0"/>
          </a:p>
        </p:txBody>
      </p:sp>
      <p:sp>
        <p:nvSpPr>
          <p:cNvPr id="5" name="内容占位符 2">
            <a:extLst>
              <a:ext uri="{FF2B5EF4-FFF2-40B4-BE49-F238E27FC236}">
                <a16:creationId xmlns:a16="http://schemas.microsoft.com/office/drawing/2014/main" id="{B2625696-8A00-475F-AB61-4B4DE5205C0B}"/>
              </a:ext>
            </a:extLst>
          </p:cNvPr>
          <p:cNvSpPr>
            <a:spLocks noGrp="1"/>
          </p:cNvSpPr>
          <p:nvPr>
            <p:ph idx="1"/>
          </p:nvPr>
        </p:nvSpPr>
        <p:spPr>
          <a:xfrm>
            <a:off x="838200" y="2141537"/>
            <a:ext cx="10515600" cy="4351338"/>
          </a:xfrm>
        </p:spPr>
        <p:txBody>
          <a:bodyPr>
            <a:normAutofit/>
          </a:bodyPr>
          <a:lstStyle/>
          <a:p>
            <a:r>
              <a:rPr lang="en-US" altLang="zh-CN" dirty="0"/>
              <a:t>       </a:t>
            </a:r>
            <a:r>
              <a:rPr lang="zh-CN" altLang="zh-CN" dirty="0"/>
              <a:t>课题主要围绕信息的采集、处理、传输、显示展开。</a:t>
            </a:r>
            <a:r>
              <a:rPr lang="zh-CN" altLang="en-US" dirty="0"/>
              <a:t>研究的重点问题就是信息的传输与显示。</a:t>
            </a:r>
            <a:endParaRPr lang="zh-CN" altLang="zh-CN" dirty="0"/>
          </a:p>
          <a:p>
            <a:r>
              <a:rPr lang="en-US" altLang="zh-CN" dirty="0"/>
              <a:t>       </a:t>
            </a:r>
            <a:r>
              <a:rPr lang="zh-CN" altLang="zh-CN" dirty="0"/>
              <a:t>移动应用在</a:t>
            </a:r>
            <a:r>
              <a:rPr lang="en-US" altLang="zh-CN" dirty="0"/>
              <a:t>Android</a:t>
            </a:r>
            <a:r>
              <a:rPr lang="zh-CN" altLang="zh-CN" dirty="0"/>
              <a:t>平台进行开发，</a:t>
            </a:r>
            <a:r>
              <a:rPr lang="zh-CN" altLang="en-US" dirty="0"/>
              <a:t>数据显示</a:t>
            </a:r>
            <a:r>
              <a:rPr lang="zh-CN" altLang="zh-CN" dirty="0"/>
              <a:t>基于</a:t>
            </a:r>
            <a:r>
              <a:rPr lang="en-US" altLang="zh-CN" dirty="0" err="1"/>
              <a:t>Echarts</a:t>
            </a:r>
            <a:r>
              <a:rPr lang="zh-CN" altLang="zh-CN" dirty="0"/>
              <a:t>的</a:t>
            </a:r>
            <a:r>
              <a:rPr lang="en-US" altLang="zh-CN" dirty="0"/>
              <a:t>WEB</a:t>
            </a:r>
            <a:r>
              <a:rPr lang="zh-CN" altLang="zh-CN" dirty="0"/>
              <a:t>数据可视化技术，</a:t>
            </a:r>
            <a:r>
              <a:rPr lang="zh-CN" altLang="en-US" dirty="0"/>
              <a:t>所以强化自己对</a:t>
            </a:r>
            <a:r>
              <a:rPr lang="en-US" altLang="zh-CN" dirty="0"/>
              <a:t>Android</a:t>
            </a:r>
            <a:r>
              <a:rPr lang="zh-CN" altLang="en-US" dirty="0"/>
              <a:t>开发</a:t>
            </a:r>
            <a:r>
              <a:rPr lang="zh-CN" altLang="en-US"/>
              <a:t>的能力就可以解决信息的传输与显示问题了。</a:t>
            </a:r>
            <a:endParaRPr lang="zh-CN" altLang="zh-CN" dirty="0"/>
          </a:p>
        </p:txBody>
      </p:sp>
    </p:spTree>
    <p:extLst>
      <p:ext uri="{BB962C8B-B14F-4D97-AF65-F5344CB8AC3E}">
        <p14:creationId xmlns:p14="http://schemas.microsoft.com/office/powerpoint/2010/main" val="197113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31F89EE-D2F1-43E1-9C16-5F50300107A0}"/>
              </a:ext>
            </a:extLst>
          </p:cNvPr>
          <p:cNvSpPr>
            <a:spLocks noGrp="1"/>
          </p:cNvSpPr>
          <p:nvPr>
            <p:ph type="title"/>
          </p:nvPr>
        </p:nvSpPr>
        <p:spPr>
          <a:xfrm>
            <a:off x="838200" y="2766218"/>
            <a:ext cx="10515600" cy="1325563"/>
          </a:xfrm>
        </p:spPr>
        <p:txBody>
          <a:bodyPr/>
          <a:lstStyle/>
          <a:p>
            <a:pPr algn="ctr"/>
            <a:r>
              <a:rPr lang="zh-CN" altLang="en-US" dirty="0"/>
              <a:t>恳请各位老师批评指正，谢谢！</a:t>
            </a:r>
          </a:p>
        </p:txBody>
      </p:sp>
    </p:spTree>
    <p:extLst>
      <p:ext uri="{BB962C8B-B14F-4D97-AF65-F5344CB8AC3E}">
        <p14:creationId xmlns:p14="http://schemas.microsoft.com/office/powerpoint/2010/main" val="798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水印设计模板">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29443053_TF03460614" id="{76006B63-FA4C-4207-97FC-714C911457E0}" vid="{A5CAA8A2-C9BD-4738-9ED9-53DF6B00AFD0}"/>
    </a:ext>
  </a:extLst>
</a:theme>
</file>

<file path=ppt/theme/theme2.xml><?xml version="1.0" encoding="utf-8"?>
<a:theme xmlns:a="http://schemas.openxmlformats.org/drawingml/2006/main" name="Office 主题">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水印设计幻灯片</Template>
  <TotalTime>245</TotalTime>
  <Words>313</Words>
  <Application>Microsoft Office PowerPoint</Application>
  <PresentationFormat>宽屏</PresentationFormat>
  <Paragraphs>25</Paragraphs>
  <Slides>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Microsoft YaHei UI</vt:lpstr>
      <vt:lpstr>Monotype Sorts</vt:lpstr>
      <vt:lpstr>宋体</vt:lpstr>
      <vt:lpstr>Wingdings</vt:lpstr>
      <vt:lpstr>水印设计模板</vt:lpstr>
      <vt:lpstr>实验室温湿度及有害气体监控系统</vt:lpstr>
      <vt:lpstr>研究目的</vt:lpstr>
      <vt:lpstr>研究意义</vt:lpstr>
      <vt:lpstr>研究方法及手段</vt:lpstr>
      <vt:lpstr>研究方法及手段</vt:lpstr>
      <vt:lpstr>重点研究的问题以及解决思路</vt:lpstr>
      <vt:lpstr>恳请各位老师批评指正，谢谢！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 LZX</dc:creator>
  <cp:lastModifiedBy>Gewen `</cp:lastModifiedBy>
  <cp:revision>18</cp:revision>
  <dcterms:created xsi:type="dcterms:W3CDTF">2019-11-22T11:44:11Z</dcterms:created>
  <dcterms:modified xsi:type="dcterms:W3CDTF">2019-11-27T12:23:11Z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