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0" r:id="rId3"/>
    <p:sldId id="291" r:id="rId4"/>
    <p:sldId id="279" r:id="rId5"/>
    <p:sldId id="277" r:id="rId6"/>
    <p:sldId id="282" r:id="rId7"/>
    <p:sldId id="264" r:id="rId8"/>
    <p:sldId id="292" r:id="rId9"/>
    <p:sldId id="263" r:id="rId10"/>
    <p:sldId id="293" r:id="rId11"/>
    <p:sldId id="288" r:id="rId12"/>
    <p:sldId id="294" r:id="rId13"/>
    <p:sldId id="268" r:id="rId14"/>
    <p:sldId id="295" r:id="rId15"/>
    <p:sldId id="287" r:id="rId16"/>
    <p:sldId id="290" r:id="rId17"/>
    <p:sldId id="286" r:id="rId18"/>
  </p:sldIdLst>
  <p:sldSz cx="9001125" cy="5040313"/>
  <p:notesSz cx="6858000" cy="9144000"/>
  <p:custDataLst>
    <p:tags r:id="rId20"/>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5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714" autoAdjust="0"/>
  </p:normalViewPr>
  <p:slideViewPr>
    <p:cSldViewPr>
      <p:cViewPr varScale="1">
        <p:scale>
          <a:sx n="110" d="100"/>
          <a:sy n="110" d="100"/>
        </p:scale>
        <p:origin x="710" y="62"/>
      </p:cViewPr>
      <p:guideLst>
        <p:guide orient="horz" pos="1588"/>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AF704-B559-43C6-8C29-EB530F61E0F5}" type="datetimeFigureOut">
              <a:rPr lang="zh-CN" altLang="en-US" smtClean="0"/>
              <a:t>2019/11/28</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98F02-6816-45C3-AEBD-CE1F64FF7157}" type="slidenum">
              <a:rPr lang="zh-CN" altLang="en-US" smtClean="0"/>
              <a:t>‹#›</a:t>
            </a:fld>
            <a:endParaRPr lang="zh-CN" altLang="en-US"/>
          </a:p>
        </p:txBody>
      </p:sp>
    </p:spTree>
    <p:extLst>
      <p:ext uri="{BB962C8B-B14F-4D97-AF65-F5344CB8AC3E}">
        <p14:creationId xmlns:p14="http://schemas.microsoft.com/office/powerpoint/2010/main" val="206691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a:t>
            </a:fld>
            <a:endParaRPr lang="zh-CN" altLang="en-US"/>
          </a:p>
        </p:txBody>
      </p:sp>
    </p:spTree>
    <p:extLst>
      <p:ext uri="{BB962C8B-B14F-4D97-AF65-F5344CB8AC3E}">
        <p14:creationId xmlns:p14="http://schemas.microsoft.com/office/powerpoint/2010/main" val="242074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10</a:t>
            </a:fld>
            <a:endParaRPr lang="zh-CN" altLang="en-US"/>
          </a:p>
        </p:txBody>
      </p:sp>
    </p:spTree>
    <p:extLst>
      <p:ext uri="{BB962C8B-B14F-4D97-AF65-F5344CB8AC3E}">
        <p14:creationId xmlns:p14="http://schemas.microsoft.com/office/powerpoint/2010/main" val="2827956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11</a:t>
            </a:fld>
            <a:endParaRPr lang="zh-CN" altLang="en-US"/>
          </a:p>
        </p:txBody>
      </p:sp>
    </p:spTree>
    <p:extLst>
      <p:ext uri="{BB962C8B-B14F-4D97-AF65-F5344CB8AC3E}">
        <p14:creationId xmlns:p14="http://schemas.microsoft.com/office/powerpoint/2010/main" val="3486805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12</a:t>
            </a:fld>
            <a:endParaRPr lang="zh-CN" altLang="en-US"/>
          </a:p>
        </p:txBody>
      </p:sp>
    </p:spTree>
    <p:extLst>
      <p:ext uri="{BB962C8B-B14F-4D97-AF65-F5344CB8AC3E}">
        <p14:creationId xmlns:p14="http://schemas.microsoft.com/office/powerpoint/2010/main" val="2884931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13</a:t>
            </a:fld>
            <a:endParaRPr lang="zh-CN" altLang="en-US"/>
          </a:p>
        </p:txBody>
      </p:sp>
    </p:spTree>
    <p:extLst>
      <p:ext uri="{BB962C8B-B14F-4D97-AF65-F5344CB8AC3E}">
        <p14:creationId xmlns:p14="http://schemas.microsoft.com/office/powerpoint/2010/main" val="2854598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14</a:t>
            </a:fld>
            <a:endParaRPr lang="zh-CN" altLang="en-US"/>
          </a:p>
        </p:txBody>
      </p:sp>
    </p:spTree>
    <p:extLst>
      <p:ext uri="{BB962C8B-B14F-4D97-AF65-F5344CB8AC3E}">
        <p14:creationId xmlns:p14="http://schemas.microsoft.com/office/powerpoint/2010/main" val="900199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498F02-6816-45C3-AEBD-CE1F64FF7157}" type="slidenum">
              <a:rPr lang="zh-CN" altLang="en-US" smtClean="0"/>
              <a:t>16</a:t>
            </a:fld>
            <a:endParaRPr lang="zh-CN" altLang="en-US"/>
          </a:p>
        </p:txBody>
      </p:sp>
    </p:spTree>
    <p:extLst>
      <p:ext uri="{BB962C8B-B14F-4D97-AF65-F5344CB8AC3E}">
        <p14:creationId xmlns:p14="http://schemas.microsoft.com/office/powerpoint/2010/main" val="1787912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17</a:t>
            </a:fld>
            <a:endParaRPr lang="zh-CN" altLang="en-US"/>
          </a:p>
        </p:txBody>
      </p:sp>
    </p:spTree>
    <p:extLst>
      <p:ext uri="{BB962C8B-B14F-4D97-AF65-F5344CB8AC3E}">
        <p14:creationId xmlns:p14="http://schemas.microsoft.com/office/powerpoint/2010/main" val="40559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2</a:t>
            </a:fld>
            <a:endParaRPr lang="zh-CN" altLang="en-US"/>
          </a:p>
        </p:txBody>
      </p:sp>
    </p:spTree>
    <p:extLst>
      <p:ext uri="{BB962C8B-B14F-4D97-AF65-F5344CB8AC3E}">
        <p14:creationId xmlns:p14="http://schemas.microsoft.com/office/powerpoint/2010/main" val="362758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3</a:t>
            </a:fld>
            <a:endParaRPr lang="zh-CN" altLang="en-US"/>
          </a:p>
        </p:txBody>
      </p:sp>
    </p:spTree>
    <p:extLst>
      <p:ext uri="{BB962C8B-B14F-4D97-AF65-F5344CB8AC3E}">
        <p14:creationId xmlns:p14="http://schemas.microsoft.com/office/powerpoint/2010/main" val="3393810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4</a:t>
            </a:fld>
            <a:endParaRPr lang="zh-CN" altLang="en-US"/>
          </a:p>
        </p:txBody>
      </p:sp>
    </p:spTree>
    <p:extLst>
      <p:ext uri="{BB962C8B-B14F-4D97-AF65-F5344CB8AC3E}">
        <p14:creationId xmlns:p14="http://schemas.microsoft.com/office/powerpoint/2010/main" val="2194199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5</a:t>
            </a:fld>
            <a:endParaRPr lang="zh-CN" altLang="en-US"/>
          </a:p>
        </p:txBody>
      </p:sp>
    </p:spTree>
    <p:extLst>
      <p:ext uri="{BB962C8B-B14F-4D97-AF65-F5344CB8AC3E}">
        <p14:creationId xmlns:p14="http://schemas.microsoft.com/office/powerpoint/2010/main" val="248942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6</a:t>
            </a:fld>
            <a:endParaRPr lang="zh-CN" altLang="en-US"/>
          </a:p>
        </p:txBody>
      </p:sp>
    </p:spTree>
    <p:extLst>
      <p:ext uri="{BB962C8B-B14F-4D97-AF65-F5344CB8AC3E}">
        <p14:creationId xmlns:p14="http://schemas.microsoft.com/office/powerpoint/2010/main" val="314605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7</a:t>
            </a:fld>
            <a:endParaRPr lang="zh-CN" altLang="en-US"/>
          </a:p>
        </p:txBody>
      </p:sp>
    </p:spTree>
    <p:extLst>
      <p:ext uri="{BB962C8B-B14F-4D97-AF65-F5344CB8AC3E}">
        <p14:creationId xmlns:p14="http://schemas.microsoft.com/office/powerpoint/2010/main" val="166694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8</a:t>
            </a:fld>
            <a:endParaRPr lang="zh-CN" altLang="en-US"/>
          </a:p>
        </p:txBody>
      </p:sp>
    </p:spTree>
    <p:extLst>
      <p:ext uri="{BB962C8B-B14F-4D97-AF65-F5344CB8AC3E}">
        <p14:creationId xmlns:p14="http://schemas.microsoft.com/office/powerpoint/2010/main" val="3726628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9</a:t>
            </a:fld>
            <a:endParaRPr lang="zh-CN" altLang="en-US"/>
          </a:p>
        </p:txBody>
      </p:sp>
    </p:spTree>
    <p:extLst>
      <p:ext uri="{BB962C8B-B14F-4D97-AF65-F5344CB8AC3E}">
        <p14:creationId xmlns:p14="http://schemas.microsoft.com/office/powerpoint/2010/main" val="400610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p:cNvSpPr/>
          <p:nvPr userDrawn="1"/>
        </p:nvSpPr>
        <p:spPr>
          <a:xfrm>
            <a:off x="5796706" y="2952204"/>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p>
          <a:p>
            <a:pPr lvl="0"/>
            <a:r>
              <a:rPr lang="en-US" altLang="zh-CN" sz="100" dirty="0">
                <a:solidFill>
                  <a:schemeClr val="bg1"/>
                </a:solidFill>
              </a:rPr>
              <a:t> </a:t>
            </a:r>
            <a:endParaRPr lang="zh-CN" altLang="en-US" sz="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603"/>
          <p:cNvSpPr txBox="1"/>
          <p:nvPr/>
        </p:nvSpPr>
        <p:spPr bwMode="auto">
          <a:xfrm>
            <a:off x="-52506" y="1296020"/>
            <a:ext cx="8967427"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3600" dirty="0">
                <a:solidFill>
                  <a:srgbClr val="002060"/>
                </a:solidFill>
                <a:latin typeface="Microsoft YaHei UI" panose="020B0503020204020204" pitchFamily="34" charset="-122"/>
                <a:ea typeface="Microsoft YaHei UI" panose="020B0503020204020204" pitchFamily="34" charset="-122"/>
              </a:rPr>
              <a:t>实验室温湿度及有害气体监控系统设计</a:t>
            </a:r>
            <a:endParaRPr lang="zh-CN" altLang="en-US" sz="3600" dirty="0">
              <a:solidFill>
                <a:srgbClr val="002060"/>
              </a:solidFill>
            </a:endParaRPr>
          </a:p>
        </p:txBody>
      </p:sp>
      <p:sp>
        <p:nvSpPr>
          <p:cNvPr id="7" name="Text Box 8">
            <a:extLst>
              <a:ext uri="{FF2B5EF4-FFF2-40B4-BE49-F238E27FC236}">
                <a16:creationId xmlns:a16="http://schemas.microsoft.com/office/drawing/2014/main" id="{C8A8AD0B-6A5E-4315-99F7-B84442CB27EF}"/>
              </a:ext>
            </a:extLst>
          </p:cNvPr>
          <p:cNvSpPr txBox="1">
            <a:spLocks noChangeArrowheads="1"/>
          </p:cNvSpPr>
          <p:nvPr/>
        </p:nvSpPr>
        <p:spPr bwMode="auto">
          <a:xfrm>
            <a:off x="612130" y="2232124"/>
            <a:ext cx="646588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zh-CN" altLang="en-US" sz="2000" dirty="0">
                <a:latin typeface="宋体" panose="02010600030101010101" pitchFamily="2" charset="-122"/>
              </a:rPr>
              <a:t>答 辩 人：叶旋</a:t>
            </a:r>
            <a:endParaRPr lang="en-US" altLang="zh-CN" sz="2000" dirty="0">
              <a:latin typeface="宋体" panose="02010600030101010101" pitchFamily="2" charset="-122"/>
            </a:endParaRPr>
          </a:p>
          <a:p>
            <a:pPr>
              <a:spcBef>
                <a:spcPct val="50000"/>
              </a:spcBef>
              <a:buFont typeface="Monotype Sorts" pitchFamily="2" charset="2"/>
              <a:buChar char="•"/>
            </a:pPr>
            <a:r>
              <a:rPr lang="zh-CN" altLang="en-US" sz="2000" dirty="0">
                <a:latin typeface="宋体" panose="02010600030101010101" pitchFamily="2" charset="-122"/>
              </a:rPr>
              <a:t>专    业：物联网工程</a:t>
            </a:r>
            <a:endParaRPr lang="en-US" altLang="zh-CN" sz="2000" dirty="0">
              <a:latin typeface="宋体" panose="02010600030101010101" pitchFamily="2" charset="-122"/>
            </a:endParaRPr>
          </a:p>
          <a:p>
            <a:pPr>
              <a:spcBef>
                <a:spcPct val="50000"/>
              </a:spcBef>
              <a:buFont typeface="Monotype Sorts" pitchFamily="2" charset="2"/>
              <a:buChar char="•"/>
            </a:pPr>
            <a:r>
              <a:rPr lang="zh-CN" altLang="en-US" sz="2000" dirty="0">
                <a:latin typeface="宋体" panose="02010600030101010101" pitchFamily="2" charset="-122"/>
              </a:rPr>
              <a:t>指导教师：郭晓然</a:t>
            </a:r>
          </a:p>
        </p:txBody>
      </p:sp>
    </p:spTree>
    <p:extLst>
      <p:ext uri="{BB962C8B-B14F-4D97-AF65-F5344CB8AC3E}">
        <p14:creationId xmlns:p14="http://schemas.microsoft.com/office/powerpoint/2010/main" val="74475452"/>
      </p:ext>
    </p:extLst>
  </p:cSld>
  <p:clrMapOvr>
    <a:masterClrMapping/>
  </p:clrMapOvr>
  <mc:AlternateContent xmlns:mc="http://schemas.openxmlformats.org/markup-compatibility/2006" xmlns:p14="http://schemas.microsoft.com/office/powerpoint/2010/main">
    <mc:Choice Requires="p14">
      <p:transition p14:dur="0" advTm="11764"/>
    </mc:Choice>
    <mc:Fallback xmlns="">
      <p:transition advTm="117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2029112"/>
            <a:ext cx="2904485"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04.</a:t>
            </a:r>
            <a:r>
              <a:rPr lang="zh-CN" altLang="en-US" sz="3600" dirty="0">
                <a:solidFill>
                  <a:srgbClr val="002060"/>
                </a:solidFill>
              </a:rPr>
              <a:t>设计方案</a:t>
            </a:r>
            <a:endParaRPr lang="en-US" altLang="zh-CN" sz="3600" dirty="0">
              <a:solidFill>
                <a:srgbClr val="002060"/>
              </a:solidFill>
            </a:endParaRP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2319649963"/>
      </p:ext>
    </p:extLst>
  </p:cSld>
  <p:clrMapOvr>
    <a:masterClrMapping/>
  </p:clrMapOvr>
  <mc:AlternateContent xmlns:mc="http://schemas.openxmlformats.org/markup-compatibility/2006" xmlns:p14="http://schemas.microsoft.com/office/powerpoint/2010/main">
    <mc:Choice Requires="p14">
      <p:transition p14:dur="0" advTm="2587"/>
    </mc:Choice>
    <mc:Fallback xmlns="">
      <p:transition advTm="258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82"/>
          <p:cNvSpPr txBox="1"/>
          <p:nvPr/>
        </p:nvSpPr>
        <p:spPr>
          <a:xfrm>
            <a:off x="2180034" y="3549369"/>
            <a:ext cx="1117430" cy="746465"/>
          </a:xfrm>
          <a:prstGeom prst="rect">
            <a:avLst/>
          </a:prstGeom>
          <a:noFill/>
        </p:spPr>
        <p:txBody>
          <a:bodyPr wrap="none" lIns="67391" tIns="33696" rIns="67391" bIns="33696">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400" dirty="0">
                <a:solidFill>
                  <a:schemeClr val="bg1"/>
                </a:solidFill>
              </a:rPr>
              <a:t>33%</a:t>
            </a:r>
            <a:endParaRPr lang="zh-CN" altLang="en-US" sz="4400" dirty="0">
              <a:solidFill>
                <a:schemeClr val="bg1"/>
              </a:solidFill>
            </a:endParaRPr>
          </a:p>
        </p:txBody>
      </p:sp>
      <p:sp>
        <p:nvSpPr>
          <p:cNvPr id="9" name="TextBox 682"/>
          <p:cNvSpPr txBox="1"/>
          <p:nvPr/>
        </p:nvSpPr>
        <p:spPr>
          <a:xfrm>
            <a:off x="3868019" y="2651839"/>
            <a:ext cx="1117430" cy="746465"/>
          </a:xfrm>
          <a:prstGeom prst="rect">
            <a:avLst/>
          </a:prstGeom>
          <a:noFill/>
        </p:spPr>
        <p:txBody>
          <a:bodyPr wrap="none" lIns="67391" tIns="33696" rIns="67391" bIns="33696">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400" dirty="0">
                <a:solidFill>
                  <a:schemeClr val="bg1"/>
                </a:solidFill>
              </a:rPr>
              <a:t>75%</a:t>
            </a:r>
            <a:endParaRPr lang="zh-CN" altLang="en-US" sz="4400" dirty="0">
              <a:solidFill>
                <a:schemeClr val="bg1"/>
              </a:solidFill>
            </a:endParaRPr>
          </a:p>
        </p:txBody>
      </p:sp>
      <p:sp>
        <p:nvSpPr>
          <p:cNvPr id="13" name="矩形 12"/>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603"/>
          <p:cNvSpPr txBox="1"/>
          <p:nvPr/>
        </p:nvSpPr>
        <p:spPr bwMode="auto">
          <a:xfrm>
            <a:off x="297809" y="282574"/>
            <a:ext cx="165093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400" dirty="0">
                <a:solidFill>
                  <a:srgbClr val="002060"/>
                </a:solidFill>
              </a:rPr>
              <a:t> 设计方案</a:t>
            </a:r>
            <a:endParaRPr lang="en-US" altLang="zh-CN" sz="2400" dirty="0">
              <a:solidFill>
                <a:srgbClr val="002060"/>
              </a:solidFill>
            </a:endParaRPr>
          </a:p>
        </p:txBody>
      </p:sp>
      <p:sp>
        <p:nvSpPr>
          <p:cNvPr id="6" name="文本框 31">
            <a:extLst>
              <a:ext uri="{FF2B5EF4-FFF2-40B4-BE49-F238E27FC236}">
                <a16:creationId xmlns:a16="http://schemas.microsoft.com/office/drawing/2014/main" id="{879D5366-18B7-4BD4-8B20-4F6838238780}"/>
              </a:ext>
            </a:extLst>
          </p:cNvPr>
          <p:cNvSpPr txBox="1"/>
          <p:nvPr/>
        </p:nvSpPr>
        <p:spPr>
          <a:xfrm flipH="1">
            <a:off x="468114" y="2880196"/>
            <a:ext cx="8208912" cy="1288897"/>
          </a:xfrm>
          <a:prstGeom prst="rect">
            <a:avLst/>
          </a:prstGeom>
          <a:noFill/>
        </p:spPr>
        <p:txBody>
          <a:bodyPr wrap="square" lIns="67391" tIns="33696" rIns="67391" bIns="33696" rtlCol="0">
            <a:spAutoFit/>
          </a:bodyPr>
          <a:lstStyle/>
          <a:p>
            <a:pPr marL="342900" indent="-342900" algn="just">
              <a:buFont typeface="Arial" panose="020B0604020202020204" pitchFamily="34" charset="0"/>
              <a:buChar char="•"/>
            </a:pPr>
            <a:r>
              <a:rPr lang="zh-CN" altLang="en-US" sz="2000" dirty="0">
                <a:latin typeface="+mn-ea"/>
              </a:rPr>
              <a:t>上</a:t>
            </a:r>
            <a:r>
              <a:rPr lang="zh-CN" altLang="zh-CN" sz="2000" dirty="0">
                <a:latin typeface="+mn-ea"/>
              </a:rPr>
              <a:t>位机</a:t>
            </a:r>
            <a:r>
              <a:rPr lang="zh-CN" altLang="en-US" sz="2000" dirty="0">
                <a:latin typeface="+mn-ea"/>
              </a:rPr>
              <a:t>：</a:t>
            </a:r>
            <a:r>
              <a:rPr lang="en-US" altLang="zh-CN" sz="2000" dirty="0">
                <a:latin typeface="+mn-ea"/>
              </a:rPr>
              <a:t>	</a:t>
            </a:r>
            <a:r>
              <a:rPr lang="zh-CN" altLang="en-US" sz="2000" dirty="0">
                <a:latin typeface="+mn-ea"/>
              </a:rPr>
              <a:t>使用安卓手机作为上位机控制端。</a:t>
            </a:r>
            <a:endParaRPr lang="en-US" altLang="zh-CN" sz="2000" dirty="0">
              <a:latin typeface="+mn-ea"/>
            </a:endParaRPr>
          </a:p>
          <a:p>
            <a:pPr lvl="2" algn="just"/>
            <a:r>
              <a:rPr lang="en-US" altLang="zh-CN" sz="2000" dirty="0">
                <a:latin typeface="+mn-ea"/>
              </a:rPr>
              <a:t>  	</a:t>
            </a:r>
            <a:r>
              <a:rPr lang="zh-CN" altLang="en-US" sz="2000" dirty="0">
                <a:latin typeface="+mn-ea"/>
              </a:rPr>
              <a:t>使用</a:t>
            </a:r>
            <a:r>
              <a:rPr lang="en-US" altLang="zh-CN" sz="2000" dirty="0">
                <a:latin typeface="+mn-ea"/>
              </a:rPr>
              <a:t>eclipse</a:t>
            </a:r>
            <a:r>
              <a:rPr lang="zh-CN" altLang="en-US" sz="2000" dirty="0">
                <a:latin typeface="+mn-ea"/>
              </a:rPr>
              <a:t>开发</a:t>
            </a:r>
            <a:r>
              <a:rPr lang="en-US" altLang="zh-CN" sz="2000" dirty="0">
                <a:latin typeface="+mn-ea"/>
              </a:rPr>
              <a:t>APP</a:t>
            </a:r>
            <a:r>
              <a:rPr lang="zh-CN" altLang="en-US" sz="2000" dirty="0">
                <a:latin typeface="+mn-ea"/>
              </a:rPr>
              <a:t>，实现与下位机的串口通信</a:t>
            </a:r>
            <a:r>
              <a:rPr lang="zh-CN" altLang="zh-CN" sz="2000" dirty="0">
                <a:latin typeface="+mn-ea"/>
              </a:rPr>
              <a:t>。</a:t>
            </a:r>
            <a:endParaRPr lang="en-US" altLang="zh-CN" sz="2000" dirty="0">
              <a:latin typeface="+mn-ea"/>
            </a:endParaRPr>
          </a:p>
          <a:p>
            <a:pPr lvl="2" algn="just"/>
            <a:r>
              <a:rPr lang="zh-CN" altLang="en-US" sz="2000" dirty="0">
                <a:latin typeface="+mn-ea"/>
              </a:rPr>
              <a:t>  </a:t>
            </a:r>
            <a:r>
              <a:rPr lang="en-US" altLang="zh-CN" sz="2000" dirty="0">
                <a:latin typeface="+mn-ea"/>
              </a:rPr>
              <a:t>	</a:t>
            </a:r>
            <a:r>
              <a:rPr lang="zh-CN" altLang="en-US" sz="2000" dirty="0">
                <a:latin typeface="+mn-ea"/>
              </a:rPr>
              <a:t>使用</a:t>
            </a:r>
            <a:r>
              <a:rPr lang="en-US" altLang="zh-CN" sz="2000" dirty="0" err="1">
                <a:latin typeface="+mn-ea"/>
              </a:rPr>
              <a:t>Echarts</a:t>
            </a:r>
            <a:r>
              <a:rPr lang="zh-CN" altLang="en-US" sz="2000" dirty="0">
                <a:latin typeface="+mn-ea"/>
              </a:rPr>
              <a:t>框架实现数据在安卓</a:t>
            </a:r>
            <a:r>
              <a:rPr lang="en-US" altLang="zh-CN" sz="2000" dirty="0">
                <a:latin typeface="+mn-ea"/>
              </a:rPr>
              <a:t>APP</a:t>
            </a:r>
            <a:r>
              <a:rPr lang="zh-CN" altLang="en-US" sz="2000" dirty="0">
                <a:latin typeface="+mn-ea"/>
              </a:rPr>
              <a:t>上的可视化</a:t>
            </a:r>
            <a:r>
              <a:rPr lang="zh-CN" altLang="zh-CN" sz="2000" dirty="0">
                <a:latin typeface="+mn-ea"/>
              </a:rPr>
              <a:t>。</a:t>
            </a:r>
            <a:endParaRPr lang="zh-CN" altLang="en-US" sz="2000" dirty="0">
              <a:latin typeface="+mn-ea"/>
            </a:endParaRPr>
          </a:p>
          <a:p>
            <a:pPr>
              <a:spcBef>
                <a:spcPts val="442"/>
              </a:spcBef>
            </a:pPr>
            <a:endParaRPr dirty="0">
              <a:latin typeface="微软雅黑" charset="0"/>
              <a:ea typeface="微软雅黑" charset="0"/>
              <a:cs typeface="微软雅黑" charset="0"/>
            </a:endParaRPr>
          </a:p>
        </p:txBody>
      </p:sp>
      <p:sp>
        <p:nvSpPr>
          <p:cNvPr id="7" name="文本框 31">
            <a:extLst>
              <a:ext uri="{FF2B5EF4-FFF2-40B4-BE49-F238E27FC236}">
                <a16:creationId xmlns:a16="http://schemas.microsoft.com/office/drawing/2014/main" id="{60DFA8EA-DCA0-4B00-AF8A-7FBDF91DD5E3}"/>
              </a:ext>
            </a:extLst>
          </p:cNvPr>
          <p:cNvSpPr txBox="1"/>
          <p:nvPr/>
        </p:nvSpPr>
        <p:spPr>
          <a:xfrm flipH="1">
            <a:off x="468114" y="1083351"/>
            <a:ext cx="8208912" cy="1904450"/>
          </a:xfrm>
          <a:prstGeom prst="rect">
            <a:avLst/>
          </a:prstGeom>
          <a:noFill/>
        </p:spPr>
        <p:txBody>
          <a:bodyPr wrap="square" lIns="67391" tIns="33696" rIns="67391" bIns="33696" rtlCol="0">
            <a:spAutoFit/>
          </a:bodyPr>
          <a:lstStyle/>
          <a:p>
            <a:pPr marL="342900" indent="-342900">
              <a:buFont typeface="Arial" panose="020B0604020202020204" pitchFamily="34" charset="0"/>
              <a:buChar char="•"/>
            </a:pPr>
            <a:r>
              <a:rPr lang="zh-CN" altLang="zh-CN" sz="2000" dirty="0">
                <a:latin typeface="+mn-ea"/>
              </a:rPr>
              <a:t>下位机</a:t>
            </a:r>
            <a:r>
              <a:rPr lang="zh-CN" altLang="en-US" sz="2000" dirty="0">
                <a:latin typeface="+mn-ea"/>
              </a:rPr>
              <a:t>：</a:t>
            </a:r>
            <a:r>
              <a:rPr lang="en-US" altLang="zh-CN" sz="2000" dirty="0">
                <a:latin typeface="+mn-ea"/>
              </a:rPr>
              <a:t>	</a:t>
            </a:r>
            <a:r>
              <a:rPr lang="zh-CN" altLang="zh-CN" sz="2000" dirty="0">
                <a:latin typeface="+mn-ea"/>
              </a:rPr>
              <a:t>采用</a:t>
            </a:r>
            <a:r>
              <a:rPr lang="en-US" altLang="zh-CN" sz="2000" dirty="0">
                <a:latin typeface="+mn-ea"/>
              </a:rPr>
              <a:t>STC89C52RC</a:t>
            </a:r>
            <a:r>
              <a:rPr lang="zh-CN" altLang="en-US" sz="2000" dirty="0">
                <a:latin typeface="+mn-ea"/>
              </a:rPr>
              <a:t>单片机</a:t>
            </a:r>
            <a:r>
              <a:rPr lang="zh-CN" altLang="zh-CN" sz="2000" dirty="0">
                <a:latin typeface="+mn-ea"/>
              </a:rPr>
              <a:t>为主控模块，处理</a:t>
            </a:r>
            <a:r>
              <a:rPr lang="zh-CN" altLang="en-US" sz="2000" dirty="0">
                <a:latin typeface="+mn-ea"/>
              </a:rPr>
              <a:t>感知层</a:t>
            </a:r>
            <a:r>
              <a:rPr lang="zh-CN" altLang="zh-CN" sz="2000" dirty="0">
                <a:latin typeface="+mn-ea"/>
              </a:rPr>
              <a:t>传输过来</a:t>
            </a:r>
            <a:r>
              <a:rPr lang="en-US" altLang="zh-CN" sz="2000" dirty="0">
                <a:latin typeface="+mn-ea"/>
              </a:rPr>
              <a:t>			</a:t>
            </a:r>
            <a:r>
              <a:rPr lang="zh-CN" altLang="zh-CN" sz="2000" dirty="0">
                <a:latin typeface="+mn-ea"/>
              </a:rPr>
              <a:t>的数据</a:t>
            </a:r>
            <a:r>
              <a:rPr lang="zh-CN" altLang="en-US" sz="2000" dirty="0">
                <a:latin typeface="+mn-ea"/>
              </a:rPr>
              <a:t>。</a:t>
            </a:r>
            <a:endParaRPr lang="en-US" altLang="zh-CN" sz="2000" dirty="0">
              <a:latin typeface="+mn-ea"/>
            </a:endParaRPr>
          </a:p>
          <a:p>
            <a:r>
              <a:rPr lang="en-US" altLang="zh-CN" sz="2000" dirty="0">
                <a:latin typeface="+mn-ea"/>
              </a:rPr>
              <a:t>		</a:t>
            </a:r>
            <a:r>
              <a:rPr lang="zh-CN" altLang="zh-CN" sz="2000" dirty="0">
                <a:latin typeface="+mn-ea"/>
              </a:rPr>
              <a:t>采用</a:t>
            </a:r>
            <a:r>
              <a:rPr lang="en-US" altLang="zh-CN" sz="2000" dirty="0">
                <a:latin typeface="+mn-ea"/>
              </a:rPr>
              <a:t>QM-135</a:t>
            </a:r>
            <a:r>
              <a:rPr lang="zh-CN" altLang="zh-CN" sz="2000" dirty="0">
                <a:latin typeface="+mn-ea"/>
              </a:rPr>
              <a:t>气体检测传感器</a:t>
            </a:r>
            <a:r>
              <a:rPr lang="zh-CN" altLang="en-US" sz="2000" dirty="0">
                <a:latin typeface="+mn-ea"/>
              </a:rPr>
              <a:t>、</a:t>
            </a:r>
            <a:r>
              <a:rPr lang="en-US" altLang="zh-CN" sz="2000" dirty="0">
                <a:latin typeface="+mn-ea"/>
              </a:rPr>
              <a:t>DHT11</a:t>
            </a:r>
            <a:r>
              <a:rPr lang="zh-CN" altLang="zh-CN" sz="2000" dirty="0">
                <a:latin typeface="+mn-ea"/>
              </a:rPr>
              <a:t>温湿度传感器采集数</a:t>
            </a:r>
            <a:r>
              <a:rPr lang="en-US" altLang="zh-CN" sz="2000" dirty="0">
                <a:latin typeface="+mn-ea"/>
              </a:rPr>
              <a:t>			</a:t>
            </a:r>
            <a:r>
              <a:rPr lang="zh-CN" altLang="zh-CN" sz="2000" dirty="0">
                <a:latin typeface="+mn-ea"/>
              </a:rPr>
              <a:t>据。</a:t>
            </a:r>
            <a:endParaRPr lang="en-US" altLang="zh-CN" sz="2000" dirty="0">
              <a:latin typeface="+mn-ea"/>
            </a:endParaRPr>
          </a:p>
          <a:p>
            <a:r>
              <a:rPr lang="en-US" altLang="zh-CN" sz="2000" dirty="0">
                <a:latin typeface="+mn-ea"/>
              </a:rPr>
              <a:t>		</a:t>
            </a:r>
            <a:r>
              <a:rPr lang="zh-CN" altLang="zh-CN" sz="2000" dirty="0">
                <a:latin typeface="+mn-ea"/>
              </a:rPr>
              <a:t>采用</a:t>
            </a:r>
            <a:r>
              <a:rPr lang="en-US" altLang="zh-CN" sz="2000" dirty="0">
                <a:latin typeface="+mn-ea"/>
              </a:rPr>
              <a:t>HC-05</a:t>
            </a:r>
            <a:r>
              <a:rPr lang="zh-CN" altLang="zh-CN" sz="2000" dirty="0">
                <a:latin typeface="+mn-ea"/>
              </a:rPr>
              <a:t>蓝牙模块来实现下位机和上位机的通信。</a:t>
            </a:r>
            <a:endParaRPr lang="zh-CN" altLang="en-US" sz="2000" dirty="0">
              <a:latin typeface="+mn-ea"/>
            </a:endParaRPr>
          </a:p>
          <a:p>
            <a:pPr>
              <a:spcBef>
                <a:spcPts val="442"/>
              </a:spcBef>
            </a:pPr>
            <a:endParaRPr dirty="0">
              <a:latin typeface="微软雅黑" charset="0"/>
              <a:ea typeface="微软雅黑" charset="0"/>
              <a:cs typeface="微软雅黑" charset="0"/>
            </a:endParaRPr>
          </a:p>
        </p:txBody>
      </p:sp>
    </p:spTree>
    <p:extLst>
      <p:ext uri="{BB962C8B-B14F-4D97-AF65-F5344CB8AC3E}">
        <p14:creationId xmlns:p14="http://schemas.microsoft.com/office/powerpoint/2010/main" val="569153543"/>
      </p:ext>
    </p:extLst>
  </p:cSld>
  <p:clrMapOvr>
    <a:masterClrMapping/>
  </p:clrMapOvr>
  <mc:AlternateContent xmlns:mc="http://schemas.openxmlformats.org/markup-compatibility/2006" xmlns:p14="http://schemas.microsoft.com/office/powerpoint/2010/main">
    <mc:Choice Requires="p14">
      <p:transition p14:dur="0" advTm="24105"/>
    </mc:Choice>
    <mc:Fallback xmlns="">
      <p:transition advTm="2410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1800076"/>
            <a:ext cx="4404896" cy="1176046"/>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05.</a:t>
            </a:r>
            <a:r>
              <a:rPr lang="zh-CN" altLang="zh-CN" sz="3600" dirty="0">
                <a:solidFill>
                  <a:srgbClr val="002060"/>
                </a:solidFill>
              </a:rPr>
              <a:t>重点研究的问题</a:t>
            </a:r>
            <a:endParaRPr lang="en-US" altLang="zh-CN" sz="3600" dirty="0">
              <a:solidFill>
                <a:srgbClr val="002060"/>
              </a:solidFill>
            </a:endParaRPr>
          </a:p>
          <a:p>
            <a:pPr algn="l"/>
            <a:r>
              <a:rPr lang="en-US" altLang="zh-CN" sz="3600" dirty="0">
                <a:solidFill>
                  <a:srgbClr val="002060"/>
                </a:solidFill>
              </a:rPr>
              <a:t>     </a:t>
            </a:r>
            <a:r>
              <a:rPr lang="zh-CN" altLang="zh-CN" sz="3600" dirty="0">
                <a:solidFill>
                  <a:srgbClr val="002060"/>
                </a:solidFill>
              </a:rPr>
              <a:t>以及解决思路</a:t>
            </a:r>
            <a:endParaRPr lang="en-US" altLang="zh-CN" sz="3600" dirty="0">
              <a:solidFill>
                <a:srgbClr val="002060"/>
              </a:solidFill>
            </a:endParaRP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3963150861"/>
      </p:ext>
    </p:extLst>
  </p:cSld>
  <p:clrMapOvr>
    <a:masterClrMapping/>
  </p:clrMapOvr>
  <mc:AlternateContent xmlns:mc="http://schemas.openxmlformats.org/markup-compatibility/2006" xmlns:p14="http://schemas.microsoft.com/office/powerpoint/2010/main">
    <mc:Choice Requires="p14">
      <p:transition p14:dur="0" advTm="1224"/>
    </mc:Choice>
    <mc:Fallback xmlns="">
      <p:transition advTm="122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03"/>
          <p:cNvSpPr txBox="1"/>
          <p:nvPr/>
        </p:nvSpPr>
        <p:spPr bwMode="auto">
          <a:xfrm>
            <a:off x="368720" y="287908"/>
            <a:ext cx="489701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2400" dirty="0">
                <a:solidFill>
                  <a:srgbClr val="002060"/>
                </a:solidFill>
              </a:rPr>
              <a:t> </a:t>
            </a:r>
            <a:r>
              <a:rPr lang="zh-CN" altLang="zh-CN" sz="2400" dirty="0">
                <a:solidFill>
                  <a:srgbClr val="002060"/>
                </a:solidFill>
              </a:rPr>
              <a:t>重点研究的问题以及解决思路</a:t>
            </a:r>
            <a:endParaRPr lang="en-US" altLang="zh-CN" sz="2400" dirty="0">
              <a:solidFill>
                <a:srgbClr val="002060"/>
              </a:solidFill>
            </a:endParaRPr>
          </a:p>
        </p:txBody>
      </p:sp>
      <p:sp>
        <p:nvSpPr>
          <p:cNvPr id="2" name="文本框 1">
            <a:extLst>
              <a:ext uri="{FF2B5EF4-FFF2-40B4-BE49-F238E27FC236}">
                <a16:creationId xmlns:a16="http://schemas.microsoft.com/office/drawing/2014/main" id="{2C8023E1-EC8C-479C-9276-C22DF64C1B9E}"/>
              </a:ext>
            </a:extLst>
          </p:cNvPr>
          <p:cNvSpPr txBox="1"/>
          <p:nvPr/>
        </p:nvSpPr>
        <p:spPr>
          <a:xfrm>
            <a:off x="540122" y="935980"/>
            <a:ext cx="7920880" cy="101566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问题一：嵌入式设备和安卓手机的蓝牙通信</a:t>
            </a:r>
            <a:endParaRPr lang="en-US" altLang="zh-CN" sz="2000" dirty="0">
              <a:latin typeface="+mn-ea"/>
            </a:endParaRPr>
          </a:p>
          <a:p>
            <a:pPr marL="342900" indent="-342900">
              <a:buFont typeface="Arial" panose="020B0604020202020204" pitchFamily="34" charset="0"/>
              <a:buChar char="•"/>
            </a:pPr>
            <a:r>
              <a:rPr lang="zh-CN" altLang="en-US" sz="2000" dirty="0">
                <a:latin typeface="+mn-ea"/>
              </a:rPr>
              <a:t>解决方案：借助相关文献、资料，深入的了解蓝牙在安卓平台上的连接方法和通信协议。</a:t>
            </a:r>
          </a:p>
        </p:txBody>
      </p:sp>
      <p:sp>
        <p:nvSpPr>
          <p:cNvPr id="5" name="文本框 4">
            <a:extLst>
              <a:ext uri="{FF2B5EF4-FFF2-40B4-BE49-F238E27FC236}">
                <a16:creationId xmlns:a16="http://schemas.microsoft.com/office/drawing/2014/main" id="{2B0CB8CA-2D79-4137-9F45-25207785CB85}"/>
              </a:ext>
            </a:extLst>
          </p:cNvPr>
          <p:cNvSpPr txBox="1"/>
          <p:nvPr/>
        </p:nvSpPr>
        <p:spPr>
          <a:xfrm>
            <a:off x="540122" y="2162333"/>
            <a:ext cx="7920880"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问题二：数据在安卓</a:t>
            </a:r>
            <a:r>
              <a:rPr lang="en-US" altLang="zh-CN" sz="2000" dirty="0">
                <a:latin typeface="+mn-ea"/>
              </a:rPr>
              <a:t>APP</a:t>
            </a:r>
            <a:r>
              <a:rPr lang="zh-CN" altLang="en-US" sz="2000" dirty="0">
                <a:latin typeface="+mn-ea"/>
              </a:rPr>
              <a:t>上的可视化</a:t>
            </a:r>
            <a:endParaRPr lang="en-US" altLang="zh-CN" sz="2000" dirty="0">
              <a:latin typeface="+mn-ea"/>
            </a:endParaRPr>
          </a:p>
          <a:p>
            <a:pPr marL="342900" indent="-342900">
              <a:buFont typeface="Arial" panose="020B0604020202020204" pitchFamily="34" charset="0"/>
              <a:buChar char="•"/>
            </a:pPr>
            <a:r>
              <a:rPr lang="zh-CN" altLang="en-US" sz="2000" dirty="0">
                <a:latin typeface="+mn-ea"/>
              </a:rPr>
              <a:t>解决方案：</a:t>
            </a:r>
            <a:r>
              <a:rPr lang="zh-CN" altLang="zh-CN" sz="2000" dirty="0">
                <a:latin typeface="+mn-ea"/>
              </a:rPr>
              <a:t>基于</a:t>
            </a:r>
            <a:r>
              <a:rPr lang="en-US" altLang="zh-CN" sz="2000" dirty="0" err="1">
                <a:latin typeface="+mn-ea"/>
              </a:rPr>
              <a:t>EchartS</a:t>
            </a:r>
            <a:r>
              <a:rPr lang="zh-CN" altLang="zh-CN" sz="2000" dirty="0">
                <a:latin typeface="+mn-ea"/>
              </a:rPr>
              <a:t>的</a:t>
            </a:r>
            <a:r>
              <a:rPr lang="en-US" altLang="zh-CN" sz="2000" dirty="0">
                <a:latin typeface="+mn-ea"/>
              </a:rPr>
              <a:t>WEB</a:t>
            </a:r>
            <a:r>
              <a:rPr lang="zh-CN" altLang="zh-CN" sz="2000" dirty="0">
                <a:latin typeface="+mn-ea"/>
              </a:rPr>
              <a:t>数据可视化技术，在</a:t>
            </a:r>
            <a:r>
              <a:rPr lang="en-US" altLang="zh-CN" sz="2000" dirty="0">
                <a:latin typeface="+mn-ea"/>
              </a:rPr>
              <a:t>APP</a:t>
            </a:r>
            <a:r>
              <a:rPr lang="zh-CN" altLang="zh-CN" sz="2000" dirty="0">
                <a:latin typeface="+mn-ea"/>
              </a:rPr>
              <a:t>上将感知层传输的数据以图表的形式实时展示出来。</a:t>
            </a:r>
          </a:p>
          <a:p>
            <a:endParaRPr lang="zh-CN" altLang="en-US" sz="2000" dirty="0">
              <a:latin typeface="+mn-ea"/>
            </a:endParaRPr>
          </a:p>
        </p:txBody>
      </p:sp>
      <p:sp>
        <p:nvSpPr>
          <p:cNvPr id="6" name="文本框 5">
            <a:extLst>
              <a:ext uri="{FF2B5EF4-FFF2-40B4-BE49-F238E27FC236}">
                <a16:creationId xmlns:a16="http://schemas.microsoft.com/office/drawing/2014/main" id="{83105F4C-D2EA-4A28-8883-72F7C428C986}"/>
              </a:ext>
            </a:extLst>
          </p:cNvPr>
          <p:cNvSpPr txBox="1"/>
          <p:nvPr/>
        </p:nvSpPr>
        <p:spPr>
          <a:xfrm>
            <a:off x="540122" y="3517046"/>
            <a:ext cx="7920880"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问题三：气体质量检测传感器数据的模数转换</a:t>
            </a:r>
            <a:endParaRPr lang="en-US" altLang="zh-CN" sz="2000" dirty="0">
              <a:latin typeface="+mn-ea"/>
            </a:endParaRPr>
          </a:p>
          <a:p>
            <a:pPr marL="342900" indent="-342900">
              <a:buFont typeface="Arial" panose="020B0604020202020204" pitchFamily="34" charset="0"/>
              <a:buChar char="•"/>
            </a:pPr>
            <a:r>
              <a:rPr lang="zh-CN" altLang="en-US" sz="2000" dirty="0">
                <a:latin typeface="+mn-ea"/>
              </a:rPr>
              <a:t>解决方案：使用</a:t>
            </a:r>
            <a:r>
              <a:rPr lang="en-US" altLang="zh-CN" sz="2000" dirty="0">
                <a:latin typeface="+mn-ea"/>
              </a:rPr>
              <a:t>AD0832</a:t>
            </a:r>
            <a:r>
              <a:rPr lang="zh-CN" altLang="en-US" sz="2000" dirty="0">
                <a:latin typeface="+mn-ea"/>
              </a:rPr>
              <a:t>模数转换芯片完成数据的模数转换。</a:t>
            </a:r>
          </a:p>
        </p:txBody>
      </p:sp>
    </p:spTree>
    <p:extLst>
      <p:ext uri="{BB962C8B-B14F-4D97-AF65-F5344CB8AC3E}">
        <p14:creationId xmlns:p14="http://schemas.microsoft.com/office/powerpoint/2010/main" val="3137353293"/>
      </p:ext>
    </p:extLst>
  </p:cSld>
  <p:clrMapOvr>
    <a:masterClrMapping/>
  </p:clrMapOvr>
  <mc:AlternateContent xmlns:mc="http://schemas.openxmlformats.org/markup-compatibility/2006" xmlns:p14="http://schemas.microsoft.com/office/powerpoint/2010/main">
    <mc:Choice Requires="p14">
      <p:transition p14:dur="0" advTm="17333"/>
    </mc:Choice>
    <mc:Fallback xmlns="">
      <p:transition advTm="173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2029112"/>
            <a:ext cx="2904485"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06.</a:t>
            </a:r>
            <a:r>
              <a:rPr lang="zh-CN" altLang="en-US" sz="3600" dirty="0">
                <a:solidFill>
                  <a:srgbClr val="002060"/>
                </a:solidFill>
              </a:rPr>
              <a:t>进度安排</a:t>
            </a:r>
            <a:endParaRPr lang="en-US" altLang="zh-CN" sz="3600" dirty="0">
              <a:solidFill>
                <a:srgbClr val="002060"/>
              </a:solidFill>
            </a:endParaRP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2328731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49D20-3925-4204-96C8-CE7F66A1D861}"/>
              </a:ext>
            </a:extLst>
          </p:cNvPr>
          <p:cNvSpPr>
            <a:spLocks noGrp="1"/>
          </p:cNvSpPr>
          <p:nvPr>
            <p:ph type="title"/>
          </p:nvPr>
        </p:nvSpPr>
        <p:spPr>
          <a:xfrm>
            <a:off x="585841" y="201846"/>
            <a:ext cx="8101013" cy="840052"/>
          </a:xfrm>
        </p:spPr>
        <p:txBody>
          <a:bodyPr>
            <a:normAutofit/>
          </a:bodyPr>
          <a:lstStyle/>
          <a:p>
            <a:pPr algn="l"/>
            <a:r>
              <a:rPr lang="en-US" altLang="zh-CN" sz="2400" spc="300" dirty="0">
                <a:solidFill>
                  <a:srgbClr val="002060"/>
                </a:solidFill>
                <a:latin typeface="微软雅黑" pitchFamily="34" charset="-122"/>
                <a:ea typeface="微软雅黑" pitchFamily="34" charset="-122"/>
                <a:cs typeface="Arial" pitchFamily="34" charset="0"/>
              </a:rPr>
              <a:t> </a:t>
            </a:r>
            <a:r>
              <a:rPr lang="zh-CN" altLang="zh-CN" sz="2400" spc="300" dirty="0">
                <a:solidFill>
                  <a:srgbClr val="002060"/>
                </a:solidFill>
                <a:latin typeface="微软雅黑" pitchFamily="34" charset="-122"/>
                <a:ea typeface="微软雅黑" pitchFamily="34" charset="-122"/>
                <a:cs typeface="Arial" pitchFamily="34" charset="0"/>
              </a:rPr>
              <a:t>工作方案及进度计划</a:t>
            </a:r>
            <a:endParaRPr lang="zh-CN" altLang="en-US" sz="2400" spc="300" dirty="0">
              <a:solidFill>
                <a:srgbClr val="002060"/>
              </a:solidFill>
              <a:latin typeface="微软雅黑" pitchFamily="34" charset="-122"/>
              <a:ea typeface="微软雅黑" pitchFamily="34" charset="-122"/>
              <a:cs typeface="Arial" pitchFamily="34" charset="0"/>
            </a:endParaRPr>
          </a:p>
        </p:txBody>
      </p:sp>
      <p:sp>
        <p:nvSpPr>
          <p:cNvPr id="3" name="内容占位符 2">
            <a:extLst>
              <a:ext uri="{FF2B5EF4-FFF2-40B4-BE49-F238E27FC236}">
                <a16:creationId xmlns:a16="http://schemas.microsoft.com/office/drawing/2014/main" id="{FDE9E0E5-552E-4D83-9E11-3ED491C95D15}"/>
              </a:ext>
            </a:extLst>
          </p:cNvPr>
          <p:cNvSpPr>
            <a:spLocks noGrp="1"/>
          </p:cNvSpPr>
          <p:nvPr>
            <p:ph idx="1"/>
          </p:nvPr>
        </p:nvSpPr>
        <p:spPr/>
        <p:txBody>
          <a:bodyPr>
            <a:normAutofit/>
          </a:bodyPr>
          <a:lstStyle/>
          <a:p>
            <a:pPr lvl="0"/>
            <a:r>
              <a:rPr lang="en-US" altLang="zh-CN" sz="1600" dirty="0">
                <a:latin typeface="+mn-ea"/>
              </a:rPr>
              <a:t>2019.11</a:t>
            </a:r>
            <a:r>
              <a:rPr lang="zh-CN" altLang="en-US" sz="1600" dirty="0">
                <a:latin typeface="+mn-ea"/>
              </a:rPr>
              <a:t>月</a:t>
            </a:r>
            <a:r>
              <a:rPr lang="zh-CN" altLang="zh-CN" sz="1600" dirty="0">
                <a:latin typeface="+mn-ea"/>
              </a:rPr>
              <a:t>完成开题报告，准备答辩</a:t>
            </a:r>
            <a:r>
              <a:rPr lang="en-US" altLang="zh-CN" sz="1600" dirty="0">
                <a:latin typeface="+mn-ea"/>
              </a:rPr>
              <a:t>PPT</a:t>
            </a:r>
            <a:r>
              <a:rPr lang="zh-CN" altLang="zh-CN" sz="1600" dirty="0">
                <a:latin typeface="+mn-ea"/>
              </a:rPr>
              <a:t>，进行开题答辩。 </a:t>
            </a:r>
          </a:p>
          <a:p>
            <a:pPr lvl="0"/>
            <a:r>
              <a:rPr lang="en-US" altLang="zh-CN" sz="1600" dirty="0">
                <a:latin typeface="+mn-ea"/>
              </a:rPr>
              <a:t>2019.12-2020.01</a:t>
            </a:r>
            <a:r>
              <a:rPr lang="zh-CN" altLang="zh-CN" sz="1600" dirty="0">
                <a:latin typeface="+mn-ea"/>
              </a:rPr>
              <a:t>根据任务计划制作材料清单，完成对所需设备、耗材的采购，开始撰写毕业论文，列出基本的写作提纲。 </a:t>
            </a:r>
          </a:p>
          <a:p>
            <a:pPr lvl="0"/>
            <a:r>
              <a:rPr lang="en-US" altLang="zh-CN" sz="1600" dirty="0">
                <a:latin typeface="+mn-ea"/>
              </a:rPr>
              <a:t>2020.01-2020.03</a:t>
            </a:r>
            <a:r>
              <a:rPr lang="zh-CN" altLang="zh-CN" sz="1600" dirty="0">
                <a:latin typeface="+mn-ea"/>
              </a:rPr>
              <a:t>完成课题的基本功能：对实验室温湿度及有害气体的采集，完成</a:t>
            </a:r>
            <a:r>
              <a:rPr lang="en-US" altLang="zh-CN" sz="1600" dirty="0">
                <a:latin typeface="+mn-ea"/>
              </a:rPr>
              <a:t> APP</a:t>
            </a:r>
            <a:r>
              <a:rPr lang="zh-CN" altLang="zh-CN" sz="1600" dirty="0">
                <a:latin typeface="+mn-ea"/>
              </a:rPr>
              <a:t>的核心功能。在提纲的基础上撰写毕业论文，完成初稿。 </a:t>
            </a:r>
          </a:p>
          <a:p>
            <a:pPr lvl="0"/>
            <a:r>
              <a:rPr lang="en-US" altLang="zh-CN" sz="1600" dirty="0">
                <a:latin typeface="+mn-ea"/>
              </a:rPr>
              <a:t>2020.03-2020.04</a:t>
            </a:r>
            <a:r>
              <a:rPr lang="zh-CN" altLang="zh-CN" sz="1600" dirty="0">
                <a:latin typeface="+mn-ea"/>
              </a:rPr>
              <a:t>在功能的基础上制作软件的</a:t>
            </a:r>
            <a:r>
              <a:rPr lang="en-US" altLang="zh-CN" sz="1600" dirty="0">
                <a:latin typeface="+mn-ea"/>
              </a:rPr>
              <a:t>UI</a:t>
            </a:r>
            <a:r>
              <a:rPr lang="zh-CN" altLang="zh-CN" sz="1600" dirty="0">
                <a:latin typeface="+mn-ea"/>
              </a:rPr>
              <a:t>，并解决实现基本功能过程中遇到的相关问题。进一步补充毕业论文的内容，并在此期间进行多次修改。 </a:t>
            </a:r>
          </a:p>
          <a:p>
            <a:pPr lvl="0"/>
            <a:r>
              <a:rPr lang="en-US" altLang="zh-CN" sz="1600" dirty="0">
                <a:latin typeface="+mn-ea"/>
              </a:rPr>
              <a:t>2020.04-2020.05</a:t>
            </a:r>
            <a:r>
              <a:rPr lang="zh-CN" altLang="zh-CN" sz="1600" dirty="0">
                <a:latin typeface="+mn-ea"/>
              </a:rPr>
              <a:t>完成毕业设计的预期全部功能，进一步对其做最后的修改和完善。修改论文直至定稿，制作</a:t>
            </a:r>
            <a:r>
              <a:rPr lang="en-US" altLang="zh-CN" sz="1600" dirty="0">
                <a:latin typeface="+mn-ea"/>
              </a:rPr>
              <a:t>PPT</a:t>
            </a:r>
            <a:r>
              <a:rPr lang="zh-CN" altLang="zh-CN" sz="1600" dirty="0">
                <a:latin typeface="+mn-ea"/>
              </a:rPr>
              <a:t>，完成结题答辩。</a:t>
            </a:r>
          </a:p>
          <a:p>
            <a:endParaRPr lang="zh-CN" altLang="en-US" dirty="0"/>
          </a:p>
        </p:txBody>
      </p:sp>
      <p:sp>
        <p:nvSpPr>
          <p:cNvPr id="4" name="矩形 3">
            <a:extLst>
              <a:ext uri="{FF2B5EF4-FFF2-40B4-BE49-F238E27FC236}">
                <a16:creationId xmlns:a16="http://schemas.microsoft.com/office/drawing/2014/main" id="{4CCEA722-19A2-41B2-BA2C-18B506CED2D7}"/>
              </a:ext>
            </a:extLst>
          </p:cNvPr>
          <p:cNvSpPr/>
          <p:nvPr/>
        </p:nvSpPr>
        <p:spPr>
          <a:xfrm>
            <a:off x="540122" y="40584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7813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49D20-3925-4204-96C8-CE7F66A1D861}"/>
              </a:ext>
            </a:extLst>
          </p:cNvPr>
          <p:cNvSpPr>
            <a:spLocks noGrp="1"/>
          </p:cNvSpPr>
          <p:nvPr>
            <p:ph type="title"/>
          </p:nvPr>
        </p:nvSpPr>
        <p:spPr>
          <a:xfrm>
            <a:off x="585841" y="201846"/>
            <a:ext cx="8101013" cy="840052"/>
          </a:xfrm>
        </p:spPr>
        <p:txBody>
          <a:bodyPr>
            <a:normAutofit/>
          </a:bodyPr>
          <a:lstStyle/>
          <a:p>
            <a:pPr algn="l"/>
            <a:r>
              <a:rPr lang="zh-CN" altLang="en-US" sz="2400" spc="300" dirty="0">
                <a:solidFill>
                  <a:srgbClr val="002060"/>
                </a:solidFill>
                <a:latin typeface="微软雅黑" pitchFamily="34" charset="-122"/>
                <a:ea typeface="微软雅黑" pitchFamily="34" charset="-122"/>
                <a:cs typeface="Arial" pitchFamily="34" charset="0"/>
              </a:rPr>
              <a:t> 参考文献</a:t>
            </a:r>
          </a:p>
        </p:txBody>
      </p:sp>
      <p:sp>
        <p:nvSpPr>
          <p:cNvPr id="3" name="内容占位符 2">
            <a:extLst>
              <a:ext uri="{FF2B5EF4-FFF2-40B4-BE49-F238E27FC236}">
                <a16:creationId xmlns:a16="http://schemas.microsoft.com/office/drawing/2014/main" id="{FDE9E0E5-552E-4D83-9E11-3ED491C95D15}"/>
              </a:ext>
            </a:extLst>
          </p:cNvPr>
          <p:cNvSpPr>
            <a:spLocks noGrp="1"/>
          </p:cNvSpPr>
          <p:nvPr>
            <p:ph idx="1"/>
          </p:nvPr>
        </p:nvSpPr>
        <p:spPr/>
        <p:txBody>
          <a:bodyPr>
            <a:normAutofit fontScale="70000" lnSpcReduction="20000"/>
          </a:bodyPr>
          <a:lstStyle/>
          <a:p>
            <a:r>
              <a:rPr lang="en-US" altLang="zh-CN" dirty="0">
                <a:latin typeface="+mn-ea"/>
              </a:rPr>
              <a:t>[1]</a:t>
            </a:r>
            <a:r>
              <a:rPr lang="zh-CN" altLang="zh-CN" dirty="0">
                <a:latin typeface="+mn-ea"/>
              </a:rPr>
              <a:t>肖家涛</a:t>
            </a:r>
            <a:r>
              <a:rPr lang="en-US" altLang="zh-CN" dirty="0">
                <a:latin typeface="+mn-ea"/>
              </a:rPr>
              <a:t>.</a:t>
            </a:r>
            <a:r>
              <a:rPr lang="zh-CN" altLang="zh-CN" dirty="0">
                <a:latin typeface="+mn-ea"/>
              </a:rPr>
              <a:t>智能温湿度监控系统的实现</a:t>
            </a:r>
            <a:r>
              <a:rPr lang="en-US" altLang="zh-CN" dirty="0">
                <a:latin typeface="+mn-ea"/>
              </a:rPr>
              <a:t>[J].</a:t>
            </a:r>
            <a:r>
              <a:rPr lang="zh-CN" altLang="zh-CN" dirty="0">
                <a:latin typeface="+mn-ea"/>
              </a:rPr>
              <a:t>电子技术与软件工程</a:t>
            </a:r>
            <a:r>
              <a:rPr lang="en-US" altLang="zh-CN" dirty="0">
                <a:latin typeface="+mn-ea"/>
              </a:rPr>
              <a:t>,2019(17):74-75.</a:t>
            </a:r>
            <a:endParaRPr lang="zh-CN" altLang="zh-CN" dirty="0">
              <a:latin typeface="+mn-ea"/>
            </a:endParaRPr>
          </a:p>
          <a:p>
            <a:r>
              <a:rPr lang="en-US" altLang="zh-CN" dirty="0">
                <a:latin typeface="+mn-ea"/>
              </a:rPr>
              <a:t>[2]</a:t>
            </a:r>
            <a:r>
              <a:rPr lang="zh-CN" altLang="zh-CN" dirty="0">
                <a:latin typeface="+mn-ea"/>
              </a:rPr>
              <a:t>杨智</a:t>
            </a:r>
            <a:r>
              <a:rPr lang="en-US" altLang="zh-CN" dirty="0">
                <a:latin typeface="+mn-ea"/>
              </a:rPr>
              <a:t>,</a:t>
            </a:r>
            <a:r>
              <a:rPr lang="zh-CN" altLang="zh-CN" dirty="0">
                <a:latin typeface="+mn-ea"/>
              </a:rPr>
              <a:t>德湘轶</a:t>
            </a:r>
            <a:r>
              <a:rPr lang="en-US" altLang="zh-CN" dirty="0">
                <a:latin typeface="+mn-ea"/>
              </a:rPr>
              <a:t>.</a:t>
            </a:r>
            <a:r>
              <a:rPr lang="zh-CN" altLang="zh-CN" dirty="0">
                <a:latin typeface="+mn-ea"/>
              </a:rPr>
              <a:t>基于单片机的大棚温湿度检测报警设计</a:t>
            </a:r>
            <a:r>
              <a:rPr lang="en-US" altLang="zh-CN" dirty="0">
                <a:latin typeface="+mn-ea"/>
              </a:rPr>
              <a:t>[J].</a:t>
            </a:r>
            <a:r>
              <a:rPr lang="zh-CN" altLang="zh-CN" dirty="0">
                <a:latin typeface="+mn-ea"/>
              </a:rPr>
              <a:t>湖北农机化</a:t>
            </a:r>
            <a:r>
              <a:rPr lang="en-US" altLang="zh-CN" dirty="0">
                <a:latin typeface="+mn-ea"/>
              </a:rPr>
              <a:t>,2019(20):120.</a:t>
            </a:r>
            <a:endParaRPr lang="zh-CN" altLang="zh-CN" dirty="0">
              <a:latin typeface="+mn-ea"/>
            </a:endParaRPr>
          </a:p>
          <a:p>
            <a:r>
              <a:rPr lang="en-US" altLang="zh-CN" dirty="0">
                <a:latin typeface="+mn-ea"/>
              </a:rPr>
              <a:t>[3]</a:t>
            </a:r>
            <a:r>
              <a:rPr lang="zh-CN" altLang="zh-CN" dirty="0">
                <a:latin typeface="+mn-ea"/>
              </a:rPr>
              <a:t>冯恒莉</a:t>
            </a:r>
            <a:r>
              <a:rPr lang="en-US" altLang="zh-CN" dirty="0">
                <a:latin typeface="+mn-ea"/>
              </a:rPr>
              <a:t>.</a:t>
            </a:r>
            <a:r>
              <a:rPr lang="zh-CN" altLang="zh-CN" dirty="0">
                <a:latin typeface="+mn-ea"/>
              </a:rPr>
              <a:t>基于单片机的家庭环境检测系统</a:t>
            </a:r>
            <a:r>
              <a:rPr lang="en-US" altLang="zh-CN" dirty="0">
                <a:latin typeface="+mn-ea"/>
              </a:rPr>
              <a:t>[J].</a:t>
            </a:r>
            <a:r>
              <a:rPr lang="zh-CN" altLang="zh-CN" dirty="0">
                <a:latin typeface="+mn-ea"/>
              </a:rPr>
              <a:t>科技经济导刊</a:t>
            </a:r>
            <a:r>
              <a:rPr lang="en-US" altLang="zh-CN" dirty="0">
                <a:latin typeface="+mn-ea"/>
              </a:rPr>
              <a:t>,2019,27(28):79-80.</a:t>
            </a:r>
            <a:endParaRPr lang="zh-CN" altLang="zh-CN" dirty="0">
              <a:latin typeface="+mn-ea"/>
            </a:endParaRPr>
          </a:p>
          <a:p>
            <a:r>
              <a:rPr lang="en-US" altLang="zh-CN" dirty="0">
                <a:latin typeface="+mn-ea"/>
              </a:rPr>
              <a:t>[4]</a:t>
            </a:r>
            <a:r>
              <a:rPr lang="zh-CN" altLang="zh-CN" dirty="0">
                <a:latin typeface="+mn-ea"/>
              </a:rPr>
              <a:t>杨益</a:t>
            </a:r>
            <a:r>
              <a:rPr lang="en-US" altLang="zh-CN" dirty="0">
                <a:latin typeface="+mn-ea"/>
              </a:rPr>
              <a:t>,</a:t>
            </a:r>
            <a:r>
              <a:rPr lang="zh-CN" altLang="zh-CN" dirty="0">
                <a:latin typeface="+mn-ea"/>
              </a:rPr>
              <a:t>刘青林</a:t>
            </a:r>
            <a:r>
              <a:rPr lang="en-US" altLang="zh-CN" dirty="0">
                <a:latin typeface="+mn-ea"/>
              </a:rPr>
              <a:t>.</a:t>
            </a:r>
            <a:r>
              <a:rPr lang="zh-CN" altLang="zh-CN" dirty="0">
                <a:latin typeface="+mn-ea"/>
              </a:rPr>
              <a:t>物联网传感器技术在智能家居中的应用研究</a:t>
            </a:r>
            <a:r>
              <a:rPr lang="en-US" altLang="zh-CN" dirty="0">
                <a:latin typeface="+mn-ea"/>
              </a:rPr>
              <a:t>[J].</a:t>
            </a:r>
            <a:r>
              <a:rPr lang="zh-CN" altLang="zh-CN" dirty="0">
                <a:latin typeface="+mn-ea"/>
              </a:rPr>
              <a:t>通讯世界</a:t>
            </a:r>
            <a:r>
              <a:rPr lang="en-US" altLang="zh-CN" dirty="0">
                <a:latin typeface="+mn-ea"/>
              </a:rPr>
              <a:t>,2019,26(09):227-228. </a:t>
            </a:r>
            <a:endParaRPr lang="zh-CN" altLang="zh-CN" dirty="0">
              <a:latin typeface="+mn-ea"/>
            </a:endParaRPr>
          </a:p>
          <a:p>
            <a:r>
              <a:rPr lang="en-US" altLang="zh-CN" dirty="0">
                <a:latin typeface="+mn-ea"/>
              </a:rPr>
              <a:t>[5]</a:t>
            </a:r>
            <a:r>
              <a:rPr lang="zh-CN" altLang="zh-CN" dirty="0">
                <a:latin typeface="+mn-ea"/>
              </a:rPr>
              <a:t>程捷</a:t>
            </a:r>
            <a:r>
              <a:rPr lang="en-US" altLang="zh-CN" dirty="0">
                <a:latin typeface="+mn-ea"/>
              </a:rPr>
              <a:t>.</a:t>
            </a:r>
            <a:r>
              <a:rPr lang="zh-CN" altLang="zh-CN" dirty="0">
                <a:latin typeface="+mn-ea"/>
              </a:rPr>
              <a:t>基于单片机的温湿度检测系统设计与实现</a:t>
            </a:r>
            <a:r>
              <a:rPr lang="en-US" altLang="zh-CN" dirty="0">
                <a:latin typeface="+mn-ea"/>
              </a:rPr>
              <a:t>[J].</a:t>
            </a:r>
            <a:r>
              <a:rPr lang="zh-CN" altLang="zh-CN" dirty="0">
                <a:latin typeface="+mn-ea"/>
              </a:rPr>
              <a:t>仪表技术</a:t>
            </a:r>
            <a:r>
              <a:rPr lang="en-US" altLang="zh-CN" dirty="0">
                <a:latin typeface="+mn-ea"/>
              </a:rPr>
              <a:t>,2019(09):43-45.</a:t>
            </a:r>
            <a:endParaRPr lang="zh-CN" altLang="zh-CN" dirty="0">
              <a:latin typeface="+mn-ea"/>
            </a:endParaRPr>
          </a:p>
          <a:p>
            <a:r>
              <a:rPr lang="en-US" altLang="zh-CN" dirty="0">
                <a:latin typeface="+mn-ea"/>
              </a:rPr>
              <a:t>[6]</a:t>
            </a:r>
            <a:r>
              <a:rPr lang="zh-CN" altLang="zh-CN" dirty="0">
                <a:latin typeface="+mn-ea"/>
              </a:rPr>
              <a:t>张罡</a:t>
            </a:r>
            <a:r>
              <a:rPr lang="en-US" altLang="zh-CN" dirty="0">
                <a:latin typeface="+mn-ea"/>
              </a:rPr>
              <a:t>.</a:t>
            </a:r>
            <a:r>
              <a:rPr lang="zh-CN" altLang="zh-CN" dirty="0">
                <a:latin typeface="+mn-ea"/>
              </a:rPr>
              <a:t>基于智能家居探析物联网技术及其应用</a:t>
            </a:r>
            <a:r>
              <a:rPr lang="en-US" altLang="zh-CN" dirty="0">
                <a:latin typeface="+mn-ea"/>
              </a:rPr>
              <a:t>[J].</a:t>
            </a:r>
            <a:r>
              <a:rPr lang="zh-CN" altLang="zh-CN" dirty="0">
                <a:latin typeface="+mn-ea"/>
              </a:rPr>
              <a:t>信息与电脑</a:t>
            </a:r>
            <a:r>
              <a:rPr lang="en-US" altLang="zh-CN" dirty="0">
                <a:latin typeface="+mn-ea"/>
              </a:rPr>
              <a:t>(</a:t>
            </a:r>
            <a:r>
              <a:rPr lang="zh-CN" altLang="zh-CN" dirty="0">
                <a:latin typeface="+mn-ea"/>
              </a:rPr>
              <a:t>理论版</a:t>
            </a:r>
            <a:r>
              <a:rPr lang="en-US" altLang="zh-CN" dirty="0">
                <a:latin typeface="+mn-ea"/>
              </a:rPr>
              <a:t>),2019,31(18):141-142+156.</a:t>
            </a:r>
            <a:endParaRPr lang="zh-CN" altLang="en-US" dirty="0">
              <a:latin typeface="+mn-ea"/>
            </a:endParaRPr>
          </a:p>
        </p:txBody>
      </p:sp>
      <p:sp>
        <p:nvSpPr>
          <p:cNvPr id="4" name="矩形 3">
            <a:extLst>
              <a:ext uri="{FF2B5EF4-FFF2-40B4-BE49-F238E27FC236}">
                <a16:creationId xmlns:a16="http://schemas.microsoft.com/office/drawing/2014/main" id="{4CCEA722-19A2-41B2-BA2C-18B506CED2D7}"/>
              </a:ext>
            </a:extLst>
          </p:cNvPr>
          <p:cNvSpPr/>
          <p:nvPr/>
        </p:nvSpPr>
        <p:spPr>
          <a:xfrm>
            <a:off x="587247" y="40584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5908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603"/>
          <p:cNvSpPr txBox="1"/>
          <p:nvPr/>
        </p:nvSpPr>
        <p:spPr bwMode="auto">
          <a:xfrm>
            <a:off x="756146" y="2592164"/>
            <a:ext cx="7138016"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3600" dirty="0">
                <a:solidFill>
                  <a:srgbClr val="002060"/>
                </a:solidFill>
              </a:rPr>
              <a:t>恳请各位老师批评指正，谢谢！</a:t>
            </a:r>
          </a:p>
        </p:txBody>
      </p:sp>
    </p:spTree>
    <p:extLst>
      <p:ext uri="{BB962C8B-B14F-4D97-AF65-F5344CB8AC3E}">
        <p14:creationId xmlns:p14="http://schemas.microsoft.com/office/powerpoint/2010/main" val="4122267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35857" y="431924"/>
            <a:ext cx="72008" cy="648072"/>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03"/>
          <p:cNvSpPr txBox="1"/>
          <p:nvPr/>
        </p:nvSpPr>
        <p:spPr bwMode="auto">
          <a:xfrm>
            <a:off x="540122" y="475713"/>
            <a:ext cx="1110724" cy="560493"/>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3200" spc="600" dirty="0">
                <a:solidFill>
                  <a:srgbClr val="002060"/>
                </a:solidFill>
              </a:rPr>
              <a:t>目录</a:t>
            </a:r>
            <a:endParaRPr lang="en-US" altLang="zh-CN" sz="3200" spc="600" dirty="0">
              <a:solidFill>
                <a:srgbClr val="002060"/>
              </a:solidFill>
            </a:endParaRPr>
          </a:p>
        </p:txBody>
      </p:sp>
      <p:sp>
        <p:nvSpPr>
          <p:cNvPr id="6" name="椭圆 5"/>
          <p:cNvSpPr/>
          <p:nvPr/>
        </p:nvSpPr>
        <p:spPr>
          <a:xfrm>
            <a:off x="2772370" y="863972"/>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448148"/>
            <a:ext cx="343393"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72370" y="1462723"/>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72370" y="2061474"/>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370" y="2666168"/>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3543990" y="884783"/>
            <a:ext cx="2731360" cy="34504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01.</a:t>
            </a:r>
            <a:r>
              <a:rPr lang="zh-CN" altLang="en-US" sz="1800" dirty="0">
                <a:solidFill>
                  <a:schemeClr val="tx1"/>
                </a:solidFill>
                <a:latin typeface="Microsoft YaHei UI" panose="020B0503020204020204" pitchFamily="34" charset="-122"/>
                <a:ea typeface="Microsoft YaHei UI" panose="020B0503020204020204" pitchFamily="34" charset="-122"/>
              </a:rPr>
              <a:t>选题的目的及意义</a:t>
            </a:r>
            <a:endParaRPr lang="en-US" altLang="zh-CN" sz="1800" dirty="0">
              <a:solidFill>
                <a:schemeClr val="tx1"/>
              </a:solidFill>
            </a:endParaRPr>
          </a:p>
        </p:txBody>
      </p:sp>
      <p:sp>
        <p:nvSpPr>
          <p:cNvPr id="13" name="TextBox 603"/>
          <p:cNvSpPr txBox="1"/>
          <p:nvPr/>
        </p:nvSpPr>
        <p:spPr bwMode="auto">
          <a:xfrm>
            <a:off x="3543990" y="1487940"/>
            <a:ext cx="1654143" cy="34504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02.</a:t>
            </a:r>
            <a:r>
              <a:rPr lang="zh-CN" altLang="en-US" sz="1800" dirty="0">
                <a:solidFill>
                  <a:schemeClr val="tx1"/>
                </a:solidFill>
                <a:latin typeface="Microsoft YaHei UI" panose="020B0503020204020204" pitchFamily="34" charset="-122"/>
                <a:ea typeface="Microsoft YaHei UI" panose="020B0503020204020204" pitchFamily="34" charset="-122"/>
              </a:rPr>
              <a:t>研究现状</a:t>
            </a:r>
            <a:endParaRPr lang="en-US" altLang="zh-CN" sz="1800" dirty="0">
              <a:solidFill>
                <a:schemeClr val="tx1"/>
              </a:solidFill>
            </a:endParaRPr>
          </a:p>
        </p:txBody>
      </p:sp>
      <p:sp>
        <p:nvSpPr>
          <p:cNvPr id="14" name="TextBox 603"/>
          <p:cNvSpPr txBox="1"/>
          <p:nvPr/>
        </p:nvSpPr>
        <p:spPr bwMode="auto">
          <a:xfrm>
            <a:off x="3543990" y="2080871"/>
            <a:ext cx="2468740" cy="345049"/>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03.</a:t>
            </a:r>
            <a:r>
              <a:rPr lang="zh-CN" altLang="en-US" sz="1800" dirty="0">
                <a:solidFill>
                  <a:schemeClr val="tx1"/>
                </a:solidFill>
              </a:rPr>
              <a:t>研究内容</a:t>
            </a:r>
            <a:endParaRPr lang="en-US" altLang="zh-CN" sz="1800" dirty="0">
              <a:solidFill>
                <a:schemeClr val="tx1"/>
              </a:solidFill>
            </a:endParaRPr>
          </a:p>
        </p:txBody>
      </p:sp>
      <p:sp>
        <p:nvSpPr>
          <p:cNvPr id="15" name="TextBox 603"/>
          <p:cNvSpPr txBox="1"/>
          <p:nvPr/>
        </p:nvSpPr>
        <p:spPr bwMode="auto">
          <a:xfrm>
            <a:off x="3536347" y="2686979"/>
            <a:ext cx="1654143" cy="34504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04.</a:t>
            </a:r>
            <a:r>
              <a:rPr lang="zh-CN" altLang="en-US" sz="1800" dirty="0">
                <a:solidFill>
                  <a:schemeClr val="tx1"/>
                </a:solidFill>
              </a:rPr>
              <a:t>设计方案</a:t>
            </a:r>
          </a:p>
        </p:txBody>
      </p:sp>
      <p:sp>
        <p:nvSpPr>
          <p:cNvPr id="16" name="椭圆 15"/>
          <p:cNvSpPr/>
          <p:nvPr/>
        </p:nvSpPr>
        <p:spPr>
          <a:xfrm>
            <a:off x="2772370" y="3270862"/>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603"/>
          <p:cNvSpPr txBox="1"/>
          <p:nvPr/>
        </p:nvSpPr>
        <p:spPr bwMode="auto">
          <a:xfrm>
            <a:off x="3543990" y="3291673"/>
            <a:ext cx="4052916" cy="345049"/>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05.</a:t>
            </a:r>
            <a:r>
              <a:rPr lang="zh-CN" altLang="zh-CN" sz="1800" dirty="0">
                <a:solidFill>
                  <a:schemeClr val="tx1"/>
                </a:solidFill>
              </a:rPr>
              <a:t>重点研究的问题以及解决思路</a:t>
            </a:r>
            <a:endParaRPr lang="zh-CN" altLang="en-US" sz="1400" dirty="0">
              <a:solidFill>
                <a:schemeClr val="tx1">
                  <a:lumMod val="75000"/>
                  <a:lumOff val="25000"/>
                </a:schemeClr>
              </a:solidFill>
            </a:endParaRPr>
          </a:p>
        </p:txBody>
      </p:sp>
      <p:sp>
        <p:nvSpPr>
          <p:cNvPr id="18" name="椭圆 17">
            <a:extLst>
              <a:ext uri="{FF2B5EF4-FFF2-40B4-BE49-F238E27FC236}">
                <a16:creationId xmlns:a16="http://schemas.microsoft.com/office/drawing/2014/main" id="{EA3C4F7C-08E2-47F2-99A3-2E0E1F158D0C}"/>
              </a:ext>
            </a:extLst>
          </p:cNvPr>
          <p:cNvSpPr/>
          <p:nvPr/>
        </p:nvSpPr>
        <p:spPr>
          <a:xfrm>
            <a:off x="2765755" y="3875556"/>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603">
            <a:extLst>
              <a:ext uri="{FF2B5EF4-FFF2-40B4-BE49-F238E27FC236}">
                <a16:creationId xmlns:a16="http://schemas.microsoft.com/office/drawing/2014/main" id="{05F0EDAF-69F3-448D-9EE0-13101A9420CC}"/>
              </a:ext>
            </a:extLst>
          </p:cNvPr>
          <p:cNvSpPr txBox="1"/>
          <p:nvPr/>
        </p:nvSpPr>
        <p:spPr bwMode="auto">
          <a:xfrm>
            <a:off x="3543990" y="3894804"/>
            <a:ext cx="2900788" cy="345049"/>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06.</a:t>
            </a:r>
            <a:r>
              <a:rPr lang="zh-CN" altLang="en-US" sz="1800" dirty="0">
                <a:solidFill>
                  <a:schemeClr val="tx1"/>
                </a:solidFill>
              </a:rPr>
              <a:t>进度安排</a:t>
            </a:r>
            <a:endParaRPr lang="zh-CN" altLang="en-US" sz="1400" dirty="0">
              <a:solidFill>
                <a:schemeClr val="tx1">
                  <a:lumMod val="75000"/>
                  <a:lumOff val="25000"/>
                </a:schemeClr>
              </a:solidFill>
            </a:endParaRPr>
          </a:p>
        </p:txBody>
      </p:sp>
      <p:pic>
        <p:nvPicPr>
          <p:cNvPr id="11" name="图片 10">
            <a:extLst>
              <a:ext uri="{FF2B5EF4-FFF2-40B4-BE49-F238E27FC236}">
                <a16:creationId xmlns:a16="http://schemas.microsoft.com/office/drawing/2014/main" id="{CC6AD3F4-C0EC-46A0-AD2D-BDC69EE65CA9}"/>
              </a:ext>
            </a:extLst>
          </p:cNvPr>
          <p:cNvPicPr>
            <a:picLocks noChangeAspect="1"/>
          </p:cNvPicPr>
          <p:nvPr/>
        </p:nvPicPr>
        <p:blipFill>
          <a:blip r:embed="rId5"/>
          <a:stretch>
            <a:fillRect/>
          </a:stretch>
        </p:blipFill>
        <p:spPr>
          <a:xfrm>
            <a:off x="468114" y="2352828"/>
            <a:ext cx="400050" cy="1714500"/>
          </a:xfrm>
          <a:prstGeom prst="rect">
            <a:avLst/>
          </a:prstGeom>
        </p:spPr>
      </p:pic>
    </p:spTree>
    <p:custDataLst>
      <p:tags r:id="rId1"/>
    </p:custDataLst>
    <p:extLst>
      <p:ext uri="{BB962C8B-B14F-4D97-AF65-F5344CB8AC3E}">
        <p14:creationId xmlns:p14="http://schemas.microsoft.com/office/powerpoint/2010/main" val="3385032475"/>
      </p:ext>
    </p:extLst>
  </p:cSld>
  <p:clrMapOvr>
    <a:masterClrMapping/>
  </p:clrMapOvr>
  <mc:AlternateContent xmlns:mc="http://schemas.openxmlformats.org/markup-compatibility/2006" xmlns:p14="http://schemas.microsoft.com/office/powerpoint/2010/main">
    <mc:Choice Requires="p14">
      <p:transition p14:dur="0" advTm="5572"/>
    </mc:Choice>
    <mc:Fallback xmlns="">
      <p:transition advTm="55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628354" y="2029112"/>
            <a:ext cx="4905032"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01.</a:t>
            </a:r>
            <a:r>
              <a:rPr lang="zh-CN" altLang="en-US" sz="3600" dirty="0">
                <a:solidFill>
                  <a:srgbClr val="002060"/>
                </a:solidFill>
                <a:latin typeface="Microsoft YaHei UI" panose="020B0503020204020204" pitchFamily="34" charset="-122"/>
                <a:ea typeface="Microsoft YaHei UI" panose="020B0503020204020204" pitchFamily="34" charset="-122"/>
              </a:rPr>
              <a:t>选题的目的及意义</a:t>
            </a:r>
            <a:endParaRPr lang="en-US" altLang="zh-CN" sz="3600" dirty="0">
              <a:solidFill>
                <a:srgbClr val="002060"/>
              </a:solidFill>
            </a:endParaRP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4054818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71"/>
          <p:cNvSpPr>
            <a:spLocks/>
          </p:cNvSpPr>
          <p:nvPr/>
        </p:nvSpPr>
        <p:spPr bwMode="auto">
          <a:xfrm>
            <a:off x="1778799" y="3278372"/>
            <a:ext cx="22041" cy="29921"/>
          </a:xfrm>
          <a:custGeom>
            <a:avLst/>
            <a:gdLst>
              <a:gd name="T0" fmla="*/ 2147483647 w 3"/>
              <a:gd name="T1" fmla="*/ 2147483647 h 4"/>
              <a:gd name="T2" fmla="*/ 2147483647 w 3"/>
              <a:gd name="T3" fmla="*/ 2147483647 h 4"/>
              <a:gd name="T4" fmla="*/ 0 w 3"/>
              <a:gd name="T5" fmla="*/ 2147483647 h 4"/>
              <a:gd name="T6" fmla="*/ 0 w 3"/>
              <a:gd name="T7" fmla="*/ 2147483647 h 4"/>
              <a:gd name="T8" fmla="*/ 0 w 3"/>
              <a:gd name="T9" fmla="*/ 0 h 4"/>
              <a:gd name="T10" fmla="*/ 0 w 3"/>
              <a:gd name="T11" fmla="*/ 0 h 4"/>
              <a:gd name="T12" fmla="*/ 0 w 3"/>
              <a:gd name="T13" fmla="*/ 2147483647 h 4"/>
              <a:gd name="T14" fmla="*/ 0 w 3"/>
              <a:gd name="T15" fmla="*/ 2147483647 h 4"/>
              <a:gd name="T16" fmla="*/ 2147483647 w 3"/>
              <a:gd name="T17" fmla="*/ 2147483647 h 4"/>
              <a:gd name="T18" fmla="*/ 2147483647 w 3"/>
              <a:gd name="T19" fmla="*/ 2147483647 h 4"/>
              <a:gd name="T20" fmla="*/ 2147483647 w 3"/>
              <a:gd name="T21" fmla="*/ 0 h 4"/>
              <a:gd name="T22" fmla="*/ 2147483647 w 3"/>
              <a:gd name="T23" fmla="*/ 0 h 4"/>
              <a:gd name="T24" fmla="*/ 2147483647 w 3"/>
              <a:gd name="T25" fmla="*/ 2147483647 h 4"/>
              <a:gd name="T26" fmla="*/ 2147483647 w 3"/>
              <a:gd name="T27" fmla="*/ 2147483647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4">
                <a:moveTo>
                  <a:pt x="2" y="4"/>
                </a:moveTo>
                <a:cubicBezTo>
                  <a:pt x="2" y="4"/>
                  <a:pt x="2" y="4"/>
                  <a:pt x="1" y="4"/>
                </a:cubicBezTo>
                <a:cubicBezTo>
                  <a:pt x="1" y="4"/>
                  <a:pt x="0" y="4"/>
                  <a:pt x="0" y="4"/>
                </a:cubicBezTo>
                <a:cubicBezTo>
                  <a:pt x="0" y="3"/>
                  <a:pt x="0" y="3"/>
                  <a:pt x="0" y="3"/>
                </a:cubicBezTo>
                <a:cubicBezTo>
                  <a:pt x="0" y="0"/>
                  <a:pt x="0" y="0"/>
                  <a:pt x="0" y="0"/>
                </a:cubicBezTo>
                <a:cubicBezTo>
                  <a:pt x="0" y="0"/>
                  <a:pt x="0" y="0"/>
                  <a:pt x="0" y="0"/>
                </a:cubicBezTo>
                <a:cubicBezTo>
                  <a:pt x="0" y="3"/>
                  <a:pt x="0" y="3"/>
                  <a:pt x="0" y="3"/>
                </a:cubicBezTo>
                <a:cubicBezTo>
                  <a:pt x="0" y="3"/>
                  <a:pt x="0" y="3"/>
                  <a:pt x="0" y="3"/>
                </a:cubicBezTo>
                <a:cubicBezTo>
                  <a:pt x="0" y="4"/>
                  <a:pt x="1" y="4"/>
                  <a:pt x="1" y="4"/>
                </a:cubicBezTo>
                <a:cubicBezTo>
                  <a:pt x="2" y="4"/>
                  <a:pt x="2" y="3"/>
                  <a:pt x="2" y="3"/>
                </a:cubicBezTo>
                <a:cubicBezTo>
                  <a:pt x="2" y="0"/>
                  <a:pt x="2" y="0"/>
                  <a:pt x="2" y="0"/>
                </a:cubicBezTo>
                <a:cubicBezTo>
                  <a:pt x="3" y="0"/>
                  <a:pt x="3" y="0"/>
                  <a:pt x="3" y="0"/>
                </a:cubicBezTo>
                <a:cubicBezTo>
                  <a:pt x="3" y="3"/>
                  <a:pt x="3" y="3"/>
                  <a:pt x="3" y="3"/>
                </a:cubicBezTo>
                <a:cubicBezTo>
                  <a:pt x="3" y="3"/>
                  <a:pt x="2" y="3"/>
                  <a:pt x="2"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sz="2100"/>
          </a:p>
        </p:txBody>
      </p:sp>
      <p:sp>
        <p:nvSpPr>
          <p:cNvPr id="15" name="Freeform 272"/>
          <p:cNvSpPr>
            <a:spLocks/>
          </p:cNvSpPr>
          <p:nvPr/>
        </p:nvSpPr>
        <p:spPr bwMode="auto">
          <a:xfrm>
            <a:off x="1808853" y="3278372"/>
            <a:ext cx="14027" cy="29921"/>
          </a:xfrm>
          <a:custGeom>
            <a:avLst/>
            <a:gdLst>
              <a:gd name="T0" fmla="*/ 2147483647 w 2"/>
              <a:gd name="T1" fmla="*/ 2147483647 h 4"/>
              <a:gd name="T2" fmla="*/ 2147483647 w 2"/>
              <a:gd name="T3" fmla="*/ 0 h 4"/>
              <a:gd name="T4" fmla="*/ 2147483647 w 2"/>
              <a:gd name="T5" fmla="*/ 0 h 4"/>
              <a:gd name="T6" fmla="*/ 2147483647 w 2"/>
              <a:gd name="T7" fmla="*/ 2147483647 h 4"/>
              <a:gd name="T8" fmla="*/ 0 w 2"/>
              <a:gd name="T9" fmla="*/ 2147483647 h 4"/>
              <a:gd name="T10" fmla="*/ 0 w 2"/>
              <a:gd name="T11" fmla="*/ 2147483647 h 4"/>
              <a:gd name="T12" fmla="*/ 0 w 2"/>
              <a:gd name="T13" fmla="*/ 2147483647 h 4"/>
              <a:gd name="T14" fmla="*/ 0 w 2"/>
              <a:gd name="T15" fmla="*/ 2147483647 h 4"/>
              <a:gd name="T16" fmla="*/ 0 w 2"/>
              <a:gd name="T17" fmla="*/ 2147483647 h 4"/>
              <a:gd name="T18" fmla="*/ 0 w 2"/>
              <a:gd name="T19" fmla="*/ 0 h 4"/>
              <a:gd name="T20" fmla="*/ 0 w 2"/>
              <a:gd name="T21" fmla="*/ 0 h 4"/>
              <a:gd name="T22" fmla="*/ 0 w 2"/>
              <a:gd name="T23" fmla="*/ 2147483647 h 4"/>
              <a:gd name="T24" fmla="*/ 2147483647 w 2"/>
              <a:gd name="T25" fmla="*/ 0 h 4"/>
              <a:gd name="T26" fmla="*/ 2147483647 w 2"/>
              <a:gd name="T27" fmla="*/ 0 h 4"/>
              <a:gd name="T28" fmla="*/ 2147483647 w 2"/>
              <a:gd name="T29" fmla="*/ 0 h 4"/>
              <a:gd name="T30" fmla="*/ 2147483647 w 2"/>
              <a:gd name="T31" fmla="*/ 0 h 4"/>
              <a:gd name="T32" fmla="*/ 2147483647 w 2"/>
              <a:gd name="T33" fmla="*/ 2147483647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4">
                <a:moveTo>
                  <a:pt x="2" y="1"/>
                </a:moveTo>
                <a:cubicBezTo>
                  <a:pt x="2" y="1"/>
                  <a:pt x="1" y="1"/>
                  <a:pt x="1" y="0"/>
                </a:cubicBezTo>
                <a:cubicBezTo>
                  <a:pt x="1" y="0"/>
                  <a:pt x="1" y="0"/>
                  <a:pt x="1" y="0"/>
                </a:cubicBezTo>
                <a:cubicBezTo>
                  <a:pt x="1" y="0"/>
                  <a:pt x="1" y="0"/>
                  <a:pt x="1" y="1"/>
                </a:cubicBezTo>
                <a:cubicBezTo>
                  <a:pt x="1" y="1"/>
                  <a:pt x="0" y="1"/>
                  <a:pt x="0" y="1"/>
                </a:cubicBezTo>
                <a:cubicBezTo>
                  <a:pt x="0" y="1"/>
                  <a:pt x="0" y="1"/>
                  <a:pt x="0" y="1"/>
                </a:cubicBezTo>
                <a:cubicBezTo>
                  <a:pt x="0" y="1"/>
                  <a:pt x="0" y="1"/>
                  <a:pt x="0" y="1"/>
                </a:cubicBezTo>
                <a:cubicBezTo>
                  <a:pt x="0" y="4"/>
                  <a:pt x="0" y="4"/>
                  <a:pt x="0" y="4"/>
                </a:cubicBezTo>
                <a:cubicBezTo>
                  <a:pt x="0" y="4"/>
                  <a:pt x="0" y="4"/>
                  <a:pt x="0" y="4"/>
                </a:cubicBezTo>
                <a:cubicBezTo>
                  <a:pt x="0" y="0"/>
                  <a:pt x="0" y="0"/>
                  <a:pt x="0" y="0"/>
                </a:cubicBezTo>
                <a:cubicBezTo>
                  <a:pt x="0" y="0"/>
                  <a:pt x="0" y="0"/>
                  <a:pt x="0" y="0"/>
                </a:cubicBezTo>
                <a:cubicBezTo>
                  <a:pt x="0" y="1"/>
                  <a:pt x="0" y="1"/>
                  <a:pt x="0" y="1"/>
                </a:cubicBezTo>
                <a:cubicBezTo>
                  <a:pt x="0" y="0"/>
                  <a:pt x="0" y="0"/>
                  <a:pt x="1" y="0"/>
                </a:cubicBezTo>
                <a:cubicBezTo>
                  <a:pt x="1" y="0"/>
                  <a:pt x="1" y="0"/>
                  <a:pt x="1" y="0"/>
                </a:cubicBezTo>
                <a:cubicBezTo>
                  <a:pt x="1" y="0"/>
                  <a:pt x="1" y="0"/>
                  <a:pt x="1" y="0"/>
                </a:cubicBezTo>
                <a:cubicBezTo>
                  <a:pt x="2" y="0"/>
                  <a:pt x="2" y="0"/>
                  <a:pt x="2" y="0"/>
                </a:cubicBezTo>
                <a:lnTo>
                  <a:pt x="2"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sz="2100"/>
          </a:p>
        </p:txBody>
      </p:sp>
      <p:sp>
        <p:nvSpPr>
          <p:cNvPr id="16" name="Freeform 307"/>
          <p:cNvSpPr>
            <a:spLocks/>
          </p:cNvSpPr>
          <p:nvPr/>
        </p:nvSpPr>
        <p:spPr bwMode="auto">
          <a:xfrm>
            <a:off x="2077356" y="2532347"/>
            <a:ext cx="82154" cy="81783"/>
          </a:xfrm>
          <a:custGeom>
            <a:avLst/>
            <a:gdLst>
              <a:gd name="T0" fmla="*/ 2147483647 w 11"/>
              <a:gd name="T1" fmla="*/ 2147483647 h 11"/>
              <a:gd name="T2" fmla="*/ 2147483647 w 11"/>
              <a:gd name="T3" fmla="*/ 2147483647 h 11"/>
              <a:gd name="T4" fmla="*/ 2147483647 w 11"/>
              <a:gd name="T5" fmla="*/ 2147483647 h 11"/>
              <a:gd name="T6" fmla="*/ 2147483647 w 11"/>
              <a:gd name="T7" fmla="*/ 2147483647 h 11"/>
              <a:gd name="T8" fmla="*/ 2147483647 w 11"/>
              <a:gd name="T9" fmla="*/ 2147483647 h 11"/>
              <a:gd name="T10" fmla="*/ 2147483647 w 11"/>
              <a:gd name="T11" fmla="*/ 2147483647 h 11"/>
              <a:gd name="T12" fmla="*/ 2147483647 w 11"/>
              <a:gd name="T13" fmla="*/ 2147483647 h 11"/>
              <a:gd name="T14" fmla="*/ 2147483647 w 11"/>
              <a:gd name="T15" fmla="*/ 2147483647 h 11"/>
              <a:gd name="T16" fmla="*/ 2147483647 w 11"/>
              <a:gd name="T17" fmla="*/ 2147483647 h 11"/>
              <a:gd name="T18" fmla="*/ 2147483647 w 11"/>
              <a:gd name="T19" fmla="*/ 2147483647 h 11"/>
              <a:gd name="T20" fmla="*/ 2147483647 w 11"/>
              <a:gd name="T21" fmla="*/ 2147483647 h 11"/>
              <a:gd name="T22" fmla="*/ 2147483647 w 11"/>
              <a:gd name="T23" fmla="*/ 2147483647 h 11"/>
              <a:gd name="T24" fmla="*/ 2147483647 w 11"/>
              <a:gd name="T25" fmla="*/ 2147483647 h 11"/>
              <a:gd name="T26" fmla="*/ 2147483647 w 11"/>
              <a:gd name="T27" fmla="*/ 2147483647 h 11"/>
              <a:gd name="T28" fmla="*/ 0 w 11"/>
              <a:gd name="T29" fmla="*/ 2147483647 h 11"/>
              <a:gd name="T30" fmla="*/ 0 w 11"/>
              <a:gd name="T31" fmla="*/ 2147483647 h 11"/>
              <a:gd name="T32" fmla="*/ 2147483647 w 11"/>
              <a:gd name="T33" fmla="*/ 2147483647 h 11"/>
              <a:gd name="T34" fmla="*/ 0 w 11"/>
              <a:gd name="T35" fmla="*/ 2147483647 h 11"/>
              <a:gd name="T36" fmla="*/ 2147483647 w 11"/>
              <a:gd name="T37" fmla="*/ 2147483647 h 11"/>
              <a:gd name="T38" fmla="*/ 2147483647 w 11"/>
              <a:gd name="T39" fmla="*/ 2147483647 h 11"/>
              <a:gd name="T40" fmla="*/ 2147483647 w 11"/>
              <a:gd name="T41" fmla="*/ 0 h 11"/>
              <a:gd name="T42" fmla="*/ 2147483647 w 11"/>
              <a:gd name="T43" fmla="*/ 0 h 11"/>
              <a:gd name="T44" fmla="*/ 2147483647 w 11"/>
              <a:gd name="T45" fmla="*/ 2147483647 h 11"/>
              <a:gd name="T46" fmla="*/ 2147483647 w 11"/>
              <a:gd name="T47" fmla="*/ 2147483647 h 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 h="11">
                <a:moveTo>
                  <a:pt x="10" y="2"/>
                </a:moveTo>
                <a:cubicBezTo>
                  <a:pt x="5" y="1"/>
                  <a:pt x="5" y="1"/>
                  <a:pt x="5" y="1"/>
                </a:cubicBezTo>
                <a:cubicBezTo>
                  <a:pt x="4" y="1"/>
                  <a:pt x="4" y="1"/>
                  <a:pt x="4" y="1"/>
                </a:cubicBezTo>
                <a:cubicBezTo>
                  <a:pt x="3" y="1"/>
                  <a:pt x="3" y="1"/>
                  <a:pt x="3" y="2"/>
                </a:cubicBezTo>
                <a:cubicBezTo>
                  <a:pt x="2" y="3"/>
                  <a:pt x="3" y="4"/>
                  <a:pt x="4" y="4"/>
                </a:cubicBezTo>
                <a:cubicBezTo>
                  <a:pt x="9" y="6"/>
                  <a:pt x="9" y="6"/>
                  <a:pt x="9" y="6"/>
                </a:cubicBezTo>
                <a:cubicBezTo>
                  <a:pt x="9" y="7"/>
                  <a:pt x="9" y="7"/>
                  <a:pt x="9" y="7"/>
                </a:cubicBezTo>
                <a:cubicBezTo>
                  <a:pt x="3" y="5"/>
                  <a:pt x="3" y="5"/>
                  <a:pt x="3" y="5"/>
                </a:cubicBezTo>
                <a:cubicBezTo>
                  <a:pt x="3" y="5"/>
                  <a:pt x="2" y="5"/>
                  <a:pt x="2" y="5"/>
                </a:cubicBezTo>
                <a:cubicBezTo>
                  <a:pt x="2" y="5"/>
                  <a:pt x="1" y="6"/>
                  <a:pt x="1" y="6"/>
                </a:cubicBezTo>
                <a:cubicBezTo>
                  <a:pt x="1" y="7"/>
                  <a:pt x="1" y="7"/>
                  <a:pt x="1" y="8"/>
                </a:cubicBezTo>
                <a:cubicBezTo>
                  <a:pt x="1" y="8"/>
                  <a:pt x="2" y="9"/>
                  <a:pt x="2" y="9"/>
                </a:cubicBezTo>
                <a:cubicBezTo>
                  <a:pt x="8" y="11"/>
                  <a:pt x="8" y="11"/>
                  <a:pt x="8" y="11"/>
                </a:cubicBezTo>
                <a:cubicBezTo>
                  <a:pt x="7" y="11"/>
                  <a:pt x="7" y="11"/>
                  <a:pt x="7" y="11"/>
                </a:cubicBezTo>
                <a:cubicBezTo>
                  <a:pt x="0" y="9"/>
                  <a:pt x="0" y="9"/>
                  <a:pt x="0" y="9"/>
                </a:cubicBezTo>
                <a:cubicBezTo>
                  <a:pt x="0" y="8"/>
                  <a:pt x="0" y="8"/>
                  <a:pt x="0" y="8"/>
                </a:cubicBezTo>
                <a:cubicBezTo>
                  <a:pt x="1" y="8"/>
                  <a:pt x="1" y="8"/>
                  <a:pt x="1" y="8"/>
                </a:cubicBezTo>
                <a:cubicBezTo>
                  <a:pt x="0" y="8"/>
                  <a:pt x="0" y="7"/>
                  <a:pt x="0" y="6"/>
                </a:cubicBezTo>
                <a:cubicBezTo>
                  <a:pt x="1" y="5"/>
                  <a:pt x="1" y="5"/>
                  <a:pt x="2" y="4"/>
                </a:cubicBezTo>
                <a:cubicBezTo>
                  <a:pt x="2" y="4"/>
                  <a:pt x="1" y="3"/>
                  <a:pt x="2" y="2"/>
                </a:cubicBezTo>
                <a:cubicBezTo>
                  <a:pt x="2" y="1"/>
                  <a:pt x="2" y="0"/>
                  <a:pt x="3" y="0"/>
                </a:cubicBezTo>
                <a:cubicBezTo>
                  <a:pt x="4" y="0"/>
                  <a:pt x="4" y="0"/>
                  <a:pt x="5" y="0"/>
                </a:cubicBezTo>
                <a:cubicBezTo>
                  <a:pt x="11" y="2"/>
                  <a:pt x="11" y="2"/>
                  <a:pt x="11" y="2"/>
                </a:cubicBezTo>
                <a:lnTo>
                  <a:pt x="1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sz="2100"/>
          </a:p>
        </p:txBody>
      </p:sp>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68720" y="287908"/>
            <a:ext cx="165093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400" dirty="0">
                <a:solidFill>
                  <a:srgbClr val="002060"/>
                </a:solidFill>
              </a:rPr>
              <a:t> 选题目的</a:t>
            </a:r>
            <a:endParaRPr lang="en-US" altLang="zh-CN" sz="2400" dirty="0">
              <a:solidFill>
                <a:srgbClr val="002060"/>
              </a:solidFill>
            </a:endParaRPr>
          </a:p>
        </p:txBody>
      </p:sp>
      <p:sp>
        <p:nvSpPr>
          <p:cNvPr id="29" name="TextBox 603">
            <a:extLst>
              <a:ext uri="{FF2B5EF4-FFF2-40B4-BE49-F238E27FC236}">
                <a16:creationId xmlns:a16="http://schemas.microsoft.com/office/drawing/2014/main" id="{E2585BAF-E902-4B01-8878-8B6EE1A6B9C5}"/>
              </a:ext>
            </a:extLst>
          </p:cNvPr>
          <p:cNvSpPr txBox="1"/>
          <p:nvPr/>
        </p:nvSpPr>
        <p:spPr bwMode="auto">
          <a:xfrm>
            <a:off x="368720" y="1079996"/>
            <a:ext cx="7516218" cy="3392037"/>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marL="285750" indent="-285750" algn="just">
              <a:buFont typeface="Arial" panose="020B0604020202020204" pitchFamily="34" charset="0"/>
              <a:buChar char="•"/>
            </a:pPr>
            <a:r>
              <a:rPr lang="zh-CN" altLang="zh-CN" sz="2000" dirty="0">
                <a:solidFill>
                  <a:schemeClr val="tx1"/>
                </a:solidFill>
                <a:latin typeface="+mn-ea"/>
                <a:ea typeface="+mn-ea"/>
              </a:rPr>
              <a:t>在传统领域中，温湿度检测计的刻度间隔通常都很密，不容易准确分辨</a:t>
            </a:r>
            <a:r>
              <a:rPr lang="zh-CN" altLang="en-US" sz="2000" dirty="0">
                <a:solidFill>
                  <a:schemeClr val="tx1"/>
                </a:solidFill>
                <a:latin typeface="+mn-ea"/>
                <a:ea typeface="+mn-ea"/>
              </a:rPr>
              <a:t>、</a:t>
            </a:r>
            <a:r>
              <a:rPr lang="zh-CN" altLang="zh-CN" sz="2000" dirty="0">
                <a:solidFill>
                  <a:schemeClr val="tx1"/>
                </a:solidFill>
                <a:latin typeface="+mn-ea"/>
                <a:ea typeface="+mn-ea"/>
              </a:rPr>
              <a:t>读数困难，且热容量比较大，达到热平衡所需的时间较长，使用非常不方便；有害气体</a:t>
            </a:r>
            <a:r>
              <a:rPr lang="zh-CN" altLang="en-US" sz="2000" dirty="0">
                <a:solidFill>
                  <a:schemeClr val="tx1"/>
                </a:solidFill>
                <a:latin typeface="+mn-ea"/>
                <a:ea typeface="+mn-ea"/>
              </a:rPr>
              <a:t>通常使用</a:t>
            </a:r>
            <a:r>
              <a:rPr lang="zh-CN" altLang="zh-CN" sz="2000" dirty="0">
                <a:solidFill>
                  <a:schemeClr val="tx1"/>
                </a:solidFill>
                <a:latin typeface="+mn-ea"/>
                <a:ea typeface="+mn-ea"/>
              </a:rPr>
              <a:t>金属气敏传感器进行检测，通过气体作用</a:t>
            </a:r>
            <a:r>
              <a:rPr lang="zh-CN" altLang="en-US" sz="2000" dirty="0">
                <a:solidFill>
                  <a:schemeClr val="tx1"/>
                </a:solidFill>
                <a:latin typeface="+mn-ea"/>
                <a:ea typeface="+mn-ea"/>
              </a:rPr>
              <a:t>于</a:t>
            </a:r>
            <a:r>
              <a:rPr lang="zh-CN" altLang="zh-CN" sz="2000" dirty="0">
                <a:solidFill>
                  <a:schemeClr val="tx1"/>
                </a:solidFill>
                <a:latin typeface="+mn-ea"/>
                <a:ea typeface="+mn-ea"/>
              </a:rPr>
              <a:t>金属传感器，导致传感器电阻发生变化，从而对被测气体进行定性和定量检测</a:t>
            </a:r>
            <a:r>
              <a:rPr lang="zh-CN" altLang="en-US" sz="2000" dirty="0">
                <a:solidFill>
                  <a:schemeClr val="tx1"/>
                </a:solidFill>
                <a:latin typeface="+mn-ea"/>
                <a:ea typeface="+mn-ea"/>
              </a:rPr>
              <a:t>，但是没有一个直观的浓度显示</a:t>
            </a:r>
            <a:r>
              <a:rPr lang="zh-CN" altLang="zh-CN" sz="2000" dirty="0">
                <a:solidFill>
                  <a:schemeClr val="tx1"/>
                </a:solidFill>
                <a:latin typeface="+mn-ea"/>
                <a:ea typeface="+mn-ea"/>
              </a:rPr>
              <a:t>。因此，设计和实现温湿度及有害气体的无线监测系统，不仅使得监控系统的应用范围和灵活性大大提升，而且相较</a:t>
            </a:r>
            <a:r>
              <a:rPr lang="zh-CN" altLang="en-US" sz="2000" dirty="0">
                <a:solidFill>
                  <a:schemeClr val="tx1"/>
                </a:solidFill>
                <a:latin typeface="+mn-ea"/>
                <a:ea typeface="+mn-ea"/>
              </a:rPr>
              <a:t>于</a:t>
            </a:r>
            <a:r>
              <a:rPr lang="zh-CN" altLang="zh-CN" sz="2000" dirty="0">
                <a:solidFill>
                  <a:schemeClr val="tx1"/>
                </a:solidFill>
                <a:latin typeface="+mn-ea"/>
                <a:ea typeface="+mn-ea"/>
              </a:rPr>
              <a:t>传统的监测系统它有着读数简单，准确度高及实时监控等优点</a:t>
            </a:r>
            <a:r>
              <a:rPr lang="zh-CN" altLang="en-US" sz="2000" dirty="0">
                <a:solidFill>
                  <a:schemeClr val="tx1"/>
                </a:solidFill>
                <a:latin typeface="+mn-ea"/>
                <a:ea typeface="+mn-ea"/>
              </a:rPr>
              <a:t>。</a:t>
            </a:r>
            <a:endParaRPr lang="zh-CN" altLang="zh-CN" sz="2000" dirty="0">
              <a:solidFill>
                <a:schemeClr val="tx1"/>
              </a:solidFill>
              <a:latin typeface="+mn-ea"/>
              <a:ea typeface="+mn-ea"/>
            </a:endParaRPr>
          </a:p>
          <a:p>
            <a:pPr marL="285750" indent="-285750" algn="l">
              <a:buFont typeface="Arial" panose="020B0604020202020204" pitchFamily="34" charset="0"/>
              <a:buChar char="•"/>
            </a:pPr>
            <a:endParaRPr lang="en-US" altLang="zh-CN" sz="1600" dirty="0">
              <a:solidFill>
                <a:schemeClr val="tx1"/>
              </a:solidFill>
            </a:endParaRPr>
          </a:p>
        </p:txBody>
      </p:sp>
    </p:spTree>
    <p:extLst>
      <p:ext uri="{BB962C8B-B14F-4D97-AF65-F5344CB8AC3E}">
        <p14:creationId xmlns:p14="http://schemas.microsoft.com/office/powerpoint/2010/main" val="66096934"/>
      </p:ext>
    </p:extLst>
  </p:cSld>
  <p:clrMapOvr>
    <a:masterClrMapping/>
  </p:clrMapOvr>
  <mc:AlternateContent xmlns:mc="http://schemas.openxmlformats.org/markup-compatibility/2006" xmlns:p14="http://schemas.microsoft.com/office/powerpoint/2010/main">
    <mc:Choice Requires="p14">
      <p:transition p14:dur="0" advTm="4924"/>
    </mc:Choice>
    <mc:Fallback xmlns="">
      <p:transition advTm="492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70"/>
          <p:cNvSpPr txBox="1"/>
          <p:nvPr/>
        </p:nvSpPr>
        <p:spPr>
          <a:xfrm>
            <a:off x="1565927" y="3564138"/>
            <a:ext cx="1551550" cy="88365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5300" dirty="0">
                <a:solidFill>
                  <a:schemeClr val="bg1"/>
                </a:solidFill>
              </a:rPr>
              <a:t>25</a:t>
            </a:r>
            <a:r>
              <a:rPr lang="en-US" altLang="zh-CN" sz="4400" dirty="0">
                <a:solidFill>
                  <a:schemeClr val="bg1"/>
                </a:solidFill>
              </a:rPr>
              <a:t>%</a:t>
            </a:r>
            <a:endParaRPr lang="zh-CN" altLang="en-US" sz="5300" dirty="0">
              <a:solidFill>
                <a:schemeClr val="bg1"/>
              </a:solidFill>
            </a:endParaRPr>
          </a:p>
        </p:txBody>
      </p:sp>
      <p:sp>
        <p:nvSpPr>
          <p:cNvPr id="10" name="矩形 9"/>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03"/>
          <p:cNvSpPr txBox="1"/>
          <p:nvPr/>
        </p:nvSpPr>
        <p:spPr bwMode="auto">
          <a:xfrm>
            <a:off x="368720" y="287908"/>
            <a:ext cx="165093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400" dirty="0">
                <a:solidFill>
                  <a:srgbClr val="002060"/>
                </a:solidFill>
              </a:rPr>
              <a:t> 选题意义</a:t>
            </a:r>
          </a:p>
        </p:txBody>
      </p:sp>
      <p:sp>
        <p:nvSpPr>
          <p:cNvPr id="13" name="TextBox 603">
            <a:extLst>
              <a:ext uri="{FF2B5EF4-FFF2-40B4-BE49-F238E27FC236}">
                <a16:creationId xmlns:a16="http://schemas.microsoft.com/office/drawing/2014/main" id="{01E5C3C4-CEB4-49EC-9847-B9EC2A9A1050}"/>
              </a:ext>
            </a:extLst>
          </p:cNvPr>
          <p:cNvSpPr txBox="1"/>
          <p:nvPr/>
        </p:nvSpPr>
        <p:spPr bwMode="auto">
          <a:xfrm>
            <a:off x="368720" y="1256355"/>
            <a:ext cx="7516218" cy="2468707"/>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marL="342900" indent="-342900" algn="just">
              <a:buFont typeface="Arial" panose="020B0604020202020204" pitchFamily="34" charset="0"/>
              <a:buChar char="•"/>
            </a:pPr>
            <a:r>
              <a:rPr lang="zh-CN" altLang="en-US" sz="2000" dirty="0">
                <a:solidFill>
                  <a:schemeClr val="tx1"/>
                </a:solidFill>
                <a:latin typeface="+mn-ea"/>
                <a:ea typeface="+mn-ea"/>
              </a:rPr>
              <a:t>温湿度及有害气体的监测系统在各类实验室中都应用广泛。例如在药业实验室中</a:t>
            </a:r>
            <a:r>
              <a:rPr lang="en-US" altLang="zh-CN" sz="2000" dirty="0">
                <a:solidFill>
                  <a:schemeClr val="tx1"/>
                </a:solidFill>
                <a:latin typeface="+mn-ea"/>
                <a:ea typeface="+mn-ea"/>
              </a:rPr>
              <a:t>,</a:t>
            </a:r>
            <a:r>
              <a:rPr lang="zh-CN" altLang="en-US" sz="2000" dirty="0">
                <a:solidFill>
                  <a:schemeClr val="tx1"/>
                </a:solidFill>
                <a:latin typeface="+mn-ea"/>
                <a:ea typeface="+mn-ea"/>
              </a:rPr>
              <a:t>温湿度及有害气体是影响药品质量稳定的最主要因素</a:t>
            </a:r>
            <a:r>
              <a:rPr lang="en-US" altLang="zh-CN" sz="2000" dirty="0">
                <a:solidFill>
                  <a:schemeClr val="tx1"/>
                </a:solidFill>
                <a:latin typeface="+mn-ea"/>
                <a:ea typeface="+mn-ea"/>
              </a:rPr>
              <a:t>,</a:t>
            </a:r>
            <a:r>
              <a:rPr lang="zh-CN" altLang="en-US" sz="2000" dirty="0">
                <a:solidFill>
                  <a:schemeClr val="tx1"/>
                </a:solidFill>
                <a:latin typeface="+mn-ea"/>
                <a:ea typeface="+mn-ea"/>
              </a:rPr>
              <a:t>药品质量的稳定与否关系群众用药是否安全有效。为确保其药品在库储存、运输流通过程的质量稳定</a:t>
            </a:r>
            <a:r>
              <a:rPr lang="en-US" altLang="zh-CN" sz="2000" dirty="0">
                <a:solidFill>
                  <a:schemeClr val="tx1"/>
                </a:solidFill>
                <a:latin typeface="+mn-ea"/>
                <a:ea typeface="+mn-ea"/>
              </a:rPr>
              <a:t>,</a:t>
            </a:r>
            <a:r>
              <a:rPr lang="zh-CN" altLang="en-US" sz="2000" dirty="0">
                <a:solidFill>
                  <a:schemeClr val="tx1"/>
                </a:solidFill>
                <a:latin typeface="+mn-ea"/>
                <a:ea typeface="+mn-ea"/>
              </a:rPr>
              <a:t>首要做好的就是药品仓库的温湿度及有害气体的控制</a:t>
            </a:r>
            <a:r>
              <a:rPr lang="en-US" altLang="zh-CN" sz="2000" dirty="0">
                <a:solidFill>
                  <a:schemeClr val="tx1"/>
                </a:solidFill>
                <a:latin typeface="+mn-ea"/>
                <a:ea typeface="+mn-ea"/>
              </a:rPr>
              <a:t>, </a:t>
            </a:r>
            <a:r>
              <a:rPr lang="zh-CN" altLang="en-US" sz="2000" dirty="0">
                <a:solidFill>
                  <a:schemeClr val="tx1"/>
                </a:solidFill>
                <a:latin typeface="+mn-ea"/>
                <a:ea typeface="+mn-ea"/>
              </a:rPr>
              <a:t>因此实现温湿度及有害气体的自动无线监测尤为重要。</a:t>
            </a:r>
          </a:p>
          <a:p>
            <a:pPr marL="285750" indent="-285750" algn="l">
              <a:buFont typeface="Arial" panose="020B0604020202020204" pitchFamily="34" charset="0"/>
              <a:buChar char="•"/>
            </a:pPr>
            <a:endParaRPr lang="en-US" altLang="zh-CN" sz="1600" dirty="0">
              <a:solidFill>
                <a:schemeClr val="tx1"/>
              </a:solidFill>
            </a:endParaRPr>
          </a:p>
        </p:txBody>
      </p:sp>
    </p:spTree>
    <p:extLst>
      <p:ext uri="{BB962C8B-B14F-4D97-AF65-F5344CB8AC3E}">
        <p14:creationId xmlns:p14="http://schemas.microsoft.com/office/powerpoint/2010/main" val="363199831"/>
      </p:ext>
    </p:extLst>
  </p:cSld>
  <p:clrMapOvr>
    <a:masterClrMapping/>
  </p:clrMapOvr>
  <mc:AlternateContent xmlns:mc="http://schemas.openxmlformats.org/markup-compatibility/2006" xmlns:p14="http://schemas.microsoft.com/office/powerpoint/2010/main">
    <mc:Choice Requires="p14">
      <p:transition p14:dur="0" advTm="11168"/>
    </mc:Choice>
    <mc:Fallback xmlns="">
      <p:transition advTm="111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628354" y="2029112"/>
            <a:ext cx="2904485"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02.</a:t>
            </a:r>
            <a:r>
              <a:rPr lang="zh-CN" altLang="en-US" sz="3600" dirty="0">
                <a:solidFill>
                  <a:srgbClr val="002060"/>
                </a:solidFill>
              </a:rPr>
              <a:t>研究现状</a:t>
            </a: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2126076207"/>
      </p:ext>
    </p:extLst>
  </p:cSld>
  <p:clrMapOvr>
    <a:masterClrMapping/>
  </p:clrMapOvr>
  <mc:AlternateContent xmlns:mc="http://schemas.openxmlformats.org/markup-compatibility/2006" xmlns:p14="http://schemas.microsoft.com/office/powerpoint/2010/main">
    <mc:Choice Requires="p14">
      <p:transition p14:dur="0" advTm="2242"/>
    </mc:Choice>
    <mc:Fallback xmlns="">
      <p:transition advTm="22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603"/>
          <p:cNvSpPr txBox="1"/>
          <p:nvPr/>
        </p:nvSpPr>
        <p:spPr bwMode="auto">
          <a:xfrm>
            <a:off x="368720" y="287908"/>
            <a:ext cx="165093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400" dirty="0">
                <a:solidFill>
                  <a:srgbClr val="002060"/>
                </a:solidFill>
              </a:rPr>
              <a:t> 研究现状</a:t>
            </a:r>
          </a:p>
        </p:txBody>
      </p:sp>
      <p:sp>
        <p:nvSpPr>
          <p:cNvPr id="20" name="文本框 19">
            <a:extLst>
              <a:ext uri="{FF2B5EF4-FFF2-40B4-BE49-F238E27FC236}">
                <a16:creationId xmlns:a16="http://schemas.microsoft.com/office/drawing/2014/main" id="{8C2D133C-3423-4B5E-AB48-51A1CA481ED3}"/>
              </a:ext>
            </a:extLst>
          </p:cNvPr>
          <p:cNvSpPr txBox="1"/>
          <p:nvPr/>
        </p:nvSpPr>
        <p:spPr>
          <a:xfrm>
            <a:off x="368720" y="935980"/>
            <a:ext cx="7750575" cy="3970318"/>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1800" dirty="0">
                <a:latin typeface="+mn-ea"/>
              </a:rPr>
              <a:t>2009</a:t>
            </a:r>
            <a:r>
              <a:rPr lang="zh-CN" altLang="en-US" sz="1800" dirty="0">
                <a:latin typeface="+mn-ea"/>
              </a:rPr>
              <a:t>年，盛思锐公司推出了一款当时世界上最小的数字湿度和温度传感器</a:t>
            </a:r>
            <a:r>
              <a:rPr lang="en-US" altLang="zh-CN" sz="1800" dirty="0">
                <a:latin typeface="+mn-ea"/>
              </a:rPr>
              <a:t>—SHT21</a:t>
            </a:r>
            <a:r>
              <a:rPr lang="zh-CN" altLang="en-US" sz="1800" dirty="0">
                <a:latin typeface="+mn-ea"/>
              </a:rPr>
              <a:t>，引起市场广泛关注。目前温湿度感应器主要分为电阻式、电容式两种，相对来说电容式的精准度更好，感应速度非常快，但是在水分的侵蚀下容易氧化。由于盛思锐采用了独特的的电极分布和镀膜技术，使得感应器不仅不会氧化，还能很快吸收水分子。但由于手机应用市场的相关应用匮乏，温湿度监测系统的灵活性依然具有局限。</a:t>
            </a:r>
            <a:endParaRPr lang="en-US" altLang="zh-CN" sz="1800" dirty="0">
              <a:latin typeface="+mn-ea"/>
            </a:endParaRPr>
          </a:p>
          <a:p>
            <a:pPr algn="just"/>
            <a:endParaRPr lang="en-US" altLang="zh-CN" sz="1800" dirty="0">
              <a:latin typeface="+mn-ea"/>
            </a:endParaRPr>
          </a:p>
          <a:p>
            <a:pPr marL="342900" indent="-342900" algn="just">
              <a:buFont typeface="Arial" panose="020B0604020202020204" pitchFamily="34" charset="0"/>
              <a:buChar char="•"/>
            </a:pPr>
            <a:r>
              <a:rPr lang="zh-CN" altLang="zh-CN" sz="1800" dirty="0">
                <a:latin typeface="+mn-ea"/>
              </a:rPr>
              <a:t>而我国由于科技的制约，只能使用进口温湿度传感器去弥补我国温湿度监测系统中智能化程度的不足。但是使用进口设备有很多局限性，且性价比不高。鑫芯电子科技有限公司在研究国外进口温湿度传感器之后，利用少部分进口元器件，研发出了</a:t>
            </a:r>
            <a:r>
              <a:rPr lang="en-US" altLang="zh-CN" sz="1800" dirty="0">
                <a:latin typeface="+mn-ea"/>
              </a:rPr>
              <a:t>X2W850-H1</a:t>
            </a:r>
            <a:r>
              <a:rPr lang="zh-CN" altLang="zh-CN" sz="1800" dirty="0">
                <a:latin typeface="+mn-ea"/>
              </a:rPr>
              <a:t>无线温湿度传感器，不仅有效的解决了温湿度监控系统智能化的问题，并且能够做到利用无线信号传输实时监控信息，唯一的缺点就是价格昂贵，不利于推广。</a:t>
            </a:r>
            <a:endParaRPr lang="zh-CN" altLang="en-US" sz="1800" dirty="0">
              <a:latin typeface="+mn-ea"/>
            </a:endParaRPr>
          </a:p>
          <a:p>
            <a:pPr marL="342900" indent="-342900" algn="just">
              <a:buFont typeface="Arial" panose="020B0604020202020204" pitchFamily="34" charset="0"/>
              <a:buChar char="•"/>
            </a:pPr>
            <a:endParaRPr lang="zh-CN" altLang="en-US" sz="1800" dirty="0">
              <a:latin typeface="+mn-ea"/>
            </a:endParaRPr>
          </a:p>
        </p:txBody>
      </p:sp>
    </p:spTree>
    <p:extLst>
      <p:ext uri="{BB962C8B-B14F-4D97-AF65-F5344CB8AC3E}">
        <p14:creationId xmlns:p14="http://schemas.microsoft.com/office/powerpoint/2010/main" val="3007760163"/>
      </p:ext>
    </p:extLst>
  </p:cSld>
  <p:clrMapOvr>
    <a:masterClrMapping/>
  </p:clrMapOvr>
  <mc:AlternateContent xmlns:mc="http://schemas.openxmlformats.org/markup-compatibility/2006" xmlns:p14="http://schemas.microsoft.com/office/powerpoint/2010/main">
    <mc:Choice Requires="p14">
      <p:transition p14:dur="0" advTm="11281"/>
    </mc:Choice>
    <mc:Fallback xmlns="">
      <p:transition advTm="112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2029112"/>
            <a:ext cx="2904485"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03.</a:t>
            </a:r>
            <a:r>
              <a:rPr lang="zh-CN" altLang="en-US" sz="3600" dirty="0">
                <a:solidFill>
                  <a:srgbClr val="002060"/>
                </a:solidFill>
              </a:rPr>
              <a:t>研究内容</a:t>
            </a:r>
            <a:endParaRPr lang="en-US" altLang="zh-CN" sz="3600" dirty="0">
              <a:solidFill>
                <a:srgbClr val="002060"/>
              </a:solidFill>
            </a:endParaRP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761361692"/>
      </p:ext>
    </p:extLst>
  </p:cSld>
  <p:clrMapOvr>
    <a:masterClrMapping/>
  </p:clrMapOvr>
  <mc:AlternateContent xmlns:mc="http://schemas.openxmlformats.org/markup-compatibility/2006" xmlns:p14="http://schemas.microsoft.com/office/powerpoint/2010/main">
    <mc:Choice Requires="p14">
      <p:transition p14:dur="0" advTm="2838"/>
    </mc:Choice>
    <mc:Fallback xmlns="">
      <p:transition advTm="283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82"/>
          <p:cNvSpPr txBox="1"/>
          <p:nvPr/>
        </p:nvSpPr>
        <p:spPr>
          <a:xfrm>
            <a:off x="2180034" y="3549369"/>
            <a:ext cx="1117430" cy="746465"/>
          </a:xfrm>
          <a:prstGeom prst="rect">
            <a:avLst/>
          </a:prstGeom>
          <a:noFill/>
        </p:spPr>
        <p:txBody>
          <a:bodyPr wrap="none" lIns="67391" tIns="33696" rIns="67391" bIns="33696">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400" dirty="0">
                <a:solidFill>
                  <a:schemeClr val="bg1"/>
                </a:solidFill>
              </a:rPr>
              <a:t>33%</a:t>
            </a:r>
            <a:endParaRPr lang="zh-CN" altLang="en-US" sz="4400" dirty="0">
              <a:solidFill>
                <a:schemeClr val="bg1"/>
              </a:solidFill>
            </a:endParaRPr>
          </a:p>
        </p:txBody>
      </p:sp>
      <p:sp>
        <p:nvSpPr>
          <p:cNvPr id="9" name="TextBox 682"/>
          <p:cNvSpPr txBox="1"/>
          <p:nvPr/>
        </p:nvSpPr>
        <p:spPr>
          <a:xfrm>
            <a:off x="3868019" y="2651839"/>
            <a:ext cx="1117430" cy="746465"/>
          </a:xfrm>
          <a:prstGeom prst="rect">
            <a:avLst/>
          </a:prstGeom>
          <a:noFill/>
        </p:spPr>
        <p:txBody>
          <a:bodyPr wrap="none" lIns="67391" tIns="33696" rIns="67391" bIns="33696">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400" dirty="0">
                <a:solidFill>
                  <a:schemeClr val="bg1"/>
                </a:solidFill>
              </a:rPr>
              <a:t>75%</a:t>
            </a:r>
            <a:endParaRPr lang="zh-CN" altLang="en-US" sz="4400" dirty="0">
              <a:solidFill>
                <a:schemeClr val="bg1"/>
              </a:solidFill>
            </a:endParaRPr>
          </a:p>
        </p:txBody>
      </p:sp>
      <p:sp>
        <p:nvSpPr>
          <p:cNvPr id="13" name="矩形 12"/>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603"/>
          <p:cNvSpPr txBox="1"/>
          <p:nvPr/>
        </p:nvSpPr>
        <p:spPr bwMode="auto">
          <a:xfrm>
            <a:off x="396106" y="287908"/>
            <a:ext cx="165093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400" dirty="0">
                <a:solidFill>
                  <a:srgbClr val="002060"/>
                </a:solidFill>
              </a:rPr>
              <a:t> 研究内容</a:t>
            </a:r>
            <a:endParaRPr lang="en-US" altLang="zh-CN" sz="2400" dirty="0">
              <a:solidFill>
                <a:srgbClr val="002060"/>
              </a:solidFill>
            </a:endParaRPr>
          </a:p>
        </p:txBody>
      </p:sp>
      <p:sp>
        <p:nvSpPr>
          <p:cNvPr id="16" name="文本框 31">
            <a:extLst>
              <a:ext uri="{FF2B5EF4-FFF2-40B4-BE49-F238E27FC236}">
                <a16:creationId xmlns:a16="http://schemas.microsoft.com/office/drawing/2014/main" id="{8CBFCCCB-5876-481C-953A-6B7F8BDB1691}"/>
              </a:ext>
            </a:extLst>
          </p:cNvPr>
          <p:cNvSpPr txBox="1"/>
          <p:nvPr/>
        </p:nvSpPr>
        <p:spPr>
          <a:xfrm flipH="1">
            <a:off x="396106" y="1368436"/>
            <a:ext cx="8208912" cy="2212227"/>
          </a:xfrm>
          <a:prstGeom prst="rect">
            <a:avLst/>
          </a:prstGeom>
          <a:noFill/>
        </p:spPr>
        <p:txBody>
          <a:bodyPr wrap="square" lIns="67391" tIns="33696" rIns="67391" bIns="33696" rtlCol="0">
            <a:spAutoFit/>
          </a:bodyPr>
          <a:lstStyle/>
          <a:p>
            <a:pPr marL="285750" indent="-285750" algn="just">
              <a:buFont typeface="Arial" panose="020B0604020202020204" pitchFamily="34" charset="0"/>
              <a:buChar char="•"/>
            </a:pPr>
            <a:r>
              <a:rPr lang="zh-CN" altLang="zh-CN" sz="2000" dirty="0">
                <a:latin typeface="+mn-ea"/>
              </a:rPr>
              <a:t>课题主要围绕温湿度及有害气体监测系统在实验室中的应用，在我国目前对温湿度及有害气体的研究基础上，设计一种可行的基于</a:t>
            </a:r>
            <a:r>
              <a:rPr lang="en-US" altLang="zh-CN" sz="2000" dirty="0">
                <a:latin typeface="+mn-ea"/>
              </a:rPr>
              <a:t>STC89C52RC</a:t>
            </a:r>
            <a:r>
              <a:rPr lang="zh-CN" altLang="zh-CN" sz="2000" dirty="0">
                <a:latin typeface="+mn-ea"/>
              </a:rPr>
              <a:t>单片机为主控模块的温湿度及有害气体监测系统。拟定设计一款性能稳定、采集数据准确、且价格低廉的温湿度及有害气体的监测系统，能实现解决实验室中关于温湿度及有害气体信息采集的范围局限性和灵活性的问题。</a:t>
            </a:r>
          </a:p>
          <a:p>
            <a:pPr>
              <a:spcBef>
                <a:spcPts val="442"/>
              </a:spcBef>
            </a:pPr>
            <a:endParaRPr dirty="0">
              <a:latin typeface="微软雅黑" charset="0"/>
              <a:ea typeface="微软雅黑" charset="0"/>
              <a:cs typeface="微软雅黑" charset="0"/>
            </a:endParaRPr>
          </a:p>
        </p:txBody>
      </p:sp>
    </p:spTree>
    <p:extLst>
      <p:ext uri="{BB962C8B-B14F-4D97-AF65-F5344CB8AC3E}">
        <p14:creationId xmlns:p14="http://schemas.microsoft.com/office/powerpoint/2010/main" val="1551270434"/>
      </p:ext>
    </p:extLst>
  </p:cSld>
  <p:clrMapOvr>
    <a:masterClrMapping/>
  </p:clrMapOvr>
  <mc:AlternateContent xmlns:mc="http://schemas.openxmlformats.org/markup-compatibility/2006" xmlns:p14="http://schemas.microsoft.com/office/powerpoint/2010/main">
    <mc:Choice Requires="p14">
      <p:transition p14:dur="0" advTm="41721"/>
    </mc:Choice>
    <mc:Fallback xmlns="">
      <p:transition advTm="4172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
</p:tagLst>
</file>

<file path=ppt/tags/tag2.xml><?xml version="1.0" encoding="utf-8"?>
<p:tagLst xmlns:a="http://schemas.openxmlformats.org/drawingml/2006/main" xmlns:r="http://schemas.openxmlformats.org/officeDocument/2006/relationships" xmlns:p="http://schemas.openxmlformats.org/presentationml/2006/main">
  <p:tag name="TIMING" val="|2.2|1.4|0.8|0.7|0.7|0.7"/>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0.4"/>
</p:tagLst>
</file>

<file path=ppt/tags/tag7.xml><?xml version="1.0" encoding="utf-8"?>
<p:tagLst xmlns:a="http://schemas.openxmlformats.org/drawingml/2006/main" xmlns:r="http://schemas.openxmlformats.org/officeDocument/2006/relationships" xmlns:p="http://schemas.openxmlformats.org/presentationml/2006/main">
  <p:tag name="TIMING" val="|0.4"/>
</p:tagLst>
</file>

<file path=ppt/tags/tag8.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1185</Words>
  <Application>Microsoft Office PowerPoint</Application>
  <PresentationFormat>自定义</PresentationFormat>
  <Paragraphs>77</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Microsoft YaHei UI</vt:lpstr>
      <vt:lpstr>Monotype Sorts</vt:lpstr>
      <vt:lpstr>等线</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工作方案及进度计划</vt:lpstr>
      <vt:lpstr> 参考文献</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第一PPT模板网-WWW.1PPT.COM</dc:creator>
  <cp:keywords>第一PPT模板网-WWW.1PPT.COM</cp:keywords>
  <dc:description>www.1ppt.com</dc:description>
  <cp:lastModifiedBy>Gewen `</cp:lastModifiedBy>
  <cp:revision>81</cp:revision>
  <dcterms:modified xsi:type="dcterms:W3CDTF">2019-11-28T07:53:11Z</dcterms:modified>
</cp:coreProperties>
</file>