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6" r:id="rId2"/>
    <p:sldId id="307" r:id="rId3"/>
    <p:sldId id="310" r:id="rId4"/>
    <p:sldId id="321" r:id="rId5"/>
    <p:sldId id="326" r:id="rId6"/>
    <p:sldId id="308" r:id="rId7"/>
    <p:sldId id="319" r:id="rId8"/>
    <p:sldId id="311" r:id="rId9"/>
    <p:sldId id="322" r:id="rId10"/>
    <p:sldId id="316" r:id="rId11"/>
    <p:sldId id="312" r:id="rId12"/>
    <p:sldId id="313" r:id="rId13"/>
    <p:sldId id="325" r:id="rId14"/>
    <p:sldId id="328" r:id="rId15"/>
  </p:sldIdLst>
  <p:sldSz cx="9144000" cy="5143500" type="screen16x9"/>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4C9AE"/>
    <a:srgbClr val="99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60"/>
  </p:normalViewPr>
  <p:slideViewPr>
    <p:cSldViewPr>
      <p:cViewPr varScale="1">
        <p:scale>
          <a:sx n="86" d="100"/>
          <a:sy n="86" d="100"/>
        </p:scale>
        <p:origin x="64" y="644"/>
      </p:cViewPr>
      <p:guideLst>
        <p:guide orient="horz" pos="1620"/>
        <p:guide pos="2880"/>
      </p:guideLst>
    </p:cSldViewPr>
  </p:slideViewPr>
  <p:notesTextViewPr>
    <p:cViewPr>
      <p:scale>
        <a:sx n="100" d="100"/>
        <a:sy n="100" d="100"/>
      </p:scale>
      <p:origin x="0" y="0"/>
    </p:cViewPr>
  </p:notesTextViewPr>
  <p:notesViewPr>
    <p:cSldViewPr showGuides="1">
      <p:cViewPr varScale="1">
        <p:scale>
          <a:sx n="61" d="100"/>
          <a:sy n="61" d="100"/>
        </p:scale>
        <p:origin x="-321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2CDB1E-9234-4DE3-B1B0-A3145D9229B4}" type="datetimeFigureOut">
              <a:rPr lang="zh-CN" altLang="en-US" smtClean="0"/>
              <a:t>2021/5/26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AA8746-F1BF-4756-BE87-F7DCC251CE0E}" type="slidenum">
              <a:rPr lang="zh-CN" altLang="en-US" smtClean="0"/>
              <a:t>‹#›</a:t>
            </a:fld>
            <a:endParaRPr lang="zh-CN" altLang="en-US"/>
          </a:p>
        </p:txBody>
      </p:sp>
    </p:spTree>
    <p:extLst>
      <p:ext uri="{BB962C8B-B14F-4D97-AF65-F5344CB8AC3E}">
        <p14:creationId xmlns:p14="http://schemas.microsoft.com/office/powerpoint/2010/main" val="1540621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a:t>
            </a:fld>
            <a:endParaRPr lang="zh-CN" altLang="en-US"/>
          </a:p>
        </p:txBody>
      </p:sp>
    </p:spTree>
    <p:extLst>
      <p:ext uri="{BB962C8B-B14F-4D97-AF65-F5344CB8AC3E}">
        <p14:creationId xmlns:p14="http://schemas.microsoft.com/office/powerpoint/2010/main" val="756472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10</a:t>
            </a:fld>
            <a:endParaRPr lang="zh-CN" altLang="en-US"/>
          </a:p>
        </p:txBody>
      </p:sp>
    </p:spTree>
    <p:extLst>
      <p:ext uri="{BB962C8B-B14F-4D97-AF65-F5344CB8AC3E}">
        <p14:creationId xmlns:p14="http://schemas.microsoft.com/office/powerpoint/2010/main" val="368834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11</a:t>
            </a:fld>
            <a:endParaRPr lang="zh-CN" altLang="en-US"/>
          </a:p>
        </p:txBody>
      </p:sp>
    </p:spTree>
    <p:extLst>
      <p:ext uri="{BB962C8B-B14F-4D97-AF65-F5344CB8AC3E}">
        <p14:creationId xmlns:p14="http://schemas.microsoft.com/office/powerpoint/2010/main" val="2168681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12</a:t>
            </a:fld>
            <a:endParaRPr lang="zh-CN" altLang="en-US"/>
          </a:p>
        </p:txBody>
      </p:sp>
    </p:spTree>
    <p:extLst>
      <p:ext uri="{BB962C8B-B14F-4D97-AF65-F5344CB8AC3E}">
        <p14:creationId xmlns:p14="http://schemas.microsoft.com/office/powerpoint/2010/main" val="1036973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13</a:t>
            </a:fld>
            <a:endParaRPr lang="zh-CN" altLang="en-US"/>
          </a:p>
        </p:txBody>
      </p:sp>
    </p:spTree>
    <p:extLst>
      <p:ext uri="{BB962C8B-B14F-4D97-AF65-F5344CB8AC3E}">
        <p14:creationId xmlns:p14="http://schemas.microsoft.com/office/powerpoint/2010/main" val="1714747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14</a:t>
            </a:fld>
            <a:endParaRPr lang="zh-CN" altLang="en-US"/>
          </a:p>
        </p:txBody>
      </p:sp>
    </p:spTree>
    <p:extLst>
      <p:ext uri="{BB962C8B-B14F-4D97-AF65-F5344CB8AC3E}">
        <p14:creationId xmlns:p14="http://schemas.microsoft.com/office/powerpoint/2010/main" val="517146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2</a:t>
            </a:fld>
            <a:endParaRPr lang="zh-CN" altLang="en-US"/>
          </a:p>
        </p:txBody>
      </p:sp>
    </p:spTree>
    <p:extLst>
      <p:ext uri="{BB962C8B-B14F-4D97-AF65-F5344CB8AC3E}">
        <p14:creationId xmlns:p14="http://schemas.microsoft.com/office/powerpoint/2010/main" val="312963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3</a:t>
            </a:fld>
            <a:endParaRPr lang="zh-CN" altLang="en-US"/>
          </a:p>
        </p:txBody>
      </p:sp>
    </p:spTree>
    <p:extLst>
      <p:ext uri="{BB962C8B-B14F-4D97-AF65-F5344CB8AC3E}">
        <p14:creationId xmlns:p14="http://schemas.microsoft.com/office/powerpoint/2010/main" val="521452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4</a:t>
            </a:fld>
            <a:endParaRPr lang="zh-CN" altLang="en-US"/>
          </a:p>
        </p:txBody>
      </p:sp>
    </p:spTree>
    <p:extLst>
      <p:ext uri="{BB962C8B-B14F-4D97-AF65-F5344CB8AC3E}">
        <p14:creationId xmlns:p14="http://schemas.microsoft.com/office/powerpoint/2010/main" val="2495524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5</a:t>
            </a:fld>
            <a:endParaRPr lang="zh-CN" altLang="en-US"/>
          </a:p>
        </p:txBody>
      </p:sp>
    </p:spTree>
    <p:extLst>
      <p:ext uri="{BB962C8B-B14F-4D97-AF65-F5344CB8AC3E}">
        <p14:creationId xmlns:p14="http://schemas.microsoft.com/office/powerpoint/2010/main" val="302443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6</a:t>
            </a:fld>
            <a:endParaRPr lang="zh-CN" altLang="en-US"/>
          </a:p>
        </p:txBody>
      </p:sp>
    </p:spTree>
    <p:extLst>
      <p:ext uri="{BB962C8B-B14F-4D97-AF65-F5344CB8AC3E}">
        <p14:creationId xmlns:p14="http://schemas.microsoft.com/office/powerpoint/2010/main" val="2299722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7</a:t>
            </a:fld>
            <a:endParaRPr lang="zh-CN" altLang="en-US"/>
          </a:p>
        </p:txBody>
      </p:sp>
    </p:spTree>
    <p:extLst>
      <p:ext uri="{BB962C8B-B14F-4D97-AF65-F5344CB8AC3E}">
        <p14:creationId xmlns:p14="http://schemas.microsoft.com/office/powerpoint/2010/main" val="3840299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8</a:t>
            </a:fld>
            <a:endParaRPr lang="zh-CN" altLang="en-US"/>
          </a:p>
        </p:txBody>
      </p:sp>
    </p:spTree>
    <p:extLst>
      <p:ext uri="{BB962C8B-B14F-4D97-AF65-F5344CB8AC3E}">
        <p14:creationId xmlns:p14="http://schemas.microsoft.com/office/powerpoint/2010/main" val="200532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9</a:t>
            </a:fld>
            <a:endParaRPr lang="zh-CN" altLang="en-US"/>
          </a:p>
        </p:txBody>
      </p:sp>
    </p:spTree>
    <p:extLst>
      <p:ext uri="{BB962C8B-B14F-4D97-AF65-F5344CB8AC3E}">
        <p14:creationId xmlns:p14="http://schemas.microsoft.com/office/powerpoint/2010/main" val="356515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2021/5/26</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xml"/><Relationship Id="rId7" Type="http://schemas.openxmlformats.org/officeDocument/2006/relationships/image" Target="../media/image2.sv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notesSlide" Target="../notesSlides/notesSlide13.xml"/><Relationship Id="rId10" Type="http://schemas.openxmlformats.org/officeDocument/2006/relationships/image" Target="../media/image5.png"/><Relationship Id="rId4" Type="http://schemas.openxmlformats.org/officeDocument/2006/relationships/slideLayout" Target="../slideLayouts/slideLayout7.xml"/><Relationship Id="rId9" Type="http://schemas.openxmlformats.org/officeDocument/2006/relationships/image" Target="../media/image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608931"/>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文本框 4"/>
          <p:cNvSpPr txBox="1"/>
          <p:nvPr/>
        </p:nvSpPr>
        <p:spPr>
          <a:xfrm>
            <a:off x="3455876" y="2662921"/>
            <a:ext cx="2232248" cy="307777"/>
          </a:xfrm>
          <a:prstGeom prst="rect">
            <a:avLst/>
          </a:prstGeom>
          <a:noFill/>
        </p:spPr>
        <p:txBody>
          <a:bodyPr wrap="square" rtlCol="0">
            <a:spAutoFit/>
          </a:bodyPr>
          <a:lstStyle/>
          <a:p>
            <a:pPr algn="ctr"/>
            <a:r>
              <a:rPr lang="zh-CN" altLang="en-US" sz="1400" b="1" dirty="0">
                <a:cs typeface="+mn-ea"/>
              </a:rPr>
              <a:t>报告人：胡未名，陈怡君</a:t>
            </a:r>
          </a:p>
        </p:txBody>
      </p:sp>
      <p:sp>
        <p:nvSpPr>
          <p:cNvPr id="7" name="文本框 6"/>
          <p:cNvSpPr txBox="1"/>
          <p:nvPr/>
        </p:nvSpPr>
        <p:spPr>
          <a:xfrm>
            <a:off x="2519772" y="1655391"/>
            <a:ext cx="4104456" cy="400110"/>
          </a:xfrm>
          <a:prstGeom prst="rect">
            <a:avLst/>
          </a:prstGeom>
          <a:noFill/>
        </p:spPr>
        <p:txBody>
          <a:bodyPr wrap="square" rtlCol="0">
            <a:spAutoFit/>
          </a:bodyPr>
          <a:lstStyle/>
          <a:p>
            <a:pPr algn="ctr"/>
            <a:r>
              <a:rPr lang="zh-CN" altLang="en-US" sz="2000" dirty="0">
                <a:solidFill>
                  <a:schemeClr val="bg1"/>
                </a:solidFill>
                <a:latin typeface="Century Gothic" panose="020B0502020202020204" pitchFamily="34" charset="0"/>
                <a:cs typeface="+mn-ea"/>
              </a:rPr>
              <a:t>四川大学</a:t>
            </a: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2416404" y="2108201"/>
            <a:ext cx="4279832" cy="584775"/>
          </a:xfrm>
          <a:prstGeom prst="rect">
            <a:avLst/>
          </a:prstGeom>
          <a:noFill/>
        </p:spPr>
        <p:txBody>
          <a:bodyPr wrap="square" rtlCol="0">
            <a:spAutoFit/>
          </a:bodyPr>
          <a:lstStyle/>
          <a:p>
            <a:pPr algn="ctr"/>
            <a:r>
              <a:rPr lang="en-US" altLang="zh-CN" sz="3200" b="1" dirty="0">
                <a:latin typeface="+mn-ea"/>
                <a:cs typeface="+mn-ea"/>
              </a:rPr>
              <a:t>JAVA</a:t>
            </a:r>
            <a:r>
              <a:rPr lang="zh-CN" altLang="en-US" sz="3200" b="1" dirty="0">
                <a:latin typeface="+mn-ea"/>
                <a:cs typeface="+mn-ea"/>
              </a:rPr>
              <a:t>期末小组活动报告</a:t>
            </a:r>
          </a:p>
        </p:txBody>
      </p:sp>
    </p:spTree>
    <p:extLst>
      <p:ext uri="{BB962C8B-B14F-4D97-AF65-F5344CB8AC3E}">
        <p14:creationId xmlns:p14="http://schemas.microsoft.com/office/powerpoint/2010/main" val="19083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latin typeface="+mn-ea"/>
                  <a:cs typeface="+mn-ea"/>
                </a:rPr>
                <a:t>开发之途</a:t>
              </a:r>
              <a:endParaRPr lang="en-US" altLang="zh-CN" sz="1600" b="1" dirty="0">
                <a:latin typeface="+mn-ea"/>
                <a:cs typeface="+mn-ea"/>
              </a:endParaRPr>
            </a:p>
          </p:txBody>
        </p:sp>
      </p:grpSp>
      <p:grpSp>
        <p:nvGrpSpPr>
          <p:cNvPr id="15" name="组合 14">
            <a:extLst>
              <a:ext uri="{FF2B5EF4-FFF2-40B4-BE49-F238E27FC236}">
                <a16:creationId xmlns:a16="http://schemas.microsoft.com/office/drawing/2014/main" id="{1A85882E-819E-4740-BDE7-F14A811B95E9}"/>
              </a:ext>
            </a:extLst>
          </p:cNvPr>
          <p:cNvGrpSpPr/>
          <p:nvPr/>
        </p:nvGrpSpPr>
        <p:grpSpPr>
          <a:xfrm>
            <a:off x="3203848" y="1131590"/>
            <a:ext cx="2673584" cy="2878954"/>
            <a:chOff x="3203848" y="1131590"/>
            <a:chExt cx="2673584" cy="2878954"/>
          </a:xfrm>
        </p:grpSpPr>
        <p:grpSp>
          <p:nvGrpSpPr>
            <p:cNvPr id="11" name="组合 10"/>
            <p:cNvGrpSpPr/>
            <p:nvPr/>
          </p:nvGrpSpPr>
          <p:grpSpPr>
            <a:xfrm>
              <a:off x="3743908" y="1132955"/>
              <a:ext cx="1656184" cy="2877589"/>
              <a:chOff x="1477543" y="637844"/>
              <a:chExt cx="6486890" cy="3157021"/>
            </a:xfrm>
          </p:grpSpPr>
          <p:sp>
            <p:nvSpPr>
              <p:cNvPr id="12" name="矩形 11"/>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3" name="矩形 12"/>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4" name="矩形 13"/>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cxnSp>
          <p:nvCxnSpPr>
            <p:cNvPr id="19" name="直接连接符 18"/>
            <p:cNvCxnSpPr/>
            <p:nvPr/>
          </p:nvCxnSpPr>
          <p:spPr>
            <a:xfrm flipH="1">
              <a:off x="5076056" y="113159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203848" y="3075806"/>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275"/>
            <p:cNvSpPr>
              <a:spLocks noEditPoints="1"/>
            </p:cNvSpPr>
            <p:nvPr/>
          </p:nvSpPr>
          <p:spPr bwMode="auto">
            <a:xfrm>
              <a:off x="4226355" y="2222993"/>
              <a:ext cx="691289" cy="697514"/>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33 w 288"/>
                <a:gd name="T11" fmla="*/ 131 h 288"/>
                <a:gd name="T12" fmla="*/ 230 w 288"/>
                <a:gd name="T13" fmla="*/ 134 h 288"/>
                <a:gd name="T14" fmla="*/ 189 w 288"/>
                <a:gd name="T15" fmla="*/ 161 h 288"/>
                <a:gd name="T16" fmla="*/ 187 w 288"/>
                <a:gd name="T17" fmla="*/ 165 h 288"/>
                <a:gd name="T18" fmla="*/ 188 w 288"/>
                <a:gd name="T19" fmla="*/ 166 h 288"/>
                <a:gd name="T20" fmla="*/ 205 w 288"/>
                <a:gd name="T21" fmla="*/ 218 h 288"/>
                <a:gd name="T22" fmla="*/ 206 w 288"/>
                <a:gd name="T23" fmla="*/ 223 h 288"/>
                <a:gd name="T24" fmla="*/ 205 w 288"/>
                <a:gd name="T25" fmla="*/ 229 h 288"/>
                <a:gd name="T26" fmla="*/ 198 w 288"/>
                <a:gd name="T27" fmla="*/ 232 h 288"/>
                <a:gd name="T28" fmla="*/ 198 w 288"/>
                <a:gd name="T29" fmla="*/ 232 h 288"/>
                <a:gd name="T30" fmla="*/ 190 w 288"/>
                <a:gd name="T31" fmla="*/ 229 h 288"/>
                <a:gd name="T32" fmla="*/ 148 w 288"/>
                <a:gd name="T33" fmla="*/ 195 h 288"/>
                <a:gd name="T34" fmla="*/ 146 w 288"/>
                <a:gd name="T35" fmla="*/ 194 h 288"/>
                <a:gd name="T36" fmla="*/ 144 w 288"/>
                <a:gd name="T37" fmla="*/ 195 h 288"/>
                <a:gd name="T38" fmla="*/ 104 w 288"/>
                <a:gd name="T39" fmla="*/ 229 h 288"/>
                <a:gd name="T40" fmla="*/ 96 w 288"/>
                <a:gd name="T41" fmla="*/ 232 h 288"/>
                <a:gd name="T42" fmla="*/ 89 w 288"/>
                <a:gd name="T43" fmla="*/ 229 h 288"/>
                <a:gd name="T44" fmla="*/ 87 w 288"/>
                <a:gd name="T45" fmla="*/ 223 h 288"/>
                <a:gd name="T46" fmla="*/ 88 w 288"/>
                <a:gd name="T47" fmla="*/ 218 h 288"/>
                <a:gd name="T48" fmla="*/ 104 w 288"/>
                <a:gd name="T49" fmla="*/ 166 h 288"/>
                <a:gd name="T50" fmla="*/ 104 w 288"/>
                <a:gd name="T51" fmla="*/ 165 h 288"/>
                <a:gd name="T52" fmla="*/ 102 w 288"/>
                <a:gd name="T53" fmla="*/ 161 h 288"/>
                <a:gd name="T54" fmla="*/ 61 w 288"/>
                <a:gd name="T55" fmla="*/ 134 h 288"/>
                <a:gd name="T56" fmla="*/ 58 w 288"/>
                <a:gd name="T57" fmla="*/ 131 h 288"/>
                <a:gd name="T58" fmla="*/ 56 w 288"/>
                <a:gd name="T59" fmla="*/ 125 h 288"/>
                <a:gd name="T60" fmla="*/ 57 w 288"/>
                <a:gd name="T61" fmla="*/ 120 h 288"/>
                <a:gd name="T62" fmla="*/ 61 w 288"/>
                <a:gd name="T63" fmla="*/ 117 h 288"/>
                <a:gd name="T64" fmla="*/ 67 w 288"/>
                <a:gd name="T65" fmla="*/ 116 h 288"/>
                <a:gd name="T66" fmla="*/ 118 w 288"/>
                <a:gd name="T67" fmla="*/ 116 h 288"/>
                <a:gd name="T68" fmla="*/ 120 w 288"/>
                <a:gd name="T69" fmla="*/ 115 h 288"/>
                <a:gd name="T70" fmla="*/ 122 w 288"/>
                <a:gd name="T71" fmla="*/ 113 h 288"/>
                <a:gd name="T72" fmla="*/ 136 w 288"/>
                <a:gd name="T73" fmla="*/ 61 h 288"/>
                <a:gd name="T74" fmla="*/ 138 w 288"/>
                <a:gd name="T75" fmla="*/ 56 h 288"/>
                <a:gd name="T76" fmla="*/ 146 w 288"/>
                <a:gd name="T77" fmla="*/ 52 h 288"/>
                <a:gd name="T78" fmla="*/ 153 w 288"/>
                <a:gd name="T79" fmla="*/ 56 h 288"/>
                <a:gd name="T80" fmla="*/ 155 w 288"/>
                <a:gd name="T81" fmla="*/ 61 h 288"/>
                <a:gd name="T82" fmla="*/ 170 w 288"/>
                <a:gd name="T83" fmla="*/ 113 h 288"/>
                <a:gd name="T84" fmla="*/ 171 w 288"/>
                <a:gd name="T85" fmla="*/ 115 h 288"/>
                <a:gd name="T86" fmla="*/ 174 w 288"/>
                <a:gd name="T87" fmla="*/ 116 h 288"/>
                <a:gd name="T88" fmla="*/ 224 w 288"/>
                <a:gd name="T89" fmla="*/ 116 h 288"/>
                <a:gd name="T90" fmla="*/ 229 w 288"/>
                <a:gd name="T91" fmla="*/ 117 h 288"/>
                <a:gd name="T92" fmla="*/ 234 w 288"/>
                <a:gd name="T93" fmla="*/ 120 h 288"/>
                <a:gd name="T94" fmla="*/ 236 w 288"/>
                <a:gd name="T95" fmla="*/ 125 h 288"/>
                <a:gd name="T96" fmla="*/ 233 w 288"/>
                <a:gd name="T97" fmla="*/ 13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233" y="131"/>
                  </a:moveTo>
                  <a:cubicBezTo>
                    <a:pt x="232" y="133"/>
                    <a:pt x="231" y="134"/>
                    <a:pt x="230" y="134"/>
                  </a:cubicBezTo>
                  <a:cubicBezTo>
                    <a:pt x="189" y="161"/>
                    <a:pt x="189" y="161"/>
                    <a:pt x="189" y="161"/>
                  </a:cubicBezTo>
                  <a:cubicBezTo>
                    <a:pt x="188" y="161"/>
                    <a:pt x="187" y="164"/>
                    <a:pt x="187" y="165"/>
                  </a:cubicBezTo>
                  <a:cubicBezTo>
                    <a:pt x="187" y="165"/>
                    <a:pt x="187" y="166"/>
                    <a:pt x="188" y="166"/>
                  </a:cubicBezTo>
                  <a:cubicBezTo>
                    <a:pt x="205" y="218"/>
                    <a:pt x="205" y="218"/>
                    <a:pt x="205" y="218"/>
                  </a:cubicBezTo>
                  <a:cubicBezTo>
                    <a:pt x="206" y="220"/>
                    <a:pt x="206" y="221"/>
                    <a:pt x="206" y="223"/>
                  </a:cubicBezTo>
                  <a:cubicBezTo>
                    <a:pt x="206" y="225"/>
                    <a:pt x="206" y="227"/>
                    <a:pt x="205" y="229"/>
                  </a:cubicBezTo>
                  <a:cubicBezTo>
                    <a:pt x="203" y="231"/>
                    <a:pt x="200" y="232"/>
                    <a:pt x="198" y="232"/>
                  </a:cubicBezTo>
                  <a:cubicBezTo>
                    <a:pt x="198" y="232"/>
                    <a:pt x="198" y="232"/>
                    <a:pt x="198" y="232"/>
                  </a:cubicBezTo>
                  <a:cubicBezTo>
                    <a:pt x="194" y="232"/>
                    <a:pt x="192" y="230"/>
                    <a:pt x="190" y="229"/>
                  </a:cubicBezTo>
                  <a:cubicBezTo>
                    <a:pt x="148" y="195"/>
                    <a:pt x="148" y="195"/>
                    <a:pt x="148" y="195"/>
                  </a:cubicBezTo>
                  <a:cubicBezTo>
                    <a:pt x="148" y="194"/>
                    <a:pt x="147" y="194"/>
                    <a:pt x="146" y="194"/>
                  </a:cubicBezTo>
                  <a:cubicBezTo>
                    <a:pt x="145" y="194"/>
                    <a:pt x="144" y="194"/>
                    <a:pt x="144" y="195"/>
                  </a:cubicBezTo>
                  <a:cubicBezTo>
                    <a:pt x="104" y="229"/>
                    <a:pt x="104" y="229"/>
                    <a:pt x="104" y="229"/>
                  </a:cubicBezTo>
                  <a:cubicBezTo>
                    <a:pt x="102" y="230"/>
                    <a:pt x="100" y="232"/>
                    <a:pt x="96" y="232"/>
                  </a:cubicBezTo>
                  <a:cubicBezTo>
                    <a:pt x="94" y="232"/>
                    <a:pt x="91" y="231"/>
                    <a:pt x="89" y="229"/>
                  </a:cubicBezTo>
                  <a:cubicBezTo>
                    <a:pt x="88" y="226"/>
                    <a:pt x="87" y="224"/>
                    <a:pt x="87" y="223"/>
                  </a:cubicBezTo>
                  <a:cubicBezTo>
                    <a:pt x="87" y="221"/>
                    <a:pt x="88" y="220"/>
                    <a:pt x="88" y="218"/>
                  </a:cubicBezTo>
                  <a:cubicBezTo>
                    <a:pt x="104" y="166"/>
                    <a:pt x="104" y="166"/>
                    <a:pt x="104" y="166"/>
                  </a:cubicBezTo>
                  <a:cubicBezTo>
                    <a:pt x="104" y="166"/>
                    <a:pt x="104" y="166"/>
                    <a:pt x="104" y="165"/>
                  </a:cubicBezTo>
                  <a:cubicBezTo>
                    <a:pt x="104" y="164"/>
                    <a:pt x="103" y="162"/>
                    <a:pt x="102" y="161"/>
                  </a:cubicBezTo>
                  <a:cubicBezTo>
                    <a:pt x="61" y="134"/>
                    <a:pt x="61" y="134"/>
                    <a:pt x="61" y="134"/>
                  </a:cubicBezTo>
                  <a:cubicBezTo>
                    <a:pt x="60" y="134"/>
                    <a:pt x="59" y="133"/>
                    <a:pt x="58" y="131"/>
                  </a:cubicBezTo>
                  <a:cubicBezTo>
                    <a:pt x="57" y="130"/>
                    <a:pt x="56" y="128"/>
                    <a:pt x="56" y="125"/>
                  </a:cubicBezTo>
                  <a:cubicBezTo>
                    <a:pt x="56" y="123"/>
                    <a:pt x="56" y="121"/>
                    <a:pt x="57" y="120"/>
                  </a:cubicBezTo>
                  <a:cubicBezTo>
                    <a:pt x="59" y="119"/>
                    <a:pt x="60" y="118"/>
                    <a:pt x="61" y="117"/>
                  </a:cubicBezTo>
                  <a:cubicBezTo>
                    <a:pt x="63" y="116"/>
                    <a:pt x="65" y="116"/>
                    <a:pt x="67" y="116"/>
                  </a:cubicBezTo>
                  <a:cubicBezTo>
                    <a:pt x="118" y="116"/>
                    <a:pt x="118" y="116"/>
                    <a:pt x="118" y="116"/>
                  </a:cubicBezTo>
                  <a:cubicBezTo>
                    <a:pt x="118" y="116"/>
                    <a:pt x="119" y="116"/>
                    <a:pt x="120" y="115"/>
                  </a:cubicBezTo>
                  <a:cubicBezTo>
                    <a:pt x="121" y="115"/>
                    <a:pt x="121" y="114"/>
                    <a:pt x="122" y="113"/>
                  </a:cubicBezTo>
                  <a:cubicBezTo>
                    <a:pt x="136" y="61"/>
                    <a:pt x="136" y="61"/>
                    <a:pt x="136" y="61"/>
                  </a:cubicBezTo>
                  <a:cubicBezTo>
                    <a:pt x="137" y="59"/>
                    <a:pt x="137" y="57"/>
                    <a:pt x="138" y="56"/>
                  </a:cubicBezTo>
                  <a:cubicBezTo>
                    <a:pt x="139" y="54"/>
                    <a:pt x="142" y="52"/>
                    <a:pt x="146" y="52"/>
                  </a:cubicBezTo>
                  <a:cubicBezTo>
                    <a:pt x="150" y="52"/>
                    <a:pt x="152" y="54"/>
                    <a:pt x="153" y="56"/>
                  </a:cubicBezTo>
                  <a:cubicBezTo>
                    <a:pt x="154" y="57"/>
                    <a:pt x="154" y="59"/>
                    <a:pt x="155" y="61"/>
                  </a:cubicBezTo>
                  <a:cubicBezTo>
                    <a:pt x="170" y="113"/>
                    <a:pt x="170" y="113"/>
                    <a:pt x="170" y="113"/>
                  </a:cubicBezTo>
                  <a:cubicBezTo>
                    <a:pt x="170" y="114"/>
                    <a:pt x="170" y="115"/>
                    <a:pt x="171" y="115"/>
                  </a:cubicBezTo>
                  <a:cubicBezTo>
                    <a:pt x="172" y="116"/>
                    <a:pt x="173" y="116"/>
                    <a:pt x="174" y="116"/>
                  </a:cubicBezTo>
                  <a:cubicBezTo>
                    <a:pt x="224" y="116"/>
                    <a:pt x="224" y="116"/>
                    <a:pt x="224" y="116"/>
                  </a:cubicBezTo>
                  <a:cubicBezTo>
                    <a:pt x="226" y="116"/>
                    <a:pt x="227" y="116"/>
                    <a:pt x="229" y="117"/>
                  </a:cubicBezTo>
                  <a:cubicBezTo>
                    <a:pt x="230" y="117"/>
                    <a:pt x="232" y="118"/>
                    <a:pt x="234" y="120"/>
                  </a:cubicBezTo>
                  <a:cubicBezTo>
                    <a:pt x="235" y="121"/>
                    <a:pt x="236" y="123"/>
                    <a:pt x="236" y="125"/>
                  </a:cubicBezTo>
                  <a:cubicBezTo>
                    <a:pt x="236" y="128"/>
                    <a:pt x="234" y="130"/>
                    <a:pt x="233" y="131"/>
                  </a:cubicBez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grpSp>
      <p:cxnSp>
        <p:nvCxnSpPr>
          <p:cNvPr id="22" name="直接连接符 21"/>
          <p:cNvCxnSpPr/>
          <p:nvPr/>
        </p:nvCxnSpPr>
        <p:spPr>
          <a:xfrm>
            <a:off x="1072734" y="2503535"/>
            <a:ext cx="2027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43608" y="2139702"/>
            <a:ext cx="2256390" cy="338554"/>
          </a:xfrm>
          <a:prstGeom prst="rect">
            <a:avLst/>
          </a:prstGeom>
          <a:noFill/>
        </p:spPr>
        <p:txBody>
          <a:bodyPr wrap="square" rtlCol="0">
            <a:spAutoFit/>
          </a:bodyPr>
          <a:lstStyle/>
          <a:p>
            <a:pPr algn="ctr"/>
            <a:r>
              <a:rPr lang="zh-CN" altLang="en-US" sz="1600" dirty="0">
                <a:latin typeface="Century Gothic" panose="020B0502020202020204" pitchFamily="34" charset="0"/>
                <a:cs typeface="+mn-ea"/>
              </a:rPr>
              <a:t>代码量级</a:t>
            </a:r>
          </a:p>
        </p:txBody>
      </p:sp>
      <p:sp>
        <p:nvSpPr>
          <p:cNvPr id="24" name="TextBox 13"/>
          <p:cNvSpPr txBox="1"/>
          <p:nvPr/>
        </p:nvSpPr>
        <p:spPr>
          <a:xfrm>
            <a:off x="1043608" y="2567930"/>
            <a:ext cx="2182378" cy="450701"/>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en-US" altLang="zh-CN" sz="1200" dirty="0">
                <a:latin typeface="+mn-ea"/>
                <a:cs typeface="+mn-ea"/>
                <a:sym typeface="Calibri" panose="020F0502020204030204" pitchFamily="34" charset="0"/>
              </a:rPr>
              <a:t>Java</a:t>
            </a:r>
            <a:r>
              <a:rPr lang="zh-CN" altLang="en-US" sz="1200" dirty="0">
                <a:latin typeface="+mn-ea"/>
                <a:cs typeface="+mn-ea"/>
                <a:sym typeface="Calibri" panose="020F0502020204030204" pitchFamily="34" charset="0"/>
              </a:rPr>
              <a:t>：</a:t>
            </a:r>
            <a:r>
              <a:rPr lang="en-US" altLang="zh-CN" sz="1200" dirty="0">
                <a:latin typeface="+mn-ea"/>
                <a:cs typeface="+mn-ea"/>
                <a:sym typeface="Calibri" panose="020F0502020204030204" pitchFamily="34" charset="0"/>
              </a:rPr>
              <a:t>&gt;=900</a:t>
            </a:r>
            <a:r>
              <a:rPr lang="zh-CN" altLang="en-US" sz="1200" dirty="0">
                <a:latin typeface="+mn-ea"/>
                <a:cs typeface="+mn-ea"/>
                <a:sym typeface="Calibri" panose="020F0502020204030204" pitchFamily="34" charset="0"/>
              </a:rPr>
              <a:t>行</a:t>
            </a:r>
            <a:endParaRPr lang="en-US" altLang="zh-CN" sz="1200" dirty="0">
              <a:latin typeface="+mn-ea"/>
              <a:cs typeface="+mn-ea"/>
              <a:sym typeface="Calibri" panose="020F0502020204030204" pitchFamily="34" charset="0"/>
            </a:endParaRPr>
          </a:p>
          <a:p>
            <a:pPr algn="ctr" defTabSz="1216660">
              <a:lnSpc>
                <a:spcPct val="120000"/>
              </a:lnSpc>
              <a:spcBef>
                <a:spcPct val="20000"/>
              </a:spcBef>
              <a:defRPr/>
            </a:pPr>
            <a:r>
              <a:rPr lang="en-US" altLang="zh-CN" sz="1200" dirty="0">
                <a:latin typeface="+mn-ea"/>
                <a:cs typeface="+mn-ea"/>
                <a:sym typeface="Calibri" panose="020F0502020204030204" pitchFamily="34" charset="0"/>
              </a:rPr>
              <a:t>XML</a:t>
            </a:r>
            <a:r>
              <a:rPr lang="zh-CN" altLang="en-US" sz="1200" dirty="0">
                <a:latin typeface="+mn-ea"/>
                <a:cs typeface="+mn-ea"/>
                <a:sym typeface="Calibri" panose="020F0502020204030204" pitchFamily="34" charset="0"/>
              </a:rPr>
              <a:t>：</a:t>
            </a:r>
            <a:r>
              <a:rPr lang="en-US" altLang="zh-CN" sz="1200" dirty="0">
                <a:latin typeface="+mn-ea"/>
                <a:cs typeface="+mn-ea"/>
                <a:sym typeface="Calibri" panose="020F0502020204030204" pitchFamily="34" charset="0"/>
              </a:rPr>
              <a:t>&gt;=400</a:t>
            </a:r>
            <a:r>
              <a:rPr lang="zh-CN" altLang="en-US" sz="1200" dirty="0">
                <a:latin typeface="+mn-ea"/>
                <a:cs typeface="+mn-ea"/>
                <a:sym typeface="Calibri" panose="020F0502020204030204" pitchFamily="34" charset="0"/>
              </a:rPr>
              <a:t>行</a:t>
            </a:r>
            <a:endParaRPr lang="en-US" altLang="zh-CN" sz="1050" dirty="0">
              <a:latin typeface="+mn-ea"/>
              <a:cs typeface="+mn-ea"/>
            </a:endParaRPr>
          </a:p>
        </p:txBody>
      </p:sp>
      <p:cxnSp>
        <p:nvCxnSpPr>
          <p:cNvPr id="25" name="直接连接符 24"/>
          <p:cNvCxnSpPr/>
          <p:nvPr/>
        </p:nvCxnSpPr>
        <p:spPr>
          <a:xfrm>
            <a:off x="6041286" y="2503535"/>
            <a:ext cx="2027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012160" y="2139702"/>
            <a:ext cx="2256390" cy="338554"/>
          </a:xfrm>
          <a:prstGeom prst="rect">
            <a:avLst/>
          </a:prstGeom>
          <a:noFill/>
        </p:spPr>
        <p:txBody>
          <a:bodyPr wrap="square" rtlCol="0">
            <a:spAutoFit/>
          </a:bodyPr>
          <a:lstStyle/>
          <a:p>
            <a:pPr algn="ctr"/>
            <a:r>
              <a:rPr lang="en-US" altLang="zh-CN" sz="1600" dirty="0">
                <a:latin typeface="Century Gothic" panose="020B0502020202020204" pitchFamily="34" charset="0"/>
                <a:cs typeface="+mn-ea"/>
              </a:rPr>
              <a:t>APP</a:t>
            </a:r>
            <a:r>
              <a:rPr lang="zh-CN" altLang="en-US" sz="1600" dirty="0">
                <a:latin typeface="Century Gothic" panose="020B0502020202020204" pitchFamily="34" charset="0"/>
                <a:cs typeface="+mn-ea"/>
              </a:rPr>
              <a:t>大小</a:t>
            </a:r>
          </a:p>
        </p:txBody>
      </p:sp>
      <p:sp>
        <p:nvSpPr>
          <p:cNvPr id="27" name="TextBox 13"/>
          <p:cNvSpPr txBox="1"/>
          <p:nvPr/>
        </p:nvSpPr>
        <p:spPr>
          <a:xfrm>
            <a:off x="6012160" y="2567930"/>
            <a:ext cx="2182378" cy="19216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latin typeface="+mn-ea"/>
                <a:cs typeface="+mn-ea"/>
                <a:sym typeface="Calibri" panose="020F0502020204030204" pitchFamily="34" charset="0"/>
              </a:rPr>
              <a:t>约等于</a:t>
            </a:r>
            <a:r>
              <a:rPr lang="en-US" altLang="zh-CN" sz="1200" dirty="0">
                <a:latin typeface="+mn-ea"/>
                <a:cs typeface="+mn-ea"/>
                <a:sym typeface="Calibri" panose="020F0502020204030204" pitchFamily="34" charset="0"/>
              </a:rPr>
              <a:t>9MB</a:t>
            </a:r>
            <a:endParaRPr lang="en-US" altLang="zh-CN" sz="1050" dirty="0">
              <a:latin typeface="+mn-ea"/>
              <a:cs typeface="+mn-ea"/>
            </a:endParaRPr>
          </a:p>
        </p:txBody>
      </p:sp>
      <p:sp>
        <p:nvSpPr>
          <p:cNvPr id="28" name="文本框 27">
            <a:extLst>
              <a:ext uri="{FF2B5EF4-FFF2-40B4-BE49-F238E27FC236}">
                <a16:creationId xmlns:a16="http://schemas.microsoft.com/office/drawing/2014/main" id="{433F4AFC-3544-4A00-A206-282CD0B5BB9B}"/>
              </a:ext>
            </a:extLst>
          </p:cNvPr>
          <p:cNvSpPr txBox="1"/>
          <p:nvPr/>
        </p:nvSpPr>
        <p:spPr>
          <a:xfrm>
            <a:off x="3443804" y="491673"/>
            <a:ext cx="2256390" cy="338554"/>
          </a:xfrm>
          <a:prstGeom prst="rect">
            <a:avLst/>
          </a:prstGeom>
          <a:noFill/>
        </p:spPr>
        <p:txBody>
          <a:bodyPr wrap="square" rtlCol="0">
            <a:spAutoFit/>
          </a:bodyPr>
          <a:lstStyle/>
          <a:p>
            <a:pPr algn="ctr"/>
            <a:r>
              <a:rPr lang="zh-CN" altLang="en-US" sz="1600" dirty="0">
                <a:latin typeface="Century Gothic" panose="020B0502020202020204" pitchFamily="34" charset="0"/>
                <a:cs typeface="+mn-ea"/>
              </a:rPr>
              <a:t>完成状态：否</a:t>
            </a:r>
          </a:p>
        </p:txBody>
      </p:sp>
    </p:spTree>
    <p:extLst>
      <p:ext uri="{BB962C8B-B14F-4D97-AF65-F5344CB8AC3E}">
        <p14:creationId xmlns:p14="http://schemas.microsoft.com/office/powerpoint/2010/main" val="344540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ppt_x"/>
                                          </p:val>
                                        </p:tav>
                                        <p:tav tm="100000">
                                          <p:val>
                                            <p:strVal val="#ppt_x"/>
                                          </p:val>
                                        </p:tav>
                                      </p:tavLst>
                                    </p:anim>
                                    <p:anim calcmode="lin" valueType="num">
                                      <p:cBhvr additive="base">
                                        <p:cTn id="21" dur="500" fill="hold"/>
                                        <p:tgtEl>
                                          <p:spTgt spid="2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ppt_x"/>
                                          </p:val>
                                        </p:tav>
                                        <p:tav tm="100000">
                                          <p:val>
                                            <p:strVal val="#ppt_x"/>
                                          </p:val>
                                        </p:tav>
                                      </p:tavLst>
                                    </p:anim>
                                    <p:anim calcmode="lin" valueType="num">
                                      <p:cBhvr additive="base">
                                        <p:cTn id="29" dur="500" fill="hold"/>
                                        <p:tgtEl>
                                          <p:spTgt spid="2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latin typeface="+mn-ea"/>
                <a:cs typeface="+mn-ea"/>
              </a:rPr>
              <a:t>研发遇碍</a:t>
            </a:r>
            <a:endParaRPr lang="en-US" altLang="zh-CN" sz="4000" b="1" dirty="0">
              <a:latin typeface="+mn-ea"/>
              <a:cs typeface="+mn-ea"/>
            </a:endParaRP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03</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104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latin typeface="+mn-ea"/>
                <a:cs typeface="+mn-ea"/>
              </a:rPr>
              <a:t>后续工作</a:t>
            </a:r>
            <a:endParaRPr lang="en-US" altLang="zh-CN" sz="4000" b="1" dirty="0">
              <a:latin typeface="+mn-ea"/>
              <a:cs typeface="+mn-ea"/>
            </a:endParaRP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04</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573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开发后</a:t>
              </a:r>
            </a:p>
          </p:txBody>
        </p:sp>
      </p:grpSp>
      <p:grpSp>
        <p:nvGrpSpPr>
          <p:cNvPr id="11" name="组合 10"/>
          <p:cNvGrpSpPr/>
          <p:nvPr/>
        </p:nvGrpSpPr>
        <p:grpSpPr>
          <a:xfrm>
            <a:off x="1207118" y="1417092"/>
            <a:ext cx="1545752" cy="1881262"/>
            <a:chOff x="1873514" y="2244246"/>
            <a:chExt cx="1926336" cy="2344453"/>
          </a:xfrm>
        </p:grpSpPr>
        <p:grpSp>
          <p:nvGrpSpPr>
            <p:cNvPr id="12" name="组合 11"/>
            <p:cNvGrpSpPr/>
            <p:nvPr/>
          </p:nvGrpSpPr>
          <p:grpSpPr>
            <a:xfrm>
              <a:off x="1873514" y="3766785"/>
              <a:ext cx="1926336" cy="821914"/>
              <a:chOff x="2353056" y="3602193"/>
              <a:chExt cx="1926336" cy="821914"/>
            </a:xfrm>
          </p:grpSpPr>
          <p:sp>
            <p:nvSpPr>
              <p:cNvPr id="16" name="矩形 15"/>
              <p:cNvSpPr/>
              <p:nvPr/>
            </p:nvSpPr>
            <p:spPr>
              <a:xfrm>
                <a:off x="2353056" y="4089535"/>
                <a:ext cx="1926336" cy="334572"/>
              </a:xfrm>
              <a:prstGeom prst="rect">
                <a:avLst/>
              </a:prstGeom>
            </p:spPr>
            <p:txBody>
              <a:bodyPr wrap="square">
                <a:spAutoFit/>
              </a:bodyPr>
              <a:lstStyle/>
              <a:p>
                <a:pPr algn="ctr" defTabSz="1216660">
                  <a:lnSpc>
                    <a:spcPct val="120000"/>
                  </a:lnSpc>
                  <a:spcBef>
                    <a:spcPct val="20000"/>
                  </a:spcBef>
                  <a:defRPr/>
                </a:pPr>
                <a:endParaRPr lang="en-US" altLang="zh-CN" sz="1100" dirty="0">
                  <a:latin typeface="+mn-ea"/>
                  <a:cs typeface="+mn-ea"/>
                </a:endParaRPr>
              </a:p>
            </p:txBody>
          </p:sp>
          <p:sp>
            <p:nvSpPr>
              <p:cNvPr id="18" name="íš1íḋè">
                <a:extLst>
                  <a:ext uri="{FF2B5EF4-FFF2-40B4-BE49-F238E27FC236}">
                    <a16:creationId xmlns:a16="http://schemas.microsoft.com/office/drawing/2014/main" id="{921D2456-A6A6-43F5-AD86-0A010D24A2F0}"/>
                  </a:ext>
                </a:extLst>
              </p:cNvPr>
              <p:cNvSpPr txBox="1"/>
              <p:nvPr/>
            </p:nvSpPr>
            <p:spPr>
              <a:xfrm>
                <a:off x="2436271" y="3602193"/>
                <a:ext cx="1808965" cy="45748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400" b="1" dirty="0">
                    <a:cs typeface="+mn-ea"/>
                  </a:rPr>
                  <a:t>总体</a:t>
                </a:r>
                <a:endParaRPr lang="id-ID" sz="1400" b="1" dirty="0">
                  <a:cs typeface="+mn-ea"/>
                </a:endParaRPr>
              </a:p>
            </p:txBody>
          </p:sp>
        </p:grpSp>
        <p:sp>
          <p:nvSpPr>
            <p:cNvPr id="14" name="MH_Other_1">
              <a:extLst>
                <a:ext uri="{FF2B5EF4-FFF2-40B4-BE49-F238E27FC236}">
                  <a16:creationId xmlns:a16="http://schemas.microsoft.com/office/drawing/2014/main" id="{1CF2012B-3630-4374-85B4-6AB0D19F173E}"/>
                </a:ext>
              </a:extLst>
            </p:cNvPr>
            <p:cNvSpPr/>
            <p:nvPr>
              <p:custDataLst>
                <p:tags r:id="rId3"/>
              </p:custDataLst>
            </p:nvPr>
          </p:nvSpPr>
          <p:spPr>
            <a:xfrm>
              <a:off x="2166106" y="2244246"/>
              <a:ext cx="1526226" cy="1464672"/>
            </a:xfrm>
            <a:prstGeom prst="rect">
              <a:avLst/>
            </a:prstGeom>
            <a:solidFill>
              <a:srgbClr val="FFFFFF"/>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n-ea"/>
                <a:cs typeface="+mn-ea"/>
              </a:endParaRPr>
            </a:p>
          </p:txBody>
        </p:sp>
      </p:grpSp>
      <p:grpSp>
        <p:nvGrpSpPr>
          <p:cNvPr id="19" name="组合 18"/>
          <p:cNvGrpSpPr/>
          <p:nvPr/>
        </p:nvGrpSpPr>
        <p:grpSpPr>
          <a:xfrm>
            <a:off x="6456652" y="1417092"/>
            <a:ext cx="1224691" cy="1621382"/>
            <a:chOff x="8699527" y="2244246"/>
            <a:chExt cx="1526226" cy="2020587"/>
          </a:xfrm>
        </p:grpSpPr>
        <p:sp>
          <p:nvSpPr>
            <p:cNvPr id="26" name="iṧḻîḋê">
              <a:extLst>
                <a:ext uri="{FF2B5EF4-FFF2-40B4-BE49-F238E27FC236}">
                  <a16:creationId xmlns:a16="http://schemas.microsoft.com/office/drawing/2014/main" id="{921D2456-A6A6-43F5-AD86-0A010D24A2F0}"/>
                </a:ext>
              </a:extLst>
            </p:cNvPr>
            <p:cNvSpPr txBox="1"/>
            <p:nvPr/>
          </p:nvSpPr>
          <p:spPr>
            <a:xfrm>
              <a:off x="8800560" y="3807344"/>
              <a:ext cx="1324158" cy="45748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400" b="1" dirty="0">
                  <a:cs typeface="+mn-ea"/>
                </a:rPr>
                <a:t>技术文档</a:t>
              </a:r>
              <a:endParaRPr lang="id-ID" sz="1400" b="1" dirty="0">
                <a:cs typeface="+mn-ea"/>
              </a:endParaRPr>
            </a:p>
          </p:txBody>
        </p:sp>
        <p:sp>
          <p:nvSpPr>
            <p:cNvPr id="22" name="MH_Other_3">
              <a:extLst>
                <a:ext uri="{FF2B5EF4-FFF2-40B4-BE49-F238E27FC236}">
                  <a16:creationId xmlns:a16="http://schemas.microsoft.com/office/drawing/2014/main" id="{7CE732C9-33D6-4C45-BFE9-621135D2D12A}"/>
                </a:ext>
              </a:extLst>
            </p:cNvPr>
            <p:cNvSpPr/>
            <p:nvPr>
              <p:custDataLst>
                <p:tags r:id="rId2"/>
              </p:custDataLst>
            </p:nvPr>
          </p:nvSpPr>
          <p:spPr>
            <a:xfrm>
              <a:off x="8699527" y="2244246"/>
              <a:ext cx="1526226" cy="1464671"/>
            </a:xfrm>
            <a:prstGeom prst="rect">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n-ea"/>
                <a:cs typeface="+mn-ea"/>
              </a:endParaRPr>
            </a:p>
          </p:txBody>
        </p:sp>
      </p:grpSp>
      <p:grpSp>
        <p:nvGrpSpPr>
          <p:cNvPr id="27" name="组合 26"/>
          <p:cNvGrpSpPr/>
          <p:nvPr/>
        </p:nvGrpSpPr>
        <p:grpSpPr>
          <a:xfrm>
            <a:off x="3804914" y="1419622"/>
            <a:ext cx="1545752" cy="1881262"/>
            <a:chOff x="5183391" y="2244246"/>
            <a:chExt cx="1926336" cy="2344453"/>
          </a:xfrm>
        </p:grpSpPr>
        <p:grpSp>
          <p:nvGrpSpPr>
            <p:cNvPr id="28" name="组合 27"/>
            <p:cNvGrpSpPr/>
            <p:nvPr/>
          </p:nvGrpSpPr>
          <p:grpSpPr>
            <a:xfrm>
              <a:off x="5183391" y="3766785"/>
              <a:ext cx="1926336" cy="821914"/>
              <a:chOff x="4550664" y="3602193"/>
              <a:chExt cx="1926336" cy="821914"/>
            </a:xfrm>
          </p:grpSpPr>
          <p:sp>
            <p:nvSpPr>
              <p:cNvPr id="32" name="矩形 31"/>
              <p:cNvSpPr/>
              <p:nvPr/>
            </p:nvSpPr>
            <p:spPr>
              <a:xfrm>
                <a:off x="4550664" y="4089535"/>
                <a:ext cx="1926336" cy="334572"/>
              </a:xfrm>
              <a:prstGeom prst="rect">
                <a:avLst/>
              </a:prstGeom>
            </p:spPr>
            <p:txBody>
              <a:bodyPr wrap="square">
                <a:spAutoFit/>
              </a:bodyPr>
              <a:lstStyle/>
              <a:p>
                <a:pPr algn="ctr" defTabSz="1216660">
                  <a:lnSpc>
                    <a:spcPct val="120000"/>
                  </a:lnSpc>
                  <a:spcBef>
                    <a:spcPct val="20000"/>
                  </a:spcBef>
                  <a:defRPr/>
                </a:pPr>
                <a:endParaRPr lang="en-US" altLang="zh-CN" sz="1100" dirty="0">
                  <a:latin typeface="+mn-ea"/>
                  <a:cs typeface="+mn-ea"/>
                </a:endParaRPr>
              </a:p>
            </p:txBody>
          </p:sp>
          <p:sp>
            <p:nvSpPr>
              <p:cNvPr id="34" name="ïṧḷïḋé">
                <a:extLst>
                  <a:ext uri="{FF2B5EF4-FFF2-40B4-BE49-F238E27FC236}">
                    <a16:creationId xmlns:a16="http://schemas.microsoft.com/office/drawing/2014/main" id="{921D2456-A6A6-43F5-AD86-0A010D24A2F0}"/>
                  </a:ext>
                </a:extLst>
              </p:cNvPr>
              <p:cNvSpPr txBox="1"/>
              <p:nvPr/>
            </p:nvSpPr>
            <p:spPr>
              <a:xfrm>
                <a:off x="4555199" y="3602193"/>
                <a:ext cx="1808965" cy="45748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400" b="1" dirty="0" err="1">
                    <a:cs typeface="+mn-ea"/>
                  </a:rPr>
                  <a:t>Github</a:t>
                </a:r>
                <a:endParaRPr lang="id-ID" sz="1400" b="1" dirty="0">
                  <a:cs typeface="+mn-ea"/>
                </a:endParaRPr>
              </a:p>
            </p:txBody>
          </p:sp>
        </p:grpSp>
        <p:sp>
          <p:nvSpPr>
            <p:cNvPr id="30" name="MH_Other_1">
              <a:extLst>
                <a:ext uri="{FF2B5EF4-FFF2-40B4-BE49-F238E27FC236}">
                  <a16:creationId xmlns:a16="http://schemas.microsoft.com/office/drawing/2014/main" id="{9C1FDB3F-EC3C-4213-BECA-CA07A650E2E9}"/>
                </a:ext>
              </a:extLst>
            </p:cNvPr>
            <p:cNvSpPr/>
            <p:nvPr>
              <p:custDataLst>
                <p:tags r:id="rId1"/>
              </p:custDataLst>
            </p:nvPr>
          </p:nvSpPr>
          <p:spPr>
            <a:xfrm>
              <a:off x="5329295" y="2244246"/>
              <a:ext cx="1526226" cy="1464672"/>
            </a:xfrm>
            <a:prstGeom prst="rect">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n-ea"/>
                <a:cs typeface="+mn-ea"/>
              </a:endParaRPr>
            </a:p>
          </p:txBody>
        </p:sp>
      </p:grpSp>
      <p:pic>
        <p:nvPicPr>
          <p:cNvPr id="36" name="图形 35" descr="分层金字塔">
            <a:extLst>
              <a:ext uri="{FF2B5EF4-FFF2-40B4-BE49-F238E27FC236}">
                <a16:creationId xmlns:a16="http://schemas.microsoft.com/office/drawing/2014/main" id="{350C7A3B-347F-45D2-9E40-72884A51CD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7048" y="1587031"/>
            <a:ext cx="914400" cy="914400"/>
          </a:xfrm>
          <a:prstGeom prst="rect">
            <a:avLst/>
          </a:prstGeom>
        </p:spPr>
      </p:pic>
      <p:pic>
        <p:nvPicPr>
          <p:cNvPr id="38" name="图形 37" descr="Internet">
            <a:extLst>
              <a:ext uri="{FF2B5EF4-FFF2-40B4-BE49-F238E27FC236}">
                <a16:creationId xmlns:a16="http://schemas.microsoft.com/office/drawing/2014/main" id="{0813BC46-E4E5-4EC2-A9E7-DC60929C0C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77137" y="1587031"/>
            <a:ext cx="914400" cy="914400"/>
          </a:xfrm>
          <a:prstGeom prst="rect">
            <a:avLst/>
          </a:prstGeom>
        </p:spPr>
      </p:pic>
      <p:pic>
        <p:nvPicPr>
          <p:cNvPr id="40" name="图形 39" descr="扳手">
            <a:extLst>
              <a:ext uri="{FF2B5EF4-FFF2-40B4-BE49-F238E27FC236}">
                <a16:creationId xmlns:a16="http://schemas.microsoft.com/office/drawing/2014/main" id="{0BFDCC2F-C8E0-4EAF-9765-23652AC6366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91857" y="1667088"/>
            <a:ext cx="754286" cy="754286"/>
          </a:xfrm>
          <a:prstGeom prst="rect">
            <a:avLst/>
          </a:prstGeom>
        </p:spPr>
      </p:pic>
      <p:sp>
        <p:nvSpPr>
          <p:cNvPr id="13" name="文本框 12">
            <a:extLst>
              <a:ext uri="{FF2B5EF4-FFF2-40B4-BE49-F238E27FC236}">
                <a16:creationId xmlns:a16="http://schemas.microsoft.com/office/drawing/2014/main" id="{21C2A7C5-D3B3-4A86-A913-6D1F808E0F24}"/>
              </a:ext>
            </a:extLst>
          </p:cNvPr>
          <p:cNvSpPr txBox="1"/>
          <p:nvPr/>
        </p:nvSpPr>
        <p:spPr>
          <a:xfrm>
            <a:off x="1207118" y="3723878"/>
            <a:ext cx="6239025" cy="369332"/>
          </a:xfrm>
          <a:prstGeom prst="rect">
            <a:avLst/>
          </a:prstGeom>
          <a:noFill/>
        </p:spPr>
        <p:txBody>
          <a:bodyPr wrap="square" rtlCol="0">
            <a:spAutoFit/>
          </a:bodyPr>
          <a:lstStyle/>
          <a:p>
            <a:r>
              <a:rPr lang="en-US" altLang="zh-CN" dirty="0"/>
              <a:t>URL</a:t>
            </a:r>
            <a:r>
              <a:rPr lang="zh-CN" altLang="en-US" dirty="0"/>
              <a:t>：</a:t>
            </a:r>
            <a:r>
              <a:rPr lang="en-US" altLang="zh-CN" dirty="0"/>
              <a:t>https://github.com/Cybercalf/app-CHIBoard</a:t>
            </a:r>
            <a:endParaRPr lang="zh-CN" altLang="en-US" dirty="0"/>
          </a:p>
        </p:txBody>
      </p:sp>
    </p:spTree>
    <p:extLst>
      <p:ext uri="{BB962C8B-B14F-4D97-AF65-F5344CB8AC3E}">
        <p14:creationId xmlns:p14="http://schemas.microsoft.com/office/powerpoint/2010/main" val="61050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1" presetClass="entr" presetSubtype="1"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heel(1)">
                                      <p:cBhvr>
                                        <p:cTn id="11" dur="2000"/>
                                        <p:tgtEl>
                                          <p:spTgt spid="36"/>
                                        </p:tgtEl>
                                      </p:cBhvr>
                                    </p:animEffect>
                                  </p:childTnLst>
                                </p:cTn>
                              </p:par>
                              <p:par>
                                <p:cTn id="12" presetID="21" presetClass="entr" presetSubtype="1"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heel(1)">
                                      <p:cBhvr>
                                        <p:cTn id="14" dur="2000"/>
                                        <p:tgtEl>
                                          <p:spTgt spid="38"/>
                                        </p:tgtEl>
                                      </p:cBhvr>
                                    </p:animEffect>
                                  </p:childTnLst>
                                </p:cTn>
                              </p:par>
                              <p:par>
                                <p:cTn id="15" presetID="21" presetClass="entr" presetSubtype="1"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heel(1)">
                                      <p:cBhvr>
                                        <p:cTn id="17" dur="2000"/>
                                        <p:tgtEl>
                                          <p:spTgt spid="40"/>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4"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608931"/>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 name="文本框 6"/>
          <p:cNvSpPr txBox="1"/>
          <p:nvPr/>
        </p:nvSpPr>
        <p:spPr>
          <a:xfrm>
            <a:off x="2519772" y="1655391"/>
            <a:ext cx="4104456" cy="400110"/>
          </a:xfrm>
          <a:prstGeom prst="rect">
            <a:avLst/>
          </a:prstGeom>
          <a:noFill/>
        </p:spPr>
        <p:txBody>
          <a:bodyPr wrap="square" rtlCol="0">
            <a:spAutoFit/>
          </a:bodyPr>
          <a:lstStyle/>
          <a:p>
            <a:pPr algn="ctr"/>
            <a:r>
              <a:rPr lang="zh-CN" altLang="en-US" sz="2000" dirty="0">
                <a:solidFill>
                  <a:schemeClr val="bg1"/>
                </a:solidFill>
                <a:latin typeface="Century Gothic" panose="020B0502020202020204" pitchFamily="34" charset="0"/>
                <a:cs typeface="+mn-ea"/>
              </a:rPr>
              <a:t>四川大学</a:t>
            </a: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2416404" y="2108201"/>
            <a:ext cx="4279832" cy="584775"/>
          </a:xfrm>
          <a:prstGeom prst="rect">
            <a:avLst/>
          </a:prstGeom>
          <a:noFill/>
        </p:spPr>
        <p:txBody>
          <a:bodyPr wrap="square" rtlCol="0">
            <a:spAutoFit/>
          </a:bodyPr>
          <a:lstStyle/>
          <a:p>
            <a:pPr algn="ctr"/>
            <a:r>
              <a:rPr lang="zh-CN" altLang="en-US" sz="3200" b="1" dirty="0">
                <a:latin typeface="+mn-ea"/>
                <a:cs typeface="+mn-ea"/>
              </a:rPr>
              <a:t>感谢观看</a:t>
            </a:r>
          </a:p>
        </p:txBody>
      </p:sp>
    </p:spTree>
    <p:extLst>
      <p:ext uri="{BB962C8B-B14F-4D97-AF65-F5344CB8AC3E}">
        <p14:creationId xmlns:p14="http://schemas.microsoft.com/office/powerpoint/2010/main" val="69915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7" name="组合 6">
            <a:extLst>
              <a:ext uri="{FF2B5EF4-FFF2-40B4-BE49-F238E27FC236}">
                <a16:creationId xmlns:a16="http://schemas.microsoft.com/office/drawing/2014/main" id="{15BB4600-5F18-40C6-BF5E-E8C78820B854}"/>
              </a:ext>
            </a:extLst>
          </p:cNvPr>
          <p:cNvGrpSpPr/>
          <p:nvPr/>
        </p:nvGrpSpPr>
        <p:grpSpPr>
          <a:xfrm>
            <a:off x="604102" y="1347614"/>
            <a:ext cx="1075775" cy="2149930"/>
            <a:chOff x="604102" y="1347614"/>
            <a:chExt cx="1075775" cy="2149930"/>
          </a:xfrm>
        </p:grpSpPr>
        <p:grpSp>
          <p:nvGrpSpPr>
            <p:cNvPr id="3" name="组合 2"/>
            <p:cNvGrpSpPr/>
            <p:nvPr/>
          </p:nvGrpSpPr>
          <p:grpSpPr>
            <a:xfrm>
              <a:off x="755576" y="1347614"/>
              <a:ext cx="806989" cy="2149930"/>
              <a:chOff x="1477543" y="637844"/>
              <a:chExt cx="6486890" cy="3157021"/>
            </a:xfrm>
          </p:grpSpPr>
          <p:sp>
            <p:nvSpPr>
              <p:cNvPr id="4" name="矩形 3"/>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矩形 4"/>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矩形 5"/>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sp>
          <p:nvSpPr>
            <p:cNvPr id="9" name="文本框 8"/>
            <p:cNvSpPr txBox="1"/>
            <p:nvPr/>
          </p:nvSpPr>
          <p:spPr>
            <a:xfrm>
              <a:off x="765847" y="1858649"/>
              <a:ext cx="738664" cy="1127860"/>
            </a:xfrm>
            <a:prstGeom prst="rect">
              <a:avLst/>
            </a:prstGeom>
            <a:noFill/>
          </p:spPr>
          <p:txBody>
            <a:bodyPr vert="eaVert" wrap="square" rtlCol="0">
              <a:spAutoFit/>
            </a:bodyPr>
            <a:lstStyle/>
            <a:p>
              <a:r>
                <a:rPr lang="zh-CN" altLang="en-US" sz="3600" b="1" dirty="0">
                  <a:cs typeface="+mn-ea"/>
                </a:rPr>
                <a:t>目录</a:t>
              </a:r>
            </a:p>
          </p:txBody>
        </p:sp>
        <p:cxnSp>
          <p:nvCxnSpPr>
            <p:cNvPr id="10" name="直接连接符 9"/>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4B756C28-8A60-4AF9-BAA9-62973E22580C}"/>
              </a:ext>
            </a:extLst>
          </p:cNvPr>
          <p:cNvGrpSpPr/>
          <p:nvPr/>
        </p:nvGrpSpPr>
        <p:grpSpPr>
          <a:xfrm>
            <a:off x="3212859" y="1207896"/>
            <a:ext cx="3394810" cy="830997"/>
            <a:chOff x="3212859" y="1207896"/>
            <a:chExt cx="3394810" cy="830997"/>
          </a:xfrm>
        </p:grpSpPr>
        <p:sp>
          <p:nvSpPr>
            <p:cNvPr id="14" name="文本框 13"/>
            <p:cNvSpPr txBox="1"/>
            <p:nvPr/>
          </p:nvSpPr>
          <p:spPr>
            <a:xfrm>
              <a:off x="3212859" y="1207896"/>
              <a:ext cx="3394810" cy="800219"/>
            </a:xfrm>
            <a:prstGeom prst="rect">
              <a:avLst/>
            </a:prstGeom>
            <a:noFill/>
          </p:spPr>
          <p:txBody>
            <a:bodyPr vert="horz" wrap="square" rtlCol="0">
              <a:spAutoFit/>
            </a:bodyPr>
            <a:lstStyle/>
            <a:p>
              <a:r>
                <a:rPr lang="en-US" altLang="zh-CN" sz="1400" b="1" dirty="0">
                  <a:latin typeface="+mn-ea"/>
                  <a:cs typeface="+mn-ea"/>
                </a:rPr>
                <a:t>Part 01</a:t>
              </a:r>
            </a:p>
            <a:p>
              <a:r>
                <a:rPr lang="zh-CN" altLang="en-US" sz="2000" b="1" dirty="0">
                  <a:latin typeface="+mn-ea"/>
                  <a:cs typeface="+mn-ea"/>
                </a:rPr>
                <a:t>创作伊始</a:t>
              </a:r>
              <a:endParaRPr lang="en-US" altLang="zh-CN" sz="2000" b="1" dirty="0">
                <a:latin typeface="+mn-ea"/>
                <a:cs typeface="+mn-ea"/>
              </a:endParaRPr>
            </a:p>
            <a:p>
              <a:r>
                <a:rPr lang="en-US" altLang="zh-CN" sz="1200" b="1" dirty="0">
                  <a:latin typeface="+mn-ea"/>
                  <a:cs typeface="+mn-ea"/>
                </a:rPr>
                <a:t>The beginning of creation</a:t>
              </a:r>
              <a:endParaRPr lang="zh-CN" altLang="en-US" sz="1200" b="1" dirty="0">
                <a:latin typeface="+mn-ea"/>
                <a:cs typeface="+mn-ea"/>
              </a:endParaRPr>
            </a:p>
          </p:txBody>
        </p:sp>
        <p:cxnSp>
          <p:nvCxnSpPr>
            <p:cNvPr id="26" name="直接连接符 25"/>
            <p:cNvCxnSpPr>
              <a:cxnSpLocks/>
              <a:endCxn id="14" idx="2"/>
            </p:cNvCxnSpPr>
            <p:nvPr/>
          </p:nvCxnSpPr>
          <p:spPr>
            <a:xfrm flipV="1">
              <a:off x="3284867" y="2008115"/>
              <a:ext cx="1625397" cy="30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FC4818E3-61B0-4B38-A0CF-F4ACC9AEB0AF}"/>
              </a:ext>
            </a:extLst>
          </p:cNvPr>
          <p:cNvGrpSpPr/>
          <p:nvPr/>
        </p:nvGrpSpPr>
        <p:grpSpPr>
          <a:xfrm>
            <a:off x="3212859" y="3097656"/>
            <a:ext cx="3394810" cy="830997"/>
            <a:chOff x="3212859" y="3097656"/>
            <a:chExt cx="3394810" cy="830997"/>
          </a:xfrm>
        </p:grpSpPr>
        <p:sp>
          <p:nvSpPr>
            <p:cNvPr id="17" name="文本框 16"/>
            <p:cNvSpPr txBox="1"/>
            <p:nvPr/>
          </p:nvSpPr>
          <p:spPr>
            <a:xfrm>
              <a:off x="3212859" y="3097656"/>
              <a:ext cx="3394810" cy="800219"/>
            </a:xfrm>
            <a:prstGeom prst="rect">
              <a:avLst/>
            </a:prstGeom>
            <a:noFill/>
          </p:spPr>
          <p:txBody>
            <a:bodyPr vert="horz" wrap="square" rtlCol="0">
              <a:spAutoFit/>
            </a:bodyPr>
            <a:lstStyle/>
            <a:p>
              <a:r>
                <a:rPr lang="en-US" altLang="zh-CN" sz="1400" b="1" dirty="0">
                  <a:latin typeface="+mn-ea"/>
                  <a:cs typeface="+mn-ea"/>
                </a:rPr>
                <a:t>Part 03</a:t>
              </a:r>
            </a:p>
            <a:p>
              <a:r>
                <a:rPr lang="zh-CN" altLang="en-US" sz="2000" b="1" dirty="0">
                  <a:latin typeface="+mn-ea"/>
                  <a:cs typeface="+mn-ea"/>
                </a:rPr>
                <a:t>研发遇碍</a:t>
              </a:r>
              <a:endParaRPr lang="en-US" altLang="zh-CN" sz="2000" b="1" dirty="0">
                <a:latin typeface="+mn-ea"/>
                <a:cs typeface="+mn-ea"/>
              </a:endParaRPr>
            </a:p>
            <a:p>
              <a:r>
                <a:rPr lang="en-US" altLang="zh-CN" sz="1200" b="1" dirty="0">
                  <a:latin typeface="+mn-ea"/>
                  <a:cs typeface="+mn-ea"/>
                </a:rPr>
                <a:t>Obstacles to R &amp; D</a:t>
              </a:r>
              <a:endParaRPr lang="zh-CN" altLang="en-US" sz="1200" b="1" dirty="0">
                <a:latin typeface="+mn-ea"/>
                <a:cs typeface="+mn-ea"/>
              </a:endParaRPr>
            </a:p>
          </p:txBody>
        </p:sp>
        <p:cxnSp>
          <p:nvCxnSpPr>
            <p:cNvPr id="28" name="直接连接符 27"/>
            <p:cNvCxnSpPr/>
            <p:nvPr/>
          </p:nvCxnSpPr>
          <p:spPr>
            <a:xfrm>
              <a:off x="3284867" y="3928653"/>
              <a:ext cx="16253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2ED4192-45D6-4F53-B272-24C6804A632A}"/>
              </a:ext>
            </a:extLst>
          </p:cNvPr>
          <p:cNvGrpSpPr/>
          <p:nvPr/>
        </p:nvGrpSpPr>
        <p:grpSpPr>
          <a:xfrm>
            <a:off x="5978782" y="1207896"/>
            <a:ext cx="2049602" cy="984885"/>
            <a:chOff x="5978782" y="1207896"/>
            <a:chExt cx="1833578" cy="984885"/>
          </a:xfrm>
        </p:grpSpPr>
        <p:sp>
          <p:nvSpPr>
            <p:cNvPr id="20" name="文本框 19"/>
            <p:cNvSpPr txBox="1"/>
            <p:nvPr/>
          </p:nvSpPr>
          <p:spPr>
            <a:xfrm>
              <a:off x="5978782" y="1207896"/>
              <a:ext cx="1833578" cy="984885"/>
            </a:xfrm>
            <a:prstGeom prst="rect">
              <a:avLst/>
            </a:prstGeom>
            <a:noFill/>
          </p:spPr>
          <p:txBody>
            <a:bodyPr vert="horz" wrap="square" rtlCol="0">
              <a:spAutoFit/>
            </a:bodyPr>
            <a:lstStyle/>
            <a:p>
              <a:r>
                <a:rPr lang="en-US" altLang="zh-CN" sz="1400" b="1" dirty="0">
                  <a:latin typeface="+mn-ea"/>
                  <a:cs typeface="+mn-ea"/>
                </a:rPr>
                <a:t>Part 02</a:t>
              </a:r>
            </a:p>
            <a:p>
              <a:r>
                <a:rPr lang="zh-CN" altLang="en-US" sz="2000" b="1" dirty="0">
                  <a:latin typeface="+mn-ea"/>
                  <a:cs typeface="+mn-ea"/>
                </a:rPr>
                <a:t>开发之途</a:t>
              </a:r>
              <a:endParaRPr lang="en-US" altLang="zh-CN" sz="2000" b="1" dirty="0">
                <a:latin typeface="+mn-ea"/>
                <a:cs typeface="+mn-ea"/>
              </a:endParaRPr>
            </a:p>
            <a:p>
              <a:r>
                <a:rPr lang="en-US" altLang="zh-CN" sz="1200" b="1" dirty="0">
                  <a:latin typeface="+mn-ea"/>
                  <a:cs typeface="+mn-ea"/>
                </a:rPr>
                <a:t>The way of development</a:t>
              </a:r>
              <a:endParaRPr lang="zh-CN" altLang="en-US" sz="1200" b="1" dirty="0">
                <a:latin typeface="+mn-ea"/>
                <a:cs typeface="+mn-ea"/>
              </a:endParaRPr>
            </a:p>
          </p:txBody>
        </p:sp>
        <p:cxnSp>
          <p:nvCxnSpPr>
            <p:cNvPr id="29" name="直接连接符 28"/>
            <p:cNvCxnSpPr/>
            <p:nvPr/>
          </p:nvCxnSpPr>
          <p:spPr>
            <a:xfrm>
              <a:off x="5978782" y="2047395"/>
              <a:ext cx="16253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DB023BA8-39CC-4BC9-B3D1-BD5E4687FE23}"/>
              </a:ext>
            </a:extLst>
          </p:cNvPr>
          <p:cNvGrpSpPr/>
          <p:nvPr/>
        </p:nvGrpSpPr>
        <p:grpSpPr>
          <a:xfrm>
            <a:off x="5978782" y="3097656"/>
            <a:ext cx="1833578" cy="839499"/>
            <a:chOff x="5978782" y="3097656"/>
            <a:chExt cx="1833578" cy="839499"/>
          </a:xfrm>
        </p:grpSpPr>
        <p:sp>
          <p:nvSpPr>
            <p:cNvPr id="23" name="文本框 22"/>
            <p:cNvSpPr txBox="1"/>
            <p:nvPr/>
          </p:nvSpPr>
          <p:spPr>
            <a:xfrm>
              <a:off x="5978782" y="3097656"/>
              <a:ext cx="1833578" cy="830997"/>
            </a:xfrm>
            <a:prstGeom prst="rect">
              <a:avLst/>
            </a:prstGeom>
            <a:noFill/>
          </p:spPr>
          <p:txBody>
            <a:bodyPr vert="horz" wrap="square" rtlCol="0">
              <a:spAutoFit/>
            </a:bodyPr>
            <a:lstStyle/>
            <a:p>
              <a:r>
                <a:rPr lang="en-US" altLang="zh-CN" sz="1400" b="1" dirty="0">
                  <a:latin typeface="+mn-ea"/>
                  <a:cs typeface="+mn-ea"/>
                </a:rPr>
                <a:t>Part 04</a:t>
              </a:r>
            </a:p>
            <a:p>
              <a:r>
                <a:rPr lang="zh-CN" altLang="en-US" sz="2000" b="1" dirty="0">
                  <a:latin typeface="+mn-ea"/>
                  <a:cs typeface="+mn-ea"/>
                </a:rPr>
                <a:t>暂时总结</a:t>
              </a:r>
              <a:endParaRPr lang="en-US" altLang="zh-CN" sz="2000" b="1" dirty="0">
                <a:latin typeface="+mn-ea"/>
                <a:cs typeface="+mn-ea"/>
              </a:endParaRPr>
            </a:p>
            <a:p>
              <a:r>
                <a:rPr lang="en-US" altLang="zh-CN" sz="1200" b="1" dirty="0">
                  <a:latin typeface="+mn-ea"/>
                  <a:cs typeface="+mn-ea"/>
                </a:rPr>
                <a:t>Subject summit</a:t>
              </a:r>
              <a:endParaRPr lang="zh-CN" altLang="en-US" sz="1200" b="1" dirty="0">
                <a:latin typeface="+mn-ea"/>
                <a:cs typeface="+mn-ea"/>
              </a:endParaRPr>
            </a:p>
          </p:txBody>
        </p:sp>
        <p:cxnSp>
          <p:nvCxnSpPr>
            <p:cNvPr id="30" name="直接连接符 29"/>
            <p:cNvCxnSpPr/>
            <p:nvPr/>
          </p:nvCxnSpPr>
          <p:spPr>
            <a:xfrm>
              <a:off x="5978782" y="3937155"/>
              <a:ext cx="16253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76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cs typeface="+mn-ea"/>
              </a:rPr>
              <a:t>创作伊始</a:t>
            </a: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01</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979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创作伊始</a:t>
              </a:r>
            </a:p>
          </p:txBody>
        </p:sp>
      </p:grpSp>
      <p:sp>
        <p:nvSpPr>
          <p:cNvPr id="53" name="Making money is art…">
            <a:extLst>
              <a:ext uri="{FF2B5EF4-FFF2-40B4-BE49-F238E27FC236}">
                <a16:creationId xmlns:a16="http://schemas.microsoft.com/office/drawing/2014/main" id="{975F5A0C-FC1B-4F89-A37B-DC5F27611018}"/>
              </a:ext>
            </a:extLst>
          </p:cNvPr>
          <p:cNvSpPr txBox="1"/>
          <p:nvPr/>
        </p:nvSpPr>
        <p:spPr>
          <a:xfrm>
            <a:off x="362671" y="1038068"/>
            <a:ext cx="2955937" cy="48750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defTabSz="412750" hangingPunct="0">
              <a:lnSpc>
                <a:spcPct val="150000"/>
              </a:lnSpc>
              <a:defRPr sz="3500" b="0">
                <a:solidFill>
                  <a:srgbClr val="2B2F3C"/>
                </a:solidFill>
                <a:latin typeface="Montserrat Light"/>
                <a:ea typeface="Montserrat Light"/>
                <a:cs typeface="Montserrat Light"/>
                <a:sym typeface="Montserrat Light"/>
              </a:defRPr>
            </a:pPr>
            <a:r>
              <a:rPr lang="zh-CN" altLang="en-US" sz="2400" kern="0" dirty="0">
                <a:latin typeface="Century Gothic" panose="020B0502020202020204" pitchFamily="34" charset="0"/>
                <a:cs typeface="+mn-ea"/>
                <a:sym typeface="Montserrat Light"/>
              </a:rPr>
              <a:t>项目名称：</a:t>
            </a:r>
            <a:r>
              <a:rPr lang="en-US" altLang="zh-CN" sz="2400" b="1" kern="0" dirty="0" err="1">
                <a:latin typeface="Century Gothic" panose="020B0502020202020204" pitchFamily="34" charset="0"/>
                <a:cs typeface="+mn-ea"/>
                <a:sym typeface="Montserrat Light"/>
              </a:rPr>
              <a:t>CHIBoard</a:t>
            </a:r>
            <a:endParaRPr sz="2400" b="1" kern="0" dirty="0">
              <a:latin typeface="Century Gothic" panose="020B0502020202020204" pitchFamily="34" charset="0"/>
              <a:cs typeface="+mn-ea"/>
              <a:sym typeface="Montserrat Light"/>
            </a:endParaRPr>
          </a:p>
        </p:txBody>
      </p:sp>
      <p:sp>
        <p:nvSpPr>
          <p:cNvPr id="54" name="Distinctively develop without focused partnerships. Business…">
            <a:extLst>
              <a:ext uri="{FF2B5EF4-FFF2-40B4-BE49-F238E27FC236}">
                <a16:creationId xmlns:a16="http://schemas.microsoft.com/office/drawing/2014/main" id="{AF55498A-E544-4101-ADB2-2968004C909C}"/>
              </a:ext>
            </a:extLst>
          </p:cNvPr>
          <p:cNvSpPr txBox="1"/>
          <p:nvPr/>
        </p:nvSpPr>
        <p:spPr>
          <a:xfrm>
            <a:off x="486033" y="1681244"/>
            <a:ext cx="2797857" cy="162890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defTabSz="412750" hangingPunct="0">
              <a:lnSpc>
                <a:spcPct val="150000"/>
              </a:lnSpc>
              <a:defRPr sz="2000" b="0">
                <a:solidFill>
                  <a:srgbClr val="696F78"/>
                </a:solidFill>
                <a:latin typeface="Montserrat Light"/>
                <a:ea typeface="Montserrat Light"/>
                <a:cs typeface="Montserrat Light"/>
                <a:sym typeface="Montserrat Light"/>
              </a:defRPr>
            </a:pPr>
            <a:r>
              <a:rPr lang="en-US" altLang="zh-CN" sz="1200" kern="0" dirty="0" err="1">
                <a:latin typeface="Century Gothic" panose="020B0502020202020204" pitchFamily="34" charset="0"/>
                <a:cs typeface="+mn-ea"/>
                <a:sym typeface="Montserrat Light"/>
              </a:rPr>
              <a:t>CHIBoard</a:t>
            </a:r>
            <a:r>
              <a:rPr lang="zh-CN" altLang="en-US" sz="1200" kern="0" dirty="0">
                <a:latin typeface="Century Gothic" panose="020B0502020202020204" pitchFamily="34" charset="0"/>
                <a:cs typeface="+mn-ea"/>
                <a:sym typeface="Montserrat Light"/>
              </a:rPr>
              <a:t>的前两个字母“</a:t>
            </a:r>
            <a:r>
              <a:rPr lang="en-US" altLang="zh-CN" sz="1200" kern="0" dirty="0">
                <a:latin typeface="Century Gothic" panose="020B0502020202020204" pitchFamily="34" charset="0"/>
                <a:cs typeface="+mn-ea"/>
                <a:sym typeface="Montserrat Light"/>
              </a:rPr>
              <a:t>C”“H”</a:t>
            </a:r>
            <a:r>
              <a:rPr lang="zh-CN" altLang="en-US" sz="1200" kern="0" dirty="0">
                <a:latin typeface="Century Gothic" panose="020B0502020202020204" pitchFamily="34" charset="0"/>
                <a:cs typeface="+mn-ea"/>
                <a:sym typeface="Montserrat Light"/>
              </a:rPr>
              <a:t>分别为两位组员姓氏拼音的第一个字母；“</a:t>
            </a:r>
            <a:r>
              <a:rPr lang="en-US" altLang="zh-CN" sz="1200" kern="0" dirty="0">
                <a:latin typeface="Century Gothic" panose="020B0502020202020204" pitchFamily="34" charset="0"/>
                <a:cs typeface="+mn-ea"/>
                <a:sym typeface="Montserrat Light"/>
              </a:rPr>
              <a:t>I”</a:t>
            </a:r>
            <a:r>
              <a:rPr lang="zh-CN" altLang="en-US" sz="1200" kern="0" dirty="0">
                <a:latin typeface="Century Gothic" panose="020B0502020202020204" pitchFamily="34" charset="0"/>
                <a:cs typeface="+mn-ea"/>
                <a:sym typeface="Montserrat Light"/>
              </a:rPr>
              <a:t>为“</a:t>
            </a:r>
            <a:r>
              <a:rPr lang="en-US" altLang="zh-CN" sz="1200" kern="0" dirty="0">
                <a:latin typeface="Century Gothic" panose="020B0502020202020204" pitchFamily="34" charset="0"/>
                <a:cs typeface="+mn-ea"/>
                <a:sym typeface="Montserrat Light"/>
              </a:rPr>
              <a:t>Integrated”</a:t>
            </a:r>
            <a:r>
              <a:rPr lang="zh-CN" altLang="en-US" sz="1200" kern="0" dirty="0">
                <a:latin typeface="Century Gothic" panose="020B0502020202020204" pitchFamily="34" charset="0"/>
                <a:cs typeface="+mn-ea"/>
                <a:sym typeface="Montserrat Light"/>
              </a:rPr>
              <a:t>的缩写，意为“集成的”；“</a:t>
            </a:r>
            <a:r>
              <a:rPr lang="en-US" altLang="zh-CN" sz="1200" kern="0" dirty="0">
                <a:latin typeface="Century Gothic" panose="020B0502020202020204" pitchFamily="34" charset="0"/>
                <a:cs typeface="+mn-ea"/>
                <a:sym typeface="Montserrat Light"/>
              </a:rPr>
              <a:t>Board”</a:t>
            </a:r>
            <a:r>
              <a:rPr lang="zh-CN" altLang="en-US" sz="1200" kern="0" dirty="0">
                <a:latin typeface="Century Gothic" panose="020B0502020202020204" pitchFamily="34" charset="0"/>
                <a:cs typeface="+mn-ea"/>
                <a:sym typeface="Montserrat Light"/>
              </a:rPr>
              <a:t>取“棋盘”之意。总体含义为：由陈怡君和胡未名共同开发的、集合多种类型棋盘的应用程序。</a:t>
            </a:r>
            <a:endParaRPr sz="1200" kern="0" dirty="0">
              <a:latin typeface="Century Gothic" panose="020B0502020202020204" pitchFamily="34" charset="0"/>
              <a:cs typeface="+mn-ea"/>
              <a:sym typeface="Montserrat Light"/>
            </a:endParaRPr>
          </a:p>
        </p:txBody>
      </p:sp>
      <p:sp>
        <p:nvSpPr>
          <p:cNvPr id="55" name="43">
            <a:extLst>
              <a:ext uri="{FF2B5EF4-FFF2-40B4-BE49-F238E27FC236}">
                <a16:creationId xmlns:a16="http://schemas.microsoft.com/office/drawing/2014/main" id="{EF587CC1-6FD4-4A2A-9A62-2CC985978107}"/>
              </a:ext>
            </a:extLst>
          </p:cNvPr>
          <p:cNvSpPr txBox="1"/>
          <p:nvPr/>
        </p:nvSpPr>
        <p:spPr>
          <a:xfrm>
            <a:off x="5086510" y="3720203"/>
            <a:ext cx="520976"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l">
              <a:defRPr sz="7000" b="0">
                <a:solidFill>
                  <a:srgbClr val="2B2F3C"/>
                </a:solidFill>
                <a:latin typeface="Montserrat SemiBold"/>
                <a:ea typeface="Montserrat SemiBold"/>
                <a:cs typeface="Montserrat SemiBold"/>
                <a:sym typeface="Montserrat SemiBold"/>
              </a:defRPr>
            </a:lvl1pPr>
          </a:lstStyle>
          <a:p>
            <a:pPr defTabSz="412750" hangingPunct="0"/>
            <a:r>
              <a:rPr lang="en-US" sz="3500" kern="0" dirty="0">
                <a:solidFill>
                  <a:schemeClr val="tx1"/>
                </a:solidFill>
                <a:latin typeface="Century Gothic" panose="020B0502020202020204" pitchFamily="34" charset="0"/>
                <a:ea typeface="+mn-ea"/>
                <a:cs typeface="+mn-ea"/>
              </a:rPr>
              <a:t>&gt;8</a:t>
            </a:r>
            <a:endParaRPr sz="3500" kern="0" dirty="0">
              <a:solidFill>
                <a:schemeClr val="tx1"/>
              </a:solidFill>
              <a:latin typeface="Century Gothic" panose="020B0502020202020204" pitchFamily="34" charset="0"/>
              <a:ea typeface="+mn-ea"/>
              <a:cs typeface="+mn-ea"/>
            </a:endParaRPr>
          </a:p>
        </p:txBody>
      </p:sp>
      <p:sp>
        <p:nvSpPr>
          <p:cNvPr id="56" name="Tittle Here…">
            <a:extLst>
              <a:ext uri="{FF2B5EF4-FFF2-40B4-BE49-F238E27FC236}">
                <a16:creationId xmlns:a16="http://schemas.microsoft.com/office/drawing/2014/main" id="{591DCF38-9F11-4EB6-8DEB-A5D530CBA19B}"/>
              </a:ext>
            </a:extLst>
          </p:cNvPr>
          <p:cNvSpPr txBox="1"/>
          <p:nvPr/>
        </p:nvSpPr>
        <p:spPr>
          <a:xfrm>
            <a:off x="5086510" y="4257117"/>
            <a:ext cx="844783" cy="20153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defTabSz="412750" hangingPunct="0">
              <a:lnSpc>
                <a:spcPct val="150000"/>
              </a:lnSpc>
              <a:defRPr sz="2000" b="0">
                <a:solidFill>
                  <a:srgbClr val="2B2F3C"/>
                </a:solidFill>
                <a:latin typeface="Montserrat SemiBold"/>
                <a:ea typeface="Montserrat SemiBold"/>
                <a:cs typeface="Montserrat SemiBold"/>
                <a:sym typeface="Montserrat SemiBold"/>
              </a:defRPr>
            </a:pPr>
            <a:r>
              <a:rPr lang="en-US" sz="1000" kern="0" dirty="0">
                <a:latin typeface="Century Gothic" panose="020B0502020202020204" pitchFamily="34" charset="0"/>
                <a:cs typeface="+mn-ea"/>
                <a:sym typeface="Montserrat SemiBold"/>
              </a:rPr>
              <a:t>kinds of chess</a:t>
            </a:r>
            <a:endParaRPr sz="1000" kern="0" dirty="0">
              <a:latin typeface="Century Gothic" panose="020B0502020202020204" pitchFamily="34" charset="0"/>
              <a:cs typeface="+mn-ea"/>
              <a:sym typeface="Montserrat Light"/>
            </a:endParaRPr>
          </a:p>
        </p:txBody>
      </p:sp>
      <p:sp>
        <p:nvSpPr>
          <p:cNvPr id="57" name="65">
            <a:extLst>
              <a:ext uri="{FF2B5EF4-FFF2-40B4-BE49-F238E27FC236}">
                <a16:creationId xmlns:a16="http://schemas.microsoft.com/office/drawing/2014/main" id="{422BC586-1FE2-4F5F-9CC3-64E50F6CD8B9}"/>
              </a:ext>
            </a:extLst>
          </p:cNvPr>
          <p:cNvSpPr txBox="1"/>
          <p:nvPr/>
        </p:nvSpPr>
        <p:spPr>
          <a:xfrm>
            <a:off x="6923055" y="3726671"/>
            <a:ext cx="496931" cy="53860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l">
              <a:defRPr sz="7000" b="0">
                <a:solidFill>
                  <a:srgbClr val="2B2F3C"/>
                </a:solidFill>
                <a:latin typeface="Montserrat SemiBold"/>
                <a:ea typeface="Montserrat SemiBold"/>
                <a:cs typeface="Montserrat SemiBold"/>
                <a:sym typeface="Montserrat SemiBold"/>
              </a:defRPr>
            </a:lvl1pPr>
          </a:lstStyle>
          <a:p>
            <a:pPr defTabSz="412750" hangingPunct="0"/>
            <a:r>
              <a:rPr lang="en-US" sz="3500" kern="0" dirty="0">
                <a:solidFill>
                  <a:schemeClr val="tx1"/>
                </a:solidFill>
                <a:latin typeface="Century Gothic" panose="020B0502020202020204" pitchFamily="34" charset="0"/>
                <a:ea typeface="+mn-ea"/>
                <a:cs typeface="+mn-ea"/>
              </a:rPr>
              <a:t>0</a:t>
            </a:r>
            <a:endParaRPr sz="3500" kern="0" dirty="0">
              <a:solidFill>
                <a:schemeClr val="tx1"/>
              </a:solidFill>
              <a:latin typeface="Century Gothic" panose="020B0502020202020204" pitchFamily="34" charset="0"/>
              <a:ea typeface="+mn-ea"/>
              <a:cs typeface="+mn-ea"/>
            </a:endParaRPr>
          </a:p>
        </p:txBody>
      </p:sp>
      <p:sp>
        <p:nvSpPr>
          <p:cNvPr id="58" name="Tittle Here…">
            <a:extLst>
              <a:ext uri="{FF2B5EF4-FFF2-40B4-BE49-F238E27FC236}">
                <a16:creationId xmlns:a16="http://schemas.microsoft.com/office/drawing/2014/main" id="{425B4283-623F-4C37-B8AF-70E961622CEE}"/>
              </a:ext>
            </a:extLst>
          </p:cNvPr>
          <p:cNvSpPr txBox="1"/>
          <p:nvPr/>
        </p:nvSpPr>
        <p:spPr>
          <a:xfrm>
            <a:off x="6923055" y="4263586"/>
            <a:ext cx="403957" cy="20153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defTabSz="412750" hangingPunct="0">
              <a:lnSpc>
                <a:spcPct val="150000"/>
              </a:lnSpc>
              <a:defRPr sz="2000" b="0">
                <a:solidFill>
                  <a:srgbClr val="2B2F3C"/>
                </a:solidFill>
                <a:latin typeface="Montserrat SemiBold"/>
                <a:ea typeface="Montserrat SemiBold"/>
                <a:cs typeface="Montserrat SemiBold"/>
                <a:sym typeface="Montserrat SemiBold"/>
              </a:defRPr>
            </a:pPr>
            <a:r>
              <a:rPr lang="en-US" altLang="zh-CN" sz="1000" kern="0" dirty="0">
                <a:latin typeface="Century Gothic" panose="020B0502020202020204" pitchFamily="34" charset="0"/>
                <a:cs typeface="+mn-ea"/>
                <a:sym typeface="Montserrat SemiBold"/>
              </a:rPr>
              <a:t>No AD</a:t>
            </a:r>
            <a:endParaRPr sz="1000" kern="0" dirty="0">
              <a:latin typeface="Century Gothic" panose="020B0502020202020204" pitchFamily="34" charset="0"/>
              <a:cs typeface="+mn-ea"/>
              <a:sym typeface="Montserrat Light"/>
            </a:endParaRPr>
          </a:p>
        </p:txBody>
      </p:sp>
      <p:sp>
        <p:nvSpPr>
          <p:cNvPr id="59" name="Rounded Rectangle">
            <a:extLst>
              <a:ext uri="{FF2B5EF4-FFF2-40B4-BE49-F238E27FC236}">
                <a16:creationId xmlns:a16="http://schemas.microsoft.com/office/drawing/2014/main" id="{71992B79-23A1-42E8-B3C4-646AAC43E99F}"/>
              </a:ext>
            </a:extLst>
          </p:cNvPr>
          <p:cNvSpPr/>
          <p:nvPr/>
        </p:nvSpPr>
        <p:spPr>
          <a:xfrm>
            <a:off x="5086510" y="1474370"/>
            <a:ext cx="1836545" cy="114200"/>
          </a:xfrm>
          <a:prstGeom prst="roundRect">
            <a:avLst>
              <a:gd name="adj" fmla="val 50000"/>
            </a:avLst>
          </a:prstGeom>
          <a:solidFill>
            <a:schemeClr val="bg1">
              <a:lumMod val="75000"/>
              <a:alpha val="10000"/>
            </a:schemeClr>
          </a:solidFill>
          <a:ln w="12700">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latin typeface="Century Gothic" panose="020B0502020202020204" pitchFamily="34" charset="0"/>
              <a:cs typeface="+mn-ea"/>
              <a:sym typeface="Helvetica Neue Medium"/>
            </a:endParaRPr>
          </a:p>
        </p:txBody>
      </p:sp>
      <p:sp>
        <p:nvSpPr>
          <p:cNvPr id="60" name="Rounded Rectangle">
            <a:extLst>
              <a:ext uri="{FF2B5EF4-FFF2-40B4-BE49-F238E27FC236}">
                <a16:creationId xmlns:a16="http://schemas.microsoft.com/office/drawing/2014/main" id="{EFFC4A3C-EF81-4442-8E7F-24A0C93CE9F0}"/>
              </a:ext>
            </a:extLst>
          </p:cNvPr>
          <p:cNvSpPr/>
          <p:nvPr/>
        </p:nvSpPr>
        <p:spPr>
          <a:xfrm>
            <a:off x="5086511" y="1474372"/>
            <a:ext cx="1069666" cy="114199"/>
          </a:xfrm>
          <a:prstGeom prst="roundRect">
            <a:avLst>
              <a:gd name="adj" fmla="val 50000"/>
            </a:avLst>
          </a:prstGeom>
          <a:solidFill>
            <a:srgbClr val="000000"/>
          </a:solidFill>
          <a:ln w="12700">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latin typeface="Century Gothic" panose="020B0502020202020204" pitchFamily="34" charset="0"/>
              <a:cs typeface="+mn-ea"/>
              <a:sym typeface="Helvetica Neue Medium"/>
            </a:endParaRPr>
          </a:p>
        </p:txBody>
      </p:sp>
      <p:sp>
        <p:nvSpPr>
          <p:cNvPr id="61" name="Design">
            <a:extLst>
              <a:ext uri="{FF2B5EF4-FFF2-40B4-BE49-F238E27FC236}">
                <a16:creationId xmlns:a16="http://schemas.microsoft.com/office/drawing/2014/main" id="{8B23120E-870E-456F-96A5-65FD7DA96081}"/>
              </a:ext>
            </a:extLst>
          </p:cNvPr>
          <p:cNvSpPr txBox="1"/>
          <p:nvPr/>
        </p:nvSpPr>
        <p:spPr>
          <a:xfrm>
            <a:off x="5086510" y="1240332"/>
            <a:ext cx="419987" cy="20153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l">
              <a:lnSpc>
                <a:spcPct val="150000"/>
              </a:lnSpc>
              <a:defRPr sz="2000" b="0">
                <a:solidFill>
                  <a:srgbClr val="696F78"/>
                </a:solidFill>
                <a:latin typeface="Montserrat Light"/>
                <a:ea typeface="Montserrat Light"/>
                <a:cs typeface="Montserrat Light"/>
                <a:sym typeface="Montserrat Light"/>
              </a:defRPr>
            </a:lvl1pPr>
          </a:lstStyle>
          <a:p>
            <a:pPr defTabSz="412750" hangingPunct="0"/>
            <a:r>
              <a:rPr sz="1000" kern="0" dirty="0">
                <a:solidFill>
                  <a:schemeClr val="tx1"/>
                </a:solidFill>
                <a:latin typeface="Century Gothic" panose="020B0502020202020204" pitchFamily="34" charset="0"/>
                <a:ea typeface="+mn-ea"/>
                <a:cs typeface="+mn-ea"/>
              </a:rPr>
              <a:t>Design</a:t>
            </a:r>
          </a:p>
        </p:txBody>
      </p:sp>
      <p:sp>
        <p:nvSpPr>
          <p:cNvPr id="62" name="95%">
            <a:extLst>
              <a:ext uri="{FF2B5EF4-FFF2-40B4-BE49-F238E27FC236}">
                <a16:creationId xmlns:a16="http://schemas.microsoft.com/office/drawing/2014/main" id="{E9471EE4-E74D-43C7-AC5F-0637C67EE2A9}"/>
              </a:ext>
            </a:extLst>
          </p:cNvPr>
          <p:cNvSpPr txBox="1"/>
          <p:nvPr/>
        </p:nvSpPr>
        <p:spPr>
          <a:xfrm>
            <a:off x="7643917" y="1240332"/>
            <a:ext cx="240451" cy="20153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r">
              <a:lnSpc>
                <a:spcPct val="150000"/>
              </a:lnSpc>
              <a:defRPr sz="2000" b="0">
                <a:solidFill>
                  <a:srgbClr val="2B2F3C"/>
                </a:solidFill>
                <a:latin typeface="Montserrat SemiBold"/>
                <a:ea typeface="Montserrat SemiBold"/>
                <a:cs typeface="Montserrat SemiBold"/>
                <a:sym typeface="Montserrat SemiBold"/>
              </a:defRPr>
            </a:lvl1pPr>
          </a:lstStyle>
          <a:p>
            <a:pPr defTabSz="412750" hangingPunct="0"/>
            <a:r>
              <a:rPr lang="en-US" sz="1000" kern="0" dirty="0">
                <a:solidFill>
                  <a:schemeClr val="tx1"/>
                </a:solidFill>
                <a:latin typeface="Century Gothic" panose="020B0502020202020204" pitchFamily="34" charset="0"/>
                <a:ea typeface="+mn-ea"/>
                <a:cs typeface="+mn-ea"/>
              </a:rPr>
              <a:t>40</a:t>
            </a:r>
            <a:r>
              <a:rPr sz="1000" kern="0" dirty="0">
                <a:solidFill>
                  <a:schemeClr val="tx1"/>
                </a:solidFill>
                <a:latin typeface="Century Gothic" panose="020B0502020202020204" pitchFamily="34" charset="0"/>
                <a:ea typeface="+mn-ea"/>
                <a:cs typeface="+mn-ea"/>
              </a:rPr>
              <a:t>%</a:t>
            </a:r>
          </a:p>
        </p:txBody>
      </p:sp>
      <p:sp>
        <p:nvSpPr>
          <p:cNvPr id="63" name="Making money is art…">
            <a:extLst>
              <a:ext uri="{FF2B5EF4-FFF2-40B4-BE49-F238E27FC236}">
                <a16:creationId xmlns:a16="http://schemas.microsoft.com/office/drawing/2014/main" id="{64D94761-BEC8-4334-830E-E55D2D92A669}"/>
              </a:ext>
            </a:extLst>
          </p:cNvPr>
          <p:cNvSpPr txBox="1"/>
          <p:nvPr/>
        </p:nvSpPr>
        <p:spPr>
          <a:xfrm>
            <a:off x="5088069" y="800846"/>
            <a:ext cx="897682" cy="35548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defTabSz="412750" hangingPunct="0">
              <a:lnSpc>
                <a:spcPct val="150000"/>
              </a:lnSpc>
              <a:defRPr sz="3500" b="0">
                <a:solidFill>
                  <a:srgbClr val="2B2F3C"/>
                </a:solidFill>
                <a:latin typeface="Montserrat Light"/>
                <a:ea typeface="Montserrat Light"/>
                <a:cs typeface="Montserrat Light"/>
                <a:sym typeface="Montserrat Light"/>
              </a:defRPr>
            </a:pPr>
            <a:r>
              <a:rPr lang="zh-CN" altLang="en-US" sz="1750" kern="0" dirty="0">
                <a:latin typeface="Century Gothic" panose="020B0502020202020204" pitchFamily="34" charset="0"/>
                <a:cs typeface="+mn-ea"/>
                <a:sym typeface="Montserrat Light"/>
              </a:rPr>
              <a:t>设计初心</a:t>
            </a:r>
            <a:endParaRPr sz="1750" b="1" kern="0" dirty="0">
              <a:latin typeface="Century Gothic" panose="020B0502020202020204" pitchFamily="34" charset="0"/>
              <a:cs typeface="+mn-ea"/>
              <a:sym typeface="Montserrat Light"/>
            </a:endParaRPr>
          </a:p>
        </p:txBody>
      </p:sp>
      <p:sp>
        <p:nvSpPr>
          <p:cNvPr id="64" name="Distinctively develop without focused partnerships. Business…">
            <a:extLst>
              <a:ext uri="{FF2B5EF4-FFF2-40B4-BE49-F238E27FC236}">
                <a16:creationId xmlns:a16="http://schemas.microsoft.com/office/drawing/2014/main" id="{B3AF19F1-11BB-4350-9BEC-6F980410561E}"/>
              </a:ext>
            </a:extLst>
          </p:cNvPr>
          <p:cNvSpPr txBox="1"/>
          <p:nvPr/>
        </p:nvSpPr>
        <p:spPr>
          <a:xfrm>
            <a:off x="5086511" y="1676147"/>
            <a:ext cx="2797857" cy="190590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defTabSz="412750" hangingPunct="0">
              <a:lnSpc>
                <a:spcPct val="150000"/>
              </a:lnSpc>
              <a:defRPr sz="2000" b="0">
                <a:solidFill>
                  <a:srgbClr val="696F78"/>
                </a:solidFill>
                <a:latin typeface="Montserrat Light"/>
                <a:ea typeface="Montserrat Light"/>
                <a:cs typeface="Montserrat Light"/>
                <a:sym typeface="Montserrat Light"/>
              </a:defRPr>
            </a:pPr>
            <a:r>
              <a:rPr lang="zh-CN" altLang="en-US" sz="1200" kern="0" dirty="0">
                <a:latin typeface="Century Gothic" panose="020B0502020202020204" pitchFamily="34" charset="0"/>
                <a:cs typeface="+mn-ea"/>
                <a:sym typeface="Montserrat Light"/>
              </a:rPr>
              <a:t>市面上缺少集成多种棋类游戏的应用；市面上绝大部分的棋类游戏内置广告、教程等付费内容，抑或“成就”“签到”等无谓的功能，分散使用者注意力。我们相信，设计一款功能齐全、简洁直观，同时给予用户充分自由的棋类应用可以让许多棋类爱好者的生活更加便捷、多彩。</a:t>
            </a:r>
            <a:endParaRPr sz="1200" kern="0" dirty="0">
              <a:latin typeface="Century Gothic" panose="020B0502020202020204" pitchFamily="34" charset="0"/>
              <a:cs typeface="+mn-ea"/>
              <a:sym typeface="Montserrat Light"/>
            </a:endParaRPr>
          </a:p>
        </p:txBody>
      </p:sp>
    </p:spTree>
    <p:extLst>
      <p:ext uri="{BB962C8B-B14F-4D97-AF65-F5344CB8AC3E}">
        <p14:creationId xmlns:p14="http://schemas.microsoft.com/office/powerpoint/2010/main" val="366572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ppt_x"/>
                                          </p:val>
                                        </p:tav>
                                        <p:tav tm="100000">
                                          <p:val>
                                            <p:strVal val="#ppt_x"/>
                                          </p:val>
                                        </p:tav>
                                      </p:tavLst>
                                    </p:anim>
                                    <p:anim calcmode="lin" valueType="num">
                                      <p:cBhvr additive="base">
                                        <p:cTn id="36" dur="50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500" fill="hold"/>
                                        <p:tgtEl>
                                          <p:spTgt spid="61"/>
                                        </p:tgtEl>
                                        <p:attrNameLst>
                                          <p:attrName>ppt_x</p:attrName>
                                        </p:attrNameLst>
                                      </p:cBhvr>
                                      <p:tavLst>
                                        <p:tav tm="0">
                                          <p:val>
                                            <p:strVal val="#ppt_x"/>
                                          </p:val>
                                        </p:tav>
                                        <p:tav tm="100000">
                                          <p:val>
                                            <p:strVal val="#ppt_x"/>
                                          </p:val>
                                        </p:tav>
                                      </p:tavLst>
                                    </p:anim>
                                    <p:anim calcmode="lin" valueType="num">
                                      <p:cBhvr additive="base">
                                        <p:cTn id="40" dur="500" fill="hold"/>
                                        <p:tgtEl>
                                          <p:spTgt spid="6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 calcmode="lin" valueType="num">
                                      <p:cBhvr additive="base">
                                        <p:cTn id="43" dur="500" fill="hold"/>
                                        <p:tgtEl>
                                          <p:spTgt spid="62"/>
                                        </p:tgtEl>
                                        <p:attrNameLst>
                                          <p:attrName>ppt_x</p:attrName>
                                        </p:attrNameLst>
                                      </p:cBhvr>
                                      <p:tavLst>
                                        <p:tav tm="0">
                                          <p:val>
                                            <p:strVal val="#ppt_x"/>
                                          </p:val>
                                        </p:tav>
                                        <p:tav tm="100000">
                                          <p:val>
                                            <p:strVal val="#ppt_x"/>
                                          </p:val>
                                        </p:tav>
                                      </p:tavLst>
                                    </p:anim>
                                    <p:anim calcmode="lin" valueType="num">
                                      <p:cBhvr additive="base">
                                        <p:cTn id="44" dur="500" fill="hold"/>
                                        <p:tgtEl>
                                          <p:spTgt spid="6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anim calcmode="lin" valueType="num">
                                      <p:cBhvr additive="base">
                                        <p:cTn id="47" dur="500" fill="hold"/>
                                        <p:tgtEl>
                                          <p:spTgt spid="63"/>
                                        </p:tgtEl>
                                        <p:attrNameLst>
                                          <p:attrName>ppt_x</p:attrName>
                                        </p:attrNameLst>
                                      </p:cBhvr>
                                      <p:tavLst>
                                        <p:tav tm="0">
                                          <p:val>
                                            <p:strVal val="#ppt_x"/>
                                          </p:val>
                                        </p:tav>
                                        <p:tav tm="100000">
                                          <p:val>
                                            <p:strVal val="#ppt_x"/>
                                          </p:val>
                                        </p:tav>
                                      </p:tavLst>
                                    </p:anim>
                                    <p:anim calcmode="lin" valueType="num">
                                      <p:cBhvr additive="base">
                                        <p:cTn id="48" dur="500" fill="hold"/>
                                        <p:tgtEl>
                                          <p:spTgt spid="6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ppt_x"/>
                                          </p:val>
                                        </p:tav>
                                        <p:tav tm="100000">
                                          <p:val>
                                            <p:strVal val="#ppt_x"/>
                                          </p:val>
                                        </p:tav>
                                      </p:tavLst>
                                    </p:anim>
                                    <p:anim calcmode="lin" valueType="num">
                                      <p:cBhvr additive="base">
                                        <p:cTn id="5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创作伊始</a:t>
              </a:r>
            </a:p>
          </p:txBody>
        </p:sp>
      </p:grpSp>
      <p:grpSp>
        <p:nvGrpSpPr>
          <p:cNvPr id="11" name="组合 10"/>
          <p:cNvGrpSpPr/>
          <p:nvPr/>
        </p:nvGrpSpPr>
        <p:grpSpPr>
          <a:xfrm>
            <a:off x="716216" y="981525"/>
            <a:ext cx="2296303" cy="663643"/>
            <a:chOff x="870239" y="2040912"/>
            <a:chExt cx="2296303" cy="663643"/>
          </a:xfrm>
        </p:grpSpPr>
        <p:sp>
          <p:nvSpPr>
            <p:cNvPr id="12" name="Marketing…">
              <a:extLst>
                <a:ext uri="{FF2B5EF4-FFF2-40B4-BE49-F238E27FC236}">
                  <a16:creationId xmlns:a16="http://schemas.microsoft.com/office/drawing/2014/main" id="{802459E7-56CE-4F61-8FF2-9A78557DF0C9}"/>
                </a:ext>
              </a:extLst>
            </p:cNvPr>
            <p:cNvSpPr txBox="1"/>
            <p:nvPr/>
          </p:nvSpPr>
          <p:spPr>
            <a:xfrm>
              <a:off x="1550715" y="2040912"/>
              <a:ext cx="1615827" cy="55220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defTabSz="412750" hangingPunct="0">
                <a:lnSpc>
                  <a:spcPct val="150000"/>
                </a:lnSpc>
                <a:defRPr sz="3500" b="0">
                  <a:solidFill>
                    <a:srgbClr val="2B2F3C"/>
                  </a:solidFill>
                  <a:latin typeface="Montserrat Light"/>
                  <a:ea typeface="Montserrat Light"/>
                  <a:cs typeface="Montserrat Light"/>
                  <a:sym typeface="Montserrat Light"/>
                </a:defRPr>
              </a:pPr>
              <a:r>
                <a:rPr lang="zh-CN" altLang="en-US" sz="1600" kern="0" dirty="0">
                  <a:latin typeface="Century Gothic" panose="020B0502020202020204" pitchFamily="34" charset="0"/>
                  <a:cs typeface="+mn-ea"/>
                  <a:sym typeface="Montserrat Light"/>
                </a:rPr>
                <a:t>主要棋类</a:t>
              </a:r>
              <a:endParaRPr lang="en-US" altLang="zh-CN" sz="1600" kern="0" dirty="0">
                <a:latin typeface="Century Gothic" panose="020B0502020202020204" pitchFamily="34" charset="0"/>
                <a:cs typeface="+mn-ea"/>
                <a:sym typeface="Montserrat Light"/>
              </a:endParaRPr>
            </a:p>
            <a:p>
              <a:pPr defTabSz="412750" hangingPunct="0">
                <a:lnSpc>
                  <a:spcPct val="150000"/>
                </a:lnSpc>
                <a:defRPr sz="3500" b="0">
                  <a:solidFill>
                    <a:srgbClr val="2B2F3C"/>
                  </a:solidFill>
                  <a:latin typeface="Montserrat Light"/>
                  <a:ea typeface="Montserrat Light"/>
                  <a:cs typeface="Montserrat Light"/>
                  <a:sym typeface="Montserrat Light"/>
                </a:defRPr>
              </a:pPr>
              <a:r>
                <a:rPr lang="zh-CN" altLang="en-US" sz="900" kern="0" dirty="0">
                  <a:latin typeface="Century Gothic" panose="020B0502020202020204" pitchFamily="34" charset="0"/>
                  <a:cs typeface="+mn-ea"/>
                  <a:sym typeface="Montserrat Light"/>
                </a:rPr>
                <a:t>象棋、国际象棋、五子棋、围棋</a:t>
              </a:r>
              <a:endParaRPr sz="900" kern="0" dirty="0">
                <a:latin typeface="Century Gothic" panose="020B0502020202020204" pitchFamily="34" charset="0"/>
                <a:cs typeface="+mn-ea"/>
                <a:sym typeface="Montserrat Light"/>
              </a:endParaRPr>
            </a:p>
          </p:txBody>
        </p:sp>
        <p:sp>
          <p:nvSpPr>
            <p:cNvPr id="13" name="文本框 12"/>
            <p:cNvSpPr txBox="1"/>
            <p:nvPr/>
          </p:nvSpPr>
          <p:spPr>
            <a:xfrm>
              <a:off x="870239" y="2181335"/>
              <a:ext cx="680476" cy="523220"/>
            </a:xfrm>
            <a:prstGeom prst="rect">
              <a:avLst/>
            </a:prstGeom>
            <a:noFill/>
          </p:spPr>
          <p:txBody>
            <a:bodyPr wrap="square" rtlCol="0">
              <a:spAutoFit/>
            </a:bodyPr>
            <a:lstStyle/>
            <a:p>
              <a:r>
                <a:rPr lang="en-US" altLang="zh-CN" sz="2800" dirty="0">
                  <a:latin typeface="Century Gothic" panose="020B0502020202020204" pitchFamily="34" charset="0"/>
                  <a:cs typeface="+mn-ea"/>
                </a:rPr>
                <a:t>01</a:t>
              </a:r>
              <a:endParaRPr lang="zh-CN" altLang="en-US" sz="2800" dirty="0">
                <a:latin typeface="Century Gothic" panose="020B0502020202020204" pitchFamily="34" charset="0"/>
                <a:cs typeface="+mn-ea"/>
              </a:endParaRPr>
            </a:p>
          </p:txBody>
        </p:sp>
      </p:grpSp>
      <p:grpSp>
        <p:nvGrpSpPr>
          <p:cNvPr id="14" name="组合 13"/>
          <p:cNvGrpSpPr/>
          <p:nvPr/>
        </p:nvGrpSpPr>
        <p:grpSpPr>
          <a:xfrm>
            <a:off x="716216" y="2067694"/>
            <a:ext cx="3594735" cy="663643"/>
            <a:chOff x="870239" y="3679378"/>
            <a:chExt cx="3594735" cy="663643"/>
          </a:xfrm>
        </p:grpSpPr>
        <p:sp>
          <p:nvSpPr>
            <p:cNvPr id="15" name="Design…">
              <a:extLst>
                <a:ext uri="{FF2B5EF4-FFF2-40B4-BE49-F238E27FC236}">
                  <a16:creationId xmlns:a16="http://schemas.microsoft.com/office/drawing/2014/main" id="{88DDE6A3-C93B-4BDE-A652-1FC1BFD39B29}"/>
                </a:ext>
              </a:extLst>
            </p:cNvPr>
            <p:cNvSpPr txBox="1"/>
            <p:nvPr/>
          </p:nvSpPr>
          <p:spPr>
            <a:xfrm>
              <a:off x="1550715" y="3679378"/>
              <a:ext cx="2914259" cy="55220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defTabSz="412750" hangingPunct="0">
                <a:lnSpc>
                  <a:spcPct val="150000"/>
                </a:lnSpc>
                <a:defRPr sz="3500" b="0">
                  <a:solidFill>
                    <a:srgbClr val="2B2F3C"/>
                  </a:solidFill>
                  <a:latin typeface="Montserrat Light"/>
                  <a:ea typeface="Montserrat Light"/>
                  <a:cs typeface="Montserrat Light"/>
                  <a:sym typeface="Montserrat Light"/>
                </a:defRPr>
              </a:pPr>
              <a:r>
                <a:rPr lang="zh-CN" altLang="en-US" sz="1600" kern="0" dirty="0">
                  <a:latin typeface="Century Gothic" panose="020B0502020202020204" pitchFamily="34" charset="0"/>
                  <a:cs typeface="+mn-ea"/>
                  <a:sym typeface="Montserrat Light"/>
                </a:rPr>
                <a:t>趣味棋类</a:t>
              </a:r>
              <a:endParaRPr sz="1600" kern="0" dirty="0">
                <a:latin typeface="Century Gothic" panose="020B0502020202020204" pitchFamily="34" charset="0"/>
                <a:cs typeface="+mn-ea"/>
                <a:sym typeface="Montserrat Light"/>
              </a:endParaRPr>
            </a:p>
            <a:p>
              <a:pPr defTabSz="412750" hangingPunct="0">
                <a:lnSpc>
                  <a:spcPct val="150000"/>
                </a:lnSpc>
                <a:defRPr sz="2000" b="0">
                  <a:solidFill>
                    <a:srgbClr val="696F78"/>
                  </a:solidFill>
                  <a:latin typeface="Montserrat Light"/>
                  <a:ea typeface="Montserrat Light"/>
                  <a:cs typeface="Montserrat Light"/>
                  <a:sym typeface="Montserrat Light"/>
                </a:defRPr>
              </a:pPr>
              <a:r>
                <a:rPr lang="zh-CN" altLang="en-US" sz="900" kern="0" dirty="0">
                  <a:latin typeface="Century Gothic" panose="020B0502020202020204" pitchFamily="34" charset="0"/>
                  <a:cs typeface="+mn-ea"/>
                  <a:sym typeface="Montserrat Light"/>
                </a:rPr>
                <a:t>跳棋、西洋跳棋、斗兽棋</a:t>
              </a:r>
              <a:endParaRPr sz="900" kern="0" dirty="0">
                <a:latin typeface="Century Gothic" panose="020B0502020202020204" pitchFamily="34" charset="0"/>
                <a:cs typeface="+mn-ea"/>
                <a:sym typeface="Montserrat Light"/>
              </a:endParaRPr>
            </a:p>
          </p:txBody>
        </p:sp>
        <p:sp>
          <p:nvSpPr>
            <p:cNvPr id="16" name="文本框 15"/>
            <p:cNvSpPr txBox="1"/>
            <p:nvPr/>
          </p:nvSpPr>
          <p:spPr>
            <a:xfrm>
              <a:off x="870239" y="3819801"/>
              <a:ext cx="680476" cy="523220"/>
            </a:xfrm>
            <a:prstGeom prst="rect">
              <a:avLst/>
            </a:prstGeom>
            <a:noFill/>
          </p:spPr>
          <p:txBody>
            <a:bodyPr wrap="square" rtlCol="0">
              <a:spAutoFit/>
            </a:bodyPr>
            <a:lstStyle/>
            <a:p>
              <a:r>
                <a:rPr lang="en-US" altLang="zh-CN" sz="2800" dirty="0">
                  <a:latin typeface="Century Gothic" panose="020B0502020202020204" pitchFamily="34" charset="0"/>
                  <a:cs typeface="+mn-ea"/>
                </a:rPr>
                <a:t>02</a:t>
              </a:r>
              <a:endParaRPr lang="zh-CN" altLang="en-US" sz="2800" dirty="0">
                <a:latin typeface="Century Gothic" panose="020B0502020202020204" pitchFamily="34" charset="0"/>
                <a:cs typeface="+mn-ea"/>
              </a:endParaRPr>
            </a:p>
          </p:txBody>
        </p:sp>
      </p:grpSp>
      <p:grpSp>
        <p:nvGrpSpPr>
          <p:cNvPr id="17" name="组合 16"/>
          <p:cNvGrpSpPr/>
          <p:nvPr/>
        </p:nvGrpSpPr>
        <p:grpSpPr>
          <a:xfrm>
            <a:off x="716216" y="3294286"/>
            <a:ext cx="2097531" cy="663643"/>
            <a:chOff x="870239" y="5317843"/>
            <a:chExt cx="2097531" cy="663643"/>
          </a:xfrm>
        </p:grpSpPr>
        <p:sp>
          <p:nvSpPr>
            <p:cNvPr id="18" name="Consulting…">
              <a:extLst>
                <a:ext uri="{FF2B5EF4-FFF2-40B4-BE49-F238E27FC236}">
                  <a16:creationId xmlns:a16="http://schemas.microsoft.com/office/drawing/2014/main" id="{06C5314A-F968-400C-BDFA-1AB12FDE84A0}"/>
                </a:ext>
              </a:extLst>
            </p:cNvPr>
            <p:cNvSpPr txBox="1"/>
            <p:nvPr/>
          </p:nvSpPr>
          <p:spPr>
            <a:xfrm>
              <a:off x="1550715" y="5317843"/>
              <a:ext cx="1417055" cy="55220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defTabSz="412750" hangingPunct="0">
                <a:lnSpc>
                  <a:spcPct val="150000"/>
                </a:lnSpc>
                <a:defRPr sz="3500" b="0">
                  <a:solidFill>
                    <a:srgbClr val="2B2F3C"/>
                  </a:solidFill>
                  <a:latin typeface="Montserrat Light"/>
                  <a:ea typeface="Montserrat Light"/>
                  <a:cs typeface="Montserrat Light"/>
                  <a:sym typeface="Montserrat Light"/>
                </a:defRPr>
              </a:pPr>
              <a:r>
                <a:rPr lang="zh-CN" altLang="en-US" sz="1600" kern="0" dirty="0">
                  <a:latin typeface="Century Gothic" panose="020B0502020202020204" pitchFamily="34" charset="0"/>
                  <a:cs typeface="+mn-ea"/>
                  <a:sym typeface="Montserrat Light"/>
                </a:rPr>
                <a:t>补充棋类</a:t>
              </a:r>
              <a:endParaRPr lang="en-US" altLang="zh-CN" sz="1600" kern="0" dirty="0">
                <a:latin typeface="Century Gothic" panose="020B0502020202020204" pitchFamily="34" charset="0"/>
                <a:cs typeface="+mn-ea"/>
                <a:sym typeface="Montserrat Light"/>
              </a:endParaRPr>
            </a:p>
            <a:p>
              <a:pPr defTabSz="412750" hangingPunct="0">
                <a:lnSpc>
                  <a:spcPct val="150000"/>
                </a:lnSpc>
                <a:defRPr sz="3500" b="0">
                  <a:solidFill>
                    <a:srgbClr val="2B2F3C"/>
                  </a:solidFill>
                  <a:latin typeface="Montserrat Light"/>
                  <a:ea typeface="Montserrat Light"/>
                  <a:cs typeface="Montserrat Light"/>
                  <a:sym typeface="Montserrat Light"/>
                </a:defRPr>
              </a:pPr>
              <a:r>
                <a:rPr lang="zh-CN" altLang="en-US" sz="900" kern="0" dirty="0">
                  <a:latin typeface="Century Gothic" panose="020B0502020202020204" pitchFamily="34" charset="0"/>
                  <a:cs typeface="+mn-ea"/>
                  <a:sym typeface="Montserrat Light"/>
                </a:rPr>
                <a:t>军棋、四子棋、独立钻石棋</a:t>
              </a:r>
              <a:r>
                <a:rPr sz="900" kern="0" dirty="0">
                  <a:latin typeface="Century Gothic" panose="020B0502020202020204" pitchFamily="34" charset="0"/>
                  <a:cs typeface="+mn-ea"/>
                  <a:sym typeface="Montserrat Light"/>
                </a:rPr>
                <a:t>.</a:t>
              </a:r>
            </a:p>
          </p:txBody>
        </p:sp>
        <p:sp>
          <p:nvSpPr>
            <p:cNvPr id="19" name="文本框 18"/>
            <p:cNvSpPr txBox="1"/>
            <p:nvPr/>
          </p:nvSpPr>
          <p:spPr>
            <a:xfrm>
              <a:off x="870239" y="5458266"/>
              <a:ext cx="680476" cy="523220"/>
            </a:xfrm>
            <a:prstGeom prst="rect">
              <a:avLst/>
            </a:prstGeom>
            <a:noFill/>
          </p:spPr>
          <p:txBody>
            <a:bodyPr wrap="square" rtlCol="0">
              <a:spAutoFit/>
            </a:bodyPr>
            <a:lstStyle/>
            <a:p>
              <a:r>
                <a:rPr lang="en-US" altLang="zh-CN" sz="2800" dirty="0">
                  <a:latin typeface="Century Gothic" panose="020B0502020202020204" pitchFamily="34" charset="0"/>
                  <a:cs typeface="+mn-ea"/>
                </a:rPr>
                <a:t>03</a:t>
              </a:r>
              <a:endParaRPr lang="zh-CN" altLang="en-US" sz="2800" dirty="0">
                <a:latin typeface="Century Gothic" panose="020B0502020202020204" pitchFamily="34" charset="0"/>
                <a:cs typeface="+mn-ea"/>
              </a:endParaRPr>
            </a:p>
          </p:txBody>
        </p:sp>
      </p:grpSp>
      <p:grpSp>
        <p:nvGrpSpPr>
          <p:cNvPr id="20" name="组合 19">
            <a:extLst>
              <a:ext uri="{FF2B5EF4-FFF2-40B4-BE49-F238E27FC236}">
                <a16:creationId xmlns:a16="http://schemas.microsoft.com/office/drawing/2014/main" id="{04519234-E41F-4B6F-8CE2-09A683187A3D}"/>
              </a:ext>
            </a:extLst>
          </p:cNvPr>
          <p:cNvGrpSpPr/>
          <p:nvPr/>
        </p:nvGrpSpPr>
        <p:grpSpPr>
          <a:xfrm>
            <a:off x="5544108" y="1120583"/>
            <a:ext cx="2673584" cy="2878954"/>
            <a:chOff x="5544108" y="1120583"/>
            <a:chExt cx="2673584" cy="2878954"/>
          </a:xfrm>
        </p:grpSpPr>
        <p:grpSp>
          <p:nvGrpSpPr>
            <p:cNvPr id="21" name="组合 20"/>
            <p:cNvGrpSpPr/>
            <p:nvPr/>
          </p:nvGrpSpPr>
          <p:grpSpPr>
            <a:xfrm>
              <a:off x="6084168" y="1121948"/>
              <a:ext cx="1656184" cy="2877589"/>
              <a:chOff x="1477543" y="637844"/>
              <a:chExt cx="6486890" cy="3157021"/>
            </a:xfrm>
          </p:grpSpPr>
          <p:sp>
            <p:nvSpPr>
              <p:cNvPr id="22" name="矩形 21"/>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23" name="矩形 22"/>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24" name="矩形 23"/>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cxnSp>
          <p:nvCxnSpPr>
            <p:cNvPr id="25" name="直接连接符 24"/>
            <p:cNvCxnSpPr/>
            <p:nvPr/>
          </p:nvCxnSpPr>
          <p:spPr>
            <a:xfrm flipH="1">
              <a:off x="7416316" y="1120583"/>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544108" y="3064799"/>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reeform 275"/>
            <p:cNvSpPr>
              <a:spLocks noEditPoints="1"/>
            </p:cNvSpPr>
            <p:nvPr/>
          </p:nvSpPr>
          <p:spPr bwMode="auto">
            <a:xfrm>
              <a:off x="6566615" y="2211986"/>
              <a:ext cx="691289" cy="697514"/>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33 w 288"/>
                <a:gd name="T11" fmla="*/ 131 h 288"/>
                <a:gd name="T12" fmla="*/ 230 w 288"/>
                <a:gd name="T13" fmla="*/ 134 h 288"/>
                <a:gd name="T14" fmla="*/ 189 w 288"/>
                <a:gd name="T15" fmla="*/ 161 h 288"/>
                <a:gd name="T16" fmla="*/ 187 w 288"/>
                <a:gd name="T17" fmla="*/ 165 h 288"/>
                <a:gd name="T18" fmla="*/ 188 w 288"/>
                <a:gd name="T19" fmla="*/ 166 h 288"/>
                <a:gd name="T20" fmla="*/ 205 w 288"/>
                <a:gd name="T21" fmla="*/ 218 h 288"/>
                <a:gd name="T22" fmla="*/ 206 w 288"/>
                <a:gd name="T23" fmla="*/ 223 h 288"/>
                <a:gd name="T24" fmla="*/ 205 w 288"/>
                <a:gd name="T25" fmla="*/ 229 h 288"/>
                <a:gd name="T26" fmla="*/ 198 w 288"/>
                <a:gd name="T27" fmla="*/ 232 h 288"/>
                <a:gd name="T28" fmla="*/ 198 w 288"/>
                <a:gd name="T29" fmla="*/ 232 h 288"/>
                <a:gd name="T30" fmla="*/ 190 w 288"/>
                <a:gd name="T31" fmla="*/ 229 h 288"/>
                <a:gd name="T32" fmla="*/ 148 w 288"/>
                <a:gd name="T33" fmla="*/ 195 h 288"/>
                <a:gd name="T34" fmla="*/ 146 w 288"/>
                <a:gd name="T35" fmla="*/ 194 h 288"/>
                <a:gd name="T36" fmla="*/ 144 w 288"/>
                <a:gd name="T37" fmla="*/ 195 h 288"/>
                <a:gd name="T38" fmla="*/ 104 w 288"/>
                <a:gd name="T39" fmla="*/ 229 h 288"/>
                <a:gd name="T40" fmla="*/ 96 w 288"/>
                <a:gd name="T41" fmla="*/ 232 h 288"/>
                <a:gd name="T42" fmla="*/ 89 w 288"/>
                <a:gd name="T43" fmla="*/ 229 h 288"/>
                <a:gd name="T44" fmla="*/ 87 w 288"/>
                <a:gd name="T45" fmla="*/ 223 h 288"/>
                <a:gd name="T46" fmla="*/ 88 w 288"/>
                <a:gd name="T47" fmla="*/ 218 h 288"/>
                <a:gd name="T48" fmla="*/ 104 w 288"/>
                <a:gd name="T49" fmla="*/ 166 h 288"/>
                <a:gd name="T50" fmla="*/ 104 w 288"/>
                <a:gd name="T51" fmla="*/ 165 h 288"/>
                <a:gd name="T52" fmla="*/ 102 w 288"/>
                <a:gd name="T53" fmla="*/ 161 h 288"/>
                <a:gd name="T54" fmla="*/ 61 w 288"/>
                <a:gd name="T55" fmla="*/ 134 h 288"/>
                <a:gd name="T56" fmla="*/ 58 w 288"/>
                <a:gd name="T57" fmla="*/ 131 h 288"/>
                <a:gd name="T58" fmla="*/ 56 w 288"/>
                <a:gd name="T59" fmla="*/ 125 h 288"/>
                <a:gd name="T60" fmla="*/ 57 w 288"/>
                <a:gd name="T61" fmla="*/ 120 h 288"/>
                <a:gd name="T62" fmla="*/ 61 w 288"/>
                <a:gd name="T63" fmla="*/ 117 h 288"/>
                <a:gd name="T64" fmla="*/ 67 w 288"/>
                <a:gd name="T65" fmla="*/ 116 h 288"/>
                <a:gd name="T66" fmla="*/ 118 w 288"/>
                <a:gd name="T67" fmla="*/ 116 h 288"/>
                <a:gd name="T68" fmla="*/ 120 w 288"/>
                <a:gd name="T69" fmla="*/ 115 h 288"/>
                <a:gd name="T70" fmla="*/ 122 w 288"/>
                <a:gd name="T71" fmla="*/ 113 h 288"/>
                <a:gd name="T72" fmla="*/ 136 w 288"/>
                <a:gd name="T73" fmla="*/ 61 h 288"/>
                <a:gd name="T74" fmla="*/ 138 w 288"/>
                <a:gd name="T75" fmla="*/ 56 h 288"/>
                <a:gd name="T76" fmla="*/ 146 w 288"/>
                <a:gd name="T77" fmla="*/ 52 h 288"/>
                <a:gd name="T78" fmla="*/ 153 w 288"/>
                <a:gd name="T79" fmla="*/ 56 h 288"/>
                <a:gd name="T80" fmla="*/ 155 w 288"/>
                <a:gd name="T81" fmla="*/ 61 h 288"/>
                <a:gd name="T82" fmla="*/ 170 w 288"/>
                <a:gd name="T83" fmla="*/ 113 h 288"/>
                <a:gd name="T84" fmla="*/ 171 w 288"/>
                <a:gd name="T85" fmla="*/ 115 h 288"/>
                <a:gd name="T86" fmla="*/ 174 w 288"/>
                <a:gd name="T87" fmla="*/ 116 h 288"/>
                <a:gd name="T88" fmla="*/ 224 w 288"/>
                <a:gd name="T89" fmla="*/ 116 h 288"/>
                <a:gd name="T90" fmla="*/ 229 w 288"/>
                <a:gd name="T91" fmla="*/ 117 h 288"/>
                <a:gd name="T92" fmla="*/ 234 w 288"/>
                <a:gd name="T93" fmla="*/ 120 h 288"/>
                <a:gd name="T94" fmla="*/ 236 w 288"/>
                <a:gd name="T95" fmla="*/ 125 h 288"/>
                <a:gd name="T96" fmla="*/ 233 w 288"/>
                <a:gd name="T97" fmla="*/ 13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233" y="131"/>
                  </a:moveTo>
                  <a:cubicBezTo>
                    <a:pt x="232" y="133"/>
                    <a:pt x="231" y="134"/>
                    <a:pt x="230" y="134"/>
                  </a:cubicBezTo>
                  <a:cubicBezTo>
                    <a:pt x="189" y="161"/>
                    <a:pt x="189" y="161"/>
                    <a:pt x="189" y="161"/>
                  </a:cubicBezTo>
                  <a:cubicBezTo>
                    <a:pt x="188" y="161"/>
                    <a:pt x="187" y="164"/>
                    <a:pt x="187" y="165"/>
                  </a:cubicBezTo>
                  <a:cubicBezTo>
                    <a:pt x="187" y="165"/>
                    <a:pt x="187" y="166"/>
                    <a:pt x="188" y="166"/>
                  </a:cubicBezTo>
                  <a:cubicBezTo>
                    <a:pt x="205" y="218"/>
                    <a:pt x="205" y="218"/>
                    <a:pt x="205" y="218"/>
                  </a:cubicBezTo>
                  <a:cubicBezTo>
                    <a:pt x="206" y="220"/>
                    <a:pt x="206" y="221"/>
                    <a:pt x="206" y="223"/>
                  </a:cubicBezTo>
                  <a:cubicBezTo>
                    <a:pt x="206" y="225"/>
                    <a:pt x="206" y="227"/>
                    <a:pt x="205" y="229"/>
                  </a:cubicBezTo>
                  <a:cubicBezTo>
                    <a:pt x="203" y="231"/>
                    <a:pt x="200" y="232"/>
                    <a:pt x="198" y="232"/>
                  </a:cubicBezTo>
                  <a:cubicBezTo>
                    <a:pt x="198" y="232"/>
                    <a:pt x="198" y="232"/>
                    <a:pt x="198" y="232"/>
                  </a:cubicBezTo>
                  <a:cubicBezTo>
                    <a:pt x="194" y="232"/>
                    <a:pt x="192" y="230"/>
                    <a:pt x="190" y="229"/>
                  </a:cubicBezTo>
                  <a:cubicBezTo>
                    <a:pt x="148" y="195"/>
                    <a:pt x="148" y="195"/>
                    <a:pt x="148" y="195"/>
                  </a:cubicBezTo>
                  <a:cubicBezTo>
                    <a:pt x="148" y="194"/>
                    <a:pt x="147" y="194"/>
                    <a:pt x="146" y="194"/>
                  </a:cubicBezTo>
                  <a:cubicBezTo>
                    <a:pt x="145" y="194"/>
                    <a:pt x="144" y="194"/>
                    <a:pt x="144" y="195"/>
                  </a:cubicBezTo>
                  <a:cubicBezTo>
                    <a:pt x="104" y="229"/>
                    <a:pt x="104" y="229"/>
                    <a:pt x="104" y="229"/>
                  </a:cubicBezTo>
                  <a:cubicBezTo>
                    <a:pt x="102" y="230"/>
                    <a:pt x="100" y="232"/>
                    <a:pt x="96" y="232"/>
                  </a:cubicBezTo>
                  <a:cubicBezTo>
                    <a:pt x="94" y="232"/>
                    <a:pt x="91" y="231"/>
                    <a:pt x="89" y="229"/>
                  </a:cubicBezTo>
                  <a:cubicBezTo>
                    <a:pt x="88" y="226"/>
                    <a:pt x="87" y="224"/>
                    <a:pt x="87" y="223"/>
                  </a:cubicBezTo>
                  <a:cubicBezTo>
                    <a:pt x="87" y="221"/>
                    <a:pt x="88" y="220"/>
                    <a:pt x="88" y="218"/>
                  </a:cubicBezTo>
                  <a:cubicBezTo>
                    <a:pt x="104" y="166"/>
                    <a:pt x="104" y="166"/>
                    <a:pt x="104" y="166"/>
                  </a:cubicBezTo>
                  <a:cubicBezTo>
                    <a:pt x="104" y="166"/>
                    <a:pt x="104" y="166"/>
                    <a:pt x="104" y="165"/>
                  </a:cubicBezTo>
                  <a:cubicBezTo>
                    <a:pt x="104" y="164"/>
                    <a:pt x="103" y="162"/>
                    <a:pt x="102" y="161"/>
                  </a:cubicBezTo>
                  <a:cubicBezTo>
                    <a:pt x="61" y="134"/>
                    <a:pt x="61" y="134"/>
                    <a:pt x="61" y="134"/>
                  </a:cubicBezTo>
                  <a:cubicBezTo>
                    <a:pt x="60" y="134"/>
                    <a:pt x="59" y="133"/>
                    <a:pt x="58" y="131"/>
                  </a:cubicBezTo>
                  <a:cubicBezTo>
                    <a:pt x="57" y="130"/>
                    <a:pt x="56" y="128"/>
                    <a:pt x="56" y="125"/>
                  </a:cubicBezTo>
                  <a:cubicBezTo>
                    <a:pt x="56" y="123"/>
                    <a:pt x="56" y="121"/>
                    <a:pt x="57" y="120"/>
                  </a:cubicBezTo>
                  <a:cubicBezTo>
                    <a:pt x="59" y="119"/>
                    <a:pt x="60" y="118"/>
                    <a:pt x="61" y="117"/>
                  </a:cubicBezTo>
                  <a:cubicBezTo>
                    <a:pt x="63" y="116"/>
                    <a:pt x="65" y="116"/>
                    <a:pt x="67" y="116"/>
                  </a:cubicBezTo>
                  <a:cubicBezTo>
                    <a:pt x="118" y="116"/>
                    <a:pt x="118" y="116"/>
                    <a:pt x="118" y="116"/>
                  </a:cubicBezTo>
                  <a:cubicBezTo>
                    <a:pt x="118" y="116"/>
                    <a:pt x="119" y="116"/>
                    <a:pt x="120" y="115"/>
                  </a:cubicBezTo>
                  <a:cubicBezTo>
                    <a:pt x="121" y="115"/>
                    <a:pt x="121" y="114"/>
                    <a:pt x="122" y="113"/>
                  </a:cubicBezTo>
                  <a:cubicBezTo>
                    <a:pt x="136" y="61"/>
                    <a:pt x="136" y="61"/>
                    <a:pt x="136" y="61"/>
                  </a:cubicBezTo>
                  <a:cubicBezTo>
                    <a:pt x="137" y="59"/>
                    <a:pt x="137" y="57"/>
                    <a:pt x="138" y="56"/>
                  </a:cubicBezTo>
                  <a:cubicBezTo>
                    <a:pt x="139" y="54"/>
                    <a:pt x="142" y="52"/>
                    <a:pt x="146" y="52"/>
                  </a:cubicBezTo>
                  <a:cubicBezTo>
                    <a:pt x="150" y="52"/>
                    <a:pt x="152" y="54"/>
                    <a:pt x="153" y="56"/>
                  </a:cubicBezTo>
                  <a:cubicBezTo>
                    <a:pt x="154" y="57"/>
                    <a:pt x="154" y="59"/>
                    <a:pt x="155" y="61"/>
                  </a:cubicBezTo>
                  <a:cubicBezTo>
                    <a:pt x="170" y="113"/>
                    <a:pt x="170" y="113"/>
                    <a:pt x="170" y="113"/>
                  </a:cubicBezTo>
                  <a:cubicBezTo>
                    <a:pt x="170" y="114"/>
                    <a:pt x="170" y="115"/>
                    <a:pt x="171" y="115"/>
                  </a:cubicBezTo>
                  <a:cubicBezTo>
                    <a:pt x="172" y="116"/>
                    <a:pt x="173" y="116"/>
                    <a:pt x="174" y="116"/>
                  </a:cubicBezTo>
                  <a:cubicBezTo>
                    <a:pt x="224" y="116"/>
                    <a:pt x="224" y="116"/>
                    <a:pt x="224" y="116"/>
                  </a:cubicBezTo>
                  <a:cubicBezTo>
                    <a:pt x="226" y="116"/>
                    <a:pt x="227" y="116"/>
                    <a:pt x="229" y="117"/>
                  </a:cubicBezTo>
                  <a:cubicBezTo>
                    <a:pt x="230" y="117"/>
                    <a:pt x="232" y="118"/>
                    <a:pt x="234" y="120"/>
                  </a:cubicBezTo>
                  <a:cubicBezTo>
                    <a:pt x="235" y="121"/>
                    <a:pt x="236" y="123"/>
                    <a:pt x="236" y="125"/>
                  </a:cubicBezTo>
                  <a:cubicBezTo>
                    <a:pt x="236" y="128"/>
                    <a:pt x="234" y="130"/>
                    <a:pt x="233" y="131"/>
                  </a:cubicBez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grpSp>
      <p:sp>
        <p:nvSpPr>
          <p:cNvPr id="28" name="文本框 27">
            <a:extLst>
              <a:ext uri="{FF2B5EF4-FFF2-40B4-BE49-F238E27FC236}">
                <a16:creationId xmlns:a16="http://schemas.microsoft.com/office/drawing/2014/main" id="{47543B4F-F691-4771-93F4-7981CE012693}"/>
              </a:ext>
            </a:extLst>
          </p:cNvPr>
          <p:cNvSpPr txBox="1"/>
          <p:nvPr/>
        </p:nvSpPr>
        <p:spPr>
          <a:xfrm>
            <a:off x="3302838" y="677673"/>
            <a:ext cx="5124945" cy="338554"/>
          </a:xfrm>
          <a:prstGeom prst="rect">
            <a:avLst/>
          </a:prstGeom>
          <a:noFill/>
        </p:spPr>
        <p:txBody>
          <a:bodyPr wrap="square" rtlCol="0">
            <a:spAutoFit/>
          </a:bodyPr>
          <a:lstStyle/>
          <a:p>
            <a:pPr algn="ctr"/>
            <a:r>
              <a:rPr lang="zh-CN" altLang="en-US" sz="1600" b="1" dirty="0">
                <a:cs typeface="+mn-ea"/>
              </a:rPr>
              <a:t>利用该应用可以进行世界流行的几乎所有的棋类游戏</a:t>
            </a:r>
          </a:p>
        </p:txBody>
      </p:sp>
    </p:spTree>
    <p:extLst>
      <p:ext uri="{BB962C8B-B14F-4D97-AF65-F5344CB8AC3E}">
        <p14:creationId xmlns:p14="http://schemas.microsoft.com/office/powerpoint/2010/main" val="188612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创作伊始</a:t>
              </a:r>
            </a:p>
          </p:txBody>
        </p:sp>
      </p:grpSp>
      <p:cxnSp>
        <p:nvCxnSpPr>
          <p:cNvPr id="17" name="直接连接符 16"/>
          <p:cNvCxnSpPr/>
          <p:nvPr/>
        </p:nvCxnSpPr>
        <p:spPr>
          <a:xfrm>
            <a:off x="1146864" y="2571750"/>
            <a:ext cx="2027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68144" y="2571750"/>
            <a:ext cx="2027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633A7343-2F43-4304-BC23-12FB8D007D3C}"/>
              </a:ext>
            </a:extLst>
          </p:cNvPr>
          <p:cNvGrpSpPr/>
          <p:nvPr/>
        </p:nvGrpSpPr>
        <p:grpSpPr>
          <a:xfrm>
            <a:off x="3419872" y="1419622"/>
            <a:ext cx="2304256" cy="2304256"/>
            <a:chOff x="3419872" y="1419622"/>
            <a:chExt cx="2304256" cy="2304256"/>
          </a:xfrm>
        </p:grpSpPr>
        <p:sp>
          <p:nvSpPr>
            <p:cNvPr id="15" name="椭圆 14"/>
            <p:cNvSpPr/>
            <p:nvPr/>
          </p:nvSpPr>
          <p:spPr>
            <a:xfrm>
              <a:off x="3419872" y="1419622"/>
              <a:ext cx="2304256" cy="23042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19" name="组合 18"/>
            <p:cNvGrpSpPr/>
            <p:nvPr/>
          </p:nvGrpSpPr>
          <p:grpSpPr>
            <a:xfrm>
              <a:off x="4257291" y="2278852"/>
              <a:ext cx="629418" cy="585795"/>
              <a:chOff x="1136662" y="2248537"/>
              <a:chExt cx="629418" cy="585795"/>
            </a:xfrm>
            <a:solidFill>
              <a:schemeClr val="tx2">
                <a:lumMod val="50000"/>
              </a:schemeClr>
            </a:solidFill>
          </p:grpSpPr>
          <p:sp>
            <p:nvSpPr>
              <p:cNvPr id="20" name="Freeform 30"/>
              <p:cNvSpPr>
                <a:spLocks/>
              </p:cNvSpPr>
              <p:nvPr/>
            </p:nvSpPr>
            <p:spPr bwMode="auto">
              <a:xfrm>
                <a:off x="1314270" y="2248537"/>
                <a:ext cx="292897" cy="227463"/>
              </a:xfrm>
              <a:custGeom>
                <a:avLst/>
                <a:gdLst>
                  <a:gd name="T0" fmla="*/ 0 w 1242"/>
                  <a:gd name="T1" fmla="*/ 483 h 963"/>
                  <a:gd name="T2" fmla="*/ 140 w 1242"/>
                  <a:gd name="T3" fmla="*/ 622 h 963"/>
                  <a:gd name="T4" fmla="*/ 265 w 1242"/>
                  <a:gd name="T5" fmla="*/ 606 h 963"/>
                  <a:gd name="T6" fmla="*/ 279 w 1242"/>
                  <a:gd name="T7" fmla="*/ 690 h 963"/>
                  <a:gd name="T8" fmla="*/ 279 w 1242"/>
                  <a:gd name="T9" fmla="*/ 963 h 963"/>
                  <a:gd name="T10" fmla="*/ 511 w 1242"/>
                  <a:gd name="T11" fmla="*/ 963 h 963"/>
                  <a:gd name="T12" fmla="*/ 553 w 1242"/>
                  <a:gd name="T13" fmla="*/ 953 h 963"/>
                  <a:gd name="T14" fmla="*/ 547 w 1242"/>
                  <a:gd name="T15" fmla="*/ 867 h 963"/>
                  <a:gd name="T16" fmla="*/ 759 w 1242"/>
                  <a:gd name="T17" fmla="*/ 675 h 963"/>
                  <a:gd name="T18" fmla="*/ 971 w 1242"/>
                  <a:gd name="T19" fmla="*/ 867 h 963"/>
                  <a:gd name="T20" fmla="*/ 965 w 1242"/>
                  <a:gd name="T21" fmla="*/ 953 h 963"/>
                  <a:gd name="T22" fmla="*/ 1006 w 1242"/>
                  <a:gd name="T23" fmla="*/ 963 h 963"/>
                  <a:gd name="T24" fmla="*/ 1239 w 1242"/>
                  <a:gd name="T25" fmla="*/ 963 h 963"/>
                  <a:gd name="T26" fmla="*/ 1239 w 1242"/>
                  <a:gd name="T27" fmla="*/ 117 h 963"/>
                  <a:gd name="T28" fmla="*/ 1214 w 1242"/>
                  <a:gd name="T29" fmla="*/ 28 h 963"/>
                  <a:gd name="T30" fmla="*/ 1118 w 1242"/>
                  <a:gd name="T31" fmla="*/ 3 h 963"/>
                  <a:gd name="T32" fmla="*/ 279 w 1242"/>
                  <a:gd name="T33" fmla="*/ 3 h 963"/>
                  <a:gd name="T34" fmla="*/ 279 w 1242"/>
                  <a:gd name="T35" fmla="*/ 276 h 963"/>
                  <a:gd name="T36" fmla="*/ 265 w 1242"/>
                  <a:gd name="T37" fmla="*/ 361 h 963"/>
                  <a:gd name="T38" fmla="*/ 140 w 1242"/>
                  <a:gd name="T39" fmla="*/ 344 h 963"/>
                  <a:gd name="T40" fmla="*/ 0 w 1242"/>
                  <a:gd name="T41" fmla="*/ 48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2" h="963">
                    <a:moveTo>
                      <a:pt x="0" y="483"/>
                    </a:moveTo>
                    <a:cubicBezTo>
                      <a:pt x="0" y="560"/>
                      <a:pt x="63" y="622"/>
                      <a:pt x="140" y="622"/>
                    </a:cubicBezTo>
                    <a:cubicBezTo>
                      <a:pt x="209" y="622"/>
                      <a:pt x="243" y="579"/>
                      <a:pt x="265" y="606"/>
                    </a:cubicBezTo>
                    <a:cubicBezTo>
                      <a:pt x="277" y="620"/>
                      <a:pt x="279" y="637"/>
                      <a:pt x="279" y="690"/>
                    </a:cubicBezTo>
                    <a:lnTo>
                      <a:pt x="279" y="963"/>
                    </a:lnTo>
                    <a:lnTo>
                      <a:pt x="511" y="963"/>
                    </a:lnTo>
                    <a:cubicBezTo>
                      <a:pt x="545" y="963"/>
                      <a:pt x="550" y="960"/>
                      <a:pt x="553" y="953"/>
                    </a:cubicBezTo>
                    <a:cubicBezTo>
                      <a:pt x="559" y="940"/>
                      <a:pt x="547" y="918"/>
                      <a:pt x="547" y="867"/>
                    </a:cubicBezTo>
                    <a:cubicBezTo>
                      <a:pt x="547" y="760"/>
                      <a:pt x="660" y="675"/>
                      <a:pt x="759" y="675"/>
                    </a:cubicBezTo>
                    <a:cubicBezTo>
                      <a:pt x="858" y="675"/>
                      <a:pt x="971" y="756"/>
                      <a:pt x="971" y="867"/>
                    </a:cubicBezTo>
                    <a:cubicBezTo>
                      <a:pt x="971" y="918"/>
                      <a:pt x="959" y="940"/>
                      <a:pt x="965" y="953"/>
                    </a:cubicBezTo>
                    <a:cubicBezTo>
                      <a:pt x="967" y="960"/>
                      <a:pt x="972" y="963"/>
                      <a:pt x="1006" y="963"/>
                    </a:cubicBezTo>
                    <a:lnTo>
                      <a:pt x="1239" y="963"/>
                    </a:lnTo>
                    <a:lnTo>
                      <a:pt x="1239" y="117"/>
                    </a:lnTo>
                    <a:cubicBezTo>
                      <a:pt x="1239" y="117"/>
                      <a:pt x="1242" y="57"/>
                      <a:pt x="1214" y="28"/>
                    </a:cubicBezTo>
                    <a:cubicBezTo>
                      <a:pt x="1185" y="0"/>
                      <a:pt x="1118" y="3"/>
                      <a:pt x="1118" y="3"/>
                    </a:cubicBezTo>
                    <a:lnTo>
                      <a:pt x="279" y="3"/>
                    </a:lnTo>
                    <a:lnTo>
                      <a:pt x="279" y="276"/>
                    </a:lnTo>
                    <a:cubicBezTo>
                      <a:pt x="279" y="329"/>
                      <a:pt x="277" y="347"/>
                      <a:pt x="265" y="361"/>
                    </a:cubicBezTo>
                    <a:cubicBezTo>
                      <a:pt x="243" y="388"/>
                      <a:pt x="209" y="344"/>
                      <a:pt x="140" y="344"/>
                    </a:cubicBezTo>
                    <a:cubicBezTo>
                      <a:pt x="63" y="344"/>
                      <a:pt x="0" y="406"/>
                      <a:pt x="0" y="48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cs typeface="+mn-ea"/>
                </a:endParaRPr>
              </a:p>
            </p:txBody>
          </p:sp>
          <p:sp>
            <p:nvSpPr>
              <p:cNvPr id="21" name="Freeform 31"/>
              <p:cNvSpPr>
                <a:spLocks/>
              </p:cNvSpPr>
              <p:nvPr/>
            </p:nvSpPr>
            <p:spPr bwMode="auto">
              <a:xfrm>
                <a:off x="1136662" y="2248537"/>
                <a:ext cx="227463" cy="292898"/>
              </a:xfrm>
              <a:custGeom>
                <a:avLst/>
                <a:gdLst>
                  <a:gd name="T0" fmla="*/ 5 w 965"/>
                  <a:gd name="T1" fmla="*/ 965 h 1244"/>
                  <a:gd name="T2" fmla="*/ 279 w 965"/>
                  <a:gd name="T3" fmla="*/ 965 h 1244"/>
                  <a:gd name="T4" fmla="*/ 363 w 965"/>
                  <a:gd name="T5" fmla="*/ 979 h 1244"/>
                  <a:gd name="T6" fmla="*/ 346 w 965"/>
                  <a:gd name="T7" fmla="*/ 1104 h 1244"/>
                  <a:gd name="T8" fmla="*/ 485 w 965"/>
                  <a:gd name="T9" fmla="*/ 1244 h 1244"/>
                  <a:gd name="T10" fmla="*/ 625 w 965"/>
                  <a:gd name="T11" fmla="*/ 1104 h 1244"/>
                  <a:gd name="T12" fmla="*/ 608 w 965"/>
                  <a:gd name="T13" fmla="*/ 979 h 1244"/>
                  <a:gd name="T14" fmla="*/ 692 w 965"/>
                  <a:gd name="T15" fmla="*/ 965 h 1244"/>
                  <a:gd name="T16" fmla="*/ 965 w 965"/>
                  <a:gd name="T17" fmla="*/ 965 h 1244"/>
                  <a:gd name="T18" fmla="*/ 965 w 965"/>
                  <a:gd name="T19" fmla="*/ 733 h 1244"/>
                  <a:gd name="T20" fmla="*/ 955 w 965"/>
                  <a:gd name="T21" fmla="*/ 691 h 1244"/>
                  <a:gd name="T22" fmla="*/ 869 w 965"/>
                  <a:gd name="T23" fmla="*/ 697 h 1244"/>
                  <a:gd name="T24" fmla="*/ 677 w 965"/>
                  <a:gd name="T25" fmla="*/ 485 h 1244"/>
                  <a:gd name="T26" fmla="*/ 869 w 965"/>
                  <a:gd name="T27" fmla="*/ 273 h 1244"/>
                  <a:gd name="T28" fmla="*/ 955 w 965"/>
                  <a:gd name="T29" fmla="*/ 280 h 1244"/>
                  <a:gd name="T30" fmla="*/ 965 w 965"/>
                  <a:gd name="T31" fmla="*/ 238 h 1244"/>
                  <a:gd name="T32" fmla="*/ 965 w 965"/>
                  <a:gd name="T33" fmla="*/ 5 h 1244"/>
                  <a:gd name="T34" fmla="*/ 141 w 965"/>
                  <a:gd name="T35" fmla="*/ 5 h 1244"/>
                  <a:gd name="T36" fmla="*/ 31 w 965"/>
                  <a:gd name="T37" fmla="*/ 30 h 1244"/>
                  <a:gd name="T38" fmla="*/ 5 w 965"/>
                  <a:gd name="T39" fmla="*/ 129 h 1244"/>
                  <a:gd name="T40" fmla="*/ 5 w 965"/>
                  <a:gd name="T41" fmla="*/ 965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5" h="1244">
                    <a:moveTo>
                      <a:pt x="5" y="965"/>
                    </a:moveTo>
                    <a:lnTo>
                      <a:pt x="279" y="965"/>
                    </a:lnTo>
                    <a:cubicBezTo>
                      <a:pt x="331" y="965"/>
                      <a:pt x="349" y="967"/>
                      <a:pt x="363" y="979"/>
                    </a:cubicBezTo>
                    <a:cubicBezTo>
                      <a:pt x="390" y="1001"/>
                      <a:pt x="346" y="1035"/>
                      <a:pt x="346" y="1104"/>
                    </a:cubicBezTo>
                    <a:cubicBezTo>
                      <a:pt x="346" y="1181"/>
                      <a:pt x="409" y="1244"/>
                      <a:pt x="485" y="1244"/>
                    </a:cubicBezTo>
                    <a:cubicBezTo>
                      <a:pt x="562" y="1244"/>
                      <a:pt x="625" y="1181"/>
                      <a:pt x="625" y="1104"/>
                    </a:cubicBezTo>
                    <a:cubicBezTo>
                      <a:pt x="625" y="1035"/>
                      <a:pt x="581" y="1002"/>
                      <a:pt x="608" y="979"/>
                    </a:cubicBezTo>
                    <a:cubicBezTo>
                      <a:pt x="622" y="967"/>
                      <a:pt x="639" y="965"/>
                      <a:pt x="692" y="965"/>
                    </a:cubicBezTo>
                    <a:lnTo>
                      <a:pt x="965" y="965"/>
                    </a:lnTo>
                    <a:lnTo>
                      <a:pt x="965" y="733"/>
                    </a:lnTo>
                    <a:cubicBezTo>
                      <a:pt x="965" y="699"/>
                      <a:pt x="962" y="694"/>
                      <a:pt x="955" y="691"/>
                    </a:cubicBezTo>
                    <a:cubicBezTo>
                      <a:pt x="942" y="685"/>
                      <a:pt x="920" y="697"/>
                      <a:pt x="869" y="697"/>
                    </a:cubicBezTo>
                    <a:cubicBezTo>
                      <a:pt x="762" y="697"/>
                      <a:pt x="677" y="584"/>
                      <a:pt x="677" y="485"/>
                    </a:cubicBezTo>
                    <a:cubicBezTo>
                      <a:pt x="677" y="386"/>
                      <a:pt x="758" y="273"/>
                      <a:pt x="869" y="273"/>
                    </a:cubicBezTo>
                    <a:cubicBezTo>
                      <a:pt x="920" y="273"/>
                      <a:pt x="942" y="285"/>
                      <a:pt x="955" y="280"/>
                    </a:cubicBezTo>
                    <a:cubicBezTo>
                      <a:pt x="962" y="277"/>
                      <a:pt x="965" y="272"/>
                      <a:pt x="965" y="238"/>
                    </a:cubicBezTo>
                    <a:lnTo>
                      <a:pt x="965" y="5"/>
                    </a:lnTo>
                    <a:lnTo>
                      <a:pt x="141" y="5"/>
                    </a:lnTo>
                    <a:cubicBezTo>
                      <a:pt x="141" y="5"/>
                      <a:pt x="61" y="0"/>
                      <a:pt x="31" y="30"/>
                    </a:cubicBezTo>
                    <a:cubicBezTo>
                      <a:pt x="0" y="61"/>
                      <a:pt x="5" y="129"/>
                      <a:pt x="5" y="129"/>
                    </a:cubicBezTo>
                    <a:lnTo>
                      <a:pt x="5" y="96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cs typeface="+mn-ea"/>
                </a:endParaRPr>
              </a:p>
            </p:txBody>
          </p:sp>
          <p:sp>
            <p:nvSpPr>
              <p:cNvPr id="22" name="Freeform 32"/>
              <p:cNvSpPr>
                <a:spLocks/>
              </p:cNvSpPr>
              <p:nvPr/>
            </p:nvSpPr>
            <p:spPr bwMode="auto">
              <a:xfrm>
                <a:off x="1137701" y="2492618"/>
                <a:ext cx="291859" cy="226424"/>
              </a:xfrm>
              <a:custGeom>
                <a:avLst/>
                <a:gdLst>
                  <a:gd name="T0" fmla="*/ 1240 w 1240"/>
                  <a:gd name="T1" fmla="*/ 480 h 960"/>
                  <a:gd name="T2" fmla="*/ 1101 w 1240"/>
                  <a:gd name="T3" fmla="*/ 341 h 960"/>
                  <a:gd name="T4" fmla="*/ 975 w 1240"/>
                  <a:gd name="T5" fmla="*/ 357 h 960"/>
                  <a:gd name="T6" fmla="*/ 961 w 1240"/>
                  <a:gd name="T7" fmla="*/ 273 h 960"/>
                  <a:gd name="T8" fmla="*/ 961 w 1240"/>
                  <a:gd name="T9" fmla="*/ 0 h 960"/>
                  <a:gd name="T10" fmla="*/ 729 w 1240"/>
                  <a:gd name="T11" fmla="*/ 0 h 960"/>
                  <a:gd name="T12" fmla="*/ 687 w 1240"/>
                  <a:gd name="T13" fmla="*/ 10 h 960"/>
                  <a:gd name="T14" fmla="*/ 693 w 1240"/>
                  <a:gd name="T15" fmla="*/ 96 h 960"/>
                  <a:gd name="T16" fmla="*/ 481 w 1240"/>
                  <a:gd name="T17" fmla="*/ 288 h 960"/>
                  <a:gd name="T18" fmla="*/ 270 w 1240"/>
                  <a:gd name="T19" fmla="*/ 96 h 960"/>
                  <a:gd name="T20" fmla="*/ 276 w 1240"/>
                  <a:gd name="T21" fmla="*/ 10 h 960"/>
                  <a:gd name="T22" fmla="*/ 234 w 1240"/>
                  <a:gd name="T23" fmla="*/ 0 h 960"/>
                  <a:gd name="T24" fmla="*/ 1 w 1240"/>
                  <a:gd name="T25" fmla="*/ 0 h 960"/>
                  <a:gd name="T26" fmla="*/ 1 w 1240"/>
                  <a:gd name="T27" fmla="*/ 828 h 960"/>
                  <a:gd name="T28" fmla="*/ 30 w 1240"/>
                  <a:gd name="T29" fmla="*/ 928 h 960"/>
                  <a:gd name="T30" fmla="*/ 129 w 1240"/>
                  <a:gd name="T31" fmla="*/ 960 h 960"/>
                  <a:gd name="T32" fmla="*/ 961 w 1240"/>
                  <a:gd name="T33" fmla="*/ 960 h 960"/>
                  <a:gd name="T34" fmla="*/ 961 w 1240"/>
                  <a:gd name="T35" fmla="*/ 687 h 960"/>
                  <a:gd name="T36" fmla="*/ 975 w 1240"/>
                  <a:gd name="T37" fmla="*/ 602 h 960"/>
                  <a:gd name="T38" fmla="*/ 1101 w 1240"/>
                  <a:gd name="T39" fmla="*/ 619 h 960"/>
                  <a:gd name="T40" fmla="*/ 1240 w 1240"/>
                  <a:gd name="T41" fmla="*/ 48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0" h="960">
                    <a:moveTo>
                      <a:pt x="1240" y="480"/>
                    </a:moveTo>
                    <a:cubicBezTo>
                      <a:pt x="1240" y="403"/>
                      <a:pt x="1178" y="341"/>
                      <a:pt x="1101" y="341"/>
                    </a:cubicBezTo>
                    <a:cubicBezTo>
                      <a:pt x="1031" y="341"/>
                      <a:pt x="998" y="385"/>
                      <a:pt x="975" y="357"/>
                    </a:cubicBezTo>
                    <a:cubicBezTo>
                      <a:pt x="963" y="343"/>
                      <a:pt x="961" y="326"/>
                      <a:pt x="961" y="273"/>
                    </a:cubicBezTo>
                    <a:lnTo>
                      <a:pt x="961" y="0"/>
                    </a:lnTo>
                    <a:lnTo>
                      <a:pt x="729" y="0"/>
                    </a:lnTo>
                    <a:cubicBezTo>
                      <a:pt x="695" y="0"/>
                      <a:pt x="690" y="3"/>
                      <a:pt x="687" y="10"/>
                    </a:cubicBezTo>
                    <a:cubicBezTo>
                      <a:pt x="681" y="23"/>
                      <a:pt x="693" y="45"/>
                      <a:pt x="693" y="96"/>
                    </a:cubicBezTo>
                    <a:cubicBezTo>
                      <a:pt x="693" y="203"/>
                      <a:pt x="580" y="288"/>
                      <a:pt x="481" y="288"/>
                    </a:cubicBezTo>
                    <a:cubicBezTo>
                      <a:pt x="382" y="288"/>
                      <a:pt x="270" y="207"/>
                      <a:pt x="270" y="96"/>
                    </a:cubicBezTo>
                    <a:cubicBezTo>
                      <a:pt x="270" y="45"/>
                      <a:pt x="282" y="23"/>
                      <a:pt x="276" y="10"/>
                    </a:cubicBezTo>
                    <a:cubicBezTo>
                      <a:pt x="273" y="3"/>
                      <a:pt x="268" y="0"/>
                      <a:pt x="234" y="0"/>
                    </a:cubicBezTo>
                    <a:lnTo>
                      <a:pt x="1" y="0"/>
                    </a:lnTo>
                    <a:lnTo>
                      <a:pt x="1" y="828"/>
                    </a:lnTo>
                    <a:cubicBezTo>
                      <a:pt x="1" y="828"/>
                      <a:pt x="0" y="898"/>
                      <a:pt x="30" y="928"/>
                    </a:cubicBezTo>
                    <a:cubicBezTo>
                      <a:pt x="60" y="958"/>
                      <a:pt x="129" y="960"/>
                      <a:pt x="129" y="960"/>
                    </a:cubicBezTo>
                    <a:lnTo>
                      <a:pt x="961" y="960"/>
                    </a:lnTo>
                    <a:lnTo>
                      <a:pt x="961" y="687"/>
                    </a:lnTo>
                    <a:cubicBezTo>
                      <a:pt x="961" y="634"/>
                      <a:pt x="963" y="616"/>
                      <a:pt x="975" y="602"/>
                    </a:cubicBezTo>
                    <a:cubicBezTo>
                      <a:pt x="998" y="575"/>
                      <a:pt x="1031" y="619"/>
                      <a:pt x="1101" y="619"/>
                    </a:cubicBezTo>
                    <a:cubicBezTo>
                      <a:pt x="1178" y="619"/>
                      <a:pt x="1240" y="557"/>
                      <a:pt x="1240" y="48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cs typeface="+mn-ea"/>
                </a:endParaRPr>
              </a:p>
            </p:txBody>
          </p:sp>
          <p:sp>
            <p:nvSpPr>
              <p:cNvPr id="23" name="Freeform 33"/>
              <p:cNvSpPr>
                <a:spLocks/>
              </p:cNvSpPr>
              <p:nvPr/>
            </p:nvSpPr>
            <p:spPr bwMode="auto">
              <a:xfrm>
                <a:off x="1446178" y="2523778"/>
                <a:ext cx="319902" cy="310554"/>
              </a:xfrm>
              <a:custGeom>
                <a:avLst/>
                <a:gdLst>
                  <a:gd name="T0" fmla="*/ 770 w 1358"/>
                  <a:gd name="T1" fmla="*/ 1267 h 1322"/>
                  <a:gd name="T2" fmla="*/ 1358 w 1358"/>
                  <a:gd name="T3" fmla="*/ 679 h 1322"/>
                  <a:gd name="T4" fmla="*/ 1164 w 1358"/>
                  <a:gd name="T5" fmla="*/ 486 h 1322"/>
                  <a:gd name="T6" fmla="*/ 1114 w 1358"/>
                  <a:gd name="T7" fmla="*/ 416 h 1322"/>
                  <a:gd name="T8" fmla="*/ 1215 w 1358"/>
                  <a:gd name="T9" fmla="*/ 339 h 1322"/>
                  <a:gd name="T10" fmla="*/ 1215 w 1358"/>
                  <a:gd name="T11" fmla="*/ 142 h 1322"/>
                  <a:gd name="T12" fmla="*/ 1018 w 1358"/>
                  <a:gd name="T13" fmla="*/ 142 h 1322"/>
                  <a:gd name="T14" fmla="*/ 941 w 1358"/>
                  <a:gd name="T15" fmla="*/ 243 h 1322"/>
                  <a:gd name="T16" fmla="*/ 872 w 1358"/>
                  <a:gd name="T17" fmla="*/ 193 h 1322"/>
                  <a:gd name="T18" fmla="*/ 679 w 1358"/>
                  <a:gd name="T19" fmla="*/ 0 h 1322"/>
                  <a:gd name="T20" fmla="*/ 514 w 1358"/>
                  <a:gd name="T21" fmla="*/ 164 h 1322"/>
                  <a:gd name="T22" fmla="*/ 492 w 1358"/>
                  <a:gd name="T23" fmla="*/ 201 h 1322"/>
                  <a:gd name="T24" fmla="*/ 557 w 1358"/>
                  <a:gd name="T25" fmla="*/ 258 h 1322"/>
                  <a:gd name="T26" fmla="*/ 543 w 1358"/>
                  <a:gd name="T27" fmla="*/ 543 h 1322"/>
                  <a:gd name="T28" fmla="*/ 258 w 1358"/>
                  <a:gd name="T29" fmla="*/ 557 h 1322"/>
                  <a:gd name="T30" fmla="*/ 201 w 1358"/>
                  <a:gd name="T31" fmla="*/ 492 h 1322"/>
                  <a:gd name="T32" fmla="*/ 164 w 1358"/>
                  <a:gd name="T33" fmla="*/ 514 h 1322"/>
                  <a:gd name="T34" fmla="*/ 0 w 1358"/>
                  <a:gd name="T35" fmla="*/ 679 h 1322"/>
                  <a:gd name="T36" fmla="*/ 590 w 1358"/>
                  <a:gd name="T37" fmla="*/ 1269 h 1322"/>
                  <a:gd name="T38" fmla="*/ 679 w 1358"/>
                  <a:gd name="T39" fmla="*/ 1322 h 1322"/>
                  <a:gd name="T40" fmla="*/ 770 w 1358"/>
                  <a:gd name="T41" fmla="*/ 126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8" h="1322">
                    <a:moveTo>
                      <a:pt x="770" y="1267"/>
                    </a:moveTo>
                    <a:lnTo>
                      <a:pt x="1358" y="679"/>
                    </a:lnTo>
                    <a:lnTo>
                      <a:pt x="1164" y="486"/>
                    </a:lnTo>
                    <a:cubicBezTo>
                      <a:pt x="1127" y="448"/>
                      <a:pt x="1116" y="435"/>
                      <a:pt x="1114" y="416"/>
                    </a:cubicBezTo>
                    <a:cubicBezTo>
                      <a:pt x="1111" y="381"/>
                      <a:pt x="1166" y="389"/>
                      <a:pt x="1215" y="339"/>
                    </a:cubicBezTo>
                    <a:cubicBezTo>
                      <a:pt x="1270" y="285"/>
                      <a:pt x="1270" y="197"/>
                      <a:pt x="1215" y="142"/>
                    </a:cubicBezTo>
                    <a:cubicBezTo>
                      <a:pt x="1161" y="88"/>
                      <a:pt x="1073" y="88"/>
                      <a:pt x="1018" y="142"/>
                    </a:cubicBezTo>
                    <a:cubicBezTo>
                      <a:pt x="969" y="192"/>
                      <a:pt x="976" y="246"/>
                      <a:pt x="941" y="243"/>
                    </a:cubicBezTo>
                    <a:cubicBezTo>
                      <a:pt x="923" y="242"/>
                      <a:pt x="909" y="230"/>
                      <a:pt x="872" y="193"/>
                    </a:cubicBezTo>
                    <a:lnTo>
                      <a:pt x="679" y="0"/>
                    </a:lnTo>
                    <a:lnTo>
                      <a:pt x="514" y="164"/>
                    </a:lnTo>
                    <a:cubicBezTo>
                      <a:pt x="490" y="189"/>
                      <a:pt x="489" y="194"/>
                      <a:pt x="492" y="201"/>
                    </a:cubicBezTo>
                    <a:cubicBezTo>
                      <a:pt x="497" y="214"/>
                      <a:pt x="521" y="222"/>
                      <a:pt x="557" y="258"/>
                    </a:cubicBezTo>
                    <a:cubicBezTo>
                      <a:pt x="633" y="333"/>
                      <a:pt x="613" y="473"/>
                      <a:pt x="543" y="543"/>
                    </a:cubicBezTo>
                    <a:cubicBezTo>
                      <a:pt x="473" y="613"/>
                      <a:pt x="336" y="636"/>
                      <a:pt x="258" y="557"/>
                    </a:cubicBezTo>
                    <a:cubicBezTo>
                      <a:pt x="222" y="521"/>
                      <a:pt x="215" y="497"/>
                      <a:pt x="201" y="492"/>
                    </a:cubicBezTo>
                    <a:cubicBezTo>
                      <a:pt x="194" y="489"/>
                      <a:pt x="189" y="490"/>
                      <a:pt x="164" y="514"/>
                    </a:cubicBezTo>
                    <a:lnTo>
                      <a:pt x="0" y="679"/>
                    </a:lnTo>
                    <a:lnTo>
                      <a:pt x="590" y="1269"/>
                    </a:lnTo>
                    <a:cubicBezTo>
                      <a:pt x="590" y="1269"/>
                      <a:pt x="636" y="1322"/>
                      <a:pt x="679" y="1322"/>
                    </a:cubicBezTo>
                    <a:cubicBezTo>
                      <a:pt x="721" y="1322"/>
                      <a:pt x="770" y="1267"/>
                      <a:pt x="770" y="126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cs typeface="+mn-ea"/>
                </a:endParaRPr>
              </a:p>
            </p:txBody>
          </p:sp>
        </p:grpSp>
      </p:grpSp>
      <p:sp>
        <p:nvSpPr>
          <p:cNvPr id="24" name="文本框 23"/>
          <p:cNvSpPr txBox="1"/>
          <p:nvPr/>
        </p:nvSpPr>
        <p:spPr>
          <a:xfrm>
            <a:off x="1117738" y="2207917"/>
            <a:ext cx="2256390" cy="338554"/>
          </a:xfrm>
          <a:prstGeom prst="rect">
            <a:avLst/>
          </a:prstGeom>
          <a:noFill/>
        </p:spPr>
        <p:txBody>
          <a:bodyPr wrap="square" rtlCol="0">
            <a:spAutoFit/>
          </a:bodyPr>
          <a:lstStyle/>
          <a:p>
            <a:pPr algn="ctr"/>
            <a:r>
              <a:rPr lang="zh-CN" altLang="en-US" sz="1600" dirty="0">
                <a:latin typeface="Century Gothic" panose="020B0502020202020204" pitchFamily="34" charset="0"/>
                <a:cs typeface="+mn-ea"/>
              </a:rPr>
              <a:t>开发平台</a:t>
            </a:r>
          </a:p>
        </p:txBody>
      </p:sp>
      <p:sp>
        <p:nvSpPr>
          <p:cNvPr id="25" name="文本框 24"/>
          <p:cNvSpPr txBox="1"/>
          <p:nvPr/>
        </p:nvSpPr>
        <p:spPr>
          <a:xfrm>
            <a:off x="5868144" y="2233196"/>
            <a:ext cx="2256390" cy="338554"/>
          </a:xfrm>
          <a:prstGeom prst="rect">
            <a:avLst/>
          </a:prstGeom>
          <a:noFill/>
        </p:spPr>
        <p:txBody>
          <a:bodyPr wrap="square" rtlCol="0">
            <a:spAutoFit/>
          </a:bodyPr>
          <a:lstStyle/>
          <a:p>
            <a:pPr algn="ctr"/>
            <a:r>
              <a:rPr lang="zh-CN" altLang="en-US" sz="1600" dirty="0">
                <a:latin typeface="Century Gothic" panose="020B0502020202020204" pitchFamily="34" charset="0"/>
                <a:cs typeface="+mn-ea"/>
              </a:rPr>
              <a:t>开发语言</a:t>
            </a:r>
          </a:p>
        </p:txBody>
      </p:sp>
      <p:sp>
        <p:nvSpPr>
          <p:cNvPr id="26" name="TextBox 13"/>
          <p:cNvSpPr txBox="1"/>
          <p:nvPr/>
        </p:nvSpPr>
        <p:spPr>
          <a:xfrm>
            <a:off x="1117738" y="2636145"/>
            <a:ext cx="2182378" cy="38433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en-US" altLang="zh-CN" sz="2400" dirty="0">
                <a:latin typeface="+mn-ea"/>
                <a:cs typeface="+mn-ea"/>
              </a:rPr>
              <a:t>Android Studio</a:t>
            </a:r>
          </a:p>
        </p:txBody>
      </p:sp>
      <p:sp>
        <p:nvSpPr>
          <p:cNvPr id="27" name="TextBox 13"/>
          <p:cNvSpPr txBox="1"/>
          <p:nvPr/>
        </p:nvSpPr>
        <p:spPr>
          <a:xfrm>
            <a:off x="5868144" y="2618856"/>
            <a:ext cx="2182378" cy="38433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en-US" altLang="zh-CN" sz="2400" dirty="0">
                <a:latin typeface="+mn-ea"/>
                <a:cs typeface="+mn-ea"/>
                <a:sym typeface="Calibri" panose="020F0502020204030204" pitchFamily="34" charset="0"/>
              </a:rPr>
              <a:t>Java + </a:t>
            </a:r>
            <a:r>
              <a:rPr lang="en-US" altLang="zh-CN" dirty="0">
                <a:latin typeface="+mn-ea"/>
                <a:cs typeface="+mn-ea"/>
                <a:sym typeface="Calibri" panose="020F0502020204030204" pitchFamily="34" charset="0"/>
              </a:rPr>
              <a:t>XML</a:t>
            </a:r>
            <a:endParaRPr lang="en-US" altLang="zh-CN" dirty="0">
              <a:latin typeface="+mn-ea"/>
              <a:cs typeface="+mn-ea"/>
            </a:endParaRPr>
          </a:p>
        </p:txBody>
      </p:sp>
      <p:grpSp>
        <p:nvGrpSpPr>
          <p:cNvPr id="28" name="组合 27"/>
          <p:cNvGrpSpPr/>
          <p:nvPr/>
        </p:nvGrpSpPr>
        <p:grpSpPr>
          <a:xfrm>
            <a:off x="1872208" y="1610444"/>
            <a:ext cx="760809" cy="533079"/>
            <a:chOff x="8275083" y="4291968"/>
            <a:chExt cx="760809" cy="533079"/>
          </a:xfrm>
          <a:solidFill>
            <a:schemeClr val="tx2">
              <a:lumMod val="50000"/>
            </a:schemeClr>
          </a:solidFill>
        </p:grpSpPr>
        <p:sp>
          <p:nvSpPr>
            <p:cNvPr id="29" name="Freeform 1673"/>
            <p:cNvSpPr>
              <a:spLocks/>
            </p:cNvSpPr>
            <p:nvPr/>
          </p:nvSpPr>
          <p:spPr bwMode="auto">
            <a:xfrm>
              <a:off x="8275083" y="4804276"/>
              <a:ext cx="760809" cy="20771"/>
            </a:xfrm>
            <a:custGeom>
              <a:avLst/>
              <a:gdLst>
                <a:gd name="T0" fmla="*/ 2 w 121"/>
                <a:gd name="T1" fmla="*/ 4 h 4"/>
                <a:gd name="T2" fmla="*/ 0 w 121"/>
                <a:gd name="T3" fmla="*/ 2 h 4"/>
                <a:gd name="T4" fmla="*/ 2 w 121"/>
                <a:gd name="T5" fmla="*/ 0 h 4"/>
                <a:gd name="T6" fmla="*/ 119 w 121"/>
                <a:gd name="T7" fmla="*/ 0 h 4"/>
                <a:gd name="T8" fmla="*/ 121 w 121"/>
                <a:gd name="T9" fmla="*/ 2 h 4"/>
                <a:gd name="T10" fmla="*/ 119 w 121"/>
                <a:gd name="T11" fmla="*/ 4 h 4"/>
                <a:gd name="T12" fmla="*/ 2 w 1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1" h="4">
                  <a:moveTo>
                    <a:pt x="2" y="4"/>
                  </a:moveTo>
                  <a:cubicBezTo>
                    <a:pt x="1" y="4"/>
                    <a:pt x="0" y="3"/>
                    <a:pt x="0" y="2"/>
                  </a:cubicBezTo>
                  <a:cubicBezTo>
                    <a:pt x="0" y="1"/>
                    <a:pt x="1" y="0"/>
                    <a:pt x="2" y="0"/>
                  </a:cubicBezTo>
                  <a:cubicBezTo>
                    <a:pt x="119" y="0"/>
                    <a:pt x="119" y="0"/>
                    <a:pt x="119" y="0"/>
                  </a:cubicBezTo>
                  <a:cubicBezTo>
                    <a:pt x="120" y="0"/>
                    <a:pt x="121" y="1"/>
                    <a:pt x="121" y="2"/>
                  </a:cubicBezTo>
                  <a:cubicBezTo>
                    <a:pt x="121" y="3"/>
                    <a:pt x="120" y="4"/>
                    <a:pt x="119" y="4"/>
                  </a:cubicBezTo>
                  <a:lnTo>
                    <a:pt x="2" y="4"/>
                  </a:ln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sp>
          <p:nvSpPr>
            <p:cNvPr id="30" name="Rectangle 1674"/>
            <p:cNvSpPr>
              <a:spLocks noChangeArrowheads="1"/>
            </p:cNvSpPr>
            <p:nvPr/>
          </p:nvSpPr>
          <p:spPr bwMode="auto">
            <a:xfrm>
              <a:off x="8373007" y="4409659"/>
              <a:ext cx="112990" cy="339233"/>
            </a:xfrm>
            <a:prstGeom prst="rect">
              <a:avLst/>
            </a:pr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sp>
          <p:nvSpPr>
            <p:cNvPr id="31" name="Rectangle 1675"/>
            <p:cNvSpPr>
              <a:spLocks noChangeArrowheads="1"/>
            </p:cNvSpPr>
            <p:nvPr/>
          </p:nvSpPr>
          <p:spPr bwMode="auto">
            <a:xfrm>
              <a:off x="8538728" y="4291968"/>
              <a:ext cx="112990" cy="456923"/>
            </a:xfrm>
            <a:prstGeom prst="rect">
              <a:avLst/>
            </a:pr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sp>
          <p:nvSpPr>
            <p:cNvPr id="32" name="Rectangle 1676"/>
            <p:cNvSpPr>
              <a:spLocks noChangeArrowheads="1"/>
            </p:cNvSpPr>
            <p:nvPr/>
          </p:nvSpPr>
          <p:spPr bwMode="auto">
            <a:xfrm>
              <a:off x="8689389" y="4430425"/>
              <a:ext cx="105460" cy="318461"/>
            </a:xfrm>
            <a:prstGeom prst="rect">
              <a:avLst/>
            </a:pr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sp>
          <p:nvSpPr>
            <p:cNvPr id="33" name="Rectangle 1677"/>
            <p:cNvSpPr>
              <a:spLocks noChangeArrowheads="1"/>
            </p:cNvSpPr>
            <p:nvPr/>
          </p:nvSpPr>
          <p:spPr bwMode="auto">
            <a:xfrm>
              <a:off x="8855110" y="4534270"/>
              <a:ext cx="112990" cy="214618"/>
            </a:xfrm>
            <a:prstGeom prst="rect">
              <a:avLst/>
            </a:pr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grpSp>
      <p:grpSp>
        <p:nvGrpSpPr>
          <p:cNvPr id="34" name="组合 33"/>
          <p:cNvGrpSpPr/>
          <p:nvPr/>
        </p:nvGrpSpPr>
        <p:grpSpPr>
          <a:xfrm>
            <a:off x="6580887" y="1631211"/>
            <a:ext cx="760809" cy="533079"/>
            <a:chOff x="8275083" y="4291968"/>
            <a:chExt cx="760809" cy="533079"/>
          </a:xfrm>
          <a:solidFill>
            <a:schemeClr val="tx2">
              <a:lumMod val="50000"/>
            </a:schemeClr>
          </a:solidFill>
        </p:grpSpPr>
        <p:sp>
          <p:nvSpPr>
            <p:cNvPr id="35" name="Freeform 1673"/>
            <p:cNvSpPr>
              <a:spLocks/>
            </p:cNvSpPr>
            <p:nvPr/>
          </p:nvSpPr>
          <p:spPr bwMode="auto">
            <a:xfrm>
              <a:off x="8275083" y="4804276"/>
              <a:ext cx="760809" cy="20771"/>
            </a:xfrm>
            <a:custGeom>
              <a:avLst/>
              <a:gdLst>
                <a:gd name="T0" fmla="*/ 2 w 121"/>
                <a:gd name="T1" fmla="*/ 4 h 4"/>
                <a:gd name="T2" fmla="*/ 0 w 121"/>
                <a:gd name="T3" fmla="*/ 2 h 4"/>
                <a:gd name="T4" fmla="*/ 2 w 121"/>
                <a:gd name="T5" fmla="*/ 0 h 4"/>
                <a:gd name="T6" fmla="*/ 119 w 121"/>
                <a:gd name="T7" fmla="*/ 0 h 4"/>
                <a:gd name="T8" fmla="*/ 121 w 121"/>
                <a:gd name="T9" fmla="*/ 2 h 4"/>
                <a:gd name="T10" fmla="*/ 119 w 121"/>
                <a:gd name="T11" fmla="*/ 4 h 4"/>
                <a:gd name="T12" fmla="*/ 2 w 1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1" h="4">
                  <a:moveTo>
                    <a:pt x="2" y="4"/>
                  </a:moveTo>
                  <a:cubicBezTo>
                    <a:pt x="1" y="4"/>
                    <a:pt x="0" y="3"/>
                    <a:pt x="0" y="2"/>
                  </a:cubicBezTo>
                  <a:cubicBezTo>
                    <a:pt x="0" y="1"/>
                    <a:pt x="1" y="0"/>
                    <a:pt x="2" y="0"/>
                  </a:cubicBezTo>
                  <a:cubicBezTo>
                    <a:pt x="119" y="0"/>
                    <a:pt x="119" y="0"/>
                    <a:pt x="119" y="0"/>
                  </a:cubicBezTo>
                  <a:cubicBezTo>
                    <a:pt x="120" y="0"/>
                    <a:pt x="121" y="1"/>
                    <a:pt x="121" y="2"/>
                  </a:cubicBezTo>
                  <a:cubicBezTo>
                    <a:pt x="121" y="3"/>
                    <a:pt x="120" y="4"/>
                    <a:pt x="119" y="4"/>
                  </a:cubicBezTo>
                  <a:lnTo>
                    <a:pt x="2" y="4"/>
                  </a:ln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sp>
          <p:nvSpPr>
            <p:cNvPr id="36" name="Rectangle 1674"/>
            <p:cNvSpPr>
              <a:spLocks noChangeArrowheads="1"/>
            </p:cNvSpPr>
            <p:nvPr/>
          </p:nvSpPr>
          <p:spPr bwMode="auto">
            <a:xfrm>
              <a:off x="8373007" y="4409659"/>
              <a:ext cx="112990" cy="339233"/>
            </a:xfrm>
            <a:prstGeom prst="rect">
              <a:avLst/>
            </a:pr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sp>
          <p:nvSpPr>
            <p:cNvPr id="37" name="Rectangle 1675"/>
            <p:cNvSpPr>
              <a:spLocks noChangeArrowheads="1"/>
            </p:cNvSpPr>
            <p:nvPr/>
          </p:nvSpPr>
          <p:spPr bwMode="auto">
            <a:xfrm>
              <a:off x="8538728" y="4291968"/>
              <a:ext cx="112990" cy="456923"/>
            </a:xfrm>
            <a:prstGeom prst="rect">
              <a:avLst/>
            </a:pr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sp>
          <p:nvSpPr>
            <p:cNvPr id="38" name="Rectangle 1676"/>
            <p:cNvSpPr>
              <a:spLocks noChangeArrowheads="1"/>
            </p:cNvSpPr>
            <p:nvPr/>
          </p:nvSpPr>
          <p:spPr bwMode="auto">
            <a:xfrm>
              <a:off x="8689389" y="4430425"/>
              <a:ext cx="105460" cy="318461"/>
            </a:xfrm>
            <a:prstGeom prst="rect">
              <a:avLst/>
            </a:pr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sp>
          <p:nvSpPr>
            <p:cNvPr id="39" name="Rectangle 1677"/>
            <p:cNvSpPr>
              <a:spLocks noChangeArrowheads="1"/>
            </p:cNvSpPr>
            <p:nvPr/>
          </p:nvSpPr>
          <p:spPr bwMode="auto">
            <a:xfrm>
              <a:off x="8855110" y="4534270"/>
              <a:ext cx="112990" cy="214618"/>
            </a:xfrm>
            <a:prstGeom prst="rect">
              <a:avLst/>
            </a:pr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grpSp>
    </p:spTree>
    <p:extLst>
      <p:ext uri="{BB962C8B-B14F-4D97-AF65-F5344CB8AC3E}">
        <p14:creationId xmlns:p14="http://schemas.microsoft.com/office/powerpoint/2010/main" val="292361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ppt_x"/>
                                          </p:val>
                                        </p:tav>
                                        <p:tav tm="100000">
                                          <p:val>
                                            <p:strVal val="#ppt_x"/>
                                          </p:val>
                                        </p:tav>
                                      </p:tavLst>
                                    </p:anim>
                                    <p:anim calcmode="lin" valueType="num">
                                      <p:cBhvr additive="base">
                                        <p:cTn id="37" dur="5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创作伊始</a:t>
              </a:r>
            </a:p>
          </p:txBody>
        </p:sp>
      </p:grpSp>
      <p:grpSp>
        <p:nvGrpSpPr>
          <p:cNvPr id="30" name="组合 29"/>
          <p:cNvGrpSpPr/>
          <p:nvPr/>
        </p:nvGrpSpPr>
        <p:grpSpPr>
          <a:xfrm>
            <a:off x="539552" y="843558"/>
            <a:ext cx="8712966" cy="3630339"/>
            <a:chOff x="880110" y="1546860"/>
            <a:chExt cx="10841055" cy="4517027"/>
          </a:xfrm>
        </p:grpSpPr>
        <p:sp>
          <p:nvSpPr>
            <p:cNvPr id="11" name="椭圆 10"/>
            <p:cNvSpPr/>
            <p:nvPr/>
          </p:nvSpPr>
          <p:spPr>
            <a:xfrm>
              <a:off x="2836179" y="2924447"/>
              <a:ext cx="3139440" cy="31394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cs typeface="+mn-ea"/>
                <a:sym typeface="+mn-lt"/>
              </a:endParaRPr>
            </a:p>
          </p:txBody>
        </p:sp>
        <p:sp>
          <p:nvSpPr>
            <p:cNvPr id="12" name="椭圆 11"/>
            <p:cNvSpPr/>
            <p:nvPr/>
          </p:nvSpPr>
          <p:spPr>
            <a:xfrm>
              <a:off x="880110" y="1546860"/>
              <a:ext cx="3139440" cy="3139440"/>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cs typeface="+mn-ea"/>
                <a:sym typeface="+mn-lt"/>
              </a:endParaRPr>
            </a:p>
          </p:txBody>
        </p:sp>
        <p:grpSp>
          <p:nvGrpSpPr>
            <p:cNvPr id="13" name="组合 12"/>
            <p:cNvGrpSpPr/>
            <p:nvPr/>
          </p:nvGrpSpPr>
          <p:grpSpPr>
            <a:xfrm>
              <a:off x="1281958" y="1994537"/>
              <a:ext cx="2335743" cy="1427744"/>
              <a:chOff x="4653808" y="946787"/>
              <a:chExt cx="2335743" cy="1427744"/>
            </a:xfrm>
          </p:grpSpPr>
          <p:sp>
            <p:nvSpPr>
              <p:cNvPr id="14" name="文本框 13"/>
              <p:cNvSpPr txBox="1"/>
              <p:nvPr/>
            </p:nvSpPr>
            <p:spPr>
              <a:xfrm>
                <a:off x="5275976" y="946787"/>
                <a:ext cx="1091405" cy="459539"/>
              </a:xfrm>
              <a:prstGeom prst="rect">
                <a:avLst/>
              </a:prstGeom>
              <a:noFill/>
            </p:spPr>
            <p:txBody>
              <a:bodyPr wrap="none" rtlCol="0">
                <a:spAutoFit/>
              </a:bodyPr>
              <a:lstStyle/>
              <a:p>
                <a:r>
                  <a:rPr lang="zh-CN" altLang="en-US" dirty="0">
                    <a:cs typeface="+mn-ea"/>
                    <a:sym typeface="+mn-lt"/>
                  </a:rPr>
                  <a:t>胡未名</a:t>
                </a:r>
              </a:p>
            </p:txBody>
          </p:sp>
          <p:sp>
            <p:nvSpPr>
              <p:cNvPr id="15" name="文本框 14"/>
              <p:cNvSpPr txBox="1"/>
              <p:nvPr/>
            </p:nvSpPr>
            <p:spPr>
              <a:xfrm>
                <a:off x="4662953" y="1876698"/>
                <a:ext cx="2144515" cy="497833"/>
              </a:xfrm>
              <a:prstGeom prst="rect">
                <a:avLst/>
              </a:prstGeom>
              <a:noFill/>
            </p:spPr>
            <p:txBody>
              <a:bodyPr wrap="none" rtlCol="0">
                <a:spAutoFit/>
              </a:bodyPr>
              <a:lstStyle/>
              <a:p>
                <a:r>
                  <a:rPr lang="zh-CN" altLang="en-US" sz="2000" dirty="0">
                    <a:cs typeface="+mn-ea"/>
                    <a:sym typeface="+mn-lt"/>
                  </a:rPr>
                  <a:t>应用程序编程</a:t>
                </a:r>
              </a:p>
            </p:txBody>
          </p:sp>
          <p:sp>
            <p:nvSpPr>
              <p:cNvPr id="16" name="矩形 15"/>
              <p:cNvSpPr/>
              <p:nvPr/>
            </p:nvSpPr>
            <p:spPr>
              <a:xfrm>
                <a:off x="4653808" y="1899392"/>
                <a:ext cx="2335743" cy="325507"/>
              </a:xfrm>
              <a:prstGeom prst="rect">
                <a:avLst/>
              </a:prstGeom>
            </p:spPr>
            <p:txBody>
              <a:bodyPr wrap="square">
                <a:spAutoFit/>
              </a:bodyPr>
              <a:lstStyle/>
              <a:p>
                <a:endParaRPr lang="zh-CN" altLang="en-US" sz="1100" dirty="0">
                  <a:cs typeface="+mn-ea"/>
                  <a:sym typeface="+mn-lt"/>
                </a:endParaRPr>
              </a:p>
            </p:txBody>
          </p:sp>
        </p:grpSp>
        <p:grpSp>
          <p:nvGrpSpPr>
            <p:cNvPr id="17" name="组合 16"/>
            <p:cNvGrpSpPr/>
            <p:nvPr/>
          </p:nvGrpSpPr>
          <p:grpSpPr>
            <a:xfrm>
              <a:off x="3493201" y="3507874"/>
              <a:ext cx="1825390" cy="1480901"/>
              <a:chOff x="4521901" y="742171"/>
              <a:chExt cx="1825390" cy="1480901"/>
            </a:xfrm>
          </p:grpSpPr>
          <p:sp>
            <p:nvSpPr>
              <p:cNvPr id="18" name="文本框 17"/>
              <p:cNvSpPr txBox="1"/>
              <p:nvPr/>
            </p:nvSpPr>
            <p:spPr>
              <a:xfrm>
                <a:off x="4888895" y="742171"/>
                <a:ext cx="1091405" cy="459539"/>
              </a:xfrm>
              <a:prstGeom prst="rect">
                <a:avLst/>
              </a:prstGeom>
              <a:noFill/>
            </p:spPr>
            <p:txBody>
              <a:bodyPr wrap="none" rtlCol="0">
                <a:spAutoFit/>
              </a:bodyPr>
              <a:lstStyle/>
              <a:p>
                <a:r>
                  <a:rPr lang="zh-CN" altLang="en-US" dirty="0">
                    <a:cs typeface="+mn-ea"/>
                    <a:sym typeface="+mn-lt"/>
                  </a:rPr>
                  <a:t>陈怡君</a:t>
                </a:r>
                <a:endParaRPr lang="zh-CN" altLang="en-US" sz="1400" dirty="0">
                  <a:cs typeface="+mn-ea"/>
                  <a:sym typeface="+mn-lt"/>
                </a:endParaRPr>
              </a:p>
            </p:txBody>
          </p:sp>
          <p:sp>
            <p:nvSpPr>
              <p:cNvPr id="19" name="文本框 18"/>
              <p:cNvSpPr txBox="1"/>
              <p:nvPr/>
            </p:nvSpPr>
            <p:spPr>
              <a:xfrm>
                <a:off x="4521901" y="1725236"/>
                <a:ext cx="1825390" cy="497836"/>
              </a:xfrm>
              <a:prstGeom prst="rect">
                <a:avLst/>
              </a:prstGeom>
              <a:noFill/>
            </p:spPr>
            <p:txBody>
              <a:bodyPr wrap="none" rtlCol="0">
                <a:spAutoFit/>
              </a:bodyPr>
              <a:lstStyle/>
              <a:p>
                <a:r>
                  <a:rPr lang="zh-CN" altLang="en-US" sz="2000" dirty="0">
                    <a:cs typeface="+mn-ea"/>
                    <a:sym typeface="+mn-lt"/>
                  </a:rPr>
                  <a:t>设计与图像</a:t>
                </a:r>
              </a:p>
            </p:txBody>
          </p:sp>
        </p:grpSp>
        <p:sp>
          <p:nvSpPr>
            <p:cNvPr id="21" name="文本框 20"/>
            <p:cNvSpPr txBox="1"/>
            <p:nvPr/>
          </p:nvSpPr>
          <p:spPr>
            <a:xfrm>
              <a:off x="7598275" y="2066657"/>
              <a:ext cx="931843" cy="325507"/>
            </a:xfrm>
            <a:prstGeom prst="rect">
              <a:avLst/>
            </a:prstGeom>
            <a:noFill/>
          </p:spPr>
          <p:txBody>
            <a:bodyPr wrap="none" rtlCol="0">
              <a:spAutoFit/>
            </a:bodyPr>
            <a:lstStyle/>
            <a:p>
              <a:pPr algn="r"/>
              <a:r>
                <a:rPr lang="zh-CN" altLang="en-US" sz="1100" i="1" dirty="0">
                  <a:latin typeface="+mn-ea"/>
                  <a:cs typeface="+mn-ea"/>
                  <a:sym typeface="+mn-lt"/>
                </a:rPr>
                <a:t>开发软件</a:t>
              </a:r>
            </a:p>
          </p:txBody>
        </p:sp>
        <p:cxnSp>
          <p:nvCxnSpPr>
            <p:cNvPr id="22" name="直接连接符 21"/>
            <p:cNvCxnSpPr/>
            <p:nvPr/>
          </p:nvCxnSpPr>
          <p:spPr>
            <a:xfrm>
              <a:off x="8530117" y="1957799"/>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3" name="矩形 22"/>
            <p:cNvSpPr/>
            <p:nvPr/>
          </p:nvSpPr>
          <p:spPr>
            <a:xfrm>
              <a:off x="8588511" y="2083237"/>
              <a:ext cx="2595084" cy="1167995"/>
            </a:xfrm>
            <a:prstGeom prst="rect">
              <a:avLst/>
            </a:prstGeom>
          </p:spPr>
          <p:txBody>
            <a:bodyPr wrap="square">
              <a:spAutoFit/>
            </a:bodyPr>
            <a:lstStyle/>
            <a:p>
              <a:r>
                <a:rPr lang="en-US" altLang="zh-CN" sz="1100" dirty="0">
                  <a:latin typeface="+mn-ea"/>
                  <a:cs typeface="+mn-ea"/>
                  <a:sym typeface="+mn-lt"/>
                </a:rPr>
                <a:t>Android Studio</a:t>
              </a:r>
            </a:p>
            <a:p>
              <a:r>
                <a:rPr lang="en-US" altLang="zh-CN" sz="1100" dirty="0">
                  <a:latin typeface="+mn-ea"/>
                  <a:cs typeface="+mn-ea"/>
                  <a:sym typeface="+mn-lt"/>
                </a:rPr>
                <a:t>Visual Studio Code</a:t>
              </a:r>
            </a:p>
            <a:p>
              <a:r>
                <a:rPr lang="en-US" altLang="zh-CN" sz="1100" dirty="0">
                  <a:latin typeface="+mn-ea"/>
                  <a:cs typeface="+mn-ea"/>
                  <a:sym typeface="+mn-lt"/>
                </a:rPr>
                <a:t>Photoshop</a:t>
              </a:r>
            </a:p>
            <a:p>
              <a:r>
                <a:rPr lang="en-US" altLang="zh-CN" sz="1100" dirty="0">
                  <a:latin typeface="+mn-ea"/>
                  <a:cs typeface="+mn-ea"/>
                  <a:sym typeface="+mn-lt"/>
                </a:rPr>
                <a:t>Cinema 4D</a:t>
              </a:r>
            </a:p>
            <a:p>
              <a:r>
                <a:rPr lang="en-US" altLang="zh-CN" sz="1100" dirty="0">
                  <a:latin typeface="+mn-ea"/>
                  <a:cs typeface="+mn-ea"/>
                  <a:sym typeface="+mn-lt"/>
                </a:rPr>
                <a:t>After Effect  </a:t>
              </a:r>
              <a:endParaRPr lang="zh-CN" altLang="en-US" sz="1100" dirty="0">
                <a:latin typeface="+mn-ea"/>
                <a:cs typeface="+mn-ea"/>
                <a:sym typeface="+mn-lt"/>
              </a:endParaRPr>
            </a:p>
          </p:txBody>
        </p:sp>
        <p:sp>
          <p:nvSpPr>
            <p:cNvPr id="24" name="文本框 23"/>
            <p:cNvSpPr txBox="1"/>
            <p:nvPr/>
          </p:nvSpPr>
          <p:spPr>
            <a:xfrm>
              <a:off x="7598275" y="3531140"/>
              <a:ext cx="931843" cy="325507"/>
            </a:xfrm>
            <a:prstGeom prst="rect">
              <a:avLst/>
            </a:prstGeom>
            <a:noFill/>
          </p:spPr>
          <p:txBody>
            <a:bodyPr wrap="none" rtlCol="0">
              <a:spAutoFit/>
            </a:bodyPr>
            <a:lstStyle/>
            <a:p>
              <a:pPr algn="r"/>
              <a:r>
                <a:rPr lang="zh-CN" altLang="en-US" sz="1100" i="1" dirty="0">
                  <a:latin typeface="+mn-ea"/>
                  <a:cs typeface="+mn-ea"/>
                  <a:sym typeface="+mn-lt"/>
                </a:rPr>
                <a:t>购入资料</a:t>
              </a:r>
            </a:p>
          </p:txBody>
        </p:sp>
        <p:cxnSp>
          <p:nvCxnSpPr>
            <p:cNvPr id="25" name="直接连接符 24"/>
            <p:cNvCxnSpPr/>
            <p:nvPr/>
          </p:nvCxnSpPr>
          <p:spPr>
            <a:xfrm>
              <a:off x="8530117" y="3422282"/>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6" name="矩形 25"/>
            <p:cNvSpPr/>
            <p:nvPr/>
          </p:nvSpPr>
          <p:spPr>
            <a:xfrm>
              <a:off x="8588511" y="3547720"/>
              <a:ext cx="3132654" cy="1167995"/>
            </a:xfrm>
            <a:prstGeom prst="rect">
              <a:avLst/>
            </a:prstGeom>
          </p:spPr>
          <p:txBody>
            <a:bodyPr wrap="square">
              <a:spAutoFit/>
            </a:bodyPr>
            <a:lstStyle/>
            <a:p>
              <a:r>
                <a:rPr lang="zh-CN" altLang="en-US" sz="1100" dirty="0">
                  <a:latin typeface="+mn-ea"/>
                  <a:cs typeface="+mn-ea"/>
                  <a:sym typeface="+mn-lt"/>
                </a:rPr>
                <a:t>实体书：</a:t>
              </a:r>
              <a:endParaRPr lang="en-US" altLang="zh-CN" sz="1100" dirty="0">
                <a:latin typeface="+mn-ea"/>
                <a:cs typeface="+mn-ea"/>
                <a:sym typeface="+mn-lt"/>
              </a:endParaRPr>
            </a:p>
            <a:p>
              <a:r>
                <a:rPr lang="en-US" altLang="zh-CN" sz="1100" dirty="0">
                  <a:latin typeface="+mn-ea"/>
                  <a:cs typeface="+mn-ea"/>
                  <a:sym typeface="+mn-lt"/>
                </a:rPr>
                <a:t>《</a:t>
              </a:r>
              <a:r>
                <a:rPr lang="zh-CN" altLang="en-US" sz="1100" dirty="0">
                  <a:latin typeface="+mn-ea"/>
                  <a:cs typeface="+mn-ea"/>
                  <a:sym typeface="+mn-lt"/>
                </a:rPr>
                <a:t>精通</a:t>
              </a:r>
              <a:r>
                <a:rPr lang="en-US" altLang="zh-CN" sz="1100" dirty="0">
                  <a:latin typeface="+mn-ea"/>
                  <a:cs typeface="+mn-ea"/>
                  <a:sym typeface="+mn-lt"/>
                </a:rPr>
                <a:t>Android Studio》</a:t>
              </a:r>
            </a:p>
            <a:p>
              <a:r>
                <a:rPr lang="en-US" altLang="zh-CN" sz="1100" dirty="0">
                  <a:latin typeface="+mn-ea"/>
                  <a:cs typeface="+mn-ea"/>
                  <a:sym typeface="+mn-lt"/>
                </a:rPr>
                <a:t>《Android</a:t>
              </a:r>
              <a:r>
                <a:rPr lang="zh-CN" altLang="en-US" sz="1100" dirty="0">
                  <a:latin typeface="+mn-ea"/>
                  <a:cs typeface="+mn-ea"/>
                  <a:sym typeface="+mn-lt"/>
                </a:rPr>
                <a:t>编程权威指南（第三版）</a:t>
              </a:r>
              <a:r>
                <a:rPr lang="en-US" altLang="zh-CN" sz="1100" dirty="0">
                  <a:latin typeface="+mn-ea"/>
                  <a:cs typeface="+mn-ea"/>
                  <a:sym typeface="+mn-lt"/>
                </a:rPr>
                <a:t>》</a:t>
              </a:r>
            </a:p>
            <a:p>
              <a:r>
                <a:rPr lang="zh-CN" altLang="en-US" sz="1100" dirty="0">
                  <a:latin typeface="+mn-ea"/>
                  <a:cs typeface="+mn-ea"/>
                  <a:sym typeface="+mn-lt"/>
                </a:rPr>
                <a:t>电子书：</a:t>
              </a:r>
              <a:endParaRPr lang="en-US" altLang="zh-CN" sz="1100" dirty="0">
                <a:latin typeface="+mn-ea"/>
                <a:cs typeface="+mn-ea"/>
                <a:sym typeface="+mn-lt"/>
              </a:endParaRPr>
            </a:p>
            <a:p>
              <a:r>
                <a:rPr lang="en-US" altLang="zh-CN" sz="1100" dirty="0">
                  <a:latin typeface="+mn-ea"/>
                  <a:cs typeface="+mn-ea"/>
                  <a:sym typeface="+mn-lt"/>
                </a:rPr>
                <a:t>《</a:t>
              </a:r>
              <a:r>
                <a:rPr lang="zh-CN" altLang="en-US" sz="1100" dirty="0">
                  <a:latin typeface="+mn-ea"/>
                  <a:cs typeface="+mn-ea"/>
                  <a:sym typeface="+mn-lt"/>
                </a:rPr>
                <a:t>一行代码</a:t>
              </a:r>
              <a:r>
                <a:rPr lang="en-US" altLang="zh-CN" sz="1100" dirty="0">
                  <a:latin typeface="+mn-ea"/>
                  <a:cs typeface="+mn-ea"/>
                  <a:sym typeface="+mn-lt"/>
                </a:rPr>
                <a:t>》</a:t>
              </a:r>
              <a:endParaRPr lang="zh-CN" altLang="en-US" sz="1100" dirty="0">
                <a:latin typeface="+mn-ea"/>
                <a:cs typeface="+mn-ea"/>
                <a:sym typeface="+mn-lt"/>
              </a:endParaRPr>
            </a:p>
          </p:txBody>
        </p:sp>
        <p:sp>
          <p:nvSpPr>
            <p:cNvPr id="27" name="文本框 26"/>
            <p:cNvSpPr txBox="1"/>
            <p:nvPr/>
          </p:nvSpPr>
          <p:spPr>
            <a:xfrm>
              <a:off x="7406800" y="4848715"/>
              <a:ext cx="1123317" cy="382950"/>
            </a:xfrm>
            <a:prstGeom prst="rect">
              <a:avLst/>
            </a:prstGeom>
            <a:noFill/>
          </p:spPr>
          <p:txBody>
            <a:bodyPr wrap="none" rtlCol="0">
              <a:spAutoFit/>
            </a:bodyPr>
            <a:lstStyle/>
            <a:p>
              <a:pPr algn="r"/>
              <a:r>
                <a:rPr lang="zh-CN" altLang="en-US" sz="1400" dirty="0">
                  <a:latin typeface="+mn-ea"/>
                  <a:cs typeface="+mn-ea"/>
                  <a:sym typeface="+mn-lt"/>
                </a:rPr>
                <a:t>设计初稿</a:t>
              </a:r>
              <a:endParaRPr lang="zh-CN" altLang="en-US" sz="1100" i="1" dirty="0">
                <a:latin typeface="+mn-ea"/>
                <a:cs typeface="+mn-ea"/>
                <a:sym typeface="+mn-lt"/>
              </a:endParaRPr>
            </a:p>
          </p:txBody>
        </p:sp>
        <p:cxnSp>
          <p:nvCxnSpPr>
            <p:cNvPr id="28" name="直接连接符 27"/>
            <p:cNvCxnSpPr/>
            <p:nvPr/>
          </p:nvCxnSpPr>
          <p:spPr>
            <a:xfrm>
              <a:off x="8530117" y="4739857"/>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9" name="矩形 28"/>
            <p:cNvSpPr/>
            <p:nvPr/>
          </p:nvSpPr>
          <p:spPr>
            <a:xfrm>
              <a:off x="8588511" y="4865294"/>
              <a:ext cx="2595083" cy="325507"/>
            </a:xfrm>
            <a:prstGeom prst="rect">
              <a:avLst/>
            </a:prstGeom>
          </p:spPr>
          <p:txBody>
            <a:bodyPr wrap="square">
              <a:spAutoFit/>
            </a:bodyPr>
            <a:lstStyle/>
            <a:p>
              <a:r>
                <a:rPr lang="en-US" altLang="zh-CN" sz="1100" dirty="0" err="1">
                  <a:latin typeface="+mn-ea"/>
                  <a:cs typeface="+mn-ea"/>
                  <a:sym typeface="+mn-lt"/>
                </a:rPr>
                <a:t>MockPlus</a:t>
              </a:r>
              <a:endParaRPr lang="zh-CN" altLang="en-US" sz="1100" dirty="0">
                <a:latin typeface="+mn-ea"/>
                <a:cs typeface="+mn-ea"/>
                <a:sym typeface="+mn-lt"/>
              </a:endParaRPr>
            </a:p>
          </p:txBody>
        </p:sp>
      </p:grpSp>
    </p:spTree>
    <p:extLst>
      <p:ext uri="{BB962C8B-B14F-4D97-AF65-F5344CB8AC3E}">
        <p14:creationId xmlns:p14="http://schemas.microsoft.com/office/powerpoint/2010/main" val="367002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latin typeface="+mn-ea"/>
                <a:cs typeface="+mn-ea"/>
              </a:rPr>
              <a:t>开发之途</a:t>
            </a:r>
            <a:endParaRPr lang="en-US" altLang="zh-CN" sz="4000" b="1" dirty="0">
              <a:latin typeface="+mn-ea"/>
              <a:cs typeface="+mn-ea"/>
            </a:endParaRP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02</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660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开发之途</a:t>
              </a:r>
            </a:p>
          </p:txBody>
        </p:sp>
      </p:grpSp>
      <p:grpSp>
        <p:nvGrpSpPr>
          <p:cNvPr id="11" name="组合 10">
            <a:extLst>
              <a:ext uri="{FF2B5EF4-FFF2-40B4-BE49-F238E27FC236}">
                <a16:creationId xmlns:a16="http://schemas.microsoft.com/office/drawing/2014/main" id="{ECC0CC76-A380-49F8-841F-CD4D39C94E9F}"/>
              </a:ext>
            </a:extLst>
          </p:cNvPr>
          <p:cNvGrpSpPr/>
          <p:nvPr/>
        </p:nvGrpSpPr>
        <p:grpSpPr>
          <a:xfrm>
            <a:off x="1137449" y="2211710"/>
            <a:ext cx="1808965" cy="1107081"/>
            <a:chOff x="1126822" y="1418102"/>
            <a:chExt cx="1808965" cy="1107081"/>
          </a:xfrm>
        </p:grpSpPr>
        <p:sp>
          <p:nvSpPr>
            <p:cNvPr id="18" name="íš1íḋè">
              <a:extLst>
                <a:ext uri="{FF2B5EF4-FFF2-40B4-BE49-F238E27FC236}">
                  <a16:creationId xmlns:a16="http://schemas.microsoft.com/office/drawing/2014/main" id="{921D2456-A6A6-43F5-AD86-0A010D24A2F0}"/>
                </a:ext>
              </a:extLst>
            </p:cNvPr>
            <p:cNvSpPr txBox="1"/>
            <p:nvPr/>
          </p:nvSpPr>
          <p:spPr>
            <a:xfrm>
              <a:off x="1126822" y="2067694"/>
              <a:ext cx="1808965" cy="45748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cs typeface="+mn-ea"/>
                </a:rPr>
                <a:t>代码量级</a:t>
              </a:r>
              <a:endParaRPr lang="id-ID" b="1" dirty="0">
                <a:cs typeface="+mn-ea"/>
              </a:endParaRPr>
            </a:p>
          </p:txBody>
        </p:sp>
        <p:grpSp>
          <p:nvGrpSpPr>
            <p:cNvPr id="19" name="组合 18"/>
            <p:cNvGrpSpPr/>
            <p:nvPr/>
          </p:nvGrpSpPr>
          <p:grpSpPr>
            <a:xfrm>
              <a:off x="1763688" y="1418102"/>
              <a:ext cx="576060" cy="576064"/>
              <a:chOff x="9152546" y="5073013"/>
              <a:chExt cx="318587" cy="318589"/>
            </a:xfrm>
            <a:solidFill>
              <a:schemeClr val="tx2">
                <a:lumMod val="50000"/>
              </a:schemeClr>
            </a:solidFill>
          </p:grpSpPr>
          <p:sp>
            <p:nvSpPr>
              <p:cNvPr id="20" name="Freeform 412"/>
              <p:cNvSpPr>
                <a:spLocks noEditPoints="1"/>
              </p:cNvSpPr>
              <p:nvPr/>
            </p:nvSpPr>
            <p:spPr bwMode="auto">
              <a:xfrm>
                <a:off x="9350586" y="5073013"/>
                <a:ext cx="120547" cy="120547"/>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sp>
            <p:nvSpPr>
              <p:cNvPr id="21" name="Freeform 413"/>
              <p:cNvSpPr>
                <a:spLocks noEditPoints="1"/>
              </p:cNvSpPr>
              <p:nvPr/>
            </p:nvSpPr>
            <p:spPr bwMode="auto">
              <a:xfrm>
                <a:off x="9152546" y="5153377"/>
                <a:ext cx="238225" cy="238225"/>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grpSp>
      </p:grpSp>
      <p:grpSp>
        <p:nvGrpSpPr>
          <p:cNvPr id="13" name="组合 12">
            <a:extLst>
              <a:ext uri="{FF2B5EF4-FFF2-40B4-BE49-F238E27FC236}">
                <a16:creationId xmlns:a16="http://schemas.microsoft.com/office/drawing/2014/main" id="{B548F7E3-D6DB-4B64-B725-DE1667A6B5A0}"/>
              </a:ext>
            </a:extLst>
          </p:cNvPr>
          <p:cNvGrpSpPr/>
          <p:nvPr/>
        </p:nvGrpSpPr>
        <p:grpSpPr>
          <a:xfrm>
            <a:off x="3585721" y="2211710"/>
            <a:ext cx="1808965" cy="1107081"/>
            <a:chOff x="3575094" y="1418102"/>
            <a:chExt cx="1808965" cy="1107081"/>
          </a:xfrm>
        </p:grpSpPr>
        <p:sp>
          <p:nvSpPr>
            <p:cNvPr id="25" name="íš1íḋè">
              <a:extLst>
                <a:ext uri="{FF2B5EF4-FFF2-40B4-BE49-F238E27FC236}">
                  <a16:creationId xmlns:a16="http://schemas.microsoft.com/office/drawing/2014/main" id="{921D2456-A6A6-43F5-AD86-0A010D24A2F0}"/>
                </a:ext>
              </a:extLst>
            </p:cNvPr>
            <p:cNvSpPr txBox="1"/>
            <p:nvPr/>
          </p:nvSpPr>
          <p:spPr>
            <a:xfrm>
              <a:off x="3575094" y="2067694"/>
              <a:ext cx="1808965" cy="45748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cs typeface="+mn-ea"/>
                </a:rPr>
                <a:t>使用的技术</a:t>
              </a:r>
              <a:endParaRPr lang="id-ID" b="1" dirty="0">
                <a:cs typeface="+mn-ea"/>
              </a:endParaRPr>
            </a:p>
          </p:txBody>
        </p:sp>
        <p:grpSp>
          <p:nvGrpSpPr>
            <p:cNvPr id="26" name="组合 25"/>
            <p:cNvGrpSpPr/>
            <p:nvPr/>
          </p:nvGrpSpPr>
          <p:grpSpPr>
            <a:xfrm>
              <a:off x="4211960" y="1418102"/>
              <a:ext cx="576060" cy="576064"/>
              <a:chOff x="9152546" y="5073013"/>
              <a:chExt cx="318587" cy="318589"/>
            </a:xfrm>
            <a:solidFill>
              <a:schemeClr val="tx2">
                <a:lumMod val="50000"/>
              </a:schemeClr>
            </a:solidFill>
          </p:grpSpPr>
          <p:sp>
            <p:nvSpPr>
              <p:cNvPr id="27" name="Freeform 412"/>
              <p:cNvSpPr>
                <a:spLocks noEditPoints="1"/>
              </p:cNvSpPr>
              <p:nvPr/>
            </p:nvSpPr>
            <p:spPr bwMode="auto">
              <a:xfrm>
                <a:off x="9350586" y="5073013"/>
                <a:ext cx="120547" cy="120547"/>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sp>
            <p:nvSpPr>
              <p:cNvPr id="28" name="Freeform 413"/>
              <p:cNvSpPr>
                <a:spLocks noEditPoints="1"/>
              </p:cNvSpPr>
              <p:nvPr/>
            </p:nvSpPr>
            <p:spPr bwMode="auto">
              <a:xfrm>
                <a:off x="9152546" y="5153377"/>
                <a:ext cx="238225" cy="238225"/>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grpSp>
      </p:grpSp>
      <p:grpSp>
        <p:nvGrpSpPr>
          <p:cNvPr id="14" name="组合 13">
            <a:extLst>
              <a:ext uri="{FF2B5EF4-FFF2-40B4-BE49-F238E27FC236}">
                <a16:creationId xmlns:a16="http://schemas.microsoft.com/office/drawing/2014/main" id="{FD908D71-4729-42AC-9268-0E854231FF4B}"/>
              </a:ext>
            </a:extLst>
          </p:cNvPr>
          <p:cNvGrpSpPr/>
          <p:nvPr/>
        </p:nvGrpSpPr>
        <p:grpSpPr>
          <a:xfrm>
            <a:off x="6003687" y="2211710"/>
            <a:ext cx="1808965" cy="1107081"/>
            <a:chOff x="5993060" y="1418102"/>
            <a:chExt cx="1808965" cy="1107081"/>
          </a:xfrm>
        </p:grpSpPr>
        <p:sp>
          <p:nvSpPr>
            <p:cNvPr id="32" name="íš1íḋè">
              <a:extLst>
                <a:ext uri="{FF2B5EF4-FFF2-40B4-BE49-F238E27FC236}">
                  <a16:creationId xmlns:a16="http://schemas.microsoft.com/office/drawing/2014/main" id="{921D2456-A6A6-43F5-AD86-0A010D24A2F0}"/>
                </a:ext>
              </a:extLst>
            </p:cNvPr>
            <p:cNvSpPr txBox="1"/>
            <p:nvPr/>
          </p:nvSpPr>
          <p:spPr>
            <a:xfrm>
              <a:off x="5993060" y="2067694"/>
              <a:ext cx="1808965" cy="45748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cs typeface="+mn-ea"/>
                </a:rPr>
                <a:t>与课堂的关联</a:t>
              </a:r>
              <a:endParaRPr lang="id-ID" b="1" dirty="0">
                <a:cs typeface="+mn-ea"/>
              </a:endParaRPr>
            </a:p>
          </p:txBody>
        </p:sp>
        <p:grpSp>
          <p:nvGrpSpPr>
            <p:cNvPr id="33" name="组合 32"/>
            <p:cNvGrpSpPr/>
            <p:nvPr/>
          </p:nvGrpSpPr>
          <p:grpSpPr>
            <a:xfrm>
              <a:off x="6629926" y="1418102"/>
              <a:ext cx="576060" cy="576064"/>
              <a:chOff x="9152546" y="5073013"/>
              <a:chExt cx="318587" cy="318589"/>
            </a:xfrm>
            <a:solidFill>
              <a:schemeClr val="tx2">
                <a:lumMod val="50000"/>
              </a:schemeClr>
            </a:solidFill>
          </p:grpSpPr>
          <p:sp>
            <p:nvSpPr>
              <p:cNvPr id="34" name="Freeform 412"/>
              <p:cNvSpPr>
                <a:spLocks noEditPoints="1"/>
              </p:cNvSpPr>
              <p:nvPr/>
            </p:nvSpPr>
            <p:spPr bwMode="auto">
              <a:xfrm>
                <a:off x="9350586" y="5073013"/>
                <a:ext cx="120547" cy="120547"/>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sp>
            <p:nvSpPr>
              <p:cNvPr id="35" name="Freeform 413"/>
              <p:cNvSpPr>
                <a:spLocks noEditPoints="1"/>
              </p:cNvSpPr>
              <p:nvPr/>
            </p:nvSpPr>
            <p:spPr bwMode="auto">
              <a:xfrm>
                <a:off x="9152546" y="5153377"/>
                <a:ext cx="238225" cy="238225"/>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grpSp>
      </p:grpSp>
    </p:spTree>
    <p:extLst>
      <p:ext uri="{BB962C8B-B14F-4D97-AF65-F5344CB8AC3E}">
        <p14:creationId xmlns:p14="http://schemas.microsoft.com/office/powerpoint/2010/main" val="52089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洁2018运营总结报告ppt模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POCKET_APPLY_TIME" val="2019年1月23日"/>
  <p:tag name="POCKET_APPLY_TYPE" val="Slide"/>
  <p:tag name="APPLYTYPE" val="Other"/>
  <p:tag name="APPLYORDER" val="1"/>
</p:tagLst>
</file>

<file path=ppt/tags/tag3.xml><?xml version="1.0" encoding="utf-8"?>
<p:tagLst xmlns:a="http://schemas.openxmlformats.org/drawingml/2006/main" xmlns:r="http://schemas.openxmlformats.org/officeDocument/2006/relationships" xmlns:p="http://schemas.openxmlformats.org/presentationml/2006/main">
  <p:tag name="POCKET_APPLY_TIME" val="2019年1月23日"/>
  <p:tag name="POCKET_APPLY_TYPE" val="Slide"/>
  <p:tag name="APPLYTYPE" val="Other"/>
  <p:tag name="APPLYORDER" val="3"/>
</p:tagLst>
</file>

<file path=ppt/tags/tag4.xml><?xml version="1.0" encoding="utf-8"?>
<p:tagLst xmlns:a="http://schemas.openxmlformats.org/drawingml/2006/main" xmlns:r="http://schemas.openxmlformats.org/officeDocument/2006/relationships" xmlns:p="http://schemas.openxmlformats.org/presentationml/2006/main">
  <p:tag name="POCKET_APPLY_TIME" val="2019年1月23日"/>
  <p:tag name="POCKET_APPLY_TYPE" val="Slide"/>
  <p:tag name="APPLYTYPE" val="Other"/>
  <p:tag name="APPLY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c1lhhoj">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1646</TotalTime>
  <Words>393</Words>
  <Application>Microsoft Office PowerPoint</Application>
  <PresentationFormat>全屏显示(16:9)</PresentationFormat>
  <Paragraphs>102</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宋体</vt:lpstr>
      <vt:lpstr>Arial</vt:lpstr>
      <vt:lpstr>Calibri</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简洁2018运营总结报告ppt模板</dc:title>
  <dc:creator>dobole</dc:creator>
  <cp:lastModifiedBy>胡 未名</cp:lastModifiedBy>
  <cp:revision>117</cp:revision>
  <dcterms:created xsi:type="dcterms:W3CDTF">2018-11-28T05:41:12Z</dcterms:created>
  <dcterms:modified xsi:type="dcterms:W3CDTF">2021-05-26T01:18:20Z</dcterms:modified>
</cp:coreProperties>
</file>