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0" r:id="rId9"/>
    <p:sldId id="261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ABA4B-4AA7-4AC3-B704-BF90A37CC0F7}" v="1" dt="2023-04-09T16:46:17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a rao Lingala" userId="f29f80a7186dbf03" providerId="LiveId" clId="{F22ABA4B-4AA7-4AC3-B704-BF90A37CC0F7}"/>
    <pc:docChg chg="addSld delSld modSld">
      <pc:chgData name="Bhaskara rao Lingala" userId="f29f80a7186dbf03" providerId="LiveId" clId="{F22ABA4B-4AA7-4AC3-B704-BF90A37CC0F7}" dt="2023-04-09T16:46:23.654" v="3" actId="2696"/>
      <pc:docMkLst>
        <pc:docMk/>
      </pc:docMkLst>
      <pc:sldChg chg="del">
        <pc:chgData name="Bhaskara rao Lingala" userId="f29f80a7186dbf03" providerId="LiveId" clId="{F22ABA4B-4AA7-4AC3-B704-BF90A37CC0F7}" dt="2023-04-09T16:46:04.077" v="0" actId="2696"/>
        <pc:sldMkLst>
          <pc:docMk/>
          <pc:sldMk cId="1403009204" sldId="266"/>
        </pc:sldMkLst>
      </pc:sldChg>
      <pc:sldChg chg="add">
        <pc:chgData name="Bhaskara rao Lingala" userId="f29f80a7186dbf03" providerId="LiveId" clId="{F22ABA4B-4AA7-4AC3-B704-BF90A37CC0F7}" dt="2023-04-09T16:46:17.554" v="2"/>
        <pc:sldMkLst>
          <pc:docMk/>
          <pc:sldMk cId="3264382594" sldId="266"/>
        </pc:sldMkLst>
      </pc:sldChg>
      <pc:sldChg chg="new del">
        <pc:chgData name="Bhaskara rao Lingala" userId="f29f80a7186dbf03" providerId="LiveId" clId="{F22ABA4B-4AA7-4AC3-B704-BF90A37CC0F7}" dt="2023-04-09T16:46:23.654" v="3" actId="2696"/>
        <pc:sldMkLst>
          <pc:docMk/>
          <pc:sldMk cId="3246303716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7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40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339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8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6411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5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4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6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88" y="1269833"/>
            <a:ext cx="10718800" cy="26776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BRAIN STROKE PREDICTION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293" y="839123"/>
            <a:ext cx="9518887" cy="86142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MINI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8671" y="4268444"/>
            <a:ext cx="10149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REGULAVALASA TEJASWI    : 19331A05E2.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BHASKARA RAO LINGALA   : 20331A0518.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CHERUKURI.ASHIK                : 20331A0534.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CH. AMMI REDDY                 : 20331A0542.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332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2D55-E286-EDF3-53C3-7335B110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474"/>
          </a:xfrm>
        </p:spPr>
        <p:txBody>
          <a:bodyPr/>
          <a:lstStyle/>
          <a:p>
            <a:pPr algn="ctr"/>
            <a:r>
              <a:rPr lang="en-IN" b="1" dirty="0"/>
              <a:t>DECISION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B27D-9D43-F6F8-A2D1-450C35A4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559"/>
            <a:ext cx="8915400" cy="439966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(DT) is a supervised learning technique. It is a tree-structured classifier, where internal nodes represent the features of a dataset, branches represent the decision rules and each leaf node represents the outcomes.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graphical representation for getting all possible solutions to a problem/decision based on given conditions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7B9A1D-D884-F1F5-7B4A-C32212E36F87}"/>
              </a:ext>
            </a:extLst>
          </p:cNvPr>
          <p:cNvGrpSpPr/>
          <p:nvPr/>
        </p:nvGrpSpPr>
        <p:grpSpPr>
          <a:xfrm>
            <a:off x="3839161" y="3636746"/>
            <a:ext cx="6872381" cy="2740234"/>
            <a:chOff x="2652410" y="3682503"/>
            <a:chExt cx="6872381" cy="26104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40212-3691-90D0-D5DD-2B828B964C98}"/>
                </a:ext>
              </a:extLst>
            </p:cNvPr>
            <p:cNvSpPr/>
            <p:nvPr/>
          </p:nvSpPr>
          <p:spPr>
            <a:xfrm>
              <a:off x="4856671" y="3682503"/>
              <a:ext cx="1661180" cy="463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Decision Node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D29369-FB5F-E42E-E530-CB7B1290015F}"/>
                </a:ext>
              </a:extLst>
            </p:cNvPr>
            <p:cNvCxnSpPr/>
            <p:nvPr/>
          </p:nvCxnSpPr>
          <p:spPr>
            <a:xfrm flipH="1">
              <a:off x="4324288" y="4441101"/>
              <a:ext cx="2897909" cy="15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215905-AD4D-087F-5A2F-C79BA54E3200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687260" y="4145571"/>
              <a:ext cx="1" cy="297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BD9F95-09D4-3B8A-5C83-E855C17F8FEC}"/>
                </a:ext>
              </a:extLst>
            </p:cNvPr>
            <p:cNvSpPr/>
            <p:nvPr/>
          </p:nvSpPr>
          <p:spPr>
            <a:xfrm>
              <a:off x="3619941" y="4731560"/>
              <a:ext cx="1871394" cy="403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Decision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C4E350-F710-A51D-F6B8-38182A354592}"/>
                </a:ext>
              </a:extLst>
            </p:cNvPr>
            <p:cNvSpPr/>
            <p:nvPr/>
          </p:nvSpPr>
          <p:spPr>
            <a:xfrm>
              <a:off x="6517850" y="4703894"/>
              <a:ext cx="1762891" cy="405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Decision Node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E89FAA-7EB5-3DB5-5FEF-BE3B43B98E3E}"/>
                </a:ext>
              </a:extLst>
            </p:cNvPr>
            <p:cNvCxnSpPr/>
            <p:nvPr/>
          </p:nvCxnSpPr>
          <p:spPr>
            <a:xfrm>
              <a:off x="4324287" y="4442603"/>
              <a:ext cx="0" cy="287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DF115F-EEA3-B281-C1E1-A7CCDDD8F0CF}"/>
                </a:ext>
              </a:extLst>
            </p:cNvPr>
            <p:cNvCxnSpPr/>
            <p:nvPr/>
          </p:nvCxnSpPr>
          <p:spPr>
            <a:xfrm>
              <a:off x="7222197" y="4441101"/>
              <a:ext cx="0" cy="28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67DD7F-9E43-4F4F-4FCF-CAD254B14C9D}"/>
                </a:ext>
              </a:extLst>
            </p:cNvPr>
            <p:cNvCxnSpPr/>
            <p:nvPr/>
          </p:nvCxnSpPr>
          <p:spPr>
            <a:xfrm>
              <a:off x="3260785" y="5425958"/>
              <a:ext cx="2027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1B6B38-2E13-E986-926B-963D40E4DB97}"/>
                </a:ext>
              </a:extLst>
            </p:cNvPr>
            <p:cNvCxnSpPr/>
            <p:nvPr/>
          </p:nvCxnSpPr>
          <p:spPr>
            <a:xfrm>
              <a:off x="6426531" y="5414399"/>
              <a:ext cx="20272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5C8E91-C15F-C57F-957B-99C5DB4EB6DB}"/>
                </a:ext>
              </a:extLst>
            </p:cNvPr>
            <p:cNvCxnSpPr/>
            <p:nvPr/>
          </p:nvCxnSpPr>
          <p:spPr>
            <a:xfrm>
              <a:off x="3260785" y="5414399"/>
              <a:ext cx="0" cy="30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9D1F83-D9FB-7BD7-58C9-31C3E5A9E3A4}"/>
                </a:ext>
              </a:extLst>
            </p:cNvPr>
            <p:cNvCxnSpPr/>
            <p:nvPr/>
          </p:nvCxnSpPr>
          <p:spPr>
            <a:xfrm>
              <a:off x="6426531" y="5425958"/>
              <a:ext cx="0" cy="30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04C8F1-4461-3328-0ACD-D7ADAD8D11D0}"/>
                </a:ext>
              </a:extLst>
            </p:cNvPr>
            <p:cNvCxnSpPr/>
            <p:nvPr/>
          </p:nvCxnSpPr>
          <p:spPr>
            <a:xfrm>
              <a:off x="5280550" y="5435378"/>
              <a:ext cx="0" cy="30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1620B9-4D74-50BF-26AD-3F91D464C84D}"/>
                </a:ext>
              </a:extLst>
            </p:cNvPr>
            <p:cNvCxnSpPr/>
            <p:nvPr/>
          </p:nvCxnSpPr>
          <p:spPr>
            <a:xfrm>
              <a:off x="8452997" y="5425958"/>
              <a:ext cx="0" cy="30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F21853-DB26-DA97-64C5-408D9F26B594}"/>
                </a:ext>
              </a:extLst>
            </p:cNvPr>
            <p:cNvCxnSpPr/>
            <p:nvPr/>
          </p:nvCxnSpPr>
          <p:spPr>
            <a:xfrm>
              <a:off x="4324287" y="5135500"/>
              <a:ext cx="0" cy="306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DCEA2D-6443-53BF-E1B4-468DE74F5A9C}"/>
                </a:ext>
              </a:extLst>
            </p:cNvPr>
            <p:cNvCxnSpPr/>
            <p:nvPr/>
          </p:nvCxnSpPr>
          <p:spPr>
            <a:xfrm>
              <a:off x="7427222" y="5109336"/>
              <a:ext cx="0" cy="3062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C32883-0144-D78E-CF0A-26C6B15778E1}"/>
                </a:ext>
              </a:extLst>
            </p:cNvPr>
            <p:cNvSpPr/>
            <p:nvPr/>
          </p:nvSpPr>
          <p:spPr>
            <a:xfrm>
              <a:off x="2652410" y="5779686"/>
              <a:ext cx="1216750" cy="5133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Leaf Node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D89AC7B-2D51-EBD5-7671-CD52BCCA8C6A}"/>
                </a:ext>
              </a:extLst>
            </p:cNvPr>
            <p:cNvSpPr/>
            <p:nvPr/>
          </p:nvSpPr>
          <p:spPr>
            <a:xfrm>
              <a:off x="4635062" y="5741644"/>
              <a:ext cx="1182452" cy="5133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Leaf Node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67E3B8-7721-A83F-16E2-0603C469CAA7}"/>
                </a:ext>
              </a:extLst>
            </p:cNvPr>
            <p:cNvSpPr/>
            <p:nvPr/>
          </p:nvSpPr>
          <p:spPr>
            <a:xfrm>
              <a:off x="5909054" y="5710088"/>
              <a:ext cx="1050460" cy="5133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Leaf Node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979250-E04F-4084-2498-88A318269FB6}"/>
                </a:ext>
              </a:extLst>
            </p:cNvPr>
            <p:cNvSpPr/>
            <p:nvPr/>
          </p:nvSpPr>
          <p:spPr>
            <a:xfrm>
              <a:off x="7752584" y="5732224"/>
              <a:ext cx="1772207" cy="45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Decision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70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F2AC-D559-818F-8922-5A6D182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ARTIFICIAL NEURAL NETWORK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0E2B-8FB3-B22A-1881-0203061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0" y="1623528"/>
            <a:ext cx="10534262" cy="253792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(ANN) is another tool used in machine learning. As its name suggests, ANN is a system inspired by the human brain system and replicates the learning system of the human brain.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are comprised of a node layers, containing an input layer, one or more hidden layers and an output layer.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 uses a technique called back propagation to adjust the outcome with the expected result or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BDDB3-D459-038C-7C32-039C77B9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68" y="4348065"/>
            <a:ext cx="684375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3FBF-604D-99FA-A2EF-56DC99E6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NAÏVE BAYES ALGORITHM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A82-E2A0-876E-0BDD-96EB4D71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493" y="1707502"/>
                <a:ext cx="8915400" cy="4390332"/>
              </a:xfrm>
            </p:spPr>
            <p:txBody>
              <a:bodyPr/>
              <a:lstStyle/>
              <a:p>
                <a:r>
                  <a:rPr lang="en-US" dirty="0"/>
                  <a:t>Naïve Bayes algorithm is a supervised learning algorithm, which is based on Bayes theorem and used for solving classification problems.</a:t>
                </a:r>
              </a:p>
              <a:p>
                <a:r>
                  <a:rPr lang="en-US" dirty="0"/>
                  <a:t>Naive Bayes is mainly used in text classification that includes a high-dimensional training dataset. </a:t>
                </a:r>
              </a:p>
              <a:p>
                <a:r>
                  <a:rPr lang="en-US" dirty="0"/>
                  <a:t>The formula for Bayes' theorem is given as:</a:t>
                </a:r>
              </a:p>
              <a:p>
                <a:pPr marL="0" indent="0" algn="ctr">
                  <a:buNone/>
                </a:pPr>
                <a:r>
                  <a:rPr lang="en-IN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sz="18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IN" sz="18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sz="1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IN" sz="1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/>
                  <a:t>Where, P(A/B) is posterior probability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P(B/A) is likelihood probability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P(A) is prior probability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P(B) is Marginal probability 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87A82-E2A0-876E-0BDD-96EB4D71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493" y="1707502"/>
                <a:ext cx="8915400" cy="4390332"/>
              </a:xfrm>
              <a:blipFill>
                <a:blip r:embed="rId2"/>
                <a:stretch>
                  <a:fillRect l="-479" t="-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6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09AD-F513-9BC7-80A7-3DD92FD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TRAINING: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0E6A2-1B8D-CDA5-1D92-DC0A74EA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363" y="1567542"/>
            <a:ext cx="5436637" cy="51040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2BF78-0C69-B099-D05B-E5B23926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7" y="1567542"/>
            <a:ext cx="5514468" cy="51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6D519-446A-E720-CAD0-ADA2EDFF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39" y="767828"/>
            <a:ext cx="5044877" cy="5471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F1019-BCF3-57DE-1E4D-FD081F8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10" y="1334278"/>
            <a:ext cx="5029636" cy="3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4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E9EE-5CD2-FDB8-80EC-AEF6E031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305" y="65210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</a:t>
            </a:r>
            <a:br>
              <a:rPr lang="en-US" b="1" dirty="0"/>
            </a:br>
            <a:br>
              <a:rPr lang="en-US" b="1" dirty="0"/>
            </a:br>
            <a:r>
              <a:rPr lang="en-US" sz="2900" b="1" dirty="0"/>
              <a:t>LOGIN PAGE:</a:t>
            </a:r>
            <a:endParaRPr lang="en-IN" sz="29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B62ED-18A6-E728-54C9-2E9155638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304" y="2133600"/>
            <a:ext cx="9294275" cy="4724400"/>
          </a:xfrm>
        </p:spPr>
      </p:pic>
    </p:spTree>
    <p:extLst>
      <p:ext uri="{BB962C8B-B14F-4D97-AF65-F5344CB8AC3E}">
        <p14:creationId xmlns:p14="http://schemas.microsoft.com/office/powerpoint/2010/main" val="326438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7A7-3FD5-9F66-3F61-72FFE012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HOME PAGE:</a:t>
            </a:r>
            <a:endParaRPr lang="en-IN" sz="2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34DB2-A2EA-D471-FA9F-4B5B0ECE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215" y="1101012"/>
            <a:ext cx="8602826" cy="4810838"/>
          </a:xfrm>
        </p:spPr>
      </p:pic>
    </p:spTree>
    <p:extLst>
      <p:ext uri="{BB962C8B-B14F-4D97-AF65-F5344CB8AC3E}">
        <p14:creationId xmlns:p14="http://schemas.microsoft.com/office/powerpoint/2010/main" val="67882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7B61-6763-D646-5783-57575EAD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29" y="68942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OUTPUT:</a:t>
            </a:r>
            <a:br>
              <a:rPr lang="en-US" b="1" dirty="0"/>
            </a:br>
            <a:br>
              <a:rPr lang="en-US" b="1" dirty="0"/>
            </a:br>
            <a:r>
              <a:rPr lang="en-US" sz="2200" dirty="0"/>
              <a:t>IF PATIENT DOESN’T HAVE BRAIN STROKE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6649C-D17F-DB0C-E47D-E1CEF57C3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044" y="2329542"/>
            <a:ext cx="7165911" cy="3621834"/>
          </a:xfrm>
        </p:spPr>
      </p:pic>
    </p:spTree>
    <p:extLst>
      <p:ext uri="{BB962C8B-B14F-4D97-AF65-F5344CB8AC3E}">
        <p14:creationId xmlns:p14="http://schemas.microsoft.com/office/powerpoint/2010/main" val="428126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049C-CB1B-533B-818A-20304686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PATIENT HAVE BRAIN STROKE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7B4DC-C453-F233-5992-1D262A899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230" y="1166326"/>
            <a:ext cx="8043973" cy="4204348"/>
          </a:xfrm>
        </p:spPr>
      </p:pic>
    </p:spTree>
    <p:extLst>
      <p:ext uri="{BB962C8B-B14F-4D97-AF65-F5344CB8AC3E}">
        <p14:creationId xmlns:p14="http://schemas.microsoft.com/office/powerpoint/2010/main" val="28006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20859-2DCD-AAA7-3497-B04BA4F4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D13B-5DF4-DCB5-C448-D3D8960D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A115-C580-24F1-5FEA-FDC167B3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Using Machine learning algorithms be used to accurately predict the likelihood of an individual experiencing a stroke based on their demographic information, lifestyle habits, medical history, and other risk factors.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500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BE58-7922-944E-3414-E7F55AC4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r>
              <a:rPr lang="en-US" b="1" dirty="0"/>
              <a:t>ABSTRACT: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4EBB-3C72-4D41-2891-322825E8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8922"/>
            <a:ext cx="8915400" cy="4502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stroke can damage a person's ability to move, think, see, or communicate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Suffering from brain stroke has been rapidly increasing due to excessive smoking, high blood pressure, high cholesterol and cardiovascular diseases.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brain stroke at preliminary stage is important for better treatment.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more useful to the Health Department and also the medical expert system used in remote areas.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brain stroke is a condition that causes brain injury by blocking off blood flow to the brain.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work is to use classification algorithms like Decision Tree, Naïve Bayes, Artificial Neural Networks to determine whether or not a person is at risk of having a brain stroke.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98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3269-7EE8-DAA0-FBB1-96DBA354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498"/>
          </a:xfrm>
        </p:spPr>
        <p:txBody>
          <a:bodyPr>
            <a:normAutofit/>
          </a:bodyPr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66A2-2234-CE70-7115-07D052E5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4906"/>
            <a:ext cx="8915400" cy="444631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brain is the most complex part of the human body. This three-pound organ is the seat of intelligence, interpreter of the senses, initiator of body movement, and controller of behavior.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is a major worldwide health issue and a leading cause of death and morbidity in affluent countries, as well as in poor and middle-income countries.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Brain Stroke is a non-communicable infection that is liable for around 11% of total deaths. Brain Stroke is the fourth significant reason for death in India.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decade of life after age 55, your chance of having a stroke more than double. There are two sub-types of brain stroke disease, namely ischemic stroke and hemorrhage stroke.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Ischemic stroke is generally caused by a blockage in a blood vessel. While hemorrhage stroke is caused by bleeding in brain tissue.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EF4-7368-D8EA-026B-0C3FEC8A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DIAGRAM: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8DEDB-0FA6-FB51-BEE7-72861164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7" y="2024743"/>
            <a:ext cx="7679094" cy="4702628"/>
          </a:xfrm>
        </p:spPr>
      </p:pic>
    </p:spTree>
    <p:extLst>
      <p:ext uri="{BB962C8B-B14F-4D97-AF65-F5344CB8AC3E}">
        <p14:creationId xmlns:p14="http://schemas.microsoft.com/office/powerpoint/2010/main" val="90621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369A-9D58-07D9-D5F6-E425CEF9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2CAE4-B7E2-0044-B23A-3546598FD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50" y="1427584"/>
            <a:ext cx="6774023" cy="4806306"/>
          </a:xfrm>
        </p:spPr>
      </p:pic>
    </p:spTree>
    <p:extLst>
      <p:ext uri="{BB962C8B-B14F-4D97-AF65-F5344CB8AC3E}">
        <p14:creationId xmlns:p14="http://schemas.microsoft.com/office/powerpoint/2010/main" val="377876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80A0-0B2B-DE7C-2839-CEA3A3E1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7D536-62B8-C4B5-650B-B52EB47F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47" y="1334277"/>
            <a:ext cx="9004041" cy="5197151"/>
          </a:xfrm>
        </p:spPr>
      </p:pic>
    </p:spTree>
    <p:extLst>
      <p:ext uri="{BB962C8B-B14F-4D97-AF65-F5344CB8AC3E}">
        <p14:creationId xmlns:p14="http://schemas.microsoft.com/office/powerpoint/2010/main" val="209056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F90B-A456-719E-B536-8FDEB563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5482"/>
          </a:xfrm>
        </p:spPr>
        <p:txBody>
          <a:bodyPr/>
          <a:lstStyle/>
          <a:p>
            <a:r>
              <a:rPr lang="en-IN" b="1" dirty="0"/>
              <a:t>METHODOLOGY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303C-1542-3DB1-F6D7-D610C833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4278"/>
            <a:ext cx="8915400" cy="4576944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/>
              <a:t>The following machine learning algorithms can be used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GaussianNB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BernoulliNB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Support Vector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Decision Tree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Kneighbors</a:t>
            </a:r>
            <a:r>
              <a:rPr lang="en-IN" dirty="0"/>
              <a:t>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Neural Nets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Gradient Boosting Classifier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0864FB-3B18-41BB-058B-36EE036C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117" y="606489"/>
            <a:ext cx="8733453" cy="5896947"/>
          </a:xfrm>
        </p:spPr>
      </p:pic>
    </p:spTree>
    <p:extLst>
      <p:ext uri="{BB962C8B-B14F-4D97-AF65-F5344CB8AC3E}">
        <p14:creationId xmlns:p14="http://schemas.microsoft.com/office/powerpoint/2010/main" val="17628408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680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BRAIN STROKE PREDICTION </vt:lpstr>
      <vt:lpstr>PROBLEM STATEMENT:</vt:lpstr>
      <vt:lpstr>ABSTRACT:</vt:lpstr>
      <vt:lpstr>INTRODUCTION:</vt:lpstr>
      <vt:lpstr>FLOWCHART DIAGRAM:</vt:lpstr>
      <vt:lpstr>ACTIVITY DIAGRAM:</vt:lpstr>
      <vt:lpstr>SEQUENCE DIAGRAM:</vt:lpstr>
      <vt:lpstr>METHODOLOGY:</vt:lpstr>
      <vt:lpstr>PowerPoint Presentation</vt:lpstr>
      <vt:lpstr>DECISION TREE ALGORITHM</vt:lpstr>
      <vt:lpstr>ARTIFICIAL NEURAL NETWORK</vt:lpstr>
      <vt:lpstr>NAÏVE BAYES ALGORITHM</vt:lpstr>
      <vt:lpstr>DATA TRAINING:</vt:lpstr>
      <vt:lpstr>PowerPoint Presentation</vt:lpstr>
      <vt:lpstr>RESULTS  LOGIN PAGE:</vt:lpstr>
      <vt:lpstr>HOME PAGE:</vt:lpstr>
      <vt:lpstr>OUTPUT:  IF PATIENT DOESN’T HAVE BRAIN STROKE</vt:lpstr>
      <vt:lpstr>IF PATIENT HAVE BRAIN STROKE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RECOGNITION WITH ACCURACY</dc:title>
  <dc:creator>Microsoft account</dc:creator>
  <cp:lastModifiedBy>Bhaskara rao Lingala</cp:lastModifiedBy>
  <cp:revision>22</cp:revision>
  <dcterms:created xsi:type="dcterms:W3CDTF">2022-10-31T14:52:30Z</dcterms:created>
  <dcterms:modified xsi:type="dcterms:W3CDTF">2023-04-09T16:46:24Z</dcterms:modified>
</cp:coreProperties>
</file>