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_rels/slideMaster1.xml.rels" ContentType="application/vnd.openxmlformats-package.relationships+xml"/>
  <Override PartName="/ppt/notesMasters/notesMaster1.xml" ContentType="application/vnd.openxmlformats-officedocument.presentationml.notesMaster+xml"/>
  <Override PartName="/ppt/notesMasters/_rels/notesMaster1.xml.rels" ContentType="application/vnd.openxmlformats-package.relationships+xml"/>
  <Override PartName="/ppt/theme/theme1.xml" ContentType="application/vnd.openxmlformats-officedocument.theme+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_rels/notesSlide1.xml.rels" ContentType="application/vnd.openxmlformats-package.relationships+xml"/>
  <Override PartName="/ppt/notesSlides/_rels/notesSlide2.xml.rels" ContentType="application/vnd.openxmlformats-package.relationships+xml"/>
  <Override PartName="/ppt/notesSlides/_rels/notesSlide3.xml.rels" ContentType="application/vnd.openxmlformats-package.relationships+xml"/>
  <Override PartName="/ppt/notesSlides/_rels/notesSlide4.xml.rels" ContentType="application/vnd.openxmlformats-package.relationships+xml"/>
  <Override PartName="/ppt/notesSlides/_rels/notesSlide5.xml.rels" ContentType="application/vnd.openxmlformats-package.relationships+xml"/>
  <Override PartName="/ppt/notesSlides/_rels/notesSlide6.xml.rels" ContentType="application/vnd.openxmlformats-package.relationships+xml"/>
  <Override PartName="/ppt/notesSlides/_rels/notesSlide7.xml.rels" ContentType="application/vnd.openxmlformats-package.relationships+xml"/>
  <Override PartName="/ppt/notesSlides/_rels/notesSlide8.xml.rels" ContentType="application/vnd.openxmlformats-package.relationships+xml"/>
  <Override PartName="/ppt/notesSlides/_rels/notesSlide9.xml.rels" ContentType="application/vnd.openxmlformats-package.relationship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_rels/slideLayout1.xml.rels" ContentType="application/vnd.openxmlformats-package.relationships+xml"/>
  <Override PartName="/ppt/slideLayouts/_rels/slideLayout2.xml.rels" ContentType="application/vnd.openxmlformats-package.relationships+xml"/>
  <Override PartName="/ppt/slideLayouts/_rels/slideLayout3.xml.rels" ContentType="application/vnd.openxmlformats-package.relationships+xml"/>
  <Override PartName="/ppt/slideLayouts/_rels/slideLayout4.xml.rels" ContentType="application/vnd.openxmlformats-package.relationships+xml"/>
  <Override PartName="/ppt/slideLayouts/_rels/slideLayout5.xml.rels" ContentType="application/vnd.openxmlformats-package.relationships+xml"/>
  <Override PartName="/ppt/slideLayouts/_rels/slideLayout6.xml.rels" ContentType="application/vnd.openxmlformats-package.relationships+xml"/>
  <Override PartName="/ppt/slideLayouts/_rels/slideLayout7.xml.rels" ContentType="application/vnd.openxmlformats-package.relationships+xml"/>
  <Override PartName="/ppt/slideLayouts/_rels/slideLayout8.xml.rels" ContentType="application/vnd.openxmlformats-package.relationships+xml"/>
  <Override PartName="/ppt/slideLayouts/_rels/slideLayout9.xml.rels" ContentType="application/vnd.openxmlformats-package.relationships+xml"/>
  <Override PartName="/ppt/slideLayouts/_rels/slideLayout10.xml.rels" ContentType="application/vnd.openxmlformats-package.relationships+xml"/>
  <Override PartName="/ppt/slideLayouts/_rels/slideLayout11.xml.rels" ContentType="application/vnd.openxmlformats-package.relationships+xml"/>
  <Override PartName="/ppt/slideLayouts/_rels/slideLayout12.xml.rels" ContentType="application/vnd.openxmlformats-package.relationshi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_rels/slide1.xml.rels" ContentType="application/vnd.openxmlformats-package.relationships+xml"/>
  <Override PartName="/ppt/slides/_rels/slide2.xml.rels" ContentType="application/vnd.openxmlformats-package.relationships+xml"/>
  <Override PartName="/ppt/slides/_rels/slide3.xml.rels" ContentType="application/vnd.openxmlformats-package.relationships+xml"/>
  <Override PartName="/ppt/slides/_rels/slide4.xml.rels" ContentType="application/vnd.openxmlformats-package.relationships+xml"/>
  <Override PartName="/ppt/slides/_rels/slide5.xml.rels" ContentType="application/vnd.openxmlformats-package.relationships+xml"/>
  <Override PartName="/ppt/slides/_rels/slide6.xml.rels" ContentType="application/vnd.openxmlformats-package.relationships+xml"/>
  <Override PartName="/ppt/slides/_rels/slide7.xml.rels" ContentType="application/vnd.openxmlformats-package.relationships+xml"/>
  <Override PartName="/ppt/slides/_rels/slide8.xml.rels" ContentType="application/vnd.openxmlformats-package.relationships+xml"/>
  <Override PartName="/ppt/slides/_rels/slide9.xml.rels" ContentType="application/vnd.openxmlformats-package.relationships+xml"/>
  <Override PartName="/ppt/media/image1.png" ContentType="image/png"/>
  <Override PartName="/ppt/media/image2.png" ContentType="image/png"/>
  <Override PartName="/ppt/media/image5.gif" ContentType="image/gif"/>
  <Override PartName="/ppt/media/image3.png" ContentType="image/png"/>
  <Override PartName="/ppt/media/image4.png" ContentType="image/png"/>
  <Override PartName="/ppt/media/image6.png" ContentType="image/png"/>
  <Override PartName="/ppt/media/image8.jpeg" ContentType="image/jpeg"/>
  <Override PartName="/ppt/media/image7.png" ContentType="image/png"/>
  <Override PartName="/ppt/media/image9.png" ContentType="image/png"/>
  <Override PartName="/ppt/media/image10.png" ContentType="image/png"/>
  <Override PartName="/ppt/media/image11.png" ContentType="image/png"/>
  <Override PartName="/ppt/media/image12.png" ContentType="image/png"/>
  <Override PartName="/ppt/media/image13.png" ContentType="image/png"/>
  <Override PartName="/ppt/media/image14.png" ContentType="image/png"/>
  <Override PartName="/ppt/media/image15.png" ContentType="image/png"/>
  <Override PartName="/ppt/media/image16.png" ContentType="image/png"/>
  <Override PartName="/ppt/media/image17.png" ContentType="image/png"/>
  <Override PartName="/ppt/media/image18.png" ContentType="image/png"/>
  <Override PartName="/ppt/media/image19.png" ContentType="image/png"/>
  <Override PartName="/ppt/media/image20.png" ContentType="image/png"/>
  <Override PartName="/ppt/media/image21.png" ContentType="image/png"/>
  <Override PartName="/ppt/media/image22.png" ContentType="image/png"/>
  <Override PartName="/ppt/media/image23.png" ContentType="image/png"/>
  <Override PartName="/ppt/_rels/presentation.xml.rels" ContentType="application/vnd.openxmlformats-package.relationships+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notesMaster" Target="notesMasters/notesMaster1.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
</Relationships>
</file>

<file path=ppt/notesMasters/_rels/notesMaster1.xml.rels><?xml version="1.0" encoding="UTF-8"?>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44" name="PlaceHolder 1"/>
          <p:cNvSpPr>
            <a:spLocks noGrp="1"/>
          </p:cNvSpPr>
          <p:nvPr>
            <p:ph type="sldImg"/>
          </p:nvPr>
        </p:nvSpPr>
        <p:spPr>
          <a:xfrm>
            <a:off x="216000" y="812520"/>
            <a:ext cx="7127280" cy="4008960"/>
          </a:xfrm>
          <a:prstGeom prst="rect">
            <a:avLst/>
          </a:prstGeom>
        </p:spPr>
        <p:txBody>
          <a:bodyPr lIns="0" rIns="0" tIns="0" bIns="0" anchor="ctr">
            <a:noAutofit/>
          </a:bodyPr>
          <a:p>
            <a:r>
              <a:rPr b="0" lang="it-IT" sz="1400" spc="-1" strike="noStrike">
                <a:solidFill>
                  <a:srgbClr val="000000"/>
                </a:solidFill>
                <a:latin typeface="Arial"/>
              </a:rPr>
              <a:t>Fai clic per spostare la diapositiva</a:t>
            </a:r>
            <a:endParaRPr b="0" lang="it-IT" sz="1400" spc="-1" strike="noStrike">
              <a:solidFill>
                <a:srgbClr val="000000"/>
              </a:solidFill>
              <a:latin typeface="Arial"/>
            </a:endParaRPr>
          </a:p>
        </p:txBody>
      </p:sp>
      <p:sp>
        <p:nvSpPr>
          <p:cNvPr id="45" name="PlaceHolder 2"/>
          <p:cNvSpPr>
            <a:spLocks noGrp="1"/>
          </p:cNvSpPr>
          <p:nvPr>
            <p:ph type="body"/>
          </p:nvPr>
        </p:nvSpPr>
        <p:spPr>
          <a:xfrm>
            <a:off x="756000" y="5078520"/>
            <a:ext cx="6047640" cy="4811040"/>
          </a:xfrm>
          <a:prstGeom prst="rect">
            <a:avLst/>
          </a:prstGeom>
        </p:spPr>
        <p:txBody>
          <a:bodyPr lIns="0" rIns="0" tIns="0" bIns="0">
            <a:noAutofit/>
          </a:bodyPr>
          <a:p>
            <a:r>
              <a:rPr b="0" lang="it-IT" sz="2000" spc="-1" strike="noStrike">
                <a:latin typeface="Arial"/>
              </a:rPr>
              <a:t>Fai clic per modificare il formato delle note</a:t>
            </a:r>
            <a:endParaRPr b="0" lang="it-IT" sz="2000" spc="-1" strike="noStrike">
              <a:latin typeface="Arial"/>
            </a:endParaRPr>
          </a:p>
        </p:txBody>
      </p:sp>
      <p:sp>
        <p:nvSpPr>
          <p:cNvPr id="46" name="PlaceHolder 3"/>
          <p:cNvSpPr>
            <a:spLocks noGrp="1"/>
          </p:cNvSpPr>
          <p:nvPr>
            <p:ph type="hdr"/>
          </p:nvPr>
        </p:nvSpPr>
        <p:spPr>
          <a:xfrm>
            <a:off x="0" y="0"/>
            <a:ext cx="3280680" cy="534240"/>
          </a:xfrm>
          <a:prstGeom prst="rect">
            <a:avLst/>
          </a:prstGeom>
        </p:spPr>
        <p:txBody>
          <a:bodyPr lIns="0" rIns="0" tIns="0" bIns="0">
            <a:noAutofit/>
          </a:bodyPr>
          <a:p>
            <a:r>
              <a:rPr b="0" lang="it-IT" sz="1400" spc="-1" strike="noStrike">
                <a:latin typeface="Times New Roman"/>
              </a:rPr>
              <a:t>&lt;intestazione&gt;</a:t>
            </a:r>
            <a:endParaRPr b="0" lang="it-IT" sz="1400" spc="-1" strike="noStrike">
              <a:latin typeface="Times New Roman"/>
            </a:endParaRPr>
          </a:p>
        </p:txBody>
      </p:sp>
      <p:sp>
        <p:nvSpPr>
          <p:cNvPr id="47" name="PlaceHolder 4"/>
          <p:cNvSpPr>
            <a:spLocks noGrp="1"/>
          </p:cNvSpPr>
          <p:nvPr>
            <p:ph type="dt"/>
          </p:nvPr>
        </p:nvSpPr>
        <p:spPr>
          <a:xfrm>
            <a:off x="4278960" y="0"/>
            <a:ext cx="3280680" cy="534240"/>
          </a:xfrm>
          <a:prstGeom prst="rect">
            <a:avLst/>
          </a:prstGeom>
        </p:spPr>
        <p:txBody>
          <a:bodyPr lIns="0" rIns="0" tIns="0" bIns="0">
            <a:noAutofit/>
          </a:bodyPr>
          <a:p>
            <a:pPr algn="r"/>
            <a:r>
              <a:rPr b="0" lang="it-IT" sz="1400" spc="-1" strike="noStrike">
                <a:latin typeface="Times New Roman"/>
              </a:rPr>
              <a:t>&lt;data/ora&gt;</a:t>
            </a:r>
            <a:endParaRPr b="0" lang="it-IT" sz="1400" spc="-1" strike="noStrike">
              <a:latin typeface="Times New Roman"/>
            </a:endParaRPr>
          </a:p>
        </p:txBody>
      </p:sp>
      <p:sp>
        <p:nvSpPr>
          <p:cNvPr id="48" name="PlaceHolder 5"/>
          <p:cNvSpPr>
            <a:spLocks noGrp="1"/>
          </p:cNvSpPr>
          <p:nvPr>
            <p:ph type="ftr"/>
          </p:nvPr>
        </p:nvSpPr>
        <p:spPr>
          <a:xfrm>
            <a:off x="0" y="10157400"/>
            <a:ext cx="3280680" cy="534240"/>
          </a:xfrm>
          <a:prstGeom prst="rect">
            <a:avLst/>
          </a:prstGeom>
        </p:spPr>
        <p:txBody>
          <a:bodyPr lIns="0" rIns="0" tIns="0" bIns="0" anchor="b">
            <a:noAutofit/>
          </a:bodyPr>
          <a:p>
            <a:r>
              <a:rPr b="0" lang="it-IT" sz="1400" spc="-1" strike="noStrike">
                <a:latin typeface="Times New Roman"/>
              </a:rPr>
              <a:t>&lt;piè di pagina&gt;</a:t>
            </a:r>
            <a:endParaRPr b="0" lang="it-IT" sz="1400" spc="-1" strike="noStrike">
              <a:latin typeface="Times New Roman"/>
            </a:endParaRPr>
          </a:p>
        </p:txBody>
      </p:sp>
      <p:sp>
        <p:nvSpPr>
          <p:cNvPr id="49" name="PlaceHolder 6"/>
          <p:cNvSpPr>
            <a:spLocks noGrp="1"/>
          </p:cNvSpPr>
          <p:nvPr>
            <p:ph type="sldNum"/>
          </p:nvPr>
        </p:nvSpPr>
        <p:spPr>
          <a:xfrm>
            <a:off x="4278960" y="10157400"/>
            <a:ext cx="3280680" cy="534240"/>
          </a:xfrm>
          <a:prstGeom prst="rect">
            <a:avLst/>
          </a:prstGeom>
        </p:spPr>
        <p:txBody>
          <a:bodyPr lIns="0" rIns="0" tIns="0" bIns="0" anchor="b">
            <a:noAutofit/>
          </a:bodyPr>
          <a:p>
            <a:pPr algn="r"/>
            <a:fld id="{48743C54-06E7-48F9-A73C-5BBA15B587BF}" type="slidenum">
              <a:rPr b="0" lang="it-IT" sz="1400" spc="-1" strike="noStrike">
                <a:latin typeface="Times New Roman"/>
              </a:rPr>
              <a:t>&lt;numero&gt;</a:t>
            </a:fld>
            <a:endParaRPr b="0" lang="it-IT" sz="1400" spc="-1" strike="noStrike">
              <a:latin typeface="Times New Roman"/>
            </a:endParaRPr>
          </a:p>
        </p:txBody>
      </p:sp>
    </p:spTree>
  </p:cSld>
  <p:clrMap bg1="lt1" bg2="lt2" tx1="dk1" tx2="dk2" accent1="accent1" accent2="accent2" accent3="accent3" accent4="accent4" accent5="accent5" accent6="accent6" hlink="hlink" folHlink="folHlink"/>
</p:notesMaster>
</file>

<file path=ppt/notesSlides/_rels/notesSlide1.xml.rels><?xml version="1.0" encoding="UTF-8"?>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
</Relationships>
</file>

<file path=ppt/notesSlides/_rels/notesSlide2.xml.rels><?xml version="1.0" encoding="UTF-8"?>
<Relationships xmlns="http://schemas.openxmlformats.org/package/2006/relationships"><Relationship Id="rId1" Type="http://schemas.openxmlformats.org/officeDocument/2006/relationships/slide" Target="../slides/slide2.xml"/><Relationship Id="rId2" Type="http://schemas.openxmlformats.org/officeDocument/2006/relationships/notesMaster" Target="../notesMasters/notesMaster1.xml"/>
</Relationships>
</file>

<file path=ppt/notesSlides/_rels/notesSlide3.xml.rels><?xml version="1.0" encoding="UTF-8"?>
<Relationships xmlns="http://schemas.openxmlformats.org/package/2006/relationships"><Relationship Id="rId1" Type="http://schemas.openxmlformats.org/officeDocument/2006/relationships/slide" Target="../slides/slide3.xml"/><Relationship Id="rId2" Type="http://schemas.openxmlformats.org/officeDocument/2006/relationships/notesMaster" Target="../notesMasters/notesMaster1.xml"/>
</Relationships>
</file>

<file path=ppt/notesSlides/_rels/notesSlide4.xml.rels><?xml version="1.0" encoding="UTF-8"?>
<Relationships xmlns="http://schemas.openxmlformats.org/package/2006/relationships"><Relationship Id="rId1" Type="http://schemas.openxmlformats.org/officeDocument/2006/relationships/slide" Target="../slides/slide4.xml"/><Relationship Id="rId2" Type="http://schemas.openxmlformats.org/officeDocument/2006/relationships/notesMaster" Target="../notesMasters/notesMaster1.xml"/>
</Relationships>
</file>

<file path=ppt/notesSlides/_rels/notesSlide5.xml.rels><?xml version="1.0" encoding="UTF-8"?>
<Relationships xmlns="http://schemas.openxmlformats.org/package/2006/relationships"><Relationship Id="rId1" Type="http://schemas.openxmlformats.org/officeDocument/2006/relationships/slide" Target="../slides/slide5.xml"/><Relationship Id="rId2" Type="http://schemas.openxmlformats.org/officeDocument/2006/relationships/notesMaster" Target="../notesMasters/notesMaster1.xml"/>
</Relationships>
</file>

<file path=ppt/notesSlides/_rels/notesSlide6.xml.rels><?xml version="1.0" encoding="UTF-8"?>
<Relationships xmlns="http://schemas.openxmlformats.org/package/2006/relationships"><Relationship Id="rId1" Type="http://schemas.openxmlformats.org/officeDocument/2006/relationships/slide" Target="../slides/slide6.xml"/><Relationship Id="rId2" Type="http://schemas.openxmlformats.org/officeDocument/2006/relationships/notesMaster" Target="../notesMasters/notesMaster1.xml"/>
</Relationships>
</file>

<file path=ppt/notesSlides/_rels/notesSlide7.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
</Relationships>
</file>

<file path=ppt/notesSlides/_rels/notesSlide8.xml.rels><?xml version="1.0" encoding="UTF-8"?>
<Relationships xmlns="http://schemas.openxmlformats.org/package/2006/relationships"><Relationship Id="rId1" Type="http://schemas.openxmlformats.org/officeDocument/2006/relationships/slide" Target="../slides/slide8.xml"/><Relationship Id="rId2" Type="http://schemas.openxmlformats.org/officeDocument/2006/relationships/notesMaster" Target="../notesMasters/notesMaster1.xml"/>
</Relationships>
</file>

<file path=ppt/notesSlides/_rels/notesSlide9.xml.rels><?xml version="1.0" encoding="UTF-8"?>
<Relationships xmlns="http://schemas.openxmlformats.org/package/2006/relationships"><Relationship Id="rId1" Type="http://schemas.openxmlformats.org/officeDocument/2006/relationships/slide" Target="../slides/slide9.xml"/><Relationship Id="rId2" Type="http://schemas.openxmlformats.org/officeDocument/2006/relationships/notesMaster" Target="../notesMasters/notesMaster1.xml"/>
</Relationships>
</file>

<file path=ppt/notesSlides/notesSlide1.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6" name="PlaceHolder 1"/>
          <p:cNvSpPr>
            <a:spLocks noGrp="1"/>
          </p:cNvSpPr>
          <p:nvPr>
            <p:ph type="sldImg"/>
          </p:nvPr>
        </p:nvSpPr>
        <p:spPr>
          <a:xfrm>
            <a:off x="685800" y="1143000"/>
            <a:ext cx="5486040" cy="3085920"/>
          </a:xfrm>
          <a:prstGeom prst="rect">
            <a:avLst/>
          </a:prstGeom>
        </p:spPr>
      </p:sp>
      <p:sp>
        <p:nvSpPr>
          <p:cNvPr id="107"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800" spc="-1" strike="noStrike">
                <a:solidFill>
                  <a:srgbClr val="000000"/>
                </a:solidFill>
                <a:latin typeface="Calibri"/>
                <a:ea typeface="Calibri"/>
              </a:rPr>
              <a:t>L’alimentatore è un apparato, detto stadio di alimentazione, in grado di fornire la potenza richiesta dal circuito connesso a valle con gli opportuni valori delle grandezze elettriche a partire da altre come la linea di distribuzione elettrica o un pacco batterie. Avendo fissato come obiettivo la progettazione di uno stadio di alimentazione a basso ripple che emuli la potenza massima erogata da una porta USB, si è scelto di dimensionare un alimentatore lineare che gode delle proprietà di avere un ripple intrinsecamente inferiore e una minore complessità di progettazione rispetto alle diverse tipologie di alimentatori (switching, DC-DC, LDO).</a:t>
            </a:r>
            <a:endParaRPr b="0" lang="it-IT" sz="1800" spc="-1" strike="noStrike">
              <a:latin typeface="Arial"/>
            </a:endParaRPr>
          </a:p>
        </p:txBody>
      </p:sp>
      <p:sp>
        <p:nvSpPr>
          <p:cNvPr id="108" name="Google Shape;104;p29: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09846E2E-66AD-48B5-96A0-1F4EB4BEDD4E}"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2.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9" name="PlaceHolder 1"/>
          <p:cNvSpPr>
            <a:spLocks noGrp="1"/>
          </p:cNvSpPr>
          <p:nvPr>
            <p:ph type="sldImg"/>
          </p:nvPr>
        </p:nvSpPr>
        <p:spPr>
          <a:xfrm>
            <a:off x="685800" y="1143000"/>
            <a:ext cx="5486040" cy="3085920"/>
          </a:xfrm>
          <a:prstGeom prst="rect">
            <a:avLst/>
          </a:prstGeom>
        </p:spPr>
      </p:sp>
      <p:sp>
        <p:nvSpPr>
          <p:cNvPr id="110"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800" spc="-1" strike="noStrike">
                <a:solidFill>
                  <a:srgbClr val="000000"/>
                </a:solidFill>
                <a:latin typeface="Calibri"/>
                <a:ea typeface="Calibri"/>
              </a:rPr>
              <a:t>Per dimensionare i macro-blocchi presenti nella slides precedente è conveniente partire dallo stadio finale. Volendo ottenere una tensione di uscita costante, continua, a basso ripple e indipendente dalle variazioni di linea e di carico, si è scelto di utilizzare come blocco di stabilizzazione un regolatore di tensione lineare. Per soddisfare la specifica di progetto di Vout = 5V, si è scelto di utilizzare un regolatore monolitico della famiglia LM78xx, in particolare LM7805. Range di temperature da -65 a 150°C.</a:t>
            </a:r>
            <a:endParaRPr b="0" lang="it-IT" sz="1800" spc="-1" strike="noStrike">
              <a:latin typeface="Arial"/>
            </a:endParaRPr>
          </a:p>
        </p:txBody>
      </p:sp>
      <p:sp>
        <p:nvSpPr>
          <p:cNvPr id="111" name="Google Shape;114;p30: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24522CCB-60DA-4B8A-9568-4C7F3D479124}"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3.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2" name="PlaceHolder 1"/>
          <p:cNvSpPr>
            <a:spLocks noGrp="1"/>
          </p:cNvSpPr>
          <p:nvPr>
            <p:ph type="sldImg"/>
          </p:nvPr>
        </p:nvSpPr>
        <p:spPr>
          <a:xfrm>
            <a:off x="685800" y="1143000"/>
            <a:ext cx="5486040" cy="3085920"/>
          </a:xfrm>
          <a:prstGeom prst="rect">
            <a:avLst/>
          </a:prstGeom>
        </p:spPr>
      </p:sp>
      <p:sp>
        <p:nvSpPr>
          <p:cNvPr id="113"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800" spc="-1" strike="noStrike">
                <a:solidFill>
                  <a:srgbClr val="000000"/>
                </a:solidFill>
                <a:latin typeface="Calibri"/>
                <a:ea typeface="Calibri"/>
              </a:rPr>
              <a:t>Il blocco raddrizzatore si occupa di raddrizzare le forme d’onda provenienti dall’avvolgimento secondario del trasformatore; è pertanto formato da diodi rettificatori. In questo caso è stato scelto di utilizzare un ponte raddrizzatore costituito da quattro diodi per raddrizzare sia la semionda positiva sia quella negativa del segnale in ingresso, detto ponte di Graetz. Il circuito raddrizzatore a ponte di Graetz permette di trasformare una tensione alternata AC in una DC con onde pulsanti positive e frequenza doppia rispetto a quella di ingresso. Per dimensionare correttamente il ponte di Graetz si devono scegliere i diodi raddrizzatori. Le specifiche definite per tale componente sono: </a:t>
            </a:r>
            <a:endParaRPr b="0" lang="it-IT" sz="1800" spc="-1" strike="noStrike">
              <a:latin typeface="Arial"/>
            </a:endParaRPr>
          </a:p>
          <a:p>
            <a:pPr>
              <a:lnSpc>
                <a:spcPct val="100000"/>
              </a:lnSpc>
              <a:tabLst>
                <a:tab algn="l" pos="0"/>
              </a:tabLst>
            </a:pPr>
            <a:r>
              <a:rPr b="0" lang="it-IT" sz="1800" spc="-1" strike="noStrike">
                <a:solidFill>
                  <a:srgbClr val="000000"/>
                </a:solidFill>
                <a:latin typeface="Calibri"/>
                <a:ea typeface="Calibri"/>
              </a:rPr>
              <a:t>• </a:t>
            </a:r>
            <a:r>
              <a:rPr b="0" lang="it-IT" sz="1800" spc="-1" strike="noStrike">
                <a:solidFill>
                  <a:srgbClr val="000000"/>
                </a:solidFill>
                <a:latin typeface="Calibri"/>
                <a:ea typeface="Calibri"/>
              </a:rPr>
              <a:t>Sopporta almeno 12V in polarizzazione inversa; </a:t>
            </a:r>
            <a:endParaRPr b="0" lang="it-IT" sz="1800" spc="-1" strike="noStrike">
              <a:latin typeface="Arial"/>
            </a:endParaRPr>
          </a:p>
          <a:p>
            <a:pPr>
              <a:lnSpc>
                <a:spcPct val="100000"/>
              </a:lnSpc>
              <a:tabLst>
                <a:tab algn="l" pos="0"/>
              </a:tabLst>
            </a:pPr>
            <a:r>
              <a:rPr b="0" lang="it-IT" sz="1800" spc="-1" strike="noStrike">
                <a:solidFill>
                  <a:srgbClr val="000000"/>
                </a:solidFill>
                <a:latin typeface="Calibri"/>
                <a:ea typeface="Calibri"/>
              </a:rPr>
              <a:t>• </a:t>
            </a:r>
            <a:r>
              <a:rPr b="0" lang="it-IT" sz="1800" spc="-1" strike="noStrike">
                <a:solidFill>
                  <a:srgbClr val="000000"/>
                </a:solidFill>
                <a:latin typeface="Calibri"/>
                <a:ea typeface="Calibri"/>
              </a:rPr>
              <a:t>1A nominale in polarizzazione diretta; </a:t>
            </a:r>
            <a:endParaRPr b="0" lang="it-IT" sz="1800" spc="-1" strike="noStrike">
              <a:latin typeface="Arial"/>
            </a:endParaRPr>
          </a:p>
          <a:p>
            <a:pPr>
              <a:lnSpc>
                <a:spcPct val="100000"/>
              </a:lnSpc>
              <a:tabLst>
                <a:tab algn="l" pos="0"/>
              </a:tabLst>
            </a:pPr>
            <a:r>
              <a:rPr b="0" lang="it-IT" sz="1800" spc="-1" strike="noStrike">
                <a:solidFill>
                  <a:srgbClr val="000000"/>
                </a:solidFill>
                <a:latin typeface="Calibri"/>
                <a:ea typeface="Calibri"/>
              </a:rPr>
              <a:t>• </a:t>
            </a:r>
            <a:r>
              <a:rPr b="0" lang="it-IT" sz="1800" spc="-1" strike="noStrike">
                <a:solidFill>
                  <a:srgbClr val="000000"/>
                </a:solidFill>
                <a:latin typeface="Calibri"/>
                <a:ea typeface="Calibri"/>
              </a:rPr>
              <a:t>Picchi non ripetitivi di corrente di almeno 6A. </a:t>
            </a:r>
            <a:endParaRPr b="0" lang="it-IT" sz="1800" spc="-1" strike="noStrike">
              <a:latin typeface="Arial"/>
            </a:endParaRPr>
          </a:p>
          <a:p>
            <a:pPr>
              <a:lnSpc>
                <a:spcPct val="100000"/>
              </a:lnSpc>
              <a:tabLst>
                <a:tab algn="l" pos="0"/>
              </a:tabLst>
            </a:pPr>
            <a:r>
              <a:rPr b="0" lang="it-IT" sz="1800" spc="-1" strike="noStrike">
                <a:solidFill>
                  <a:srgbClr val="000000"/>
                </a:solidFill>
                <a:latin typeface="Calibri"/>
                <a:ea typeface="Calibri"/>
              </a:rPr>
              <a:t>Pertanto si è scelto un ponte costituito da quattro diodi 1N4001 che soddisfa tali requisiti. </a:t>
            </a:r>
            <a:endParaRPr b="0" lang="it-IT" sz="1800" spc="-1" strike="noStrike">
              <a:latin typeface="Arial"/>
            </a:endParaRPr>
          </a:p>
        </p:txBody>
      </p:sp>
      <p:sp>
        <p:nvSpPr>
          <p:cNvPr id="114" name="Google Shape;124;p31: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DA889952-5735-40EF-883A-6F49C4215288}"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4.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5" name="PlaceHolder 1"/>
          <p:cNvSpPr>
            <a:spLocks noGrp="1"/>
          </p:cNvSpPr>
          <p:nvPr>
            <p:ph type="sldImg"/>
          </p:nvPr>
        </p:nvSpPr>
        <p:spPr>
          <a:xfrm>
            <a:off x="685800" y="1143000"/>
            <a:ext cx="5486040" cy="3085920"/>
          </a:xfrm>
          <a:prstGeom prst="rect">
            <a:avLst/>
          </a:prstGeom>
        </p:spPr>
      </p:sp>
      <p:sp>
        <p:nvSpPr>
          <p:cNvPr id="116"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800" spc="-1" strike="noStrike">
                <a:solidFill>
                  <a:srgbClr val="000000"/>
                </a:solidFill>
                <a:latin typeface="Calibri"/>
                <a:ea typeface="Calibri"/>
              </a:rPr>
              <a:t>Il primo blocco vede l’utilizzo di un trasformatore con avvolgimento primario connesso alla rete di distribuzione elettrica (230 V 50 Hz) e secondario al circuito elettronico a valle. L’uso del trasformatore, oltre a garantire una variazione nelle ampiezze delle grandezze elettriche per via costruttiva, garantisce l’isolamento galvanico del circuito a valle, che così non potrà mai aver un nodo con un potenziale pari a quello della linea elettrica. </a:t>
            </a:r>
            <a:endParaRPr b="0" lang="it-IT" sz="1800" spc="-1" strike="noStrike">
              <a:latin typeface="Arial"/>
            </a:endParaRPr>
          </a:p>
        </p:txBody>
      </p:sp>
      <p:sp>
        <p:nvSpPr>
          <p:cNvPr id="117" name="Google Shape;137;p32: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6A7F2D01-E207-47FA-8BB1-B8EFB6D29DB2}"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5.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8" name="PlaceHolder 1"/>
          <p:cNvSpPr>
            <a:spLocks noGrp="1"/>
          </p:cNvSpPr>
          <p:nvPr>
            <p:ph type="sldImg"/>
          </p:nvPr>
        </p:nvSpPr>
        <p:spPr>
          <a:xfrm>
            <a:off x="685800" y="1143000"/>
            <a:ext cx="5486040" cy="3085920"/>
          </a:xfrm>
          <a:prstGeom prst="rect">
            <a:avLst/>
          </a:prstGeom>
        </p:spPr>
      </p:sp>
      <p:sp>
        <p:nvSpPr>
          <p:cNvPr id="119"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800" spc="-1" strike="noStrike">
                <a:solidFill>
                  <a:srgbClr val="000000"/>
                </a:solidFill>
                <a:latin typeface="Calibri"/>
                <a:ea typeface="Calibri"/>
              </a:rPr>
              <a:t>La simulazione del trasformatore in LTSpice è stata eseguita modellando gli avvolgimenti con degli induttori e sfruttando la funzione K per tener conto della mutua induttanza.</a:t>
            </a:r>
            <a:endParaRPr b="0" lang="it-IT" sz="1800" spc="-1" strike="noStrike">
              <a:latin typeface="Arial"/>
            </a:endParaRPr>
          </a:p>
        </p:txBody>
      </p:sp>
      <p:sp>
        <p:nvSpPr>
          <p:cNvPr id="120" name="Google Shape;155;p33: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2627C947-057F-40E1-9D70-044A0503FE24}"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6.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1" name="PlaceHolder 1"/>
          <p:cNvSpPr>
            <a:spLocks noGrp="1"/>
          </p:cNvSpPr>
          <p:nvPr>
            <p:ph type="sldImg"/>
          </p:nvPr>
        </p:nvSpPr>
        <p:spPr>
          <a:xfrm>
            <a:off x="685800" y="1143000"/>
            <a:ext cx="5486040" cy="3085920"/>
          </a:xfrm>
          <a:prstGeom prst="rect">
            <a:avLst/>
          </a:prstGeom>
        </p:spPr>
      </p:sp>
      <p:sp>
        <p:nvSpPr>
          <p:cNvPr id="122"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200" spc="-1" strike="noStrike">
                <a:solidFill>
                  <a:srgbClr val="000000"/>
                </a:solidFill>
                <a:latin typeface="Calibri"/>
                <a:ea typeface="Calibri"/>
              </a:rPr>
              <a:t>Al fine di ridurre ripple, considerato come il rapporto percentuale tra la variazione della semionda e il valore di picco, si inserisce nel circuito un blocco filtrante costituito da un condensatore che ha il compito di immagazzinare energia e rilasciarla negli istanti in cui i diodi in conduzione commutano allo scopo di alzare il valor medio della tensione di uscita. </a:t>
            </a:r>
            <a:endParaRPr b="0" lang="it-IT" sz="1200" spc="-1" strike="noStrike">
              <a:latin typeface="Arial"/>
            </a:endParaRPr>
          </a:p>
          <a:p>
            <a:pPr>
              <a:lnSpc>
                <a:spcPct val="100000"/>
              </a:lnSpc>
              <a:tabLst>
                <a:tab algn="l" pos="0"/>
              </a:tabLst>
            </a:pPr>
            <a:endParaRPr b="0" lang="it-IT" sz="1200" spc="-1" strike="noStrike">
              <a:latin typeface="Arial"/>
            </a:endParaRPr>
          </a:p>
        </p:txBody>
      </p:sp>
      <p:sp>
        <p:nvSpPr>
          <p:cNvPr id="123" name="Google Shape;167;p34: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ECD8BCD1-F5CF-4F33-A366-F484A2E55365}"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7.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4" name="PlaceHolder 1"/>
          <p:cNvSpPr>
            <a:spLocks noGrp="1"/>
          </p:cNvSpPr>
          <p:nvPr>
            <p:ph type="sldImg"/>
          </p:nvPr>
        </p:nvSpPr>
        <p:spPr>
          <a:xfrm>
            <a:off x="685800" y="1143000"/>
            <a:ext cx="5486040" cy="3085920"/>
          </a:xfrm>
          <a:prstGeom prst="rect">
            <a:avLst/>
          </a:prstGeom>
        </p:spPr>
      </p:sp>
      <p:sp>
        <p:nvSpPr>
          <p:cNvPr id="125"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800" spc="-1" strike="noStrike">
                <a:solidFill>
                  <a:srgbClr val="000000"/>
                </a:solidFill>
                <a:latin typeface="Calibri"/>
                <a:ea typeface="Calibri"/>
              </a:rPr>
              <a:t>Si nota la riduzione di ripple della tensione in uscita che comunque non potrà mai essere nulla, perché richiederebbe un condensatore di valore infinito.  Sulla base di questo si induce il lettore a pensare che, avendo introdotto una capacità in parallelo al circuito, i diodi devono ora condurre sia la corrente assorbita dal carico sia quella necessaria alla carica del condensatore. Per questo motivo è necessario dimensionare i diodi per una corrente nominale maggiore rispetto a quella assorbita dal carico. Formula empirica </a:t>
            </a:r>
            <a:r>
              <a:rPr b="0" lang="it-IT" sz="1200" spc="-1" strike="noStrike">
                <a:solidFill>
                  <a:srgbClr val="000000"/>
                </a:solidFill>
                <a:latin typeface="Cambria Math"/>
                <a:ea typeface="Cambria Math"/>
              </a:rPr>
              <a:t>20000∗𝐼_𝑜𝑢𝑡/𝑉</a:t>
            </a:r>
            <a:endParaRPr b="0" lang="it-IT" sz="1200" spc="-1" strike="noStrike">
              <a:latin typeface="Arial"/>
            </a:endParaRPr>
          </a:p>
        </p:txBody>
      </p:sp>
      <p:sp>
        <p:nvSpPr>
          <p:cNvPr id="126" name="Google Shape;175;p35: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A5C203DF-235D-4773-87E5-33383E78757E}" type="slidenum">
              <a:rPr b="0" lang="it-IT" sz="1400" spc="-1" strike="noStrike">
                <a:latin typeface="Times New Roman"/>
              </a:rPr>
              <a:t>&lt;numero&gt;</a:t>
            </a:fld>
            <a:endParaRPr b="0" lang="it-IT" sz="1400" spc="-1" strike="noStrike">
              <a:latin typeface="Times New Roman"/>
            </a:endParaRPr>
          </a:p>
        </p:txBody>
      </p:sp>
    </p:spTree>
  </p:cSld>
</p:notes>
</file>

<file path=ppt/notesSlides/notesSlide8.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PlaceHolder 1"/>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200" spc="-1" strike="noStrike">
                <a:solidFill>
                  <a:srgbClr val="000000"/>
                </a:solidFill>
                <a:latin typeface="Calibri"/>
                <a:ea typeface="Calibri"/>
              </a:rPr>
              <a:t>Nella slides è riportato lo schema dell’alimentatore progettato in LTSPice. Oltre ai blocchi principali si è aggiunto un diodo in antiparallelo per proteggere il regolatore monolitico e un led a valle per indicare quando il circuito è alimentato e funzionante. Per realizzare il progetto in esame è stato creato il component del regolatore monolitico poichè non presente nella librerie di default.</a:t>
            </a:r>
            <a:endParaRPr b="0" lang="it-IT" sz="1200" spc="-1" strike="noStrike">
              <a:latin typeface="Arial"/>
            </a:endParaRPr>
          </a:p>
        </p:txBody>
      </p:sp>
      <p:sp>
        <p:nvSpPr>
          <p:cNvPr id="128" name="PlaceHolder 2"/>
          <p:cNvSpPr>
            <a:spLocks noGrp="1"/>
          </p:cNvSpPr>
          <p:nvPr>
            <p:ph type="sldImg"/>
          </p:nvPr>
        </p:nvSpPr>
        <p:spPr>
          <a:xfrm>
            <a:off x="685800" y="1143000"/>
            <a:ext cx="5486040" cy="3085920"/>
          </a:xfrm>
          <a:prstGeom prst="rect">
            <a:avLst/>
          </a:prstGeom>
        </p:spPr>
      </p:sp>
    </p:spTree>
  </p:cSld>
</p:notes>
</file>

<file path=ppt/notesSlides/notesSlide9.xml><?xml version="1.0" encoding="utf-8"?>
<p:notes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9" name="PlaceHolder 1"/>
          <p:cNvSpPr>
            <a:spLocks noGrp="1"/>
          </p:cNvSpPr>
          <p:nvPr>
            <p:ph type="sldImg"/>
          </p:nvPr>
        </p:nvSpPr>
        <p:spPr>
          <a:xfrm>
            <a:off x="685800" y="1143000"/>
            <a:ext cx="5486040" cy="3085920"/>
          </a:xfrm>
          <a:prstGeom prst="rect">
            <a:avLst/>
          </a:prstGeom>
        </p:spPr>
      </p:sp>
      <p:sp>
        <p:nvSpPr>
          <p:cNvPr id="130" name="PlaceHolder 2"/>
          <p:cNvSpPr>
            <a:spLocks noGrp="1"/>
          </p:cNvSpPr>
          <p:nvPr>
            <p:ph type="body"/>
          </p:nvPr>
        </p:nvSpPr>
        <p:spPr>
          <a:xfrm>
            <a:off x="685800" y="4400640"/>
            <a:ext cx="5486040" cy="3600000"/>
          </a:xfrm>
          <a:prstGeom prst="rect">
            <a:avLst/>
          </a:prstGeom>
        </p:spPr>
        <p:txBody>
          <a:bodyPr>
            <a:noAutofit/>
          </a:bodyPr>
          <a:p>
            <a:pPr>
              <a:lnSpc>
                <a:spcPct val="100000"/>
              </a:lnSpc>
              <a:tabLst>
                <a:tab algn="l" pos="0"/>
              </a:tabLst>
            </a:pPr>
            <a:r>
              <a:rPr b="0" lang="it-IT" sz="1200" spc="-1" strike="noStrike">
                <a:solidFill>
                  <a:srgbClr val="000000"/>
                </a:solidFill>
                <a:latin typeface="Calibri"/>
                <a:ea typeface="Calibri"/>
              </a:rPr>
              <a:t>Dalle simulazione si evince come la tensione di uscita sia costante, continua pari a 5V e l'efficienza varia col carico arrivando a circa l'80% quando il carico assorbe la corrente massima pari a 500mA.</a:t>
            </a:r>
            <a:endParaRPr b="0" lang="it-IT" sz="1200" spc="-1" strike="noStrike">
              <a:latin typeface="Arial"/>
            </a:endParaRPr>
          </a:p>
        </p:txBody>
      </p:sp>
      <p:sp>
        <p:nvSpPr>
          <p:cNvPr id="131" name="Google Shape;193;p37:notes"/>
          <p:cNvSpPr txBox="1"/>
          <p:nvPr/>
        </p:nvSpPr>
        <p:spPr>
          <a:xfrm>
            <a:off x="3884760" y="8685360"/>
            <a:ext cx="2971440" cy="458280"/>
          </a:xfrm>
          <a:prstGeom prst="rect">
            <a:avLst/>
          </a:prstGeom>
          <a:noFill/>
          <a:ln w="0">
            <a:noFill/>
          </a:ln>
        </p:spPr>
        <p:txBody>
          <a:bodyPr anchor="b">
            <a:noAutofit/>
          </a:bodyPr>
          <a:p>
            <a:pPr algn="r">
              <a:lnSpc>
                <a:spcPct val="100000"/>
              </a:lnSpc>
              <a:tabLst>
                <a:tab algn="l" pos="0"/>
              </a:tabLst>
            </a:pPr>
            <a:fld id="{8101668F-D211-4960-84D5-4493EF2668AD}" type="slidenum">
              <a:rPr b="0" lang="it-IT" sz="1400" spc="-1" strike="noStrike">
                <a:latin typeface="Times New Roman"/>
              </a:rPr>
              <a:t>&lt;numero&gt;</a:t>
            </a:fld>
            <a:endParaRPr b="0" lang="it-IT" sz="1400" spc="-1" strike="noStrike">
              <a:latin typeface="Times New Roman"/>
            </a:endParaRPr>
          </a:p>
        </p:txBody>
      </p:sp>
    </p:spTree>
  </p:cSld>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30" name="PlaceHolder 2"/>
          <p:cNvSpPr>
            <a:spLocks noGrp="1"/>
          </p:cNvSpPr>
          <p:nvPr>
            <p:ph type="body"/>
          </p:nvPr>
        </p:nvSpPr>
        <p:spPr>
          <a:xfrm>
            <a:off x="1097280" y="1845720"/>
            <a:ext cx="100580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31" name="PlaceHolder 3"/>
          <p:cNvSpPr>
            <a:spLocks noGrp="1"/>
          </p:cNvSpPr>
          <p:nvPr>
            <p:ph type="body"/>
          </p:nvPr>
        </p:nvSpPr>
        <p:spPr>
          <a:xfrm>
            <a:off x="1097280" y="3947040"/>
            <a:ext cx="10058040" cy="1918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33" name="PlaceHolder 2"/>
          <p:cNvSpPr>
            <a:spLocks noGrp="1"/>
          </p:cNvSpPr>
          <p:nvPr>
            <p:ph type="body"/>
          </p:nvPr>
        </p:nvSpPr>
        <p:spPr>
          <a:xfrm>
            <a:off x="1097280" y="184572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34" name="PlaceHolder 3"/>
          <p:cNvSpPr>
            <a:spLocks noGrp="1"/>
          </p:cNvSpPr>
          <p:nvPr>
            <p:ph type="body"/>
          </p:nvPr>
        </p:nvSpPr>
        <p:spPr>
          <a:xfrm>
            <a:off x="6251400" y="184572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35" name="PlaceHolder 4"/>
          <p:cNvSpPr>
            <a:spLocks noGrp="1"/>
          </p:cNvSpPr>
          <p:nvPr>
            <p:ph type="body"/>
          </p:nvPr>
        </p:nvSpPr>
        <p:spPr>
          <a:xfrm>
            <a:off x="1097280" y="394704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36" name="PlaceHolder 5"/>
          <p:cNvSpPr>
            <a:spLocks noGrp="1"/>
          </p:cNvSpPr>
          <p:nvPr>
            <p:ph type="body"/>
          </p:nvPr>
        </p:nvSpPr>
        <p:spPr>
          <a:xfrm>
            <a:off x="6251400" y="394704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38" name="PlaceHolder 2"/>
          <p:cNvSpPr>
            <a:spLocks noGrp="1"/>
          </p:cNvSpPr>
          <p:nvPr>
            <p:ph type="body"/>
          </p:nvPr>
        </p:nvSpPr>
        <p:spPr>
          <a:xfrm>
            <a:off x="1097280" y="1845720"/>
            <a:ext cx="323856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39" name="PlaceHolder 3"/>
          <p:cNvSpPr>
            <a:spLocks noGrp="1"/>
          </p:cNvSpPr>
          <p:nvPr>
            <p:ph type="body"/>
          </p:nvPr>
        </p:nvSpPr>
        <p:spPr>
          <a:xfrm>
            <a:off x="4498200" y="1845720"/>
            <a:ext cx="323856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40" name="PlaceHolder 4"/>
          <p:cNvSpPr>
            <a:spLocks noGrp="1"/>
          </p:cNvSpPr>
          <p:nvPr>
            <p:ph type="body"/>
          </p:nvPr>
        </p:nvSpPr>
        <p:spPr>
          <a:xfrm>
            <a:off x="7899120" y="1845720"/>
            <a:ext cx="323856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41" name="PlaceHolder 5"/>
          <p:cNvSpPr>
            <a:spLocks noGrp="1"/>
          </p:cNvSpPr>
          <p:nvPr>
            <p:ph type="body"/>
          </p:nvPr>
        </p:nvSpPr>
        <p:spPr>
          <a:xfrm>
            <a:off x="1097280" y="3947040"/>
            <a:ext cx="323856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42" name="PlaceHolder 6"/>
          <p:cNvSpPr>
            <a:spLocks noGrp="1"/>
          </p:cNvSpPr>
          <p:nvPr>
            <p:ph type="body"/>
          </p:nvPr>
        </p:nvSpPr>
        <p:spPr>
          <a:xfrm>
            <a:off x="4498200" y="3947040"/>
            <a:ext cx="323856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43" name="PlaceHolder 7"/>
          <p:cNvSpPr>
            <a:spLocks noGrp="1"/>
          </p:cNvSpPr>
          <p:nvPr>
            <p:ph type="body"/>
          </p:nvPr>
        </p:nvSpPr>
        <p:spPr>
          <a:xfrm>
            <a:off x="7899120" y="3947040"/>
            <a:ext cx="3238560" cy="1918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9" name="PlaceHolder 2"/>
          <p:cNvSpPr>
            <a:spLocks noGrp="1"/>
          </p:cNvSpPr>
          <p:nvPr>
            <p:ph type="subTitle"/>
          </p:nvPr>
        </p:nvSpPr>
        <p:spPr>
          <a:xfrm>
            <a:off x="1097280" y="1845720"/>
            <a:ext cx="10058040" cy="40230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11" name="PlaceHolder 2"/>
          <p:cNvSpPr>
            <a:spLocks noGrp="1"/>
          </p:cNvSpPr>
          <p:nvPr>
            <p:ph type="body"/>
          </p:nvPr>
        </p:nvSpPr>
        <p:spPr>
          <a:xfrm>
            <a:off x="1097280" y="1845720"/>
            <a:ext cx="10058040" cy="40230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2"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13" name="PlaceHolder 2"/>
          <p:cNvSpPr>
            <a:spLocks noGrp="1"/>
          </p:cNvSpPr>
          <p:nvPr>
            <p:ph type="body"/>
          </p:nvPr>
        </p:nvSpPr>
        <p:spPr>
          <a:xfrm>
            <a:off x="1097280" y="1845720"/>
            <a:ext cx="4908240" cy="4023000"/>
          </a:xfrm>
          <a:prstGeom prst="rect">
            <a:avLst/>
          </a:prstGeom>
        </p:spPr>
        <p:txBody>
          <a:bodyPr lIns="0" rIns="0" tIns="0" bIns="0">
            <a:normAutofit/>
          </a:bodyPr>
          <a:p>
            <a:endParaRPr b="0" lang="it-IT" sz="1400" spc="-1" strike="noStrike">
              <a:solidFill>
                <a:srgbClr val="000000"/>
              </a:solidFill>
              <a:latin typeface="Arial"/>
            </a:endParaRPr>
          </a:p>
        </p:txBody>
      </p:sp>
      <p:sp>
        <p:nvSpPr>
          <p:cNvPr id="14" name="PlaceHolder 3"/>
          <p:cNvSpPr>
            <a:spLocks noGrp="1"/>
          </p:cNvSpPr>
          <p:nvPr>
            <p:ph type="body"/>
          </p:nvPr>
        </p:nvSpPr>
        <p:spPr>
          <a:xfrm>
            <a:off x="6251400" y="1845720"/>
            <a:ext cx="4908240" cy="40230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6" name="PlaceHolder 1"/>
          <p:cNvSpPr>
            <a:spLocks noGrp="1"/>
          </p:cNvSpPr>
          <p:nvPr>
            <p:ph type="subTitle"/>
          </p:nvPr>
        </p:nvSpPr>
        <p:spPr>
          <a:xfrm>
            <a:off x="1097280" y="286560"/>
            <a:ext cx="10058040" cy="6724800"/>
          </a:xfrm>
          <a:prstGeom prst="rect">
            <a:avLst/>
          </a:prstGeom>
        </p:spPr>
        <p:txBody>
          <a:bodyPr lIns="0" rIns="0" tIns="0" bIns="0" anchor="ctr">
            <a:noAutofit/>
          </a:bodyPr>
          <a:p>
            <a:pPr algn="ctr"/>
            <a:endParaRPr b="0" lang="it-IT"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7"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18" name="PlaceHolder 2"/>
          <p:cNvSpPr>
            <a:spLocks noGrp="1"/>
          </p:cNvSpPr>
          <p:nvPr>
            <p:ph type="body"/>
          </p:nvPr>
        </p:nvSpPr>
        <p:spPr>
          <a:xfrm>
            <a:off x="1097280" y="184572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19" name="PlaceHolder 3"/>
          <p:cNvSpPr>
            <a:spLocks noGrp="1"/>
          </p:cNvSpPr>
          <p:nvPr>
            <p:ph type="body"/>
          </p:nvPr>
        </p:nvSpPr>
        <p:spPr>
          <a:xfrm>
            <a:off x="6251400" y="1845720"/>
            <a:ext cx="4908240" cy="4023000"/>
          </a:xfrm>
          <a:prstGeom prst="rect">
            <a:avLst/>
          </a:prstGeom>
        </p:spPr>
        <p:txBody>
          <a:bodyPr lIns="0" rIns="0" tIns="0" bIns="0">
            <a:normAutofit/>
          </a:bodyPr>
          <a:p>
            <a:endParaRPr b="0" lang="it-IT" sz="1400" spc="-1" strike="noStrike">
              <a:solidFill>
                <a:srgbClr val="000000"/>
              </a:solidFill>
              <a:latin typeface="Arial"/>
            </a:endParaRPr>
          </a:p>
        </p:txBody>
      </p:sp>
      <p:sp>
        <p:nvSpPr>
          <p:cNvPr id="20" name="PlaceHolder 4"/>
          <p:cNvSpPr>
            <a:spLocks noGrp="1"/>
          </p:cNvSpPr>
          <p:nvPr>
            <p:ph type="body"/>
          </p:nvPr>
        </p:nvSpPr>
        <p:spPr>
          <a:xfrm>
            <a:off x="1097280" y="394704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1"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22" name="PlaceHolder 2"/>
          <p:cNvSpPr>
            <a:spLocks noGrp="1"/>
          </p:cNvSpPr>
          <p:nvPr>
            <p:ph type="body"/>
          </p:nvPr>
        </p:nvSpPr>
        <p:spPr>
          <a:xfrm>
            <a:off x="1097280" y="1845720"/>
            <a:ext cx="4908240" cy="4023000"/>
          </a:xfrm>
          <a:prstGeom prst="rect">
            <a:avLst/>
          </a:prstGeom>
        </p:spPr>
        <p:txBody>
          <a:bodyPr lIns="0" rIns="0" tIns="0" bIns="0">
            <a:normAutofit/>
          </a:bodyPr>
          <a:p>
            <a:endParaRPr b="0" lang="it-IT" sz="1400" spc="-1" strike="noStrike">
              <a:solidFill>
                <a:srgbClr val="000000"/>
              </a:solidFill>
              <a:latin typeface="Arial"/>
            </a:endParaRPr>
          </a:p>
        </p:txBody>
      </p:sp>
      <p:sp>
        <p:nvSpPr>
          <p:cNvPr id="23" name="PlaceHolder 3"/>
          <p:cNvSpPr>
            <a:spLocks noGrp="1"/>
          </p:cNvSpPr>
          <p:nvPr>
            <p:ph type="body"/>
          </p:nvPr>
        </p:nvSpPr>
        <p:spPr>
          <a:xfrm>
            <a:off x="6251400" y="184572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24" name="PlaceHolder 4"/>
          <p:cNvSpPr>
            <a:spLocks noGrp="1"/>
          </p:cNvSpPr>
          <p:nvPr>
            <p:ph type="body"/>
          </p:nvPr>
        </p:nvSpPr>
        <p:spPr>
          <a:xfrm>
            <a:off x="6251400" y="394704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5" name="PlaceHolder 1"/>
          <p:cNvSpPr>
            <a:spLocks noGrp="1"/>
          </p:cNvSpPr>
          <p:nvPr>
            <p:ph type="title"/>
          </p:nvPr>
        </p:nvSpPr>
        <p:spPr>
          <a:xfrm>
            <a:off x="1097280" y="286560"/>
            <a:ext cx="10058040" cy="1450440"/>
          </a:xfrm>
          <a:prstGeom prst="rect">
            <a:avLst/>
          </a:prstGeom>
        </p:spPr>
        <p:txBody>
          <a:bodyPr lIns="0" rIns="0" tIns="0" bIns="0" anchor="ctr">
            <a:noAutofit/>
          </a:bodyPr>
          <a:p>
            <a:endParaRPr b="0" lang="it-IT" sz="1400" spc="-1" strike="noStrike">
              <a:solidFill>
                <a:srgbClr val="000000"/>
              </a:solidFill>
              <a:latin typeface="Arial"/>
            </a:endParaRPr>
          </a:p>
        </p:txBody>
      </p:sp>
      <p:sp>
        <p:nvSpPr>
          <p:cNvPr id="26" name="PlaceHolder 2"/>
          <p:cNvSpPr>
            <a:spLocks noGrp="1"/>
          </p:cNvSpPr>
          <p:nvPr>
            <p:ph type="body"/>
          </p:nvPr>
        </p:nvSpPr>
        <p:spPr>
          <a:xfrm>
            <a:off x="1097280" y="184572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27" name="PlaceHolder 3"/>
          <p:cNvSpPr>
            <a:spLocks noGrp="1"/>
          </p:cNvSpPr>
          <p:nvPr>
            <p:ph type="body"/>
          </p:nvPr>
        </p:nvSpPr>
        <p:spPr>
          <a:xfrm>
            <a:off x="6251400" y="1845720"/>
            <a:ext cx="4908240" cy="1918800"/>
          </a:xfrm>
          <a:prstGeom prst="rect">
            <a:avLst/>
          </a:prstGeom>
        </p:spPr>
        <p:txBody>
          <a:bodyPr lIns="0" rIns="0" tIns="0" bIns="0">
            <a:normAutofit/>
          </a:bodyPr>
          <a:p>
            <a:endParaRPr b="0" lang="it-IT" sz="1400" spc="-1" strike="noStrike">
              <a:solidFill>
                <a:srgbClr val="000000"/>
              </a:solidFill>
              <a:latin typeface="Arial"/>
            </a:endParaRPr>
          </a:p>
        </p:txBody>
      </p:sp>
      <p:sp>
        <p:nvSpPr>
          <p:cNvPr id="28" name="PlaceHolder 4"/>
          <p:cNvSpPr>
            <a:spLocks noGrp="1"/>
          </p:cNvSpPr>
          <p:nvPr>
            <p:ph type="body"/>
          </p:nvPr>
        </p:nvSpPr>
        <p:spPr>
          <a:xfrm>
            <a:off x="1097280" y="3947040"/>
            <a:ext cx="10058040" cy="1918800"/>
          </a:xfrm>
          <a:prstGeom prst="rect">
            <a:avLst/>
          </a:prstGeom>
        </p:spPr>
        <p:txBody>
          <a:bodyPr lIns="0" rIns="0" tIns="0" bIns="0">
            <a:normAutofit/>
          </a:bodyPr>
          <a:p>
            <a:endParaRPr b="0" lang="it-IT" sz="1400" spc="-1" strike="noStrike">
              <a:solidFill>
                <a:srgbClr val="000000"/>
              </a:solidFill>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Google Shape;10;p1"/>
          <p:cNvSpPr/>
          <p:nvPr/>
        </p:nvSpPr>
        <p:spPr>
          <a:xfrm>
            <a:off x="0" y="6400800"/>
            <a:ext cx="12191760" cy="456840"/>
          </a:xfrm>
          <a:prstGeom prst="rect">
            <a:avLst/>
          </a:prstGeom>
          <a:solidFill>
            <a:schemeClr val="accent2"/>
          </a:solidFill>
          <a:ln w="0">
            <a:noFill/>
          </a:ln>
        </p:spPr>
        <p:style>
          <a:lnRef idx="0"/>
          <a:fillRef idx="0"/>
          <a:effectRef idx="0"/>
          <a:fontRef idx="minor"/>
        </p:style>
      </p:sp>
      <p:sp>
        <p:nvSpPr>
          <p:cNvPr id="1" name="Google Shape;11;p1"/>
          <p:cNvSpPr/>
          <p:nvPr/>
        </p:nvSpPr>
        <p:spPr>
          <a:xfrm>
            <a:off x="0" y="6334200"/>
            <a:ext cx="12191760" cy="66240"/>
          </a:xfrm>
          <a:prstGeom prst="rect">
            <a:avLst/>
          </a:prstGeom>
          <a:solidFill>
            <a:schemeClr val="accent1"/>
          </a:solidFill>
          <a:ln w="0">
            <a:noFill/>
          </a:ln>
        </p:spPr>
        <p:style>
          <a:lnRef idx="0"/>
          <a:fillRef idx="0"/>
          <a:effectRef idx="0"/>
          <a:fontRef idx="minor"/>
        </p:style>
      </p:sp>
      <p:sp>
        <p:nvSpPr>
          <p:cNvPr id="2" name="Google Shape;17;p1"/>
          <p:cNvSpPr/>
          <p:nvPr/>
        </p:nvSpPr>
        <p:spPr>
          <a:xfrm>
            <a:off x="1193400" y="1737720"/>
            <a:ext cx="9966600" cy="360"/>
          </a:xfrm>
          <a:custGeom>
            <a:avLst/>
            <a:gdLst/>
            <a:ahLst/>
            <a:rect l="l" t="t" r="r" b="b"/>
            <a:pathLst>
              <a:path w="21600" h="21600">
                <a:moveTo>
                  <a:pt x="0" y="0"/>
                </a:moveTo>
                <a:lnTo>
                  <a:pt x="21600" y="21600"/>
                </a:lnTo>
              </a:path>
            </a:pathLst>
          </a:custGeom>
          <a:noFill/>
          <a:ln w="9525">
            <a:solidFill>
              <a:srgbClr val="7f7f7f"/>
            </a:solidFill>
            <a:round/>
          </a:ln>
        </p:spPr>
        <p:style>
          <a:lnRef idx="0"/>
          <a:fillRef idx="0"/>
          <a:effectRef idx="0"/>
          <a:fontRef idx="minor"/>
        </p:style>
      </p:sp>
      <p:sp>
        <p:nvSpPr>
          <p:cNvPr id="3" name="PlaceHolder 1"/>
          <p:cNvSpPr>
            <a:spLocks noGrp="1"/>
          </p:cNvSpPr>
          <p:nvPr>
            <p:ph type="title"/>
          </p:nvPr>
        </p:nvSpPr>
        <p:spPr>
          <a:xfrm>
            <a:off x="1097280" y="286560"/>
            <a:ext cx="10058040" cy="1450440"/>
          </a:xfrm>
          <a:prstGeom prst="rect">
            <a:avLst/>
          </a:prstGeom>
        </p:spPr>
        <p:txBody>
          <a:bodyPr anchor="b">
            <a:normAutofit fontScale="97000"/>
          </a:bodyPr>
          <a:p>
            <a:r>
              <a:rPr b="0" lang="it-IT" sz="4800" spc="-1" strike="noStrike">
                <a:solidFill>
                  <a:srgbClr val="000000"/>
                </a:solidFill>
                <a:latin typeface="Arial"/>
              </a:rPr>
              <a:t>Fai clic per modificare il formato del testo del titolo</a:t>
            </a:r>
            <a:endParaRPr b="0" lang="it-IT" sz="4800" spc="-1" strike="noStrike">
              <a:solidFill>
                <a:srgbClr val="000000"/>
              </a:solidFill>
              <a:latin typeface="Arial"/>
            </a:endParaRPr>
          </a:p>
        </p:txBody>
      </p:sp>
      <p:sp>
        <p:nvSpPr>
          <p:cNvPr id="4" name="PlaceHolder 2"/>
          <p:cNvSpPr>
            <a:spLocks noGrp="1"/>
          </p:cNvSpPr>
          <p:nvPr>
            <p:ph type="body"/>
          </p:nvPr>
        </p:nvSpPr>
        <p:spPr>
          <a:xfrm>
            <a:off x="1097280" y="1845720"/>
            <a:ext cx="10058040" cy="4023000"/>
          </a:xfrm>
          <a:prstGeom prst="rect">
            <a:avLst/>
          </a:prstGeom>
        </p:spPr>
        <p:txBody>
          <a:bodyPr lIns="0" rIns="0">
            <a:normAutofit/>
          </a:bodyPr>
          <a:p>
            <a:pPr marL="432000" indent="-324000">
              <a:spcBef>
                <a:spcPts val="1417"/>
              </a:spcBef>
              <a:buClr>
                <a:srgbClr val="000000"/>
              </a:buClr>
              <a:buSzPct val="45000"/>
              <a:buFont typeface="Wingdings" charset="2"/>
              <a:buChar char=""/>
            </a:pPr>
            <a:r>
              <a:rPr b="0" lang="it-IT" sz="2000" spc="-1" strike="noStrike">
                <a:solidFill>
                  <a:srgbClr val="000000"/>
                </a:solidFill>
                <a:latin typeface="Arial"/>
              </a:rPr>
              <a:t>Fai clic per modificare il formato del testo della struttura</a:t>
            </a:r>
            <a:endParaRPr b="0" lang="it-IT" sz="2000" spc="-1" strike="noStrike">
              <a:solidFill>
                <a:srgbClr val="000000"/>
              </a:solidFill>
              <a:latin typeface="Arial"/>
            </a:endParaRPr>
          </a:p>
          <a:p>
            <a:pPr lvl="1" marL="864000" indent="-324000">
              <a:spcBef>
                <a:spcPts val="1134"/>
              </a:spcBef>
              <a:buClr>
                <a:srgbClr val="000000"/>
              </a:buClr>
              <a:buSzPct val="75000"/>
              <a:buFont typeface="Symbol" charset="2"/>
              <a:buChar char=""/>
            </a:pPr>
            <a:r>
              <a:rPr b="0" lang="it-IT" sz="2000" spc="-1" strike="noStrike">
                <a:solidFill>
                  <a:srgbClr val="000000"/>
                </a:solidFill>
                <a:latin typeface="Arial"/>
              </a:rPr>
              <a:t>Secondo livello struttura</a:t>
            </a:r>
            <a:endParaRPr b="0" lang="it-IT" sz="2000" spc="-1" strike="noStrike">
              <a:solidFill>
                <a:srgbClr val="000000"/>
              </a:solidFill>
              <a:latin typeface="Arial"/>
            </a:endParaRPr>
          </a:p>
          <a:p>
            <a:pPr lvl="2" marL="1296000" indent="-288000">
              <a:spcBef>
                <a:spcPts val="850"/>
              </a:spcBef>
              <a:buClr>
                <a:srgbClr val="000000"/>
              </a:buClr>
              <a:buSzPct val="45000"/>
              <a:buFont typeface="Wingdings" charset="2"/>
              <a:buChar char=""/>
            </a:pPr>
            <a:r>
              <a:rPr b="0" lang="it-IT" sz="2000" spc="-1" strike="noStrike">
                <a:solidFill>
                  <a:srgbClr val="000000"/>
                </a:solidFill>
                <a:latin typeface="Arial"/>
              </a:rPr>
              <a:t>Terzo livello struttura</a:t>
            </a:r>
            <a:endParaRPr b="0" lang="it-IT" sz="2000" spc="-1" strike="noStrike">
              <a:solidFill>
                <a:srgbClr val="000000"/>
              </a:solidFill>
              <a:latin typeface="Arial"/>
            </a:endParaRPr>
          </a:p>
          <a:p>
            <a:pPr lvl="3" marL="1728000" indent="-216000">
              <a:spcBef>
                <a:spcPts val="567"/>
              </a:spcBef>
              <a:buClr>
                <a:srgbClr val="000000"/>
              </a:buClr>
              <a:buSzPct val="75000"/>
              <a:buFont typeface="Symbol" charset="2"/>
              <a:buChar char=""/>
            </a:pPr>
            <a:r>
              <a:rPr b="0" lang="it-IT" sz="2000" spc="-1" strike="noStrike">
                <a:solidFill>
                  <a:srgbClr val="000000"/>
                </a:solidFill>
                <a:latin typeface="Arial"/>
              </a:rPr>
              <a:t>Quarto livello struttura</a:t>
            </a:r>
            <a:endParaRPr b="0" lang="it-IT" sz="2000" spc="-1" strike="noStrike">
              <a:solidFill>
                <a:srgbClr val="000000"/>
              </a:solidFill>
              <a:latin typeface="Arial"/>
            </a:endParaRPr>
          </a:p>
          <a:p>
            <a:pPr lvl="4" marL="2160000" indent="-216000">
              <a:spcBef>
                <a:spcPts val="283"/>
              </a:spcBef>
              <a:buClr>
                <a:srgbClr val="000000"/>
              </a:buClr>
              <a:buSzPct val="45000"/>
              <a:buFont typeface="Wingdings" charset="2"/>
              <a:buChar char=""/>
            </a:pPr>
            <a:r>
              <a:rPr b="0" lang="it-IT" sz="2000" spc="-1" strike="noStrike">
                <a:solidFill>
                  <a:srgbClr val="000000"/>
                </a:solidFill>
                <a:latin typeface="Arial"/>
              </a:rPr>
              <a:t>Quinto livello struttura</a:t>
            </a:r>
            <a:endParaRPr b="0" lang="it-IT" sz="2000" spc="-1" strike="noStrike">
              <a:solidFill>
                <a:srgbClr val="000000"/>
              </a:solidFill>
              <a:latin typeface="Arial"/>
            </a:endParaRPr>
          </a:p>
          <a:p>
            <a:pPr lvl="5" marL="2592000" indent="-216000">
              <a:spcBef>
                <a:spcPts val="283"/>
              </a:spcBef>
              <a:buClr>
                <a:srgbClr val="000000"/>
              </a:buClr>
              <a:buSzPct val="45000"/>
              <a:buFont typeface="Wingdings" charset="2"/>
              <a:buChar char=""/>
            </a:pPr>
            <a:r>
              <a:rPr b="0" lang="it-IT" sz="2000" spc="-1" strike="noStrike">
                <a:solidFill>
                  <a:srgbClr val="000000"/>
                </a:solidFill>
                <a:latin typeface="Arial"/>
              </a:rPr>
              <a:t>Sesto livello struttura</a:t>
            </a:r>
            <a:endParaRPr b="0" lang="it-IT" sz="2000" spc="-1" strike="noStrike">
              <a:solidFill>
                <a:srgbClr val="000000"/>
              </a:solidFill>
              <a:latin typeface="Arial"/>
            </a:endParaRPr>
          </a:p>
          <a:p>
            <a:pPr lvl="6" marL="3024000" indent="-216000">
              <a:spcBef>
                <a:spcPts val="283"/>
              </a:spcBef>
              <a:buClr>
                <a:srgbClr val="000000"/>
              </a:buClr>
              <a:buSzPct val="45000"/>
              <a:buFont typeface="Wingdings" charset="2"/>
              <a:buChar char=""/>
            </a:pPr>
            <a:r>
              <a:rPr b="0" lang="it-IT" sz="2000" spc="-1" strike="noStrike">
                <a:solidFill>
                  <a:srgbClr val="000000"/>
                </a:solidFill>
                <a:latin typeface="Arial"/>
              </a:rPr>
              <a:t>Settimo livello struttura</a:t>
            </a:r>
            <a:endParaRPr b="0" lang="it-IT" sz="2000" spc="-1" strike="noStrike">
              <a:solidFill>
                <a:srgbClr val="000000"/>
              </a:solidFill>
              <a:latin typeface="Arial"/>
            </a:endParaRPr>
          </a:p>
        </p:txBody>
      </p:sp>
      <p:sp>
        <p:nvSpPr>
          <p:cNvPr id="5" name="PlaceHolder 3"/>
          <p:cNvSpPr>
            <a:spLocks noGrp="1"/>
          </p:cNvSpPr>
          <p:nvPr>
            <p:ph type="dt"/>
          </p:nvPr>
        </p:nvSpPr>
        <p:spPr>
          <a:xfrm>
            <a:off x="1097280" y="6459840"/>
            <a:ext cx="2471760" cy="364680"/>
          </a:xfrm>
          <a:prstGeom prst="rect">
            <a:avLst/>
          </a:prstGeom>
        </p:spPr>
        <p:txBody>
          <a:bodyPr anchor="ctr">
            <a:noAutofit/>
          </a:bodyPr>
          <a:p>
            <a:endParaRPr b="0" lang="it-IT" sz="2400" spc="-1" strike="noStrike">
              <a:latin typeface="Times New Roman"/>
            </a:endParaRPr>
          </a:p>
        </p:txBody>
      </p:sp>
      <p:sp>
        <p:nvSpPr>
          <p:cNvPr id="6" name="PlaceHolder 4"/>
          <p:cNvSpPr>
            <a:spLocks noGrp="1"/>
          </p:cNvSpPr>
          <p:nvPr>
            <p:ph type="ftr"/>
          </p:nvPr>
        </p:nvSpPr>
        <p:spPr>
          <a:xfrm>
            <a:off x="3686040" y="6459840"/>
            <a:ext cx="4822560" cy="364680"/>
          </a:xfrm>
          <a:prstGeom prst="rect">
            <a:avLst/>
          </a:prstGeom>
        </p:spPr>
        <p:txBody>
          <a:bodyPr anchor="ctr">
            <a:noAutofit/>
          </a:bodyPr>
          <a:p>
            <a:endParaRPr b="0" lang="it-IT" sz="2400" spc="-1" strike="noStrike">
              <a:latin typeface="Times New Roman"/>
            </a:endParaRPr>
          </a:p>
        </p:txBody>
      </p:sp>
      <p:sp>
        <p:nvSpPr>
          <p:cNvPr id="7" name="PlaceHolder 5"/>
          <p:cNvSpPr>
            <a:spLocks noGrp="1"/>
          </p:cNvSpPr>
          <p:nvPr>
            <p:ph type="sldNum"/>
          </p:nvPr>
        </p:nvSpPr>
        <p:spPr>
          <a:xfrm>
            <a:off x="9900360" y="6459840"/>
            <a:ext cx="1311840" cy="364680"/>
          </a:xfrm>
          <a:prstGeom prst="rect">
            <a:avLst/>
          </a:prstGeom>
        </p:spPr>
        <p:txBody>
          <a:bodyPr anchor="ctr">
            <a:noAutofit/>
          </a:bodyPr>
          <a:p>
            <a:pPr algn="r">
              <a:lnSpc>
                <a:spcPct val="100000"/>
              </a:lnSpc>
              <a:tabLst>
                <a:tab algn="l" pos="0"/>
              </a:tabLst>
            </a:pPr>
            <a:fld id="{C7E83D41-4F71-47A4-A237-4E2DE04D6E59}" type="slidenum">
              <a:rPr b="0" lang="it-IT" sz="1050" spc="-1" strike="noStrike">
                <a:solidFill>
                  <a:srgbClr val="ffffff"/>
                </a:solidFill>
                <a:latin typeface="Calibri"/>
                <a:ea typeface="Calibri"/>
              </a:rPr>
              <a:t>&lt;numero&gt;</a:t>
            </a:fld>
            <a:endParaRPr b="0" lang="it-IT" sz="1050" spc="-1" strike="noStrike">
              <a:latin typeface="Times New Roman"/>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1.xml"/><Relationship Id="rId4" Type="http://schemas.openxmlformats.org/officeDocument/2006/relationships/notesSlide" Target="../notesSlides/notesSlide1.xml"/>
</Relationships>
</file>

<file path=ppt/slides/_rels/slide2.xml.rels><?xml version="1.0" encoding="UTF-8"?>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4.png"/><Relationship Id="rId3" Type="http://schemas.openxmlformats.org/officeDocument/2006/relationships/slideLayout" Target="../slideLayouts/slideLayout1.xml"/><Relationship Id="rId4" Type="http://schemas.openxmlformats.org/officeDocument/2006/relationships/notesSlide" Target="../notesSlides/notesSlide2.xml"/>
</Relationships>
</file>

<file path=ppt/slides/_rels/slide3.xml.rels><?xml version="1.0" encoding="UTF-8"?>
<Relationships xmlns="http://schemas.openxmlformats.org/package/2006/relationships"><Relationship Id="rId1" Type="http://schemas.openxmlformats.org/officeDocument/2006/relationships/image" Target="../media/image5.gif"/><Relationship Id="rId2" Type="http://schemas.openxmlformats.org/officeDocument/2006/relationships/image" Target="../media/image6.png"/><Relationship Id="rId3" Type="http://schemas.openxmlformats.org/officeDocument/2006/relationships/image" Target="../media/image7.png"/><Relationship Id="rId4" Type="http://schemas.openxmlformats.org/officeDocument/2006/relationships/image" Target="../media/image8.jpeg"/><Relationship Id="rId5" Type="http://schemas.openxmlformats.org/officeDocument/2006/relationships/slideLayout" Target="../slideLayouts/slideLayout1.xml"/><Relationship Id="rId6" Type="http://schemas.openxmlformats.org/officeDocument/2006/relationships/notesSlide" Target="../notesSlides/notesSlide3.xml"/>
</Relationships>
</file>

<file path=ppt/slides/_rels/slide4.xml.rels><?xml version="1.0" encoding="UTF-8"?>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png"/><Relationship Id="rId3" Type="http://schemas.openxmlformats.org/officeDocument/2006/relationships/image" Target="../media/image11.png"/><Relationship Id="rId4" Type="http://schemas.openxmlformats.org/officeDocument/2006/relationships/image" Target="../media/image12.png"/><Relationship Id="rId5" Type="http://schemas.openxmlformats.org/officeDocument/2006/relationships/slideLayout" Target="../slideLayouts/slideLayout1.xml"/><Relationship Id="rId6" Type="http://schemas.openxmlformats.org/officeDocument/2006/relationships/notesSlide" Target="../notesSlides/notesSlide4.xml"/>
</Relationships>
</file>

<file path=ppt/slides/_rels/slide5.xml.rels><?xml version="1.0" encoding="UTF-8"?>
<Relationships xmlns="http://schemas.openxmlformats.org/package/2006/relationships"><Relationship Id="rId1" Type="http://schemas.openxmlformats.org/officeDocument/2006/relationships/image" Target="../media/image13.png"/><Relationship Id="rId2" Type="http://schemas.openxmlformats.org/officeDocument/2006/relationships/image" Target="../media/image14.png"/><Relationship Id="rId3" Type="http://schemas.openxmlformats.org/officeDocument/2006/relationships/image" Target="../media/image15.png"/><Relationship Id="rId4" Type="http://schemas.openxmlformats.org/officeDocument/2006/relationships/image" Target="../media/image16.png"/><Relationship Id="rId5" Type="http://schemas.openxmlformats.org/officeDocument/2006/relationships/slideLayout" Target="../slideLayouts/slideLayout1.xml"/><Relationship Id="rId6" Type="http://schemas.openxmlformats.org/officeDocument/2006/relationships/notesSlide" Target="../notesSlides/notesSlide5.xml"/>
</Relationships>
</file>

<file path=ppt/slides/_rels/slide6.xml.rels><?xml version="1.0" encoding="UTF-8"?>
<Relationships xmlns="http://schemas.openxmlformats.org/package/2006/relationships"><Relationship Id="rId1" Type="http://schemas.openxmlformats.org/officeDocument/2006/relationships/image" Target="../media/image17.png"/><Relationship Id="rId2" Type="http://schemas.openxmlformats.org/officeDocument/2006/relationships/slideLayout" Target="../slideLayouts/slideLayout1.xml"/><Relationship Id="rId3" Type="http://schemas.openxmlformats.org/officeDocument/2006/relationships/notesSlide" Target="../notesSlides/notesSlide6.xml"/>
</Relationships>
</file>

<file path=ppt/slides/_rels/slide7.xml.rels><?xml version="1.0" encoding="UTF-8"?>
<Relationships xmlns="http://schemas.openxmlformats.org/package/2006/relationships"><Relationship Id="rId1" Type="http://schemas.openxmlformats.org/officeDocument/2006/relationships/image" Target="../media/image18.png"/><Relationship Id="rId2" Type="http://schemas.openxmlformats.org/officeDocument/2006/relationships/image" Target="../media/image19.png"/><Relationship Id="rId3" Type="http://schemas.openxmlformats.org/officeDocument/2006/relationships/image" Target="../media/image20.png"/><Relationship Id="rId4" Type="http://schemas.openxmlformats.org/officeDocument/2006/relationships/slideLayout" Target="../slideLayouts/slideLayout1.xml"/><Relationship Id="rId5" Type="http://schemas.openxmlformats.org/officeDocument/2006/relationships/notesSlide" Target="../notesSlides/notesSlide7.xml"/>
</Relationships>
</file>

<file path=ppt/slides/_rels/slide8.xml.rels><?xml version="1.0" encoding="UTF-8"?>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8.xml"/>
</Relationships>
</file>

<file path=ppt/slides/_rels/slide9.xml.rels><?xml version="1.0" encoding="UTF-8"?>
<Relationships xmlns="http://schemas.openxmlformats.org/package/2006/relationships"><Relationship Id="rId1" Type="http://schemas.openxmlformats.org/officeDocument/2006/relationships/image" Target="../media/image22.png"/><Relationship Id="rId2" Type="http://schemas.openxmlformats.org/officeDocument/2006/relationships/image" Target="../media/image23.png"/><Relationship Id="rId3" Type="http://schemas.openxmlformats.org/officeDocument/2006/relationships/slideLayout" Target="../slideLayouts/slideLayout1.xml"/><Relationship Id="rId4" Type="http://schemas.openxmlformats.org/officeDocument/2006/relationships/notesSlide" Target="../notesSlides/notesSlide9.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0" name="Google Shape;106;p13"/>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Progetto alimentatore lineare stabilizzato</a:t>
            </a:r>
            <a:endParaRPr b="0" lang="it-IT" sz="4800" spc="-1" strike="noStrike">
              <a:solidFill>
                <a:srgbClr val="000000"/>
              </a:solidFill>
              <a:latin typeface="Arial"/>
            </a:endParaRPr>
          </a:p>
        </p:txBody>
      </p:sp>
      <p:pic>
        <p:nvPicPr>
          <p:cNvPr id="51" name="Google Shape;107;p13" descr="Immagine che contiene screenshot&#10;&#10;Descrizione generata automaticamente"/>
          <p:cNvPicPr/>
          <p:nvPr/>
        </p:nvPicPr>
        <p:blipFill>
          <a:blip r:embed="rId1"/>
          <a:stretch/>
        </p:blipFill>
        <p:spPr>
          <a:xfrm>
            <a:off x="3028680" y="1977480"/>
            <a:ext cx="6809400" cy="2255760"/>
          </a:xfrm>
          <a:prstGeom prst="rect">
            <a:avLst/>
          </a:prstGeom>
          <a:ln w="0">
            <a:noFill/>
          </a:ln>
        </p:spPr>
      </p:pic>
      <p:pic>
        <p:nvPicPr>
          <p:cNvPr id="52" name="Google Shape;108;p13" descr="Immagine che contiene orologio&#10;&#10;Descrizione generata automaticamente"/>
          <p:cNvPicPr/>
          <p:nvPr/>
        </p:nvPicPr>
        <p:blipFill>
          <a:blip r:embed="rId2"/>
          <a:stretch/>
        </p:blipFill>
        <p:spPr>
          <a:xfrm>
            <a:off x="3352680" y="4375080"/>
            <a:ext cx="5734440" cy="1700280"/>
          </a:xfrm>
          <a:prstGeom prst="rect">
            <a:avLst/>
          </a:prstGeom>
          <a:ln w="0">
            <a:noFill/>
          </a:ln>
        </p:spPr>
      </p:pic>
      <p:sp>
        <p:nvSpPr>
          <p:cNvPr id="53" name="Google Shape;109;p13"/>
          <p:cNvSpPr/>
          <p:nvPr/>
        </p:nvSpPr>
        <p:spPr>
          <a:xfrm>
            <a:off x="911160" y="3359520"/>
            <a:ext cx="1713600" cy="1006560"/>
          </a:xfrm>
          <a:prstGeom prst="rect">
            <a:avLst/>
          </a:prstGeom>
          <a:noFill/>
          <a:ln w="0">
            <a:noFill/>
          </a:ln>
        </p:spPr>
        <p:style>
          <a:lnRef idx="0"/>
          <a:fillRef idx="0"/>
          <a:effectRef idx="0"/>
          <a:fontRef idx="minor"/>
        </p:style>
        <p:txBody>
          <a:bodyPr>
            <a:spAutoFit/>
          </a:bodyPr>
          <a:p>
            <a:pPr>
              <a:lnSpc>
                <a:spcPct val="100000"/>
              </a:lnSpc>
              <a:tabLst>
                <a:tab algn="l" pos="0"/>
              </a:tabLst>
            </a:pPr>
            <a:r>
              <a:rPr b="0" lang="it-IT" sz="2000" spc="-1" strike="noStrike">
                <a:solidFill>
                  <a:srgbClr val="000000"/>
                </a:solidFill>
                <a:latin typeface="Times New Roman"/>
                <a:ea typeface="Times New Roman"/>
              </a:rPr>
              <a:t>Specifiche:</a:t>
            </a:r>
            <a:endParaRPr b="0" lang="it-IT" sz="2000" spc="-1" strike="noStrike">
              <a:latin typeface="Arial"/>
            </a:endParaRPr>
          </a:p>
          <a:p>
            <a:pPr marL="285840" indent="-285480">
              <a:lnSpc>
                <a:spcPct val="100000"/>
              </a:lnSpc>
              <a:buClr>
                <a:srgbClr val="000000"/>
              </a:buClr>
              <a:buFont typeface="Arial"/>
              <a:buChar char="•"/>
              <a:tabLst>
                <a:tab algn="l" pos="0"/>
              </a:tabLst>
            </a:pPr>
            <a:r>
              <a:rPr b="0" lang="it-IT" sz="2000" spc="-1" strike="noStrike">
                <a:solidFill>
                  <a:srgbClr val="000000"/>
                </a:solidFill>
                <a:latin typeface="Times New Roman"/>
                <a:ea typeface="Times New Roman"/>
              </a:rPr>
              <a:t>Vout=5V;</a:t>
            </a:r>
            <a:endParaRPr b="0" lang="it-IT" sz="2000" spc="-1" strike="noStrike">
              <a:latin typeface="Arial"/>
            </a:endParaRPr>
          </a:p>
          <a:p>
            <a:pPr marL="285840" indent="-285480">
              <a:lnSpc>
                <a:spcPct val="100000"/>
              </a:lnSpc>
              <a:buClr>
                <a:srgbClr val="000000"/>
              </a:buClr>
              <a:buFont typeface="Arial"/>
              <a:buChar char="•"/>
              <a:tabLst>
                <a:tab algn="l" pos="0"/>
              </a:tabLst>
            </a:pPr>
            <a:r>
              <a:rPr b="0" lang="it-IT" sz="2000" spc="-1" strike="noStrike">
                <a:solidFill>
                  <a:srgbClr val="000000"/>
                </a:solidFill>
                <a:latin typeface="Times New Roman"/>
                <a:ea typeface="Times New Roman"/>
              </a:rPr>
              <a:t>Imax=0,5A.</a:t>
            </a:r>
            <a:endParaRPr b="0" lang="it-IT" sz="2000" spc="-1" strike="noStrike">
              <a:latin typeface="Arial"/>
            </a:endParaRPr>
          </a:p>
        </p:txBody>
      </p:sp>
      <p:sp>
        <p:nvSpPr>
          <p:cNvPr id="54" name="Google Shape;110;p13"/>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55" name="Google Shape;116;p14"/>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Regolatore monolitico LM7805</a:t>
            </a:r>
            <a:endParaRPr b="0" lang="it-IT" sz="4800" spc="-1" strike="noStrike">
              <a:solidFill>
                <a:srgbClr val="000000"/>
              </a:solidFill>
              <a:latin typeface="Arial"/>
            </a:endParaRPr>
          </a:p>
        </p:txBody>
      </p:sp>
      <p:pic>
        <p:nvPicPr>
          <p:cNvPr id="56" name="Google Shape;117;p14" descr=""/>
          <p:cNvPicPr/>
          <p:nvPr/>
        </p:nvPicPr>
        <p:blipFill>
          <a:blip r:embed="rId1"/>
          <a:srcRect l="0" t="6665" r="0" b="0"/>
          <a:stretch/>
        </p:blipFill>
        <p:spPr>
          <a:xfrm>
            <a:off x="7559640" y="4195080"/>
            <a:ext cx="4457880" cy="1985400"/>
          </a:xfrm>
          <a:prstGeom prst="rect">
            <a:avLst/>
          </a:prstGeom>
          <a:ln w="0">
            <a:noFill/>
          </a:ln>
        </p:spPr>
      </p:pic>
      <p:graphicFrame>
        <p:nvGraphicFramePr>
          <p:cNvPr id="57" name="Google Shape;118;p14"/>
          <p:cNvGraphicFramePr/>
          <p:nvPr/>
        </p:nvGraphicFramePr>
        <p:xfrm>
          <a:off x="468000" y="2403360"/>
          <a:ext cx="6939000" cy="2977200"/>
        </p:xfrm>
        <a:graphic>
          <a:graphicData uri="http://schemas.openxmlformats.org/drawingml/2006/table">
            <a:tbl>
              <a:tblPr/>
              <a:tblGrid>
                <a:gridCol w="2244600"/>
                <a:gridCol w="2333880"/>
                <a:gridCol w="1139040"/>
                <a:gridCol w="1221480"/>
              </a:tblGrid>
              <a:tr h="310320">
                <a:tc>
                  <a:txBody>
                    <a:bodyPr lIns="68400" rIns="68400" tIns="0" bIns="0" anchor="ctr">
                      <a:noAutofit/>
                    </a:bodyPr>
                    <a:p>
                      <a:pPr algn="ctr">
                        <a:lnSpc>
                          <a:spcPct val="107000"/>
                        </a:lnSpc>
                        <a:tabLst>
                          <a:tab algn="l" pos="0"/>
                        </a:tabLst>
                      </a:pPr>
                      <a:r>
                        <a:rPr b="1" lang="it-IT" sz="1200" spc="-1" strike="noStrike">
                          <a:solidFill>
                            <a:srgbClr val="ffffff"/>
                          </a:solidFill>
                          <a:latin typeface="Arial"/>
                          <a:ea typeface="Arial"/>
                        </a:rPr>
                        <a:t>Parameter</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Test Conditions</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Val.</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c>
                  <a:txBody>
                    <a:bodyPr lIns="68400" rIns="68400" tIns="0" bIns="0" anchor="ctr">
                      <a:noAutofit/>
                    </a:bodyPr>
                    <a:p>
                      <a:pPr algn="ctr">
                        <a:lnSpc>
                          <a:spcPct val="107000"/>
                        </a:lnSpc>
                        <a:tabLst>
                          <a:tab algn="l" pos="0"/>
                        </a:tabLst>
                      </a:pPr>
                      <a:r>
                        <a:rPr b="1" lang="it-IT" sz="1200" spc="-1" strike="noStrike">
                          <a:solidFill>
                            <a:srgbClr val="ffffff"/>
                          </a:solidFill>
                          <a:latin typeface="Arial"/>
                          <a:ea typeface="Arial"/>
                        </a:rPr>
                        <a:t>Unit</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r>
              <a:tr h="40248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Vout</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 </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5</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V</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r h="40248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Iout</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 </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1</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A</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r>
              <a:tr h="31032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Line Regulation</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VI = 7.3 to 20 V, TJ = 25 °C</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7</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mV</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r h="31032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Load Regulation</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IO = 250 to 750 mA</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8</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mV</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r>
              <a:tr h="31032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Dropout Voltage</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 </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2</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V</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r h="31032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Thermal resistance J-C</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TO-220</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5</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°C/W</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r>
              <a:tr h="310320">
                <a:tc>
                  <a:txBody>
                    <a:bodyPr lIns="68400" rIns="68400" tIns="0" bIns="0" anchor="ctr">
                      <a:noAutofit/>
                    </a:bodyPr>
                    <a:p>
                      <a:pPr algn="ctr">
                        <a:lnSpc>
                          <a:spcPct val="107000"/>
                        </a:lnSpc>
                        <a:tabLst>
                          <a:tab algn="l" pos="0"/>
                        </a:tabLst>
                      </a:pPr>
                      <a:r>
                        <a:rPr b="1" lang="it-IT" sz="1200" spc="-1" strike="noStrike">
                          <a:solidFill>
                            <a:srgbClr val="ffffff"/>
                          </a:solidFill>
                          <a:latin typeface="Calibri"/>
                          <a:ea typeface="Calibri"/>
                        </a:rPr>
                        <a:t>Thermal resistance J-A</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TO-220</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50</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7000"/>
                        </a:lnSpc>
                        <a:tabLst>
                          <a:tab algn="l" pos="0"/>
                        </a:tabLst>
                      </a:pPr>
                      <a:r>
                        <a:rPr b="0" lang="it-IT" sz="1200" spc="-1" strike="noStrike">
                          <a:solidFill>
                            <a:srgbClr val="000000"/>
                          </a:solidFill>
                          <a:latin typeface="Arial"/>
                          <a:ea typeface="Arial"/>
                        </a:rPr>
                        <a:t>°C/W</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r h="310320">
                <a:tc>
                  <a:txBody>
                    <a:bodyPr lIns="68400" rIns="68400" tIns="0" bIns="0" anchor="ctr">
                      <a:noAutofit/>
                    </a:bodyPr>
                    <a:p>
                      <a:pPr algn="ctr">
                        <a:lnSpc>
                          <a:spcPct val="107000"/>
                        </a:lnSpc>
                        <a:tabLst>
                          <a:tab algn="l" pos="0"/>
                        </a:tabLst>
                      </a:pPr>
                      <a:r>
                        <a:rPr b="1" lang="it-IT" sz="1100" spc="-1" strike="noStrike">
                          <a:solidFill>
                            <a:srgbClr val="ffffff"/>
                          </a:solidFill>
                          <a:latin typeface="Calibri"/>
                          <a:ea typeface="Calibri"/>
                        </a:rPr>
                        <a:t>Quiescent current</a:t>
                      </a:r>
                      <a:endParaRPr b="0" lang="it-IT"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7000"/>
                        </a:lnSpc>
                        <a:tabLst>
                          <a:tab algn="l" pos="0"/>
                        </a:tabLst>
                      </a:pPr>
                      <a:r>
                        <a:rPr b="0" lang="it-IT" sz="1100" spc="-1" strike="noStrike">
                          <a:solidFill>
                            <a:srgbClr val="000000"/>
                          </a:solidFill>
                          <a:latin typeface="Calibri"/>
                          <a:ea typeface="Calibri"/>
                        </a:rPr>
                        <a:t>-</a:t>
                      </a:r>
                      <a:endParaRPr b="0" lang="it-IT"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100" spc="-1" strike="noStrike">
                          <a:solidFill>
                            <a:srgbClr val="000000"/>
                          </a:solidFill>
                          <a:latin typeface="Calibri"/>
                          <a:ea typeface="Calibri"/>
                        </a:rPr>
                        <a:t>6</a:t>
                      </a:r>
                      <a:endParaRPr b="0" lang="it-IT"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7000"/>
                        </a:lnSpc>
                        <a:tabLst>
                          <a:tab algn="l" pos="0"/>
                        </a:tabLst>
                      </a:pPr>
                      <a:r>
                        <a:rPr b="0" lang="it-IT" sz="1100" spc="-1" strike="noStrike">
                          <a:solidFill>
                            <a:srgbClr val="000000"/>
                          </a:solidFill>
                          <a:latin typeface="Calibri"/>
                          <a:ea typeface="Calibri"/>
                        </a:rPr>
                        <a:t>mA</a:t>
                      </a:r>
                      <a:endParaRPr b="0" lang="it-IT" sz="11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r>
            </a:tbl>
          </a:graphicData>
        </a:graphic>
      </p:graphicFrame>
      <p:pic>
        <p:nvPicPr>
          <p:cNvPr id="58" name="Google Shape;119;p14" descr=""/>
          <p:cNvPicPr/>
          <p:nvPr/>
        </p:nvPicPr>
        <p:blipFill>
          <a:blip r:embed="rId2"/>
          <a:srcRect l="39352" t="0" r="0" b="0"/>
          <a:stretch/>
        </p:blipFill>
        <p:spPr>
          <a:xfrm>
            <a:off x="8585640" y="2040480"/>
            <a:ext cx="2304000" cy="1851120"/>
          </a:xfrm>
          <a:prstGeom prst="rect">
            <a:avLst/>
          </a:prstGeom>
          <a:ln w="0">
            <a:noFill/>
          </a:ln>
        </p:spPr>
      </p:pic>
      <p:sp>
        <p:nvSpPr>
          <p:cNvPr id="59" name="Google Shape;120;p14"/>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0" name="Google Shape;126;p15"/>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Ponte di Graetz- 1N4001</a:t>
            </a:r>
            <a:endParaRPr b="0" lang="it-IT" sz="4800" spc="-1" strike="noStrike">
              <a:solidFill>
                <a:srgbClr val="000000"/>
              </a:solidFill>
              <a:latin typeface="Arial"/>
            </a:endParaRPr>
          </a:p>
        </p:txBody>
      </p:sp>
      <p:grpSp>
        <p:nvGrpSpPr>
          <p:cNvPr id="61" name="Google Shape;127;p15"/>
          <p:cNvGrpSpPr/>
          <p:nvPr/>
        </p:nvGrpSpPr>
        <p:grpSpPr>
          <a:xfrm>
            <a:off x="1012320" y="2509920"/>
            <a:ext cx="4991040" cy="1837800"/>
            <a:chOff x="1012320" y="2509920"/>
            <a:chExt cx="4991040" cy="1837800"/>
          </a:xfrm>
        </p:grpSpPr>
        <p:pic>
          <p:nvPicPr>
            <p:cNvPr id="62" name="Google Shape;128;p15" descr="Immagine che contiene luce, largo, acqua, inpiedi&#10;&#10;Descrizione generata automaticamente"/>
            <p:cNvPicPr/>
            <p:nvPr/>
          </p:nvPicPr>
          <p:blipFill>
            <a:blip r:embed="rId1"/>
            <a:stretch/>
          </p:blipFill>
          <p:spPr>
            <a:xfrm>
              <a:off x="3300840" y="2509920"/>
              <a:ext cx="2702520" cy="1837800"/>
            </a:xfrm>
            <a:prstGeom prst="rect">
              <a:avLst/>
            </a:prstGeom>
            <a:ln w="0">
              <a:noFill/>
            </a:ln>
          </p:spPr>
        </p:pic>
        <p:pic>
          <p:nvPicPr>
            <p:cNvPr id="63" name="Google Shape;129;p15" descr="10 : Représentation schématique d'un pont de diodes 4.4.2. Procédé... |  Download Scientific Diagram"/>
            <p:cNvPicPr/>
            <p:nvPr/>
          </p:nvPicPr>
          <p:blipFill>
            <a:blip r:embed="rId2"/>
            <a:stretch/>
          </p:blipFill>
          <p:spPr>
            <a:xfrm>
              <a:off x="1012320" y="2777400"/>
              <a:ext cx="1783440" cy="1429200"/>
            </a:xfrm>
            <a:prstGeom prst="rect">
              <a:avLst/>
            </a:prstGeom>
            <a:ln w="0">
              <a:noFill/>
            </a:ln>
          </p:spPr>
        </p:pic>
      </p:grpSp>
      <p:sp>
        <p:nvSpPr>
          <p:cNvPr id="64" name="Google Shape;130;p15"/>
          <p:cNvSpPr/>
          <p:nvPr/>
        </p:nvSpPr>
        <p:spPr>
          <a:xfrm>
            <a:off x="2307240" y="5203440"/>
            <a:ext cx="6098040" cy="369000"/>
          </a:xfrm>
          <a:prstGeom prst="rect">
            <a:avLst/>
          </a:prstGeom>
          <a:blipFill rotWithShape="0">
            <a:blip r:embed="rId3"/>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graphicFrame>
        <p:nvGraphicFramePr>
          <p:cNvPr id="65" name="Google Shape;131;p15"/>
          <p:cNvGraphicFramePr/>
          <p:nvPr/>
        </p:nvGraphicFramePr>
        <p:xfrm>
          <a:off x="6661440" y="2048760"/>
          <a:ext cx="4713120" cy="1997640"/>
        </p:xfrm>
        <a:graphic>
          <a:graphicData uri="http://schemas.openxmlformats.org/drawingml/2006/table">
            <a:tbl>
              <a:tblPr/>
              <a:tblGrid>
                <a:gridCol w="2206800"/>
                <a:gridCol w="1305360"/>
                <a:gridCol w="1200960"/>
              </a:tblGrid>
              <a:tr h="199800">
                <a:tc>
                  <a:txBody>
                    <a:bodyPr lIns="68400" rIns="68400" tIns="0" bIns="0" anchor="ctr">
                      <a:noAutofit/>
                    </a:bodyPr>
                    <a:p>
                      <a:pPr algn="ctr">
                        <a:lnSpc>
                          <a:spcPct val="100000"/>
                        </a:lnSpc>
                        <a:tabLst>
                          <a:tab algn="l" pos="0"/>
                        </a:tabLst>
                      </a:pPr>
                      <a:r>
                        <a:rPr b="1" lang="it-IT" sz="1200" spc="-1" strike="noStrike">
                          <a:solidFill>
                            <a:srgbClr val="ffffff"/>
                          </a:solidFill>
                          <a:latin typeface="Arial"/>
                          <a:ea typeface="Arial"/>
                        </a:rPr>
                        <a:t>Parameter</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c>
                  <a:txBody>
                    <a:bodyPr lIns="68400" rIns="68400" tIns="0" bIns="0" anchor="ctr">
                      <a:noAutofit/>
                    </a:bodyPr>
                    <a:p>
                      <a:pPr algn="ctr">
                        <a:lnSpc>
                          <a:spcPct val="100000"/>
                        </a:lnSpc>
                        <a:tabLst>
                          <a:tab algn="l" pos="0"/>
                        </a:tabLst>
                      </a:pPr>
                      <a:r>
                        <a:rPr b="1" lang="it-IT" sz="1200" spc="-1" strike="noStrike">
                          <a:solidFill>
                            <a:srgbClr val="ffffff"/>
                          </a:solidFill>
                          <a:latin typeface="Calibri"/>
                          <a:ea typeface="Calibri"/>
                        </a:rPr>
                        <a:t>Val.</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c>
                  <a:txBody>
                    <a:bodyPr lIns="68400" rIns="68400" tIns="0" bIns="0" anchor="ctr">
                      <a:noAutofit/>
                    </a:bodyPr>
                    <a:p>
                      <a:pPr algn="ctr">
                        <a:lnSpc>
                          <a:spcPct val="100000"/>
                        </a:lnSpc>
                        <a:tabLst>
                          <a:tab algn="l" pos="0"/>
                        </a:tabLst>
                      </a:pPr>
                      <a:r>
                        <a:rPr b="1" lang="it-IT" sz="1200" spc="-1" strike="noStrike">
                          <a:solidFill>
                            <a:srgbClr val="ffffff"/>
                          </a:solidFill>
                          <a:latin typeface="Arial"/>
                          <a:ea typeface="Arial"/>
                        </a:rPr>
                        <a:t>Unit</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38160">
                      <a:solidFill>
                        <a:srgbClr val="ffffff"/>
                      </a:solidFill>
                    </a:lnB>
                    <a:solidFill>
                      <a:srgbClr val="99cb38"/>
                    </a:solidFill>
                  </a:tcPr>
                </a:tc>
              </a:tr>
              <a:tr h="399600">
                <a:tc>
                  <a:txBody>
                    <a:bodyPr lIns="68400" rIns="68400" tIns="0" bIns="0" anchor="ctr">
                      <a:noAutofit/>
                    </a:bodyPr>
                    <a:p>
                      <a:pPr algn="ctr">
                        <a:lnSpc>
                          <a:spcPct val="100000"/>
                        </a:lnSpc>
                        <a:tabLst>
                          <a:tab algn="l" pos="0"/>
                        </a:tabLst>
                      </a:pPr>
                      <a:r>
                        <a:rPr b="1" lang="it-IT" sz="1200" spc="-1" strike="noStrike">
                          <a:solidFill>
                            <a:srgbClr val="ffffff"/>
                          </a:solidFill>
                          <a:latin typeface="Calibri"/>
                          <a:ea typeface="Calibri"/>
                        </a:rPr>
                        <a:t>Peak Repetitive Reverse Voltage</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50</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V</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r h="399600">
                <a:tc>
                  <a:txBody>
                    <a:bodyPr lIns="68400" rIns="68400" tIns="0" bIns="0" anchor="ctr">
                      <a:noAutofit/>
                    </a:bodyPr>
                    <a:p>
                      <a:pPr algn="ctr">
                        <a:lnSpc>
                          <a:spcPct val="100000"/>
                        </a:lnSpc>
                        <a:tabLst>
                          <a:tab algn="l" pos="0"/>
                        </a:tabLst>
                      </a:pPr>
                      <a:r>
                        <a:rPr b="1" lang="it-IT" sz="1200" spc="-1" strike="noStrike">
                          <a:solidFill>
                            <a:srgbClr val="ffffff"/>
                          </a:solidFill>
                          <a:latin typeface="Calibri"/>
                          <a:ea typeface="Calibri"/>
                        </a:rPr>
                        <a:t>Average Rectfied Forward Current</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1</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A</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r>
              <a:tr h="399600">
                <a:tc>
                  <a:txBody>
                    <a:bodyPr lIns="68400" rIns="68400" tIns="0" bIns="0" anchor="ctr">
                      <a:noAutofit/>
                    </a:bodyPr>
                    <a:p>
                      <a:pPr algn="ctr">
                        <a:lnSpc>
                          <a:spcPct val="100000"/>
                        </a:lnSpc>
                        <a:tabLst>
                          <a:tab algn="l" pos="0"/>
                        </a:tabLst>
                      </a:pPr>
                      <a:r>
                        <a:rPr b="1" lang="it-IT" sz="1200" spc="-1" strike="noStrike">
                          <a:solidFill>
                            <a:srgbClr val="ffffff"/>
                          </a:solidFill>
                          <a:latin typeface="Calibri"/>
                          <a:ea typeface="Calibri"/>
                        </a:rPr>
                        <a:t>Non- Repetitive Peak Forward Current</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30</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A</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r h="199800">
                <a:tc>
                  <a:txBody>
                    <a:bodyPr lIns="68400" rIns="68400" tIns="0" bIns="0" anchor="ctr">
                      <a:noAutofit/>
                    </a:bodyPr>
                    <a:p>
                      <a:pPr algn="ctr">
                        <a:lnSpc>
                          <a:spcPct val="100000"/>
                        </a:lnSpc>
                        <a:tabLst>
                          <a:tab algn="l" pos="0"/>
                        </a:tabLst>
                      </a:pPr>
                      <a:r>
                        <a:rPr b="1" lang="it-IT" sz="1200" spc="-1" strike="noStrike">
                          <a:solidFill>
                            <a:srgbClr val="ffffff"/>
                          </a:solidFill>
                          <a:latin typeface="Calibri"/>
                          <a:ea typeface="Calibri"/>
                        </a:rPr>
                        <a:t>Thermal resistance J-A</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50</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°C/W</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eff6e7"/>
                    </a:solidFill>
                  </a:tcPr>
                </a:tc>
              </a:tr>
              <a:tr h="399600">
                <a:tc>
                  <a:txBody>
                    <a:bodyPr lIns="68400" rIns="68400" tIns="0" bIns="0" anchor="ctr">
                      <a:noAutofit/>
                    </a:bodyPr>
                    <a:p>
                      <a:pPr algn="ctr">
                        <a:lnSpc>
                          <a:spcPct val="100000"/>
                        </a:lnSpc>
                        <a:tabLst>
                          <a:tab algn="l" pos="0"/>
                        </a:tabLst>
                      </a:pPr>
                      <a:r>
                        <a:rPr b="1" lang="it-IT" sz="1200" spc="-1" strike="noStrike">
                          <a:solidFill>
                            <a:srgbClr val="ffffff"/>
                          </a:solidFill>
                          <a:latin typeface="Arial"/>
                          <a:ea typeface="Arial"/>
                        </a:rPr>
                        <a:t>Operating Junction Temperature</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99cb38"/>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-55 to +175</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c>
                  <a:txBody>
                    <a:bodyPr lIns="68400" rIns="68400" tIns="0" bIns="0" anchor="ctr">
                      <a:noAutofit/>
                    </a:bodyPr>
                    <a:p>
                      <a:pPr algn="ctr">
                        <a:lnSpc>
                          <a:spcPct val="100000"/>
                        </a:lnSpc>
                        <a:tabLst>
                          <a:tab algn="l" pos="0"/>
                        </a:tabLst>
                      </a:pPr>
                      <a:r>
                        <a:rPr b="0" lang="it-IT" sz="1200" spc="-1" strike="noStrike">
                          <a:solidFill>
                            <a:srgbClr val="000000"/>
                          </a:solidFill>
                          <a:latin typeface="Arial"/>
                          <a:ea typeface="Arial"/>
                        </a:rPr>
                        <a:t>°C</a:t>
                      </a:r>
                      <a:endParaRPr b="0" lang="it-IT" sz="1200" spc="-1" strike="noStrike">
                        <a:latin typeface="Arial"/>
                      </a:endParaRPr>
                    </a:p>
                  </a:txBody>
                  <a:tcPr marL="68400" marR="68400">
                    <a:lnL w="12240">
                      <a:solidFill>
                        <a:srgbClr val="ffffff"/>
                      </a:solidFill>
                    </a:lnL>
                    <a:lnR w="12240">
                      <a:solidFill>
                        <a:srgbClr val="ffffff"/>
                      </a:solidFill>
                    </a:lnR>
                    <a:lnT w="12240">
                      <a:solidFill>
                        <a:srgbClr val="ffffff"/>
                      </a:solidFill>
                    </a:lnT>
                    <a:lnB w="12240">
                      <a:solidFill>
                        <a:srgbClr val="ffffff"/>
                      </a:solidFill>
                    </a:lnB>
                    <a:solidFill>
                      <a:srgbClr val="ddeccc"/>
                    </a:solidFill>
                  </a:tcPr>
                </a:tc>
              </a:tr>
            </a:tbl>
          </a:graphicData>
        </a:graphic>
      </p:graphicFrame>
      <p:pic>
        <p:nvPicPr>
          <p:cNvPr id="66" name="Google Shape;132;p15" descr="Immagine che contiene segnale, orologio&#10;&#10;Descrizione generata automaticamente"/>
          <p:cNvPicPr/>
          <p:nvPr/>
        </p:nvPicPr>
        <p:blipFill>
          <a:blip r:embed="rId4"/>
          <a:stretch/>
        </p:blipFill>
        <p:spPr>
          <a:xfrm>
            <a:off x="8667720" y="4623120"/>
            <a:ext cx="1529640" cy="1529640"/>
          </a:xfrm>
          <a:prstGeom prst="rect">
            <a:avLst/>
          </a:prstGeom>
          <a:ln w="0">
            <a:noFill/>
          </a:ln>
        </p:spPr>
      </p:pic>
      <p:sp>
        <p:nvSpPr>
          <p:cNvPr id="67" name="Google Shape;133;p15"/>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68" name="Google Shape;139;p16"/>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Trasformatore</a:t>
            </a:r>
            <a:endParaRPr b="0" lang="it-IT" sz="4800" spc="-1" strike="noStrike">
              <a:solidFill>
                <a:srgbClr val="000000"/>
              </a:solidFill>
              <a:latin typeface="Arial"/>
            </a:endParaRPr>
          </a:p>
        </p:txBody>
      </p:sp>
      <p:pic>
        <p:nvPicPr>
          <p:cNvPr id="69" name="Google Shape;140;p16" descr="Immagine che contiene orologio&#10;&#10;Descrizione generata automaticamente"/>
          <p:cNvPicPr/>
          <p:nvPr/>
        </p:nvPicPr>
        <p:blipFill>
          <a:blip r:embed="rId1"/>
          <a:stretch/>
        </p:blipFill>
        <p:spPr>
          <a:xfrm>
            <a:off x="2116800" y="3708360"/>
            <a:ext cx="7247160" cy="2421000"/>
          </a:xfrm>
          <a:prstGeom prst="rect">
            <a:avLst/>
          </a:prstGeom>
          <a:ln w="0">
            <a:noFill/>
          </a:ln>
        </p:spPr>
      </p:pic>
      <p:sp>
        <p:nvSpPr>
          <p:cNvPr id="70" name="Google Shape;141;p16"/>
          <p:cNvSpPr/>
          <p:nvPr/>
        </p:nvSpPr>
        <p:spPr>
          <a:xfrm>
            <a:off x="8975160" y="3891960"/>
            <a:ext cx="592200" cy="507600"/>
          </a:xfrm>
          <a:prstGeom prst="ellipse">
            <a:avLst/>
          </a:prstGeom>
          <a:noFill/>
          <a:ln w="15875">
            <a:solidFill>
              <a:srgbClr val="ff0000"/>
            </a:solidFill>
            <a:round/>
          </a:ln>
        </p:spPr>
        <p:style>
          <a:lnRef idx="0"/>
          <a:fillRef idx="0"/>
          <a:effectRef idx="0"/>
          <a:fontRef idx="minor"/>
        </p:style>
      </p:sp>
      <p:sp>
        <p:nvSpPr>
          <p:cNvPr id="71" name="Google Shape;142;p16"/>
          <p:cNvSpPr/>
          <p:nvPr/>
        </p:nvSpPr>
        <p:spPr>
          <a:xfrm>
            <a:off x="9057960" y="3961440"/>
            <a:ext cx="432720" cy="366120"/>
          </a:xfrm>
          <a:prstGeom prst="rect">
            <a:avLst/>
          </a:prstGeom>
          <a:noFill/>
          <a:ln w="0">
            <a:noFill/>
          </a:ln>
        </p:spPr>
        <p:style>
          <a:lnRef idx="0"/>
          <a:fillRef idx="0"/>
          <a:effectRef idx="0"/>
          <a:fontRef idx="minor"/>
        </p:style>
        <p:txBody>
          <a:bodyPr>
            <a:spAutoFit/>
          </a:bodyPr>
          <a:p>
            <a:pPr>
              <a:lnSpc>
                <a:spcPct val="100000"/>
              </a:lnSpc>
              <a:tabLst>
                <a:tab algn="l" pos="0"/>
              </a:tabLst>
            </a:pPr>
            <a:r>
              <a:rPr b="0" lang="it-IT" sz="1800" spc="-1" strike="noStrike">
                <a:solidFill>
                  <a:srgbClr val="000000"/>
                </a:solidFill>
                <a:latin typeface="Calibri"/>
                <a:ea typeface="Calibri"/>
              </a:rPr>
              <a:t>5V</a:t>
            </a:r>
            <a:endParaRPr b="0" lang="it-IT" sz="1800" spc="-1" strike="noStrike">
              <a:latin typeface="Arial"/>
            </a:endParaRPr>
          </a:p>
        </p:txBody>
      </p:sp>
      <p:sp>
        <p:nvSpPr>
          <p:cNvPr id="72" name="Google Shape;143;p16"/>
          <p:cNvSpPr/>
          <p:nvPr/>
        </p:nvSpPr>
        <p:spPr>
          <a:xfrm>
            <a:off x="5281560" y="3839040"/>
            <a:ext cx="844560" cy="369000"/>
          </a:xfrm>
          <a:prstGeom prst="rect">
            <a:avLst/>
          </a:prstGeom>
          <a:blipFill rotWithShape="0">
            <a:blip r:embed="rId2"/>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sp>
        <p:nvSpPr>
          <p:cNvPr id="73" name="Google Shape;144;p16"/>
          <p:cNvSpPr/>
          <p:nvPr/>
        </p:nvSpPr>
        <p:spPr>
          <a:xfrm>
            <a:off x="5196600" y="3769920"/>
            <a:ext cx="918360" cy="507600"/>
          </a:xfrm>
          <a:prstGeom prst="ellipse">
            <a:avLst/>
          </a:prstGeom>
          <a:noFill/>
          <a:ln w="15875">
            <a:solidFill>
              <a:srgbClr val="ff0000"/>
            </a:solidFill>
            <a:round/>
          </a:ln>
        </p:spPr>
        <p:style>
          <a:lnRef idx="0"/>
          <a:fillRef idx="0"/>
          <a:effectRef idx="0"/>
          <a:fontRef idx="minor"/>
        </p:style>
      </p:sp>
      <p:sp>
        <p:nvSpPr>
          <p:cNvPr id="74" name="Google Shape;145;p16"/>
          <p:cNvSpPr/>
          <p:nvPr/>
        </p:nvSpPr>
        <p:spPr>
          <a:xfrm>
            <a:off x="5655960" y="4400280"/>
            <a:ext cx="360" cy="363240"/>
          </a:xfrm>
          <a:custGeom>
            <a:avLst/>
            <a:gdLst/>
            <a:ahLst/>
            <a:rect l="l" t="t" r="r" b="b"/>
            <a:pathLst>
              <a:path w="21600" h="21600">
                <a:moveTo>
                  <a:pt x="0" y="0"/>
                </a:moveTo>
                <a:lnTo>
                  <a:pt x="21600" y="21600"/>
                </a:lnTo>
              </a:path>
            </a:pathLst>
          </a:custGeom>
          <a:noFill/>
          <a:ln w="25400">
            <a:solidFill>
              <a:srgbClr val="ff0000"/>
            </a:solidFill>
            <a:round/>
            <a:tailEnd len="med" type="triangle" w="med"/>
          </a:ln>
          <a:effectLst>
            <a:outerShdw algn="br" blurRad="38160" dir="2700000" dist="25455" rotWithShape="0">
              <a:srgbClr val="000000">
                <a:alpha val="60000"/>
              </a:srgbClr>
            </a:outerShdw>
          </a:effectLst>
        </p:spPr>
        <p:style>
          <a:lnRef idx="0"/>
          <a:fillRef idx="0"/>
          <a:effectRef idx="0"/>
          <a:fontRef idx="minor"/>
        </p:style>
      </p:sp>
      <p:sp>
        <p:nvSpPr>
          <p:cNvPr id="75" name="Google Shape;146;p16"/>
          <p:cNvSpPr/>
          <p:nvPr/>
        </p:nvSpPr>
        <p:spPr>
          <a:xfrm flipH="1">
            <a:off x="8785440" y="4429440"/>
            <a:ext cx="189360" cy="247680"/>
          </a:xfrm>
          <a:custGeom>
            <a:avLst/>
            <a:gdLst/>
            <a:ahLst/>
            <a:rect l="l" t="t" r="r" b="b"/>
            <a:pathLst>
              <a:path w="21600" h="21600">
                <a:moveTo>
                  <a:pt x="0" y="0"/>
                </a:moveTo>
                <a:lnTo>
                  <a:pt x="21600" y="21600"/>
                </a:lnTo>
              </a:path>
            </a:pathLst>
          </a:custGeom>
          <a:noFill/>
          <a:ln w="25400">
            <a:solidFill>
              <a:srgbClr val="ff0000"/>
            </a:solidFill>
            <a:round/>
            <a:tailEnd len="med" type="triangle" w="med"/>
          </a:ln>
          <a:effectLst>
            <a:outerShdw algn="br" blurRad="38160" dir="2700000" dist="25455" rotWithShape="0">
              <a:srgbClr val="000000">
                <a:alpha val="60000"/>
              </a:srgbClr>
            </a:outerShdw>
          </a:effectLst>
        </p:spPr>
        <p:style>
          <a:lnRef idx="0"/>
          <a:fillRef idx="0"/>
          <a:effectRef idx="0"/>
          <a:fontRef idx="minor"/>
        </p:style>
      </p:sp>
      <p:sp>
        <p:nvSpPr>
          <p:cNvPr id="76" name="Google Shape;147;p16"/>
          <p:cNvSpPr/>
          <p:nvPr/>
        </p:nvSpPr>
        <p:spPr>
          <a:xfrm>
            <a:off x="1137600" y="2323800"/>
            <a:ext cx="3128040" cy="581400"/>
          </a:xfrm>
          <a:prstGeom prst="rect">
            <a:avLst/>
          </a:prstGeom>
          <a:blipFill rotWithShape="0">
            <a:blip r:embed="rId3"/>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sp>
        <p:nvSpPr>
          <p:cNvPr id="77" name="Google Shape;148;p16"/>
          <p:cNvSpPr/>
          <p:nvPr/>
        </p:nvSpPr>
        <p:spPr>
          <a:xfrm>
            <a:off x="3089520" y="4453560"/>
            <a:ext cx="476280" cy="369000"/>
          </a:xfrm>
          <a:prstGeom prst="rect">
            <a:avLst/>
          </a:prstGeom>
          <a:blipFill rotWithShape="0">
            <a:blip r:embed="rId4"/>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sp>
        <p:nvSpPr>
          <p:cNvPr id="78" name="Google Shape;149;p16"/>
          <p:cNvSpPr/>
          <p:nvPr/>
        </p:nvSpPr>
        <p:spPr>
          <a:xfrm>
            <a:off x="2986920" y="4436640"/>
            <a:ext cx="645120" cy="402480"/>
          </a:xfrm>
          <a:prstGeom prst="ellipse">
            <a:avLst/>
          </a:prstGeom>
          <a:noFill/>
          <a:ln w="15875">
            <a:solidFill>
              <a:srgbClr val="ff0000"/>
            </a:solidFill>
            <a:round/>
          </a:ln>
        </p:spPr>
        <p:style>
          <a:lnRef idx="0"/>
          <a:fillRef idx="0"/>
          <a:effectRef idx="0"/>
          <a:fontRef idx="minor"/>
        </p:style>
      </p:sp>
      <p:sp>
        <p:nvSpPr>
          <p:cNvPr id="79" name="Google Shape;150;p16"/>
          <p:cNvSpPr/>
          <p:nvPr/>
        </p:nvSpPr>
        <p:spPr>
          <a:xfrm>
            <a:off x="4593240" y="2341440"/>
            <a:ext cx="6981480" cy="366120"/>
          </a:xfrm>
          <a:prstGeom prst="rect">
            <a:avLst/>
          </a:prstGeom>
          <a:noFill/>
          <a:ln w="0">
            <a:noFill/>
          </a:ln>
        </p:spPr>
        <p:style>
          <a:lnRef idx="0"/>
          <a:fillRef idx="0"/>
          <a:effectRef idx="0"/>
          <a:fontRef idx="minor"/>
        </p:style>
        <p:txBody>
          <a:bodyPr>
            <a:spAutoFit/>
          </a:bodyPr>
          <a:p>
            <a:pPr>
              <a:lnSpc>
                <a:spcPct val="100000"/>
              </a:lnSpc>
              <a:tabLst>
                <a:tab algn="l" pos="0"/>
              </a:tabLst>
            </a:pPr>
            <a:r>
              <a:rPr b="0" lang="it-IT" sz="1800" spc="-1" strike="noStrike">
                <a:solidFill>
                  <a:srgbClr val="000000"/>
                </a:solidFill>
                <a:latin typeface="Times New Roman"/>
                <a:ea typeface="Times New Roman"/>
              </a:rPr>
              <a:t>Si sceglie un trasformatore con specifiche commerciali 230V - 8V, 10VA</a:t>
            </a:r>
            <a:endParaRPr b="0" lang="it-IT" sz="1800" spc="-1" strike="noStrike">
              <a:latin typeface="Arial"/>
            </a:endParaRPr>
          </a:p>
        </p:txBody>
      </p:sp>
      <p:sp>
        <p:nvSpPr>
          <p:cNvPr id="80" name="Google Shape;151;p16"/>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1" name="Google Shape;157;p17"/>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Trasformatore LTSpice</a:t>
            </a:r>
            <a:endParaRPr b="0" lang="it-IT" sz="4800" spc="-1" strike="noStrike">
              <a:solidFill>
                <a:srgbClr val="000000"/>
              </a:solidFill>
              <a:latin typeface="Arial"/>
            </a:endParaRPr>
          </a:p>
        </p:txBody>
      </p:sp>
      <p:sp>
        <p:nvSpPr>
          <p:cNvPr id="82" name="Google Shape;158;p17"/>
          <p:cNvSpPr/>
          <p:nvPr/>
        </p:nvSpPr>
        <p:spPr>
          <a:xfrm>
            <a:off x="-453600" y="2072520"/>
            <a:ext cx="6098040" cy="657720"/>
          </a:xfrm>
          <a:prstGeom prst="rect">
            <a:avLst/>
          </a:prstGeom>
          <a:blipFill rotWithShape="0">
            <a:blip r:embed="rId1"/>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sp>
        <p:nvSpPr>
          <p:cNvPr id="83" name="Google Shape;159;p17"/>
          <p:cNvSpPr/>
          <p:nvPr/>
        </p:nvSpPr>
        <p:spPr>
          <a:xfrm>
            <a:off x="-580320" y="3065400"/>
            <a:ext cx="6098040" cy="657720"/>
          </a:xfrm>
          <a:prstGeom prst="rect">
            <a:avLst/>
          </a:prstGeom>
          <a:blipFill rotWithShape="0">
            <a:blip r:embed="rId2"/>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sp>
        <p:nvSpPr>
          <p:cNvPr id="84" name="Google Shape;160;p17"/>
          <p:cNvSpPr/>
          <p:nvPr/>
        </p:nvSpPr>
        <p:spPr>
          <a:xfrm>
            <a:off x="4872240" y="1927800"/>
            <a:ext cx="6870240" cy="640440"/>
          </a:xfrm>
          <a:prstGeom prst="rect">
            <a:avLst/>
          </a:prstGeom>
          <a:noFill/>
          <a:ln w="0">
            <a:noFill/>
          </a:ln>
        </p:spPr>
        <p:style>
          <a:lnRef idx="0"/>
          <a:fillRef idx="0"/>
          <a:effectRef idx="0"/>
          <a:fontRef idx="minor"/>
        </p:style>
        <p:txBody>
          <a:bodyPr>
            <a:spAutoFit/>
          </a:bodyPr>
          <a:p>
            <a:pPr algn="just">
              <a:lnSpc>
                <a:spcPct val="100000"/>
              </a:lnSpc>
              <a:tabLst>
                <a:tab algn="l" pos="0"/>
              </a:tabLst>
            </a:pPr>
            <a:r>
              <a:rPr b="0" lang="it-IT" sz="1800" spc="-1" strike="noStrike">
                <a:solidFill>
                  <a:srgbClr val="000000"/>
                </a:solidFill>
                <a:latin typeface="Times New Roman"/>
                <a:ea typeface="Times New Roman"/>
              </a:rPr>
              <a:t>Vp primario = 325V, Vp secondario = 11V in valori efficaci 230V e 8V circa rispettivamente.</a:t>
            </a:r>
            <a:endParaRPr b="0" lang="it-IT" sz="1800" spc="-1" strike="noStrike">
              <a:latin typeface="Arial"/>
            </a:endParaRPr>
          </a:p>
        </p:txBody>
      </p:sp>
      <p:pic>
        <p:nvPicPr>
          <p:cNvPr id="85" name="Google Shape;161;p17" descr=""/>
          <p:cNvPicPr/>
          <p:nvPr/>
        </p:nvPicPr>
        <p:blipFill>
          <a:blip r:embed="rId3"/>
          <a:stretch/>
        </p:blipFill>
        <p:spPr>
          <a:xfrm>
            <a:off x="4872240" y="2741760"/>
            <a:ext cx="6967800" cy="3218400"/>
          </a:xfrm>
          <a:prstGeom prst="rect">
            <a:avLst/>
          </a:prstGeom>
          <a:ln w="0">
            <a:noFill/>
          </a:ln>
        </p:spPr>
      </p:pic>
      <p:pic>
        <p:nvPicPr>
          <p:cNvPr id="86" name="Google Shape;162;p17" descr=""/>
          <p:cNvPicPr/>
          <p:nvPr/>
        </p:nvPicPr>
        <p:blipFill>
          <a:blip r:embed="rId4"/>
          <a:stretch/>
        </p:blipFill>
        <p:spPr>
          <a:xfrm>
            <a:off x="943200" y="4058640"/>
            <a:ext cx="3035520" cy="1901520"/>
          </a:xfrm>
          <a:prstGeom prst="rect">
            <a:avLst/>
          </a:prstGeom>
          <a:ln w="0">
            <a:noFill/>
          </a:ln>
        </p:spPr>
      </p:pic>
      <p:sp>
        <p:nvSpPr>
          <p:cNvPr id="87" name="Google Shape;163;p17"/>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Google Shape;169;p18"/>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Condensatore di livellamento</a:t>
            </a:r>
            <a:endParaRPr b="0" lang="it-IT" sz="4800" spc="-1" strike="noStrike">
              <a:solidFill>
                <a:srgbClr val="000000"/>
              </a:solidFill>
              <a:latin typeface="Arial"/>
            </a:endParaRPr>
          </a:p>
        </p:txBody>
      </p:sp>
      <p:pic>
        <p:nvPicPr>
          <p:cNvPr id="89" name="Google Shape;170;p18" descr=""/>
          <p:cNvPicPr/>
          <p:nvPr/>
        </p:nvPicPr>
        <p:blipFill>
          <a:blip r:embed="rId1"/>
          <a:stretch/>
        </p:blipFill>
        <p:spPr>
          <a:xfrm>
            <a:off x="1725120" y="2763360"/>
            <a:ext cx="8741520" cy="2170800"/>
          </a:xfrm>
          <a:prstGeom prst="rect">
            <a:avLst/>
          </a:prstGeom>
          <a:ln w="0">
            <a:noFill/>
          </a:ln>
        </p:spPr>
      </p:pic>
      <p:sp>
        <p:nvSpPr>
          <p:cNvPr id="90" name="Google Shape;171;p18"/>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1" name="Google Shape;177;p19"/>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Condensatore di livellamento</a:t>
            </a:r>
            <a:endParaRPr b="0" lang="it-IT" sz="4800" spc="-1" strike="noStrike">
              <a:solidFill>
                <a:srgbClr val="000000"/>
              </a:solidFill>
              <a:latin typeface="Arial"/>
            </a:endParaRPr>
          </a:p>
        </p:txBody>
      </p:sp>
      <p:sp>
        <p:nvSpPr>
          <p:cNvPr id="92" name="Google Shape;178;p19"/>
          <p:cNvSpPr/>
          <p:nvPr/>
        </p:nvSpPr>
        <p:spPr>
          <a:xfrm>
            <a:off x="970560" y="3629520"/>
            <a:ext cx="2672640" cy="1686600"/>
          </a:xfrm>
          <a:prstGeom prst="rect">
            <a:avLst/>
          </a:prstGeom>
          <a:blipFill rotWithShape="0">
            <a:blip r:embed="rId1"/>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pic>
        <p:nvPicPr>
          <p:cNvPr id="93" name="Google Shape;179;p19" descr=""/>
          <p:cNvPicPr/>
          <p:nvPr/>
        </p:nvPicPr>
        <p:blipFill>
          <a:blip r:embed="rId2"/>
          <a:stretch/>
        </p:blipFill>
        <p:spPr>
          <a:xfrm>
            <a:off x="5317920" y="3192120"/>
            <a:ext cx="6231960" cy="2925720"/>
          </a:xfrm>
          <a:prstGeom prst="rect">
            <a:avLst/>
          </a:prstGeom>
          <a:ln w="0">
            <a:noFill/>
          </a:ln>
        </p:spPr>
      </p:pic>
      <p:sp>
        <p:nvSpPr>
          <p:cNvPr id="94" name="Google Shape;180;p19"/>
          <p:cNvSpPr/>
          <p:nvPr/>
        </p:nvSpPr>
        <p:spPr>
          <a:xfrm>
            <a:off x="6541560" y="2817000"/>
            <a:ext cx="5387400" cy="366120"/>
          </a:xfrm>
          <a:prstGeom prst="rect">
            <a:avLst/>
          </a:prstGeom>
          <a:noFill/>
          <a:ln w="0">
            <a:noFill/>
          </a:ln>
        </p:spPr>
        <p:style>
          <a:lnRef idx="0"/>
          <a:fillRef idx="0"/>
          <a:effectRef idx="0"/>
          <a:fontRef idx="minor"/>
        </p:style>
        <p:txBody>
          <a:bodyPr>
            <a:spAutoFit/>
          </a:bodyPr>
          <a:p>
            <a:pPr>
              <a:lnSpc>
                <a:spcPct val="100000"/>
              </a:lnSpc>
              <a:tabLst>
                <a:tab algn="l" pos="0"/>
              </a:tabLst>
            </a:pPr>
            <a:r>
              <a:rPr b="0" lang="it-IT" sz="1800" spc="-1" strike="noStrike">
                <a:solidFill>
                  <a:srgbClr val="000000"/>
                </a:solidFill>
                <a:latin typeface="Calibri"/>
                <a:ea typeface="Calibri"/>
              </a:rPr>
              <a:t>Ripple &lt;10% a monte del regolatore monolitico</a:t>
            </a:r>
            <a:endParaRPr b="0" lang="it-IT" sz="1800" spc="-1" strike="noStrike">
              <a:latin typeface="Arial"/>
            </a:endParaRPr>
          </a:p>
        </p:txBody>
      </p:sp>
      <p:sp>
        <p:nvSpPr>
          <p:cNvPr id="95" name="Google Shape;181;p19"/>
          <p:cNvSpPr/>
          <p:nvPr/>
        </p:nvSpPr>
        <p:spPr>
          <a:xfrm>
            <a:off x="-444600" y="2102040"/>
            <a:ext cx="8175600" cy="725400"/>
          </a:xfrm>
          <a:prstGeom prst="rect">
            <a:avLst/>
          </a:prstGeom>
          <a:blipFill rotWithShape="0">
            <a:blip r:embed="rId3"/>
            <a:srcRect/>
            <a:stretch/>
          </a:blipFill>
          <a:ln w="0">
            <a:noFill/>
          </a:ln>
        </p:spPr>
        <p:style>
          <a:lnRef idx="0"/>
          <a:fillRef idx="0"/>
          <a:effectRef idx="0"/>
          <a:fontRef idx="minor"/>
        </p:style>
        <p:txBody>
          <a:bodyPr>
            <a:noAutofit/>
          </a:bodyPr>
          <a:p>
            <a:pPr>
              <a:lnSpc>
                <a:spcPct val="100000"/>
              </a:lnSpc>
              <a:tabLst>
                <a:tab algn="l" pos="0"/>
              </a:tabLst>
            </a:pPr>
            <a:r>
              <a:rPr b="0" lang="it-IT" sz="1800" spc="-1" strike="noStrike">
                <a:solidFill>
                  <a:srgbClr val="000000"/>
                </a:solidFill>
                <a:latin typeface="Calibri"/>
                <a:ea typeface="Calibri"/>
              </a:rPr>
              <a:t> </a:t>
            </a:r>
            <a:endParaRPr b="0" lang="it-IT" sz="1800" spc="-1" strike="noStrike">
              <a:latin typeface="Arial"/>
            </a:endParaRPr>
          </a:p>
        </p:txBody>
      </p:sp>
      <p:sp>
        <p:nvSpPr>
          <p:cNvPr id="96" name="Google Shape;182;p19"/>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7" name="Google Shape;187;p20"/>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Simulazione LTSpice</a:t>
            </a:r>
            <a:endParaRPr b="0" lang="it-IT" sz="4800" spc="-1" strike="noStrike">
              <a:solidFill>
                <a:srgbClr val="000000"/>
              </a:solidFill>
              <a:latin typeface="Arial"/>
            </a:endParaRPr>
          </a:p>
        </p:txBody>
      </p:sp>
      <p:pic>
        <p:nvPicPr>
          <p:cNvPr id="98" name="Google Shape;188;p20" descr=""/>
          <p:cNvPicPr/>
          <p:nvPr/>
        </p:nvPicPr>
        <p:blipFill>
          <a:blip r:embed="rId1"/>
          <a:stretch/>
        </p:blipFill>
        <p:spPr>
          <a:xfrm>
            <a:off x="2018880" y="1886040"/>
            <a:ext cx="8713080" cy="4311000"/>
          </a:xfrm>
          <a:prstGeom prst="rect">
            <a:avLst/>
          </a:prstGeom>
          <a:ln w="0">
            <a:noFill/>
          </a:ln>
        </p:spPr>
      </p:pic>
      <p:sp>
        <p:nvSpPr>
          <p:cNvPr id="99" name="Google Shape;189;p20"/>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0" name="Google Shape;195;p21"/>
          <p:cNvSpPr txBox="1"/>
          <p:nvPr/>
        </p:nvSpPr>
        <p:spPr>
          <a:xfrm>
            <a:off x="1097280" y="286560"/>
            <a:ext cx="10058040" cy="1450440"/>
          </a:xfrm>
          <a:prstGeom prst="rect">
            <a:avLst/>
          </a:prstGeom>
          <a:noFill/>
          <a:ln w="0">
            <a:noFill/>
          </a:ln>
        </p:spPr>
        <p:txBody>
          <a:bodyPr anchor="b">
            <a:normAutofit/>
          </a:bodyPr>
          <a:p>
            <a:pPr>
              <a:lnSpc>
                <a:spcPct val="85000"/>
              </a:lnSpc>
              <a:tabLst>
                <a:tab algn="l" pos="0"/>
              </a:tabLst>
            </a:pPr>
            <a:r>
              <a:rPr b="0" lang="it-IT" sz="4800" spc="-1" strike="noStrike">
                <a:solidFill>
                  <a:srgbClr val="000000"/>
                </a:solidFill>
                <a:latin typeface="Times New Roman"/>
                <a:ea typeface="Times New Roman"/>
              </a:rPr>
              <a:t>Simulazione LTSpice</a:t>
            </a:r>
            <a:endParaRPr b="0" lang="it-IT" sz="4800" spc="-1" strike="noStrike">
              <a:solidFill>
                <a:srgbClr val="000000"/>
              </a:solidFill>
              <a:latin typeface="Arial"/>
            </a:endParaRPr>
          </a:p>
        </p:txBody>
      </p:sp>
      <p:pic>
        <p:nvPicPr>
          <p:cNvPr id="101" name="Google Shape;196;p21" descr=""/>
          <p:cNvPicPr/>
          <p:nvPr/>
        </p:nvPicPr>
        <p:blipFill>
          <a:blip r:embed="rId1"/>
          <a:stretch/>
        </p:blipFill>
        <p:spPr>
          <a:xfrm>
            <a:off x="462600" y="2481840"/>
            <a:ext cx="5370120" cy="2585520"/>
          </a:xfrm>
          <a:prstGeom prst="rect">
            <a:avLst/>
          </a:prstGeom>
          <a:ln w="0">
            <a:noFill/>
          </a:ln>
        </p:spPr>
      </p:pic>
      <p:sp>
        <p:nvSpPr>
          <p:cNvPr id="102" name="Google Shape;197;p21"/>
          <p:cNvSpPr/>
          <p:nvPr/>
        </p:nvSpPr>
        <p:spPr>
          <a:xfrm>
            <a:off x="1688040" y="2067840"/>
            <a:ext cx="3263400" cy="366120"/>
          </a:xfrm>
          <a:prstGeom prst="rect">
            <a:avLst/>
          </a:prstGeom>
          <a:noFill/>
          <a:ln w="0">
            <a:noFill/>
          </a:ln>
        </p:spPr>
        <p:style>
          <a:lnRef idx="0"/>
          <a:fillRef idx="0"/>
          <a:effectRef idx="0"/>
          <a:fontRef idx="minor"/>
        </p:style>
        <p:txBody>
          <a:bodyPr>
            <a:spAutoFit/>
          </a:bodyPr>
          <a:p>
            <a:pPr>
              <a:lnSpc>
                <a:spcPct val="100000"/>
              </a:lnSpc>
              <a:tabLst>
                <a:tab algn="l" pos="0"/>
              </a:tabLst>
            </a:pPr>
            <a:r>
              <a:rPr b="0" lang="it-IT" sz="1800" spc="-1" strike="noStrike">
                <a:solidFill>
                  <a:srgbClr val="000000"/>
                </a:solidFill>
                <a:latin typeface="Times New Roman"/>
                <a:ea typeface="Times New Roman"/>
              </a:rPr>
              <a:t>Tensione costante di uscita</a:t>
            </a:r>
            <a:endParaRPr b="0" lang="it-IT" sz="1800" spc="-1" strike="noStrike">
              <a:latin typeface="Arial"/>
            </a:endParaRPr>
          </a:p>
        </p:txBody>
      </p:sp>
      <p:sp>
        <p:nvSpPr>
          <p:cNvPr id="103" name="Google Shape;198;p21"/>
          <p:cNvSpPr/>
          <p:nvPr/>
        </p:nvSpPr>
        <p:spPr>
          <a:xfrm>
            <a:off x="8478360" y="1883160"/>
            <a:ext cx="3263400" cy="366120"/>
          </a:xfrm>
          <a:prstGeom prst="rect">
            <a:avLst/>
          </a:prstGeom>
          <a:noFill/>
          <a:ln w="0">
            <a:noFill/>
          </a:ln>
        </p:spPr>
        <p:style>
          <a:lnRef idx="0"/>
          <a:fillRef idx="0"/>
          <a:effectRef idx="0"/>
          <a:fontRef idx="minor"/>
        </p:style>
        <p:txBody>
          <a:bodyPr>
            <a:spAutoFit/>
          </a:bodyPr>
          <a:p>
            <a:pPr>
              <a:lnSpc>
                <a:spcPct val="100000"/>
              </a:lnSpc>
              <a:tabLst>
                <a:tab algn="l" pos="0"/>
              </a:tabLst>
            </a:pPr>
            <a:r>
              <a:rPr b="0" lang="it-IT" sz="1800" spc="-1" strike="noStrike">
                <a:solidFill>
                  <a:srgbClr val="000000"/>
                </a:solidFill>
                <a:latin typeface="Times New Roman"/>
                <a:ea typeface="Times New Roman"/>
              </a:rPr>
              <a:t>Efficienza</a:t>
            </a:r>
            <a:endParaRPr b="0" lang="it-IT" sz="1800" spc="-1" strike="noStrike">
              <a:latin typeface="Arial"/>
            </a:endParaRPr>
          </a:p>
        </p:txBody>
      </p:sp>
      <p:pic>
        <p:nvPicPr>
          <p:cNvPr id="104" name="Google Shape;199;p21" descr=""/>
          <p:cNvPicPr/>
          <p:nvPr/>
        </p:nvPicPr>
        <p:blipFill>
          <a:blip r:embed="rId2"/>
          <a:srcRect l="0" t="0" r="3792" b="0"/>
          <a:stretch/>
        </p:blipFill>
        <p:spPr>
          <a:xfrm>
            <a:off x="6005880" y="2398680"/>
            <a:ext cx="5723280" cy="2668680"/>
          </a:xfrm>
          <a:prstGeom prst="rect">
            <a:avLst/>
          </a:prstGeom>
          <a:ln w="0">
            <a:noFill/>
          </a:ln>
        </p:spPr>
      </p:pic>
      <p:sp>
        <p:nvSpPr>
          <p:cNvPr id="105" name="Google Shape;200;p21"/>
          <p:cNvSpPr/>
          <p:nvPr/>
        </p:nvSpPr>
        <p:spPr>
          <a:xfrm>
            <a:off x="5079600" y="6455520"/>
            <a:ext cx="2707560" cy="317520"/>
          </a:xfrm>
          <a:prstGeom prst="rect">
            <a:avLst/>
          </a:prstGeom>
          <a:noFill/>
          <a:ln w="0">
            <a:noFill/>
          </a:ln>
        </p:spPr>
        <p:style>
          <a:lnRef idx="0"/>
          <a:fillRef idx="0"/>
          <a:effectRef idx="0"/>
          <a:fontRef idx="minor"/>
        </p:style>
        <p:txBody>
          <a:bodyPr anchor="b">
            <a:normAutofit/>
          </a:bodyPr>
          <a:p>
            <a:pPr>
              <a:lnSpc>
                <a:spcPct val="85000"/>
              </a:lnSpc>
              <a:tabLst>
                <a:tab algn="l" pos="0"/>
              </a:tabLst>
            </a:pPr>
            <a:r>
              <a:rPr b="0" i="1" lang="it-IT" sz="1800" spc="-1" strike="noStrike">
                <a:solidFill>
                  <a:srgbClr val="000000"/>
                </a:solidFill>
                <a:latin typeface="Times New Roman"/>
                <a:ea typeface="Times New Roman"/>
              </a:rPr>
              <a:t>ENRICO UBALDINO</a:t>
            </a:r>
            <a:endParaRPr b="0" lang="it-IT" sz="18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55f51"/>
      </a:dk2>
      <a:lt2>
        <a:srgbClr val="e2dfcc"/>
      </a:lt2>
      <a:accent1>
        <a:srgbClr val="99cb38"/>
      </a:accent1>
      <a:accent2>
        <a:srgbClr val="63a537"/>
      </a:accent2>
      <a:accent3>
        <a:srgbClr val="37a76f"/>
      </a:accent3>
      <a:accent4>
        <a:srgbClr val="44c1a3"/>
      </a:accent4>
      <a:accent5>
        <a:srgbClr val="4eb3cf"/>
      </a:accent5>
      <a:accent6>
        <a:srgbClr val="51c3f9"/>
      </a:accent6>
      <a:hlink>
        <a:srgbClr val="6b9f25"/>
      </a:hlink>
      <a:folHlink>
        <a:srgbClr val="b26b0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TotalTime>
  <Application>LibreOffice/7.1.4.2$Windows_X86_64 LibreOffice_project/a529a4fab45b75fefc5b6226684193eb000654f6</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
  <dc:description/>
  <dc:language>it-IT</dc:language>
  <cp:lastModifiedBy/>
  <dcterms:modified xsi:type="dcterms:W3CDTF">2021-12-24T12:33:03Z</dcterms:modified>
  <cp:revision>1</cp:revision>
  <dc:subject/>
  <dc:title/>
</cp:coreProperties>
</file>