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1.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2.xml" ContentType="application/vnd.openxmlformats-officedocument.presentationml.comment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0"/>
  </p:notesMasterIdLst>
  <p:sldIdLst>
    <p:sldId id="257" r:id="rId2"/>
    <p:sldId id="264" r:id="rId3"/>
    <p:sldId id="275" r:id="rId4"/>
    <p:sldId id="265" r:id="rId5"/>
    <p:sldId id="276" r:id="rId6"/>
    <p:sldId id="281" r:id="rId7"/>
    <p:sldId id="267" r:id="rId8"/>
    <p:sldId id="266" r:id="rId9"/>
    <p:sldId id="269" r:id="rId10"/>
    <p:sldId id="270" r:id="rId11"/>
    <p:sldId id="271" r:id="rId12"/>
    <p:sldId id="272" r:id="rId13"/>
    <p:sldId id="273" r:id="rId14"/>
    <p:sldId id="274" r:id="rId15"/>
    <p:sldId id="277" r:id="rId16"/>
    <p:sldId id="279" r:id="rId17"/>
    <p:sldId id="278" r:id="rId18"/>
    <p:sldId id="26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750" userDrawn="1">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nrico ubaldino" initials="eu" lastIdx="73" clrIdx="0">
    <p:extLst>
      <p:ext uri="{19B8F6BF-5375-455C-9EA6-DF929625EA0E}">
        <p15:presenceInfo xmlns:p15="http://schemas.microsoft.com/office/powerpoint/2012/main" userId="865af8903f185fe3" providerId="Windows Live"/>
      </p:ext>
    </p:extLst>
  </p:cmAuthor>
  <p:cmAuthor id="2" name="MATTEO ALOI" initials="MA" lastIdx="8" clrIdx="1">
    <p:extLst>
      <p:ext uri="{19B8F6BF-5375-455C-9EA6-DF929625EA0E}">
        <p15:presenceInfo xmlns:p15="http://schemas.microsoft.com/office/powerpoint/2012/main" userId="S::laomtt96p09c616o@studenti.unical.it::a3a5a801-ebab-4490-b504-14f38072689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98C7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21" autoAdjust="0"/>
    <p:restoredTop sz="84724" autoAdjust="0"/>
  </p:normalViewPr>
  <p:slideViewPr>
    <p:cSldViewPr snapToGrid="0">
      <p:cViewPr varScale="1">
        <p:scale>
          <a:sx n="61" d="100"/>
          <a:sy n="61" d="100"/>
        </p:scale>
        <p:origin x="1068" y="66"/>
      </p:cViewPr>
      <p:guideLst>
        <p:guide orient="horz" pos="2750"/>
        <p:guide pos="3840"/>
      </p:guideLst>
    </p:cSldViewPr>
  </p:slideViewPr>
  <p:notesTextViewPr>
    <p:cViewPr>
      <p:scale>
        <a:sx n="1" d="1"/>
        <a:sy n="1" d="1"/>
      </p:scale>
      <p:origin x="0" y="-408"/>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30T16:24:14.762" idx="58">
    <p:pos x="554" y="554"/>
    <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0-06-30T16:09:24.600" idx="54">
    <p:pos x="5070" y="1101"/>
    <p:text>La ripartizione della ricarica dei veicoli è stata effettuata con ipotesi specifiche in merito al numero di auto elettriche che potranno disporre di un posto auto privato attrezzato, utilizzabile per la ricarica notturna e di quante dovranno invece necessariamente far ricorso a infrastrutture di ricarica pubbliche, utilizzate prevalentemente nelle ore diurne.</p:text>
    <p:extLst>
      <p:ext uri="{C676402C-5697-4E1C-873F-D02D1690AC5C}">
        <p15:threadingInfo xmlns:p15="http://schemas.microsoft.com/office/powerpoint/2012/main" timeZoneBias="-120"/>
      </p:ext>
    </p:extLst>
  </p:cm>
  <p:cm authorId="1" dt="2020-06-30T16:20:47.175" idx="57">
    <p:pos x="5868" y="1320"/>
    <p:text>I  risultati  delle  simulazioni  sullo  sviluppo  del  sistema  elettrico  italiano mostrano che non vi sono significative differenze, in termini di  capacità  di  generazione  installata,</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34A58-A63D-4A7A-B8EE-5EED5415659D}" type="datetimeFigureOut">
              <a:rPr lang="it-IT" smtClean="0"/>
              <a:t>03/07/2020</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23C8E4-D2C4-498E-AF7A-D92EC8BEB613}" type="slidenum">
              <a:rPr lang="it-IT" smtClean="0"/>
              <a:t>‹N›</a:t>
            </a:fld>
            <a:endParaRPr lang="it-IT"/>
          </a:p>
        </p:txBody>
      </p:sp>
    </p:spTree>
    <p:extLst>
      <p:ext uri="{BB962C8B-B14F-4D97-AF65-F5344CB8AC3E}">
        <p14:creationId xmlns:p14="http://schemas.microsoft.com/office/powerpoint/2010/main" val="16086082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Introduco l'argomento partendo dal motivo per il quale si è arrivati a tale ricerca. Considerando la crescita demografica esponenziale prevista per i prossimi anni e che attualmente la maggior parte dei veicoli circolanti sulle strade utilizza motori a combustione interna il binomio trasporto-inquinamento è al centro dell'attenzione per ridurre l'impatto ambientale. Al fine di limitare l'inquinamento (lotta ai cambiamenti climatici) è in atto una processo di decarbonizzazione, incremento dell'efficienza energetica e promozione delle fonti rinnovabili. L'UE da un lato ha introdotto politiche salva-ambiente sempre più stringenti che impongono un limite ai gas emessi dai ICE dall'altro incentiva l'acquisto di veicoli elettrici con sussidi. Pertanto per adattare i propri veicoli ai nuovi regolamenti le aziende automobilistiche cercano di ridurre le emissioni e sviluppano nuovi veicoli a propulsione elettrica. </a:t>
            </a:r>
          </a:p>
        </p:txBody>
      </p:sp>
      <p:sp>
        <p:nvSpPr>
          <p:cNvPr id="4" name="Segnaposto numero diapositiva 3"/>
          <p:cNvSpPr>
            <a:spLocks noGrp="1"/>
          </p:cNvSpPr>
          <p:nvPr>
            <p:ph type="sldNum" sz="quarter" idx="5"/>
          </p:nvPr>
        </p:nvSpPr>
        <p:spPr/>
        <p:txBody>
          <a:bodyPr/>
          <a:lstStyle/>
          <a:p>
            <a:fld id="{4D23C8E4-D2C4-498E-AF7A-D92EC8BEB613}" type="slidenum">
              <a:rPr lang="it-IT" smtClean="0"/>
              <a:t>2</a:t>
            </a:fld>
            <a:endParaRPr lang="it-IT"/>
          </a:p>
        </p:txBody>
      </p:sp>
    </p:spTree>
    <p:extLst>
      <p:ext uri="{BB962C8B-B14F-4D97-AF65-F5344CB8AC3E}">
        <p14:creationId xmlns:p14="http://schemas.microsoft.com/office/powerpoint/2010/main" val="1026489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Il caso di studio 2 è a breve termine e analizza l'impatto sulle prestazioni del sistema nel periodo 2020-2026. </a:t>
            </a:r>
            <a:r>
              <a:rPr lang="it-IT" sz="1800" dirty="0">
                <a:latin typeface="Segoe UI" panose="020B0502040204020203" pitchFamily="34" charset="0"/>
              </a:rPr>
              <a:t>Quello che evince dalla tabella è che il picco di potenza e il PAR incrementano di più nel 2023 rispetto al 2020 e non cambiano significativamente dal 2023 al 2026. Ciò è stato giustificato dal fatto che il livello di penetrazione del PHEV è più elevato nei prossimi anni fino al 2023 come nel grafico che ho precedentemente fatto vedere.</a:t>
            </a:r>
          </a:p>
          <a:p>
            <a:endParaRPr lang="it-IT" dirty="0"/>
          </a:p>
        </p:txBody>
      </p:sp>
      <p:sp>
        <p:nvSpPr>
          <p:cNvPr id="4" name="Segnaposto numero diapositiva 3"/>
          <p:cNvSpPr>
            <a:spLocks noGrp="1"/>
          </p:cNvSpPr>
          <p:nvPr>
            <p:ph type="sldNum" sz="quarter" idx="5"/>
          </p:nvPr>
        </p:nvSpPr>
        <p:spPr/>
        <p:txBody>
          <a:bodyPr/>
          <a:lstStyle/>
          <a:p>
            <a:fld id="{4D23C8E4-D2C4-498E-AF7A-D92EC8BEB613}" type="slidenum">
              <a:rPr lang="it-IT" smtClean="0"/>
              <a:t>11</a:t>
            </a:fld>
            <a:endParaRPr lang="it-IT"/>
          </a:p>
        </p:txBody>
      </p:sp>
    </p:spTree>
    <p:extLst>
      <p:ext uri="{BB962C8B-B14F-4D97-AF65-F5344CB8AC3E}">
        <p14:creationId xmlns:p14="http://schemas.microsoft.com/office/powerpoint/2010/main" val="916865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Ultimo caso di studio a lungo termine analizza l'impatto tra il 2020 e 2050. Si tiene in considerazione che in questi anni cresce il numero di case (clienti anche perché si stima una crescita demografica rilevante) e per ciascuna il carico aumenta del 47%. Dalla figura di destra si nota che il PAR raggiunge il picco al 2026 poiché è elevato il livello di penetrazione. </a:t>
            </a:r>
            <a:r>
              <a:rPr lang="it-IT" sz="1800" dirty="0">
                <a:latin typeface="Segoe UI" panose="020B0502040204020203" pitchFamily="34" charset="0"/>
              </a:rPr>
              <a:t>Questa circostanza fa si che l'incremento del carico di picco sia superiore all'incremento del carico medio; poi si appiattisce il PAR perché aumenta il carico medio del sistema di distribuzione. Sulla sinistra l'informazione più rilevante è che il carico aumenta di più in inverno rispetto l'estate per via di più apparati in funzione.</a:t>
            </a:r>
          </a:p>
          <a:p>
            <a:endParaRPr lang="it-IT" dirty="0"/>
          </a:p>
        </p:txBody>
      </p:sp>
      <p:sp>
        <p:nvSpPr>
          <p:cNvPr id="4" name="Segnaposto numero diapositiva 3"/>
          <p:cNvSpPr>
            <a:spLocks noGrp="1"/>
          </p:cNvSpPr>
          <p:nvPr>
            <p:ph type="sldNum" sz="quarter" idx="5"/>
          </p:nvPr>
        </p:nvSpPr>
        <p:spPr/>
        <p:txBody>
          <a:bodyPr/>
          <a:lstStyle/>
          <a:p>
            <a:fld id="{4D23C8E4-D2C4-498E-AF7A-D92EC8BEB613}" type="slidenum">
              <a:rPr lang="it-IT" smtClean="0"/>
              <a:t>12</a:t>
            </a:fld>
            <a:endParaRPr lang="it-IT"/>
          </a:p>
        </p:txBody>
      </p:sp>
    </p:spTree>
    <p:extLst>
      <p:ext uri="{BB962C8B-B14F-4D97-AF65-F5344CB8AC3E}">
        <p14:creationId xmlns:p14="http://schemas.microsoft.com/office/powerpoint/2010/main" val="41849121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Infine l'articolo esegue un'analisi di sensibilità. Il concetto si può capire dal grafico sulla destra, come era scontato aspettarsi al crescere del livello di penetrazione dei PHEV e al crescere di lambda cresce l'energia richiesta dai veicoli conseguentemente il picco di potenza. Più è alto lamba più si va in modalità elettrica quindi la batteria chiede più energia per la carica completa.</a:t>
            </a:r>
          </a:p>
          <a:p>
            <a:endParaRPr lang="it-IT" dirty="0"/>
          </a:p>
        </p:txBody>
      </p:sp>
      <p:sp>
        <p:nvSpPr>
          <p:cNvPr id="4" name="Segnaposto numero diapositiva 3"/>
          <p:cNvSpPr>
            <a:spLocks noGrp="1"/>
          </p:cNvSpPr>
          <p:nvPr>
            <p:ph type="sldNum" sz="quarter" idx="5"/>
          </p:nvPr>
        </p:nvSpPr>
        <p:spPr/>
        <p:txBody>
          <a:bodyPr/>
          <a:lstStyle/>
          <a:p>
            <a:fld id="{4D23C8E4-D2C4-498E-AF7A-D92EC8BEB613}" type="slidenum">
              <a:rPr lang="it-IT" smtClean="0"/>
              <a:t>13</a:t>
            </a:fld>
            <a:endParaRPr lang="it-IT"/>
          </a:p>
        </p:txBody>
      </p:sp>
    </p:spTree>
    <p:extLst>
      <p:ext uri="{BB962C8B-B14F-4D97-AF65-F5344CB8AC3E}">
        <p14:creationId xmlns:p14="http://schemas.microsoft.com/office/powerpoint/2010/main" val="451864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Conclusa la lettura dell'articolo ero curioso di conoscere la situazione in Italia.  Per le prossime slides ho fatto uso di dati messi a disposizione dall'ente di ricerca energetica RSE e dall'ente che gestisce il dispacciamento di energia in Italia ovvero Terna S.p.a. In Italia si prevede un incremento dei veicoli a propulsione elettrica fino a 10 milioni nel 2030 (circa un quarto del parco di auto totale). Il surplus di energia richiesta alla rete in merito a tale sviluppo come si può vedere dal grafico sulla destra non è poi così drastico in Italia. Difatti si stima una domanda in più di soli 18 TWh comprese le perdite di potenza che corrispondono al 5% della domanda totale di energia. </a:t>
            </a:r>
          </a:p>
        </p:txBody>
      </p:sp>
      <p:sp>
        <p:nvSpPr>
          <p:cNvPr id="4" name="Segnaposto numero diapositiva 3"/>
          <p:cNvSpPr>
            <a:spLocks noGrp="1"/>
          </p:cNvSpPr>
          <p:nvPr>
            <p:ph type="sldNum" sz="quarter" idx="5"/>
          </p:nvPr>
        </p:nvSpPr>
        <p:spPr/>
        <p:txBody>
          <a:bodyPr/>
          <a:lstStyle/>
          <a:p>
            <a:fld id="{4D23C8E4-D2C4-498E-AF7A-D92EC8BEB613}" type="slidenum">
              <a:rPr lang="it-IT" smtClean="0"/>
              <a:t>15</a:t>
            </a:fld>
            <a:endParaRPr lang="it-IT"/>
          </a:p>
        </p:txBody>
      </p:sp>
    </p:spTree>
    <p:extLst>
      <p:ext uri="{BB962C8B-B14F-4D97-AF65-F5344CB8AC3E}">
        <p14:creationId xmlns:p14="http://schemas.microsoft.com/office/powerpoint/2010/main" val="739444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Una volta venuti a conoscenza dell'energia in più richiesta alla rete si deve conoscere come è distribuita nell'arco delle 24 ore. Pertanto nei grafici riportati si sono messi a confronto due profili di ricarica. L'analisi si è basata su ipotesi specifiche in merito al numero di auto elettriche che potranno disporre di un posto auto privato utilizzabile per la ricarica notturna e da quante dovranno invece necessariamente far ricorso a infrastrutture di ricarica pubbliche utilizzate nelle ore diurne prevalentemente. Il profilo 2 corrisponde a ricariche tradizionali ovvero il cliente torna a casa dal lavoro e mette a caricare la batteria nelle ore preserali quindi si nota in verde l'aumento di potenza domandato alla rete concentrato in specifiche ore. Dall'altra parte abbiamo il profilo 1 che tiene in considerazione un gestione della ricarica intelligente spalmata su più ore del giorno. Ciò è possibile perché le auto sono prevalentemente ferme durante l'arco della giornata (basti pensare all'impiegato che parcheggia l'auto una volta arrivato nella sede di lavoro) quindi potrebbero sostare in aree adibite alla ricarica ricaricandosi più lentamente e anzi essere di aiuto al sistema di distribuzione. </a:t>
            </a:r>
          </a:p>
        </p:txBody>
      </p:sp>
      <p:sp>
        <p:nvSpPr>
          <p:cNvPr id="4" name="Segnaposto numero diapositiva 3"/>
          <p:cNvSpPr>
            <a:spLocks noGrp="1"/>
          </p:cNvSpPr>
          <p:nvPr>
            <p:ph type="sldNum" sz="quarter" idx="5"/>
          </p:nvPr>
        </p:nvSpPr>
        <p:spPr/>
        <p:txBody>
          <a:bodyPr/>
          <a:lstStyle/>
          <a:p>
            <a:fld id="{4D23C8E4-D2C4-498E-AF7A-D92EC8BEB613}" type="slidenum">
              <a:rPr lang="it-IT" smtClean="0"/>
              <a:t>16</a:t>
            </a:fld>
            <a:endParaRPr lang="it-IT"/>
          </a:p>
        </p:txBody>
      </p:sp>
    </p:spTree>
    <p:extLst>
      <p:ext uri="{BB962C8B-B14F-4D97-AF65-F5344CB8AC3E}">
        <p14:creationId xmlns:p14="http://schemas.microsoft.com/office/powerpoint/2010/main" val="13158261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Ed è così che nasce l'idea di vedere i veicoli elettrici come servizi ancillari tramite la tecnologia V2G (</a:t>
            </a:r>
            <a:r>
              <a:rPr lang="it-IT" dirty="0" err="1"/>
              <a:t>vehicle</a:t>
            </a:r>
            <a:r>
              <a:rPr lang="it-IT" dirty="0"/>
              <a:t> to </a:t>
            </a:r>
            <a:r>
              <a:rPr lang="it-IT" dirty="0" err="1"/>
              <a:t>grid</a:t>
            </a:r>
            <a:r>
              <a:rPr lang="it-IT" dirty="0"/>
              <a:t>). </a:t>
            </a:r>
            <a:r>
              <a:rPr lang="it-IT" sz="1800" dirty="0">
                <a:latin typeface="Segoe UI" panose="020B0502040204020203" pitchFamily="34" charset="0"/>
              </a:rPr>
              <a:t>I servizi ancillari sono dei servizi necessari a garantire la sicurezza dell'intero sistema elettrico. L'integrazione di veicoli a batteria nella rete consente di ottimizzare le potenze erogate dal sistema, minimizzare i tempi di ricarica e sfruttare al meglio le fonti rinnovabili che sono sistemi instabili dipendenti dalle fonti; attraverso convertitori bidirezionali sono pronte ad assorbire o cedere energia. Sull'implementazione della tecnologia V2G c'è scetticismo perché porta a un impiego non ottimale degli accumulatori e una maggiore complessità dei veicoli ma può essere una tecnica per dare una seconda vita alle batterie le quali ad oggi il punto debole dei veicoli elettrici per via dello smaltimento. Diverso uso delle </a:t>
            </a:r>
            <a:r>
              <a:rPr lang="it-IT" sz="1800">
                <a:latin typeface="Segoe UI" panose="020B0502040204020203" pitchFamily="34" charset="0"/>
              </a:rPr>
              <a:t>batterie esauste. </a:t>
            </a:r>
            <a:r>
              <a:rPr lang="it-IT" sz="2800" dirty="0"/>
              <a:t>L'innovazione consente di far viaggiare l'energia elettrica da più nodi rendendo la rete in grado di rispondere tempestivamente alla richiesta, i</a:t>
            </a:r>
            <a:r>
              <a:rPr lang="it-IT" sz="1800" dirty="0">
                <a:latin typeface="Segoe UI" panose="020B0502040204020203" pitchFamily="34" charset="0"/>
              </a:rPr>
              <a:t>n questo modo la rete diventa smart (smart </a:t>
            </a:r>
            <a:r>
              <a:rPr lang="it-IT" sz="1800" dirty="0" err="1">
                <a:latin typeface="Segoe UI" panose="020B0502040204020203" pitchFamily="34" charset="0"/>
              </a:rPr>
              <a:t>grid</a:t>
            </a:r>
            <a:r>
              <a:rPr lang="it-IT" sz="1800" dirty="0">
                <a:latin typeface="Segoe UI" panose="020B0502040204020203" pitchFamily="34" charset="0"/>
              </a:rPr>
              <a:t> in inglese) e comprende anche una generazione distribuita dell'energia anche di piccola taglia.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dirty="0">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800" dirty="0">
              <a:latin typeface="Segoe UI" panose="020B0502040204020203" pitchFamily="34" charset="0"/>
            </a:endParaRPr>
          </a:p>
          <a:p>
            <a:endParaRPr lang="it-IT" dirty="0"/>
          </a:p>
        </p:txBody>
      </p:sp>
      <p:sp>
        <p:nvSpPr>
          <p:cNvPr id="4" name="Segnaposto numero diapositiva 3"/>
          <p:cNvSpPr>
            <a:spLocks noGrp="1"/>
          </p:cNvSpPr>
          <p:nvPr>
            <p:ph type="sldNum" sz="quarter" idx="5"/>
          </p:nvPr>
        </p:nvSpPr>
        <p:spPr/>
        <p:txBody>
          <a:bodyPr/>
          <a:lstStyle/>
          <a:p>
            <a:fld id="{4D23C8E4-D2C4-498E-AF7A-D92EC8BEB613}" type="slidenum">
              <a:rPr lang="it-IT" smtClean="0"/>
              <a:t>17</a:t>
            </a:fld>
            <a:endParaRPr lang="it-IT"/>
          </a:p>
        </p:txBody>
      </p:sp>
    </p:spTree>
    <p:extLst>
      <p:ext uri="{BB962C8B-B14F-4D97-AF65-F5344CB8AC3E}">
        <p14:creationId xmlns:p14="http://schemas.microsoft.com/office/powerpoint/2010/main" val="3356952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Quindi la crescita di veicoli a propulsione elettrica porterà ad un incremento della potenza di picco richiesta alla rete di distribuzione di energia e poiché il dispacciamento deve essere bilanciato per ogni istante di tempo, gli enti relativi hanno bisogno di conoscere alcuni parametri per preventivare la richiesta di energia, rinforzo della rete ed eventualmente implementare un sistema intelligente di distribuzione.</a:t>
            </a:r>
          </a:p>
        </p:txBody>
      </p:sp>
      <p:sp>
        <p:nvSpPr>
          <p:cNvPr id="4" name="Segnaposto numero diapositiva 3"/>
          <p:cNvSpPr>
            <a:spLocks noGrp="1"/>
          </p:cNvSpPr>
          <p:nvPr>
            <p:ph type="sldNum" sz="quarter" idx="5"/>
          </p:nvPr>
        </p:nvSpPr>
        <p:spPr/>
        <p:txBody>
          <a:bodyPr/>
          <a:lstStyle/>
          <a:p>
            <a:fld id="{4D23C8E4-D2C4-498E-AF7A-D92EC8BEB613}" type="slidenum">
              <a:rPr lang="it-IT" smtClean="0"/>
              <a:t>3</a:t>
            </a:fld>
            <a:endParaRPr lang="it-IT"/>
          </a:p>
        </p:txBody>
      </p:sp>
    </p:spTree>
    <p:extLst>
      <p:ext uri="{BB962C8B-B14F-4D97-AF65-F5344CB8AC3E}">
        <p14:creationId xmlns:p14="http://schemas.microsoft.com/office/powerpoint/2010/main" val="2012342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L'articolo ha quindi come obbiettivo lo studio delle ripercussioni sul sistema elettrico a fronte della larga diffusione in questi e nei prossimi anni di veicoli PHEV come testimonia il grafico riportato nella slides. E' inevitabile che il rapido incremento di veicoli a batteria richiederà un consistente aumento della fornitura di energia elettrica necessaria alla ricarica. </a:t>
            </a:r>
          </a:p>
        </p:txBody>
      </p:sp>
      <p:sp>
        <p:nvSpPr>
          <p:cNvPr id="4" name="Segnaposto numero diapositiva 3"/>
          <p:cNvSpPr>
            <a:spLocks noGrp="1"/>
          </p:cNvSpPr>
          <p:nvPr>
            <p:ph type="sldNum" sz="quarter" idx="5"/>
          </p:nvPr>
        </p:nvSpPr>
        <p:spPr/>
        <p:txBody>
          <a:bodyPr/>
          <a:lstStyle/>
          <a:p>
            <a:fld id="{4D23C8E4-D2C4-498E-AF7A-D92EC8BEB613}" type="slidenum">
              <a:rPr lang="it-IT" smtClean="0"/>
              <a:t>4</a:t>
            </a:fld>
            <a:endParaRPr lang="it-IT"/>
          </a:p>
        </p:txBody>
      </p:sp>
    </p:spTree>
    <p:extLst>
      <p:ext uri="{BB962C8B-B14F-4D97-AF65-F5344CB8AC3E}">
        <p14:creationId xmlns:p14="http://schemas.microsoft.com/office/powerpoint/2010/main" val="4154681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Tra i molti articoli citati, l'articolo approfondito cerca di fare delle analisi più accurate. Difatti, per esempio, il riferimento 10 presuppone che l'85% dei PHEV si carichi nelle ore non di punta, altri articoli prendono in considerazione veicoli con batterie di uguali capacità mentre realmente tale parametro dipende dalla tipologia del veicolo (es </a:t>
            </a:r>
            <a:r>
              <a:rPr lang="it-IT" dirty="0" err="1"/>
              <a:t>suv</a:t>
            </a:r>
            <a:r>
              <a:rPr lang="it-IT" dirty="0"/>
              <a:t>) ed inoltre cambiano i profili di ricarica perché non è detto che in un'area vi sono veicoli della stessa azienda. Un altro ancora suppone che a fine utilizzo la batteria sia completamente scarica mentre sappiamo che dipende dall'AER e dall'ottimizzazione eseguita. AER sta per </a:t>
            </a:r>
            <a:r>
              <a:rPr lang="it-IT" dirty="0" err="1"/>
              <a:t>All</a:t>
            </a:r>
            <a:r>
              <a:rPr lang="it-IT" dirty="0"/>
              <a:t>-</a:t>
            </a:r>
            <a:r>
              <a:rPr lang="it-IT" dirty="0" err="1"/>
              <a:t>electric</a:t>
            </a:r>
            <a:r>
              <a:rPr lang="it-IT" dirty="0"/>
              <a:t>-range e corrisponde all'autonomia del veicolo quando circola con la sola propulsione elettrica. Detto ciò l'articolo in esame sviluppa un modello accurato che tiene conto dei vari PHEV, diverse caratteristiche di batterie, </a:t>
            </a:r>
            <a:r>
              <a:rPr lang="it-IT" dirty="0" err="1"/>
              <a:t>SoC</a:t>
            </a:r>
            <a:r>
              <a:rPr lang="it-IT" dirty="0"/>
              <a:t> diverso quindi il livello che implica energia richiesta diversa. L'analisi viene eseguita dividendo in due categorie i PHEV. Le formule di base utilizzate per l'analisi sono quelle riportate nella slides per il calcolo del </a:t>
            </a:r>
            <a:r>
              <a:rPr lang="it-IT" dirty="0" err="1"/>
              <a:t>soc</a:t>
            </a:r>
            <a:r>
              <a:rPr lang="it-IT" dirty="0"/>
              <a:t> e della carica. In cui lambda è la percentuale di distanza percorsa in modalità elettrica ed ECPM è il consumo in kWh/miglia (per i km basta moltiplicare per 1.6)</a:t>
            </a:r>
          </a:p>
        </p:txBody>
      </p:sp>
      <p:sp>
        <p:nvSpPr>
          <p:cNvPr id="4" name="Segnaposto numero diapositiva 3"/>
          <p:cNvSpPr>
            <a:spLocks noGrp="1"/>
          </p:cNvSpPr>
          <p:nvPr>
            <p:ph type="sldNum" sz="quarter" idx="5"/>
          </p:nvPr>
        </p:nvSpPr>
        <p:spPr/>
        <p:txBody>
          <a:bodyPr/>
          <a:lstStyle/>
          <a:p>
            <a:fld id="{4D23C8E4-D2C4-498E-AF7A-D92EC8BEB613}" type="slidenum">
              <a:rPr lang="it-IT" smtClean="0"/>
              <a:t>5</a:t>
            </a:fld>
            <a:endParaRPr lang="it-IT"/>
          </a:p>
        </p:txBody>
      </p:sp>
    </p:spTree>
    <p:extLst>
      <p:ext uri="{BB962C8B-B14F-4D97-AF65-F5344CB8AC3E}">
        <p14:creationId xmlns:p14="http://schemas.microsoft.com/office/powerpoint/2010/main" val="24146328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latin typeface="Segoe UI" panose="020B0502040204020203" pitchFamily="34" charset="0"/>
              </a:rPr>
              <a:t>Dai dati NHTS risulta che in media gli utenti percorrono tra 15 e 25 miglia al giorno. moltiplicare per 1.6 per km</a:t>
            </a:r>
          </a:p>
          <a:p>
            <a:endParaRPr lang="it-IT" dirty="0"/>
          </a:p>
        </p:txBody>
      </p:sp>
      <p:sp>
        <p:nvSpPr>
          <p:cNvPr id="4" name="Segnaposto numero diapositiva 3"/>
          <p:cNvSpPr>
            <a:spLocks noGrp="1"/>
          </p:cNvSpPr>
          <p:nvPr>
            <p:ph type="sldNum" sz="quarter" idx="5"/>
          </p:nvPr>
        </p:nvSpPr>
        <p:spPr/>
        <p:txBody>
          <a:bodyPr/>
          <a:lstStyle/>
          <a:p>
            <a:fld id="{4D23C8E4-D2C4-498E-AF7A-D92EC8BEB613}" type="slidenum">
              <a:rPr lang="it-IT" smtClean="0"/>
              <a:t>6</a:t>
            </a:fld>
            <a:endParaRPr lang="it-IT"/>
          </a:p>
        </p:txBody>
      </p:sp>
    </p:spTree>
    <p:extLst>
      <p:ext uri="{BB962C8B-B14F-4D97-AF65-F5344CB8AC3E}">
        <p14:creationId xmlns:p14="http://schemas.microsoft.com/office/powerpoint/2010/main" val="1055673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800" dirty="0">
                <a:latin typeface="Segoe UI" panose="020B0502040204020203" pitchFamily="34" charset="0"/>
              </a:rPr>
              <a:t>La maggior parte delle persone torna a casa tra le 16 e le 21 (ciò non è identico per il weekend durante il quale le persone stanno a casa o escono meno) pertanto il picco di potenza richiesto alla rete si presenta nelle ore preserali.</a:t>
            </a:r>
          </a:p>
          <a:p>
            <a:endParaRPr lang="it-IT" dirty="0"/>
          </a:p>
        </p:txBody>
      </p:sp>
      <p:sp>
        <p:nvSpPr>
          <p:cNvPr id="4" name="Segnaposto numero diapositiva 3"/>
          <p:cNvSpPr>
            <a:spLocks noGrp="1"/>
          </p:cNvSpPr>
          <p:nvPr>
            <p:ph type="sldNum" sz="quarter" idx="5"/>
          </p:nvPr>
        </p:nvSpPr>
        <p:spPr/>
        <p:txBody>
          <a:bodyPr/>
          <a:lstStyle/>
          <a:p>
            <a:fld id="{4D23C8E4-D2C4-498E-AF7A-D92EC8BEB613}" type="slidenum">
              <a:rPr lang="it-IT" smtClean="0"/>
              <a:t>7</a:t>
            </a:fld>
            <a:endParaRPr lang="it-IT"/>
          </a:p>
        </p:txBody>
      </p:sp>
    </p:spTree>
    <p:extLst>
      <p:ext uri="{BB962C8B-B14F-4D97-AF65-F5344CB8AC3E}">
        <p14:creationId xmlns:p14="http://schemas.microsoft.com/office/powerpoint/2010/main" val="3245938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800" dirty="0">
                <a:latin typeface="Segoe UI" panose="020B0502040204020203" pitchFamily="34" charset="0"/>
              </a:rPr>
              <a:t>Per pianificare la futura rete di distribuzione con la presenza diffusa di PHEV, è essenziale avere una previsione precisa della distribuzione di PHEV nella rete. Dalle informazione del database per stimare la richiesta di potenza alla rete di distribuzione e farne una previsione del dispacciamento è stata simulata con </a:t>
            </a:r>
            <a:r>
              <a:rPr lang="it-IT" sz="1800" dirty="0" err="1">
                <a:latin typeface="Segoe UI" panose="020B0502040204020203" pitchFamily="34" charset="0"/>
              </a:rPr>
              <a:t>OpenDSS</a:t>
            </a:r>
            <a:r>
              <a:rPr lang="it-IT" sz="1800" dirty="0">
                <a:latin typeface="Segoe UI" panose="020B0502040204020203" pitchFamily="34" charset="0"/>
              </a:rPr>
              <a:t> una rete radiale conosciuta in letteratura come IEEE 34 nodi. </a:t>
            </a:r>
            <a:endParaRPr lang="it-IT" dirty="0"/>
          </a:p>
        </p:txBody>
      </p:sp>
      <p:sp>
        <p:nvSpPr>
          <p:cNvPr id="4" name="Segnaposto numero diapositiva 3"/>
          <p:cNvSpPr>
            <a:spLocks noGrp="1"/>
          </p:cNvSpPr>
          <p:nvPr>
            <p:ph type="sldNum" sz="quarter" idx="5"/>
          </p:nvPr>
        </p:nvSpPr>
        <p:spPr/>
        <p:txBody>
          <a:bodyPr/>
          <a:lstStyle/>
          <a:p>
            <a:fld id="{4D23C8E4-D2C4-498E-AF7A-D92EC8BEB613}" type="slidenum">
              <a:rPr lang="it-IT" smtClean="0"/>
              <a:t>8</a:t>
            </a:fld>
            <a:endParaRPr lang="it-IT"/>
          </a:p>
        </p:txBody>
      </p:sp>
    </p:spTree>
    <p:extLst>
      <p:ext uri="{BB962C8B-B14F-4D97-AF65-F5344CB8AC3E}">
        <p14:creationId xmlns:p14="http://schemas.microsoft.com/office/powerpoint/2010/main" val="31376340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Segoe UI" panose="020B0502040204020203" pitchFamily="34" charset="0"/>
              </a:rPr>
              <a:t>Nell'articolo assume come rate di carica 0,2C (ovvero carica in 5 ore) ed esclude la ricarica rapida perché richiede una connessione a tensione più elevate rispetto la tensione di linea domestica ciononostante ho voluto riportare in questa slides tutti i modi di ricarica possibili. </a:t>
            </a:r>
            <a:r>
              <a:rPr lang="it-IT" sz="1800" dirty="0">
                <a:latin typeface="Segoe UI" panose="020B0502040204020203" pitchFamily="34" charset="0"/>
              </a:rPr>
              <a:t>La ricarica può essere conduttiva, induttiva e battery swap ( sostituzione batterie) qui ho riportato quella conduttiva.</a:t>
            </a: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dirty="0">
                <a:latin typeface="Segoe UI" panose="020B0502040204020203" pitchFamily="34" charset="0"/>
              </a:rPr>
              <a:t>Modo 1: ricarica lenta a 16° è quella che maggiormente salvaguardia le batterie. Modo 2: come il modo 1 solo che si trasferisce potenza con una corrente di 32 A poiché sul cavo di connessione è presente un dispositivo che garantisce la sicurezza di ricarica detto control box. Modo 3: ricarica lenta o accelerata fino a 63 A con un cavo specifico in cui si utilizza una trasmissione PWM per conoscere le caratteristiche istantanee della batteria. Modo 4: fast </a:t>
            </a:r>
            <a:r>
              <a:rPr lang="it-IT" sz="1200" dirty="0" err="1">
                <a:latin typeface="Segoe UI" panose="020B0502040204020203" pitchFamily="34" charset="0"/>
              </a:rPr>
              <a:t>charger</a:t>
            </a:r>
            <a:r>
              <a:rPr lang="it-IT" sz="1200" dirty="0">
                <a:latin typeface="Segoe UI" panose="020B0502040204020203" pitchFamily="34" charset="0"/>
              </a:rPr>
              <a:t> in DC fino a 200 A 400 V. Ammessa solo in ambiente pubblica e permette la ricarica in pochi minuti come per la fermata alla colonnina per rifornimento di carburante. Nella colonnina vi è un </a:t>
            </a:r>
            <a:r>
              <a:rPr lang="it-IT" sz="1200" dirty="0" err="1">
                <a:latin typeface="Segoe UI" panose="020B0502040204020203" pitchFamily="34" charset="0"/>
              </a:rPr>
              <a:t>resistor</a:t>
            </a:r>
            <a:r>
              <a:rPr lang="it-IT" sz="1200" dirty="0">
                <a:latin typeface="Segoe UI" panose="020B0502040204020203" pitchFamily="34" charset="0"/>
              </a:rPr>
              <a:t> coding, un dispositivo di sicurezza per valutare se la sezione del cavo di collegamento è idonea a supportare la corrente erogata. </a:t>
            </a:r>
            <a:r>
              <a:rPr lang="it-IT" sz="1800" dirty="0">
                <a:latin typeface="Segoe UI" panose="020B0502040204020203" pitchFamily="34" charset="0"/>
              </a:rPr>
              <a:t>La carica di gran numero di veicoli può causare problemi alla rete degradando la qualità dell'alimentazione, sovraccaricando i trasformatori di linea e introducendo armoniche. Però allo stato attuale vista la scarsa diffusione dei PHEV la strategie più diffusa è passiva ovvero si incoraggia il cliente a ricaricare nelle ore non di punta. Tuttavia tale strategie adottata da tutti porta ad improvvisi picchi di potenza nelle ore preserali.</a:t>
            </a:r>
          </a:p>
          <a:p>
            <a:pPr marL="0" marR="0" lvl="0" indent="0" algn="l" defTabSz="914400" rtl="0" eaLnBrk="1" fontAlgn="auto" latinLnBrk="0" hangingPunct="1">
              <a:lnSpc>
                <a:spcPct val="100000"/>
              </a:lnSpc>
              <a:spcBef>
                <a:spcPts val="0"/>
              </a:spcBef>
              <a:spcAft>
                <a:spcPts val="0"/>
              </a:spcAft>
              <a:buClrTx/>
              <a:buSzTx/>
              <a:buFontTx/>
              <a:buNone/>
              <a:tabLst/>
              <a:defRPr/>
            </a:pPr>
            <a:endParaRPr lang="it-IT" sz="1200" dirty="0">
              <a:latin typeface="Segoe UI" panose="020B0502040204020203" pitchFamily="34" charset="0"/>
            </a:endParaRPr>
          </a:p>
          <a:p>
            <a:r>
              <a:rPr lang="it-IT" dirty="0"/>
              <a:t> </a:t>
            </a:r>
          </a:p>
        </p:txBody>
      </p:sp>
      <p:sp>
        <p:nvSpPr>
          <p:cNvPr id="4" name="Segnaposto numero diapositiva 3"/>
          <p:cNvSpPr>
            <a:spLocks noGrp="1"/>
          </p:cNvSpPr>
          <p:nvPr>
            <p:ph type="sldNum" sz="quarter" idx="5"/>
          </p:nvPr>
        </p:nvSpPr>
        <p:spPr/>
        <p:txBody>
          <a:bodyPr/>
          <a:lstStyle/>
          <a:p>
            <a:fld id="{4D23C8E4-D2C4-498E-AF7A-D92EC8BEB613}" type="slidenum">
              <a:rPr lang="it-IT" smtClean="0"/>
              <a:t>9</a:t>
            </a:fld>
            <a:endParaRPr lang="it-IT"/>
          </a:p>
        </p:txBody>
      </p:sp>
    </p:spTree>
    <p:extLst>
      <p:ext uri="{BB962C8B-B14F-4D97-AF65-F5344CB8AC3E}">
        <p14:creationId xmlns:p14="http://schemas.microsoft.com/office/powerpoint/2010/main" val="13979476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Tornando all'articolo, si sono presi in considerazione 3 casi di studio. Il primo è uno studio annuale sugli effetti dei PHEV sulle prestazioni del sistema nel solo anno 2020. Tra i risultati più importanti possiamo vedere sulla sinistra che la domanda di carico non varia dalle 3 alle 11 del mattino, poi cresce in base alla diffusione. Nella tabella ho messo in evidenza il dato più importante di questo caso di studio ovvero che il crescere della penetrazione nel mercato dei PHEV porta ad un incremento della variazione sulla tensione di linea del 25% sia in estate che in inverno rispetto al caso di riferimento.</a:t>
            </a:r>
          </a:p>
        </p:txBody>
      </p:sp>
      <p:sp>
        <p:nvSpPr>
          <p:cNvPr id="4" name="Segnaposto numero diapositiva 3"/>
          <p:cNvSpPr>
            <a:spLocks noGrp="1"/>
          </p:cNvSpPr>
          <p:nvPr>
            <p:ph type="sldNum" sz="quarter" idx="5"/>
          </p:nvPr>
        </p:nvSpPr>
        <p:spPr/>
        <p:txBody>
          <a:bodyPr/>
          <a:lstStyle/>
          <a:p>
            <a:fld id="{4D23C8E4-D2C4-498E-AF7A-D92EC8BEB613}" type="slidenum">
              <a:rPr lang="it-IT" smtClean="0"/>
              <a:t>10</a:t>
            </a:fld>
            <a:endParaRPr lang="it-IT"/>
          </a:p>
        </p:txBody>
      </p:sp>
    </p:spTree>
    <p:extLst>
      <p:ext uri="{BB962C8B-B14F-4D97-AF65-F5344CB8AC3E}">
        <p14:creationId xmlns:p14="http://schemas.microsoft.com/office/powerpoint/2010/main" val="784210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F66A3AF5-F159-4240-87B2-02EF3B4AC406}" type="datetimeFigureOut">
              <a:rPr lang="it-IT" smtClean="0"/>
              <a:t>03/07/2020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1FBC73C-EBC2-4340-B31F-2C65EEFF7921}"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8444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6A3AF5-F159-4240-87B2-02EF3B4AC406}" type="datetimeFigureOut">
              <a:rPr lang="it-IT" smtClean="0"/>
              <a:t>03/07/2020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1FBC73C-EBC2-4340-B31F-2C65EEFF7921}" type="slidenum">
              <a:rPr lang="it-IT" smtClean="0"/>
              <a:t>‹N›</a:t>
            </a:fld>
            <a:endParaRPr lang="it-IT"/>
          </a:p>
        </p:txBody>
      </p:sp>
    </p:spTree>
    <p:extLst>
      <p:ext uri="{BB962C8B-B14F-4D97-AF65-F5344CB8AC3E}">
        <p14:creationId xmlns:p14="http://schemas.microsoft.com/office/powerpoint/2010/main" val="15863429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6A3AF5-F159-4240-87B2-02EF3B4AC406}" type="datetimeFigureOut">
              <a:rPr lang="it-IT" smtClean="0"/>
              <a:t>03/07/2020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1FBC73C-EBC2-4340-B31F-2C65EEFF7921}" type="slidenum">
              <a:rPr lang="it-IT" smtClean="0"/>
              <a:t>‹N›</a:t>
            </a:fld>
            <a:endParaRPr lang="it-IT"/>
          </a:p>
        </p:txBody>
      </p:sp>
    </p:spTree>
    <p:extLst>
      <p:ext uri="{BB962C8B-B14F-4D97-AF65-F5344CB8AC3E}">
        <p14:creationId xmlns:p14="http://schemas.microsoft.com/office/powerpoint/2010/main" val="37335130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F66A3AF5-F159-4240-87B2-02EF3B4AC406}" type="datetimeFigureOut">
              <a:rPr lang="it-IT" smtClean="0"/>
              <a:t>03/07/2020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1FBC73C-EBC2-4340-B31F-2C65EEFF7921}" type="slidenum">
              <a:rPr lang="it-IT" smtClean="0"/>
              <a:t>‹N›</a:t>
            </a:fld>
            <a:endParaRPr lang="it-IT"/>
          </a:p>
        </p:txBody>
      </p:sp>
    </p:spTree>
    <p:extLst>
      <p:ext uri="{BB962C8B-B14F-4D97-AF65-F5344CB8AC3E}">
        <p14:creationId xmlns:p14="http://schemas.microsoft.com/office/powerpoint/2010/main" val="365152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F66A3AF5-F159-4240-87B2-02EF3B4AC406}" type="datetimeFigureOut">
              <a:rPr lang="it-IT" smtClean="0"/>
              <a:t>03/07/2020</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21FBC73C-EBC2-4340-B31F-2C65EEFF7921}"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7518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F66A3AF5-F159-4240-87B2-02EF3B4AC406}" type="datetimeFigureOut">
              <a:rPr lang="it-IT" smtClean="0"/>
              <a:t>03/07/2020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1FBC73C-EBC2-4340-B31F-2C65EEFF7921}" type="slidenum">
              <a:rPr lang="it-IT" smtClean="0"/>
              <a:t>‹N›</a:t>
            </a:fld>
            <a:endParaRPr lang="it-IT"/>
          </a:p>
        </p:txBody>
      </p:sp>
    </p:spTree>
    <p:extLst>
      <p:ext uri="{BB962C8B-B14F-4D97-AF65-F5344CB8AC3E}">
        <p14:creationId xmlns:p14="http://schemas.microsoft.com/office/powerpoint/2010/main" val="20960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F66A3AF5-F159-4240-87B2-02EF3B4AC406}" type="datetimeFigureOut">
              <a:rPr lang="it-IT" smtClean="0"/>
              <a:t>03/07/2020</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21FBC73C-EBC2-4340-B31F-2C65EEFF7921}" type="slidenum">
              <a:rPr lang="it-IT" smtClean="0"/>
              <a:t>‹N›</a:t>
            </a:fld>
            <a:endParaRPr lang="it-IT"/>
          </a:p>
        </p:txBody>
      </p:sp>
    </p:spTree>
    <p:extLst>
      <p:ext uri="{BB962C8B-B14F-4D97-AF65-F5344CB8AC3E}">
        <p14:creationId xmlns:p14="http://schemas.microsoft.com/office/powerpoint/2010/main" val="186139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F66A3AF5-F159-4240-87B2-02EF3B4AC406}" type="datetimeFigureOut">
              <a:rPr lang="it-IT" smtClean="0"/>
              <a:t>03/07/2020</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21FBC73C-EBC2-4340-B31F-2C65EEFF7921}" type="slidenum">
              <a:rPr lang="it-IT" smtClean="0"/>
              <a:t>‹N›</a:t>
            </a:fld>
            <a:endParaRPr lang="it-IT"/>
          </a:p>
        </p:txBody>
      </p:sp>
    </p:spTree>
    <p:extLst>
      <p:ext uri="{BB962C8B-B14F-4D97-AF65-F5344CB8AC3E}">
        <p14:creationId xmlns:p14="http://schemas.microsoft.com/office/powerpoint/2010/main" val="4108158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F66A3AF5-F159-4240-87B2-02EF3B4AC406}" type="datetimeFigureOut">
              <a:rPr lang="it-IT" smtClean="0"/>
              <a:t>03/07/2020</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21FBC73C-EBC2-4340-B31F-2C65EEFF7921}" type="slidenum">
              <a:rPr lang="it-IT" smtClean="0"/>
              <a:t>‹N›</a:t>
            </a:fld>
            <a:endParaRPr lang="it-IT"/>
          </a:p>
        </p:txBody>
      </p:sp>
    </p:spTree>
    <p:extLst>
      <p:ext uri="{BB962C8B-B14F-4D97-AF65-F5344CB8AC3E}">
        <p14:creationId xmlns:p14="http://schemas.microsoft.com/office/powerpoint/2010/main" val="1156532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F66A3AF5-F159-4240-87B2-02EF3B4AC406}" type="datetimeFigureOut">
              <a:rPr lang="it-IT" smtClean="0"/>
              <a:t>03/07/2020</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1FBC73C-EBC2-4340-B31F-2C65EEFF7921}" type="slidenum">
              <a:rPr lang="it-IT" smtClean="0"/>
              <a:t>‹N›</a:t>
            </a:fld>
            <a:endParaRPr lang="it-IT"/>
          </a:p>
        </p:txBody>
      </p:sp>
    </p:spTree>
    <p:extLst>
      <p:ext uri="{BB962C8B-B14F-4D97-AF65-F5344CB8AC3E}">
        <p14:creationId xmlns:p14="http://schemas.microsoft.com/office/powerpoint/2010/main" val="1266933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F66A3AF5-F159-4240-87B2-02EF3B4AC406}" type="datetimeFigureOut">
              <a:rPr lang="it-IT" smtClean="0"/>
              <a:t>03/07/2020</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21FBC73C-EBC2-4340-B31F-2C65EEFF7921}" type="slidenum">
              <a:rPr lang="it-IT" smtClean="0"/>
              <a:t>‹N›</a:t>
            </a:fld>
            <a:endParaRPr lang="it-IT"/>
          </a:p>
        </p:txBody>
      </p:sp>
    </p:spTree>
    <p:extLst>
      <p:ext uri="{BB962C8B-B14F-4D97-AF65-F5344CB8AC3E}">
        <p14:creationId xmlns:p14="http://schemas.microsoft.com/office/powerpoint/2010/main" val="2126814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F66A3AF5-F159-4240-87B2-02EF3B4AC406}" type="datetimeFigureOut">
              <a:rPr lang="it-IT" smtClean="0"/>
              <a:t>03/07/2020</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1FBC73C-EBC2-4340-B31F-2C65EEFF7921}"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0575912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comments" Target="../comments/comment2.xml"/><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www.lagazzettadilucca.it/piana/2014/03/allarme-inquinamento-domenica-blocco-del-traffico-a-porcari/" TargetMode="External"/><Relationship Id="rId5" Type="http://schemas.openxmlformats.org/officeDocument/2006/relationships/image" Target="../media/image3.jpg"/><Relationship Id="rId4" Type="http://schemas.openxmlformats.org/officeDocument/2006/relationships/hyperlink" Target="http://life.wired.it/news/salute/2011/11/21/oltre-9-milioni-di-italiani-vivono-in-aree-inquinate.html"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it.wikipedia.org/wiki/Distribuzione_di_energia_elettrica"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comments" Target="../comments/commen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09286D2-45CF-4D11-AE91-3A995D044AAB}"/>
              </a:ext>
            </a:extLst>
          </p:cNvPr>
          <p:cNvSpPr>
            <a:spLocks noGrp="1"/>
          </p:cNvSpPr>
          <p:nvPr>
            <p:ph type="ctrTitle"/>
          </p:nvPr>
        </p:nvSpPr>
        <p:spPr>
          <a:xfrm>
            <a:off x="1066800" y="2083644"/>
            <a:ext cx="10058400" cy="502596"/>
          </a:xfrm>
        </p:spPr>
        <p:txBody>
          <a:bodyPr>
            <a:normAutofit fontScale="90000"/>
          </a:bodyPr>
          <a:lstStyle/>
          <a:p>
            <a:pPr algn="ctr"/>
            <a:r>
              <a:rPr lang="it-IT" sz="3600" dirty="0">
                <a:solidFill>
                  <a:schemeClr val="tx1"/>
                </a:solidFill>
                <a:latin typeface="Times New Roman" panose="02020603050405020304" pitchFamily="18" charset="0"/>
                <a:cs typeface="Times New Roman" panose="02020603050405020304" pitchFamily="18" charset="0"/>
              </a:rPr>
              <a:t>Gestione energetica dei veicoli a trazione elettrica e ibrida</a:t>
            </a:r>
          </a:p>
        </p:txBody>
      </p:sp>
      <p:sp>
        <p:nvSpPr>
          <p:cNvPr id="6" name="Sottotitolo 2">
            <a:extLst>
              <a:ext uri="{FF2B5EF4-FFF2-40B4-BE49-F238E27FC236}">
                <a16:creationId xmlns:a16="http://schemas.microsoft.com/office/drawing/2014/main" id="{830B7DBD-0C1B-448C-89BA-EED38FFF6E90}"/>
              </a:ext>
            </a:extLst>
          </p:cNvPr>
          <p:cNvSpPr txBox="1">
            <a:spLocks/>
          </p:cNvSpPr>
          <p:nvPr/>
        </p:nvSpPr>
        <p:spPr>
          <a:xfrm>
            <a:off x="1033549" y="2834997"/>
            <a:ext cx="10058400" cy="164155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None/>
              <a:defRPr sz="2400" kern="1200" cap="all" spc="200" baseline="0">
                <a:solidFill>
                  <a:schemeClr val="tx2"/>
                </a:solidFill>
                <a:latin typeface="+mj-lt"/>
                <a:ea typeface="+mn-ea"/>
                <a:cs typeface="+mn-cs"/>
              </a:defRPr>
            </a:lvl1pPr>
            <a:lvl2pPr marL="4572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2pPr>
            <a:lvl3pPr marL="914400" indent="0" algn="ctr" defTabSz="914400" rtl="0" eaLnBrk="1" latinLnBrk="0" hangingPunct="1">
              <a:lnSpc>
                <a:spcPct val="90000"/>
              </a:lnSpc>
              <a:spcBef>
                <a:spcPts val="200"/>
              </a:spcBef>
              <a:spcAft>
                <a:spcPts val="400"/>
              </a:spcAft>
              <a:buClr>
                <a:schemeClr val="accent1"/>
              </a:buClr>
              <a:buFont typeface="Calibri" pitchFamily="34" charset="0"/>
              <a:buNone/>
              <a:defRPr sz="2400" kern="1200">
                <a:solidFill>
                  <a:schemeClr val="tx1">
                    <a:lumMod val="75000"/>
                    <a:lumOff val="25000"/>
                  </a:schemeClr>
                </a:solidFill>
                <a:latin typeface="+mn-lt"/>
                <a:ea typeface="+mn-ea"/>
                <a:cs typeface="+mn-cs"/>
              </a:defRPr>
            </a:lvl3pPr>
            <a:lvl4pPr marL="1371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4pPr>
            <a:lvl5pPr marL="18288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5pPr>
            <a:lvl6pPr marL="22860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6pPr>
            <a:lvl7pPr marL="27432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7pPr>
            <a:lvl8pPr marL="32004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8pPr>
            <a:lvl9pPr marL="3657600" indent="0" algn="ctr" defTabSz="914400" rtl="0" eaLnBrk="1" latinLnBrk="0" hangingPunct="1">
              <a:lnSpc>
                <a:spcPct val="90000"/>
              </a:lnSpc>
              <a:spcBef>
                <a:spcPts val="200"/>
              </a:spcBef>
              <a:spcAft>
                <a:spcPts val="400"/>
              </a:spcAft>
              <a:buClr>
                <a:schemeClr val="accent1"/>
              </a:buClr>
              <a:buFont typeface="Calibri" pitchFamily="34" charset="0"/>
              <a:buNone/>
              <a:defRPr sz="2000" kern="1200">
                <a:solidFill>
                  <a:schemeClr val="tx1">
                    <a:lumMod val="75000"/>
                    <a:lumOff val="25000"/>
                  </a:schemeClr>
                </a:solidFill>
                <a:latin typeface="+mn-lt"/>
                <a:ea typeface="+mn-ea"/>
                <a:cs typeface="+mn-cs"/>
              </a:defRPr>
            </a:lvl9pPr>
          </a:lstStyle>
          <a:p>
            <a:pPr algn="ctr"/>
            <a:r>
              <a:rPr lang="it-IT" sz="3500" dirty="0">
                <a:solidFill>
                  <a:schemeClr val="tx1"/>
                </a:solidFill>
                <a:latin typeface="Times New Roman" panose="02020603050405020304" pitchFamily="18" charset="0"/>
                <a:cs typeface="Times New Roman" panose="02020603050405020304" pitchFamily="18" charset="0"/>
              </a:rPr>
              <a:t>Impatto dei PHEV sulla rete di distribuzione</a:t>
            </a:r>
          </a:p>
        </p:txBody>
      </p:sp>
      <p:sp>
        <p:nvSpPr>
          <p:cNvPr id="7" name="CasellaDiTesto 6">
            <a:extLst>
              <a:ext uri="{FF2B5EF4-FFF2-40B4-BE49-F238E27FC236}">
                <a16:creationId xmlns:a16="http://schemas.microsoft.com/office/drawing/2014/main" id="{EA8AEC44-AA4A-4192-8D50-D23C029FC52E}"/>
              </a:ext>
            </a:extLst>
          </p:cNvPr>
          <p:cNvSpPr txBox="1"/>
          <p:nvPr/>
        </p:nvSpPr>
        <p:spPr>
          <a:xfrm>
            <a:off x="1209675" y="4467225"/>
            <a:ext cx="3219450" cy="923330"/>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Docenti:		</a:t>
            </a:r>
          </a:p>
          <a:p>
            <a:r>
              <a:rPr lang="it-IT" dirty="0">
                <a:latin typeface="Times New Roman" panose="02020603050405020304" pitchFamily="18" charset="0"/>
                <a:cs typeface="Times New Roman" panose="02020603050405020304" pitchFamily="18" charset="0"/>
              </a:rPr>
              <a:t>Prof.  Marco Ricci</a:t>
            </a:r>
          </a:p>
          <a:p>
            <a:r>
              <a:rPr lang="it-IT" dirty="0">
                <a:latin typeface="Times New Roman" panose="02020603050405020304" pitchFamily="18" charset="0"/>
                <a:cs typeface="Times New Roman" panose="02020603050405020304" pitchFamily="18" charset="0"/>
              </a:rPr>
              <a:t>Ing. Stefano Laureti</a:t>
            </a:r>
          </a:p>
        </p:txBody>
      </p:sp>
      <p:sp>
        <p:nvSpPr>
          <p:cNvPr id="8" name="CasellaDiTesto 7">
            <a:extLst>
              <a:ext uri="{FF2B5EF4-FFF2-40B4-BE49-F238E27FC236}">
                <a16:creationId xmlns:a16="http://schemas.microsoft.com/office/drawing/2014/main" id="{474F4CA4-A3C9-4E70-A971-B9CEE06334D5}"/>
              </a:ext>
            </a:extLst>
          </p:cNvPr>
          <p:cNvSpPr txBox="1"/>
          <p:nvPr/>
        </p:nvSpPr>
        <p:spPr>
          <a:xfrm>
            <a:off x="8272549" y="4513391"/>
            <a:ext cx="2819400" cy="646331"/>
          </a:xfrm>
          <a:prstGeom prst="rect">
            <a:avLst/>
          </a:prstGeom>
          <a:noFill/>
        </p:spPr>
        <p:txBody>
          <a:bodyPr wrap="square" rtlCol="0">
            <a:spAutoFit/>
          </a:bodyPr>
          <a:lstStyle/>
          <a:p>
            <a:r>
              <a:rPr lang="it-IT" dirty="0">
                <a:latin typeface="Times New Roman" panose="02020603050405020304" pitchFamily="18" charset="0"/>
                <a:cs typeface="Times New Roman" panose="02020603050405020304" pitchFamily="18" charset="0"/>
              </a:rPr>
              <a:t>Studente:</a:t>
            </a:r>
          </a:p>
          <a:p>
            <a:r>
              <a:rPr lang="it-IT" dirty="0">
                <a:latin typeface="Times New Roman" panose="02020603050405020304" pitchFamily="18" charset="0"/>
                <a:cs typeface="Times New Roman" panose="02020603050405020304" pitchFamily="18" charset="0"/>
              </a:rPr>
              <a:t>Enrico Ubaldino 	  207017</a:t>
            </a:r>
          </a:p>
        </p:txBody>
      </p:sp>
      <p:sp>
        <p:nvSpPr>
          <p:cNvPr id="9" name="Titolo 1">
            <a:extLst>
              <a:ext uri="{FF2B5EF4-FFF2-40B4-BE49-F238E27FC236}">
                <a16:creationId xmlns:a16="http://schemas.microsoft.com/office/drawing/2014/main" id="{061BDE2E-56A3-4A16-99FF-5DEE4E9AD748}"/>
              </a:ext>
            </a:extLst>
          </p:cNvPr>
          <p:cNvSpPr txBox="1">
            <a:spLocks/>
          </p:cNvSpPr>
          <p:nvPr/>
        </p:nvSpPr>
        <p:spPr>
          <a:xfrm>
            <a:off x="1066800" y="2720648"/>
            <a:ext cx="10058400" cy="1341026"/>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endParaRPr lang="it-IT" sz="4400" dirty="0">
              <a:solidFill>
                <a:schemeClr val="tx1"/>
              </a:solidFill>
              <a:latin typeface="Times New Roman" panose="02020603050405020304" pitchFamily="18" charset="0"/>
              <a:cs typeface="Times New Roman" panose="02020603050405020304" pitchFamily="18" charset="0"/>
            </a:endParaRPr>
          </a:p>
        </p:txBody>
      </p:sp>
      <p:sp>
        <p:nvSpPr>
          <p:cNvPr id="10" name="Titolo 1">
            <a:extLst>
              <a:ext uri="{FF2B5EF4-FFF2-40B4-BE49-F238E27FC236}">
                <a16:creationId xmlns:a16="http://schemas.microsoft.com/office/drawing/2014/main" id="{0ADAF8BB-2D27-4768-8A6B-927062F22AA2}"/>
              </a:ext>
            </a:extLst>
          </p:cNvPr>
          <p:cNvSpPr txBox="1">
            <a:spLocks/>
          </p:cNvSpPr>
          <p:nvPr/>
        </p:nvSpPr>
        <p:spPr>
          <a:xfrm>
            <a:off x="4568935" y="6448024"/>
            <a:ext cx="2707907" cy="317633"/>
          </a:xfrm>
          <a:prstGeom prst="rect">
            <a:avLst/>
          </a:prstGeom>
        </p:spPr>
        <p:txBody>
          <a:bodyPr vert="horz" lIns="91440" tIns="45720" rIns="91440" bIns="45720" rtlCol="0" anchor="b">
            <a:normAutofit lnSpcReduction="1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it-IT" sz="1800" i="1" dirty="0">
                <a:solidFill>
                  <a:schemeClr val="tx1"/>
                </a:solidFill>
                <a:latin typeface="Times New Roman" panose="02020603050405020304" pitchFamily="18" charset="0"/>
                <a:cs typeface="Times New Roman" panose="02020603050405020304" pitchFamily="18" charset="0"/>
              </a:rPr>
              <a:t>Anno accademico 2019/2020</a:t>
            </a:r>
          </a:p>
        </p:txBody>
      </p:sp>
      <p:pic>
        <p:nvPicPr>
          <p:cNvPr id="11" name="Immagine 10">
            <a:extLst>
              <a:ext uri="{FF2B5EF4-FFF2-40B4-BE49-F238E27FC236}">
                <a16:creationId xmlns:a16="http://schemas.microsoft.com/office/drawing/2014/main" id="{434AA81E-108F-44C0-8A42-23C4D64757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24" y="184924"/>
            <a:ext cx="4370211" cy="1898720"/>
          </a:xfrm>
          <a:prstGeom prst="rect">
            <a:avLst/>
          </a:prstGeom>
        </p:spPr>
      </p:pic>
      <p:sp>
        <p:nvSpPr>
          <p:cNvPr id="3" name="CasellaDiTesto 2">
            <a:extLst>
              <a:ext uri="{FF2B5EF4-FFF2-40B4-BE49-F238E27FC236}">
                <a16:creationId xmlns:a16="http://schemas.microsoft.com/office/drawing/2014/main" id="{710142D7-6D37-4E4F-905F-8D49824B6133}"/>
              </a:ext>
            </a:extLst>
          </p:cNvPr>
          <p:cNvSpPr txBox="1"/>
          <p:nvPr/>
        </p:nvSpPr>
        <p:spPr>
          <a:xfrm>
            <a:off x="445810" y="5848480"/>
            <a:ext cx="10993138" cy="338554"/>
          </a:xfrm>
          <a:prstGeom prst="rect">
            <a:avLst/>
          </a:prstGeom>
          <a:noFill/>
        </p:spPr>
        <p:txBody>
          <a:bodyPr wrap="none" rtlCol="0">
            <a:spAutoFit/>
          </a:bodyPr>
          <a:lstStyle/>
          <a:p>
            <a:r>
              <a:rPr lang="it-IT" sz="1600" i="1" dirty="0"/>
              <a:t>Source: </a:t>
            </a:r>
            <a:r>
              <a:rPr lang="it-IT" sz="1600" i="1" dirty="0" err="1"/>
              <a:t>Investigating</a:t>
            </a:r>
            <a:r>
              <a:rPr lang="it-IT" sz="1600" i="1" dirty="0"/>
              <a:t> the Impacts of </a:t>
            </a:r>
            <a:r>
              <a:rPr lang="it-IT" sz="1600" i="1" dirty="0" err="1"/>
              <a:t>Pug-in</a:t>
            </a:r>
            <a:r>
              <a:rPr lang="it-IT" sz="1600" i="1" dirty="0"/>
              <a:t> </a:t>
            </a:r>
            <a:r>
              <a:rPr lang="it-IT" sz="1600" i="1" dirty="0" err="1"/>
              <a:t>Hybrid</a:t>
            </a:r>
            <a:r>
              <a:rPr lang="it-IT" sz="1600" i="1" dirty="0"/>
              <a:t> Electric </a:t>
            </a:r>
            <a:r>
              <a:rPr lang="it-IT" sz="1600" i="1" dirty="0" err="1"/>
              <a:t>Vehicles</a:t>
            </a:r>
            <a:r>
              <a:rPr lang="it-IT" sz="1600" i="1" dirty="0"/>
              <a:t> on Power Distribution Systems, M.F.Firuzabad,M.Rastegar,2013</a:t>
            </a:r>
          </a:p>
        </p:txBody>
      </p:sp>
    </p:spTree>
    <p:extLst>
      <p:ext uri="{BB962C8B-B14F-4D97-AF65-F5344CB8AC3E}">
        <p14:creationId xmlns:p14="http://schemas.microsoft.com/office/powerpoint/2010/main" val="2303424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Casi di studio 1</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sp>
        <p:nvSpPr>
          <p:cNvPr id="3" name="CasellaDiTesto 2">
            <a:extLst>
              <a:ext uri="{FF2B5EF4-FFF2-40B4-BE49-F238E27FC236}">
                <a16:creationId xmlns:a16="http://schemas.microsoft.com/office/drawing/2014/main" id="{4A4765E1-33C6-458E-916E-FE56F369597F}"/>
              </a:ext>
            </a:extLst>
          </p:cNvPr>
          <p:cNvSpPr txBox="1"/>
          <p:nvPr/>
        </p:nvSpPr>
        <p:spPr>
          <a:xfrm>
            <a:off x="2285464" y="1940298"/>
            <a:ext cx="8215582" cy="369332"/>
          </a:xfrm>
          <a:prstGeom prst="rect">
            <a:avLst/>
          </a:prstGeom>
          <a:noFill/>
        </p:spPr>
        <p:txBody>
          <a:bodyPr wrap="none" rtlCol="0">
            <a:spAutoFit/>
          </a:bodyPr>
          <a:lstStyle/>
          <a:p>
            <a:r>
              <a:rPr lang="it-IT" dirty="0"/>
              <a:t>Studio annuale: effetti dei PHEV sulle prestazioni del sistema di distribuzione nel 2020</a:t>
            </a:r>
          </a:p>
        </p:txBody>
      </p:sp>
      <p:pic>
        <p:nvPicPr>
          <p:cNvPr id="4" name="Immagine 3">
            <a:extLst>
              <a:ext uri="{FF2B5EF4-FFF2-40B4-BE49-F238E27FC236}">
                <a16:creationId xmlns:a16="http://schemas.microsoft.com/office/drawing/2014/main" id="{69400861-F94B-45DA-A391-2C8E9E263695}"/>
              </a:ext>
            </a:extLst>
          </p:cNvPr>
          <p:cNvPicPr>
            <a:picLocks noChangeAspect="1"/>
          </p:cNvPicPr>
          <p:nvPr/>
        </p:nvPicPr>
        <p:blipFill>
          <a:blip r:embed="rId3"/>
          <a:stretch>
            <a:fillRect/>
          </a:stretch>
        </p:blipFill>
        <p:spPr>
          <a:xfrm>
            <a:off x="331169" y="3121676"/>
            <a:ext cx="5553075" cy="2362200"/>
          </a:xfrm>
          <a:prstGeom prst="rect">
            <a:avLst/>
          </a:prstGeom>
        </p:spPr>
      </p:pic>
      <p:pic>
        <p:nvPicPr>
          <p:cNvPr id="5" name="Immagine 4">
            <a:extLst>
              <a:ext uri="{FF2B5EF4-FFF2-40B4-BE49-F238E27FC236}">
                <a16:creationId xmlns:a16="http://schemas.microsoft.com/office/drawing/2014/main" id="{D033F21A-F77F-4449-B28A-C41C6E3CE5BD}"/>
              </a:ext>
            </a:extLst>
          </p:cNvPr>
          <p:cNvPicPr>
            <a:picLocks noChangeAspect="1"/>
          </p:cNvPicPr>
          <p:nvPr/>
        </p:nvPicPr>
        <p:blipFill rotWithShape="1">
          <a:blip r:embed="rId4"/>
          <a:srcRect t="6554"/>
          <a:stretch/>
        </p:blipFill>
        <p:spPr>
          <a:xfrm>
            <a:off x="6095999" y="3078330"/>
            <a:ext cx="5524500" cy="2794836"/>
          </a:xfrm>
          <a:prstGeom prst="rect">
            <a:avLst/>
          </a:prstGeom>
        </p:spPr>
      </p:pic>
      <p:sp>
        <p:nvSpPr>
          <p:cNvPr id="6" name="Ovale 5">
            <a:extLst>
              <a:ext uri="{FF2B5EF4-FFF2-40B4-BE49-F238E27FC236}">
                <a16:creationId xmlns:a16="http://schemas.microsoft.com/office/drawing/2014/main" id="{3BC0E81E-38B9-44BD-8511-8ACB04FF4A4D}"/>
              </a:ext>
            </a:extLst>
          </p:cNvPr>
          <p:cNvSpPr/>
          <p:nvPr/>
        </p:nvSpPr>
        <p:spPr>
          <a:xfrm>
            <a:off x="6126480" y="5120641"/>
            <a:ext cx="1554480" cy="7700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874295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Casi di studio 2</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pic>
        <p:nvPicPr>
          <p:cNvPr id="6" name="Immagine 5">
            <a:extLst>
              <a:ext uri="{FF2B5EF4-FFF2-40B4-BE49-F238E27FC236}">
                <a16:creationId xmlns:a16="http://schemas.microsoft.com/office/drawing/2014/main" id="{44E02671-BD48-43C4-B2B5-811D46FBDA2F}"/>
              </a:ext>
            </a:extLst>
          </p:cNvPr>
          <p:cNvPicPr>
            <a:picLocks noChangeAspect="1"/>
          </p:cNvPicPr>
          <p:nvPr/>
        </p:nvPicPr>
        <p:blipFill>
          <a:blip r:embed="rId3"/>
          <a:stretch>
            <a:fillRect/>
          </a:stretch>
        </p:blipFill>
        <p:spPr>
          <a:xfrm>
            <a:off x="2838925" y="2657902"/>
            <a:ext cx="6514147" cy="3217144"/>
          </a:xfrm>
          <a:prstGeom prst="rect">
            <a:avLst/>
          </a:prstGeom>
        </p:spPr>
      </p:pic>
      <p:sp>
        <p:nvSpPr>
          <p:cNvPr id="5" name="CasellaDiTesto 4">
            <a:extLst>
              <a:ext uri="{FF2B5EF4-FFF2-40B4-BE49-F238E27FC236}">
                <a16:creationId xmlns:a16="http://schemas.microsoft.com/office/drawing/2014/main" id="{FD3CE030-7EEF-4025-9031-B73D3F217B39}"/>
              </a:ext>
            </a:extLst>
          </p:cNvPr>
          <p:cNvSpPr txBox="1"/>
          <p:nvPr/>
        </p:nvSpPr>
        <p:spPr>
          <a:xfrm>
            <a:off x="2069696" y="1885417"/>
            <a:ext cx="8113568" cy="369332"/>
          </a:xfrm>
          <a:prstGeom prst="rect">
            <a:avLst/>
          </a:prstGeom>
          <a:noFill/>
        </p:spPr>
        <p:txBody>
          <a:bodyPr wrap="none" rtlCol="0">
            <a:spAutoFit/>
          </a:bodyPr>
          <a:lstStyle/>
          <a:p>
            <a:r>
              <a:rPr lang="it-IT" dirty="0"/>
              <a:t>Studio a breve termine: impatto sulle prestazioni del sistema nel periodo 2020-2026;</a:t>
            </a:r>
          </a:p>
        </p:txBody>
      </p:sp>
      <p:sp>
        <p:nvSpPr>
          <p:cNvPr id="7" name="Ovale 6">
            <a:extLst>
              <a:ext uri="{FF2B5EF4-FFF2-40B4-BE49-F238E27FC236}">
                <a16:creationId xmlns:a16="http://schemas.microsoft.com/office/drawing/2014/main" id="{CD153309-474C-49E9-A02E-C1F4504AAD81}"/>
              </a:ext>
            </a:extLst>
          </p:cNvPr>
          <p:cNvSpPr/>
          <p:nvPr/>
        </p:nvSpPr>
        <p:spPr>
          <a:xfrm>
            <a:off x="6631805" y="4109987"/>
            <a:ext cx="1482292" cy="5486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2916004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Casi di studio 3</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sp>
        <p:nvSpPr>
          <p:cNvPr id="3" name="CasellaDiTesto 2">
            <a:extLst>
              <a:ext uri="{FF2B5EF4-FFF2-40B4-BE49-F238E27FC236}">
                <a16:creationId xmlns:a16="http://schemas.microsoft.com/office/drawing/2014/main" id="{A0265055-8473-44BA-9A2E-3BE7FF8805DD}"/>
              </a:ext>
            </a:extLst>
          </p:cNvPr>
          <p:cNvSpPr txBox="1"/>
          <p:nvPr/>
        </p:nvSpPr>
        <p:spPr>
          <a:xfrm>
            <a:off x="1790236" y="2314636"/>
            <a:ext cx="9035037" cy="369332"/>
          </a:xfrm>
          <a:prstGeom prst="rect">
            <a:avLst/>
          </a:prstGeom>
          <a:noFill/>
        </p:spPr>
        <p:txBody>
          <a:bodyPr wrap="none" rtlCol="0">
            <a:spAutoFit/>
          </a:bodyPr>
          <a:lstStyle/>
          <a:p>
            <a:r>
              <a:rPr lang="it-IT" dirty="0"/>
              <a:t>Negli anni cresce il numero di case e per ciascuna il carico aumenta del 47,3% dal 2020 al 2050</a:t>
            </a:r>
          </a:p>
        </p:txBody>
      </p:sp>
      <p:pic>
        <p:nvPicPr>
          <p:cNvPr id="4" name="Immagine 3">
            <a:extLst>
              <a:ext uri="{FF2B5EF4-FFF2-40B4-BE49-F238E27FC236}">
                <a16:creationId xmlns:a16="http://schemas.microsoft.com/office/drawing/2014/main" id="{92D684A3-1E18-4FF7-81BB-68F83C47ABBA}"/>
              </a:ext>
            </a:extLst>
          </p:cNvPr>
          <p:cNvPicPr>
            <a:picLocks noChangeAspect="1"/>
          </p:cNvPicPr>
          <p:nvPr/>
        </p:nvPicPr>
        <p:blipFill>
          <a:blip r:embed="rId3"/>
          <a:stretch>
            <a:fillRect/>
          </a:stretch>
        </p:blipFill>
        <p:spPr>
          <a:xfrm>
            <a:off x="67677" y="2966932"/>
            <a:ext cx="6240078" cy="2598182"/>
          </a:xfrm>
          <a:prstGeom prst="rect">
            <a:avLst/>
          </a:prstGeom>
        </p:spPr>
      </p:pic>
      <p:pic>
        <p:nvPicPr>
          <p:cNvPr id="5" name="Immagine 4">
            <a:extLst>
              <a:ext uri="{FF2B5EF4-FFF2-40B4-BE49-F238E27FC236}">
                <a16:creationId xmlns:a16="http://schemas.microsoft.com/office/drawing/2014/main" id="{EF019D69-2EA0-43AD-BF16-55029D47723A}"/>
              </a:ext>
            </a:extLst>
          </p:cNvPr>
          <p:cNvPicPr>
            <a:picLocks noChangeAspect="1"/>
          </p:cNvPicPr>
          <p:nvPr/>
        </p:nvPicPr>
        <p:blipFill>
          <a:blip r:embed="rId4"/>
          <a:stretch>
            <a:fillRect/>
          </a:stretch>
        </p:blipFill>
        <p:spPr>
          <a:xfrm>
            <a:off x="4684260" y="2759614"/>
            <a:ext cx="7440063" cy="2896004"/>
          </a:xfrm>
          <a:prstGeom prst="rect">
            <a:avLst/>
          </a:prstGeom>
        </p:spPr>
      </p:pic>
      <p:sp>
        <p:nvSpPr>
          <p:cNvPr id="7" name="CasellaDiTesto 6">
            <a:extLst>
              <a:ext uri="{FF2B5EF4-FFF2-40B4-BE49-F238E27FC236}">
                <a16:creationId xmlns:a16="http://schemas.microsoft.com/office/drawing/2014/main" id="{F5D6CE1D-6351-440B-A520-EBC0CE677B9B}"/>
              </a:ext>
            </a:extLst>
          </p:cNvPr>
          <p:cNvSpPr txBox="1"/>
          <p:nvPr/>
        </p:nvSpPr>
        <p:spPr>
          <a:xfrm>
            <a:off x="2538103" y="1869658"/>
            <a:ext cx="6692281" cy="369332"/>
          </a:xfrm>
          <a:prstGeom prst="rect">
            <a:avLst/>
          </a:prstGeom>
          <a:noFill/>
        </p:spPr>
        <p:txBody>
          <a:bodyPr wrap="none" rtlCol="0">
            <a:spAutoFit/>
          </a:bodyPr>
          <a:lstStyle/>
          <a:p>
            <a:r>
              <a:rPr lang="it-IT" dirty="0"/>
              <a:t>Studio a lungo termine: investigazione dell'impatto tra il 2020 e 2050.</a:t>
            </a:r>
          </a:p>
        </p:txBody>
      </p:sp>
      <p:sp>
        <p:nvSpPr>
          <p:cNvPr id="6" name="CasellaDiTesto 5">
            <a:extLst>
              <a:ext uri="{FF2B5EF4-FFF2-40B4-BE49-F238E27FC236}">
                <a16:creationId xmlns:a16="http://schemas.microsoft.com/office/drawing/2014/main" id="{C1951E6C-091E-48F3-A2B7-5549A337BCF4}"/>
              </a:ext>
            </a:extLst>
          </p:cNvPr>
          <p:cNvSpPr txBox="1"/>
          <p:nvPr/>
        </p:nvSpPr>
        <p:spPr>
          <a:xfrm>
            <a:off x="6307754" y="3043985"/>
            <a:ext cx="1149867" cy="369332"/>
          </a:xfrm>
          <a:prstGeom prst="rect">
            <a:avLst/>
          </a:prstGeom>
          <a:noFill/>
        </p:spPr>
        <p:txBody>
          <a:bodyPr wrap="none" rtlCol="0">
            <a:spAutoFit/>
          </a:bodyPr>
          <a:lstStyle/>
          <a:p>
            <a:r>
              <a:rPr lang="it-IT" dirty="0">
                <a:solidFill>
                  <a:srgbClr val="FF0000"/>
                </a:solidFill>
              </a:rPr>
              <a:t>Peak 2026</a:t>
            </a:r>
          </a:p>
        </p:txBody>
      </p:sp>
    </p:spTree>
    <p:extLst>
      <p:ext uri="{BB962C8B-B14F-4D97-AF65-F5344CB8AC3E}">
        <p14:creationId xmlns:p14="http://schemas.microsoft.com/office/powerpoint/2010/main" val="134977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Analisi di sensibilità</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pic>
        <p:nvPicPr>
          <p:cNvPr id="5" name="Immagine 4">
            <a:extLst>
              <a:ext uri="{FF2B5EF4-FFF2-40B4-BE49-F238E27FC236}">
                <a16:creationId xmlns:a16="http://schemas.microsoft.com/office/drawing/2014/main" id="{C38B0A03-D2CE-4C8E-BA34-29E2E982715A}"/>
              </a:ext>
            </a:extLst>
          </p:cNvPr>
          <p:cNvPicPr>
            <a:picLocks noChangeAspect="1"/>
          </p:cNvPicPr>
          <p:nvPr/>
        </p:nvPicPr>
        <p:blipFill>
          <a:blip r:embed="rId3"/>
          <a:stretch>
            <a:fillRect/>
          </a:stretch>
        </p:blipFill>
        <p:spPr>
          <a:xfrm>
            <a:off x="640874" y="2353310"/>
            <a:ext cx="7046256" cy="2902952"/>
          </a:xfrm>
          <a:prstGeom prst="rect">
            <a:avLst/>
          </a:prstGeom>
        </p:spPr>
      </p:pic>
      <p:sp>
        <p:nvSpPr>
          <p:cNvPr id="3" name="CasellaDiTesto 2">
            <a:extLst>
              <a:ext uri="{FF2B5EF4-FFF2-40B4-BE49-F238E27FC236}">
                <a16:creationId xmlns:a16="http://schemas.microsoft.com/office/drawing/2014/main" id="{7AAB167A-7537-4776-AFF9-392B65BDC4BC}"/>
              </a:ext>
            </a:extLst>
          </p:cNvPr>
          <p:cNvSpPr txBox="1"/>
          <p:nvPr/>
        </p:nvSpPr>
        <p:spPr>
          <a:xfrm>
            <a:off x="8170097" y="3429000"/>
            <a:ext cx="314510" cy="369332"/>
          </a:xfrm>
          <a:prstGeom prst="rect">
            <a:avLst/>
          </a:prstGeom>
          <a:noFill/>
        </p:spPr>
        <p:txBody>
          <a:bodyPr wrap="none" rtlCol="0">
            <a:spAutoFit/>
          </a:bodyPr>
          <a:lstStyle/>
          <a:p>
            <a:r>
              <a:rPr lang="it-IT" dirty="0">
                <a:latin typeface="Cambria Math" panose="02040503050406030204" pitchFamily="18" charset="0"/>
                <a:ea typeface="Cambria Math" panose="02040503050406030204" pitchFamily="18" charset="0"/>
              </a:rPr>
              <a:t>𝛌</a:t>
            </a:r>
            <a:endParaRPr lang="it-IT" dirty="0"/>
          </a:p>
        </p:txBody>
      </p:sp>
      <p:sp>
        <p:nvSpPr>
          <p:cNvPr id="4" name="Freccia in su 3">
            <a:extLst>
              <a:ext uri="{FF2B5EF4-FFF2-40B4-BE49-F238E27FC236}">
                <a16:creationId xmlns:a16="http://schemas.microsoft.com/office/drawing/2014/main" id="{6E22F14F-A9AF-4B98-908A-44BE3EDC281B}"/>
              </a:ext>
            </a:extLst>
          </p:cNvPr>
          <p:cNvSpPr/>
          <p:nvPr/>
        </p:nvSpPr>
        <p:spPr>
          <a:xfrm rot="10800000">
            <a:off x="8626129" y="2648704"/>
            <a:ext cx="45719" cy="1961796"/>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CasellaDiTesto 8">
            <a:extLst>
              <a:ext uri="{FF2B5EF4-FFF2-40B4-BE49-F238E27FC236}">
                <a16:creationId xmlns:a16="http://schemas.microsoft.com/office/drawing/2014/main" id="{D5FBE642-BABA-431F-8660-4C785CC21C0F}"/>
              </a:ext>
            </a:extLst>
          </p:cNvPr>
          <p:cNvSpPr txBox="1"/>
          <p:nvPr/>
        </p:nvSpPr>
        <p:spPr>
          <a:xfrm>
            <a:off x="9232883" y="2168644"/>
            <a:ext cx="691215" cy="369332"/>
          </a:xfrm>
          <a:prstGeom prst="rect">
            <a:avLst/>
          </a:prstGeom>
          <a:noFill/>
        </p:spPr>
        <p:txBody>
          <a:bodyPr wrap="none" rtlCol="0">
            <a:spAutoFit/>
          </a:bodyPr>
          <a:lstStyle/>
          <a:p>
            <a:r>
              <a:rPr lang="it-IT" dirty="0"/>
              <a:t>PHEV</a:t>
            </a:r>
          </a:p>
        </p:txBody>
      </p:sp>
      <p:sp>
        <p:nvSpPr>
          <p:cNvPr id="10" name="Freccia in su 9">
            <a:extLst>
              <a:ext uri="{FF2B5EF4-FFF2-40B4-BE49-F238E27FC236}">
                <a16:creationId xmlns:a16="http://schemas.microsoft.com/office/drawing/2014/main" id="{22310226-5708-4203-BC7C-63905FE06DBE}"/>
              </a:ext>
            </a:extLst>
          </p:cNvPr>
          <p:cNvSpPr/>
          <p:nvPr/>
        </p:nvSpPr>
        <p:spPr>
          <a:xfrm rot="5400000">
            <a:off x="9917614" y="1328949"/>
            <a:ext cx="54999" cy="2630234"/>
          </a:xfrm>
          <a:prstGeom prst="up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Freccia in su 10">
            <a:extLst>
              <a:ext uri="{FF2B5EF4-FFF2-40B4-BE49-F238E27FC236}">
                <a16:creationId xmlns:a16="http://schemas.microsoft.com/office/drawing/2014/main" id="{27B2ADC8-FA21-40B6-A6D4-BAC2C9236F90}"/>
              </a:ext>
            </a:extLst>
          </p:cNvPr>
          <p:cNvSpPr/>
          <p:nvPr/>
        </p:nvSpPr>
        <p:spPr>
          <a:xfrm rot="7685206">
            <a:off x="9872419" y="2046464"/>
            <a:ext cx="45719" cy="3189135"/>
          </a:xfrm>
          <a:prstGeom prst="upArrow">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CasellaDiTesto 11">
            <a:extLst>
              <a:ext uri="{FF2B5EF4-FFF2-40B4-BE49-F238E27FC236}">
                <a16:creationId xmlns:a16="http://schemas.microsoft.com/office/drawing/2014/main" id="{51082114-5A84-4874-861B-2B7444107DCD}"/>
              </a:ext>
            </a:extLst>
          </p:cNvPr>
          <p:cNvSpPr txBox="1"/>
          <p:nvPr/>
        </p:nvSpPr>
        <p:spPr>
          <a:xfrm rot="2236421">
            <a:off x="10550617" y="3907010"/>
            <a:ext cx="824328" cy="369332"/>
          </a:xfrm>
          <a:prstGeom prst="rect">
            <a:avLst/>
          </a:prstGeom>
          <a:noFill/>
        </p:spPr>
        <p:txBody>
          <a:bodyPr wrap="none" rtlCol="0">
            <a:spAutoFit/>
          </a:bodyPr>
          <a:lstStyle/>
          <a:p>
            <a:r>
              <a:rPr lang="it-IT" dirty="0"/>
              <a:t>Energy</a:t>
            </a:r>
          </a:p>
        </p:txBody>
      </p:sp>
    </p:spTree>
    <p:extLst>
      <p:ext uri="{BB962C8B-B14F-4D97-AF65-F5344CB8AC3E}">
        <p14:creationId xmlns:p14="http://schemas.microsoft.com/office/powerpoint/2010/main" val="1399777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Conclusioni</a:t>
            </a:r>
          </a:p>
        </p:txBody>
      </p:sp>
      <p:sp>
        <p:nvSpPr>
          <p:cNvPr id="4" name="CasellaDiTesto 3">
            <a:extLst>
              <a:ext uri="{FF2B5EF4-FFF2-40B4-BE49-F238E27FC236}">
                <a16:creationId xmlns:a16="http://schemas.microsoft.com/office/drawing/2014/main" id="{EC6E5044-DD5A-4F5E-B250-007F214D7DD6}"/>
              </a:ext>
            </a:extLst>
          </p:cNvPr>
          <p:cNvSpPr txBox="1"/>
          <p:nvPr/>
        </p:nvSpPr>
        <p:spPr>
          <a:xfrm>
            <a:off x="1791583" y="2286221"/>
            <a:ext cx="9364097" cy="2585323"/>
          </a:xfrm>
          <a:prstGeom prst="rect">
            <a:avLst/>
          </a:prstGeom>
          <a:noFill/>
        </p:spPr>
        <p:txBody>
          <a:bodyPr wrap="square" rtlCol="0">
            <a:spAutoFit/>
          </a:bodyPr>
          <a:lstStyle/>
          <a:p>
            <a:pPr marL="285750" indent="-285750">
              <a:buFont typeface="Arial" panose="020B0604020202020204" pitchFamily="34" charset="0"/>
              <a:buChar char="•"/>
            </a:pPr>
            <a:r>
              <a:rPr lang="it-IT" dirty="0"/>
              <a:t>Nei prossimi anni il picco di potenza crescerà in virtù della diffusione dei veicoli elettrici;</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Le informazioni ricavate servono agli enti di dispacciamento dell'energia per predire i momenti di richiesta massima di potenza alla rete, valutare il deterioramento dei componenti del sistema come per esempio i trasformatori;</a:t>
            </a:r>
          </a:p>
          <a:p>
            <a:pPr marL="285750" indent="-285750">
              <a:buFont typeface="Arial" panose="020B0604020202020204" pitchFamily="34" charset="0"/>
              <a:buChar char="•"/>
            </a:pPr>
            <a:endParaRPr lang="it-IT" dirty="0"/>
          </a:p>
          <a:p>
            <a:pPr marL="285750" indent="-285750">
              <a:buFont typeface="Arial" panose="020B0604020202020204" pitchFamily="34" charset="0"/>
              <a:buChar char="•"/>
            </a:pPr>
            <a:r>
              <a:rPr lang="it-IT" dirty="0"/>
              <a:t>La variazione di tensione può ritenersi trascurabile facendo uso di regolatori, mentre andrebbero studiante le armoniche introdotte nella rete;</a:t>
            </a:r>
          </a:p>
          <a:p>
            <a:endParaRPr lang="it-IT" dirty="0"/>
          </a:p>
        </p:txBody>
      </p:sp>
    </p:spTree>
    <p:extLst>
      <p:ext uri="{BB962C8B-B14F-4D97-AF65-F5344CB8AC3E}">
        <p14:creationId xmlns:p14="http://schemas.microsoft.com/office/powerpoint/2010/main" val="3105893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In Italia</a:t>
            </a:r>
          </a:p>
        </p:txBody>
      </p:sp>
      <p:pic>
        <p:nvPicPr>
          <p:cNvPr id="5" name="Immagine 4">
            <a:extLst>
              <a:ext uri="{FF2B5EF4-FFF2-40B4-BE49-F238E27FC236}">
                <a16:creationId xmlns:a16="http://schemas.microsoft.com/office/drawing/2014/main" id="{FD7AB5D7-21C9-4CF0-B6EF-E8B7742675FC}"/>
              </a:ext>
            </a:extLst>
          </p:cNvPr>
          <p:cNvPicPr>
            <a:picLocks noChangeAspect="1"/>
          </p:cNvPicPr>
          <p:nvPr/>
        </p:nvPicPr>
        <p:blipFill>
          <a:blip r:embed="rId3"/>
          <a:stretch>
            <a:fillRect/>
          </a:stretch>
        </p:blipFill>
        <p:spPr>
          <a:xfrm>
            <a:off x="4918509" y="2044378"/>
            <a:ext cx="6744027" cy="4024365"/>
          </a:xfrm>
          <a:prstGeom prst="rect">
            <a:avLst/>
          </a:prstGeom>
        </p:spPr>
      </p:pic>
      <p:sp>
        <p:nvSpPr>
          <p:cNvPr id="6" name="CasellaDiTesto 5">
            <a:extLst>
              <a:ext uri="{FF2B5EF4-FFF2-40B4-BE49-F238E27FC236}">
                <a16:creationId xmlns:a16="http://schemas.microsoft.com/office/drawing/2014/main" id="{C24A62C4-05A7-4DD5-B304-C447D43A72CE}"/>
              </a:ext>
            </a:extLst>
          </p:cNvPr>
          <p:cNvSpPr txBox="1"/>
          <p:nvPr/>
        </p:nvSpPr>
        <p:spPr>
          <a:xfrm>
            <a:off x="644893" y="2926080"/>
            <a:ext cx="4080220" cy="1200329"/>
          </a:xfrm>
          <a:prstGeom prst="rect">
            <a:avLst/>
          </a:prstGeom>
          <a:noFill/>
        </p:spPr>
        <p:txBody>
          <a:bodyPr wrap="none" rtlCol="0">
            <a:spAutoFit/>
          </a:bodyPr>
          <a:lstStyle/>
          <a:p>
            <a:r>
              <a:rPr lang="it-IT" dirty="0"/>
              <a:t>Previsioni:</a:t>
            </a:r>
          </a:p>
          <a:p>
            <a:pPr marL="285750" indent="-285750">
              <a:buFont typeface="Arial" panose="020B0604020202020204" pitchFamily="34" charset="0"/>
              <a:buChar char="•"/>
            </a:pPr>
            <a:r>
              <a:rPr lang="it-IT" dirty="0"/>
              <a:t>1-1,5 GW richiesti per un milioni di EV;</a:t>
            </a:r>
          </a:p>
          <a:p>
            <a:pPr marL="285750" indent="-285750">
              <a:buFont typeface="Arial" panose="020B0604020202020204" pitchFamily="34" charset="0"/>
              <a:buChar char="•"/>
            </a:pPr>
            <a:r>
              <a:rPr lang="it-IT" dirty="0"/>
              <a:t>10 milioni di EV nel 2030;</a:t>
            </a:r>
          </a:p>
          <a:p>
            <a:pPr marL="285750" indent="-285750">
              <a:buFont typeface="Arial" panose="020B0604020202020204" pitchFamily="34" charset="0"/>
              <a:buChar char="•"/>
            </a:pPr>
            <a:r>
              <a:rPr lang="it-IT" dirty="0"/>
              <a:t>Surplus di 18 TWh, 5,2% del totale;</a:t>
            </a:r>
          </a:p>
        </p:txBody>
      </p:sp>
    </p:spTree>
    <p:extLst>
      <p:ext uri="{BB962C8B-B14F-4D97-AF65-F5344CB8AC3E}">
        <p14:creationId xmlns:p14="http://schemas.microsoft.com/office/powerpoint/2010/main" val="22171266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In Italia</a:t>
            </a:r>
          </a:p>
        </p:txBody>
      </p:sp>
      <p:pic>
        <p:nvPicPr>
          <p:cNvPr id="8" name="Immagine 7">
            <a:extLst>
              <a:ext uri="{FF2B5EF4-FFF2-40B4-BE49-F238E27FC236}">
                <a16:creationId xmlns:a16="http://schemas.microsoft.com/office/drawing/2014/main" id="{D5467591-043F-41F1-9A3F-8B903706AB33}"/>
              </a:ext>
            </a:extLst>
          </p:cNvPr>
          <p:cNvPicPr>
            <a:picLocks noChangeAspect="1"/>
          </p:cNvPicPr>
          <p:nvPr/>
        </p:nvPicPr>
        <p:blipFill>
          <a:blip r:embed="rId3"/>
          <a:stretch>
            <a:fillRect/>
          </a:stretch>
        </p:blipFill>
        <p:spPr>
          <a:xfrm>
            <a:off x="6695920" y="2208836"/>
            <a:ext cx="5308960" cy="3469452"/>
          </a:xfrm>
          <a:prstGeom prst="rect">
            <a:avLst/>
          </a:prstGeom>
        </p:spPr>
      </p:pic>
      <p:sp>
        <p:nvSpPr>
          <p:cNvPr id="9" name="CasellaDiTesto 8">
            <a:extLst>
              <a:ext uri="{FF2B5EF4-FFF2-40B4-BE49-F238E27FC236}">
                <a16:creationId xmlns:a16="http://schemas.microsoft.com/office/drawing/2014/main" id="{01C857D3-B16C-4947-9328-2E97D70CE793}"/>
              </a:ext>
            </a:extLst>
          </p:cNvPr>
          <p:cNvSpPr txBox="1"/>
          <p:nvPr/>
        </p:nvSpPr>
        <p:spPr>
          <a:xfrm>
            <a:off x="316035" y="5964092"/>
            <a:ext cx="3188693" cy="261610"/>
          </a:xfrm>
          <a:prstGeom prst="rect">
            <a:avLst/>
          </a:prstGeom>
          <a:noFill/>
        </p:spPr>
        <p:txBody>
          <a:bodyPr wrap="none" rtlCol="0">
            <a:spAutoFit/>
          </a:bodyPr>
          <a:lstStyle/>
          <a:p>
            <a:r>
              <a:rPr lang="it-IT" sz="1100" dirty="0"/>
              <a:t>Source: E…muoviti! Mobilità elettrica a sistema, RSE </a:t>
            </a:r>
          </a:p>
        </p:txBody>
      </p:sp>
      <p:pic>
        <p:nvPicPr>
          <p:cNvPr id="10" name="Immagine 9">
            <a:extLst>
              <a:ext uri="{FF2B5EF4-FFF2-40B4-BE49-F238E27FC236}">
                <a16:creationId xmlns:a16="http://schemas.microsoft.com/office/drawing/2014/main" id="{96543E42-7571-47FF-AE3B-D5B254DDAC7C}"/>
              </a:ext>
            </a:extLst>
          </p:cNvPr>
          <p:cNvPicPr>
            <a:picLocks noChangeAspect="1"/>
          </p:cNvPicPr>
          <p:nvPr/>
        </p:nvPicPr>
        <p:blipFill>
          <a:blip r:embed="rId4"/>
          <a:stretch>
            <a:fillRect/>
          </a:stretch>
        </p:blipFill>
        <p:spPr>
          <a:xfrm>
            <a:off x="90867" y="2517040"/>
            <a:ext cx="6439799" cy="2667372"/>
          </a:xfrm>
          <a:prstGeom prst="rect">
            <a:avLst/>
          </a:prstGeom>
        </p:spPr>
      </p:pic>
    </p:spTree>
    <p:extLst>
      <p:ext uri="{BB962C8B-B14F-4D97-AF65-F5344CB8AC3E}">
        <p14:creationId xmlns:p14="http://schemas.microsoft.com/office/powerpoint/2010/main" val="1541128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V2G, veicoli come servizi ancillari</a:t>
            </a:r>
          </a:p>
        </p:txBody>
      </p:sp>
      <p:pic>
        <p:nvPicPr>
          <p:cNvPr id="7" name="Immagine 6">
            <a:extLst>
              <a:ext uri="{FF2B5EF4-FFF2-40B4-BE49-F238E27FC236}">
                <a16:creationId xmlns:a16="http://schemas.microsoft.com/office/drawing/2014/main" id="{7E683B58-7664-4A0C-8BE0-5FC6FB60C00F}"/>
              </a:ext>
            </a:extLst>
          </p:cNvPr>
          <p:cNvPicPr>
            <a:picLocks noChangeAspect="1"/>
          </p:cNvPicPr>
          <p:nvPr/>
        </p:nvPicPr>
        <p:blipFill rotWithShape="1">
          <a:blip r:embed="rId3">
            <a:extLst>
              <a:ext uri="{28A0092B-C50C-407E-A947-70E740481C1C}">
                <a14:useLocalDpi xmlns:a14="http://schemas.microsoft.com/office/drawing/2010/main" val="0"/>
              </a:ext>
            </a:extLst>
          </a:blip>
          <a:srcRect t="7109" b="9097"/>
          <a:stretch/>
        </p:blipFill>
        <p:spPr>
          <a:xfrm>
            <a:off x="2120175" y="1887002"/>
            <a:ext cx="7720643" cy="3398958"/>
          </a:xfrm>
          <a:prstGeom prst="rect">
            <a:avLst/>
          </a:prstGeom>
        </p:spPr>
      </p:pic>
      <p:sp>
        <p:nvSpPr>
          <p:cNvPr id="5" name="CasellaDiTesto 4">
            <a:extLst>
              <a:ext uri="{FF2B5EF4-FFF2-40B4-BE49-F238E27FC236}">
                <a16:creationId xmlns:a16="http://schemas.microsoft.com/office/drawing/2014/main" id="{5D4AC540-201C-4419-9B51-761A9D1E251F}"/>
              </a:ext>
            </a:extLst>
          </p:cNvPr>
          <p:cNvSpPr txBox="1"/>
          <p:nvPr/>
        </p:nvSpPr>
        <p:spPr>
          <a:xfrm>
            <a:off x="421105" y="5443320"/>
            <a:ext cx="11410749" cy="646331"/>
          </a:xfrm>
          <a:prstGeom prst="rect">
            <a:avLst/>
          </a:prstGeom>
          <a:noFill/>
        </p:spPr>
        <p:txBody>
          <a:bodyPr wrap="square" rtlCol="0">
            <a:spAutoFit/>
          </a:bodyPr>
          <a:lstStyle/>
          <a:p>
            <a:r>
              <a:rPr lang="it-IT" dirty="0"/>
              <a:t>“</a:t>
            </a:r>
            <a:r>
              <a:rPr lang="it-IT" i="1" dirty="0"/>
              <a:t>una volta garantita una gestione di ricarica intelligente, le auto elettriche potrebbero anche diventare </a:t>
            </a:r>
            <a:r>
              <a:rPr lang="it-IT" b="1" i="1" dirty="0"/>
              <a:t>una fonte di flessibilità importante</a:t>
            </a:r>
            <a:r>
              <a:rPr lang="it-IT" i="1" dirty="0"/>
              <a:t> considerando che un milione di veicoli elettrici equivale a circa 40-60 GWh di volume di accumulo”</a:t>
            </a:r>
            <a:endParaRPr lang="it-IT" dirty="0"/>
          </a:p>
        </p:txBody>
      </p:sp>
    </p:spTree>
    <p:extLst>
      <p:ext uri="{BB962C8B-B14F-4D97-AF65-F5344CB8AC3E}">
        <p14:creationId xmlns:p14="http://schemas.microsoft.com/office/powerpoint/2010/main" val="2734839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CasellaDiTesto 10">
            <a:extLst>
              <a:ext uri="{FF2B5EF4-FFF2-40B4-BE49-F238E27FC236}">
                <a16:creationId xmlns:a16="http://schemas.microsoft.com/office/drawing/2014/main" id="{CF4844C3-9663-4539-9EBA-4236F1647AF2}"/>
              </a:ext>
            </a:extLst>
          </p:cNvPr>
          <p:cNvSpPr txBox="1"/>
          <p:nvPr/>
        </p:nvSpPr>
        <p:spPr>
          <a:xfrm>
            <a:off x="2505075" y="2921168"/>
            <a:ext cx="8059762" cy="1015663"/>
          </a:xfrm>
          <a:prstGeom prst="rect">
            <a:avLst/>
          </a:prstGeom>
          <a:noFill/>
        </p:spPr>
        <p:txBody>
          <a:bodyPr wrap="square" rtlCol="0">
            <a:spAutoFit/>
          </a:bodyPr>
          <a:lstStyle/>
          <a:p>
            <a:pPr algn="ctr"/>
            <a:r>
              <a:rPr lang="it-IT" sz="6000" dirty="0"/>
              <a:t>Grazie per l'attenzione</a:t>
            </a:r>
            <a:endParaRPr lang="it-IT" sz="6000" dirty="0">
              <a:latin typeface="Times New Roman" panose="02020603050405020304" pitchFamily="18" charset="0"/>
              <a:cs typeface="Times New Roman" panose="02020603050405020304" pitchFamily="18" charset="0"/>
            </a:endParaRPr>
          </a:p>
        </p:txBody>
      </p:sp>
      <p:pic>
        <p:nvPicPr>
          <p:cNvPr id="12" name="Immagine 11">
            <a:extLst>
              <a:ext uri="{FF2B5EF4-FFF2-40B4-BE49-F238E27FC236}">
                <a16:creationId xmlns:a16="http://schemas.microsoft.com/office/drawing/2014/main" id="{544BC32D-ABB8-46D9-B112-47F7A2C055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24" y="184924"/>
            <a:ext cx="4370211" cy="1898720"/>
          </a:xfrm>
          <a:prstGeom prst="rect">
            <a:avLst/>
          </a:prstGeom>
        </p:spPr>
      </p:pic>
    </p:spTree>
    <p:extLst>
      <p:ext uri="{BB962C8B-B14F-4D97-AF65-F5344CB8AC3E}">
        <p14:creationId xmlns:p14="http://schemas.microsoft.com/office/powerpoint/2010/main" val="20111928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Binomio trasporto-inquinamento</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pic>
        <p:nvPicPr>
          <p:cNvPr id="5" name="Immagine 4" descr="Immagine che contiene esterni, erba, persona, bosco&#10;&#10;Descrizione generata automaticamente">
            <a:extLst>
              <a:ext uri="{FF2B5EF4-FFF2-40B4-BE49-F238E27FC236}">
                <a16:creationId xmlns:a16="http://schemas.microsoft.com/office/drawing/2014/main" id="{79CA33C9-5C20-4C64-8504-648565FDDE46}"/>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10259" y="2571864"/>
            <a:ext cx="4895648" cy="2754313"/>
          </a:xfrm>
          <a:prstGeom prst="rect">
            <a:avLst/>
          </a:prstGeom>
        </p:spPr>
      </p:pic>
      <p:pic>
        <p:nvPicPr>
          <p:cNvPr id="9" name="Immagine 8" descr="Immagine che contiene terra&#10;&#10;Descrizione generata automaticamente">
            <a:extLst>
              <a:ext uri="{FF2B5EF4-FFF2-40B4-BE49-F238E27FC236}">
                <a16:creationId xmlns:a16="http://schemas.microsoft.com/office/drawing/2014/main" id="{FA3A9E09-9CFB-44DB-8710-4C31A7A3D286}"/>
              </a:ext>
            </a:extLst>
          </p:cNvPr>
          <p:cNvPicPr>
            <a:picLocks noChangeAspect="1"/>
          </p:cNvPicPr>
          <p:nvPr/>
        </p:nvPicPr>
        <p:blipFill>
          <a:blip r:embed="rId5">
            <a:extLst>
              <a:ext uri="{28A0092B-C50C-407E-A947-70E740481C1C}">
                <a14:useLocalDpi xmlns:a14="http://schemas.microsoft.com/office/drawing/2010/main" val="0"/>
              </a:ext>
              <a:ext uri="{837473B0-CC2E-450A-ABE3-18F120FF3D39}">
                <a1611:picAttrSrcUrl xmlns:a1611="http://schemas.microsoft.com/office/drawing/2016/11/main" r:id="rId6"/>
              </a:ext>
            </a:extLst>
          </a:blip>
          <a:stretch>
            <a:fillRect/>
          </a:stretch>
        </p:blipFill>
        <p:spPr>
          <a:xfrm>
            <a:off x="7643813" y="2228224"/>
            <a:ext cx="3358611" cy="2254943"/>
          </a:xfrm>
          <a:prstGeom prst="rect">
            <a:avLst/>
          </a:prstGeom>
        </p:spPr>
      </p:pic>
      <p:graphicFrame>
        <p:nvGraphicFramePr>
          <p:cNvPr id="10" name="Tabella 9">
            <a:extLst>
              <a:ext uri="{FF2B5EF4-FFF2-40B4-BE49-F238E27FC236}">
                <a16:creationId xmlns:a16="http://schemas.microsoft.com/office/drawing/2014/main" id="{A7970056-7B4B-4533-83F1-0F06552B651B}"/>
              </a:ext>
            </a:extLst>
          </p:cNvPr>
          <p:cNvGraphicFramePr>
            <a:graphicFrameLocks noGrp="1"/>
          </p:cNvGraphicFramePr>
          <p:nvPr>
            <p:extLst>
              <p:ext uri="{D42A27DB-BD31-4B8C-83A1-F6EECF244321}">
                <p14:modId xmlns:p14="http://schemas.microsoft.com/office/powerpoint/2010/main" val="2733482253"/>
              </p:ext>
            </p:extLst>
          </p:nvPr>
        </p:nvGraphicFramePr>
        <p:xfrm>
          <a:off x="6586095" y="4707456"/>
          <a:ext cx="5193548" cy="1237442"/>
        </p:xfrm>
        <a:graphic>
          <a:graphicData uri="http://schemas.openxmlformats.org/drawingml/2006/table">
            <a:tbl>
              <a:tblPr firstRow="1" bandRow="1">
                <a:tableStyleId>{5C22544A-7EE6-4342-B048-85BDC9FD1C3A}</a:tableStyleId>
              </a:tblPr>
              <a:tblGrid>
                <a:gridCol w="1026434">
                  <a:extLst>
                    <a:ext uri="{9D8B030D-6E8A-4147-A177-3AD203B41FA5}">
                      <a16:colId xmlns:a16="http://schemas.microsoft.com/office/drawing/2014/main" val="3654080389"/>
                    </a:ext>
                  </a:extLst>
                </a:gridCol>
                <a:gridCol w="1389038">
                  <a:extLst>
                    <a:ext uri="{9D8B030D-6E8A-4147-A177-3AD203B41FA5}">
                      <a16:colId xmlns:a16="http://schemas.microsoft.com/office/drawing/2014/main" val="3694320623"/>
                    </a:ext>
                  </a:extLst>
                </a:gridCol>
                <a:gridCol w="1389038">
                  <a:extLst>
                    <a:ext uri="{9D8B030D-6E8A-4147-A177-3AD203B41FA5}">
                      <a16:colId xmlns:a16="http://schemas.microsoft.com/office/drawing/2014/main" val="2013746903"/>
                    </a:ext>
                  </a:extLst>
                </a:gridCol>
                <a:gridCol w="1389038">
                  <a:extLst>
                    <a:ext uri="{9D8B030D-6E8A-4147-A177-3AD203B41FA5}">
                      <a16:colId xmlns:a16="http://schemas.microsoft.com/office/drawing/2014/main" val="1813506222"/>
                    </a:ext>
                  </a:extLst>
                </a:gridCol>
              </a:tblGrid>
              <a:tr h="730033">
                <a:tc>
                  <a:txBody>
                    <a:bodyPr/>
                    <a:lstStyle/>
                    <a:p>
                      <a:pPr algn="ctr"/>
                      <a:r>
                        <a:rPr lang="it-IT" dirty="0">
                          <a:latin typeface="Book Antiqua" panose="02040602050305030304" pitchFamily="18" charset="0"/>
                        </a:rPr>
                        <a:t>Targets EU</a:t>
                      </a:r>
                    </a:p>
                  </a:txBody>
                  <a:tcPr anchor="ctr"/>
                </a:tc>
                <a:tc>
                  <a:txBody>
                    <a:bodyPr/>
                    <a:lstStyle/>
                    <a:p>
                      <a:pPr algn="ctr"/>
                      <a:r>
                        <a:rPr lang="it-IT" dirty="0">
                          <a:latin typeface="Book Antiqua" panose="02040602050305030304" pitchFamily="18" charset="0"/>
                        </a:rPr>
                        <a:t>2015</a:t>
                      </a:r>
                    </a:p>
                  </a:txBody>
                  <a:tcPr anchor="ctr"/>
                </a:tc>
                <a:tc>
                  <a:txBody>
                    <a:bodyPr/>
                    <a:lstStyle/>
                    <a:p>
                      <a:pPr algn="ctr"/>
                      <a:r>
                        <a:rPr lang="it-IT" dirty="0">
                          <a:latin typeface="Book Antiqua" panose="02040602050305030304" pitchFamily="18" charset="0"/>
                        </a:rPr>
                        <a:t>2021</a:t>
                      </a:r>
                    </a:p>
                  </a:txBody>
                  <a:tcPr anchor="ctr"/>
                </a:tc>
                <a:tc>
                  <a:txBody>
                    <a:bodyPr/>
                    <a:lstStyle/>
                    <a:p>
                      <a:pPr algn="ctr"/>
                      <a:r>
                        <a:rPr lang="it-IT" dirty="0">
                          <a:latin typeface="Book Antiqua" panose="02040602050305030304" pitchFamily="18" charset="0"/>
                        </a:rPr>
                        <a:t>2025</a:t>
                      </a:r>
                    </a:p>
                  </a:txBody>
                  <a:tcPr anchor="ctr"/>
                </a:tc>
                <a:extLst>
                  <a:ext uri="{0D108BD9-81ED-4DB2-BD59-A6C34878D82A}">
                    <a16:rowId xmlns:a16="http://schemas.microsoft.com/office/drawing/2014/main" val="2073669369"/>
                  </a:ext>
                </a:extLst>
              </a:tr>
              <a:tr h="507409">
                <a:tc>
                  <a:txBody>
                    <a:bodyPr/>
                    <a:lstStyle/>
                    <a:p>
                      <a:pPr algn="ctr"/>
                      <a:r>
                        <a:rPr lang="it-IT" dirty="0">
                          <a:latin typeface="Book Antiqua" panose="02040602050305030304" pitchFamily="18" charset="0"/>
                        </a:rPr>
                        <a:t>CO</a:t>
                      </a:r>
                      <a:r>
                        <a:rPr lang="it-IT" sz="1200" dirty="0">
                          <a:latin typeface="Book Antiqua" panose="02040602050305030304" pitchFamily="18" charset="0"/>
                        </a:rPr>
                        <a:t>2</a:t>
                      </a:r>
                      <a:endParaRPr lang="it-IT" dirty="0">
                        <a:latin typeface="Book Antiqua" panose="02040602050305030304" pitchFamily="18" charset="0"/>
                      </a:endParaRPr>
                    </a:p>
                  </a:txBody>
                  <a:tcPr anchor="ctr"/>
                </a:tc>
                <a:tc>
                  <a:txBody>
                    <a:bodyPr/>
                    <a:lstStyle/>
                    <a:p>
                      <a:pPr algn="ctr"/>
                      <a:r>
                        <a:rPr lang="it-IT" dirty="0">
                          <a:latin typeface="Book Antiqua" panose="02040602050305030304" pitchFamily="18" charset="0"/>
                        </a:rPr>
                        <a:t>130 g/km</a:t>
                      </a:r>
                    </a:p>
                  </a:txBody>
                  <a:tcPr anchor="ctr"/>
                </a:tc>
                <a:tc>
                  <a:txBody>
                    <a:bodyPr/>
                    <a:lstStyle/>
                    <a:p>
                      <a:pPr algn="ctr"/>
                      <a:r>
                        <a:rPr lang="it-IT" dirty="0">
                          <a:latin typeface="Book Antiqua" panose="02040602050305030304" pitchFamily="18" charset="0"/>
                        </a:rPr>
                        <a:t>95 g/km</a:t>
                      </a:r>
                    </a:p>
                  </a:txBody>
                  <a:tcPr anchor="ctr"/>
                </a:tc>
                <a:tc>
                  <a:txBody>
                    <a:bodyPr/>
                    <a:lstStyle/>
                    <a:p>
                      <a:pPr algn="ctr"/>
                      <a:r>
                        <a:rPr lang="it-IT" dirty="0">
                          <a:latin typeface="Book Antiqua" panose="02040602050305030304" pitchFamily="18" charset="0"/>
                        </a:rPr>
                        <a:t>67-78 g/km</a:t>
                      </a:r>
                    </a:p>
                  </a:txBody>
                  <a:tcPr anchor="ctr"/>
                </a:tc>
                <a:extLst>
                  <a:ext uri="{0D108BD9-81ED-4DB2-BD59-A6C34878D82A}">
                    <a16:rowId xmlns:a16="http://schemas.microsoft.com/office/drawing/2014/main" val="1946700465"/>
                  </a:ext>
                </a:extLst>
              </a:tr>
            </a:tbl>
          </a:graphicData>
        </a:graphic>
      </p:graphicFrame>
    </p:spTree>
    <p:extLst>
      <p:ext uri="{BB962C8B-B14F-4D97-AF65-F5344CB8AC3E}">
        <p14:creationId xmlns:p14="http://schemas.microsoft.com/office/powerpoint/2010/main" val="619853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Fattori da investigare</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pic>
        <p:nvPicPr>
          <p:cNvPr id="4" name="Immagine 3" descr="Immagine che contiene erba, esterni, largo, campo&#10;&#10;Descrizione generata automaticamente">
            <a:extLst>
              <a:ext uri="{FF2B5EF4-FFF2-40B4-BE49-F238E27FC236}">
                <a16:creationId xmlns:a16="http://schemas.microsoft.com/office/drawing/2014/main" id="{D169B451-BCBC-4765-BD14-DB3F6F919EF2}"/>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5775287" y="2552285"/>
            <a:ext cx="5643730" cy="2723100"/>
          </a:xfrm>
          <a:prstGeom prst="rect">
            <a:avLst/>
          </a:prstGeom>
        </p:spPr>
      </p:pic>
      <p:sp>
        <p:nvSpPr>
          <p:cNvPr id="7" name="CasellaDiTesto 6">
            <a:extLst>
              <a:ext uri="{FF2B5EF4-FFF2-40B4-BE49-F238E27FC236}">
                <a16:creationId xmlns:a16="http://schemas.microsoft.com/office/drawing/2014/main" id="{96A3912D-31B9-4606-9F82-8B4ED85F0F70}"/>
              </a:ext>
            </a:extLst>
          </p:cNvPr>
          <p:cNvSpPr txBox="1"/>
          <p:nvPr/>
        </p:nvSpPr>
        <p:spPr>
          <a:xfrm>
            <a:off x="872198" y="3275419"/>
            <a:ext cx="4538807" cy="1569660"/>
          </a:xfrm>
          <a:prstGeom prst="rect">
            <a:avLst/>
          </a:prstGeom>
          <a:noFill/>
        </p:spPr>
        <p:txBody>
          <a:bodyPr wrap="none" rtlCol="0">
            <a:spAutoFit/>
          </a:bodyPr>
          <a:lstStyle/>
          <a:p>
            <a:pPr marL="285750" indent="-285750">
              <a:buFont typeface="Arial" panose="020B0604020202020204" pitchFamily="34" charset="0"/>
              <a:buChar char="•"/>
            </a:pPr>
            <a:r>
              <a:rPr lang="it-IT" sz="2400" dirty="0"/>
              <a:t>Variazioni sulla tensione di linea;</a:t>
            </a:r>
          </a:p>
          <a:p>
            <a:pPr marL="285750" indent="-285750">
              <a:buFont typeface="Arial" panose="020B0604020202020204" pitchFamily="34" charset="0"/>
              <a:buChar char="•"/>
            </a:pPr>
            <a:r>
              <a:rPr lang="it-IT" sz="2400" dirty="0"/>
              <a:t>Perdite di potenza;</a:t>
            </a:r>
          </a:p>
          <a:p>
            <a:pPr marL="285750" indent="-285750">
              <a:buFont typeface="Arial" panose="020B0604020202020204" pitchFamily="34" charset="0"/>
              <a:buChar char="•"/>
            </a:pPr>
            <a:r>
              <a:rPr lang="it-IT" sz="2400" dirty="0"/>
              <a:t>Picco di potenza;</a:t>
            </a:r>
          </a:p>
          <a:p>
            <a:pPr marL="285750" indent="-285750">
              <a:buFont typeface="Arial" panose="020B0604020202020204" pitchFamily="34" charset="0"/>
              <a:buChar char="•"/>
            </a:pPr>
            <a:r>
              <a:rPr lang="it-IT" sz="2400" dirty="0"/>
              <a:t>Deterioramento trasformatore;</a:t>
            </a:r>
          </a:p>
        </p:txBody>
      </p:sp>
    </p:spTree>
    <p:extLst>
      <p:ext uri="{BB962C8B-B14F-4D97-AF65-F5344CB8AC3E}">
        <p14:creationId xmlns:p14="http://schemas.microsoft.com/office/powerpoint/2010/main" val="775906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Perché?</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pic>
        <p:nvPicPr>
          <p:cNvPr id="3" name="Immagine 2">
            <a:extLst>
              <a:ext uri="{FF2B5EF4-FFF2-40B4-BE49-F238E27FC236}">
                <a16:creationId xmlns:a16="http://schemas.microsoft.com/office/drawing/2014/main" id="{23137ECD-B9A0-49F0-A0EE-DA301F88A788}"/>
              </a:ext>
            </a:extLst>
          </p:cNvPr>
          <p:cNvPicPr>
            <a:picLocks noChangeAspect="1"/>
          </p:cNvPicPr>
          <p:nvPr/>
        </p:nvPicPr>
        <p:blipFill rotWithShape="1">
          <a:blip r:embed="rId3"/>
          <a:srcRect t="4891"/>
          <a:stretch/>
        </p:blipFill>
        <p:spPr>
          <a:xfrm>
            <a:off x="2270834" y="2300438"/>
            <a:ext cx="7850073" cy="3178346"/>
          </a:xfrm>
          <a:prstGeom prst="rect">
            <a:avLst/>
          </a:prstGeom>
        </p:spPr>
      </p:pic>
    </p:spTree>
    <p:extLst>
      <p:ext uri="{BB962C8B-B14F-4D97-AF65-F5344CB8AC3E}">
        <p14:creationId xmlns:p14="http://schemas.microsoft.com/office/powerpoint/2010/main" val="1148505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Analisi</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sp>
        <p:nvSpPr>
          <p:cNvPr id="6" name="CasellaDiTesto 5">
            <a:extLst>
              <a:ext uri="{FF2B5EF4-FFF2-40B4-BE49-F238E27FC236}">
                <a16:creationId xmlns:a16="http://schemas.microsoft.com/office/drawing/2014/main" id="{16EF9E9E-F3C2-40DD-8360-DC82C43FA6A0}"/>
              </a:ext>
            </a:extLst>
          </p:cNvPr>
          <p:cNvSpPr txBox="1"/>
          <p:nvPr/>
        </p:nvSpPr>
        <p:spPr>
          <a:xfrm>
            <a:off x="1918958" y="2082589"/>
            <a:ext cx="8354082" cy="1569660"/>
          </a:xfrm>
          <a:prstGeom prst="rect">
            <a:avLst/>
          </a:prstGeom>
          <a:noFill/>
        </p:spPr>
        <p:txBody>
          <a:bodyPr wrap="none" rtlCol="0">
            <a:spAutoFit/>
          </a:bodyPr>
          <a:lstStyle/>
          <a:p>
            <a:r>
              <a:rPr lang="it-IT" sz="2400" dirty="0"/>
              <a:t>Categoria 1:</a:t>
            </a:r>
          </a:p>
          <a:p>
            <a:pPr marL="342900" indent="-342900">
              <a:buFont typeface="Arial" panose="020B0604020202020204" pitchFamily="34" charset="0"/>
              <a:buChar char="•"/>
            </a:pPr>
            <a:r>
              <a:rPr lang="it-IT" sz="2400" dirty="0"/>
              <a:t>Caratteristiche note al costruttore (Es. Capacità batteria);</a:t>
            </a:r>
          </a:p>
          <a:p>
            <a:r>
              <a:rPr lang="it-IT" sz="2400" dirty="0"/>
              <a:t>Categoria 2:</a:t>
            </a:r>
          </a:p>
          <a:p>
            <a:pPr marL="342900" indent="-342900">
              <a:buFont typeface="Arial" panose="020B0604020202020204" pitchFamily="34" charset="0"/>
              <a:buChar char="•"/>
            </a:pPr>
            <a:r>
              <a:rPr lang="it-IT" sz="2400" dirty="0"/>
              <a:t>Caratteristiche che dipendono dall'itinerario (Es.km giornalieri)</a:t>
            </a:r>
          </a:p>
        </p:txBody>
      </p:sp>
      <p:pic>
        <p:nvPicPr>
          <p:cNvPr id="3" name="Immagine 2">
            <a:extLst>
              <a:ext uri="{FF2B5EF4-FFF2-40B4-BE49-F238E27FC236}">
                <a16:creationId xmlns:a16="http://schemas.microsoft.com/office/drawing/2014/main" id="{F7419D96-A20F-4DD6-81A4-AA25060EA3FA}"/>
              </a:ext>
            </a:extLst>
          </p:cNvPr>
          <p:cNvPicPr>
            <a:picLocks noChangeAspect="1"/>
          </p:cNvPicPr>
          <p:nvPr/>
        </p:nvPicPr>
        <p:blipFill rotWithShape="1">
          <a:blip r:embed="rId3"/>
          <a:srcRect r="6082"/>
          <a:stretch/>
        </p:blipFill>
        <p:spPr>
          <a:xfrm>
            <a:off x="938061" y="4613569"/>
            <a:ext cx="4045419" cy="777272"/>
          </a:xfrm>
          <a:prstGeom prst="rect">
            <a:avLst/>
          </a:prstGeom>
        </p:spPr>
      </p:pic>
      <p:pic>
        <p:nvPicPr>
          <p:cNvPr id="5" name="Immagine 4">
            <a:extLst>
              <a:ext uri="{FF2B5EF4-FFF2-40B4-BE49-F238E27FC236}">
                <a16:creationId xmlns:a16="http://schemas.microsoft.com/office/drawing/2014/main" id="{38529F0B-A00A-45BB-8372-7DC3F7A5D05D}"/>
              </a:ext>
            </a:extLst>
          </p:cNvPr>
          <p:cNvPicPr>
            <a:picLocks noChangeAspect="1"/>
          </p:cNvPicPr>
          <p:nvPr/>
        </p:nvPicPr>
        <p:blipFill>
          <a:blip r:embed="rId4"/>
          <a:stretch>
            <a:fillRect/>
          </a:stretch>
        </p:blipFill>
        <p:spPr>
          <a:xfrm>
            <a:off x="5740366" y="4463968"/>
            <a:ext cx="5039428" cy="1076475"/>
          </a:xfrm>
          <a:prstGeom prst="rect">
            <a:avLst/>
          </a:prstGeom>
        </p:spPr>
      </p:pic>
    </p:spTree>
    <p:extLst>
      <p:ext uri="{BB962C8B-B14F-4D97-AF65-F5344CB8AC3E}">
        <p14:creationId xmlns:p14="http://schemas.microsoft.com/office/powerpoint/2010/main" val="2641397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Dati</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pic>
        <p:nvPicPr>
          <p:cNvPr id="4" name="Immagine 3">
            <a:extLst>
              <a:ext uri="{FF2B5EF4-FFF2-40B4-BE49-F238E27FC236}">
                <a16:creationId xmlns:a16="http://schemas.microsoft.com/office/drawing/2014/main" id="{878DFD96-F80A-445A-810C-F9E495836B7F}"/>
              </a:ext>
            </a:extLst>
          </p:cNvPr>
          <p:cNvPicPr>
            <a:picLocks noChangeAspect="1"/>
          </p:cNvPicPr>
          <p:nvPr/>
        </p:nvPicPr>
        <p:blipFill>
          <a:blip r:embed="rId3"/>
          <a:stretch>
            <a:fillRect/>
          </a:stretch>
        </p:blipFill>
        <p:spPr>
          <a:xfrm>
            <a:off x="2180306" y="2136266"/>
            <a:ext cx="8087025" cy="3606651"/>
          </a:xfrm>
          <a:prstGeom prst="rect">
            <a:avLst/>
          </a:prstGeom>
        </p:spPr>
      </p:pic>
    </p:spTree>
    <p:extLst>
      <p:ext uri="{BB962C8B-B14F-4D97-AF65-F5344CB8AC3E}">
        <p14:creationId xmlns:p14="http://schemas.microsoft.com/office/powerpoint/2010/main" val="28731204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Dati</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pic>
        <p:nvPicPr>
          <p:cNvPr id="3" name="Immagine 2">
            <a:extLst>
              <a:ext uri="{FF2B5EF4-FFF2-40B4-BE49-F238E27FC236}">
                <a16:creationId xmlns:a16="http://schemas.microsoft.com/office/drawing/2014/main" id="{293320CF-9E6C-4245-B633-1D060C7A0F63}"/>
              </a:ext>
            </a:extLst>
          </p:cNvPr>
          <p:cNvPicPr>
            <a:picLocks noChangeAspect="1"/>
          </p:cNvPicPr>
          <p:nvPr/>
        </p:nvPicPr>
        <p:blipFill rotWithShape="1">
          <a:blip r:embed="rId3"/>
          <a:srcRect t="6467"/>
          <a:stretch/>
        </p:blipFill>
        <p:spPr>
          <a:xfrm>
            <a:off x="2558089" y="2589196"/>
            <a:ext cx="7075821" cy="3572675"/>
          </a:xfrm>
          <a:prstGeom prst="rect">
            <a:avLst/>
          </a:prstGeom>
        </p:spPr>
      </p:pic>
      <p:sp>
        <p:nvSpPr>
          <p:cNvPr id="5" name="CasellaDiTesto 4">
            <a:extLst>
              <a:ext uri="{FF2B5EF4-FFF2-40B4-BE49-F238E27FC236}">
                <a16:creationId xmlns:a16="http://schemas.microsoft.com/office/drawing/2014/main" id="{02F42900-027D-442E-874F-1B7CC1DE119F}"/>
              </a:ext>
            </a:extLst>
          </p:cNvPr>
          <p:cNvSpPr txBox="1"/>
          <p:nvPr/>
        </p:nvSpPr>
        <p:spPr>
          <a:xfrm>
            <a:off x="2826546" y="1914229"/>
            <a:ext cx="6538906" cy="369332"/>
          </a:xfrm>
          <a:prstGeom prst="rect">
            <a:avLst/>
          </a:prstGeom>
          <a:noFill/>
        </p:spPr>
        <p:txBody>
          <a:bodyPr wrap="none" rtlCol="0">
            <a:spAutoFit/>
          </a:bodyPr>
          <a:lstStyle/>
          <a:p>
            <a:r>
              <a:rPr lang="it-IT" dirty="0"/>
              <a:t>Il picco di potenza richiesto alla rete si presenta nelle ore preserali</a:t>
            </a:r>
          </a:p>
        </p:txBody>
      </p:sp>
    </p:spTree>
    <p:extLst>
      <p:ext uri="{BB962C8B-B14F-4D97-AF65-F5344CB8AC3E}">
        <p14:creationId xmlns:p14="http://schemas.microsoft.com/office/powerpoint/2010/main" val="1531719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IEEE 34 </a:t>
            </a:r>
            <a:r>
              <a:rPr lang="it-IT" dirty="0" err="1">
                <a:solidFill>
                  <a:schemeClr val="tx1"/>
                </a:solidFill>
                <a:latin typeface="Times New Roman" panose="02020603050405020304" pitchFamily="18" charset="0"/>
                <a:cs typeface="Times New Roman" panose="02020603050405020304" pitchFamily="18" charset="0"/>
              </a:rPr>
              <a:t>nodes</a:t>
            </a:r>
            <a:endParaRPr lang="it-IT" dirty="0">
              <a:solidFill>
                <a:schemeClr val="tx1"/>
              </a:solidFill>
              <a:latin typeface="Times New Roman" panose="02020603050405020304" pitchFamily="18" charset="0"/>
              <a:cs typeface="Times New Roman" panose="02020603050405020304" pitchFamily="18" charset="0"/>
            </a:endParaRP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pic>
        <p:nvPicPr>
          <p:cNvPr id="5" name="Immagine 4" descr="Immagine che contiene uomo&#10;&#10;Descrizione generata automaticamente">
            <a:extLst>
              <a:ext uri="{FF2B5EF4-FFF2-40B4-BE49-F238E27FC236}">
                <a16:creationId xmlns:a16="http://schemas.microsoft.com/office/drawing/2014/main" id="{5B859C5E-4CCD-4C04-A3CD-1D407B315F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0158" y="2163691"/>
            <a:ext cx="6343198" cy="3794791"/>
          </a:xfrm>
          <a:prstGeom prst="rect">
            <a:avLst/>
          </a:prstGeom>
        </p:spPr>
      </p:pic>
      <p:sp>
        <p:nvSpPr>
          <p:cNvPr id="6" name="CasellaDiTesto 5">
            <a:extLst>
              <a:ext uri="{FF2B5EF4-FFF2-40B4-BE49-F238E27FC236}">
                <a16:creationId xmlns:a16="http://schemas.microsoft.com/office/drawing/2014/main" id="{D38E78D2-5D8A-4B18-9206-9D3711CC6E61}"/>
              </a:ext>
            </a:extLst>
          </p:cNvPr>
          <p:cNvSpPr txBox="1"/>
          <p:nvPr/>
        </p:nvSpPr>
        <p:spPr>
          <a:xfrm>
            <a:off x="720146" y="3183924"/>
            <a:ext cx="3640099" cy="1754326"/>
          </a:xfrm>
          <a:prstGeom prst="rect">
            <a:avLst/>
          </a:prstGeom>
          <a:noFill/>
        </p:spPr>
        <p:txBody>
          <a:bodyPr wrap="none" rtlCol="0">
            <a:spAutoFit/>
          </a:bodyPr>
          <a:lstStyle/>
          <a:p>
            <a:pPr marL="285750" indent="-285750">
              <a:buFont typeface="Arial" panose="020B0604020202020204" pitchFamily="34" charset="0"/>
              <a:buChar char="•"/>
            </a:pPr>
            <a:r>
              <a:rPr lang="it-IT" dirty="0"/>
              <a:t>8 nodi monofase;</a:t>
            </a:r>
          </a:p>
          <a:p>
            <a:pPr marL="285750" indent="-285750">
              <a:buFont typeface="Arial" panose="020B0604020202020204" pitchFamily="34" charset="0"/>
              <a:buChar char="•"/>
            </a:pPr>
            <a:r>
              <a:rPr lang="it-IT" dirty="0"/>
              <a:t>25 nodi trifase;</a:t>
            </a:r>
          </a:p>
          <a:p>
            <a:pPr marL="285750" indent="-285750">
              <a:buFont typeface="Arial" panose="020B0604020202020204" pitchFamily="34" charset="0"/>
              <a:buChar char="•"/>
            </a:pPr>
            <a:r>
              <a:rPr lang="it-IT" dirty="0"/>
              <a:t>2 case per ogni fase = 166 case;</a:t>
            </a:r>
          </a:p>
          <a:p>
            <a:pPr marL="285750" indent="-285750">
              <a:buFont typeface="Arial" panose="020B0604020202020204" pitchFamily="34" charset="0"/>
              <a:buChar char="•"/>
            </a:pPr>
            <a:r>
              <a:rPr lang="it-IT" dirty="0"/>
              <a:t>2,12 veicoli per casa = 352 veicoli;</a:t>
            </a:r>
          </a:p>
          <a:p>
            <a:pPr marL="285750" indent="-285750">
              <a:buFont typeface="Arial" panose="020B0604020202020204" pitchFamily="34" charset="0"/>
              <a:buChar char="•"/>
            </a:pPr>
            <a:r>
              <a:rPr lang="it-IT" dirty="0"/>
              <a:t>Fattore di potenza casa = 0,9;</a:t>
            </a:r>
          </a:p>
          <a:p>
            <a:pPr marL="285750" indent="-285750">
              <a:buFont typeface="Arial" panose="020B0604020202020204" pitchFamily="34" charset="0"/>
              <a:buChar char="•"/>
            </a:pPr>
            <a:r>
              <a:rPr lang="it-IT" dirty="0"/>
              <a:t>Fattore di potenza batteria = 0,95;</a:t>
            </a:r>
          </a:p>
        </p:txBody>
      </p:sp>
    </p:spTree>
    <p:extLst>
      <p:ext uri="{BB962C8B-B14F-4D97-AF65-F5344CB8AC3E}">
        <p14:creationId xmlns:p14="http://schemas.microsoft.com/office/powerpoint/2010/main" val="266693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A872594-4B89-4324-A748-DCEEDD1622FE}"/>
              </a:ext>
            </a:extLst>
          </p:cNvPr>
          <p:cNvSpPr>
            <a:spLocks noGrp="1"/>
          </p:cNvSpPr>
          <p:nvPr>
            <p:ph type="title"/>
          </p:nvPr>
        </p:nvSpPr>
        <p:spPr/>
        <p:txBody>
          <a:bodyPr/>
          <a:lstStyle/>
          <a:p>
            <a:r>
              <a:rPr lang="it-IT" dirty="0">
                <a:solidFill>
                  <a:schemeClr val="tx1"/>
                </a:solidFill>
                <a:latin typeface="Times New Roman" panose="02020603050405020304" pitchFamily="18" charset="0"/>
                <a:cs typeface="Times New Roman" panose="02020603050405020304" pitchFamily="18" charset="0"/>
              </a:rPr>
              <a:t>Tipi di ricarica</a:t>
            </a:r>
          </a:p>
        </p:txBody>
      </p:sp>
      <p:sp>
        <p:nvSpPr>
          <p:cNvPr id="8" name="Titolo 1">
            <a:extLst>
              <a:ext uri="{FF2B5EF4-FFF2-40B4-BE49-F238E27FC236}">
                <a16:creationId xmlns:a16="http://schemas.microsoft.com/office/drawing/2014/main" id="{70A38C50-00D3-47DC-8FB9-5062C4AA9605}"/>
              </a:ext>
            </a:extLst>
          </p:cNvPr>
          <p:cNvSpPr txBox="1">
            <a:spLocks/>
          </p:cNvSpPr>
          <p:nvPr/>
        </p:nvSpPr>
        <p:spPr>
          <a:xfrm>
            <a:off x="5884244" y="2828750"/>
            <a:ext cx="423511" cy="1646998"/>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endParaRPr lang="it-IT" sz="8800" dirty="0">
              <a:solidFill>
                <a:schemeClr val="tx1"/>
              </a:solidFill>
              <a:latin typeface="Times New Roman" panose="02020603050405020304" pitchFamily="18" charset="0"/>
              <a:cs typeface="Times New Roman" panose="02020603050405020304" pitchFamily="18" charset="0"/>
            </a:endParaRPr>
          </a:p>
        </p:txBody>
      </p:sp>
      <p:pic>
        <p:nvPicPr>
          <p:cNvPr id="4" name="Immagine 3" descr="Immagine che contiene screenshot&#10;&#10;Descrizione generata automaticamente">
            <a:extLst>
              <a:ext uri="{FF2B5EF4-FFF2-40B4-BE49-F238E27FC236}">
                <a16:creationId xmlns:a16="http://schemas.microsoft.com/office/drawing/2014/main" id="{EBE2CD9C-D7C5-46E7-945C-B95F9CA58DA5}"/>
              </a:ext>
            </a:extLst>
          </p:cNvPr>
          <p:cNvPicPr>
            <a:picLocks noChangeAspect="1"/>
          </p:cNvPicPr>
          <p:nvPr/>
        </p:nvPicPr>
        <p:blipFill rotWithShape="1">
          <a:blip r:embed="rId3">
            <a:extLst>
              <a:ext uri="{28A0092B-C50C-407E-A947-70E740481C1C}">
                <a14:useLocalDpi xmlns:a14="http://schemas.microsoft.com/office/drawing/2010/main" val="0"/>
              </a:ext>
            </a:extLst>
          </a:blip>
          <a:srcRect l="8309" t="4273" b="2788"/>
          <a:stretch/>
        </p:blipFill>
        <p:spPr>
          <a:xfrm>
            <a:off x="4908883" y="1841320"/>
            <a:ext cx="6574055" cy="4424971"/>
          </a:xfrm>
          <a:prstGeom prst="rect">
            <a:avLst/>
          </a:prstGeom>
        </p:spPr>
      </p:pic>
      <p:pic>
        <p:nvPicPr>
          <p:cNvPr id="3" name="Immagine 2">
            <a:extLst>
              <a:ext uri="{FF2B5EF4-FFF2-40B4-BE49-F238E27FC236}">
                <a16:creationId xmlns:a16="http://schemas.microsoft.com/office/drawing/2014/main" id="{18A2E65E-B5D9-48A1-A921-A69031A77B63}"/>
              </a:ext>
            </a:extLst>
          </p:cNvPr>
          <p:cNvPicPr>
            <a:picLocks noChangeAspect="1"/>
          </p:cNvPicPr>
          <p:nvPr/>
        </p:nvPicPr>
        <p:blipFill>
          <a:blip r:embed="rId4"/>
          <a:stretch>
            <a:fillRect/>
          </a:stretch>
        </p:blipFill>
        <p:spPr>
          <a:xfrm>
            <a:off x="526079" y="2828750"/>
            <a:ext cx="3895123" cy="2102389"/>
          </a:xfrm>
          <a:prstGeom prst="rect">
            <a:avLst/>
          </a:prstGeom>
        </p:spPr>
      </p:pic>
    </p:spTree>
    <p:extLst>
      <p:ext uri="{BB962C8B-B14F-4D97-AF65-F5344CB8AC3E}">
        <p14:creationId xmlns:p14="http://schemas.microsoft.com/office/powerpoint/2010/main" val="3161811361"/>
      </p:ext>
    </p:extLst>
  </p:cSld>
  <p:clrMapOvr>
    <a:masterClrMapping/>
  </p:clrMapOvr>
</p:sld>
</file>

<file path=ppt/theme/theme1.xml><?xml version="1.0" encoding="utf-8"?>
<a:theme xmlns:a="http://schemas.openxmlformats.org/drawingml/2006/main" name="Tema1">
  <a:themeElements>
    <a:clrScheme name="Retrospettivo">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ema1" id="{73851934-B7AE-4BC5-B75E-004AA9A66B19}" vid="{A7601940-E31A-471B-80B0-A0FF37BE2F0E}"/>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1689</TotalTime>
  <Words>2239</Words>
  <Application>Microsoft Office PowerPoint</Application>
  <PresentationFormat>Widescreen</PresentationFormat>
  <Paragraphs>102</Paragraphs>
  <Slides>18</Slides>
  <Notes>15</Notes>
  <HiddenSlides>0</HiddenSlides>
  <MMClips>0</MMClips>
  <ScaleCrop>false</ScaleCrop>
  <HeadingPairs>
    <vt:vector size="6" baseType="variant">
      <vt:variant>
        <vt:lpstr>Caratteri utilizzati</vt:lpstr>
      </vt:variant>
      <vt:variant>
        <vt:i4>7</vt:i4>
      </vt:variant>
      <vt:variant>
        <vt:lpstr>Tema</vt:lpstr>
      </vt:variant>
      <vt:variant>
        <vt:i4>1</vt:i4>
      </vt:variant>
      <vt:variant>
        <vt:lpstr>Titoli diapositive</vt:lpstr>
      </vt:variant>
      <vt:variant>
        <vt:i4>18</vt:i4>
      </vt:variant>
    </vt:vector>
  </HeadingPairs>
  <TitlesOfParts>
    <vt:vector size="26" baseType="lpstr">
      <vt:lpstr>Arial</vt:lpstr>
      <vt:lpstr>Book Antiqua</vt:lpstr>
      <vt:lpstr>Calibri</vt:lpstr>
      <vt:lpstr>Calibri Light</vt:lpstr>
      <vt:lpstr>Cambria Math</vt:lpstr>
      <vt:lpstr>Segoe UI</vt:lpstr>
      <vt:lpstr>Times New Roman</vt:lpstr>
      <vt:lpstr>Tema1</vt:lpstr>
      <vt:lpstr>Gestione energetica dei veicoli a trazione elettrica e ibrida</vt:lpstr>
      <vt:lpstr>Binomio trasporto-inquinamento</vt:lpstr>
      <vt:lpstr>Fattori da investigare</vt:lpstr>
      <vt:lpstr>Perché?</vt:lpstr>
      <vt:lpstr>Analisi</vt:lpstr>
      <vt:lpstr>Dati</vt:lpstr>
      <vt:lpstr>Dati</vt:lpstr>
      <vt:lpstr>IEEE 34 nodes</vt:lpstr>
      <vt:lpstr>Tipi di ricarica</vt:lpstr>
      <vt:lpstr>Casi di studio 1</vt:lpstr>
      <vt:lpstr>Casi di studio 2</vt:lpstr>
      <vt:lpstr>Casi di studio 3</vt:lpstr>
      <vt:lpstr>Analisi di sensibilità</vt:lpstr>
      <vt:lpstr>Conclusioni</vt:lpstr>
      <vt:lpstr>In Italia</vt:lpstr>
      <vt:lpstr>In Italia</vt:lpstr>
      <vt:lpstr>V2G, veicoli come servizi ancillari</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Programmazione di Sistemi di IoT</dc:title>
  <dc:creator>enrico ubaldino</dc:creator>
  <cp:lastModifiedBy>enrico ubaldino</cp:lastModifiedBy>
  <cp:revision>179</cp:revision>
  <dcterms:created xsi:type="dcterms:W3CDTF">2020-02-01T11:07:25Z</dcterms:created>
  <dcterms:modified xsi:type="dcterms:W3CDTF">2020-07-03T14:41:56Z</dcterms:modified>
</cp:coreProperties>
</file>