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1" r:id="rId6"/>
    <p:sldId id="303" r:id="rId7"/>
    <p:sldId id="262" r:id="rId8"/>
    <p:sldId id="267" r:id="rId9"/>
    <p:sldId id="304" r:id="rId10"/>
    <p:sldId id="305" r:id="rId11"/>
    <p:sldId id="306" r:id="rId12"/>
    <p:sldId id="307" r:id="rId13"/>
    <p:sldId id="308" r:id="rId14"/>
    <p:sldId id="309" r:id="rId15"/>
    <p:sldId id="310" r:id="rId16"/>
    <p:sldId id="311" r:id="rId17"/>
    <p:sldId id="312" r:id="rId18"/>
    <p:sldId id="313" r:id="rId19"/>
    <p:sldId id="314" r:id="rId20"/>
    <p:sldId id="31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94660"/>
  </p:normalViewPr>
  <p:slideViewPr>
    <p:cSldViewPr snapToGrid="0">
      <p:cViewPr varScale="1">
        <p:scale>
          <a:sx n="40" d="100"/>
          <a:sy n="40" d="100"/>
        </p:scale>
        <p:origin x="72" y="16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F6E8CF-223B-4537-9575-FF6E0EF838C2}"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E072D-3818-44EA-BDC2-779E2363086F}" type="slidenum">
              <a:rPr lang="en-IN" smtClean="0"/>
              <a:t>‹#›</a:t>
            </a:fld>
            <a:endParaRPr lang="en-IN"/>
          </a:p>
        </p:txBody>
      </p:sp>
    </p:spTree>
    <p:extLst>
      <p:ext uri="{BB962C8B-B14F-4D97-AF65-F5344CB8AC3E}">
        <p14:creationId xmlns:p14="http://schemas.microsoft.com/office/powerpoint/2010/main" val="3896059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5C750-7D46-4F73-9378-CC29D2F369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2D235E-C09E-4F92-8889-90424CB3C0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291282-FAB0-4203-9724-C0D8ACF277FC}"/>
              </a:ext>
            </a:extLst>
          </p:cNvPr>
          <p:cNvSpPr>
            <a:spLocks noGrp="1"/>
          </p:cNvSpPr>
          <p:nvPr>
            <p:ph type="dt" sz="half" idx="10"/>
          </p:nvPr>
        </p:nvSpPr>
        <p:spPr/>
        <p:txBody>
          <a:bodyPr/>
          <a:lstStyle/>
          <a:p>
            <a:fld id="{801A9F92-5D80-4BA8-80BE-61A96197279E}" type="datetimeFigureOut">
              <a:rPr lang="en-IN" smtClean="0"/>
              <a:t>01-04-2024</a:t>
            </a:fld>
            <a:endParaRPr lang="en-IN"/>
          </a:p>
        </p:txBody>
      </p:sp>
      <p:sp>
        <p:nvSpPr>
          <p:cNvPr id="5" name="Footer Placeholder 4">
            <a:extLst>
              <a:ext uri="{FF2B5EF4-FFF2-40B4-BE49-F238E27FC236}">
                <a16:creationId xmlns:a16="http://schemas.microsoft.com/office/drawing/2014/main" id="{76548FD6-A351-4E06-B20B-6014A1D56A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E5DB9A-93D6-403E-A727-EE1AE5EB4E6D}"/>
              </a:ext>
            </a:extLst>
          </p:cNvPr>
          <p:cNvSpPr>
            <a:spLocks noGrp="1"/>
          </p:cNvSpPr>
          <p:nvPr>
            <p:ph type="sldNum" sz="quarter" idx="12"/>
          </p:nvPr>
        </p:nvSpPr>
        <p:spPr/>
        <p:txBody>
          <a:bodyPr/>
          <a:lstStyle/>
          <a:p>
            <a:fld id="{A51D24C2-E4A2-4FAE-A1C7-783A6C32D11C}" type="slidenum">
              <a:rPr lang="en-IN" smtClean="0"/>
              <a:t>‹#›</a:t>
            </a:fld>
            <a:endParaRPr lang="en-IN"/>
          </a:p>
        </p:txBody>
      </p:sp>
    </p:spTree>
    <p:extLst>
      <p:ext uri="{BB962C8B-B14F-4D97-AF65-F5344CB8AC3E}">
        <p14:creationId xmlns:p14="http://schemas.microsoft.com/office/powerpoint/2010/main" val="1939325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A7DE5-DD9E-41C0-B3BF-AD212686B0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C57C92-4304-453E-9141-BBF84EF53F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A8A854-F7B0-4C39-BAE3-DA7BA45217A0}"/>
              </a:ext>
            </a:extLst>
          </p:cNvPr>
          <p:cNvSpPr>
            <a:spLocks noGrp="1"/>
          </p:cNvSpPr>
          <p:nvPr>
            <p:ph type="dt" sz="half" idx="10"/>
          </p:nvPr>
        </p:nvSpPr>
        <p:spPr/>
        <p:txBody>
          <a:bodyPr/>
          <a:lstStyle/>
          <a:p>
            <a:fld id="{801A9F92-5D80-4BA8-80BE-61A96197279E}" type="datetimeFigureOut">
              <a:rPr lang="en-IN" smtClean="0"/>
              <a:t>01-04-2024</a:t>
            </a:fld>
            <a:endParaRPr lang="en-IN"/>
          </a:p>
        </p:txBody>
      </p:sp>
      <p:sp>
        <p:nvSpPr>
          <p:cNvPr id="5" name="Footer Placeholder 4">
            <a:extLst>
              <a:ext uri="{FF2B5EF4-FFF2-40B4-BE49-F238E27FC236}">
                <a16:creationId xmlns:a16="http://schemas.microsoft.com/office/drawing/2014/main" id="{902505F9-BCA8-415B-93ED-BD151372B9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A7C73F-D7E0-40A1-89C4-C4A9168A2900}"/>
              </a:ext>
            </a:extLst>
          </p:cNvPr>
          <p:cNvSpPr>
            <a:spLocks noGrp="1"/>
          </p:cNvSpPr>
          <p:nvPr>
            <p:ph type="sldNum" sz="quarter" idx="12"/>
          </p:nvPr>
        </p:nvSpPr>
        <p:spPr/>
        <p:txBody>
          <a:bodyPr/>
          <a:lstStyle/>
          <a:p>
            <a:fld id="{A51D24C2-E4A2-4FAE-A1C7-783A6C32D11C}" type="slidenum">
              <a:rPr lang="en-IN" smtClean="0"/>
              <a:t>‹#›</a:t>
            </a:fld>
            <a:endParaRPr lang="en-IN"/>
          </a:p>
        </p:txBody>
      </p:sp>
    </p:spTree>
    <p:extLst>
      <p:ext uri="{BB962C8B-B14F-4D97-AF65-F5344CB8AC3E}">
        <p14:creationId xmlns:p14="http://schemas.microsoft.com/office/powerpoint/2010/main" val="3116094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71E8CB-FF68-4C77-881F-4DB1A0B34E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33D46D-4505-44F8-AABE-6A15C93121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8593B3-C90C-4979-A670-93D5FAB6538F}"/>
              </a:ext>
            </a:extLst>
          </p:cNvPr>
          <p:cNvSpPr>
            <a:spLocks noGrp="1"/>
          </p:cNvSpPr>
          <p:nvPr>
            <p:ph type="dt" sz="half" idx="10"/>
          </p:nvPr>
        </p:nvSpPr>
        <p:spPr/>
        <p:txBody>
          <a:bodyPr/>
          <a:lstStyle/>
          <a:p>
            <a:fld id="{801A9F92-5D80-4BA8-80BE-61A96197279E}" type="datetimeFigureOut">
              <a:rPr lang="en-IN" smtClean="0"/>
              <a:t>01-04-2024</a:t>
            </a:fld>
            <a:endParaRPr lang="en-IN"/>
          </a:p>
        </p:txBody>
      </p:sp>
      <p:sp>
        <p:nvSpPr>
          <p:cNvPr id="5" name="Footer Placeholder 4">
            <a:extLst>
              <a:ext uri="{FF2B5EF4-FFF2-40B4-BE49-F238E27FC236}">
                <a16:creationId xmlns:a16="http://schemas.microsoft.com/office/drawing/2014/main" id="{3FCBBED0-350F-46CF-9955-6B9B4D1B36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421DB5-3B18-4ED4-A13F-9E90244B48D6}"/>
              </a:ext>
            </a:extLst>
          </p:cNvPr>
          <p:cNvSpPr>
            <a:spLocks noGrp="1"/>
          </p:cNvSpPr>
          <p:nvPr>
            <p:ph type="sldNum" sz="quarter" idx="12"/>
          </p:nvPr>
        </p:nvSpPr>
        <p:spPr/>
        <p:txBody>
          <a:bodyPr/>
          <a:lstStyle/>
          <a:p>
            <a:fld id="{A51D24C2-E4A2-4FAE-A1C7-783A6C32D11C}" type="slidenum">
              <a:rPr lang="en-IN" smtClean="0"/>
              <a:t>‹#›</a:t>
            </a:fld>
            <a:endParaRPr lang="en-IN"/>
          </a:p>
        </p:txBody>
      </p:sp>
    </p:spTree>
    <p:extLst>
      <p:ext uri="{BB962C8B-B14F-4D97-AF65-F5344CB8AC3E}">
        <p14:creationId xmlns:p14="http://schemas.microsoft.com/office/powerpoint/2010/main" val="423187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736FA-61A0-4F0B-96CB-D3AEE69CF3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F0D86A-E737-41BF-8A42-860EA83CD2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B3508B-DB3C-45ED-82D9-C399DC170B4B}"/>
              </a:ext>
            </a:extLst>
          </p:cNvPr>
          <p:cNvSpPr>
            <a:spLocks noGrp="1"/>
          </p:cNvSpPr>
          <p:nvPr>
            <p:ph type="dt" sz="half" idx="10"/>
          </p:nvPr>
        </p:nvSpPr>
        <p:spPr/>
        <p:txBody>
          <a:bodyPr/>
          <a:lstStyle/>
          <a:p>
            <a:fld id="{801A9F92-5D80-4BA8-80BE-61A96197279E}" type="datetimeFigureOut">
              <a:rPr lang="en-IN" smtClean="0"/>
              <a:t>01-04-2024</a:t>
            </a:fld>
            <a:endParaRPr lang="en-IN"/>
          </a:p>
        </p:txBody>
      </p:sp>
      <p:sp>
        <p:nvSpPr>
          <p:cNvPr id="5" name="Footer Placeholder 4">
            <a:extLst>
              <a:ext uri="{FF2B5EF4-FFF2-40B4-BE49-F238E27FC236}">
                <a16:creationId xmlns:a16="http://schemas.microsoft.com/office/drawing/2014/main" id="{B7FAE0DC-27FE-4353-B6F2-454726A238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0BF84-3B7F-448A-926B-21448155FCC3}"/>
              </a:ext>
            </a:extLst>
          </p:cNvPr>
          <p:cNvSpPr>
            <a:spLocks noGrp="1"/>
          </p:cNvSpPr>
          <p:nvPr>
            <p:ph type="sldNum" sz="quarter" idx="12"/>
          </p:nvPr>
        </p:nvSpPr>
        <p:spPr/>
        <p:txBody>
          <a:bodyPr/>
          <a:lstStyle/>
          <a:p>
            <a:fld id="{A51D24C2-E4A2-4FAE-A1C7-783A6C32D11C}" type="slidenum">
              <a:rPr lang="en-IN" smtClean="0"/>
              <a:t>‹#›</a:t>
            </a:fld>
            <a:endParaRPr lang="en-IN"/>
          </a:p>
        </p:txBody>
      </p:sp>
    </p:spTree>
    <p:extLst>
      <p:ext uri="{BB962C8B-B14F-4D97-AF65-F5344CB8AC3E}">
        <p14:creationId xmlns:p14="http://schemas.microsoft.com/office/powerpoint/2010/main" val="296681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04FCC-16B6-4836-9C93-661A8157E0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4B8BE7-DC05-40AB-AC9A-4607652899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FAA2B5-E494-49C4-A633-A5EA51AFFD9D}"/>
              </a:ext>
            </a:extLst>
          </p:cNvPr>
          <p:cNvSpPr>
            <a:spLocks noGrp="1"/>
          </p:cNvSpPr>
          <p:nvPr>
            <p:ph type="dt" sz="half" idx="10"/>
          </p:nvPr>
        </p:nvSpPr>
        <p:spPr/>
        <p:txBody>
          <a:bodyPr/>
          <a:lstStyle/>
          <a:p>
            <a:fld id="{801A9F92-5D80-4BA8-80BE-61A96197279E}" type="datetimeFigureOut">
              <a:rPr lang="en-IN" smtClean="0"/>
              <a:t>01-04-2024</a:t>
            </a:fld>
            <a:endParaRPr lang="en-IN"/>
          </a:p>
        </p:txBody>
      </p:sp>
      <p:sp>
        <p:nvSpPr>
          <p:cNvPr id="5" name="Footer Placeholder 4">
            <a:extLst>
              <a:ext uri="{FF2B5EF4-FFF2-40B4-BE49-F238E27FC236}">
                <a16:creationId xmlns:a16="http://schemas.microsoft.com/office/drawing/2014/main" id="{06D28A39-8823-419D-86B0-5026962153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21009D-2241-4A4E-B138-0F9E3D541585}"/>
              </a:ext>
            </a:extLst>
          </p:cNvPr>
          <p:cNvSpPr>
            <a:spLocks noGrp="1"/>
          </p:cNvSpPr>
          <p:nvPr>
            <p:ph type="sldNum" sz="quarter" idx="12"/>
          </p:nvPr>
        </p:nvSpPr>
        <p:spPr/>
        <p:txBody>
          <a:bodyPr/>
          <a:lstStyle/>
          <a:p>
            <a:fld id="{A51D24C2-E4A2-4FAE-A1C7-783A6C32D11C}" type="slidenum">
              <a:rPr lang="en-IN" smtClean="0"/>
              <a:t>‹#›</a:t>
            </a:fld>
            <a:endParaRPr lang="en-IN"/>
          </a:p>
        </p:txBody>
      </p:sp>
    </p:spTree>
    <p:extLst>
      <p:ext uri="{BB962C8B-B14F-4D97-AF65-F5344CB8AC3E}">
        <p14:creationId xmlns:p14="http://schemas.microsoft.com/office/powerpoint/2010/main" val="1621783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B9A6F-755F-461D-85ED-04AAE1D224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1470E1-D1E6-4CD3-AE30-6FE93B9864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A00E04-6D33-47D8-AED8-DDB975E010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4C1FCEB-26D8-4CC9-9462-1AB47104530A}"/>
              </a:ext>
            </a:extLst>
          </p:cNvPr>
          <p:cNvSpPr>
            <a:spLocks noGrp="1"/>
          </p:cNvSpPr>
          <p:nvPr>
            <p:ph type="dt" sz="half" idx="10"/>
          </p:nvPr>
        </p:nvSpPr>
        <p:spPr/>
        <p:txBody>
          <a:bodyPr/>
          <a:lstStyle/>
          <a:p>
            <a:fld id="{801A9F92-5D80-4BA8-80BE-61A96197279E}" type="datetimeFigureOut">
              <a:rPr lang="en-IN" smtClean="0"/>
              <a:t>01-04-2024</a:t>
            </a:fld>
            <a:endParaRPr lang="en-IN"/>
          </a:p>
        </p:txBody>
      </p:sp>
      <p:sp>
        <p:nvSpPr>
          <p:cNvPr id="6" name="Footer Placeholder 5">
            <a:extLst>
              <a:ext uri="{FF2B5EF4-FFF2-40B4-BE49-F238E27FC236}">
                <a16:creationId xmlns:a16="http://schemas.microsoft.com/office/drawing/2014/main" id="{A0305E0C-373E-40E9-B24A-F8FF5BF906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E36890-8E98-47CB-BDC9-AB66A5BA5137}"/>
              </a:ext>
            </a:extLst>
          </p:cNvPr>
          <p:cNvSpPr>
            <a:spLocks noGrp="1"/>
          </p:cNvSpPr>
          <p:nvPr>
            <p:ph type="sldNum" sz="quarter" idx="12"/>
          </p:nvPr>
        </p:nvSpPr>
        <p:spPr/>
        <p:txBody>
          <a:bodyPr/>
          <a:lstStyle/>
          <a:p>
            <a:fld id="{A51D24C2-E4A2-4FAE-A1C7-783A6C32D11C}" type="slidenum">
              <a:rPr lang="en-IN" smtClean="0"/>
              <a:t>‹#›</a:t>
            </a:fld>
            <a:endParaRPr lang="en-IN"/>
          </a:p>
        </p:txBody>
      </p:sp>
    </p:spTree>
    <p:extLst>
      <p:ext uri="{BB962C8B-B14F-4D97-AF65-F5344CB8AC3E}">
        <p14:creationId xmlns:p14="http://schemas.microsoft.com/office/powerpoint/2010/main" val="4160353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C0DC-A4D6-4A41-91E1-AADC89BEA4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154A69-8D2B-4526-92E7-00D12780F4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88CE53-F9F4-41F0-A17C-F55A108BB8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799654-32E0-46AF-B53D-5CB8198499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3411C2-DF60-417A-85D6-EC25F43530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1BC407-1876-459A-864B-3007A61113AC}"/>
              </a:ext>
            </a:extLst>
          </p:cNvPr>
          <p:cNvSpPr>
            <a:spLocks noGrp="1"/>
          </p:cNvSpPr>
          <p:nvPr>
            <p:ph type="dt" sz="half" idx="10"/>
          </p:nvPr>
        </p:nvSpPr>
        <p:spPr/>
        <p:txBody>
          <a:bodyPr/>
          <a:lstStyle/>
          <a:p>
            <a:fld id="{801A9F92-5D80-4BA8-80BE-61A96197279E}" type="datetimeFigureOut">
              <a:rPr lang="en-IN" smtClean="0"/>
              <a:t>01-04-2024</a:t>
            </a:fld>
            <a:endParaRPr lang="en-IN"/>
          </a:p>
        </p:txBody>
      </p:sp>
      <p:sp>
        <p:nvSpPr>
          <p:cNvPr id="8" name="Footer Placeholder 7">
            <a:extLst>
              <a:ext uri="{FF2B5EF4-FFF2-40B4-BE49-F238E27FC236}">
                <a16:creationId xmlns:a16="http://schemas.microsoft.com/office/drawing/2014/main" id="{F87C2155-95DB-4B53-A332-F80624CB18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96CB6C-E347-423B-85E7-5F2D65B502FB}"/>
              </a:ext>
            </a:extLst>
          </p:cNvPr>
          <p:cNvSpPr>
            <a:spLocks noGrp="1"/>
          </p:cNvSpPr>
          <p:nvPr>
            <p:ph type="sldNum" sz="quarter" idx="12"/>
          </p:nvPr>
        </p:nvSpPr>
        <p:spPr/>
        <p:txBody>
          <a:bodyPr/>
          <a:lstStyle/>
          <a:p>
            <a:fld id="{A51D24C2-E4A2-4FAE-A1C7-783A6C32D11C}" type="slidenum">
              <a:rPr lang="en-IN" smtClean="0"/>
              <a:t>‹#›</a:t>
            </a:fld>
            <a:endParaRPr lang="en-IN"/>
          </a:p>
        </p:txBody>
      </p:sp>
    </p:spTree>
    <p:extLst>
      <p:ext uri="{BB962C8B-B14F-4D97-AF65-F5344CB8AC3E}">
        <p14:creationId xmlns:p14="http://schemas.microsoft.com/office/powerpoint/2010/main" val="1826875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B606A-1136-48E0-9591-6443A43364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612C75-B8ED-47BE-B8BC-3CEB409AB7C6}"/>
              </a:ext>
            </a:extLst>
          </p:cNvPr>
          <p:cNvSpPr>
            <a:spLocks noGrp="1"/>
          </p:cNvSpPr>
          <p:nvPr>
            <p:ph type="dt" sz="half" idx="10"/>
          </p:nvPr>
        </p:nvSpPr>
        <p:spPr/>
        <p:txBody>
          <a:bodyPr/>
          <a:lstStyle/>
          <a:p>
            <a:fld id="{801A9F92-5D80-4BA8-80BE-61A96197279E}" type="datetimeFigureOut">
              <a:rPr lang="en-IN" smtClean="0"/>
              <a:t>01-04-2024</a:t>
            </a:fld>
            <a:endParaRPr lang="en-IN"/>
          </a:p>
        </p:txBody>
      </p:sp>
      <p:sp>
        <p:nvSpPr>
          <p:cNvPr id="4" name="Footer Placeholder 3">
            <a:extLst>
              <a:ext uri="{FF2B5EF4-FFF2-40B4-BE49-F238E27FC236}">
                <a16:creationId xmlns:a16="http://schemas.microsoft.com/office/drawing/2014/main" id="{FDEDE235-AB34-4951-B568-8EE95CFDEC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B32E8B-0F1F-483C-88FF-64D9DE7830E6}"/>
              </a:ext>
            </a:extLst>
          </p:cNvPr>
          <p:cNvSpPr>
            <a:spLocks noGrp="1"/>
          </p:cNvSpPr>
          <p:nvPr>
            <p:ph type="sldNum" sz="quarter" idx="12"/>
          </p:nvPr>
        </p:nvSpPr>
        <p:spPr/>
        <p:txBody>
          <a:bodyPr/>
          <a:lstStyle/>
          <a:p>
            <a:fld id="{A51D24C2-E4A2-4FAE-A1C7-783A6C32D11C}" type="slidenum">
              <a:rPr lang="en-IN" smtClean="0"/>
              <a:t>‹#›</a:t>
            </a:fld>
            <a:endParaRPr lang="en-IN"/>
          </a:p>
        </p:txBody>
      </p:sp>
    </p:spTree>
    <p:extLst>
      <p:ext uri="{BB962C8B-B14F-4D97-AF65-F5344CB8AC3E}">
        <p14:creationId xmlns:p14="http://schemas.microsoft.com/office/powerpoint/2010/main" val="3493306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8756CC-1A0A-49DF-8A6D-E6548BA76228}"/>
              </a:ext>
            </a:extLst>
          </p:cNvPr>
          <p:cNvSpPr>
            <a:spLocks noGrp="1"/>
          </p:cNvSpPr>
          <p:nvPr>
            <p:ph type="dt" sz="half" idx="10"/>
          </p:nvPr>
        </p:nvSpPr>
        <p:spPr/>
        <p:txBody>
          <a:bodyPr/>
          <a:lstStyle/>
          <a:p>
            <a:fld id="{801A9F92-5D80-4BA8-80BE-61A96197279E}" type="datetimeFigureOut">
              <a:rPr lang="en-IN" smtClean="0"/>
              <a:t>01-04-2024</a:t>
            </a:fld>
            <a:endParaRPr lang="en-IN"/>
          </a:p>
        </p:txBody>
      </p:sp>
      <p:sp>
        <p:nvSpPr>
          <p:cNvPr id="3" name="Footer Placeholder 2">
            <a:extLst>
              <a:ext uri="{FF2B5EF4-FFF2-40B4-BE49-F238E27FC236}">
                <a16:creationId xmlns:a16="http://schemas.microsoft.com/office/drawing/2014/main" id="{D4B3B4F1-4C11-476D-9B48-76E272001F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B85193-8A8D-4FAD-8D79-A64205943564}"/>
              </a:ext>
            </a:extLst>
          </p:cNvPr>
          <p:cNvSpPr>
            <a:spLocks noGrp="1"/>
          </p:cNvSpPr>
          <p:nvPr>
            <p:ph type="sldNum" sz="quarter" idx="12"/>
          </p:nvPr>
        </p:nvSpPr>
        <p:spPr/>
        <p:txBody>
          <a:bodyPr/>
          <a:lstStyle/>
          <a:p>
            <a:fld id="{A51D24C2-E4A2-4FAE-A1C7-783A6C32D11C}" type="slidenum">
              <a:rPr lang="en-IN" smtClean="0"/>
              <a:t>‹#›</a:t>
            </a:fld>
            <a:endParaRPr lang="en-IN"/>
          </a:p>
        </p:txBody>
      </p:sp>
    </p:spTree>
    <p:extLst>
      <p:ext uri="{BB962C8B-B14F-4D97-AF65-F5344CB8AC3E}">
        <p14:creationId xmlns:p14="http://schemas.microsoft.com/office/powerpoint/2010/main" val="1078226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6E8DC-5B27-4803-939C-34C5BF764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D38032-890C-46A8-A6FC-34F8E94484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0A0F8B-908C-46CB-8B7B-5E35B3310D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6B587D-7935-4BE9-9EF5-534FDEE2E7A2}"/>
              </a:ext>
            </a:extLst>
          </p:cNvPr>
          <p:cNvSpPr>
            <a:spLocks noGrp="1"/>
          </p:cNvSpPr>
          <p:nvPr>
            <p:ph type="dt" sz="half" idx="10"/>
          </p:nvPr>
        </p:nvSpPr>
        <p:spPr/>
        <p:txBody>
          <a:bodyPr/>
          <a:lstStyle/>
          <a:p>
            <a:fld id="{801A9F92-5D80-4BA8-80BE-61A96197279E}" type="datetimeFigureOut">
              <a:rPr lang="en-IN" smtClean="0"/>
              <a:t>01-04-2024</a:t>
            </a:fld>
            <a:endParaRPr lang="en-IN"/>
          </a:p>
        </p:txBody>
      </p:sp>
      <p:sp>
        <p:nvSpPr>
          <p:cNvPr id="6" name="Footer Placeholder 5">
            <a:extLst>
              <a:ext uri="{FF2B5EF4-FFF2-40B4-BE49-F238E27FC236}">
                <a16:creationId xmlns:a16="http://schemas.microsoft.com/office/drawing/2014/main" id="{093ADEA4-B3CA-4257-8765-0BF9422274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856D42-087A-44F0-94F3-16A3094F611B}"/>
              </a:ext>
            </a:extLst>
          </p:cNvPr>
          <p:cNvSpPr>
            <a:spLocks noGrp="1"/>
          </p:cNvSpPr>
          <p:nvPr>
            <p:ph type="sldNum" sz="quarter" idx="12"/>
          </p:nvPr>
        </p:nvSpPr>
        <p:spPr/>
        <p:txBody>
          <a:bodyPr/>
          <a:lstStyle/>
          <a:p>
            <a:fld id="{A51D24C2-E4A2-4FAE-A1C7-783A6C32D11C}" type="slidenum">
              <a:rPr lang="en-IN" smtClean="0"/>
              <a:t>‹#›</a:t>
            </a:fld>
            <a:endParaRPr lang="en-IN"/>
          </a:p>
        </p:txBody>
      </p:sp>
    </p:spTree>
    <p:extLst>
      <p:ext uri="{BB962C8B-B14F-4D97-AF65-F5344CB8AC3E}">
        <p14:creationId xmlns:p14="http://schemas.microsoft.com/office/powerpoint/2010/main" val="298596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7530E-5138-4513-9871-04D35B61BD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D77A7D-7930-4DD4-B5B4-37EC12E169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784D1C-AEA0-4187-978A-64CD3926FD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492E1D-27EB-40D4-A8ED-4346D8C2EE44}"/>
              </a:ext>
            </a:extLst>
          </p:cNvPr>
          <p:cNvSpPr>
            <a:spLocks noGrp="1"/>
          </p:cNvSpPr>
          <p:nvPr>
            <p:ph type="dt" sz="half" idx="10"/>
          </p:nvPr>
        </p:nvSpPr>
        <p:spPr/>
        <p:txBody>
          <a:bodyPr/>
          <a:lstStyle/>
          <a:p>
            <a:fld id="{801A9F92-5D80-4BA8-80BE-61A96197279E}" type="datetimeFigureOut">
              <a:rPr lang="en-IN" smtClean="0"/>
              <a:t>01-04-2024</a:t>
            </a:fld>
            <a:endParaRPr lang="en-IN"/>
          </a:p>
        </p:txBody>
      </p:sp>
      <p:sp>
        <p:nvSpPr>
          <p:cNvPr id="6" name="Footer Placeholder 5">
            <a:extLst>
              <a:ext uri="{FF2B5EF4-FFF2-40B4-BE49-F238E27FC236}">
                <a16:creationId xmlns:a16="http://schemas.microsoft.com/office/drawing/2014/main" id="{436DA848-01A6-4744-A9D4-40B60931E7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132661-643C-4DD7-B8B1-1FA3D8A6882F}"/>
              </a:ext>
            </a:extLst>
          </p:cNvPr>
          <p:cNvSpPr>
            <a:spLocks noGrp="1"/>
          </p:cNvSpPr>
          <p:nvPr>
            <p:ph type="sldNum" sz="quarter" idx="12"/>
          </p:nvPr>
        </p:nvSpPr>
        <p:spPr/>
        <p:txBody>
          <a:bodyPr/>
          <a:lstStyle/>
          <a:p>
            <a:fld id="{A51D24C2-E4A2-4FAE-A1C7-783A6C32D11C}" type="slidenum">
              <a:rPr lang="en-IN" smtClean="0"/>
              <a:t>‹#›</a:t>
            </a:fld>
            <a:endParaRPr lang="en-IN"/>
          </a:p>
        </p:txBody>
      </p:sp>
    </p:spTree>
    <p:extLst>
      <p:ext uri="{BB962C8B-B14F-4D97-AF65-F5344CB8AC3E}">
        <p14:creationId xmlns:p14="http://schemas.microsoft.com/office/powerpoint/2010/main" val="3154549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22669E-3612-436E-8647-60DFCEA667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00D53A-1BF4-4A9B-95B8-71D7D3C3C0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B2E0EB-1C8A-4012-9181-49EC2A9B58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A9F92-5D80-4BA8-80BE-61A96197279E}" type="datetimeFigureOut">
              <a:rPr lang="en-IN" smtClean="0"/>
              <a:t>01-04-2024</a:t>
            </a:fld>
            <a:endParaRPr lang="en-IN"/>
          </a:p>
        </p:txBody>
      </p:sp>
      <p:sp>
        <p:nvSpPr>
          <p:cNvPr id="5" name="Footer Placeholder 4">
            <a:extLst>
              <a:ext uri="{FF2B5EF4-FFF2-40B4-BE49-F238E27FC236}">
                <a16:creationId xmlns:a16="http://schemas.microsoft.com/office/drawing/2014/main" id="{C9E4B882-1CFA-4105-82E8-F50DFB5063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1ACAFA-513D-4124-8DDB-64FE150C38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1D24C2-E4A2-4FAE-A1C7-783A6C32D11C}" type="slidenum">
              <a:rPr lang="en-IN" smtClean="0"/>
              <a:t>‹#›</a:t>
            </a:fld>
            <a:endParaRPr lang="en-IN"/>
          </a:p>
        </p:txBody>
      </p:sp>
    </p:spTree>
    <p:extLst>
      <p:ext uri="{BB962C8B-B14F-4D97-AF65-F5344CB8AC3E}">
        <p14:creationId xmlns:p14="http://schemas.microsoft.com/office/powerpoint/2010/main" val="9694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F08FBC-838B-4037-8A6D-E90CEAF0A1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CFC0D571-C8F5-4335-BAC3-2CC32A58E975}"/>
              </a:ext>
            </a:extLst>
          </p:cNvPr>
          <p:cNvSpPr txBox="1"/>
          <p:nvPr/>
        </p:nvSpPr>
        <p:spPr>
          <a:xfrm>
            <a:off x="403225" y="2489200"/>
            <a:ext cx="5887508" cy="1446550"/>
          </a:xfrm>
          <a:prstGeom prst="rect">
            <a:avLst/>
          </a:prstGeom>
          <a:noFill/>
        </p:spPr>
        <p:txBody>
          <a:bodyPr wrap="square" rtlCol="0">
            <a:spAutoFit/>
          </a:bodyPr>
          <a:lstStyle/>
          <a:p>
            <a:r>
              <a:rPr lang="en-US" sz="4400" dirty="0">
                <a:latin typeface="Visby Round CF Demi Bold" panose="00000700000000000000" pitchFamily="50" charset="0"/>
              </a:rPr>
              <a:t>Languages and its Worldwide Usage</a:t>
            </a:r>
            <a:endParaRPr lang="en-IN" sz="4400" dirty="0">
              <a:latin typeface="Visby Round CF Demi Bold" panose="00000700000000000000" pitchFamily="50" charset="0"/>
            </a:endParaRPr>
          </a:p>
        </p:txBody>
      </p:sp>
      <p:sp>
        <p:nvSpPr>
          <p:cNvPr id="2" name="TextBox 1">
            <a:extLst>
              <a:ext uri="{FF2B5EF4-FFF2-40B4-BE49-F238E27FC236}">
                <a16:creationId xmlns:a16="http://schemas.microsoft.com/office/drawing/2014/main" id="{E2ED67AD-97C4-4B09-9501-EAC4F42BC0F3}"/>
              </a:ext>
            </a:extLst>
          </p:cNvPr>
          <p:cNvSpPr txBox="1"/>
          <p:nvPr/>
        </p:nvSpPr>
        <p:spPr>
          <a:xfrm>
            <a:off x="403225" y="5723466"/>
            <a:ext cx="2895600" cy="707886"/>
          </a:xfrm>
          <a:prstGeom prst="rect">
            <a:avLst/>
          </a:prstGeom>
          <a:noFill/>
        </p:spPr>
        <p:txBody>
          <a:bodyPr wrap="square" rtlCol="0">
            <a:spAutoFit/>
          </a:bodyPr>
          <a:lstStyle/>
          <a:p>
            <a:r>
              <a:rPr lang="en-US" sz="2000" dirty="0">
                <a:latin typeface="Visby Round CF Demi Bold" panose="00000700000000000000" pitchFamily="50" charset="0"/>
              </a:rPr>
              <a:t>Kumud Prajapati</a:t>
            </a:r>
          </a:p>
          <a:p>
            <a:r>
              <a:rPr lang="en-US" sz="2000" dirty="0">
                <a:latin typeface="Visby Round CF Demi Bold" panose="00000700000000000000" pitchFamily="50" charset="0"/>
              </a:rPr>
              <a:t>01</a:t>
            </a:r>
            <a:r>
              <a:rPr lang="en-US" sz="2400" baseline="30000" dirty="0">
                <a:latin typeface="Visby Round CF Demi Bold" panose="00000700000000000000" pitchFamily="50" charset="0"/>
              </a:rPr>
              <a:t>st</a:t>
            </a:r>
            <a:r>
              <a:rPr lang="en-US" sz="2000" dirty="0">
                <a:latin typeface="Visby Round CF Demi Bold" panose="00000700000000000000" pitchFamily="50" charset="0"/>
              </a:rPr>
              <a:t>-April-2024</a:t>
            </a:r>
            <a:endParaRPr lang="en-IN" sz="2000" dirty="0">
              <a:latin typeface="Visby Round CF Demi Bold" panose="00000700000000000000" pitchFamily="50" charset="0"/>
            </a:endParaRPr>
          </a:p>
        </p:txBody>
      </p:sp>
      <p:pic>
        <p:nvPicPr>
          <p:cNvPr id="9" name="Picture 8">
            <a:extLst>
              <a:ext uri="{FF2B5EF4-FFF2-40B4-BE49-F238E27FC236}">
                <a16:creationId xmlns:a16="http://schemas.microsoft.com/office/drawing/2014/main" id="{3BA4EBFB-215B-433C-BDAD-8289041D4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225" y="426648"/>
            <a:ext cx="3338922" cy="955303"/>
          </a:xfrm>
          <a:prstGeom prst="rect">
            <a:avLst/>
          </a:prstGeom>
        </p:spPr>
      </p:pic>
    </p:spTree>
    <p:extLst>
      <p:ext uri="{BB962C8B-B14F-4D97-AF65-F5344CB8AC3E}">
        <p14:creationId xmlns:p14="http://schemas.microsoft.com/office/powerpoint/2010/main" val="3631336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E6A64A-2B81-4379-B000-09239F48B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9" name="Straight Connector 8">
            <a:extLst>
              <a:ext uri="{FF2B5EF4-FFF2-40B4-BE49-F238E27FC236}">
                <a16:creationId xmlns:a16="http://schemas.microsoft.com/office/drawing/2014/main" id="{462782C6-A6AB-4245-A1EB-C38C868E5C4B}"/>
              </a:ext>
            </a:extLst>
          </p:cNvPr>
          <p:cNvCxnSpPr>
            <a:cxnSpLocks/>
          </p:cNvCxnSpPr>
          <p:nvPr/>
        </p:nvCxnSpPr>
        <p:spPr>
          <a:xfrm>
            <a:off x="838200" y="1594757"/>
            <a:ext cx="10758714" cy="0"/>
          </a:xfrm>
          <a:prstGeom prst="line">
            <a:avLst/>
          </a:prstGeom>
          <a:ln w="4762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2939C37-5D1D-4A64-8CEA-78A702A444D0}"/>
              </a:ext>
            </a:extLst>
          </p:cNvPr>
          <p:cNvSpPr>
            <a:spLocks noGrp="1"/>
          </p:cNvSpPr>
          <p:nvPr>
            <p:ph type="title"/>
          </p:nvPr>
        </p:nvSpPr>
        <p:spPr>
          <a:xfrm>
            <a:off x="838200" y="288925"/>
            <a:ext cx="10515600" cy="1325563"/>
          </a:xfrm>
          <a:noFill/>
        </p:spPr>
        <p:txBody>
          <a:bodyPr>
            <a:normAutofit/>
          </a:bodyPr>
          <a:lstStyle/>
          <a:p>
            <a:r>
              <a:rPr lang="en-IN" sz="2800" dirty="0">
                <a:latin typeface="Visby Round CF Demi Bold" panose="00000700000000000000" pitchFamily="50" charset="0"/>
              </a:rPr>
              <a:t>Database trends- Findings and Implications</a:t>
            </a:r>
          </a:p>
        </p:txBody>
      </p:sp>
      <p:sp>
        <p:nvSpPr>
          <p:cNvPr id="3" name="Content Placeholder 2">
            <a:extLst>
              <a:ext uri="{FF2B5EF4-FFF2-40B4-BE49-F238E27FC236}">
                <a16:creationId xmlns:a16="http://schemas.microsoft.com/office/drawing/2014/main" id="{293928A7-FFD3-4AAC-8E50-E4675D0DEB86}"/>
              </a:ext>
            </a:extLst>
          </p:cNvPr>
          <p:cNvSpPr>
            <a:spLocks noGrp="1"/>
          </p:cNvSpPr>
          <p:nvPr>
            <p:ph idx="1"/>
          </p:nvPr>
        </p:nvSpPr>
        <p:spPr>
          <a:xfrm>
            <a:off x="838200" y="1761079"/>
            <a:ext cx="1405467" cy="423321"/>
          </a:xfrm>
        </p:spPr>
        <p:txBody>
          <a:bodyPr>
            <a:normAutofit/>
          </a:bodyPr>
          <a:lstStyle/>
          <a:p>
            <a:pPr>
              <a:lnSpc>
                <a:spcPct val="120000"/>
              </a:lnSpc>
            </a:pPr>
            <a:r>
              <a:rPr lang="en-US" sz="2000" dirty="0">
                <a:latin typeface="Visby Round CF Demi Bold" panose="00000700000000000000" pitchFamily="50" charset="0"/>
              </a:rPr>
              <a:t>Findings</a:t>
            </a:r>
          </a:p>
        </p:txBody>
      </p:sp>
      <p:sp>
        <p:nvSpPr>
          <p:cNvPr id="5" name="TextBox 4">
            <a:extLst>
              <a:ext uri="{FF2B5EF4-FFF2-40B4-BE49-F238E27FC236}">
                <a16:creationId xmlns:a16="http://schemas.microsoft.com/office/drawing/2014/main" id="{CFB069A3-DEA1-4534-BDC1-8A7B7BC5F031}"/>
              </a:ext>
            </a:extLst>
          </p:cNvPr>
          <p:cNvSpPr txBox="1"/>
          <p:nvPr/>
        </p:nvSpPr>
        <p:spPr>
          <a:xfrm>
            <a:off x="11429999" y="6123543"/>
            <a:ext cx="457201" cy="369332"/>
          </a:xfrm>
          <a:prstGeom prst="rect">
            <a:avLst/>
          </a:prstGeom>
          <a:noFill/>
        </p:spPr>
        <p:txBody>
          <a:bodyPr wrap="square" rtlCol="0">
            <a:spAutoFit/>
          </a:bodyPr>
          <a:lstStyle/>
          <a:p>
            <a:r>
              <a:rPr lang="en-US" dirty="0">
                <a:latin typeface="Visby Round CF Demi Bold" panose="00000700000000000000" pitchFamily="50" charset="0"/>
              </a:rPr>
              <a:t>10</a:t>
            </a:r>
            <a:endParaRPr lang="en-IN" dirty="0">
              <a:latin typeface="Visby Round CF Demi Bold" panose="00000700000000000000" pitchFamily="50" charset="0"/>
            </a:endParaRPr>
          </a:p>
        </p:txBody>
      </p:sp>
      <p:sp>
        <p:nvSpPr>
          <p:cNvPr id="10" name="Content Placeholder 2">
            <a:extLst>
              <a:ext uri="{FF2B5EF4-FFF2-40B4-BE49-F238E27FC236}">
                <a16:creationId xmlns:a16="http://schemas.microsoft.com/office/drawing/2014/main" id="{15266A44-69EE-42F7-A409-DA2ED43407CD}"/>
              </a:ext>
            </a:extLst>
          </p:cNvPr>
          <p:cNvSpPr txBox="1">
            <a:spLocks/>
          </p:cNvSpPr>
          <p:nvPr/>
        </p:nvSpPr>
        <p:spPr>
          <a:xfrm>
            <a:off x="838199" y="2184400"/>
            <a:ext cx="4461934" cy="3939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1600" dirty="0">
                <a:latin typeface="Visby Round CF Demi Bold" panose="00000700000000000000" pitchFamily="50" charset="0"/>
              </a:rPr>
              <a:t>MySQL, Microsoft SQL server, PostgreSQL SQLite and MongoDB are the top 5 most used data bases at the moment. </a:t>
            </a:r>
          </a:p>
          <a:p>
            <a:pPr>
              <a:lnSpc>
                <a:spcPct val="120000"/>
              </a:lnSpc>
            </a:pPr>
            <a:r>
              <a:rPr lang="en-US" sz="1600" dirty="0">
                <a:latin typeface="Visby Round CF Demi Bold" panose="00000700000000000000" pitchFamily="50" charset="0"/>
              </a:rPr>
              <a:t>However, PostgreSQL, MongoDB, </a:t>
            </a:r>
            <a:r>
              <a:rPr lang="en-US" sz="1600" dirty="0" err="1">
                <a:latin typeface="Visby Round CF Demi Bold" panose="00000700000000000000" pitchFamily="50" charset="0"/>
              </a:rPr>
              <a:t>redis</a:t>
            </a:r>
            <a:r>
              <a:rPr lang="en-US" sz="1600" dirty="0">
                <a:latin typeface="Visby Round CF Demi Bold" panose="00000700000000000000" pitchFamily="50" charset="0"/>
              </a:rPr>
              <a:t> MySQL and </a:t>
            </a:r>
            <a:r>
              <a:rPr lang="en-US" sz="1600" dirty="0" err="1">
                <a:latin typeface="Visby Round CF Demi Bold" panose="00000700000000000000" pitchFamily="50" charset="0"/>
              </a:rPr>
              <a:t>Elasticsense</a:t>
            </a:r>
            <a:r>
              <a:rPr lang="en-US" sz="1600" dirty="0">
                <a:latin typeface="Visby Round CF Demi Bold" panose="00000700000000000000" pitchFamily="50" charset="0"/>
              </a:rPr>
              <a:t> are project to become more popular in the future. </a:t>
            </a:r>
          </a:p>
          <a:p>
            <a:pPr>
              <a:lnSpc>
                <a:spcPct val="120000"/>
              </a:lnSpc>
            </a:pPr>
            <a:r>
              <a:rPr lang="en-US" sz="1600" dirty="0">
                <a:latin typeface="Visby Round CF Demi Bold" panose="00000700000000000000" pitchFamily="50" charset="0"/>
              </a:rPr>
              <a:t>Redis and </a:t>
            </a:r>
            <a:r>
              <a:rPr lang="en-US" sz="1600" dirty="0" err="1">
                <a:latin typeface="Visby Round CF Demi Bold" panose="00000700000000000000" pitchFamily="50" charset="0"/>
              </a:rPr>
              <a:t>Elasticsense</a:t>
            </a:r>
            <a:r>
              <a:rPr lang="en-US" sz="1600" dirty="0">
                <a:latin typeface="Visby Round CF Demi Bold" panose="00000700000000000000" pitchFamily="50" charset="0"/>
              </a:rPr>
              <a:t> are relatively new tools and are set to gain more fraction in the IT Space.</a:t>
            </a:r>
          </a:p>
        </p:txBody>
      </p:sp>
      <p:sp>
        <p:nvSpPr>
          <p:cNvPr id="12" name="Content Placeholder 2">
            <a:extLst>
              <a:ext uri="{FF2B5EF4-FFF2-40B4-BE49-F238E27FC236}">
                <a16:creationId xmlns:a16="http://schemas.microsoft.com/office/drawing/2014/main" id="{7549BA2B-1C91-4BF8-BB5C-DC0C9182D530}"/>
              </a:ext>
            </a:extLst>
          </p:cNvPr>
          <p:cNvSpPr txBox="1">
            <a:spLocks/>
          </p:cNvSpPr>
          <p:nvPr/>
        </p:nvSpPr>
        <p:spPr>
          <a:xfrm>
            <a:off x="6096000" y="1761078"/>
            <a:ext cx="1862667" cy="4233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2000" dirty="0">
                <a:latin typeface="Visby Round CF Demi Bold" panose="00000700000000000000" pitchFamily="50" charset="0"/>
              </a:rPr>
              <a:t>Implications</a:t>
            </a:r>
          </a:p>
        </p:txBody>
      </p:sp>
      <p:sp>
        <p:nvSpPr>
          <p:cNvPr id="13" name="Content Placeholder 2">
            <a:extLst>
              <a:ext uri="{FF2B5EF4-FFF2-40B4-BE49-F238E27FC236}">
                <a16:creationId xmlns:a16="http://schemas.microsoft.com/office/drawing/2014/main" id="{588834F5-2B5B-4870-87A9-D38E1072A359}"/>
              </a:ext>
            </a:extLst>
          </p:cNvPr>
          <p:cNvSpPr txBox="1">
            <a:spLocks/>
          </p:cNvSpPr>
          <p:nvPr/>
        </p:nvSpPr>
        <p:spPr>
          <a:xfrm>
            <a:off x="6096000" y="2184400"/>
            <a:ext cx="4461934" cy="39391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1700" dirty="0">
                <a:latin typeface="Visby Round CF Demi Bold" panose="00000700000000000000" pitchFamily="50" charset="0"/>
              </a:rPr>
              <a:t>SQL is still a top told to watch out for in data specialist </a:t>
            </a:r>
          </a:p>
          <a:p>
            <a:pPr>
              <a:lnSpc>
                <a:spcPct val="120000"/>
              </a:lnSpc>
            </a:pPr>
            <a:r>
              <a:rPr lang="en-US" sz="1700" dirty="0">
                <a:latin typeface="Visby Round CF Demi Bold" panose="00000700000000000000" pitchFamily="50" charset="0"/>
              </a:rPr>
              <a:t>Companies still prefer open source databases.</a:t>
            </a:r>
          </a:p>
          <a:p>
            <a:pPr>
              <a:lnSpc>
                <a:spcPct val="120000"/>
              </a:lnSpc>
            </a:pPr>
            <a:r>
              <a:rPr lang="en-US" sz="1700" dirty="0">
                <a:latin typeface="Visby Round CF Demi Bold" panose="00000700000000000000" pitchFamily="50" charset="0"/>
              </a:rPr>
              <a:t>Oracle SQL was not among the top 5. It is Losing relevance as time passes.</a:t>
            </a:r>
          </a:p>
          <a:p>
            <a:pPr>
              <a:lnSpc>
                <a:spcPct val="120000"/>
              </a:lnSpc>
            </a:pPr>
            <a:endParaRPr lang="en-US" sz="1700" dirty="0">
              <a:latin typeface="Visby Round CF Demi Bold" panose="00000700000000000000" pitchFamily="50" charset="0"/>
            </a:endParaRPr>
          </a:p>
        </p:txBody>
      </p:sp>
    </p:spTree>
    <p:extLst>
      <p:ext uri="{BB962C8B-B14F-4D97-AF65-F5344CB8AC3E}">
        <p14:creationId xmlns:p14="http://schemas.microsoft.com/office/powerpoint/2010/main" val="3827260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E6A64A-2B81-4379-B000-09239F48B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9" name="Straight Connector 8">
            <a:extLst>
              <a:ext uri="{FF2B5EF4-FFF2-40B4-BE49-F238E27FC236}">
                <a16:creationId xmlns:a16="http://schemas.microsoft.com/office/drawing/2014/main" id="{462782C6-A6AB-4245-A1EB-C38C868E5C4B}"/>
              </a:ext>
            </a:extLst>
          </p:cNvPr>
          <p:cNvCxnSpPr>
            <a:cxnSpLocks/>
          </p:cNvCxnSpPr>
          <p:nvPr/>
        </p:nvCxnSpPr>
        <p:spPr>
          <a:xfrm>
            <a:off x="838200" y="1594757"/>
            <a:ext cx="10758714" cy="0"/>
          </a:xfrm>
          <a:prstGeom prst="line">
            <a:avLst/>
          </a:prstGeom>
          <a:ln w="4762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2939C37-5D1D-4A64-8CEA-78A702A444D0}"/>
              </a:ext>
            </a:extLst>
          </p:cNvPr>
          <p:cNvSpPr>
            <a:spLocks noGrp="1"/>
          </p:cNvSpPr>
          <p:nvPr>
            <p:ph type="title"/>
          </p:nvPr>
        </p:nvSpPr>
        <p:spPr>
          <a:xfrm>
            <a:off x="838200" y="288925"/>
            <a:ext cx="10515600" cy="1325563"/>
          </a:xfrm>
          <a:noFill/>
        </p:spPr>
        <p:txBody>
          <a:bodyPr>
            <a:normAutofit/>
          </a:bodyPr>
          <a:lstStyle/>
          <a:p>
            <a:r>
              <a:rPr lang="en-IN" sz="2800" dirty="0">
                <a:latin typeface="Visby Round CF Demi Bold" panose="00000700000000000000" pitchFamily="50" charset="0"/>
              </a:rPr>
              <a:t>Dashboard</a:t>
            </a:r>
          </a:p>
        </p:txBody>
      </p:sp>
      <p:sp>
        <p:nvSpPr>
          <p:cNvPr id="5" name="TextBox 4">
            <a:extLst>
              <a:ext uri="{FF2B5EF4-FFF2-40B4-BE49-F238E27FC236}">
                <a16:creationId xmlns:a16="http://schemas.microsoft.com/office/drawing/2014/main" id="{CFB069A3-DEA1-4534-BDC1-8A7B7BC5F031}"/>
              </a:ext>
            </a:extLst>
          </p:cNvPr>
          <p:cNvSpPr txBox="1"/>
          <p:nvPr/>
        </p:nvSpPr>
        <p:spPr>
          <a:xfrm>
            <a:off x="11429999" y="6123543"/>
            <a:ext cx="457201" cy="369332"/>
          </a:xfrm>
          <a:prstGeom prst="rect">
            <a:avLst/>
          </a:prstGeom>
          <a:noFill/>
        </p:spPr>
        <p:txBody>
          <a:bodyPr wrap="square" rtlCol="0">
            <a:spAutoFit/>
          </a:bodyPr>
          <a:lstStyle/>
          <a:p>
            <a:r>
              <a:rPr lang="en-US" dirty="0">
                <a:latin typeface="Visby Round CF Demi Bold" panose="00000700000000000000" pitchFamily="50" charset="0"/>
              </a:rPr>
              <a:t>11</a:t>
            </a:r>
            <a:endParaRPr lang="en-IN" dirty="0">
              <a:latin typeface="Visby Round CF Demi Bold" panose="00000700000000000000" pitchFamily="50" charset="0"/>
            </a:endParaRPr>
          </a:p>
        </p:txBody>
      </p:sp>
      <p:sp>
        <p:nvSpPr>
          <p:cNvPr id="10" name="Content Placeholder 2">
            <a:extLst>
              <a:ext uri="{FF2B5EF4-FFF2-40B4-BE49-F238E27FC236}">
                <a16:creationId xmlns:a16="http://schemas.microsoft.com/office/drawing/2014/main" id="{15266A44-69EE-42F7-A409-DA2ED43407CD}"/>
              </a:ext>
            </a:extLst>
          </p:cNvPr>
          <p:cNvSpPr txBox="1">
            <a:spLocks/>
          </p:cNvSpPr>
          <p:nvPr/>
        </p:nvSpPr>
        <p:spPr>
          <a:xfrm>
            <a:off x="1219199" y="2486025"/>
            <a:ext cx="10296526" cy="28987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latin typeface="Visby Round CF Demi Bold" panose="00000700000000000000" pitchFamily="50" charset="0"/>
              </a:rPr>
              <a:t>Dashboard Link:- </a:t>
            </a:r>
            <a:r>
              <a:rPr lang="en-US" sz="2400" dirty="0">
                <a:latin typeface="Visby Round CF Demi Bold" panose="00000700000000000000" pitchFamily="50" charset="0"/>
              </a:rPr>
              <a:t>https://github.com/Cyberghost91/IBM-Cognos-Analytics/blob/main/Languages%20and%20its%20Worldwide%20Usage.pdf </a:t>
            </a:r>
          </a:p>
        </p:txBody>
      </p:sp>
    </p:spTree>
    <p:extLst>
      <p:ext uri="{BB962C8B-B14F-4D97-AF65-F5344CB8AC3E}">
        <p14:creationId xmlns:p14="http://schemas.microsoft.com/office/powerpoint/2010/main" val="524704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E6A64A-2B81-4379-B000-09239F48B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9" name="Straight Connector 8">
            <a:extLst>
              <a:ext uri="{FF2B5EF4-FFF2-40B4-BE49-F238E27FC236}">
                <a16:creationId xmlns:a16="http://schemas.microsoft.com/office/drawing/2014/main" id="{462782C6-A6AB-4245-A1EB-C38C868E5C4B}"/>
              </a:ext>
            </a:extLst>
          </p:cNvPr>
          <p:cNvCxnSpPr>
            <a:cxnSpLocks/>
          </p:cNvCxnSpPr>
          <p:nvPr/>
        </p:nvCxnSpPr>
        <p:spPr>
          <a:xfrm>
            <a:off x="838200" y="1594757"/>
            <a:ext cx="10758714" cy="0"/>
          </a:xfrm>
          <a:prstGeom prst="line">
            <a:avLst/>
          </a:prstGeom>
          <a:ln w="4762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2939C37-5D1D-4A64-8CEA-78A702A444D0}"/>
              </a:ext>
            </a:extLst>
          </p:cNvPr>
          <p:cNvSpPr>
            <a:spLocks noGrp="1"/>
          </p:cNvSpPr>
          <p:nvPr>
            <p:ph type="title"/>
          </p:nvPr>
        </p:nvSpPr>
        <p:spPr>
          <a:xfrm>
            <a:off x="838200" y="288925"/>
            <a:ext cx="10515600" cy="1325563"/>
          </a:xfrm>
          <a:noFill/>
        </p:spPr>
        <p:txBody>
          <a:bodyPr>
            <a:normAutofit/>
          </a:bodyPr>
          <a:lstStyle/>
          <a:p>
            <a:r>
              <a:rPr lang="en-IN" sz="2800" dirty="0">
                <a:latin typeface="Visby Round CF Demi Bold" panose="00000700000000000000" pitchFamily="50" charset="0"/>
              </a:rPr>
              <a:t>Dashboard 1</a:t>
            </a:r>
          </a:p>
        </p:txBody>
      </p:sp>
      <p:sp>
        <p:nvSpPr>
          <p:cNvPr id="5" name="TextBox 4">
            <a:extLst>
              <a:ext uri="{FF2B5EF4-FFF2-40B4-BE49-F238E27FC236}">
                <a16:creationId xmlns:a16="http://schemas.microsoft.com/office/drawing/2014/main" id="{CFB069A3-DEA1-4534-BDC1-8A7B7BC5F031}"/>
              </a:ext>
            </a:extLst>
          </p:cNvPr>
          <p:cNvSpPr txBox="1"/>
          <p:nvPr/>
        </p:nvSpPr>
        <p:spPr>
          <a:xfrm>
            <a:off x="11429999" y="6123543"/>
            <a:ext cx="457201" cy="369332"/>
          </a:xfrm>
          <a:prstGeom prst="rect">
            <a:avLst/>
          </a:prstGeom>
          <a:noFill/>
        </p:spPr>
        <p:txBody>
          <a:bodyPr wrap="square" rtlCol="0">
            <a:spAutoFit/>
          </a:bodyPr>
          <a:lstStyle/>
          <a:p>
            <a:r>
              <a:rPr lang="en-US" dirty="0">
                <a:latin typeface="Visby Round CF Demi Bold" panose="00000700000000000000" pitchFamily="50" charset="0"/>
              </a:rPr>
              <a:t>12</a:t>
            </a:r>
            <a:endParaRPr lang="en-IN" dirty="0">
              <a:latin typeface="Visby Round CF Demi Bold" panose="00000700000000000000" pitchFamily="50" charset="0"/>
            </a:endParaRPr>
          </a:p>
        </p:txBody>
      </p:sp>
      <p:pic>
        <p:nvPicPr>
          <p:cNvPr id="4" name="Picture 3">
            <a:extLst>
              <a:ext uri="{FF2B5EF4-FFF2-40B4-BE49-F238E27FC236}">
                <a16:creationId xmlns:a16="http://schemas.microsoft.com/office/drawing/2014/main" id="{B5092891-2EC6-4E37-81BE-3EEB7BE954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466" y="1733122"/>
            <a:ext cx="8644467" cy="4835953"/>
          </a:xfrm>
          <a:prstGeom prst="rect">
            <a:avLst/>
          </a:prstGeom>
        </p:spPr>
      </p:pic>
    </p:spTree>
    <p:extLst>
      <p:ext uri="{BB962C8B-B14F-4D97-AF65-F5344CB8AC3E}">
        <p14:creationId xmlns:p14="http://schemas.microsoft.com/office/powerpoint/2010/main" val="1461683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E6A64A-2B81-4379-B000-09239F48B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9" name="Straight Connector 8">
            <a:extLst>
              <a:ext uri="{FF2B5EF4-FFF2-40B4-BE49-F238E27FC236}">
                <a16:creationId xmlns:a16="http://schemas.microsoft.com/office/drawing/2014/main" id="{462782C6-A6AB-4245-A1EB-C38C868E5C4B}"/>
              </a:ext>
            </a:extLst>
          </p:cNvPr>
          <p:cNvCxnSpPr>
            <a:cxnSpLocks/>
          </p:cNvCxnSpPr>
          <p:nvPr/>
        </p:nvCxnSpPr>
        <p:spPr>
          <a:xfrm>
            <a:off x="838200" y="1594757"/>
            <a:ext cx="10758714" cy="0"/>
          </a:xfrm>
          <a:prstGeom prst="line">
            <a:avLst/>
          </a:prstGeom>
          <a:ln w="4762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2939C37-5D1D-4A64-8CEA-78A702A444D0}"/>
              </a:ext>
            </a:extLst>
          </p:cNvPr>
          <p:cNvSpPr>
            <a:spLocks noGrp="1"/>
          </p:cNvSpPr>
          <p:nvPr>
            <p:ph type="title"/>
          </p:nvPr>
        </p:nvSpPr>
        <p:spPr>
          <a:xfrm>
            <a:off x="838200" y="288925"/>
            <a:ext cx="10515600" cy="1325563"/>
          </a:xfrm>
          <a:noFill/>
        </p:spPr>
        <p:txBody>
          <a:bodyPr>
            <a:normAutofit/>
          </a:bodyPr>
          <a:lstStyle/>
          <a:p>
            <a:r>
              <a:rPr lang="en-IN" sz="2800" dirty="0">
                <a:latin typeface="Visby Round CF Demi Bold" panose="00000700000000000000" pitchFamily="50" charset="0"/>
              </a:rPr>
              <a:t>Dashboard 2</a:t>
            </a:r>
          </a:p>
        </p:txBody>
      </p:sp>
      <p:sp>
        <p:nvSpPr>
          <p:cNvPr id="5" name="TextBox 4">
            <a:extLst>
              <a:ext uri="{FF2B5EF4-FFF2-40B4-BE49-F238E27FC236}">
                <a16:creationId xmlns:a16="http://schemas.microsoft.com/office/drawing/2014/main" id="{CFB069A3-DEA1-4534-BDC1-8A7B7BC5F031}"/>
              </a:ext>
            </a:extLst>
          </p:cNvPr>
          <p:cNvSpPr txBox="1"/>
          <p:nvPr/>
        </p:nvSpPr>
        <p:spPr>
          <a:xfrm>
            <a:off x="11429999" y="6123543"/>
            <a:ext cx="457201" cy="369332"/>
          </a:xfrm>
          <a:prstGeom prst="rect">
            <a:avLst/>
          </a:prstGeom>
          <a:noFill/>
        </p:spPr>
        <p:txBody>
          <a:bodyPr wrap="square" rtlCol="0">
            <a:spAutoFit/>
          </a:bodyPr>
          <a:lstStyle/>
          <a:p>
            <a:r>
              <a:rPr lang="en-US" dirty="0">
                <a:latin typeface="Visby Round CF Demi Bold" panose="00000700000000000000" pitchFamily="50" charset="0"/>
              </a:rPr>
              <a:t>13</a:t>
            </a:r>
            <a:endParaRPr lang="en-IN" dirty="0">
              <a:latin typeface="Visby Round CF Demi Bold" panose="00000700000000000000" pitchFamily="50" charset="0"/>
            </a:endParaRPr>
          </a:p>
        </p:txBody>
      </p:sp>
      <p:pic>
        <p:nvPicPr>
          <p:cNvPr id="6" name="Picture 5">
            <a:extLst>
              <a:ext uri="{FF2B5EF4-FFF2-40B4-BE49-F238E27FC236}">
                <a16:creationId xmlns:a16="http://schemas.microsoft.com/office/drawing/2014/main" id="{F7CB7C0B-920A-4FB0-A5B0-25F3C86DA3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1366" y="1799674"/>
            <a:ext cx="8949267" cy="4769401"/>
          </a:xfrm>
          <a:prstGeom prst="rect">
            <a:avLst/>
          </a:prstGeom>
        </p:spPr>
      </p:pic>
    </p:spTree>
    <p:extLst>
      <p:ext uri="{BB962C8B-B14F-4D97-AF65-F5344CB8AC3E}">
        <p14:creationId xmlns:p14="http://schemas.microsoft.com/office/powerpoint/2010/main" val="517599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E6A64A-2B81-4379-B000-09239F48B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9" name="Straight Connector 8">
            <a:extLst>
              <a:ext uri="{FF2B5EF4-FFF2-40B4-BE49-F238E27FC236}">
                <a16:creationId xmlns:a16="http://schemas.microsoft.com/office/drawing/2014/main" id="{462782C6-A6AB-4245-A1EB-C38C868E5C4B}"/>
              </a:ext>
            </a:extLst>
          </p:cNvPr>
          <p:cNvCxnSpPr>
            <a:cxnSpLocks/>
          </p:cNvCxnSpPr>
          <p:nvPr/>
        </p:nvCxnSpPr>
        <p:spPr>
          <a:xfrm>
            <a:off x="838200" y="1594757"/>
            <a:ext cx="10758714" cy="0"/>
          </a:xfrm>
          <a:prstGeom prst="line">
            <a:avLst/>
          </a:prstGeom>
          <a:ln w="4762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2939C37-5D1D-4A64-8CEA-78A702A444D0}"/>
              </a:ext>
            </a:extLst>
          </p:cNvPr>
          <p:cNvSpPr>
            <a:spLocks noGrp="1"/>
          </p:cNvSpPr>
          <p:nvPr>
            <p:ph type="title"/>
          </p:nvPr>
        </p:nvSpPr>
        <p:spPr>
          <a:xfrm>
            <a:off x="838200" y="288925"/>
            <a:ext cx="10515600" cy="1325563"/>
          </a:xfrm>
          <a:noFill/>
        </p:spPr>
        <p:txBody>
          <a:bodyPr>
            <a:normAutofit/>
          </a:bodyPr>
          <a:lstStyle/>
          <a:p>
            <a:r>
              <a:rPr lang="en-IN" sz="2800" dirty="0">
                <a:latin typeface="Visby Round CF Demi Bold" panose="00000700000000000000" pitchFamily="50" charset="0"/>
              </a:rPr>
              <a:t>Dashboard 3</a:t>
            </a:r>
          </a:p>
        </p:txBody>
      </p:sp>
      <p:sp>
        <p:nvSpPr>
          <p:cNvPr id="5" name="TextBox 4">
            <a:extLst>
              <a:ext uri="{FF2B5EF4-FFF2-40B4-BE49-F238E27FC236}">
                <a16:creationId xmlns:a16="http://schemas.microsoft.com/office/drawing/2014/main" id="{CFB069A3-DEA1-4534-BDC1-8A7B7BC5F031}"/>
              </a:ext>
            </a:extLst>
          </p:cNvPr>
          <p:cNvSpPr txBox="1"/>
          <p:nvPr/>
        </p:nvSpPr>
        <p:spPr>
          <a:xfrm>
            <a:off x="11429999" y="6123543"/>
            <a:ext cx="457201" cy="369332"/>
          </a:xfrm>
          <a:prstGeom prst="rect">
            <a:avLst/>
          </a:prstGeom>
          <a:noFill/>
        </p:spPr>
        <p:txBody>
          <a:bodyPr wrap="square" rtlCol="0">
            <a:spAutoFit/>
          </a:bodyPr>
          <a:lstStyle/>
          <a:p>
            <a:r>
              <a:rPr lang="en-US" dirty="0">
                <a:latin typeface="Visby Round CF Demi Bold" panose="00000700000000000000" pitchFamily="50" charset="0"/>
              </a:rPr>
              <a:t>14</a:t>
            </a:r>
            <a:endParaRPr lang="en-IN" dirty="0">
              <a:latin typeface="Visby Round CF Demi Bold" panose="00000700000000000000" pitchFamily="50" charset="0"/>
            </a:endParaRPr>
          </a:p>
        </p:txBody>
      </p:sp>
      <p:pic>
        <p:nvPicPr>
          <p:cNvPr id="4" name="Picture 3">
            <a:extLst>
              <a:ext uri="{FF2B5EF4-FFF2-40B4-BE49-F238E27FC236}">
                <a16:creationId xmlns:a16="http://schemas.microsoft.com/office/drawing/2014/main" id="{B5092891-2EC6-4E37-81BE-3EEB7BE9542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32466" y="1860009"/>
            <a:ext cx="8644467" cy="4582178"/>
          </a:xfrm>
          <a:prstGeom prst="rect">
            <a:avLst/>
          </a:prstGeom>
        </p:spPr>
      </p:pic>
    </p:spTree>
    <p:extLst>
      <p:ext uri="{BB962C8B-B14F-4D97-AF65-F5344CB8AC3E}">
        <p14:creationId xmlns:p14="http://schemas.microsoft.com/office/powerpoint/2010/main" val="286604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E6A64A-2B81-4379-B000-09239F48B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9" name="Straight Connector 8">
            <a:extLst>
              <a:ext uri="{FF2B5EF4-FFF2-40B4-BE49-F238E27FC236}">
                <a16:creationId xmlns:a16="http://schemas.microsoft.com/office/drawing/2014/main" id="{462782C6-A6AB-4245-A1EB-C38C868E5C4B}"/>
              </a:ext>
            </a:extLst>
          </p:cNvPr>
          <p:cNvCxnSpPr>
            <a:cxnSpLocks/>
          </p:cNvCxnSpPr>
          <p:nvPr/>
        </p:nvCxnSpPr>
        <p:spPr>
          <a:xfrm>
            <a:off x="838200" y="1594757"/>
            <a:ext cx="10758714" cy="0"/>
          </a:xfrm>
          <a:prstGeom prst="line">
            <a:avLst/>
          </a:prstGeom>
          <a:ln w="4762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2939C37-5D1D-4A64-8CEA-78A702A444D0}"/>
              </a:ext>
            </a:extLst>
          </p:cNvPr>
          <p:cNvSpPr>
            <a:spLocks noGrp="1"/>
          </p:cNvSpPr>
          <p:nvPr>
            <p:ph type="title"/>
          </p:nvPr>
        </p:nvSpPr>
        <p:spPr>
          <a:xfrm>
            <a:off x="838200" y="288925"/>
            <a:ext cx="10515600" cy="1325563"/>
          </a:xfrm>
          <a:noFill/>
        </p:spPr>
        <p:txBody>
          <a:bodyPr>
            <a:normAutofit/>
          </a:bodyPr>
          <a:lstStyle/>
          <a:p>
            <a:r>
              <a:rPr lang="en-IN" sz="2800" dirty="0">
                <a:latin typeface="Visby Round CF Demi Bold" panose="00000700000000000000" pitchFamily="50" charset="0"/>
              </a:rPr>
              <a:t>Discussion</a:t>
            </a:r>
          </a:p>
        </p:txBody>
      </p:sp>
      <p:sp>
        <p:nvSpPr>
          <p:cNvPr id="5" name="TextBox 4">
            <a:extLst>
              <a:ext uri="{FF2B5EF4-FFF2-40B4-BE49-F238E27FC236}">
                <a16:creationId xmlns:a16="http://schemas.microsoft.com/office/drawing/2014/main" id="{CFB069A3-DEA1-4534-BDC1-8A7B7BC5F031}"/>
              </a:ext>
            </a:extLst>
          </p:cNvPr>
          <p:cNvSpPr txBox="1"/>
          <p:nvPr/>
        </p:nvSpPr>
        <p:spPr>
          <a:xfrm>
            <a:off x="11429999" y="6123543"/>
            <a:ext cx="457201" cy="369332"/>
          </a:xfrm>
          <a:prstGeom prst="rect">
            <a:avLst/>
          </a:prstGeom>
          <a:noFill/>
        </p:spPr>
        <p:txBody>
          <a:bodyPr wrap="square" rtlCol="0">
            <a:spAutoFit/>
          </a:bodyPr>
          <a:lstStyle/>
          <a:p>
            <a:r>
              <a:rPr lang="en-US" dirty="0">
                <a:latin typeface="Visby Round CF Demi Bold" panose="00000700000000000000" pitchFamily="50" charset="0"/>
              </a:rPr>
              <a:t>15</a:t>
            </a:r>
            <a:endParaRPr lang="en-IN" dirty="0">
              <a:latin typeface="Visby Round CF Demi Bold" panose="00000700000000000000" pitchFamily="50" charset="0"/>
            </a:endParaRPr>
          </a:p>
        </p:txBody>
      </p:sp>
      <p:sp>
        <p:nvSpPr>
          <p:cNvPr id="7" name="Content Placeholder 2">
            <a:extLst>
              <a:ext uri="{FF2B5EF4-FFF2-40B4-BE49-F238E27FC236}">
                <a16:creationId xmlns:a16="http://schemas.microsoft.com/office/drawing/2014/main" id="{EE5E6688-EB27-4288-9577-19F5EBC1630C}"/>
              </a:ext>
            </a:extLst>
          </p:cNvPr>
          <p:cNvSpPr txBox="1">
            <a:spLocks/>
          </p:cNvSpPr>
          <p:nvPr/>
        </p:nvSpPr>
        <p:spPr>
          <a:xfrm>
            <a:off x="838199" y="2184400"/>
            <a:ext cx="10346268" cy="3939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1600" dirty="0">
                <a:latin typeface="Visby Round CF Demi Bold" panose="00000700000000000000" pitchFamily="50" charset="0"/>
              </a:rPr>
              <a:t>Upskilling in the Technology Sector. </a:t>
            </a:r>
          </a:p>
          <a:p>
            <a:pPr>
              <a:lnSpc>
                <a:spcPct val="120000"/>
              </a:lnSpc>
            </a:pPr>
            <a:r>
              <a:rPr lang="en-US" sz="1600" dirty="0">
                <a:latin typeface="Visby Round CF Demi Bold" panose="00000700000000000000" pitchFamily="50" charset="0"/>
              </a:rPr>
              <a:t>How do we close the white gender gap in the Technology Sector? </a:t>
            </a:r>
          </a:p>
          <a:p>
            <a:pPr>
              <a:lnSpc>
                <a:spcPct val="120000"/>
              </a:lnSpc>
            </a:pPr>
            <a:r>
              <a:rPr lang="en-US" sz="1600" dirty="0">
                <a:latin typeface="Visby Round CF Demi Bold" panose="00000700000000000000" pitchFamily="50" charset="0"/>
              </a:rPr>
              <a:t>Is completing a Masters or doctorate a degree a requirement ? </a:t>
            </a:r>
          </a:p>
          <a:p>
            <a:pPr>
              <a:lnSpc>
                <a:spcPct val="120000"/>
              </a:lnSpc>
            </a:pPr>
            <a:r>
              <a:rPr lang="en-US" sz="1600" dirty="0">
                <a:latin typeface="Visby Round CF Demi Bold" panose="00000700000000000000" pitchFamily="50" charset="0"/>
              </a:rPr>
              <a:t>The increasing demand for mobile development as Kotlin is getting popular </a:t>
            </a:r>
          </a:p>
          <a:p>
            <a:pPr>
              <a:lnSpc>
                <a:spcPct val="120000"/>
              </a:lnSpc>
            </a:pPr>
            <a:r>
              <a:rPr lang="en-US" sz="1600" dirty="0">
                <a:latin typeface="Visby Round CF Demi Bold" panose="00000700000000000000" pitchFamily="50" charset="0"/>
              </a:rPr>
              <a:t>More take education, access and development in less developed reasons in south east </a:t>
            </a:r>
            <a:r>
              <a:rPr lang="en-US" sz="1600" dirty="0" err="1">
                <a:latin typeface="Visby Round CF Demi Bold" panose="00000700000000000000" pitchFamily="50" charset="0"/>
              </a:rPr>
              <a:t>asia</a:t>
            </a:r>
            <a:r>
              <a:rPr lang="en-US" sz="1600" dirty="0">
                <a:latin typeface="Visby Round CF Demi Bold" panose="00000700000000000000" pitchFamily="50" charset="0"/>
              </a:rPr>
              <a:t>, south America, </a:t>
            </a:r>
            <a:r>
              <a:rPr lang="en-US" sz="1600" dirty="0" err="1">
                <a:latin typeface="Visby Round CF Demi Bold" panose="00000700000000000000" pitchFamily="50" charset="0"/>
              </a:rPr>
              <a:t>africa</a:t>
            </a:r>
            <a:r>
              <a:rPr lang="en-US" sz="1600" dirty="0">
                <a:latin typeface="Visby Round CF Demi Bold" panose="00000700000000000000" pitchFamily="50" charset="0"/>
              </a:rPr>
              <a:t> and some parts of Europe. </a:t>
            </a:r>
          </a:p>
          <a:p>
            <a:pPr>
              <a:lnSpc>
                <a:spcPct val="120000"/>
              </a:lnSpc>
            </a:pPr>
            <a:r>
              <a:rPr lang="en-US" sz="1600" dirty="0">
                <a:latin typeface="Visby Round CF Demi Bold" panose="00000700000000000000" pitchFamily="50" charset="0"/>
              </a:rPr>
              <a:t>How relevant will </a:t>
            </a:r>
            <a:r>
              <a:rPr lang="en-US" sz="1600" dirty="0" err="1">
                <a:latin typeface="Visby Round CF Demi Bold" panose="00000700000000000000" pitchFamily="50" charset="0"/>
              </a:rPr>
              <a:t>OracleSQL</a:t>
            </a:r>
            <a:r>
              <a:rPr lang="en-US" sz="1600" dirty="0">
                <a:latin typeface="Visby Round CF Demi Bold" panose="00000700000000000000" pitchFamily="50" charset="0"/>
              </a:rPr>
              <a:t> still be in the future? </a:t>
            </a:r>
          </a:p>
        </p:txBody>
      </p:sp>
    </p:spTree>
    <p:extLst>
      <p:ext uri="{BB962C8B-B14F-4D97-AF65-F5344CB8AC3E}">
        <p14:creationId xmlns:p14="http://schemas.microsoft.com/office/powerpoint/2010/main" val="2267227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E6A64A-2B81-4379-B000-09239F48B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9" name="Straight Connector 8">
            <a:extLst>
              <a:ext uri="{FF2B5EF4-FFF2-40B4-BE49-F238E27FC236}">
                <a16:creationId xmlns:a16="http://schemas.microsoft.com/office/drawing/2014/main" id="{462782C6-A6AB-4245-A1EB-C38C868E5C4B}"/>
              </a:ext>
            </a:extLst>
          </p:cNvPr>
          <p:cNvCxnSpPr>
            <a:cxnSpLocks/>
          </p:cNvCxnSpPr>
          <p:nvPr/>
        </p:nvCxnSpPr>
        <p:spPr>
          <a:xfrm>
            <a:off x="838200" y="1594757"/>
            <a:ext cx="10758714" cy="0"/>
          </a:xfrm>
          <a:prstGeom prst="line">
            <a:avLst/>
          </a:prstGeom>
          <a:ln w="4762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2939C37-5D1D-4A64-8CEA-78A702A444D0}"/>
              </a:ext>
            </a:extLst>
          </p:cNvPr>
          <p:cNvSpPr>
            <a:spLocks noGrp="1"/>
          </p:cNvSpPr>
          <p:nvPr>
            <p:ph type="title"/>
          </p:nvPr>
        </p:nvSpPr>
        <p:spPr>
          <a:xfrm>
            <a:off x="838200" y="288925"/>
            <a:ext cx="10515600" cy="1325563"/>
          </a:xfrm>
          <a:noFill/>
        </p:spPr>
        <p:txBody>
          <a:bodyPr>
            <a:normAutofit/>
          </a:bodyPr>
          <a:lstStyle/>
          <a:p>
            <a:r>
              <a:rPr lang="en-IN" sz="2800" dirty="0">
                <a:latin typeface="Visby Round CF Demi Bold" panose="00000700000000000000" pitchFamily="50" charset="0"/>
              </a:rPr>
              <a:t>Overall Findings and Implications</a:t>
            </a:r>
          </a:p>
        </p:txBody>
      </p:sp>
      <p:sp>
        <p:nvSpPr>
          <p:cNvPr id="3" name="Content Placeholder 2">
            <a:extLst>
              <a:ext uri="{FF2B5EF4-FFF2-40B4-BE49-F238E27FC236}">
                <a16:creationId xmlns:a16="http://schemas.microsoft.com/office/drawing/2014/main" id="{293928A7-FFD3-4AAC-8E50-E4675D0DEB86}"/>
              </a:ext>
            </a:extLst>
          </p:cNvPr>
          <p:cNvSpPr>
            <a:spLocks noGrp="1"/>
          </p:cNvSpPr>
          <p:nvPr>
            <p:ph idx="1"/>
          </p:nvPr>
        </p:nvSpPr>
        <p:spPr>
          <a:xfrm>
            <a:off x="838200" y="1761079"/>
            <a:ext cx="1405467" cy="423321"/>
          </a:xfrm>
        </p:spPr>
        <p:txBody>
          <a:bodyPr>
            <a:normAutofit/>
          </a:bodyPr>
          <a:lstStyle/>
          <a:p>
            <a:pPr>
              <a:lnSpc>
                <a:spcPct val="120000"/>
              </a:lnSpc>
            </a:pPr>
            <a:r>
              <a:rPr lang="en-US" sz="2000" dirty="0">
                <a:latin typeface="Visby Round CF Demi Bold" panose="00000700000000000000" pitchFamily="50" charset="0"/>
              </a:rPr>
              <a:t>Findings</a:t>
            </a:r>
          </a:p>
        </p:txBody>
      </p:sp>
      <p:sp>
        <p:nvSpPr>
          <p:cNvPr id="5" name="TextBox 4">
            <a:extLst>
              <a:ext uri="{FF2B5EF4-FFF2-40B4-BE49-F238E27FC236}">
                <a16:creationId xmlns:a16="http://schemas.microsoft.com/office/drawing/2014/main" id="{CFB069A3-DEA1-4534-BDC1-8A7B7BC5F031}"/>
              </a:ext>
            </a:extLst>
          </p:cNvPr>
          <p:cNvSpPr txBox="1"/>
          <p:nvPr/>
        </p:nvSpPr>
        <p:spPr>
          <a:xfrm>
            <a:off x="11429999" y="6123543"/>
            <a:ext cx="457201" cy="369332"/>
          </a:xfrm>
          <a:prstGeom prst="rect">
            <a:avLst/>
          </a:prstGeom>
          <a:noFill/>
        </p:spPr>
        <p:txBody>
          <a:bodyPr wrap="square" rtlCol="0">
            <a:spAutoFit/>
          </a:bodyPr>
          <a:lstStyle/>
          <a:p>
            <a:r>
              <a:rPr lang="en-US" dirty="0">
                <a:latin typeface="Visby Round CF Demi Bold" panose="00000700000000000000" pitchFamily="50" charset="0"/>
              </a:rPr>
              <a:t>16</a:t>
            </a:r>
            <a:endParaRPr lang="en-IN" dirty="0">
              <a:latin typeface="Visby Round CF Demi Bold" panose="00000700000000000000" pitchFamily="50" charset="0"/>
            </a:endParaRPr>
          </a:p>
        </p:txBody>
      </p:sp>
      <p:sp>
        <p:nvSpPr>
          <p:cNvPr id="10" name="Content Placeholder 2">
            <a:extLst>
              <a:ext uri="{FF2B5EF4-FFF2-40B4-BE49-F238E27FC236}">
                <a16:creationId xmlns:a16="http://schemas.microsoft.com/office/drawing/2014/main" id="{15266A44-69EE-42F7-A409-DA2ED43407CD}"/>
              </a:ext>
            </a:extLst>
          </p:cNvPr>
          <p:cNvSpPr txBox="1">
            <a:spLocks/>
          </p:cNvSpPr>
          <p:nvPr/>
        </p:nvSpPr>
        <p:spPr>
          <a:xfrm>
            <a:off x="838199" y="2184400"/>
            <a:ext cx="4461934" cy="3939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1600" dirty="0">
                <a:latin typeface="Visby Round CF Demi Bold" panose="00000700000000000000" pitchFamily="50" charset="0"/>
              </a:rPr>
              <a:t>Most people in the ID field have a bachelor's degree. </a:t>
            </a:r>
          </a:p>
          <a:p>
            <a:pPr>
              <a:lnSpc>
                <a:spcPct val="120000"/>
              </a:lnSpc>
            </a:pPr>
            <a:r>
              <a:rPr lang="en-US" sz="1600" dirty="0">
                <a:latin typeface="Visby Round CF Demi Bold" panose="00000700000000000000" pitchFamily="50" charset="0"/>
              </a:rPr>
              <a:t>Web development languages are the most popular and on demand tools in the IT field currently. </a:t>
            </a:r>
          </a:p>
          <a:p>
            <a:pPr>
              <a:lnSpc>
                <a:spcPct val="120000"/>
              </a:lnSpc>
            </a:pPr>
            <a:r>
              <a:rPr lang="en-US" sz="1600" dirty="0">
                <a:latin typeface="Visby Round CF Demi Bold" panose="00000700000000000000" pitchFamily="50" charset="0"/>
              </a:rPr>
              <a:t>The IT sector is filled with majorly young people under 40 years of age. </a:t>
            </a:r>
          </a:p>
          <a:p>
            <a:pPr>
              <a:lnSpc>
                <a:spcPct val="120000"/>
              </a:lnSpc>
            </a:pPr>
            <a:r>
              <a:rPr lang="en-US" sz="1600" dirty="0">
                <a:latin typeface="Visby Round CF Demi Bold" panose="00000700000000000000" pitchFamily="50" charset="0"/>
              </a:rPr>
              <a:t>Most respondents want to learn </a:t>
            </a:r>
            <a:r>
              <a:rPr lang="en-US" sz="1600" dirty="0" err="1">
                <a:latin typeface="Visby Round CF Demi Bold" panose="00000700000000000000" pitchFamily="50" charset="0"/>
              </a:rPr>
              <a:t>postgreSQL</a:t>
            </a:r>
            <a:r>
              <a:rPr lang="en-US" sz="1600" dirty="0">
                <a:latin typeface="Visby Round CF Demi Bold" panose="00000700000000000000" pitchFamily="50" charset="0"/>
              </a:rPr>
              <a:t> and React </a:t>
            </a:r>
            <a:r>
              <a:rPr lang="en-US" sz="1600" dirty="0" err="1">
                <a:latin typeface="Visby Round CF Demi Bold" panose="00000700000000000000" pitchFamily="50" charset="0"/>
              </a:rPr>
              <a:t>JSnext</a:t>
            </a:r>
            <a:r>
              <a:rPr lang="en-US" sz="1600" dirty="0">
                <a:latin typeface="Visby Round CF Demi Bold" panose="00000700000000000000" pitchFamily="50" charset="0"/>
              </a:rPr>
              <a:t> year.</a:t>
            </a:r>
          </a:p>
        </p:txBody>
      </p:sp>
      <p:sp>
        <p:nvSpPr>
          <p:cNvPr id="12" name="Content Placeholder 2">
            <a:extLst>
              <a:ext uri="{FF2B5EF4-FFF2-40B4-BE49-F238E27FC236}">
                <a16:creationId xmlns:a16="http://schemas.microsoft.com/office/drawing/2014/main" id="{7549BA2B-1C91-4BF8-BB5C-DC0C9182D530}"/>
              </a:ext>
            </a:extLst>
          </p:cNvPr>
          <p:cNvSpPr txBox="1">
            <a:spLocks/>
          </p:cNvSpPr>
          <p:nvPr/>
        </p:nvSpPr>
        <p:spPr>
          <a:xfrm>
            <a:off x="6096000" y="1761078"/>
            <a:ext cx="1862667" cy="4233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2000" dirty="0">
                <a:latin typeface="Visby Round CF Demi Bold" panose="00000700000000000000" pitchFamily="50" charset="0"/>
              </a:rPr>
              <a:t>Implications</a:t>
            </a:r>
          </a:p>
        </p:txBody>
      </p:sp>
      <p:sp>
        <p:nvSpPr>
          <p:cNvPr id="13" name="Content Placeholder 2">
            <a:extLst>
              <a:ext uri="{FF2B5EF4-FFF2-40B4-BE49-F238E27FC236}">
                <a16:creationId xmlns:a16="http://schemas.microsoft.com/office/drawing/2014/main" id="{588834F5-2B5B-4870-87A9-D38E1072A359}"/>
              </a:ext>
            </a:extLst>
          </p:cNvPr>
          <p:cNvSpPr txBox="1">
            <a:spLocks/>
          </p:cNvSpPr>
          <p:nvPr/>
        </p:nvSpPr>
        <p:spPr>
          <a:xfrm>
            <a:off x="6096000" y="2184400"/>
            <a:ext cx="4461934" cy="39391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1700" dirty="0">
                <a:latin typeface="Visby Round CF Demi Bold" panose="00000700000000000000" pitchFamily="50" charset="0"/>
              </a:rPr>
              <a:t>It is important for data professionals to develop proficiency in NoSQL in addition to SQL databases. </a:t>
            </a:r>
          </a:p>
          <a:p>
            <a:pPr>
              <a:lnSpc>
                <a:spcPct val="120000"/>
              </a:lnSpc>
            </a:pPr>
            <a:r>
              <a:rPr lang="en-US" sz="1700" dirty="0">
                <a:latin typeface="Visby Round CF Demi Bold" panose="00000700000000000000" pitchFamily="50" charset="0"/>
              </a:rPr>
              <a:t>Development is still a very lucrative Skill. </a:t>
            </a:r>
          </a:p>
          <a:p>
            <a:pPr>
              <a:lnSpc>
                <a:spcPct val="120000"/>
              </a:lnSpc>
            </a:pPr>
            <a:r>
              <a:rPr lang="en-US" sz="1700" dirty="0">
                <a:latin typeface="Visby Round CF Demi Bold" panose="00000700000000000000" pitchFamily="50" charset="0"/>
              </a:rPr>
              <a:t>Less developed countries need more access to take trainings and education.</a:t>
            </a:r>
          </a:p>
        </p:txBody>
      </p:sp>
    </p:spTree>
    <p:extLst>
      <p:ext uri="{BB962C8B-B14F-4D97-AF65-F5344CB8AC3E}">
        <p14:creationId xmlns:p14="http://schemas.microsoft.com/office/powerpoint/2010/main" val="2663940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E6A64A-2B81-4379-B000-09239F48B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9" name="Straight Connector 8">
            <a:extLst>
              <a:ext uri="{FF2B5EF4-FFF2-40B4-BE49-F238E27FC236}">
                <a16:creationId xmlns:a16="http://schemas.microsoft.com/office/drawing/2014/main" id="{462782C6-A6AB-4245-A1EB-C38C868E5C4B}"/>
              </a:ext>
            </a:extLst>
          </p:cNvPr>
          <p:cNvCxnSpPr>
            <a:cxnSpLocks/>
          </p:cNvCxnSpPr>
          <p:nvPr/>
        </p:nvCxnSpPr>
        <p:spPr>
          <a:xfrm>
            <a:off x="838200" y="1594757"/>
            <a:ext cx="10758714" cy="0"/>
          </a:xfrm>
          <a:prstGeom prst="line">
            <a:avLst/>
          </a:prstGeom>
          <a:ln w="4762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2939C37-5D1D-4A64-8CEA-78A702A444D0}"/>
              </a:ext>
            </a:extLst>
          </p:cNvPr>
          <p:cNvSpPr>
            <a:spLocks noGrp="1"/>
          </p:cNvSpPr>
          <p:nvPr>
            <p:ph type="title"/>
          </p:nvPr>
        </p:nvSpPr>
        <p:spPr>
          <a:xfrm>
            <a:off x="838200" y="288925"/>
            <a:ext cx="10515600" cy="1325563"/>
          </a:xfrm>
          <a:noFill/>
        </p:spPr>
        <p:txBody>
          <a:bodyPr>
            <a:normAutofit/>
          </a:bodyPr>
          <a:lstStyle/>
          <a:p>
            <a:r>
              <a:rPr lang="en-IN" sz="4000" dirty="0">
                <a:latin typeface="Visby Round CF Demi Bold" panose="00000700000000000000" pitchFamily="50" charset="0"/>
              </a:rPr>
              <a:t>Conclusion</a:t>
            </a:r>
          </a:p>
        </p:txBody>
      </p:sp>
      <p:sp>
        <p:nvSpPr>
          <p:cNvPr id="3" name="Content Placeholder 2">
            <a:extLst>
              <a:ext uri="{FF2B5EF4-FFF2-40B4-BE49-F238E27FC236}">
                <a16:creationId xmlns:a16="http://schemas.microsoft.com/office/drawing/2014/main" id="{293928A7-FFD3-4AAC-8E50-E4675D0DEB86}"/>
              </a:ext>
            </a:extLst>
          </p:cNvPr>
          <p:cNvSpPr>
            <a:spLocks noGrp="1"/>
          </p:cNvSpPr>
          <p:nvPr>
            <p:ph idx="1"/>
          </p:nvPr>
        </p:nvSpPr>
        <p:spPr>
          <a:xfrm>
            <a:off x="904009" y="2797943"/>
            <a:ext cx="10383982" cy="1448166"/>
          </a:xfrm>
        </p:spPr>
        <p:txBody>
          <a:bodyPr>
            <a:normAutofit/>
          </a:bodyPr>
          <a:lstStyle/>
          <a:p>
            <a:pPr marL="0" indent="0">
              <a:lnSpc>
                <a:spcPct val="120000"/>
              </a:lnSpc>
              <a:buNone/>
            </a:pPr>
            <a:r>
              <a:rPr lang="en-US" sz="3200" dirty="0">
                <a:latin typeface="Visby Round CF Demi Bold" panose="00000700000000000000" pitchFamily="50" charset="0"/>
              </a:rPr>
              <a:t>IT IS EXPEDIENT TO STAY UPDATED IN THE TECH SECTOR AS THE TRENDS KEEP CHANGING OVER TIME. </a:t>
            </a:r>
          </a:p>
        </p:txBody>
      </p:sp>
      <p:sp>
        <p:nvSpPr>
          <p:cNvPr id="5" name="TextBox 4">
            <a:extLst>
              <a:ext uri="{FF2B5EF4-FFF2-40B4-BE49-F238E27FC236}">
                <a16:creationId xmlns:a16="http://schemas.microsoft.com/office/drawing/2014/main" id="{CFB069A3-DEA1-4534-BDC1-8A7B7BC5F031}"/>
              </a:ext>
            </a:extLst>
          </p:cNvPr>
          <p:cNvSpPr txBox="1"/>
          <p:nvPr/>
        </p:nvSpPr>
        <p:spPr>
          <a:xfrm>
            <a:off x="11429999" y="6123543"/>
            <a:ext cx="457201" cy="369332"/>
          </a:xfrm>
          <a:prstGeom prst="rect">
            <a:avLst/>
          </a:prstGeom>
          <a:noFill/>
        </p:spPr>
        <p:txBody>
          <a:bodyPr wrap="square" rtlCol="0">
            <a:spAutoFit/>
          </a:bodyPr>
          <a:lstStyle/>
          <a:p>
            <a:r>
              <a:rPr lang="en-US" dirty="0">
                <a:latin typeface="Visby Round CF Demi Bold" panose="00000700000000000000" pitchFamily="50" charset="0"/>
              </a:rPr>
              <a:t>17</a:t>
            </a:r>
            <a:endParaRPr lang="en-IN" dirty="0">
              <a:latin typeface="Visby Round CF Demi Bold" panose="00000700000000000000" pitchFamily="50" charset="0"/>
            </a:endParaRPr>
          </a:p>
        </p:txBody>
      </p:sp>
    </p:spTree>
    <p:extLst>
      <p:ext uri="{BB962C8B-B14F-4D97-AF65-F5344CB8AC3E}">
        <p14:creationId xmlns:p14="http://schemas.microsoft.com/office/powerpoint/2010/main" val="2939470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E6A64A-2B81-4379-B000-09239F48B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9" name="Straight Connector 8">
            <a:extLst>
              <a:ext uri="{FF2B5EF4-FFF2-40B4-BE49-F238E27FC236}">
                <a16:creationId xmlns:a16="http://schemas.microsoft.com/office/drawing/2014/main" id="{462782C6-A6AB-4245-A1EB-C38C868E5C4B}"/>
              </a:ext>
            </a:extLst>
          </p:cNvPr>
          <p:cNvCxnSpPr>
            <a:cxnSpLocks/>
          </p:cNvCxnSpPr>
          <p:nvPr/>
        </p:nvCxnSpPr>
        <p:spPr>
          <a:xfrm>
            <a:off x="838200" y="1594757"/>
            <a:ext cx="10758714" cy="0"/>
          </a:xfrm>
          <a:prstGeom prst="line">
            <a:avLst/>
          </a:prstGeom>
          <a:ln w="4762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2939C37-5D1D-4A64-8CEA-78A702A444D0}"/>
              </a:ext>
            </a:extLst>
          </p:cNvPr>
          <p:cNvSpPr>
            <a:spLocks noGrp="1"/>
          </p:cNvSpPr>
          <p:nvPr>
            <p:ph type="title"/>
          </p:nvPr>
        </p:nvSpPr>
        <p:spPr>
          <a:xfrm>
            <a:off x="838200" y="288925"/>
            <a:ext cx="10515600" cy="1325563"/>
          </a:xfrm>
          <a:noFill/>
        </p:spPr>
        <p:txBody>
          <a:bodyPr>
            <a:normAutofit/>
          </a:bodyPr>
          <a:lstStyle/>
          <a:p>
            <a:r>
              <a:rPr lang="en-IN" sz="4000" dirty="0">
                <a:latin typeface="Visby Round CF Demi Bold" panose="00000700000000000000" pitchFamily="50" charset="0"/>
              </a:rPr>
              <a:t>APPENDIX</a:t>
            </a:r>
          </a:p>
        </p:txBody>
      </p:sp>
      <p:sp>
        <p:nvSpPr>
          <p:cNvPr id="5" name="TextBox 4">
            <a:extLst>
              <a:ext uri="{FF2B5EF4-FFF2-40B4-BE49-F238E27FC236}">
                <a16:creationId xmlns:a16="http://schemas.microsoft.com/office/drawing/2014/main" id="{CFB069A3-DEA1-4534-BDC1-8A7B7BC5F031}"/>
              </a:ext>
            </a:extLst>
          </p:cNvPr>
          <p:cNvSpPr txBox="1"/>
          <p:nvPr/>
        </p:nvSpPr>
        <p:spPr>
          <a:xfrm>
            <a:off x="11429999" y="6123543"/>
            <a:ext cx="457201" cy="369332"/>
          </a:xfrm>
          <a:prstGeom prst="rect">
            <a:avLst/>
          </a:prstGeom>
          <a:noFill/>
        </p:spPr>
        <p:txBody>
          <a:bodyPr wrap="square" rtlCol="0">
            <a:spAutoFit/>
          </a:bodyPr>
          <a:lstStyle/>
          <a:p>
            <a:r>
              <a:rPr lang="en-US" dirty="0">
                <a:latin typeface="Visby Round CF Demi Bold" panose="00000700000000000000" pitchFamily="50" charset="0"/>
              </a:rPr>
              <a:t>18</a:t>
            </a:r>
            <a:endParaRPr lang="en-IN" dirty="0">
              <a:latin typeface="Visby Round CF Demi Bold" panose="00000700000000000000" pitchFamily="50" charset="0"/>
            </a:endParaRPr>
          </a:p>
        </p:txBody>
      </p:sp>
      <p:pic>
        <p:nvPicPr>
          <p:cNvPr id="10" name="Content Placeholder 9">
            <a:extLst>
              <a:ext uri="{FF2B5EF4-FFF2-40B4-BE49-F238E27FC236}">
                <a16:creationId xmlns:a16="http://schemas.microsoft.com/office/drawing/2014/main" id="{E5D597CB-D185-45A9-AFBD-15090180CDF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076139"/>
            <a:ext cx="10515600" cy="3850310"/>
          </a:xfrm>
        </p:spPr>
      </p:pic>
      <p:sp>
        <p:nvSpPr>
          <p:cNvPr id="11" name="Rectangle 10">
            <a:extLst>
              <a:ext uri="{FF2B5EF4-FFF2-40B4-BE49-F238E27FC236}">
                <a16:creationId xmlns:a16="http://schemas.microsoft.com/office/drawing/2014/main" id="{B203B2F7-6354-45D3-B550-BC0EB853AE6B}"/>
              </a:ext>
            </a:extLst>
          </p:cNvPr>
          <p:cNvSpPr/>
          <p:nvPr/>
        </p:nvSpPr>
        <p:spPr>
          <a:xfrm>
            <a:off x="10049933" y="2438400"/>
            <a:ext cx="838200" cy="13123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76315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E6A64A-2B81-4379-B000-09239F48B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9" name="Straight Connector 8">
            <a:extLst>
              <a:ext uri="{FF2B5EF4-FFF2-40B4-BE49-F238E27FC236}">
                <a16:creationId xmlns:a16="http://schemas.microsoft.com/office/drawing/2014/main" id="{462782C6-A6AB-4245-A1EB-C38C868E5C4B}"/>
              </a:ext>
            </a:extLst>
          </p:cNvPr>
          <p:cNvCxnSpPr>
            <a:cxnSpLocks/>
          </p:cNvCxnSpPr>
          <p:nvPr/>
        </p:nvCxnSpPr>
        <p:spPr>
          <a:xfrm>
            <a:off x="838200" y="1594757"/>
            <a:ext cx="10758714" cy="0"/>
          </a:xfrm>
          <a:prstGeom prst="line">
            <a:avLst/>
          </a:prstGeom>
          <a:ln w="4762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2939C37-5D1D-4A64-8CEA-78A702A444D0}"/>
              </a:ext>
            </a:extLst>
          </p:cNvPr>
          <p:cNvSpPr>
            <a:spLocks noGrp="1"/>
          </p:cNvSpPr>
          <p:nvPr>
            <p:ph type="title"/>
          </p:nvPr>
        </p:nvSpPr>
        <p:spPr>
          <a:xfrm>
            <a:off x="838200" y="288925"/>
            <a:ext cx="10515600" cy="1325563"/>
          </a:xfrm>
          <a:noFill/>
        </p:spPr>
        <p:txBody>
          <a:bodyPr>
            <a:normAutofit/>
          </a:bodyPr>
          <a:lstStyle/>
          <a:p>
            <a:r>
              <a:rPr lang="en-IN" sz="4000" dirty="0">
                <a:latin typeface="Visby Round CF Demi Bold" panose="00000700000000000000" pitchFamily="50" charset="0"/>
              </a:rPr>
              <a:t>Job postings</a:t>
            </a:r>
          </a:p>
        </p:txBody>
      </p:sp>
      <p:sp>
        <p:nvSpPr>
          <p:cNvPr id="5" name="TextBox 4">
            <a:extLst>
              <a:ext uri="{FF2B5EF4-FFF2-40B4-BE49-F238E27FC236}">
                <a16:creationId xmlns:a16="http://schemas.microsoft.com/office/drawing/2014/main" id="{CFB069A3-DEA1-4534-BDC1-8A7B7BC5F031}"/>
              </a:ext>
            </a:extLst>
          </p:cNvPr>
          <p:cNvSpPr txBox="1"/>
          <p:nvPr/>
        </p:nvSpPr>
        <p:spPr>
          <a:xfrm>
            <a:off x="11429999" y="6123543"/>
            <a:ext cx="457201" cy="369332"/>
          </a:xfrm>
          <a:prstGeom prst="rect">
            <a:avLst/>
          </a:prstGeom>
          <a:noFill/>
        </p:spPr>
        <p:txBody>
          <a:bodyPr wrap="square" rtlCol="0">
            <a:spAutoFit/>
          </a:bodyPr>
          <a:lstStyle/>
          <a:p>
            <a:r>
              <a:rPr lang="en-US" dirty="0">
                <a:latin typeface="Visby Round CF Demi Bold" panose="00000700000000000000" pitchFamily="50" charset="0"/>
              </a:rPr>
              <a:t>19</a:t>
            </a:r>
            <a:endParaRPr lang="en-IN" dirty="0">
              <a:latin typeface="Visby Round CF Demi Bold" panose="00000700000000000000" pitchFamily="50" charset="0"/>
            </a:endParaRPr>
          </a:p>
        </p:txBody>
      </p:sp>
      <p:pic>
        <p:nvPicPr>
          <p:cNvPr id="10" name="Content Placeholder 9">
            <a:extLst>
              <a:ext uri="{FF2B5EF4-FFF2-40B4-BE49-F238E27FC236}">
                <a16:creationId xmlns:a16="http://schemas.microsoft.com/office/drawing/2014/main" id="{D4B89B53-4969-4278-87CA-3F0150C7B11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48416" y="1761066"/>
            <a:ext cx="7346798" cy="4449763"/>
          </a:xfrm>
        </p:spPr>
      </p:pic>
      <p:sp>
        <p:nvSpPr>
          <p:cNvPr id="11" name="TextBox 10">
            <a:extLst>
              <a:ext uri="{FF2B5EF4-FFF2-40B4-BE49-F238E27FC236}">
                <a16:creationId xmlns:a16="http://schemas.microsoft.com/office/drawing/2014/main" id="{E2959BBF-5A48-4584-9853-F3726C3CF0CE}"/>
              </a:ext>
            </a:extLst>
          </p:cNvPr>
          <p:cNvSpPr txBox="1"/>
          <p:nvPr/>
        </p:nvSpPr>
        <p:spPr>
          <a:xfrm>
            <a:off x="1143000" y="2226733"/>
            <a:ext cx="2641600" cy="1938992"/>
          </a:xfrm>
          <a:prstGeom prst="rect">
            <a:avLst/>
          </a:prstGeom>
          <a:noFill/>
        </p:spPr>
        <p:txBody>
          <a:bodyPr wrap="square" rtlCol="0">
            <a:spAutoFit/>
          </a:bodyPr>
          <a:lstStyle/>
          <a:p>
            <a:r>
              <a:rPr lang="en-US" sz="2400" dirty="0">
                <a:latin typeface="Visby Round CF" panose="00000500000000000000" pitchFamily="50" charset="0"/>
              </a:rPr>
              <a:t>Bar chart presenting the job posting data collected using </a:t>
            </a:r>
            <a:r>
              <a:rPr lang="en-US" sz="2400" dirty="0" err="1">
                <a:latin typeface="Visby Round CF" panose="00000500000000000000" pitchFamily="50" charset="0"/>
              </a:rPr>
              <a:t>Github</a:t>
            </a:r>
            <a:r>
              <a:rPr lang="en-US" sz="2400" dirty="0">
                <a:latin typeface="Visby Round CF" panose="00000500000000000000" pitchFamily="50" charset="0"/>
              </a:rPr>
              <a:t> Job API.</a:t>
            </a:r>
            <a:endParaRPr lang="en-IN" sz="2400" dirty="0">
              <a:latin typeface="Visby Round CF" panose="00000500000000000000" pitchFamily="50" charset="0"/>
            </a:endParaRPr>
          </a:p>
        </p:txBody>
      </p:sp>
    </p:spTree>
    <p:extLst>
      <p:ext uri="{BB962C8B-B14F-4D97-AF65-F5344CB8AC3E}">
        <p14:creationId xmlns:p14="http://schemas.microsoft.com/office/powerpoint/2010/main" val="126037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F23D666-10E1-405D-B184-5EDF0434AA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0FA3F0-D9CF-4DA7-90D9-8C989954524E}"/>
              </a:ext>
            </a:extLst>
          </p:cNvPr>
          <p:cNvSpPr>
            <a:spLocks noGrp="1"/>
          </p:cNvSpPr>
          <p:nvPr>
            <p:ph type="title"/>
          </p:nvPr>
        </p:nvSpPr>
        <p:spPr>
          <a:xfrm>
            <a:off x="838200" y="365125"/>
            <a:ext cx="10515600" cy="1325563"/>
          </a:xfrm>
        </p:spPr>
        <p:txBody>
          <a:bodyPr/>
          <a:lstStyle/>
          <a:p>
            <a:r>
              <a:rPr lang="en-US" b="1" dirty="0">
                <a:latin typeface="Visby Round CF Demi Bold" panose="00000700000000000000" pitchFamily="50" charset="0"/>
              </a:rPr>
              <a:t>Outline</a:t>
            </a:r>
            <a:endParaRPr lang="en-IN" b="1" dirty="0">
              <a:latin typeface="Visby Round CF Demi Bold" panose="00000700000000000000" pitchFamily="50" charset="0"/>
            </a:endParaRPr>
          </a:p>
        </p:txBody>
      </p:sp>
      <p:sp>
        <p:nvSpPr>
          <p:cNvPr id="3" name="Content Placeholder 2">
            <a:extLst>
              <a:ext uri="{FF2B5EF4-FFF2-40B4-BE49-F238E27FC236}">
                <a16:creationId xmlns:a16="http://schemas.microsoft.com/office/drawing/2014/main" id="{51658128-AC10-4FEE-9AA6-C1A42A44EAEA}"/>
              </a:ext>
            </a:extLst>
          </p:cNvPr>
          <p:cNvSpPr>
            <a:spLocks noGrp="1"/>
          </p:cNvSpPr>
          <p:nvPr>
            <p:ph idx="1"/>
          </p:nvPr>
        </p:nvSpPr>
        <p:spPr>
          <a:xfrm>
            <a:off x="838200" y="2141537"/>
            <a:ext cx="10515600" cy="4351338"/>
          </a:xfrm>
        </p:spPr>
        <p:txBody>
          <a:bodyPr>
            <a:normAutofit fontScale="92500"/>
          </a:bodyPr>
          <a:lstStyle/>
          <a:p>
            <a:pPr>
              <a:lnSpc>
                <a:spcPct val="150000"/>
              </a:lnSpc>
            </a:pPr>
            <a:r>
              <a:rPr lang="en-IN" sz="2400" dirty="0">
                <a:latin typeface="Visby Round CF Demi Bold" panose="00000700000000000000" pitchFamily="50" charset="0"/>
              </a:rPr>
              <a:t>Executive Summary </a:t>
            </a:r>
          </a:p>
          <a:p>
            <a:pPr>
              <a:lnSpc>
                <a:spcPct val="150000"/>
              </a:lnSpc>
            </a:pPr>
            <a:r>
              <a:rPr lang="en-IN" sz="2400" dirty="0">
                <a:latin typeface="Visby Round CF Demi Bold" panose="00000700000000000000" pitchFamily="50" charset="0"/>
              </a:rPr>
              <a:t>Introduction</a:t>
            </a:r>
          </a:p>
          <a:p>
            <a:pPr>
              <a:lnSpc>
                <a:spcPct val="150000"/>
              </a:lnSpc>
            </a:pPr>
            <a:r>
              <a:rPr lang="en-IN" sz="2400" dirty="0">
                <a:latin typeface="Visby Round CF Demi Bold" panose="00000700000000000000" pitchFamily="50" charset="0"/>
              </a:rPr>
              <a:t>Methodology</a:t>
            </a:r>
          </a:p>
          <a:p>
            <a:pPr>
              <a:lnSpc>
                <a:spcPct val="150000"/>
              </a:lnSpc>
            </a:pPr>
            <a:r>
              <a:rPr lang="en-IN" sz="2400" dirty="0">
                <a:latin typeface="Visby Round CF Demi Bold" panose="00000700000000000000" pitchFamily="50" charset="0"/>
              </a:rPr>
              <a:t>Results</a:t>
            </a:r>
          </a:p>
          <a:p>
            <a:pPr>
              <a:lnSpc>
                <a:spcPct val="150000"/>
              </a:lnSpc>
            </a:pPr>
            <a:r>
              <a:rPr lang="en-IN" sz="2400" dirty="0">
                <a:latin typeface="Visby Round CF Demi Bold" panose="00000700000000000000" pitchFamily="50" charset="0"/>
              </a:rPr>
              <a:t>Discussion</a:t>
            </a:r>
          </a:p>
          <a:p>
            <a:pPr>
              <a:lnSpc>
                <a:spcPct val="150000"/>
              </a:lnSpc>
            </a:pPr>
            <a:r>
              <a:rPr lang="en-IN" sz="2400" dirty="0">
                <a:latin typeface="Visby Round CF Demi Bold" panose="00000700000000000000" pitchFamily="50" charset="0"/>
              </a:rPr>
              <a:t>Conclusion</a:t>
            </a:r>
          </a:p>
          <a:p>
            <a:pPr>
              <a:lnSpc>
                <a:spcPct val="150000"/>
              </a:lnSpc>
            </a:pPr>
            <a:r>
              <a:rPr lang="en-IN" sz="2400" dirty="0">
                <a:latin typeface="Visby Round CF Demi Bold" panose="00000700000000000000" pitchFamily="50" charset="0"/>
              </a:rPr>
              <a:t>Appendix</a:t>
            </a:r>
          </a:p>
        </p:txBody>
      </p:sp>
      <p:cxnSp>
        <p:nvCxnSpPr>
          <p:cNvPr id="5" name="Straight Connector 4">
            <a:extLst>
              <a:ext uri="{FF2B5EF4-FFF2-40B4-BE49-F238E27FC236}">
                <a16:creationId xmlns:a16="http://schemas.microsoft.com/office/drawing/2014/main" id="{0C308083-6392-4432-BD64-171F5C8BE04F}"/>
              </a:ext>
            </a:extLst>
          </p:cNvPr>
          <p:cNvCxnSpPr>
            <a:cxnSpLocks/>
          </p:cNvCxnSpPr>
          <p:nvPr/>
        </p:nvCxnSpPr>
        <p:spPr>
          <a:xfrm>
            <a:off x="838200" y="1594757"/>
            <a:ext cx="10758714" cy="0"/>
          </a:xfrm>
          <a:prstGeom prst="line">
            <a:avLst/>
          </a:prstGeom>
          <a:ln w="4762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8591057-EEBF-4B95-A967-744E92135172}"/>
              </a:ext>
            </a:extLst>
          </p:cNvPr>
          <p:cNvSpPr txBox="1"/>
          <p:nvPr/>
        </p:nvSpPr>
        <p:spPr>
          <a:xfrm>
            <a:off x="11429999" y="6123543"/>
            <a:ext cx="333829" cy="369332"/>
          </a:xfrm>
          <a:prstGeom prst="rect">
            <a:avLst/>
          </a:prstGeom>
          <a:noFill/>
        </p:spPr>
        <p:txBody>
          <a:bodyPr wrap="square" rtlCol="0">
            <a:spAutoFit/>
          </a:bodyPr>
          <a:lstStyle/>
          <a:p>
            <a:r>
              <a:rPr lang="en-US" dirty="0">
                <a:latin typeface="Visby Round CF Demi Bold" panose="00000700000000000000" pitchFamily="50" charset="0"/>
              </a:rPr>
              <a:t>2</a:t>
            </a:r>
            <a:endParaRPr lang="en-IN" dirty="0">
              <a:latin typeface="Visby Round CF Demi Bold" panose="00000700000000000000" pitchFamily="50" charset="0"/>
            </a:endParaRPr>
          </a:p>
        </p:txBody>
      </p:sp>
    </p:spTree>
    <p:extLst>
      <p:ext uri="{BB962C8B-B14F-4D97-AF65-F5344CB8AC3E}">
        <p14:creationId xmlns:p14="http://schemas.microsoft.com/office/powerpoint/2010/main" val="616512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E6A64A-2B81-4379-B000-09239F48B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9" name="Straight Connector 8">
            <a:extLst>
              <a:ext uri="{FF2B5EF4-FFF2-40B4-BE49-F238E27FC236}">
                <a16:creationId xmlns:a16="http://schemas.microsoft.com/office/drawing/2014/main" id="{462782C6-A6AB-4245-A1EB-C38C868E5C4B}"/>
              </a:ext>
            </a:extLst>
          </p:cNvPr>
          <p:cNvCxnSpPr>
            <a:cxnSpLocks/>
          </p:cNvCxnSpPr>
          <p:nvPr/>
        </p:nvCxnSpPr>
        <p:spPr>
          <a:xfrm>
            <a:off x="838200" y="1594757"/>
            <a:ext cx="10758714" cy="0"/>
          </a:xfrm>
          <a:prstGeom prst="line">
            <a:avLst/>
          </a:prstGeom>
          <a:ln w="4762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2939C37-5D1D-4A64-8CEA-78A702A444D0}"/>
              </a:ext>
            </a:extLst>
          </p:cNvPr>
          <p:cNvSpPr>
            <a:spLocks noGrp="1"/>
          </p:cNvSpPr>
          <p:nvPr>
            <p:ph type="title"/>
          </p:nvPr>
        </p:nvSpPr>
        <p:spPr>
          <a:xfrm>
            <a:off x="838200" y="288925"/>
            <a:ext cx="10515600" cy="1325563"/>
          </a:xfrm>
          <a:noFill/>
        </p:spPr>
        <p:txBody>
          <a:bodyPr>
            <a:normAutofit/>
          </a:bodyPr>
          <a:lstStyle/>
          <a:p>
            <a:r>
              <a:rPr lang="en-IN" sz="4000" dirty="0">
                <a:latin typeface="Visby Round CF Demi Bold" panose="00000700000000000000" pitchFamily="50" charset="0"/>
              </a:rPr>
              <a:t>Popular Languages</a:t>
            </a:r>
          </a:p>
        </p:txBody>
      </p:sp>
      <p:sp>
        <p:nvSpPr>
          <p:cNvPr id="5" name="TextBox 4">
            <a:extLst>
              <a:ext uri="{FF2B5EF4-FFF2-40B4-BE49-F238E27FC236}">
                <a16:creationId xmlns:a16="http://schemas.microsoft.com/office/drawing/2014/main" id="{CFB069A3-DEA1-4534-BDC1-8A7B7BC5F031}"/>
              </a:ext>
            </a:extLst>
          </p:cNvPr>
          <p:cNvSpPr txBox="1"/>
          <p:nvPr/>
        </p:nvSpPr>
        <p:spPr>
          <a:xfrm>
            <a:off x="11429999" y="6123543"/>
            <a:ext cx="457201" cy="369332"/>
          </a:xfrm>
          <a:prstGeom prst="rect">
            <a:avLst/>
          </a:prstGeom>
          <a:noFill/>
        </p:spPr>
        <p:txBody>
          <a:bodyPr wrap="square" rtlCol="0">
            <a:spAutoFit/>
          </a:bodyPr>
          <a:lstStyle/>
          <a:p>
            <a:r>
              <a:rPr lang="en-US" dirty="0">
                <a:latin typeface="Visby Round CF Demi Bold" panose="00000700000000000000" pitchFamily="50" charset="0"/>
              </a:rPr>
              <a:t>20</a:t>
            </a:r>
            <a:endParaRPr lang="en-IN" dirty="0">
              <a:latin typeface="Visby Round CF Demi Bold" panose="00000700000000000000" pitchFamily="50" charset="0"/>
            </a:endParaRPr>
          </a:p>
        </p:txBody>
      </p:sp>
      <p:pic>
        <p:nvPicPr>
          <p:cNvPr id="10" name="Content Placeholder 9">
            <a:extLst>
              <a:ext uri="{FF2B5EF4-FFF2-40B4-BE49-F238E27FC236}">
                <a16:creationId xmlns:a16="http://schemas.microsoft.com/office/drawing/2014/main" id="{D4B89B53-4969-4278-87CA-3F0150C7B11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3848416" y="1796412"/>
            <a:ext cx="7346798" cy="4379071"/>
          </a:xfrm>
        </p:spPr>
      </p:pic>
      <p:sp>
        <p:nvSpPr>
          <p:cNvPr id="11" name="TextBox 10">
            <a:extLst>
              <a:ext uri="{FF2B5EF4-FFF2-40B4-BE49-F238E27FC236}">
                <a16:creationId xmlns:a16="http://schemas.microsoft.com/office/drawing/2014/main" id="{E2959BBF-5A48-4584-9853-F3726C3CF0CE}"/>
              </a:ext>
            </a:extLst>
          </p:cNvPr>
          <p:cNvSpPr txBox="1"/>
          <p:nvPr/>
        </p:nvSpPr>
        <p:spPr>
          <a:xfrm>
            <a:off x="1143000" y="2226733"/>
            <a:ext cx="2641600" cy="4524315"/>
          </a:xfrm>
          <a:prstGeom prst="rect">
            <a:avLst/>
          </a:prstGeom>
          <a:noFill/>
        </p:spPr>
        <p:txBody>
          <a:bodyPr wrap="square" rtlCol="0">
            <a:spAutoFit/>
          </a:bodyPr>
          <a:lstStyle/>
          <a:p>
            <a:r>
              <a:rPr lang="en-US" sz="2400" dirty="0">
                <a:latin typeface="Visby Round CF" panose="00000500000000000000" pitchFamily="50" charset="0"/>
              </a:rPr>
              <a:t>Bar chart displaying popular languages and their average annual salary. The data was collected through web scraping the </a:t>
            </a:r>
            <a:r>
              <a:rPr lang="en-US" sz="2400" dirty="0" err="1">
                <a:latin typeface="Visby Round CF" panose="00000500000000000000" pitchFamily="50" charset="0"/>
              </a:rPr>
              <a:t>Github</a:t>
            </a:r>
            <a:r>
              <a:rPr lang="en-US" sz="2400" dirty="0">
                <a:latin typeface="Visby Round CF" panose="00000500000000000000" pitchFamily="50" charset="0"/>
              </a:rPr>
              <a:t> jobs data and saved in a csv file.</a:t>
            </a:r>
            <a:endParaRPr lang="en-IN" sz="2400" dirty="0">
              <a:latin typeface="Visby Round CF" panose="00000500000000000000" pitchFamily="50" charset="0"/>
            </a:endParaRPr>
          </a:p>
        </p:txBody>
      </p:sp>
    </p:spTree>
    <p:extLst>
      <p:ext uri="{BB962C8B-B14F-4D97-AF65-F5344CB8AC3E}">
        <p14:creationId xmlns:p14="http://schemas.microsoft.com/office/powerpoint/2010/main" val="3641599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317A8E2-EFF1-4820-9C51-2707E822BD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0" name="Straight Connector 9">
            <a:extLst>
              <a:ext uri="{FF2B5EF4-FFF2-40B4-BE49-F238E27FC236}">
                <a16:creationId xmlns:a16="http://schemas.microsoft.com/office/drawing/2014/main" id="{A859EDEC-CE56-4BCF-8FC9-E84F9E77D761}"/>
              </a:ext>
            </a:extLst>
          </p:cNvPr>
          <p:cNvCxnSpPr>
            <a:cxnSpLocks/>
          </p:cNvCxnSpPr>
          <p:nvPr/>
        </p:nvCxnSpPr>
        <p:spPr>
          <a:xfrm>
            <a:off x="838200" y="1594757"/>
            <a:ext cx="10758714" cy="0"/>
          </a:xfrm>
          <a:prstGeom prst="line">
            <a:avLst/>
          </a:prstGeom>
          <a:ln w="4762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E3B2A33-56EF-44A1-90B8-063A6C1C01C5}"/>
              </a:ext>
            </a:extLst>
          </p:cNvPr>
          <p:cNvSpPr>
            <a:spLocks noGrp="1"/>
          </p:cNvSpPr>
          <p:nvPr>
            <p:ph type="title"/>
          </p:nvPr>
        </p:nvSpPr>
        <p:spPr>
          <a:xfrm>
            <a:off x="838200" y="269194"/>
            <a:ext cx="10515600" cy="1325563"/>
          </a:xfrm>
        </p:spPr>
        <p:txBody>
          <a:bodyPr/>
          <a:lstStyle/>
          <a:p>
            <a:r>
              <a:rPr lang="en-IN" dirty="0">
                <a:latin typeface="Visby Round CF Demi Bold" panose="00000700000000000000" pitchFamily="50" charset="0"/>
              </a:rPr>
              <a:t>Executive Summary</a:t>
            </a:r>
          </a:p>
        </p:txBody>
      </p:sp>
      <p:sp>
        <p:nvSpPr>
          <p:cNvPr id="3" name="Content Placeholder 2">
            <a:extLst>
              <a:ext uri="{FF2B5EF4-FFF2-40B4-BE49-F238E27FC236}">
                <a16:creationId xmlns:a16="http://schemas.microsoft.com/office/drawing/2014/main" id="{882562A0-EEE7-479C-BEDE-D94B041F4359}"/>
              </a:ext>
            </a:extLst>
          </p:cNvPr>
          <p:cNvSpPr>
            <a:spLocks noGrp="1"/>
          </p:cNvSpPr>
          <p:nvPr>
            <p:ph idx="1"/>
          </p:nvPr>
        </p:nvSpPr>
        <p:spPr>
          <a:xfrm>
            <a:off x="838199" y="1825625"/>
            <a:ext cx="10758713" cy="4667250"/>
          </a:xfrm>
        </p:spPr>
        <p:txBody>
          <a:bodyPr>
            <a:normAutofit/>
          </a:bodyPr>
          <a:lstStyle/>
          <a:p>
            <a:r>
              <a:rPr lang="en-US" sz="2000" dirty="0">
                <a:latin typeface="Visby Round CF Demi Bold" panose="00000700000000000000" pitchFamily="50" charset="0"/>
              </a:rPr>
              <a:t>To be competitive in the Global IT sector, it's essential to keep up with the ever-changing Technologies. This report uses Data Analytics to highlight current and projected trends in the need for skills related to programming languages, data basis and other Technologies. It also studies the demographics of professionals in the Technology Sector</a:t>
            </a:r>
          </a:p>
          <a:p>
            <a:r>
              <a:rPr lang="en-US" sz="2000" dirty="0">
                <a:latin typeface="Visby Round CF Demi Bold" panose="00000700000000000000" pitchFamily="50" charset="0"/>
              </a:rPr>
              <a:t>Data was gather from stack overflow survey, IBM site, and GitHub job postings. It was collected, cleaned, subjected to Exploratory analysis, and visualized on dashboards.</a:t>
            </a:r>
          </a:p>
          <a:p>
            <a:r>
              <a:rPr lang="en-US" sz="2000" dirty="0">
                <a:latin typeface="Visby Round CF Demi Bold" panose="00000700000000000000" pitchFamily="50" charset="0"/>
              </a:rPr>
              <a:t>The finding show that JavaScript as currently the most popular programming language and is anticipated to be so in the future MySQL has the highest database uses of the moment but </a:t>
            </a:r>
            <a:r>
              <a:rPr lang="en-US" sz="2000" dirty="0" err="1">
                <a:latin typeface="Visby Round CF Demi Bold" panose="00000700000000000000" pitchFamily="50" charset="0"/>
              </a:rPr>
              <a:t>Postgre</a:t>
            </a:r>
            <a:r>
              <a:rPr lang="en-US" sz="2000" dirty="0">
                <a:latin typeface="Visby Round CF Demi Bold" panose="00000700000000000000" pitchFamily="50" charset="0"/>
              </a:rPr>
              <a:t> SQL is projected to have more demand in the future.</a:t>
            </a:r>
          </a:p>
          <a:p>
            <a:r>
              <a:rPr lang="en-US" sz="2000" dirty="0">
                <a:latin typeface="Visby Round CF Demi Bold" panose="00000700000000000000" pitchFamily="50" charset="0"/>
              </a:rPr>
              <a:t>Further more, of the survey response are male, are from the USA and are 28 years of age.</a:t>
            </a:r>
            <a:endParaRPr lang="en-IN" sz="2000" dirty="0">
              <a:latin typeface="Visby Round CF Demi Bold" panose="00000700000000000000" pitchFamily="50" charset="0"/>
            </a:endParaRPr>
          </a:p>
        </p:txBody>
      </p:sp>
      <p:sp>
        <p:nvSpPr>
          <p:cNvPr id="6" name="TextBox 5">
            <a:extLst>
              <a:ext uri="{FF2B5EF4-FFF2-40B4-BE49-F238E27FC236}">
                <a16:creationId xmlns:a16="http://schemas.microsoft.com/office/drawing/2014/main" id="{A66BD7D8-DA82-4D5F-AD0F-B060EB484513}"/>
              </a:ext>
            </a:extLst>
          </p:cNvPr>
          <p:cNvSpPr txBox="1"/>
          <p:nvPr/>
        </p:nvSpPr>
        <p:spPr>
          <a:xfrm>
            <a:off x="11429999" y="6123543"/>
            <a:ext cx="333829" cy="369332"/>
          </a:xfrm>
          <a:prstGeom prst="rect">
            <a:avLst/>
          </a:prstGeom>
          <a:noFill/>
        </p:spPr>
        <p:txBody>
          <a:bodyPr wrap="square" rtlCol="0">
            <a:spAutoFit/>
          </a:bodyPr>
          <a:lstStyle/>
          <a:p>
            <a:r>
              <a:rPr lang="en-US" dirty="0">
                <a:latin typeface="Visby Round CF Demi Bold" panose="00000700000000000000" pitchFamily="50" charset="0"/>
              </a:rPr>
              <a:t>3</a:t>
            </a:r>
            <a:endParaRPr lang="en-IN" dirty="0">
              <a:latin typeface="Visby Round CF Demi Bold" panose="00000700000000000000" pitchFamily="50" charset="0"/>
            </a:endParaRPr>
          </a:p>
        </p:txBody>
      </p:sp>
    </p:spTree>
    <p:extLst>
      <p:ext uri="{BB962C8B-B14F-4D97-AF65-F5344CB8AC3E}">
        <p14:creationId xmlns:p14="http://schemas.microsoft.com/office/powerpoint/2010/main" val="3606374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CA0B50B-D5C9-4ACA-B1EB-C001C001B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0" name="Straight Connector 9">
            <a:extLst>
              <a:ext uri="{FF2B5EF4-FFF2-40B4-BE49-F238E27FC236}">
                <a16:creationId xmlns:a16="http://schemas.microsoft.com/office/drawing/2014/main" id="{5ABC98CD-78EB-4857-A14A-7FE1CBEC6DD3}"/>
              </a:ext>
            </a:extLst>
          </p:cNvPr>
          <p:cNvCxnSpPr>
            <a:cxnSpLocks/>
          </p:cNvCxnSpPr>
          <p:nvPr/>
        </p:nvCxnSpPr>
        <p:spPr>
          <a:xfrm>
            <a:off x="838200" y="1594757"/>
            <a:ext cx="10758714" cy="0"/>
          </a:xfrm>
          <a:prstGeom prst="line">
            <a:avLst/>
          </a:prstGeom>
          <a:ln w="4762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2939C37-5D1D-4A64-8CEA-78A702A444D0}"/>
              </a:ext>
            </a:extLst>
          </p:cNvPr>
          <p:cNvSpPr>
            <a:spLocks noGrp="1"/>
          </p:cNvSpPr>
          <p:nvPr>
            <p:ph type="title"/>
          </p:nvPr>
        </p:nvSpPr>
        <p:spPr/>
        <p:txBody>
          <a:bodyPr/>
          <a:lstStyle/>
          <a:p>
            <a:r>
              <a:rPr lang="en-IN" dirty="0">
                <a:latin typeface="Visby Round CF Demi Bold" panose="00000700000000000000" pitchFamily="50" charset="0"/>
              </a:rPr>
              <a:t>Introduction</a:t>
            </a:r>
          </a:p>
        </p:txBody>
      </p:sp>
      <p:sp>
        <p:nvSpPr>
          <p:cNvPr id="3" name="Content Placeholder 2">
            <a:extLst>
              <a:ext uri="{FF2B5EF4-FFF2-40B4-BE49-F238E27FC236}">
                <a16:creationId xmlns:a16="http://schemas.microsoft.com/office/drawing/2014/main" id="{293928A7-FFD3-4AAC-8E50-E4675D0DEB86}"/>
              </a:ext>
            </a:extLst>
          </p:cNvPr>
          <p:cNvSpPr>
            <a:spLocks noGrp="1"/>
          </p:cNvSpPr>
          <p:nvPr>
            <p:ph idx="1"/>
          </p:nvPr>
        </p:nvSpPr>
        <p:spPr>
          <a:xfrm>
            <a:off x="838200" y="2006600"/>
            <a:ext cx="10515600" cy="4486275"/>
          </a:xfrm>
        </p:spPr>
        <p:txBody>
          <a:bodyPr>
            <a:normAutofit fontScale="85000" lnSpcReduction="20000"/>
          </a:bodyPr>
          <a:lstStyle/>
          <a:p>
            <a:pPr>
              <a:lnSpc>
                <a:spcPct val="120000"/>
              </a:lnSpc>
            </a:pPr>
            <a:r>
              <a:rPr lang="en-US" dirty="0">
                <a:latin typeface="Visby Round CF Demi Bold" panose="00000700000000000000" pitchFamily="50" charset="0"/>
              </a:rPr>
              <a:t>This presentation reproduces Data Analytics to highlight current and projected friends in the need for skills related to programming languages, databases, Platforms and Web frames.</a:t>
            </a:r>
          </a:p>
          <a:p>
            <a:pPr>
              <a:lnSpc>
                <a:spcPct val="120000"/>
              </a:lnSpc>
            </a:pPr>
            <a:r>
              <a:rPr lang="en-US" dirty="0">
                <a:latin typeface="Visby Round CF Demi Bold" panose="00000700000000000000" pitchFamily="50" charset="0"/>
              </a:rPr>
              <a:t>The following enquiry is very investigated using the data:</a:t>
            </a:r>
          </a:p>
          <a:p>
            <a:pPr lvl="1">
              <a:lnSpc>
                <a:spcPct val="120000"/>
              </a:lnSpc>
            </a:pPr>
            <a:r>
              <a:rPr lang="en-US" dirty="0">
                <a:latin typeface="Visby Round CF Demi Bold" panose="00000700000000000000" pitchFamily="50" charset="0"/>
              </a:rPr>
              <a:t>Which programming language are most in demand today? </a:t>
            </a:r>
          </a:p>
          <a:p>
            <a:pPr lvl="1">
              <a:lnSpc>
                <a:spcPct val="120000"/>
              </a:lnSpc>
            </a:pPr>
            <a:r>
              <a:rPr lang="en-US" dirty="0">
                <a:latin typeface="Visby Round CF Demi Bold" panose="00000700000000000000" pitchFamily="50" charset="0"/>
              </a:rPr>
              <a:t>What are the most in-demand database skills?</a:t>
            </a:r>
          </a:p>
          <a:p>
            <a:pPr lvl="1">
              <a:lnSpc>
                <a:spcPct val="120000"/>
              </a:lnSpc>
            </a:pPr>
            <a:r>
              <a:rPr lang="en-US" dirty="0">
                <a:latin typeface="Visby Round CF Demi Bold" panose="00000700000000000000" pitchFamily="50" charset="0"/>
              </a:rPr>
              <a:t>What popular IDEs or web frames are there?</a:t>
            </a:r>
          </a:p>
          <a:p>
            <a:pPr marL="0" indent="0">
              <a:lnSpc>
                <a:spcPct val="120000"/>
              </a:lnSpc>
              <a:buNone/>
            </a:pPr>
            <a:r>
              <a:rPr lang="en-US" dirty="0">
                <a:latin typeface="Visby Round CF Demi Bold" panose="00000700000000000000" pitchFamily="50" charset="0"/>
              </a:rPr>
              <a:t>That target audience for this research or it professionals, HR managers, and anybody else with an interest in the IT sector who wants to learn about the top on demand it skills in their respective sectors that will also still relevant in the future.</a:t>
            </a:r>
          </a:p>
        </p:txBody>
      </p:sp>
      <p:sp>
        <p:nvSpPr>
          <p:cNvPr id="5" name="TextBox 4">
            <a:extLst>
              <a:ext uri="{FF2B5EF4-FFF2-40B4-BE49-F238E27FC236}">
                <a16:creationId xmlns:a16="http://schemas.microsoft.com/office/drawing/2014/main" id="{CFB069A3-DEA1-4534-BDC1-8A7B7BC5F031}"/>
              </a:ext>
            </a:extLst>
          </p:cNvPr>
          <p:cNvSpPr txBox="1"/>
          <p:nvPr/>
        </p:nvSpPr>
        <p:spPr>
          <a:xfrm>
            <a:off x="11429999" y="6123543"/>
            <a:ext cx="333829" cy="369332"/>
          </a:xfrm>
          <a:prstGeom prst="rect">
            <a:avLst/>
          </a:prstGeom>
          <a:noFill/>
        </p:spPr>
        <p:txBody>
          <a:bodyPr wrap="square" rtlCol="0">
            <a:spAutoFit/>
          </a:bodyPr>
          <a:lstStyle/>
          <a:p>
            <a:r>
              <a:rPr lang="en-US" dirty="0">
                <a:latin typeface="Visby Round CF Demi Bold" panose="00000700000000000000" pitchFamily="50" charset="0"/>
              </a:rPr>
              <a:t>4</a:t>
            </a:r>
            <a:endParaRPr lang="en-IN" dirty="0">
              <a:latin typeface="Visby Round CF Demi Bold" panose="00000700000000000000" pitchFamily="50" charset="0"/>
            </a:endParaRPr>
          </a:p>
        </p:txBody>
      </p:sp>
    </p:spTree>
    <p:extLst>
      <p:ext uri="{BB962C8B-B14F-4D97-AF65-F5344CB8AC3E}">
        <p14:creationId xmlns:p14="http://schemas.microsoft.com/office/powerpoint/2010/main" val="2620227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F32EE7B-219B-4E47-9C44-C315EFC38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1" name="Straight Connector 10">
            <a:extLst>
              <a:ext uri="{FF2B5EF4-FFF2-40B4-BE49-F238E27FC236}">
                <a16:creationId xmlns:a16="http://schemas.microsoft.com/office/drawing/2014/main" id="{B3419701-1590-4EE7-9C3B-2EDA10E743E3}"/>
              </a:ext>
            </a:extLst>
          </p:cNvPr>
          <p:cNvCxnSpPr>
            <a:cxnSpLocks/>
          </p:cNvCxnSpPr>
          <p:nvPr/>
        </p:nvCxnSpPr>
        <p:spPr>
          <a:xfrm>
            <a:off x="838200" y="1594757"/>
            <a:ext cx="10758714" cy="0"/>
          </a:xfrm>
          <a:prstGeom prst="line">
            <a:avLst/>
          </a:prstGeom>
          <a:ln w="4762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2939C37-5D1D-4A64-8CEA-78A702A444D0}"/>
              </a:ext>
            </a:extLst>
          </p:cNvPr>
          <p:cNvSpPr>
            <a:spLocks noGrp="1"/>
          </p:cNvSpPr>
          <p:nvPr>
            <p:ph type="title"/>
          </p:nvPr>
        </p:nvSpPr>
        <p:spPr>
          <a:xfrm>
            <a:off x="838200" y="288925"/>
            <a:ext cx="10515600" cy="1325563"/>
          </a:xfrm>
        </p:spPr>
        <p:txBody>
          <a:bodyPr/>
          <a:lstStyle/>
          <a:p>
            <a:r>
              <a:rPr lang="en-IN" dirty="0">
                <a:latin typeface="Visby Round CF Demi Bold" panose="00000700000000000000" pitchFamily="50" charset="0"/>
              </a:rPr>
              <a:t>Methodology</a:t>
            </a:r>
            <a:r>
              <a:rPr lang="en-IN" dirty="0"/>
              <a:t> </a:t>
            </a:r>
            <a:endParaRPr lang="en-IN" dirty="0">
              <a:latin typeface="Visby Round CF Demi Bold" panose="00000700000000000000" pitchFamily="50" charset="0"/>
            </a:endParaRPr>
          </a:p>
        </p:txBody>
      </p:sp>
      <p:sp>
        <p:nvSpPr>
          <p:cNvPr id="3" name="Content Placeholder 2">
            <a:extLst>
              <a:ext uri="{FF2B5EF4-FFF2-40B4-BE49-F238E27FC236}">
                <a16:creationId xmlns:a16="http://schemas.microsoft.com/office/drawing/2014/main" id="{293928A7-FFD3-4AAC-8E50-E4675D0DEB86}"/>
              </a:ext>
            </a:extLst>
          </p:cNvPr>
          <p:cNvSpPr>
            <a:spLocks noGrp="1"/>
          </p:cNvSpPr>
          <p:nvPr>
            <p:ph idx="1"/>
          </p:nvPr>
        </p:nvSpPr>
        <p:spPr>
          <a:xfrm>
            <a:off x="838200" y="1766808"/>
            <a:ext cx="10515600" cy="4726068"/>
          </a:xfrm>
        </p:spPr>
        <p:txBody>
          <a:bodyPr>
            <a:normAutofit lnSpcReduction="10000"/>
          </a:bodyPr>
          <a:lstStyle/>
          <a:p>
            <a:pPr>
              <a:lnSpc>
                <a:spcPct val="120000"/>
              </a:lnSpc>
            </a:pPr>
            <a:r>
              <a:rPr lang="en-US" sz="2000" dirty="0">
                <a:latin typeface="Visby Round CF Demi Bold" panose="00000700000000000000" pitchFamily="50" charset="0"/>
              </a:rPr>
              <a:t>Data server format such as the number of jobs currently available for different technology and for different places were gathered using the kit have jobs API on python. </a:t>
            </a:r>
          </a:p>
          <a:p>
            <a:pPr>
              <a:lnSpc>
                <a:spcPct val="120000"/>
              </a:lnSpc>
            </a:pPr>
            <a:r>
              <a:rPr lang="en-US" sz="2000" dirty="0">
                <a:latin typeface="Visby Round CF Demi Bold" panose="00000700000000000000" pitchFamily="50" charset="0"/>
              </a:rPr>
              <a:t>To obtain the names of the programming languages in their early wages the IBM website was scraped. That datasheet from 2019 is tag overflow developer Survey was downloaded and saved.</a:t>
            </a:r>
          </a:p>
          <a:p>
            <a:pPr>
              <a:lnSpc>
                <a:spcPct val="120000"/>
              </a:lnSpc>
            </a:pPr>
            <a:r>
              <a:rPr lang="en-US" sz="2000" dirty="0">
                <a:latin typeface="Visby Round CF Demi Bold" panose="00000700000000000000" pitchFamily="50" charset="0"/>
              </a:rPr>
              <a:t>Python was used to clean and analyze the data. To access the distribution at data the presence of outlets and the correlation between various columns in the data set and exploratory data analysis was carry out. </a:t>
            </a:r>
          </a:p>
          <a:p>
            <a:pPr>
              <a:lnSpc>
                <a:spcPct val="120000"/>
              </a:lnSpc>
            </a:pPr>
            <a:r>
              <a:rPr lang="en-US" sz="2000" dirty="0">
                <a:latin typeface="Visby Round CF Demi Bold" panose="00000700000000000000" pitchFamily="50" charset="0"/>
              </a:rPr>
              <a:t>Chart, graphs and dashboards were created using Python and Cognos and electric visualize the data all the Python analysis were carried out on Jupiter notebook through Anaconda navigator</a:t>
            </a:r>
          </a:p>
          <a:p>
            <a:pPr>
              <a:lnSpc>
                <a:spcPct val="120000"/>
              </a:lnSpc>
            </a:pPr>
            <a:endParaRPr lang="en-US" sz="2000" dirty="0">
              <a:latin typeface="Visby Round CF Demi Bold" panose="00000700000000000000" pitchFamily="50" charset="0"/>
            </a:endParaRPr>
          </a:p>
        </p:txBody>
      </p:sp>
      <p:sp>
        <p:nvSpPr>
          <p:cNvPr id="5" name="TextBox 4">
            <a:extLst>
              <a:ext uri="{FF2B5EF4-FFF2-40B4-BE49-F238E27FC236}">
                <a16:creationId xmlns:a16="http://schemas.microsoft.com/office/drawing/2014/main" id="{CFB069A3-DEA1-4534-BDC1-8A7B7BC5F031}"/>
              </a:ext>
            </a:extLst>
          </p:cNvPr>
          <p:cNvSpPr txBox="1"/>
          <p:nvPr/>
        </p:nvSpPr>
        <p:spPr>
          <a:xfrm>
            <a:off x="11429999" y="6123543"/>
            <a:ext cx="333829" cy="369332"/>
          </a:xfrm>
          <a:prstGeom prst="rect">
            <a:avLst/>
          </a:prstGeom>
          <a:noFill/>
        </p:spPr>
        <p:txBody>
          <a:bodyPr wrap="square" rtlCol="0">
            <a:spAutoFit/>
          </a:bodyPr>
          <a:lstStyle/>
          <a:p>
            <a:r>
              <a:rPr lang="en-US" dirty="0">
                <a:latin typeface="Visby Round CF Demi Bold" panose="00000700000000000000" pitchFamily="50" charset="0"/>
              </a:rPr>
              <a:t>5</a:t>
            </a:r>
            <a:endParaRPr lang="en-IN" dirty="0">
              <a:latin typeface="Visby Round CF Demi Bold" panose="00000700000000000000" pitchFamily="50" charset="0"/>
            </a:endParaRPr>
          </a:p>
        </p:txBody>
      </p:sp>
    </p:spTree>
    <p:extLst>
      <p:ext uri="{BB962C8B-B14F-4D97-AF65-F5344CB8AC3E}">
        <p14:creationId xmlns:p14="http://schemas.microsoft.com/office/powerpoint/2010/main" val="1927356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F08FBC-838B-4037-8A6D-E90CEAF0A1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CFC0D571-C8F5-4335-BAC3-2CC32A58E975}"/>
              </a:ext>
            </a:extLst>
          </p:cNvPr>
          <p:cNvSpPr txBox="1"/>
          <p:nvPr/>
        </p:nvSpPr>
        <p:spPr>
          <a:xfrm>
            <a:off x="4719301" y="2967335"/>
            <a:ext cx="2753398" cy="923330"/>
          </a:xfrm>
          <a:prstGeom prst="rect">
            <a:avLst/>
          </a:prstGeom>
          <a:noFill/>
        </p:spPr>
        <p:txBody>
          <a:bodyPr wrap="square" rtlCol="0">
            <a:spAutoFit/>
          </a:bodyPr>
          <a:lstStyle/>
          <a:p>
            <a:r>
              <a:rPr lang="en-US" sz="5400" dirty="0">
                <a:latin typeface="Visby Round CF Demi Bold" panose="00000700000000000000" pitchFamily="50" charset="0"/>
              </a:rPr>
              <a:t>Results</a:t>
            </a:r>
            <a:endParaRPr lang="en-IN" sz="5400" dirty="0">
              <a:latin typeface="Visby Round CF Demi Bold" panose="00000700000000000000" pitchFamily="50" charset="0"/>
            </a:endParaRPr>
          </a:p>
        </p:txBody>
      </p:sp>
      <p:pic>
        <p:nvPicPr>
          <p:cNvPr id="9" name="Picture 8">
            <a:extLst>
              <a:ext uri="{FF2B5EF4-FFF2-40B4-BE49-F238E27FC236}">
                <a16:creationId xmlns:a16="http://schemas.microsoft.com/office/drawing/2014/main" id="{3BA4EBFB-215B-433C-BDAD-8289041D4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225" y="426648"/>
            <a:ext cx="3338922" cy="955303"/>
          </a:xfrm>
          <a:prstGeom prst="rect">
            <a:avLst/>
          </a:prstGeom>
        </p:spPr>
      </p:pic>
    </p:spTree>
    <p:extLst>
      <p:ext uri="{BB962C8B-B14F-4D97-AF65-F5344CB8AC3E}">
        <p14:creationId xmlns:p14="http://schemas.microsoft.com/office/powerpoint/2010/main" val="340435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F6058C4-A9B5-4A00-8F48-49B1B199B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9" name="Straight Connector 8">
            <a:extLst>
              <a:ext uri="{FF2B5EF4-FFF2-40B4-BE49-F238E27FC236}">
                <a16:creationId xmlns:a16="http://schemas.microsoft.com/office/drawing/2014/main" id="{56945F7C-2DAF-45E5-9601-2BDCE1CCDC45}"/>
              </a:ext>
            </a:extLst>
          </p:cNvPr>
          <p:cNvCxnSpPr>
            <a:cxnSpLocks/>
          </p:cNvCxnSpPr>
          <p:nvPr/>
        </p:nvCxnSpPr>
        <p:spPr>
          <a:xfrm>
            <a:off x="838200" y="1594757"/>
            <a:ext cx="10758714" cy="0"/>
          </a:xfrm>
          <a:prstGeom prst="line">
            <a:avLst/>
          </a:prstGeom>
          <a:ln w="4762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2939C37-5D1D-4A64-8CEA-78A702A444D0}"/>
              </a:ext>
            </a:extLst>
          </p:cNvPr>
          <p:cNvSpPr>
            <a:spLocks noGrp="1"/>
          </p:cNvSpPr>
          <p:nvPr>
            <p:ph type="title"/>
          </p:nvPr>
        </p:nvSpPr>
        <p:spPr>
          <a:xfrm>
            <a:off x="838200" y="288925"/>
            <a:ext cx="10515600" cy="1325563"/>
          </a:xfrm>
          <a:noFill/>
        </p:spPr>
        <p:txBody>
          <a:bodyPr>
            <a:normAutofit/>
          </a:bodyPr>
          <a:lstStyle/>
          <a:p>
            <a:r>
              <a:rPr lang="en-IN" sz="3200" dirty="0">
                <a:latin typeface="Visby Round CF Demi Bold" panose="00000700000000000000" pitchFamily="50" charset="0"/>
              </a:rPr>
              <a:t>PROGRAMMING LANGUAGES TRENDS</a:t>
            </a:r>
          </a:p>
        </p:txBody>
      </p:sp>
      <p:sp>
        <p:nvSpPr>
          <p:cNvPr id="5" name="TextBox 4">
            <a:extLst>
              <a:ext uri="{FF2B5EF4-FFF2-40B4-BE49-F238E27FC236}">
                <a16:creationId xmlns:a16="http://schemas.microsoft.com/office/drawing/2014/main" id="{CFB069A3-DEA1-4534-BDC1-8A7B7BC5F031}"/>
              </a:ext>
            </a:extLst>
          </p:cNvPr>
          <p:cNvSpPr txBox="1"/>
          <p:nvPr/>
        </p:nvSpPr>
        <p:spPr>
          <a:xfrm>
            <a:off x="11429999" y="6123543"/>
            <a:ext cx="333829" cy="369332"/>
          </a:xfrm>
          <a:prstGeom prst="rect">
            <a:avLst/>
          </a:prstGeom>
          <a:noFill/>
        </p:spPr>
        <p:txBody>
          <a:bodyPr wrap="square" rtlCol="0">
            <a:spAutoFit/>
          </a:bodyPr>
          <a:lstStyle/>
          <a:p>
            <a:r>
              <a:rPr lang="en-US" dirty="0">
                <a:latin typeface="Visby Round CF Demi Bold" panose="00000700000000000000" pitchFamily="50" charset="0"/>
              </a:rPr>
              <a:t>7</a:t>
            </a:r>
            <a:endParaRPr lang="en-IN" dirty="0">
              <a:latin typeface="Visby Round CF Demi Bold" panose="00000700000000000000" pitchFamily="50" charset="0"/>
            </a:endParaRPr>
          </a:p>
        </p:txBody>
      </p:sp>
      <p:pic>
        <p:nvPicPr>
          <p:cNvPr id="13" name="Content Placeholder 12">
            <a:extLst>
              <a:ext uri="{FF2B5EF4-FFF2-40B4-BE49-F238E27FC236}">
                <a16:creationId xmlns:a16="http://schemas.microsoft.com/office/drawing/2014/main" id="{9BE62E8C-72C7-47FC-A15B-8FDA7FDC9A0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40938" y="2920319"/>
            <a:ext cx="5255062" cy="3115277"/>
          </a:xfrm>
        </p:spPr>
      </p:pic>
      <p:pic>
        <p:nvPicPr>
          <p:cNvPr id="15" name="Picture 14">
            <a:extLst>
              <a:ext uri="{FF2B5EF4-FFF2-40B4-BE49-F238E27FC236}">
                <a16:creationId xmlns:a16="http://schemas.microsoft.com/office/drawing/2014/main" id="{5CB33C15-57FD-4E2D-8B25-94097A81E7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0248" y="3135507"/>
            <a:ext cx="5330171" cy="2523411"/>
          </a:xfrm>
          <a:prstGeom prst="rect">
            <a:avLst/>
          </a:prstGeom>
        </p:spPr>
      </p:pic>
      <p:sp>
        <p:nvSpPr>
          <p:cNvPr id="16" name="TextBox 15">
            <a:extLst>
              <a:ext uri="{FF2B5EF4-FFF2-40B4-BE49-F238E27FC236}">
                <a16:creationId xmlns:a16="http://schemas.microsoft.com/office/drawing/2014/main" id="{68FA17C0-D452-460C-9A1A-53A0B4AA23FA}"/>
              </a:ext>
            </a:extLst>
          </p:cNvPr>
          <p:cNvSpPr txBox="1"/>
          <p:nvPr/>
        </p:nvSpPr>
        <p:spPr>
          <a:xfrm>
            <a:off x="948267" y="1998133"/>
            <a:ext cx="1346200" cy="646331"/>
          </a:xfrm>
          <a:prstGeom prst="rect">
            <a:avLst/>
          </a:prstGeom>
          <a:noFill/>
        </p:spPr>
        <p:txBody>
          <a:bodyPr wrap="square" rtlCol="0">
            <a:spAutoFit/>
          </a:bodyPr>
          <a:lstStyle/>
          <a:p>
            <a:r>
              <a:rPr lang="en-US" b="1" dirty="0">
                <a:latin typeface="Visby Round CF" panose="00000500000000000000" pitchFamily="50" charset="0"/>
              </a:rPr>
              <a:t>Current Year</a:t>
            </a:r>
            <a:endParaRPr lang="en-IN" b="1" dirty="0">
              <a:latin typeface="Visby Round CF" panose="00000500000000000000" pitchFamily="50" charset="0"/>
            </a:endParaRPr>
          </a:p>
        </p:txBody>
      </p:sp>
      <p:sp>
        <p:nvSpPr>
          <p:cNvPr id="17" name="TextBox 16">
            <a:extLst>
              <a:ext uri="{FF2B5EF4-FFF2-40B4-BE49-F238E27FC236}">
                <a16:creationId xmlns:a16="http://schemas.microsoft.com/office/drawing/2014/main" id="{76CA881F-ACD5-4C93-9628-1B9E27BB2E8B}"/>
              </a:ext>
            </a:extLst>
          </p:cNvPr>
          <p:cNvSpPr txBox="1"/>
          <p:nvPr/>
        </p:nvSpPr>
        <p:spPr>
          <a:xfrm>
            <a:off x="6380248" y="2082737"/>
            <a:ext cx="1346200" cy="369332"/>
          </a:xfrm>
          <a:prstGeom prst="rect">
            <a:avLst/>
          </a:prstGeom>
          <a:noFill/>
        </p:spPr>
        <p:txBody>
          <a:bodyPr wrap="square" rtlCol="0">
            <a:spAutoFit/>
          </a:bodyPr>
          <a:lstStyle/>
          <a:p>
            <a:r>
              <a:rPr lang="en-US" b="1" dirty="0">
                <a:latin typeface="Visby Round CF" panose="00000500000000000000" pitchFamily="50" charset="0"/>
              </a:rPr>
              <a:t>Next Year</a:t>
            </a:r>
            <a:endParaRPr lang="en-IN" b="1" dirty="0">
              <a:latin typeface="Visby Round CF" panose="00000500000000000000" pitchFamily="50" charset="0"/>
            </a:endParaRPr>
          </a:p>
        </p:txBody>
      </p:sp>
    </p:spTree>
    <p:extLst>
      <p:ext uri="{BB962C8B-B14F-4D97-AF65-F5344CB8AC3E}">
        <p14:creationId xmlns:p14="http://schemas.microsoft.com/office/powerpoint/2010/main" val="1817000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E6A64A-2B81-4379-B000-09239F48B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9" name="Straight Connector 8">
            <a:extLst>
              <a:ext uri="{FF2B5EF4-FFF2-40B4-BE49-F238E27FC236}">
                <a16:creationId xmlns:a16="http://schemas.microsoft.com/office/drawing/2014/main" id="{462782C6-A6AB-4245-A1EB-C38C868E5C4B}"/>
              </a:ext>
            </a:extLst>
          </p:cNvPr>
          <p:cNvCxnSpPr>
            <a:cxnSpLocks/>
          </p:cNvCxnSpPr>
          <p:nvPr/>
        </p:nvCxnSpPr>
        <p:spPr>
          <a:xfrm>
            <a:off x="838200" y="1594757"/>
            <a:ext cx="10758714" cy="0"/>
          </a:xfrm>
          <a:prstGeom prst="line">
            <a:avLst/>
          </a:prstGeom>
          <a:ln w="4762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2939C37-5D1D-4A64-8CEA-78A702A444D0}"/>
              </a:ext>
            </a:extLst>
          </p:cNvPr>
          <p:cNvSpPr>
            <a:spLocks noGrp="1"/>
          </p:cNvSpPr>
          <p:nvPr>
            <p:ph type="title"/>
          </p:nvPr>
        </p:nvSpPr>
        <p:spPr>
          <a:xfrm>
            <a:off x="838200" y="288925"/>
            <a:ext cx="10515600" cy="1325563"/>
          </a:xfrm>
          <a:noFill/>
        </p:spPr>
        <p:txBody>
          <a:bodyPr>
            <a:normAutofit/>
          </a:bodyPr>
          <a:lstStyle/>
          <a:p>
            <a:r>
              <a:rPr lang="en-IN" sz="2800" dirty="0">
                <a:latin typeface="Visby Round CF Demi Bold" panose="00000700000000000000" pitchFamily="50" charset="0"/>
              </a:rPr>
              <a:t>Programming Languages trends- Findings and Implications</a:t>
            </a:r>
          </a:p>
        </p:txBody>
      </p:sp>
      <p:sp>
        <p:nvSpPr>
          <p:cNvPr id="3" name="Content Placeholder 2">
            <a:extLst>
              <a:ext uri="{FF2B5EF4-FFF2-40B4-BE49-F238E27FC236}">
                <a16:creationId xmlns:a16="http://schemas.microsoft.com/office/drawing/2014/main" id="{293928A7-FFD3-4AAC-8E50-E4675D0DEB86}"/>
              </a:ext>
            </a:extLst>
          </p:cNvPr>
          <p:cNvSpPr>
            <a:spLocks noGrp="1"/>
          </p:cNvSpPr>
          <p:nvPr>
            <p:ph idx="1"/>
          </p:nvPr>
        </p:nvSpPr>
        <p:spPr>
          <a:xfrm>
            <a:off x="838200" y="1761079"/>
            <a:ext cx="1405467" cy="423321"/>
          </a:xfrm>
        </p:spPr>
        <p:txBody>
          <a:bodyPr>
            <a:normAutofit/>
          </a:bodyPr>
          <a:lstStyle/>
          <a:p>
            <a:pPr>
              <a:lnSpc>
                <a:spcPct val="120000"/>
              </a:lnSpc>
            </a:pPr>
            <a:r>
              <a:rPr lang="en-US" sz="2000" dirty="0">
                <a:latin typeface="Visby Round CF Demi Bold" panose="00000700000000000000" pitchFamily="50" charset="0"/>
              </a:rPr>
              <a:t>Findings</a:t>
            </a:r>
          </a:p>
        </p:txBody>
      </p:sp>
      <p:sp>
        <p:nvSpPr>
          <p:cNvPr id="5" name="TextBox 4">
            <a:extLst>
              <a:ext uri="{FF2B5EF4-FFF2-40B4-BE49-F238E27FC236}">
                <a16:creationId xmlns:a16="http://schemas.microsoft.com/office/drawing/2014/main" id="{CFB069A3-DEA1-4534-BDC1-8A7B7BC5F031}"/>
              </a:ext>
            </a:extLst>
          </p:cNvPr>
          <p:cNvSpPr txBox="1"/>
          <p:nvPr/>
        </p:nvSpPr>
        <p:spPr>
          <a:xfrm>
            <a:off x="11429999" y="6123543"/>
            <a:ext cx="457201" cy="369332"/>
          </a:xfrm>
          <a:prstGeom prst="rect">
            <a:avLst/>
          </a:prstGeom>
          <a:noFill/>
        </p:spPr>
        <p:txBody>
          <a:bodyPr wrap="square" rtlCol="0">
            <a:spAutoFit/>
          </a:bodyPr>
          <a:lstStyle/>
          <a:p>
            <a:r>
              <a:rPr lang="en-US" dirty="0">
                <a:latin typeface="Visby Round CF Demi Bold" panose="00000700000000000000" pitchFamily="50" charset="0"/>
              </a:rPr>
              <a:t>8</a:t>
            </a:r>
            <a:endParaRPr lang="en-IN" dirty="0">
              <a:latin typeface="Visby Round CF Demi Bold" panose="00000700000000000000" pitchFamily="50" charset="0"/>
            </a:endParaRPr>
          </a:p>
        </p:txBody>
      </p:sp>
      <p:sp>
        <p:nvSpPr>
          <p:cNvPr id="10" name="Content Placeholder 2">
            <a:extLst>
              <a:ext uri="{FF2B5EF4-FFF2-40B4-BE49-F238E27FC236}">
                <a16:creationId xmlns:a16="http://schemas.microsoft.com/office/drawing/2014/main" id="{15266A44-69EE-42F7-A409-DA2ED43407CD}"/>
              </a:ext>
            </a:extLst>
          </p:cNvPr>
          <p:cNvSpPr txBox="1">
            <a:spLocks/>
          </p:cNvSpPr>
          <p:nvPr/>
        </p:nvSpPr>
        <p:spPr>
          <a:xfrm>
            <a:off x="838199" y="2184400"/>
            <a:ext cx="4461934" cy="3939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1800" dirty="0" err="1">
                <a:latin typeface="Visby Round CF Demi Bold" panose="00000700000000000000" pitchFamily="50" charset="0"/>
              </a:rPr>
              <a:t>Javascript</a:t>
            </a:r>
            <a:r>
              <a:rPr lang="en-US" sz="1800" dirty="0">
                <a:latin typeface="Visby Round CF Demi Bold" panose="00000700000000000000" pitchFamily="50" charset="0"/>
              </a:rPr>
              <a:t>, html/CSS, SQL, shell languages and Python are the most use language is currently.</a:t>
            </a:r>
          </a:p>
          <a:p>
            <a:pPr>
              <a:lnSpc>
                <a:spcPct val="120000"/>
              </a:lnSpc>
            </a:pPr>
            <a:r>
              <a:rPr lang="en-US" sz="1800" dirty="0" err="1">
                <a:latin typeface="Visby Round CF Demi Bold" panose="00000700000000000000" pitchFamily="50" charset="0"/>
              </a:rPr>
              <a:t>Javascript</a:t>
            </a:r>
            <a:r>
              <a:rPr lang="en-US" sz="1800" dirty="0">
                <a:latin typeface="Visby Round CF Demi Bold" panose="00000700000000000000" pitchFamily="50" charset="0"/>
              </a:rPr>
              <a:t>, html/</a:t>
            </a:r>
            <a:r>
              <a:rPr lang="en-US" sz="1800" dirty="0" err="1">
                <a:latin typeface="Visby Round CF Demi Bold" panose="00000700000000000000" pitchFamily="50" charset="0"/>
              </a:rPr>
              <a:t>css</a:t>
            </a:r>
            <a:r>
              <a:rPr lang="en-US" sz="1800" dirty="0">
                <a:latin typeface="Visby Round CF Demi Bold" panose="00000700000000000000" pitchFamily="50" charset="0"/>
              </a:rPr>
              <a:t>, SQL, and Typescript will be the most use languages next year and future years. </a:t>
            </a:r>
          </a:p>
          <a:p>
            <a:pPr>
              <a:lnSpc>
                <a:spcPct val="120000"/>
              </a:lnSpc>
            </a:pPr>
            <a:r>
              <a:rPr lang="en-US" sz="1800" dirty="0">
                <a:latin typeface="Visby Round CF Demi Bold" panose="00000700000000000000" pitchFamily="50" charset="0"/>
              </a:rPr>
              <a:t>Python will have more demand then SQL next year</a:t>
            </a:r>
          </a:p>
        </p:txBody>
      </p:sp>
      <p:sp>
        <p:nvSpPr>
          <p:cNvPr id="12" name="Content Placeholder 2">
            <a:extLst>
              <a:ext uri="{FF2B5EF4-FFF2-40B4-BE49-F238E27FC236}">
                <a16:creationId xmlns:a16="http://schemas.microsoft.com/office/drawing/2014/main" id="{7549BA2B-1C91-4BF8-BB5C-DC0C9182D530}"/>
              </a:ext>
            </a:extLst>
          </p:cNvPr>
          <p:cNvSpPr txBox="1">
            <a:spLocks/>
          </p:cNvSpPr>
          <p:nvPr/>
        </p:nvSpPr>
        <p:spPr>
          <a:xfrm>
            <a:off x="6096000" y="1761078"/>
            <a:ext cx="1862667" cy="4233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2000" dirty="0">
                <a:latin typeface="Visby Round CF Demi Bold" panose="00000700000000000000" pitchFamily="50" charset="0"/>
              </a:rPr>
              <a:t>Implications</a:t>
            </a:r>
          </a:p>
        </p:txBody>
      </p:sp>
      <p:sp>
        <p:nvSpPr>
          <p:cNvPr id="13" name="Content Placeholder 2">
            <a:extLst>
              <a:ext uri="{FF2B5EF4-FFF2-40B4-BE49-F238E27FC236}">
                <a16:creationId xmlns:a16="http://schemas.microsoft.com/office/drawing/2014/main" id="{588834F5-2B5B-4870-87A9-D38E1072A359}"/>
              </a:ext>
            </a:extLst>
          </p:cNvPr>
          <p:cNvSpPr txBox="1">
            <a:spLocks/>
          </p:cNvSpPr>
          <p:nvPr/>
        </p:nvSpPr>
        <p:spPr>
          <a:xfrm>
            <a:off x="6096000" y="2184400"/>
            <a:ext cx="4461934" cy="39391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1700" dirty="0">
                <a:latin typeface="Visby Round CF Demi Bold" panose="00000700000000000000" pitchFamily="50" charset="0"/>
              </a:rPr>
              <a:t>JavaScript and HTML are used for web development as a tech skill has the highest demand especially Typescript is getting viral. </a:t>
            </a:r>
          </a:p>
          <a:p>
            <a:pPr>
              <a:lnSpc>
                <a:spcPct val="120000"/>
              </a:lnSpc>
            </a:pPr>
            <a:r>
              <a:rPr lang="en-US" sz="1700" dirty="0">
                <a:latin typeface="Visby Round CF Demi Bold" panose="00000700000000000000" pitchFamily="50" charset="0"/>
              </a:rPr>
              <a:t>Python is gaining more and more traction due to the increasing demand for AI and ml skills. </a:t>
            </a:r>
          </a:p>
          <a:p>
            <a:pPr>
              <a:lnSpc>
                <a:spcPct val="120000"/>
              </a:lnSpc>
            </a:pPr>
            <a:r>
              <a:rPr lang="en-US" sz="1700" dirty="0">
                <a:latin typeface="Visby Round CF Demi Bold" panose="00000700000000000000" pitchFamily="50" charset="0"/>
              </a:rPr>
              <a:t>The most relevant language for data professionals. It is important for Aspiring data analyst, scientist, business analytic, </a:t>
            </a:r>
            <a:r>
              <a:rPr lang="en-US" sz="1700" dirty="0" err="1">
                <a:latin typeface="Visby Round CF Demi Bold" panose="00000700000000000000" pitchFamily="50" charset="0"/>
              </a:rPr>
              <a:t>etc</a:t>
            </a:r>
            <a:r>
              <a:rPr lang="en-US" sz="1700" dirty="0">
                <a:latin typeface="Visby Round CF Demi Bold" panose="00000700000000000000" pitchFamily="50" charset="0"/>
              </a:rPr>
              <a:t> to have SQL skills.</a:t>
            </a:r>
          </a:p>
          <a:p>
            <a:pPr>
              <a:lnSpc>
                <a:spcPct val="120000"/>
              </a:lnSpc>
            </a:pPr>
            <a:endParaRPr lang="en-US" sz="1700" dirty="0">
              <a:latin typeface="Visby Round CF Demi Bold" panose="00000700000000000000" pitchFamily="50" charset="0"/>
            </a:endParaRPr>
          </a:p>
        </p:txBody>
      </p:sp>
    </p:spTree>
    <p:extLst>
      <p:ext uri="{BB962C8B-B14F-4D97-AF65-F5344CB8AC3E}">
        <p14:creationId xmlns:p14="http://schemas.microsoft.com/office/powerpoint/2010/main" val="3590897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F6058C4-A9B5-4A00-8F48-49B1B199B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9" name="Straight Connector 8">
            <a:extLst>
              <a:ext uri="{FF2B5EF4-FFF2-40B4-BE49-F238E27FC236}">
                <a16:creationId xmlns:a16="http://schemas.microsoft.com/office/drawing/2014/main" id="{56945F7C-2DAF-45E5-9601-2BDCE1CCDC45}"/>
              </a:ext>
            </a:extLst>
          </p:cNvPr>
          <p:cNvCxnSpPr>
            <a:cxnSpLocks/>
          </p:cNvCxnSpPr>
          <p:nvPr/>
        </p:nvCxnSpPr>
        <p:spPr>
          <a:xfrm>
            <a:off x="838200" y="1594757"/>
            <a:ext cx="10758714" cy="0"/>
          </a:xfrm>
          <a:prstGeom prst="line">
            <a:avLst/>
          </a:prstGeom>
          <a:ln w="4762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2939C37-5D1D-4A64-8CEA-78A702A444D0}"/>
              </a:ext>
            </a:extLst>
          </p:cNvPr>
          <p:cNvSpPr>
            <a:spLocks noGrp="1"/>
          </p:cNvSpPr>
          <p:nvPr>
            <p:ph type="title"/>
          </p:nvPr>
        </p:nvSpPr>
        <p:spPr>
          <a:xfrm>
            <a:off x="838200" y="288925"/>
            <a:ext cx="10515600" cy="1325563"/>
          </a:xfrm>
          <a:noFill/>
        </p:spPr>
        <p:txBody>
          <a:bodyPr>
            <a:normAutofit/>
          </a:bodyPr>
          <a:lstStyle/>
          <a:p>
            <a:r>
              <a:rPr lang="en-IN" sz="3200" dirty="0">
                <a:latin typeface="Visby Round CF Demi Bold" panose="00000700000000000000" pitchFamily="50" charset="0"/>
              </a:rPr>
              <a:t>DATABASE TRENDS</a:t>
            </a:r>
          </a:p>
        </p:txBody>
      </p:sp>
      <p:sp>
        <p:nvSpPr>
          <p:cNvPr id="5" name="TextBox 4">
            <a:extLst>
              <a:ext uri="{FF2B5EF4-FFF2-40B4-BE49-F238E27FC236}">
                <a16:creationId xmlns:a16="http://schemas.microsoft.com/office/drawing/2014/main" id="{CFB069A3-DEA1-4534-BDC1-8A7B7BC5F031}"/>
              </a:ext>
            </a:extLst>
          </p:cNvPr>
          <p:cNvSpPr txBox="1"/>
          <p:nvPr/>
        </p:nvSpPr>
        <p:spPr>
          <a:xfrm>
            <a:off x="11429999" y="6123543"/>
            <a:ext cx="333829" cy="369332"/>
          </a:xfrm>
          <a:prstGeom prst="rect">
            <a:avLst/>
          </a:prstGeom>
          <a:noFill/>
        </p:spPr>
        <p:txBody>
          <a:bodyPr wrap="square" rtlCol="0">
            <a:spAutoFit/>
          </a:bodyPr>
          <a:lstStyle/>
          <a:p>
            <a:r>
              <a:rPr lang="en-US" dirty="0">
                <a:latin typeface="Visby Round CF Demi Bold" panose="00000700000000000000" pitchFamily="50" charset="0"/>
              </a:rPr>
              <a:t>9</a:t>
            </a:r>
            <a:endParaRPr lang="en-IN" dirty="0">
              <a:latin typeface="Visby Round CF Demi Bold" panose="00000700000000000000" pitchFamily="50" charset="0"/>
            </a:endParaRPr>
          </a:p>
        </p:txBody>
      </p:sp>
      <p:sp>
        <p:nvSpPr>
          <p:cNvPr id="16" name="TextBox 15">
            <a:extLst>
              <a:ext uri="{FF2B5EF4-FFF2-40B4-BE49-F238E27FC236}">
                <a16:creationId xmlns:a16="http://schemas.microsoft.com/office/drawing/2014/main" id="{68FA17C0-D452-460C-9A1A-53A0B4AA23FA}"/>
              </a:ext>
            </a:extLst>
          </p:cNvPr>
          <p:cNvSpPr txBox="1"/>
          <p:nvPr/>
        </p:nvSpPr>
        <p:spPr>
          <a:xfrm>
            <a:off x="948267" y="1998133"/>
            <a:ext cx="1346200" cy="646331"/>
          </a:xfrm>
          <a:prstGeom prst="rect">
            <a:avLst/>
          </a:prstGeom>
          <a:noFill/>
        </p:spPr>
        <p:txBody>
          <a:bodyPr wrap="square" rtlCol="0">
            <a:spAutoFit/>
          </a:bodyPr>
          <a:lstStyle/>
          <a:p>
            <a:r>
              <a:rPr lang="en-US" b="1" dirty="0">
                <a:latin typeface="Visby Round CF" panose="00000500000000000000" pitchFamily="50" charset="0"/>
              </a:rPr>
              <a:t>Current Year</a:t>
            </a:r>
            <a:endParaRPr lang="en-IN" b="1" dirty="0">
              <a:latin typeface="Visby Round CF" panose="00000500000000000000" pitchFamily="50" charset="0"/>
            </a:endParaRPr>
          </a:p>
        </p:txBody>
      </p:sp>
      <p:sp>
        <p:nvSpPr>
          <p:cNvPr id="17" name="TextBox 16">
            <a:extLst>
              <a:ext uri="{FF2B5EF4-FFF2-40B4-BE49-F238E27FC236}">
                <a16:creationId xmlns:a16="http://schemas.microsoft.com/office/drawing/2014/main" id="{76CA881F-ACD5-4C93-9628-1B9E27BB2E8B}"/>
              </a:ext>
            </a:extLst>
          </p:cNvPr>
          <p:cNvSpPr txBox="1"/>
          <p:nvPr/>
        </p:nvSpPr>
        <p:spPr>
          <a:xfrm>
            <a:off x="6380248" y="2082737"/>
            <a:ext cx="1346200" cy="369332"/>
          </a:xfrm>
          <a:prstGeom prst="rect">
            <a:avLst/>
          </a:prstGeom>
          <a:noFill/>
        </p:spPr>
        <p:txBody>
          <a:bodyPr wrap="square" rtlCol="0">
            <a:spAutoFit/>
          </a:bodyPr>
          <a:lstStyle/>
          <a:p>
            <a:r>
              <a:rPr lang="en-US" b="1" dirty="0">
                <a:latin typeface="Visby Round CF" panose="00000500000000000000" pitchFamily="50" charset="0"/>
              </a:rPr>
              <a:t>Next Year</a:t>
            </a:r>
            <a:endParaRPr lang="en-IN" b="1" dirty="0">
              <a:latin typeface="Visby Round CF" panose="00000500000000000000" pitchFamily="50" charset="0"/>
            </a:endParaRPr>
          </a:p>
        </p:txBody>
      </p:sp>
      <p:pic>
        <p:nvPicPr>
          <p:cNvPr id="7" name="Content Placeholder 6">
            <a:extLst>
              <a:ext uri="{FF2B5EF4-FFF2-40B4-BE49-F238E27FC236}">
                <a16:creationId xmlns:a16="http://schemas.microsoft.com/office/drawing/2014/main" id="{64B0AAAB-8297-47C8-8908-934DF1520F6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09329" y="2900590"/>
            <a:ext cx="5155290" cy="2654820"/>
          </a:xfrm>
        </p:spPr>
      </p:pic>
      <p:pic>
        <p:nvPicPr>
          <p:cNvPr id="11" name="Picture 10">
            <a:extLst>
              <a:ext uri="{FF2B5EF4-FFF2-40B4-BE49-F238E27FC236}">
                <a16:creationId xmlns:a16="http://schemas.microsoft.com/office/drawing/2014/main" id="{08EC10F9-4892-4990-AC3C-77B8372193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189" y="2900590"/>
            <a:ext cx="5155291" cy="2825579"/>
          </a:xfrm>
          <a:prstGeom prst="rect">
            <a:avLst/>
          </a:prstGeom>
        </p:spPr>
      </p:pic>
    </p:spTree>
    <p:extLst>
      <p:ext uri="{BB962C8B-B14F-4D97-AF65-F5344CB8AC3E}">
        <p14:creationId xmlns:p14="http://schemas.microsoft.com/office/powerpoint/2010/main" val="2595421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1073</TotalTime>
  <Words>952</Words>
  <Application>Microsoft Office PowerPoint</Application>
  <PresentationFormat>Widescreen</PresentationFormat>
  <Paragraphs>100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Visby Round CF</vt:lpstr>
      <vt:lpstr>Visby Round CF Demi Bold</vt:lpstr>
      <vt:lpstr>Office Theme</vt:lpstr>
      <vt:lpstr>PowerPoint Presentation</vt:lpstr>
      <vt:lpstr>Outline</vt:lpstr>
      <vt:lpstr>Executive Summary</vt:lpstr>
      <vt:lpstr>Introduction</vt:lpstr>
      <vt:lpstr>Methodology </vt:lpstr>
      <vt:lpstr>PowerPoint Presentation</vt:lpstr>
      <vt:lpstr>PROGRAMMING LANGUAGES TRENDS</vt:lpstr>
      <vt:lpstr>Programming Languages trends- Findings and Implications</vt:lpstr>
      <vt:lpstr>DATABASE TRENDS</vt:lpstr>
      <vt:lpstr>Database trends- Findings and Implications</vt:lpstr>
      <vt:lpstr>Dashboard</vt:lpstr>
      <vt:lpstr>Dashboard 1</vt:lpstr>
      <vt:lpstr>Dashboard 2</vt:lpstr>
      <vt:lpstr>Dashboard 3</vt:lpstr>
      <vt:lpstr>Discussion</vt:lpstr>
      <vt:lpstr>Overall Findings and Implications</vt:lpstr>
      <vt:lpstr>Conclusion</vt:lpstr>
      <vt:lpstr>APPENDIX</vt:lpstr>
      <vt:lpstr>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kumud prajapati</dc:creator>
  <cp:lastModifiedBy>kumud prajapati</cp:lastModifiedBy>
  <cp:revision>39</cp:revision>
  <dcterms:created xsi:type="dcterms:W3CDTF">2024-03-25T04:42:23Z</dcterms:created>
  <dcterms:modified xsi:type="dcterms:W3CDTF">2024-04-01T16:20:58Z</dcterms:modified>
</cp:coreProperties>
</file>