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477" r:id="rId2"/>
    <p:sldId id="478" r:id="rId3"/>
    <p:sldId id="479" r:id="rId4"/>
    <p:sldId id="434" r:id="rId5"/>
    <p:sldId id="265" r:id="rId6"/>
    <p:sldId id="259" r:id="rId7"/>
    <p:sldId id="267" r:id="rId8"/>
    <p:sldId id="262" r:id="rId9"/>
    <p:sldId id="435" r:id="rId10"/>
    <p:sldId id="428" r:id="rId11"/>
    <p:sldId id="460" r:id="rId12"/>
    <p:sldId id="450" r:id="rId13"/>
    <p:sldId id="451" r:id="rId14"/>
    <p:sldId id="452" r:id="rId15"/>
    <p:sldId id="453" r:id="rId16"/>
    <p:sldId id="462" r:id="rId17"/>
    <p:sldId id="464" r:id="rId18"/>
    <p:sldId id="461" r:id="rId19"/>
    <p:sldId id="471" r:id="rId20"/>
    <p:sldId id="463" r:id="rId21"/>
    <p:sldId id="467" r:id="rId22"/>
    <p:sldId id="469" r:id="rId23"/>
    <p:sldId id="470" r:id="rId24"/>
    <p:sldId id="468" r:id="rId25"/>
    <p:sldId id="476" r:id="rId26"/>
    <p:sldId id="472" r:id="rId27"/>
    <p:sldId id="475" r:id="rId28"/>
    <p:sldId id="436" r:id="rId29"/>
    <p:sldId id="437" r:id="rId30"/>
    <p:sldId id="438" r:id="rId31"/>
    <p:sldId id="474" r:id="rId32"/>
    <p:sldId id="440" r:id="rId33"/>
    <p:sldId id="439" r:id="rId34"/>
    <p:sldId id="446" r:id="rId35"/>
    <p:sldId id="447" r:id="rId36"/>
    <p:sldId id="465" r:id="rId37"/>
    <p:sldId id="281" r:id="rId38"/>
    <p:sldId id="457" r:id="rId39"/>
    <p:sldId id="442" r:id="rId40"/>
    <p:sldId id="443" r:id="rId41"/>
    <p:sldId id="444" r:id="rId42"/>
    <p:sldId id="458" r:id="rId43"/>
    <p:sldId id="454" r:id="rId44"/>
    <p:sldId id="449" r:id="rId45"/>
    <p:sldId id="272" r:id="rId46"/>
    <p:sldId id="473" r:id="rId47"/>
    <p:sldId id="466" r:id="rId48"/>
    <p:sldId id="273" r:id="rId49"/>
    <p:sldId id="284" r:id="rId50"/>
    <p:sldId id="274" r:id="rId51"/>
    <p:sldId id="285" r:id="rId52"/>
    <p:sldId id="286" r:id="rId53"/>
    <p:sldId id="287" r:id="rId54"/>
    <p:sldId id="288" r:id="rId55"/>
    <p:sldId id="459" r:id="rId56"/>
    <p:sldId id="289" r:id="rId57"/>
    <p:sldId id="290" r:id="rId58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00"/>
    <a:srgbClr val="00FFFF"/>
    <a:srgbClr val="009900"/>
    <a:srgbClr val="0000FF"/>
    <a:srgbClr val="FF00FF"/>
    <a:srgbClr val="0066CC"/>
    <a:srgbClr val="9900CC"/>
    <a:srgbClr val="6600FF"/>
    <a:srgbClr val="0066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18" autoAdjust="0"/>
  </p:normalViewPr>
  <p:slideViewPr>
    <p:cSldViewPr>
      <p:cViewPr varScale="1">
        <p:scale>
          <a:sx n="93" d="100"/>
          <a:sy n="93" d="100"/>
        </p:scale>
        <p:origin x="712" y="8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42.wmf"/><Relationship Id="rId1" Type="http://schemas.openxmlformats.org/officeDocument/2006/relationships/image" Target="../media/image47.wmf"/><Relationship Id="rId4" Type="http://schemas.openxmlformats.org/officeDocument/2006/relationships/image" Target="../media/image48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image" Target="../media/image51.wmf"/><Relationship Id="rId7" Type="http://schemas.openxmlformats.org/officeDocument/2006/relationships/image" Target="../media/image12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5" Type="http://schemas.openxmlformats.org/officeDocument/2006/relationships/image" Target="../media/image60.emf"/><Relationship Id="rId4" Type="http://schemas.openxmlformats.org/officeDocument/2006/relationships/image" Target="../media/image12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image" Target="../media/image63.wmf"/><Relationship Id="rId7" Type="http://schemas.openxmlformats.org/officeDocument/2006/relationships/image" Target="../media/image12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11" Type="http://schemas.openxmlformats.org/officeDocument/2006/relationships/image" Target="../media/image69.wmf"/><Relationship Id="rId5" Type="http://schemas.openxmlformats.org/officeDocument/2006/relationships/image" Target="../media/image65.wmf"/><Relationship Id="rId10" Type="http://schemas.openxmlformats.org/officeDocument/2006/relationships/image" Target="../media/image55.wmf"/><Relationship Id="rId4" Type="http://schemas.openxmlformats.org/officeDocument/2006/relationships/image" Target="../media/image64.wmf"/><Relationship Id="rId9" Type="http://schemas.openxmlformats.org/officeDocument/2006/relationships/image" Target="../media/image68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image" Target="../media/image71.wmf"/><Relationship Id="rId7" Type="http://schemas.openxmlformats.org/officeDocument/2006/relationships/image" Target="../media/image74.wmf"/><Relationship Id="rId2" Type="http://schemas.openxmlformats.org/officeDocument/2006/relationships/image" Target="../media/image70.wmf"/><Relationship Id="rId1" Type="http://schemas.openxmlformats.org/officeDocument/2006/relationships/image" Target="../media/image61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1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5" Type="http://schemas.openxmlformats.org/officeDocument/2006/relationships/image" Target="../media/image12.wmf"/><Relationship Id="rId4" Type="http://schemas.openxmlformats.org/officeDocument/2006/relationships/image" Target="../media/image7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13" Type="http://schemas.openxmlformats.org/officeDocument/2006/relationships/image" Target="../media/image96.emf"/><Relationship Id="rId18" Type="http://schemas.openxmlformats.org/officeDocument/2006/relationships/image" Target="../media/image100.wmf"/><Relationship Id="rId3" Type="http://schemas.openxmlformats.org/officeDocument/2006/relationships/image" Target="../media/image86.wmf"/><Relationship Id="rId7" Type="http://schemas.openxmlformats.org/officeDocument/2006/relationships/image" Target="../media/image90.wmf"/><Relationship Id="rId12" Type="http://schemas.openxmlformats.org/officeDocument/2006/relationships/image" Target="../media/image95.wmf"/><Relationship Id="rId17" Type="http://schemas.openxmlformats.org/officeDocument/2006/relationships/image" Target="../media/image99.wmf"/><Relationship Id="rId2" Type="http://schemas.openxmlformats.org/officeDocument/2006/relationships/image" Target="../media/image85.wmf"/><Relationship Id="rId16" Type="http://schemas.openxmlformats.org/officeDocument/2006/relationships/image" Target="../media/image98.wmf"/><Relationship Id="rId1" Type="http://schemas.openxmlformats.org/officeDocument/2006/relationships/image" Target="../media/image84.wmf"/><Relationship Id="rId6" Type="http://schemas.openxmlformats.org/officeDocument/2006/relationships/image" Target="../media/image89.wmf"/><Relationship Id="rId11" Type="http://schemas.openxmlformats.org/officeDocument/2006/relationships/image" Target="../media/image94.wmf"/><Relationship Id="rId5" Type="http://schemas.openxmlformats.org/officeDocument/2006/relationships/image" Target="../media/image88.wmf"/><Relationship Id="rId15" Type="http://schemas.openxmlformats.org/officeDocument/2006/relationships/image" Target="../media/image82.wmf"/><Relationship Id="rId10" Type="http://schemas.openxmlformats.org/officeDocument/2006/relationships/image" Target="../media/image93.wmf"/><Relationship Id="rId4" Type="http://schemas.openxmlformats.org/officeDocument/2006/relationships/image" Target="../media/image87.wmf"/><Relationship Id="rId9" Type="http://schemas.openxmlformats.org/officeDocument/2006/relationships/image" Target="../media/image92.emf"/><Relationship Id="rId14" Type="http://schemas.openxmlformats.org/officeDocument/2006/relationships/image" Target="../media/image97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13" Type="http://schemas.openxmlformats.org/officeDocument/2006/relationships/image" Target="../media/image110.wmf"/><Relationship Id="rId18" Type="http://schemas.openxmlformats.org/officeDocument/2006/relationships/image" Target="../media/image113.wmf"/><Relationship Id="rId3" Type="http://schemas.openxmlformats.org/officeDocument/2006/relationships/image" Target="../media/image89.wmf"/><Relationship Id="rId7" Type="http://schemas.openxmlformats.org/officeDocument/2006/relationships/image" Target="../media/image105.wmf"/><Relationship Id="rId12" Type="http://schemas.openxmlformats.org/officeDocument/2006/relationships/image" Target="../media/image85.wmf"/><Relationship Id="rId17" Type="http://schemas.openxmlformats.org/officeDocument/2006/relationships/image" Target="../media/image112.wmf"/><Relationship Id="rId2" Type="http://schemas.openxmlformats.org/officeDocument/2006/relationships/image" Target="../media/image102.wmf"/><Relationship Id="rId16" Type="http://schemas.openxmlformats.org/officeDocument/2006/relationships/image" Target="../media/image111.wmf"/><Relationship Id="rId1" Type="http://schemas.openxmlformats.org/officeDocument/2006/relationships/image" Target="../media/image101.wmf"/><Relationship Id="rId6" Type="http://schemas.openxmlformats.org/officeDocument/2006/relationships/image" Target="../media/image104.wmf"/><Relationship Id="rId11" Type="http://schemas.openxmlformats.org/officeDocument/2006/relationships/image" Target="../media/image109.emf"/><Relationship Id="rId5" Type="http://schemas.openxmlformats.org/officeDocument/2006/relationships/image" Target="../media/image103.wmf"/><Relationship Id="rId15" Type="http://schemas.openxmlformats.org/officeDocument/2006/relationships/image" Target="../media/image99.wmf"/><Relationship Id="rId10" Type="http://schemas.openxmlformats.org/officeDocument/2006/relationships/image" Target="../media/image108.wmf"/><Relationship Id="rId4" Type="http://schemas.openxmlformats.org/officeDocument/2006/relationships/image" Target="../media/image90.wmf"/><Relationship Id="rId9" Type="http://schemas.openxmlformats.org/officeDocument/2006/relationships/image" Target="../media/image107.wmf"/><Relationship Id="rId14" Type="http://schemas.openxmlformats.org/officeDocument/2006/relationships/image" Target="../media/image8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13" Type="http://schemas.openxmlformats.org/officeDocument/2006/relationships/image" Target="../media/image121.wmf"/><Relationship Id="rId3" Type="http://schemas.openxmlformats.org/officeDocument/2006/relationships/image" Target="../media/image114.wmf"/><Relationship Id="rId7" Type="http://schemas.openxmlformats.org/officeDocument/2006/relationships/image" Target="../media/image118.wmf"/><Relationship Id="rId12" Type="http://schemas.openxmlformats.org/officeDocument/2006/relationships/image" Target="../media/image82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6" Type="http://schemas.openxmlformats.org/officeDocument/2006/relationships/image" Target="../media/image117.wmf"/><Relationship Id="rId11" Type="http://schemas.openxmlformats.org/officeDocument/2006/relationships/image" Target="../media/image85.wmf"/><Relationship Id="rId5" Type="http://schemas.openxmlformats.org/officeDocument/2006/relationships/image" Target="../media/image116.wmf"/><Relationship Id="rId10" Type="http://schemas.openxmlformats.org/officeDocument/2006/relationships/image" Target="../media/image120.wmf"/><Relationship Id="rId4" Type="http://schemas.openxmlformats.org/officeDocument/2006/relationships/image" Target="../media/image115.wmf"/><Relationship Id="rId9" Type="http://schemas.openxmlformats.org/officeDocument/2006/relationships/image" Target="../media/image119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13" Type="http://schemas.openxmlformats.org/officeDocument/2006/relationships/image" Target="../media/image122.wmf"/><Relationship Id="rId3" Type="http://schemas.openxmlformats.org/officeDocument/2006/relationships/image" Target="../media/image114.wmf"/><Relationship Id="rId7" Type="http://schemas.openxmlformats.org/officeDocument/2006/relationships/image" Target="../media/image118.wmf"/><Relationship Id="rId12" Type="http://schemas.openxmlformats.org/officeDocument/2006/relationships/image" Target="../media/image82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6" Type="http://schemas.openxmlformats.org/officeDocument/2006/relationships/image" Target="../media/image117.wmf"/><Relationship Id="rId11" Type="http://schemas.openxmlformats.org/officeDocument/2006/relationships/image" Target="../media/image85.wmf"/><Relationship Id="rId5" Type="http://schemas.openxmlformats.org/officeDocument/2006/relationships/image" Target="../media/image116.wmf"/><Relationship Id="rId10" Type="http://schemas.openxmlformats.org/officeDocument/2006/relationships/image" Target="../media/image120.wmf"/><Relationship Id="rId4" Type="http://schemas.openxmlformats.org/officeDocument/2006/relationships/image" Target="../media/image115.wmf"/><Relationship Id="rId9" Type="http://schemas.openxmlformats.org/officeDocument/2006/relationships/image" Target="../media/image119.wmf"/><Relationship Id="rId14" Type="http://schemas.openxmlformats.org/officeDocument/2006/relationships/image" Target="../media/image123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13" Type="http://schemas.openxmlformats.org/officeDocument/2006/relationships/image" Target="../media/image126.wmf"/><Relationship Id="rId3" Type="http://schemas.openxmlformats.org/officeDocument/2006/relationships/image" Target="../media/image114.wmf"/><Relationship Id="rId7" Type="http://schemas.openxmlformats.org/officeDocument/2006/relationships/image" Target="../media/image118.wmf"/><Relationship Id="rId12" Type="http://schemas.openxmlformats.org/officeDocument/2006/relationships/image" Target="../media/image82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6" Type="http://schemas.openxmlformats.org/officeDocument/2006/relationships/image" Target="../media/image117.wmf"/><Relationship Id="rId11" Type="http://schemas.openxmlformats.org/officeDocument/2006/relationships/image" Target="../media/image85.wmf"/><Relationship Id="rId5" Type="http://schemas.openxmlformats.org/officeDocument/2006/relationships/image" Target="../media/image116.wmf"/><Relationship Id="rId10" Type="http://schemas.openxmlformats.org/officeDocument/2006/relationships/image" Target="../media/image125.wmf"/><Relationship Id="rId4" Type="http://schemas.openxmlformats.org/officeDocument/2006/relationships/image" Target="../media/image115.wmf"/><Relationship Id="rId9" Type="http://schemas.openxmlformats.org/officeDocument/2006/relationships/image" Target="../media/image124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13" Type="http://schemas.openxmlformats.org/officeDocument/2006/relationships/image" Target="../media/image69.wmf"/><Relationship Id="rId3" Type="http://schemas.openxmlformats.org/officeDocument/2006/relationships/image" Target="../media/image127.wmf"/><Relationship Id="rId7" Type="http://schemas.openxmlformats.org/officeDocument/2006/relationships/image" Target="../media/image131.wmf"/><Relationship Id="rId12" Type="http://schemas.openxmlformats.org/officeDocument/2006/relationships/image" Target="../media/image85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6" Type="http://schemas.openxmlformats.org/officeDocument/2006/relationships/image" Target="../media/image130.wmf"/><Relationship Id="rId11" Type="http://schemas.openxmlformats.org/officeDocument/2006/relationships/image" Target="../media/image134.wmf"/><Relationship Id="rId5" Type="http://schemas.openxmlformats.org/officeDocument/2006/relationships/image" Target="../media/image129.wmf"/><Relationship Id="rId15" Type="http://schemas.openxmlformats.org/officeDocument/2006/relationships/image" Target="../media/image135.wmf"/><Relationship Id="rId10" Type="http://schemas.openxmlformats.org/officeDocument/2006/relationships/image" Target="../media/image133.wmf"/><Relationship Id="rId4" Type="http://schemas.openxmlformats.org/officeDocument/2006/relationships/image" Target="../media/image128.wmf"/><Relationship Id="rId9" Type="http://schemas.openxmlformats.org/officeDocument/2006/relationships/image" Target="../media/image132.wmf"/><Relationship Id="rId14" Type="http://schemas.openxmlformats.org/officeDocument/2006/relationships/image" Target="../media/image82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e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emf"/><Relationship Id="rId7" Type="http://schemas.openxmlformats.org/officeDocument/2006/relationships/image" Target="../media/image146.wmf"/><Relationship Id="rId2" Type="http://schemas.openxmlformats.org/officeDocument/2006/relationships/image" Target="../media/image141.emf"/><Relationship Id="rId1" Type="http://schemas.openxmlformats.org/officeDocument/2006/relationships/image" Target="../media/image140.emf"/><Relationship Id="rId6" Type="http://schemas.openxmlformats.org/officeDocument/2006/relationships/image" Target="../media/image145.emf"/><Relationship Id="rId5" Type="http://schemas.openxmlformats.org/officeDocument/2006/relationships/image" Target="../media/image144.emf"/><Relationship Id="rId4" Type="http://schemas.openxmlformats.org/officeDocument/2006/relationships/image" Target="../media/image143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wmf"/><Relationship Id="rId7" Type="http://schemas.openxmlformats.org/officeDocument/2006/relationships/image" Target="../media/image154.w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Relationship Id="rId6" Type="http://schemas.openxmlformats.org/officeDocument/2006/relationships/image" Target="../media/image153.wmf"/><Relationship Id="rId5" Type="http://schemas.openxmlformats.org/officeDocument/2006/relationships/image" Target="../media/image152.wmf"/><Relationship Id="rId4" Type="http://schemas.openxmlformats.org/officeDocument/2006/relationships/image" Target="../media/image151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46.wmf"/><Relationship Id="rId1" Type="http://schemas.openxmlformats.org/officeDocument/2006/relationships/image" Target="../media/image159.emf"/><Relationship Id="rId6" Type="http://schemas.openxmlformats.org/officeDocument/2006/relationships/image" Target="../media/image162.wmf"/><Relationship Id="rId5" Type="http://schemas.openxmlformats.org/officeDocument/2006/relationships/image" Target="../media/image161.wmf"/><Relationship Id="rId4" Type="http://schemas.openxmlformats.org/officeDocument/2006/relationships/image" Target="../media/image160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wmf"/><Relationship Id="rId1" Type="http://schemas.openxmlformats.org/officeDocument/2006/relationships/image" Target="../media/image163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67.wmf"/><Relationship Id="rId2" Type="http://schemas.openxmlformats.org/officeDocument/2006/relationships/image" Target="../media/image146.wmf"/><Relationship Id="rId1" Type="http://schemas.openxmlformats.org/officeDocument/2006/relationships/image" Target="../media/image163.wmf"/><Relationship Id="rId6" Type="http://schemas.openxmlformats.org/officeDocument/2006/relationships/image" Target="../media/image166.wmf"/><Relationship Id="rId5" Type="http://schemas.openxmlformats.org/officeDocument/2006/relationships/image" Target="../media/image165.wmf"/><Relationship Id="rId4" Type="http://schemas.openxmlformats.org/officeDocument/2006/relationships/image" Target="../media/image16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3" Type="http://schemas.openxmlformats.org/officeDocument/2006/relationships/image" Target="../media/image170.wmf"/><Relationship Id="rId7" Type="http://schemas.openxmlformats.org/officeDocument/2006/relationships/image" Target="../media/image172.wmf"/><Relationship Id="rId2" Type="http://schemas.openxmlformats.org/officeDocument/2006/relationships/image" Target="../media/image169.wmf"/><Relationship Id="rId1" Type="http://schemas.openxmlformats.org/officeDocument/2006/relationships/image" Target="../media/image168.wmf"/><Relationship Id="rId6" Type="http://schemas.openxmlformats.org/officeDocument/2006/relationships/image" Target="../media/image171.wmf"/><Relationship Id="rId5" Type="http://schemas.openxmlformats.org/officeDocument/2006/relationships/image" Target="../media/image146.wmf"/><Relationship Id="rId4" Type="http://schemas.openxmlformats.org/officeDocument/2006/relationships/image" Target="../media/image163.wmf"/><Relationship Id="rId9" Type="http://schemas.openxmlformats.org/officeDocument/2006/relationships/image" Target="../media/image60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emf"/><Relationship Id="rId2" Type="http://schemas.openxmlformats.org/officeDocument/2006/relationships/image" Target="../media/image175.emf"/><Relationship Id="rId1" Type="http://schemas.openxmlformats.org/officeDocument/2006/relationships/image" Target="../media/image174.emf"/><Relationship Id="rId5" Type="http://schemas.openxmlformats.org/officeDocument/2006/relationships/image" Target="../media/image178.wmf"/><Relationship Id="rId4" Type="http://schemas.openxmlformats.org/officeDocument/2006/relationships/image" Target="../media/image177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wmf"/><Relationship Id="rId2" Type="http://schemas.openxmlformats.org/officeDocument/2006/relationships/image" Target="../media/image185.emf"/><Relationship Id="rId1" Type="http://schemas.openxmlformats.org/officeDocument/2006/relationships/image" Target="../media/image184.emf"/><Relationship Id="rId4" Type="http://schemas.openxmlformats.org/officeDocument/2006/relationships/image" Target="../media/image187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wmf"/><Relationship Id="rId2" Type="http://schemas.openxmlformats.org/officeDocument/2006/relationships/image" Target="../media/image185.emf"/><Relationship Id="rId1" Type="http://schemas.openxmlformats.org/officeDocument/2006/relationships/image" Target="../media/image184.emf"/><Relationship Id="rId5" Type="http://schemas.openxmlformats.org/officeDocument/2006/relationships/image" Target="../media/image190.emf"/><Relationship Id="rId4" Type="http://schemas.openxmlformats.org/officeDocument/2006/relationships/image" Target="../media/image189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1.e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wmf"/><Relationship Id="rId7" Type="http://schemas.openxmlformats.org/officeDocument/2006/relationships/image" Target="../media/image196.wmf"/><Relationship Id="rId2" Type="http://schemas.openxmlformats.org/officeDocument/2006/relationships/image" Target="../media/image189.emf"/><Relationship Id="rId1" Type="http://schemas.openxmlformats.org/officeDocument/2006/relationships/image" Target="../media/image192.wmf"/><Relationship Id="rId6" Type="http://schemas.openxmlformats.org/officeDocument/2006/relationships/image" Target="../media/image21.emf"/><Relationship Id="rId5" Type="http://schemas.openxmlformats.org/officeDocument/2006/relationships/image" Target="../media/image195.wmf"/><Relationship Id="rId4" Type="http://schemas.openxmlformats.org/officeDocument/2006/relationships/image" Target="../media/image194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wmf"/><Relationship Id="rId2" Type="http://schemas.openxmlformats.org/officeDocument/2006/relationships/image" Target="../media/image196.wmf"/><Relationship Id="rId1" Type="http://schemas.openxmlformats.org/officeDocument/2006/relationships/image" Target="../media/image197.wmf"/><Relationship Id="rId5" Type="http://schemas.openxmlformats.org/officeDocument/2006/relationships/image" Target="../media/image200.emf"/><Relationship Id="rId4" Type="http://schemas.openxmlformats.org/officeDocument/2006/relationships/image" Target="../media/image199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wmf"/><Relationship Id="rId2" Type="http://schemas.openxmlformats.org/officeDocument/2006/relationships/image" Target="../media/image202.wmf"/><Relationship Id="rId1" Type="http://schemas.openxmlformats.org/officeDocument/2006/relationships/image" Target="../media/image201.e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205.wmf"/><Relationship Id="rId1" Type="http://schemas.openxmlformats.org/officeDocument/2006/relationships/image" Target="../media/image204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0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emf"/><Relationship Id="rId4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Relationship Id="rId9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F25CA57-3CA8-47AA-A1BA-6657C74F165B}" type="datetimeFigureOut">
              <a:rPr lang="zh-CN" altLang="en-US"/>
              <a:pPr>
                <a:defRPr/>
              </a:pPr>
              <a:t>2019/12/15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F4A0E805-93B9-4B53-ABBA-E8DBE6A5CD6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6820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0E805-93B9-4B53-ABBA-E8DBE6A5CD6D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715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BA275F-374E-4D2F-B079-8F01B5DD91A6}" type="datetimeFigureOut">
              <a:rPr lang="zh-CN" altLang="en-US"/>
              <a:pPr>
                <a:defRPr/>
              </a:pPr>
              <a:t>2019/12/15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0F67D9-FC59-4ED3-9BBF-B3C14B0A79A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376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94BE4-EA37-4F79-BA2B-982C8370F0FA}" type="datetimeFigureOut">
              <a:rPr lang="zh-CN" altLang="en-US"/>
              <a:pPr>
                <a:defRPr/>
              </a:pPr>
              <a:t>2019/12/15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117ED-76E6-479E-BF12-7BFB1B54060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980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4869C1-AAF7-4488-ABB9-712A07FDC850}" type="datetimeFigureOut">
              <a:rPr lang="zh-CN" altLang="en-US"/>
              <a:pPr>
                <a:defRPr/>
              </a:pPr>
              <a:t>2019/12/15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4CFF98-9074-427A-8157-E1EBF38ED47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02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D4C965-6F7A-4E63-98CF-52016CD97BBF}" type="datetimeFigureOut">
              <a:rPr lang="zh-CN" altLang="en-US"/>
              <a:pPr>
                <a:defRPr/>
              </a:pPr>
              <a:t>2019/12/15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897653-4E95-4962-AABD-FAFD21BA630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92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8BCE3-8DD9-481D-AD84-BCDBC04DA57E}" type="datetimeFigureOut">
              <a:rPr lang="zh-CN" altLang="en-US"/>
              <a:pPr>
                <a:defRPr/>
              </a:pPr>
              <a:t>2019/12/15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532FCB-CB69-4FC8-940A-318D07C35BA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512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0D9BF9-49BA-4E64-B4A3-CF940457B989}" type="datetimeFigureOut">
              <a:rPr lang="zh-CN" altLang="en-US"/>
              <a:pPr>
                <a:defRPr/>
              </a:pPr>
              <a:t>2019/12/15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13DC0C-E309-45C4-A0B3-F56C761552E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759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F9EDE-9DBA-4F38-9E2F-6A3033950343}" type="datetimeFigureOut">
              <a:rPr lang="zh-CN" altLang="en-US"/>
              <a:pPr>
                <a:defRPr/>
              </a:pPr>
              <a:t>2019/12/15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35853A-F75A-4DF7-B00F-938A4FFF529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889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6F9355-D7F4-449E-B053-679668983614}" type="datetimeFigureOut">
              <a:rPr lang="zh-CN" altLang="en-US"/>
              <a:pPr>
                <a:defRPr/>
              </a:pPr>
              <a:t>2019/12/15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37F722-E9AA-4DBC-800D-4DC4104B992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981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A229C0-04B9-4D39-A514-F77967409A7C}" type="datetimeFigureOut">
              <a:rPr lang="zh-CN" altLang="en-US"/>
              <a:pPr>
                <a:defRPr/>
              </a:pPr>
              <a:t>2019/12/15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6D1041-FCE3-43C8-B2F4-60CC66D975A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556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32E8B8-74F8-42DF-B8F3-2EF60D4A62E5}" type="datetimeFigureOut">
              <a:rPr lang="zh-CN" altLang="en-US"/>
              <a:pPr>
                <a:defRPr/>
              </a:pPr>
              <a:t>2019/12/15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17B2FB-626E-4039-AA5B-B42BF88408E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466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C7C6C-58DB-470E-AD09-C866D7DEB2AF}" type="datetimeFigureOut">
              <a:rPr lang="zh-CN" altLang="en-US"/>
              <a:pPr>
                <a:defRPr/>
              </a:pPr>
              <a:t>2019/12/15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3BD800-B7CE-4049-AEC2-76ADA7E8AB1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90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5146266-6990-47CC-AE9E-3D6483B1C523}" type="datetimeFigureOut">
              <a:rPr lang="zh-CN" altLang="en-US"/>
              <a:pPr>
                <a:defRPr/>
              </a:pPr>
              <a:t>2019/12/15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7559909D-4FF0-41D0-BB3C-1F8468D2D615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30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7.bin"/><Relationship Id="rId18" Type="http://schemas.openxmlformats.org/officeDocument/2006/relationships/image" Target="../media/image30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.wmf"/><Relationship Id="rId20" Type="http://schemas.openxmlformats.org/officeDocument/2006/relationships/image" Target="../media/image31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10" Type="http://schemas.openxmlformats.org/officeDocument/2006/relationships/image" Target="../media/image26.wmf"/><Relationship Id="rId19" Type="http://schemas.openxmlformats.org/officeDocument/2006/relationships/oleObject" Target="../embeddings/oleObject30.bin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2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36.bin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37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42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4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4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5.wmf"/><Relationship Id="rId11" Type="http://schemas.openxmlformats.org/officeDocument/2006/relationships/image" Target="../media/image40.wmf"/><Relationship Id="rId5" Type="http://schemas.openxmlformats.org/officeDocument/2006/relationships/oleObject" Target="../embeddings/oleObject45.bin"/><Relationship Id="rId10" Type="http://schemas.openxmlformats.org/officeDocument/2006/relationships/oleObject" Target="../embeddings/oleObject48.bin"/><Relationship Id="rId4" Type="http://schemas.openxmlformats.org/officeDocument/2006/relationships/image" Target="../media/image41.wmf"/><Relationship Id="rId9" Type="http://schemas.openxmlformats.org/officeDocument/2006/relationships/image" Target="../media/image46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48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5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image" Target="../media/image53.wmf"/><Relationship Id="rId18" Type="http://schemas.openxmlformats.org/officeDocument/2006/relationships/oleObject" Target="../embeddings/oleObject59.bin"/><Relationship Id="rId3" Type="http://schemas.openxmlformats.org/officeDocument/2006/relationships/image" Target="../media/image56.gif"/><Relationship Id="rId7" Type="http://schemas.openxmlformats.org/officeDocument/2006/relationships/image" Target="../media/image50.wmf"/><Relationship Id="rId12" Type="http://schemas.openxmlformats.org/officeDocument/2006/relationships/oleObject" Target="../embeddings/oleObject57.bin"/><Relationship Id="rId17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52.wmf"/><Relationship Id="rId5" Type="http://schemas.openxmlformats.org/officeDocument/2006/relationships/image" Target="../media/image49.wmf"/><Relationship Id="rId15" Type="http://schemas.openxmlformats.org/officeDocument/2006/relationships/image" Target="../media/image54.wmf"/><Relationship Id="rId10" Type="http://schemas.openxmlformats.org/officeDocument/2006/relationships/oleObject" Target="../embeddings/oleObject56.bin"/><Relationship Id="rId19" Type="http://schemas.openxmlformats.org/officeDocument/2006/relationships/image" Target="../media/image55.wmf"/><Relationship Id="rId4" Type="http://schemas.openxmlformats.org/officeDocument/2006/relationships/oleObject" Target="../embeddings/oleObject53.bin"/><Relationship Id="rId9" Type="http://schemas.openxmlformats.org/officeDocument/2006/relationships/image" Target="../media/image51.wmf"/><Relationship Id="rId14" Type="http://schemas.openxmlformats.org/officeDocument/2006/relationships/oleObject" Target="../embeddings/oleObject58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6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1.bin"/><Relationship Id="rId10" Type="http://schemas.openxmlformats.org/officeDocument/2006/relationships/image" Target="../media/image12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1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13" Type="http://schemas.openxmlformats.org/officeDocument/2006/relationships/image" Target="../media/image65.wmf"/><Relationship Id="rId18" Type="http://schemas.openxmlformats.org/officeDocument/2006/relationships/oleObject" Target="../embeddings/oleObject70.bin"/><Relationship Id="rId3" Type="http://schemas.openxmlformats.org/officeDocument/2006/relationships/oleObject" Target="../embeddings/oleObject64.bin"/><Relationship Id="rId21" Type="http://schemas.openxmlformats.org/officeDocument/2006/relationships/image" Target="../media/image68.wmf"/><Relationship Id="rId7" Type="http://schemas.openxmlformats.org/officeDocument/2006/relationships/image" Target="../media/image56.gif"/><Relationship Id="rId12" Type="http://schemas.openxmlformats.org/officeDocument/2006/relationships/oleObject" Target="../embeddings/oleObject68.bin"/><Relationship Id="rId17" Type="http://schemas.openxmlformats.org/officeDocument/2006/relationships/image" Target="../media/image12.wmf"/><Relationship Id="rId25" Type="http://schemas.openxmlformats.org/officeDocument/2006/relationships/image" Target="../media/image6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.bin"/><Relationship Id="rId20" Type="http://schemas.openxmlformats.org/officeDocument/2006/relationships/oleObject" Target="../embeddings/oleObject71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2.wmf"/><Relationship Id="rId11" Type="http://schemas.openxmlformats.org/officeDocument/2006/relationships/image" Target="../media/image64.wmf"/><Relationship Id="rId24" Type="http://schemas.openxmlformats.org/officeDocument/2006/relationships/oleObject" Target="../embeddings/oleObject72.bin"/><Relationship Id="rId5" Type="http://schemas.openxmlformats.org/officeDocument/2006/relationships/oleObject" Target="../embeddings/oleObject65.bin"/><Relationship Id="rId15" Type="http://schemas.openxmlformats.org/officeDocument/2006/relationships/image" Target="../media/image66.wmf"/><Relationship Id="rId23" Type="http://schemas.openxmlformats.org/officeDocument/2006/relationships/image" Target="../media/image55.wmf"/><Relationship Id="rId10" Type="http://schemas.openxmlformats.org/officeDocument/2006/relationships/oleObject" Target="../embeddings/oleObject67.bin"/><Relationship Id="rId19" Type="http://schemas.openxmlformats.org/officeDocument/2006/relationships/image" Target="../media/image67.wmf"/><Relationship Id="rId4" Type="http://schemas.openxmlformats.org/officeDocument/2006/relationships/image" Target="../media/image61.wmf"/><Relationship Id="rId9" Type="http://schemas.openxmlformats.org/officeDocument/2006/relationships/image" Target="../media/image63.wmf"/><Relationship Id="rId14" Type="http://schemas.openxmlformats.org/officeDocument/2006/relationships/oleObject" Target="../embeddings/oleObject69.bin"/><Relationship Id="rId22" Type="http://schemas.openxmlformats.org/officeDocument/2006/relationships/oleObject" Target="../embeddings/oleObject5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oleObject" Target="../embeddings/oleObject76.bin"/><Relationship Id="rId18" Type="http://schemas.openxmlformats.org/officeDocument/2006/relationships/image" Target="../media/image69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72.wmf"/><Relationship Id="rId17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4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3.bin"/><Relationship Id="rId15" Type="http://schemas.openxmlformats.org/officeDocument/2006/relationships/oleObject" Target="../embeddings/oleObject77.bin"/><Relationship Id="rId10" Type="http://schemas.openxmlformats.org/officeDocument/2006/relationships/image" Target="../media/image12.wmf"/><Relationship Id="rId19" Type="http://schemas.openxmlformats.org/officeDocument/2006/relationships/image" Target="../media/image56.gi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73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5" Type="http://schemas.openxmlformats.org/officeDocument/2006/relationships/slide" Target="slide30.xml"/><Relationship Id="rId4" Type="http://schemas.openxmlformats.org/officeDocument/2006/relationships/slide" Target="slide3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13" Type="http://schemas.openxmlformats.org/officeDocument/2006/relationships/image" Target="../media/image12.wmf"/><Relationship Id="rId3" Type="http://schemas.openxmlformats.org/officeDocument/2006/relationships/oleObject" Target="../embeddings/oleObject78.bin"/><Relationship Id="rId7" Type="http://schemas.openxmlformats.org/officeDocument/2006/relationships/image" Target="../media/image76.wmf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79.bin"/><Relationship Id="rId11" Type="http://schemas.openxmlformats.org/officeDocument/2006/relationships/image" Target="../media/image78.wmf"/><Relationship Id="rId5" Type="http://schemas.openxmlformats.org/officeDocument/2006/relationships/image" Target="../media/image56.gif"/><Relationship Id="rId10" Type="http://schemas.openxmlformats.org/officeDocument/2006/relationships/oleObject" Target="../embeddings/oleObject81.bin"/><Relationship Id="rId4" Type="http://schemas.openxmlformats.org/officeDocument/2006/relationships/image" Target="../media/image75.wmf"/><Relationship Id="rId9" Type="http://schemas.openxmlformats.org/officeDocument/2006/relationships/image" Target="../media/image77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oleObject" Target="../embeddings/oleObject86.bin"/><Relationship Id="rId3" Type="http://schemas.openxmlformats.org/officeDocument/2006/relationships/audio" Target="../media/audio2.wav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8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82.bin"/><Relationship Id="rId10" Type="http://schemas.openxmlformats.org/officeDocument/2006/relationships/image" Target="../media/image81.wmf"/><Relationship Id="rId4" Type="http://schemas.openxmlformats.org/officeDocument/2006/relationships/image" Target="../media/image56.gi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83.wmf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2.bin"/><Relationship Id="rId18" Type="http://schemas.openxmlformats.org/officeDocument/2006/relationships/image" Target="../media/image91.emf"/><Relationship Id="rId26" Type="http://schemas.openxmlformats.org/officeDocument/2006/relationships/image" Target="../media/image95.wmf"/><Relationship Id="rId21" Type="http://schemas.openxmlformats.org/officeDocument/2006/relationships/oleObject" Target="../embeddings/oleObject96.bin"/><Relationship Id="rId34" Type="http://schemas.openxmlformats.org/officeDocument/2006/relationships/image" Target="../media/image98.wmf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88.wmf"/><Relationship Id="rId17" Type="http://schemas.openxmlformats.org/officeDocument/2006/relationships/oleObject" Target="../embeddings/oleObject94.bin"/><Relationship Id="rId25" Type="http://schemas.openxmlformats.org/officeDocument/2006/relationships/oleObject" Target="../embeddings/oleObject98.bin"/><Relationship Id="rId33" Type="http://schemas.openxmlformats.org/officeDocument/2006/relationships/oleObject" Target="../embeddings/oleObject101.bin"/><Relationship Id="rId38" Type="http://schemas.openxmlformats.org/officeDocument/2006/relationships/image" Target="../media/image10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0.wmf"/><Relationship Id="rId20" Type="http://schemas.openxmlformats.org/officeDocument/2006/relationships/image" Target="../media/image92.emf"/><Relationship Id="rId29" Type="http://schemas.openxmlformats.org/officeDocument/2006/relationships/oleObject" Target="../embeddings/oleObject100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91.bin"/><Relationship Id="rId24" Type="http://schemas.openxmlformats.org/officeDocument/2006/relationships/image" Target="../media/image94.wmf"/><Relationship Id="rId32" Type="http://schemas.openxmlformats.org/officeDocument/2006/relationships/image" Target="../media/image82.wmf"/><Relationship Id="rId37" Type="http://schemas.openxmlformats.org/officeDocument/2006/relationships/oleObject" Target="../embeddings/oleObject103.bin"/><Relationship Id="rId5" Type="http://schemas.openxmlformats.org/officeDocument/2006/relationships/oleObject" Target="../embeddings/oleObject88.bin"/><Relationship Id="rId15" Type="http://schemas.openxmlformats.org/officeDocument/2006/relationships/oleObject" Target="../embeddings/oleObject93.bin"/><Relationship Id="rId23" Type="http://schemas.openxmlformats.org/officeDocument/2006/relationships/oleObject" Target="../embeddings/oleObject97.bin"/><Relationship Id="rId28" Type="http://schemas.openxmlformats.org/officeDocument/2006/relationships/image" Target="../media/image96.emf"/><Relationship Id="rId36" Type="http://schemas.openxmlformats.org/officeDocument/2006/relationships/image" Target="../media/image99.wmf"/><Relationship Id="rId10" Type="http://schemas.openxmlformats.org/officeDocument/2006/relationships/image" Target="../media/image87.wmf"/><Relationship Id="rId19" Type="http://schemas.openxmlformats.org/officeDocument/2006/relationships/oleObject" Target="../embeddings/oleObject95.bin"/><Relationship Id="rId31" Type="http://schemas.openxmlformats.org/officeDocument/2006/relationships/oleObject" Target="../embeddings/oleObject85.bin"/><Relationship Id="rId4" Type="http://schemas.openxmlformats.org/officeDocument/2006/relationships/image" Target="../media/image84.wmf"/><Relationship Id="rId9" Type="http://schemas.openxmlformats.org/officeDocument/2006/relationships/oleObject" Target="../embeddings/oleObject90.bin"/><Relationship Id="rId14" Type="http://schemas.openxmlformats.org/officeDocument/2006/relationships/image" Target="../media/image89.wmf"/><Relationship Id="rId22" Type="http://schemas.openxmlformats.org/officeDocument/2006/relationships/image" Target="../media/image93.wmf"/><Relationship Id="rId27" Type="http://schemas.openxmlformats.org/officeDocument/2006/relationships/oleObject" Target="../embeddings/oleObject99.bin"/><Relationship Id="rId30" Type="http://schemas.openxmlformats.org/officeDocument/2006/relationships/image" Target="../media/image97.emf"/><Relationship Id="rId35" Type="http://schemas.openxmlformats.org/officeDocument/2006/relationships/oleObject" Target="../embeddings/oleObject102.bin"/><Relationship Id="rId8" Type="http://schemas.openxmlformats.org/officeDocument/2006/relationships/image" Target="../media/image86.wmf"/><Relationship Id="rId3" Type="http://schemas.openxmlformats.org/officeDocument/2006/relationships/oleObject" Target="../embeddings/oleObject87.bin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9.bin"/><Relationship Id="rId18" Type="http://schemas.openxmlformats.org/officeDocument/2006/relationships/image" Target="../media/image106.wmf"/><Relationship Id="rId26" Type="http://schemas.openxmlformats.org/officeDocument/2006/relationships/image" Target="../media/image85.wmf"/><Relationship Id="rId21" Type="http://schemas.openxmlformats.org/officeDocument/2006/relationships/oleObject" Target="../embeddings/oleObject113.bin"/><Relationship Id="rId34" Type="http://schemas.openxmlformats.org/officeDocument/2006/relationships/image" Target="../media/image111.wmf"/><Relationship Id="rId7" Type="http://schemas.openxmlformats.org/officeDocument/2006/relationships/oleObject" Target="../embeddings/oleObject106.bin"/><Relationship Id="rId12" Type="http://schemas.openxmlformats.org/officeDocument/2006/relationships/image" Target="../media/image103.wmf"/><Relationship Id="rId17" Type="http://schemas.openxmlformats.org/officeDocument/2006/relationships/oleObject" Target="../embeddings/oleObject111.bin"/><Relationship Id="rId25" Type="http://schemas.openxmlformats.org/officeDocument/2006/relationships/oleObject" Target="../embeddings/oleObject88.bin"/><Relationship Id="rId33" Type="http://schemas.openxmlformats.org/officeDocument/2006/relationships/oleObject" Target="../embeddings/oleObject117.bin"/><Relationship Id="rId38" Type="http://schemas.openxmlformats.org/officeDocument/2006/relationships/image" Target="../media/image11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5.wmf"/><Relationship Id="rId20" Type="http://schemas.openxmlformats.org/officeDocument/2006/relationships/image" Target="../media/image107.wmf"/><Relationship Id="rId29" Type="http://schemas.openxmlformats.org/officeDocument/2006/relationships/oleObject" Target="../embeddings/oleObject85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2.wmf"/><Relationship Id="rId11" Type="http://schemas.openxmlformats.org/officeDocument/2006/relationships/oleObject" Target="../embeddings/oleObject108.bin"/><Relationship Id="rId24" Type="http://schemas.openxmlformats.org/officeDocument/2006/relationships/image" Target="../media/image109.emf"/><Relationship Id="rId32" Type="http://schemas.openxmlformats.org/officeDocument/2006/relationships/image" Target="../media/image99.wmf"/><Relationship Id="rId37" Type="http://schemas.openxmlformats.org/officeDocument/2006/relationships/oleObject" Target="../embeddings/oleObject119.bin"/><Relationship Id="rId5" Type="http://schemas.openxmlformats.org/officeDocument/2006/relationships/oleObject" Target="../embeddings/oleObject105.bin"/><Relationship Id="rId15" Type="http://schemas.openxmlformats.org/officeDocument/2006/relationships/oleObject" Target="../embeddings/oleObject110.bin"/><Relationship Id="rId23" Type="http://schemas.openxmlformats.org/officeDocument/2006/relationships/oleObject" Target="../embeddings/oleObject114.bin"/><Relationship Id="rId28" Type="http://schemas.openxmlformats.org/officeDocument/2006/relationships/image" Target="../media/image110.wmf"/><Relationship Id="rId36" Type="http://schemas.openxmlformats.org/officeDocument/2006/relationships/image" Target="../media/image112.wmf"/><Relationship Id="rId10" Type="http://schemas.openxmlformats.org/officeDocument/2006/relationships/image" Target="../media/image90.wmf"/><Relationship Id="rId19" Type="http://schemas.openxmlformats.org/officeDocument/2006/relationships/oleObject" Target="../embeddings/oleObject112.bin"/><Relationship Id="rId31" Type="http://schemas.openxmlformats.org/officeDocument/2006/relationships/oleObject" Target="../embeddings/oleObject116.bin"/><Relationship Id="rId4" Type="http://schemas.openxmlformats.org/officeDocument/2006/relationships/image" Target="../media/image101.wmf"/><Relationship Id="rId9" Type="http://schemas.openxmlformats.org/officeDocument/2006/relationships/oleObject" Target="../embeddings/oleObject107.bin"/><Relationship Id="rId14" Type="http://schemas.openxmlformats.org/officeDocument/2006/relationships/image" Target="../media/image104.wmf"/><Relationship Id="rId22" Type="http://schemas.openxmlformats.org/officeDocument/2006/relationships/image" Target="../media/image108.wmf"/><Relationship Id="rId27" Type="http://schemas.openxmlformats.org/officeDocument/2006/relationships/oleObject" Target="../embeddings/oleObject115.bin"/><Relationship Id="rId30" Type="http://schemas.openxmlformats.org/officeDocument/2006/relationships/image" Target="../media/image82.wmf"/><Relationship Id="rId35" Type="http://schemas.openxmlformats.org/officeDocument/2006/relationships/oleObject" Target="../embeddings/oleObject118.bin"/><Relationship Id="rId8" Type="http://schemas.openxmlformats.org/officeDocument/2006/relationships/image" Target="../media/image89.wmf"/><Relationship Id="rId3" Type="http://schemas.openxmlformats.org/officeDocument/2006/relationships/oleObject" Target="../embeddings/oleObject104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13" Type="http://schemas.openxmlformats.org/officeDocument/2006/relationships/oleObject" Target="../embeddings/oleObject125.bin"/><Relationship Id="rId18" Type="http://schemas.openxmlformats.org/officeDocument/2006/relationships/image" Target="../media/image102.wmf"/><Relationship Id="rId26" Type="http://schemas.openxmlformats.org/officeDocument/2006/relationships/image" Target="../media/image82.wmf"/><Relationship Id="rId3" Type="http://schemas.openxmlformats.org/officeDocument/2006/relationships/oleObject" Target="../embeddings/oleObject120.bin"/><Relationship Id="rId21" Type="http://schemas.openxmlformats.org/officeDocument/2006/relationships/oleObject" Target="../embeddings/oleObject129.bin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116.wmf"/><Relationship Id="rId17" Type="http://schemas.openxmlformats.org/officeDocument/2006/relationships/oleObject" Target="../embeddings/oleObject127.bin"/><Relationship Id="rId25" Type="http://schemas.openxmlformats.org/officeDocument/2006/relationships/oleObject" Target="../embeddings/oleObject13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8.wmf"/><Relationship Id="rId20" Type="http://schemas.openxmlformats.org/officeDocument/2006/relationships/image" Target="../media/image119.wmf"/><Relationship Id="rId29" Type="http://schemas.openxmlformats.org/officeDocument/2006/relationships/image" Target="../media/image121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124.bin"/><Relationship Id="rId24" Type="http://schemas.openxmlformats.org/officeDocument/2006/relationships/image" Target="../media/image85.wmf"/><Relationship Id="rId5" Type="http://schemas.openxmlformats.org/officeDocument/2006/relationships/oleObject" Target="../embeddings/oleObject121.bin"/><Relationship Id="rId15" Type="http://schemas.openxmlformats.org/officeDocument/2006/relationships/oleObject" Target="../embeddings/oleObject126.bin"/><Relationship Id="rId23" Type="http://schemas.openxmlformats.org/officeDocument/2006/relationships/oleObject" Target="../embeddings/oleObject130.bin"/><Relationship Id="rId28" Type="http://schemas.openxmlformats.org/officeDocument/2006/relationships/oleObject" Target="../embeddings/oleObject133.bin"/><Relationship Id="rId10" Type="http://schemas.openxmlformats.org/officeDocument/2006/relationships/image" Target="../media/image115.wmf"/><Relationship Id="rId19" Type="http://schemas.openxmlformats.org/officeDocument/2006/relationships/oleObject" Target="../embeddings/oleObject128.bin"/><Relationship Id="rId4" Type="http://schemas.openxmlformats.org/officeDocument/2006/relationships/image" Target="../media/image89.wmf"/><Relationship Id="rId9" Type="http://schemas.openxmlformats.org/officeDocument/2006/relationships/oleObject" Target="../embeddings/oleObject123.bin"/><Relationship Id="rId14" Type="http://schemas.openxmlformats.org/officeDocument/2006/relationships/image" Target="../media/image117.wmf"/><Relationship Id="rId22" Type="http://schemas.openxmlformats.org/officeDocument/2006/relationships/image" Target="../media/image120.wmf"/><Relationship Id="rId27" Type="http://schemas.openxmlformats.org/officeDocument/2006/relationships/oleObject" Target="../embeddings/oleObject132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13" Type="http://schemas.openxmlformats.org/officeDocument/2006/relationships/oleObject" Target="../embeddings/oleObject125.bin"/><Relationship Id="rId18" Type="http://schemas.openxmlformats.org/officeDocument/2006/relationships/image" Target="../media/image102.wmf"/><Relationship Id="rId26" Type="http://schemas.openxmlformats.org/officeDocument/2006/relationships/image" Target="../media/image82.wmf"/><Relationship Id="rId3" Type="http://schemas.openxmlformats.org/officeDocument/2006/relationships/oleObject" Target="../embeddings/oleObject120.bin"/><Relationship Id="rId21" Type="http://schemas.openxmlformats.org/officeDocument/2006/relationships/oleObject" Target="../embeddings/oleObject134.bin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116.wmf"/><Relationship Id="rId17" Type="http://schemas.openxmlformats.org/officeDocument/2006/relationships/oleObject" Target="../embeddings/oleObject127.bin"/><Relationship Id="rId25" Type="http://schemas.openxmlformats.org/officeDocument/2006/relationships/oleObject" Target="../embeddings/oleObject13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8.wmf"/><Relationship Id="rId20" Type="http://schemas.openxmlformats.org/officeDocument/2006/relationships/image" Target="../media/image119.wmf"/><Relationship Id="rId29" Type="http://schemas.openxmlformats.org/officeDocument/2006/relationships/oleObject" Target="../embeddings/oleObject136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124.bin"/><Relationship Id="rId24" Type="http://schemas.openxmlformats.org/officeDocument/2006/relationships/image" Target="../media/image85.wmf"/><Relationship Id="rId5" Type="http://schemas.openxmlformats.org/officeDocument/2006/relationships/oleObject" Target="../embeddings/oleObject121.bin"/><Relationship Id="rId15" Type="http://schemas.openxmlformats.org/officeDocument/2006/relationships/oleObject" Target="../embeddings/oleObject126.bin"/><Relationship Id="rId23" Type="http://schemas.openxmlformats.org/officeDocument/2006/relationships/oleObject" Target="../embeddings/oleObject130.bin"/><Relationship Id="rId28" Type="http://schemas.openxmlformats.org/officeDocument/2006/relationships/image" Target="../media/image122.wmf"/><Relationship Id="rId10" Type="http://schemas.openxmlformats.org/officeDocument/2006/relationships/image" Target="../media/image115.wmf"/><Relationship Id="rId19" Type="http://schemas.openxmlformats.org/officeDocument/2006/relationships/oleObject" Target="../embeddings/oleObject128.bin"/><Relationship Id="rId4" Type="http://schemas.openxmlformats.org/officeDocument/2006/relationships/image" Target="../media/image89.wmf"/><Relationship Id="rId9" Type="http://schemas.openxmlformats.org/officeDocument/2006/relationships/oleObject" Target="../embeddings/oleObject123.bin"/><Relationship Id="rId14" Type="http://schemas.openxmlformats.org/officeDocument/2006/relationships/image" Target="../media/image117.wmf"/><Relationship Id="rId22" Type="http://schemas.openxmlformats.org/officeDocument/2006/relationships/image" Target="../media/image120.wmf"/><Relationship Id="rId27" Type="http://schemas.openxmlformats.org/officeDocument/2006/relationships/oleObject" Target="../embeddings/oleObject135.bin"/><Relationship Id="rId30" Type="http://schemas.openxmlformats.org/officeDocument/2006/relationships/image" Target="../media/image123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2.bin"/><Relationship Id="rId13" Type="http://schemas.openxmlformats.org/officeDocument/2006/relationships/image" Target="../media/image116.wmf"/><Relationship Id="rId18" Type="http://schemas.openxmlformats.org/officeDocument/2006/relationships/oleObject" Target="../embeddings/oleObject127.bin"/><Relationship Id="rId26" Type="http://schemas.openxmlformats.org/officeDocument/2006/relationships/oleObject" Target="../embeddings/oleObject131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24.wmf"/><Relationship Id="rId7" Type="http://schemas.openxmlformats.org/officeDocument/2006/relationships/image" Target="../media/image90.wmf"/><Relationship Id="rId12" Type="http://schemas.openxmlformats.org/officeDocument/2006/relationships/oleObject" Target="../embeddings/oleObject124.bin"/><Relationship Id="rId17" Type="http://schemas.openxmlformats.org/officeDocument/2006/relationships/image" Target="../media/image118.wmf"/><Relationship Id="rId25" Type="http://schemas.openxmlformats.org/officeDocument/2006/relationships/image" Target="../media/image8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6.bin"/><Relationship Id="rId20" Type="http://schemas.openxmlformats.org/officeDocument/2006/relationships/oleObject" Target="../embeddings/oleObject137.bin"/><Relationship Id="rId29" Type="http://schemas.openxmlformats.org/officeDocument/2006/relationships/oleObject" Target="../embeddings/oleObject139.bin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21.bin"/><Relationship Id="rId11" Type="http://schemas.openxmlformats.org/officeDocument/2006/relationships/image" Target="../media/image115.wmf"/><Relationship Id="rId24" Type="http://schemas.openxmlformats.org/officeDocument/2006/relationships/oleObject" Target="../embeddings/oleObject130.bin"/><Relationship Id="rId5" Type="http://schemas.openxmlformats.org/officeDocument/2006/relationships/image" Target="../media/image89.wmf"/><Relationship Id="rId15" Type="http://schemas.openxmlformats.org/officeDocument/2006/relationships/image" Target="../media/image117.wmf"/><Relationship Id="rId23" Type="http://schemas.openxmlformats.org/officeDocument/2006/relationships/image" Target="../media/image125.wmf"/><Relationship Id="rId28" Type="http://schemas.openxmlformats.org/officeDocument/2006/relationships/oleObject" Target="../embeddings/oleObject132.bin"/><Relationship Id="rId10" Type="http://schemas.openxmlformats.org/officeDocument/2006/relationships/oleObject" Target="../embeddings/oleObject123.bin"/><Relationship Id="rId19" Type="http://schemas.openxmlformats.org/officeDocument/2006/relationships/image" Target="../media/image102.wmf"/><Relationship Id="rId4" Type="http://schemas.openxmlformats.org/officeDocument/2006/relationships/oleObject" Target="../embeddings/oleObject120.bin"/><Relationship Id="rId9" Type="http://schemas.openxmlformats.org/officeDocument/2006/relationships/image" Target="../media/image114.wmf"/><Relationship Id="rId14" Type="http://schemas.openxmlformats.org/officeDocument/2006/relationships/oleObject" Target="../embeddings/oleObject125.bin"/><Relationship Id="rId22" Type="http://schemas.openxmlformats.org/officeDocument/2006/relationships/oleObject" Target="../embeddings/oleObject138.bin"/><Relationship Id="rId27" Type="http://schemas.openxmlformats.org/officeDocument/2006/relationships/image" Target="../media/image82.wmf"/><Relationship Id="rId30" Type="http://schemas.openxmlformats.org/officeDocument/2006/relationships/image" Target="../media/image126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13" Type="http://schemas.openxmlformats.org/officeDocument/2006/relationships/oleObject" Target="../embeddings/oleObject145.bin"/><Relationship Id="rId18" Type="http://schemas.openxmlformats.org/officeDocument/2006/relationships/image" Target="../media/image102.wmf"/><Relationship Id="rId26" Type="http://schemas.openxmlformats.org/officeDocument/2006/relationships/image" Target="../media/image85.wmf"/><Relationship Id="rId3" Type="http://schemas.openxmlformats.org/officeDocument/2006/relationships/oleObject" Target="../embeddings/oleObject140.bin"/><Relationship Id="rId21" Type="http://schemas.openxmlformats.org/officeDocument/2006/relationships/oleObject" Target="../embeddings/oleObject149.bin"/><Relationship Id="rId7" Type="http://schemas.openxmlformats.org/officeDocument/2006/relationships/oleObject" Target="../embeddings/oleObject142.bin"/><Relationship Id="rId12" Type="http://schemas.openxmlformats.org/officeDocument/2006/relationships/image" Target="../media/image129.wmf"/><Relationship Id="rId17" Type="http://schemas.openxmlformats.org/officeDocument/2006/relationships/oleObject" Target="../embeddings/oleObject147.bin"/><Relationship Id="rId25" Type="http://schemas.openxmlformats.org/officeDocument/2006/relationships/oleObject" Target="../embeddings/oleObject15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1.wmf"/><Relationship Id="rId20" Type="http://schemas.openxmlformats.org/officeDocument/2006/relationships/image" Target="../media/image132.wmf"/><Relationship Id="rId29" Type="http://schemas.openxmlformats.org/officeDocument/2006/relationships/oleObject" Target="../embeddings/oleObject131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144.bin"/><Relationship Id="rId24" Type="http://schemas.openxmlformats.org/officeDocument/2006/relationships/image" Target="../media/image134.wmf"/><Relationship Id="rId32" Type="http://schemas.openxmlformats.org/officeDocument/2006/relationships/image" Target="../media/image135.wmf"/><Relationship Id="rId5" Type="http://schemas.openxmlformats.org/officeDocument/2006/relationships/oleObject" Target="../embeddings/oleObject141.bin"/><Relationship Id="rId15" Type="http://schemas.openxmlformats.org/officeDocument/2006/relationships/oleObject" Target="../embeddings/oleObject146.bin"/><Relationship Id="rId23" Type="http://schemas.openxmlformats.org/officeDocument/2006/relationships/oleObject" Target="../embeddings/oleObject150.bin"/><Relationship Id="rId28" Type="http://schemas.openxmlformats.org/officeDocument/2006/relationships/image" Target="../media/image69.wmf"/><Relationship Id="rId10" Type="http://schemas.openxmlformats.org/officeDocument/2006/relationships/image" Target="../media/image128.wmf"/><Relationship Id="rId19" Type="http://schemas.openxmlformats.org/officeDocument/2006/relationships/oleObject" Target="../embeddings/oleObject148.bin"/><Relationship Id="rId31" Type="http://schemas.openxmlformats.org/officeDocument/2006/relationships/oleObject" Target="../embeddings/oleObject153.bin"/><Relationship Id="rId4" Type="http://schemas.openxmlformats.org/officeDocument/2006/relationships/image" Target="../media/image89.wmf"/><Relationship Id="rId9" Type="http://schemas.openxmlformats.org/officeDocument/2006/relationships/oleObject" Target="../embeddings/oleObject143.bin"/><Relationship Id="rId14" Type="http://schemas.openxmlformats.org/officeDocument/2006/relationships/image" Target="../media/image130.wmf"/><Relationship Id="rId22" Type="http://schemas.openxmlformats.org/officeDocument/2006/relationships/image" Target="../media/image133.wmf"/><Relationship Id="rId27" Type="http://schemas.openxmlformats.org/officeDocument/2006/relationships/oleObject" Target="../embeddings/oleObject152.bin"/><Relationship Id="rId30" Type="http://schemas.openxmlformats.org/officeDocument/2006/relationships/image" Target="../media/image82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6.bin"/><Relationship Id="rId3" Type="http://schemas.openxmlformats.org/officeDocument/2006/relationships/image" Target="../media/image139.gif"/><Relationship Id="rId7" Type="http://schemas.openxmlformats.org/officeDocument/2006/relationships/image" Target="../media/image13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55.bin"/><Relationship Id="rId5" Type="http://schemas.openxmlformats.org/officeDocument/2006/relationships/image" Target="../media/image136.wmf"/><Relationship Id="rId4" Type="http://schemas.openxmlformats.org/officeDocument/2006/relationships/oleObject" Target="../embeddings/oleObject154.bin"/><Relationship Id="rId9" Type="http://schemas.openxmlformats.org/officeDocument/2006/relationships/image" Target="../media/image138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9.bin"/><Relationship Id="rId13" Type="http://schemas.openxmlformats.org/officeDocument/2006/relationships/image" Target="../media/image144.emf"/><Relationship Id="rId3" Type="http://schemas.openxmlformats.org/officeDocument/2006/relationships/image" Target="../media/image147.gif"/><Relationship Id="rId7" Type="http://schemas.openxmlformats.org/officeDocument/2006/relationships/image" Target="../media/image141.emf"/><Relationship Id="rId12" Type="http://schemas.openxmlformats.org/officeDocument/2006/relationships/oleObject" Target="../embeddings/oleObject161.bin"/><Relationship Id="rId17" Type="http://schemas.openxmlformats.org/officeDocument/2006/relationships/image" Target="../media/image14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3.bin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58.bin"/><Relationship Id="rId11" Type="http://schemas.openxmlformats.org/officeDocument/2006/relationships/image" Target="../media/image143.emf"/><Relationship Id="rId5" Type="http://schemas.openxmlformats.org/officeDocument/2006/relationships/image" Target="../media/image140.emf"/><Relationship Id="rId15" Type="http://schemas.openxmlformats.org/officeDocument/2006/relationships/image" Target="../media/image145.emf"/><Relationship Id="rId10" Type="http://schemas.openxmlformats.org/officeDocument/2006/relationships/oleObject" Target="../embeddings/oleObject160.bin"/><Relationship Id="rId4" Type="http://schemas.openxmlformats.org/officeDocument/2006/relationships/oleObject" Target="../embeddings/oleObject157.bin"/><Relationship Id="rId9" Type="http://schemas.openxmlformats.org/officeDocument/2006/relationships/image" Target="../media/image142.emf"/><Relationship Id="rId14" Type="http://schemas.openxmlformats.org/officeDocument/2006/relationships/oleObject" Target="../embeddings/oleObject16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13" Type="http://schemas.openxmlformats.org/officeDocument/2006/relationships/oleObject" Target="../embeddings/oleObject169.bin"/><Relationship Id="rId3" Type="http://schemas.openxmlformats.org/officeDocument/2006/relationships/oleObject" Target="../embeddings/oleObject164.bin"/><Relationship Id="rId7" Type="http://schemas.openxmlformats.org/officeDocument/2006/relationships/oleObject" Target="../embeddings/oleObject166.bin"/><Relationship Id="rId12" Type="http://schemas.openxmlformats.org/officeDocument/2006/relationships/image" Target="../media/image15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4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49.wmf"/><Relationship Id="rId11" Type="http://schemas.openxmlformats.org/officeDocument/2006/relationships/oleObject" Target="../embeddings/oleObject168.bin"/><Relationship Id="rId5" Type="http://schemas.openxmlformats.org/officeDocument/2006/relationships/oleObject" Target="../embeddings/oleObject165.bin"/><Relationship Id="rId15" Type="http://schemas.openxmlformats.org/officeDocument/2006/relationships/oleObject" Target="../embeddings/oleObject170.bin"/><Relationship Id="rId10" Type="http://schemas.openxmlformats.org/officeDocument/2006/relationships/image" Target="../media/image151.wmf"/><Relationship Id="rId4" Type="http://schemas.openxmlformats.org/officeDocument/2006/relationships/image" Target="../media/image148.wmf"/><Relationship Id="rId9" Type="http://schemas.openxmlformats.org/officeDocument/2006/relationships/oleObject" Target="../embeddings/oleObject167.bin"/><Relationship Id="rId14" Type="http://schemas.openxmlformats.org/officeDocument/2006/relationships/image" Target="../media/image153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gif"/><Relationship Id="rId2" Type="http://schemas.openxmlformats.org/officeDocument/2006/relationships/image" Target="../media/image155.gi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jpeg"/><Relationship Id="rId2" Type="http://schemas.openxmlformats.org/officeDocument/2006/relationships/image" Target="../media/image15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7.gi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3.bin"/><Relationship Id="rId13" Type="http://schemas.openxmlformats.org/officeDocument/2006/relationships/image" Target="../media/image161.wmf"/><Relationship Id="rId3" Type="http://schemas.openxmlformats.org/officeDocument/2006/relationships/image" Target="../media/image147.gif"/><Relationship Id="rId7" Type="http://schemas.openxmlformats.org/officeDocument/2006/relationships/image" Target="../media/image146.wmf"/><Relationship Id="rId12" Type="http://schemas.openxmlformats.org/officeDocument/2006/relationships/oleObject" Target="../embeddings/oleObject1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72.bin"/><Relationship Id="rId11" Type="http://schemas.openxmlformats.org/officeDocument/2006/relationships/image" Target="../media/image160.wmf"/><Relationship Id="rId5" Type="http://schemas.openxmlformats.org/officeDocument/2006/relationships/image" Target="../media/image159.emf"/><Relationship Id="rId15" Type="http://schemas.openxmlformats.org/officeDocument/2006/relationships/image" Target="../media/image162.wmf"/><Relationship Id="rId10" Type="http://schemas.openxmlformats.org/officeDocument/2006/relationships/oleObject" Target="../embeddings/oleObject174.bin"/><Relationship Id="rId4" Type="http://schemas.openxmlformats.org/officeDocument/2006/relationships/oleObject" Target="../embeddings/oleObject171.bin"/><Relationship Id="rId9" Type="http://schemas.openxmlformats.org/officeDocument/2006/relationships/image" Target="../media/image9.emf"/><Relationship Id="rId14" Type="http://schemas.openxmlformats.org/officeDocument/2006/relationships/oleObject" Target="../embeddings/oleObject176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gif"/><Relationship Id="rId7" Type="http://schemas.openxmlformats.org/officeDocument/2006/relationships/image" Target="../media/image14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78.bin"/><Relationship Id="rId5" Type="http://schemas.openxmlformats.org/officeDocument/2006/relationships/image" Target="../media/image163.wmf"/><Relationship Id="rId4" Type="http://schemas.openxmlformats.org/officeDocument/2006/relationships/oleObject" Target="../embeddings/oleObject177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1.bin"/><Relationship Id="rId13" Type="http://schemas.openxmlformats.org/officeDocument/2006/relationships/image" Target="../media/image165.wmf"/><Relationship Id="rId3" Type="http://schemas.openxmlformats.org/officeDocument/2006/relationships/image" Target="../media/image147.gif"/><Relationship Id="rId7" Type="http://schemas.openxmlformats.org/officeDocument/2006/relationships/image" Target="../media/image146.wmf"/><Relationship Id="rId12" Type="http://schemas.openxmlformats.org/officeDocument/2006/relationships/oleObject" Target="../embeddings/oleObject183.bin"/><Relationship Id="rId17" Type="http://schemas.openxmlformats.org/officeDocument/2006/relationships/image" Target="../media/image16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5.bin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80.bin"/><Relationship Id="rId11" Type="http://schemas.openxmlformats.org/officeDocument/2006/relationships/image" Target="../media/image164.wmf"/><Relationship Id="rId5" Type="http://schemas.openxmlformats.org/officeDocument/2006/relationships/image" Target="../media/image163.wmf"/><Relationship Id="rId15" Type="http://schemas.openxmlformats.org/officeDocument/2006/relationships/image" Target="../media/image166.wmf"/><Relationship Id="rId10" Type="http://schemas.openxmlformats.org/officeDocument/2006/relationships/oleObject" Target="../embeddings/oleObject182.bin"/><Relationship Id="rId4" Type="http://schemas.openxmlformats.org/officeDocument/2006/relationships/oleObject" Target="../embeddings/oleObject179.bin"/><Relationship Id="rId9" Type="http://schemas.openxmlformats.org/officeDocument/2006/relationships/image" Target="../media/image9.emf"/><Relationship Id="rId14" Type="http://schemas.openxmlformats.org/officeDocument/2006/relationships/oleObject" Target="../embeddings/oleObject184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wmf"/><Relationship Id="rId13" Type="http://schemas.openxmlformats.org/officeDocument/2006/relationships/oleObject" Target="../embeddings/oleObject191.bin"/><Relationship Id="rId18" Type="http://schemas.openxmlformats.org/officeDocument/2006/relationships/image" Target="../media/image173.wmf"/><Relationship Id="rId3" Type="http://schemas.openxmlformats.org/officeDocument/2006/relationships/oleObject" Target="../embeddings/oleObject186.bin"/><Relationship Id="rId7" Type="http://schemas.openxmlformats.org/officeDocument/2006/relationships/oleObject" Target="../embeddings/oleObject188.bin"/><Relationship Id="rId12" Type="http://schemas.openxmlformats.org/officeDocument/2006/relationships/image" Target="../media/image146.wmf"/><Relationship Id="rId17" Type="http://schemas.openxmlformats.org/officeDocument/2006/relationships/oleObject" Target="../embeddings/oleObject19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2.wmf"/><Relationship Id="rId20" Type="http://schemas.openxmlformats.org/officeDocument/2006/relationships/image" Target="../media/image60.e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69.wmf"/><Relationship Id="rId11" Type="http://schemas.openxmlformats.org/officeDocument/2006/relationships/oleObject" Target="../embeddings/oleObject190.bin"/><Relationship Id="rId5" Type="http://schemas.openxmlformats.org/officeDocument/2006/relationships/oleObject" Target="../embeddings/oleObject187.bin"/><Relationship Id="rId15" Type="http://schemas.openxmlformats.org/officeDocument/2006/relationships/oleObject" Target="../embeddings/oleObject192.bin"/><Relationship Id="rId10" Type="http://schemas.openxmlformats.org/officeDocument/2006/relationships/image" Target="../media/image163.wmf"/><Relationship Id="rId19" Type="http://schemas.openxmlformats.org/officeDocument/2006/relationships/oleObject" Target="../embeddings/oleObject194.bin"/><Relationship Id="rId4" Type="http://schemas.openxmlformats.org/officeDocument/2006/relationships/image" Target="../media/image168.wmf"/><Relationship Id="rId9" Type="http://schemas.openxmlformats.org/officeDocument/2006/relationships/oleObject" Target="../embeddings/oleObject189.bin"/><Relationship Id="rId14" Type="http://schemas.openxmlformats.org/officeDocument/2006/relationships/image" Target="../media/image171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emf"/><Relationship Id="rId3" Type="http://schemas.openxmlformats.org/officeDocument/2006/relationships/oleObject" Target="../embeddings/oleObject195.bin"/><Relationship Id="rId7" Type="http://schemas.openxmlformats.org/officeDocument/2006/relationships/oleObject" Target="../embeddings/oleObject197.bin"/><Relationship Id="rId12" Type="http://schemas.openxmlformats.org/officeDocument/2006/relationships/image" Target="../media/image17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75.emf"/><Relationship Id="rId11" Type="http://schemas.openxmlformats.org/officeDocument/2006/relationships/oleObject" Target="../embeddings/oleObject199.bin"/><Relationship Id="rId5" Type="http://schemas.openxmlformats.org/officeDocument/2006/relationships/oleObject" Target="../embeddings/oleObject196.bin"/><Relationship Id="rId10" Type="http://schemas.openxmlformats.org/officeDocument/2006/relationships/image" Target="../media/image177.emf"/><Relationship Id="rId4" Type="http://schemas.openxmlformats.org/officeDocument/2006/relationships/image" Target="../media/image174.emf"/><Relationship Id="rId9" Type="http://schemas.openxmlformats.org/officeDocument/2006/relationships/oleObject" Target="../embeddings/oleObject198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jpeg"/><Relationship Id="rId2" Type="http://schemas.openxmlformats.org/officeDocument/2006/relationships/image" Target="../media/image17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2.png"/><Relationship Id="rId4" Type="http://schemas.openxmlformats.org/officeDocument/2006/relationships/image" Target="../media/image181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3.bin"/><Relationship Id="rId3" Type="http://schemas.openxmlformats.org/officeDocument/2006/relationships/oleObject" Target="../embeddings/oleObject200.bin"/><Relationship Id="rId7" Type="http://schemas.openxmlformats.org/officeDocument/2006/relationships/oleObject" Target="../embeddings/oleObject202.bin"/><Relationship Id="rId12" Type="http://schemas.openxmlformats.org/officeDocument/2006/relationships/image" Target="../media/image18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85.emf"/><Relationship Id="rId11" Type="http://schemas.openxmlformats.org/officeDocument/2006/relationships/oleObject" Target="../embeddings/oleObject205.bin"/><Relationship Id="rId5" Type="http://schemas.openxmlformats.org/officeDocument/2006/relationships/oleObject" Target="../embeddings/oleObject201.bin"/><Relationship Id="rId10" Type="http://schemas.openxmlformats.org/officeDocument/2006/relationships/image" Target="../media/image186.wmf"/><Relationship Id="rId4" Type="http://schemas.openxmlformats.org/officeDocument/2006/relationships/image" Target="../media/image184.emf"/><Relationship Id="rId9" Type="http://schemas.openxmlformats.org/officeDocument/2006/relationships/oleObject" Target="../embeddings/oleObject204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9.bin"/><Relationship Id="rId13" Type="http://schemas.openxmlformats.org/officeDocument/2006/relationships/oleObject" Target="../embeddings/oleObject212.bin"/><Relationship Id="rId3" Type="http://schemas.openxmlformats.org/officeDocument/2006/relationships/oleObject" Target="../embeddings/oleObject206.bin"/><Relationship Id="rId7" Type="http://schemas.openxmlformats.org/officeDocument/2006/relationships/oleObject" Target="../embeddings/oleObject208.bin"/><Relationship Id="rId12" Type="http://schemas.openxmlformats.org/officeDocument/2006/relationships/image" Target="../media/image18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85.emf"/><Relationship Id="rId11" Type="http://schemas.openxmlformats.org/officeDocument/2006/relationships/oleObject" Target="../embeddings/oleObject211.bin"/><Relationship Id="rId5" Type="http://schemas.openxmlformats.org/officeDocument/2006/relationships/oleObject" Target="../embeddings/oleObject207.bin"/><Relationship Id="rId10" Type="http://schemas.openxmlformats.org/officeDocument/2006/relationships/image" Target="../media/image188.wmf"/><Relationship Id="rId4" Type="http://schemas.openxmlformats.org/officeDocument/2006/relationships/image" Target="../media/image184.emf"/><Relationship Id="rId9" Type="http://schemas.openxmlformats.org/officeDocument/2006/relationships/oleObject" Target="../embeddings/oleObject210.bin"/><Relationship Id="rId14" Type="http://schemas.openxmlformats.org/officeDocument/2006/relationships/image" Target="../media/image190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191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wmf"/><Relationship Id="rId13" Type="http://schemas.openxmlformats.org/officeDocument/2006/relationships/oleObject" Target="../embeddings/oleObject219.bin"/><Relationship Id="rId3" Type="http://schemas.openxmlformats.org/officeDocument/2006/relationships/oleObject" Target="../embeddings/oleObject214.bin"/><Relationship Id="rId7" Type="http://schemas.openxmlformats.org/officeDocument/2006/relationships/oleObject" Target="../embeddings/oleObject216.bin"/><Relationship Id="rId12" Type="http://schemas.openxmlformats.org/officeDocument/2006/relationships/image" Target="../media/image19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6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89.emf"/><Relationship Id="rId11" Type="http://schemas.openxmlformats.org/officeDocument/2006/relationships/oleObject" Target="../embeddings/oleObject218.bin"/><Relationship Id="rId5" Type="http://schemas.openxmlformats.org/officeDocument/2006/relationships/oleObject" Target="../embeddings/oleObject215.bin"/><Relationship Id="rId15" Type="http://schemas.openxmlformats.org/officeDocument/2006/relationships/oleObject" Target="../embeddings/oleObject220.bin"/><Relationship Id="rId10" Type="http://schemas.openxmlformats.org/officeDocument/2006/relationships/image" Target="../media/image194.wmf"/><Relationship Id="rId4" Type="http://schemas.openxmlformats.org/officeDocument/2006/relationships/image" Target="../media/image192.wmf"/><Relationship Id="rId9" Type="http://schemas.openxmlformats.org/officeDocument/2006/relationships/oleObject" Target="../embeddings/oleObject217.bin"/><Relationship Id="rId14" Type="http://schemas.openxmlformats.org/officeDocument/2006/relationships/image" Target="../media/image21.e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wmf"/><Relationship Id="rId3" Type="http://schemas.openxmlformats.org/officeDocument/2006/relationships/oleObject" Target="../embeddings/oleObject221.bin"/><Relationship Id="rId7" Type="http://schemas.openxmlformats.org/officeDocument/2006/relationships/oleObject" Target="../embeddings/oleObject223.bin"/><Relationship Id="rId12" Type="http://schemas.openxmlformats.org/officeDocument/2006/relationships/image" Target="../media/image20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96.wmf"/><Relationship Id="rId11" Type="http://schemas.openxmlformats.org/officeDocument/2006/relationships/oleObject" Target="../embeddings/oleObject225.bin"/><Relationship Id="rId5" Type="http://schemas.openxmlformats.org/officeDocument/2006/relationships/oleObject" Target="../embeddings/oleObject222.bin"/><Relationship Id="rId10" Type="http://schemas.openxmlformats.org/officeDocument/2006/relationships/image" Target="../media/image199.wmf"/><Relationship Id="rId4" Type="http://schemas.openxmlformats.org/officeDocument/2006/relationships/image" Target="../media/image197.wmf"/><Relationship Id="rId9" Type="http://schemas.openxmlformats.org/officeDocument/2006/relationships/oleObject" Target="../embeddings/oleObject224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wmf"/><Relationship Id="rId3" Type="http://schemas.openxmlformats.org/officeDocument/2006/relationships/oleObject" Target="../embeddings/oleObject226.bin"/><Relationship Id="rId7" Type="http://schemas.openxmlformats.org/officeDocument/2006/relationships/oleObject" Target="../embeddings/oleObject2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02.wmf"/><Relationship Id="rId5" Type="http://schemas.openxmlformats.org/officeDocument/2006/relationships/oleObject" Target="../embeddings/oleObject227.bin"/><Relationship Id="rId4" Type="http://schemas.openxmlformats.org/officeDocument/2006/relationships/image" Target="../media/image201.e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206.jpeg"/><Relationship Id="rId7" Type="http://schemas.openxmlformats.org/officeDocument/2006/relationships/image" Target="../media/image20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230.bin"/><Relationship Id="rId5" Type="http://schemas.openxmlformats.org/officeDocument/2006/relationships/image" Target="../media/image204.emf"/><Relationship Id="rId4" Type="http://schemas.openxmlformats.org/officeDocument/2006/relationships/oleObject" Target="../embeddings/oleObject229.bin"/><Relationship Id="rId9" Type="http://schemas.openxmlformats.org/officeDocument/2006/relationships/image" Target="../media/image12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png"/><Relationship Id="rId2" Type="http://schemas.openxmlformats.org/officeDocument/2006/relationships/image" Target="../media/image207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210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wmf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3.wmf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wmf"/><Relationship Id="rId2" Type="http://schemas.openxmlformats.org/officeDocument/2006/relationships/image" Target="../media/image214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216.wmf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7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9.png"/><Relationship Id="rId2" Type="http://schemas.openxmlformats.org/officeDocument/2006/relationships/image" Target="../media/image21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13.png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hlinkClick r:id="rId2" action="ppaction://hlinksldjump">
              <a:snd r:embed="rId3" name="LOGOFF.WAV"/>
            </a:hlinkClick>
          </p:cNvPr>
          <p:cNvSpPr>
            <a:spLocks noChangeArrowheads="1"/>
          </p:cNvSpPr>
          <p:nvPr/>
        </p:nvSpPr>
        <p:spPr bwMode="auto">
          <a:xfrm>
            <a:off x="2867844" y="1844651"/>
            <a:ext cx="62531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4000" b="1" dirty="0">
                <a:latin typeface="+mn-lt"/>
                <a:ea typeface="+mn-ea"/>
              </a:rPr>
              <a:t>22.1 </a:t>
            </a:r>
            <a:r>
              <a:rPr lang="zh-CN" altLang="en-US" sz="4000" b="1" dirty="0">
                <a:latin typeface="+mn-lt"/>
                <a:ea typeface="+mn-ea"/>
              </a:rPr>
              <a:t>实物粒子的波动性</a:t>
            </a:r>
          </a:p>
        </p:txBody>
      </p:sp>
      <p:sp>
        <p:nvSpPr>
          <p:cNvPr id="3" name="Rectangle 3">
            <a:hlinkClick r:id="rId2" action="ppaction://hlinksldjump">
              <a:snd r:embed="rId3" name="LOGOFF.WAV"/>
            </a:hlinkClick>
          </p:cNvPr>
          <p:cNvSpPr>
            <a:spLocks noChangeArrowheads="1"/>
          </p:cNvSpPr>
          <p:nvPr/>
        </p:nvSpPr>
        <p:spPr bwMode="auto">
          <a:xfrm>
            <a:off x="2801169" y="2778101"/>
            <a:ext cx="65976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rgbClr val="0000FF"/>
                </a:solidFill>
                <a:latin typeface="+mn-lt"/>
                <a:ea typeface="+mn-ea"/>
              </a:rPr>
              <a:t>22.2 </a:t>
            </a:r>
            <a:r>
              <a:rPr lang="zh-CN" altLang="en-US" sz="4000" b="1" dirty="0">
                <a:solidFill>
                  <a:srgbClr val="0000FF"/>
                </a:solidFill>
                <a:latin typeface="+mn-lt"/>
                <a:ea typeface="+mn-ea"/>
              </a:rPr>
              <a:t>波函数及统计解释</a:t>
            </a:r>
          </a:p>
        </p:txBody>
      </p:sp>
      <p:sp>
        <p:nvSpPr>
          <p:cNvPr id="4" name="Rectangle 4">
            <a:hlinkClick r:id="rId4" action="ppaction://hlinksldjump">
              <a:snd r:embed="rId3" name="LOGOFF.WAV"/>
            </a:hlinkClick>
          </p:cNvPr>
          <p:cNvSpPr>
            <a:spLocks noChangeArrowheads="1"/>
          </p:cNvSpPr>
          <p:nvPr/>
        </p:nvSpPr>
        <p:spPr bwMode="auto">
          <a:xfrm>
            <a:off x="2905944" y="3511526"/>
            <a:ext cx="50371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rgbClr val="009900"/>
                </a:solidFill>
                <a:latin typeface="+mn-lt"/>
                <a:ea typeface="+mn-ea"/>
              </a:rPr>
              <a:t>22.3 </a:t>
            </a:r>
            <a:r>
              <a:rPr lang="zh-CN" altLang="en-US" sz="4000" b="1" dirty="0">
                <a:solidFill>
                  <a:srgbClr val="009900"/>
                </a:solidFill>
                <a:latin typeface="+mn-lt"/>
                <a:ea typeface="+mn-ea"/>
              </a:rPr>
              <a:t>不确定度关系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991544" y="620688"/>
            <a:ext cx="8332787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4800" b="1" dirty="0">
                <a:solidFill>
                  <a:srgbClr val="FF0000"/>
                </a:solidFill>
                <a:latin typeface="+mn-lt"/>
                <a:ea typeface="+mn-ea"/>
              </a:rPr>
              <a:t>第二十二章 量子力学原理简介</a:t>
            </a:r>
          </a:p>
        </p:txBody>
      </p:sp>
      <p:sp>
        <p:nvSpPr>
          <p:cNvPr id="6" name="Rectangle 6">
            <a:hlinkClick r:id="" action="ppaction://noaction">
              <a:snd r:embed="rId3" name="LOGOFF.WAV"/>
            </a:hlinkClick>
          </p:cNvPr>
          <p:cNvSpPr>
            <a:spLocks noChangeArrowheads="1"/>
          </p:cNvSpPr>
          <p:nvPr/>
        </p:nvSpPr>
        <p:spPr bwMode="auto">
          <a:xfrm>
            <a:off x="2894831" y="4251301"/>
            <a:ext cx="43561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rgbClr val="CC0099"/>
                </a:solidFill>
                <a:latin typeface="+mn-lt"/>
                <a:ea typeface="+mn-ea"/>
              </a:rPr>
              <a:t>22.4 </a:t>
            </a:r>
            <a:r>
              <a:rPr lang="zh-CN" altLang="en-US" sz="4000" b="1" dirty="0">
                <a:solidFill>
                  <a:srgbClr val="CC0099"/>
                </a:solidFill>
                <a:latin typeface="+mn-lt"/>
                <a:ea typeface="+mn-ea"/>
              </a:rPr>
              <a:t>态叠加原理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801169" y="4935513"/>
            <a:ext cx="51419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rgbClr val="0070C0"/>
                </a:solidFill>
                <a:latin typeface="+mn-lt"/>
                <a:ea typeface="+mn-ea"/>
              </a:rPr>
              <a:t>22.5 </a:t>
            </a:r>
            <a:r>
              <a:rPr lang="zh-CN" altLang="en-US" sz="4000" b="1" dirty="0">
                <a:solidFill>
                  <a:srgbClr val="0070C0"/>
                </a:solidFill>
                <a:latin typeface="+mn-lt"/>
                <a:ea typeface="+mn-ea"/>
              </a:rPr>
              <a:t>薛定谔方程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867844" y="5719738"/>
            <a:ext cx="65801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rgbClr val="CC0099"/>
                </a:solidFill>
                <a:latin typeface="+mn-lt"/>
                <a:ea typeface="+mn-ea"/>
              </a:rPr>
              <a:t>22.6</a:t>
            </a:r>
            <a:r>
              <a:rPr lang="zh-CN" altLang="en-US" sz="4000" b="1" dirty="0">
                <a:solidFill>
                  <a:srgbClr val="CC0099"/>
                </a:solidFill>
                <a:latin typeface="+mn-lt"/>
                <a:ea typeface="+mn-ea"/>
              </a:rPr>
              <a:t>力学量的算符表示</a:t>
            </a:r>
          </a:p>
        </p:txBody>
      </p:sp>
    </p:spTree>
    <p:extLst>
      <p:ext uri="{BB962C8B-B14F-4D97-AF65-F5344CB8AC3E}">
        <p14:creationId xmlns:p14="http://schemas.microsoft.com/office/powerpoint/2010/main" val="420423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  <p:bldP spid="5" grpId="0" autoUpdateAnimBg="0"/>
      <p:bldP spid="6" grpId="0" autoUpdateAnimBg="0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2693988" y="208485"/>
            <a:ext cx="758825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22-1】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对于电子，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m=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9.1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10</a:t>
            </a:r>
            <a:r>
              <a:rPr lang="en-US" altLang="zh-CN" sz="2800" b="1" baseline="30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-31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kg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，设加速电压为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zh-CN" alt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r>
              <a:rPr lang="zh-CN" altLang="zh-CN" sz="2800" b="1" dirty="0">
                <a:solidFill>
                  <a:srgbClr val="CC0099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求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电子</a:t>
            </a:r>
            <a:r>
              <a:rPr lang="zh-CN" altLang="zh-CN" sz="2800" b="1" dirty="0">
                <a:solidFill>
                  <a:srgbClr val="CC0099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的德布罗意波波长</a:t>
            </a:r>
            <a:r>
              <a:rPr lang="zh-CN" altLang="en-US" sz="2800" b="1" dirty="0">
                <a:solidFill>
                  <a:srgbClr val="CC0099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。</a:t>
            </a:r>
            <a:endParaRPr lang="en-US" altLang="zh-CN" sz="2800" b="1" i="1" dirty="0">
              <a:solidFill>
                <a:srgbClr val="CC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2080625" y="1237835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 dirty="0">
                <a:solidFill>
                  <a:srgbClr val="C00000"/>
                </a:solidFill>
                <a:latin typeface="Century Schoolbook" panose="02040604050505020304" pitchFamily="18" charset="0"/>
              </a:rPr>
              <a:t>解：</a:t>
            </a:r>
          </a:p>
        </p:txBody>
      </p:sp>
      <p:sp>
        <p:nvSpPr>
          <p:cNvPr id="10" name="矩形 9"/>
          <p:cNvSpPr/>
          <p:nvPr/>
        </p:nvSpPr>
        <p:spPr>
          <a:xfrm>
            <a:off x="3412366" y="1318262"/>
            <a:ext cx="32768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9900"/>
                </a:solidFill>
                <a:latin typeface="Century Schoolbook" panose="02040604050505020304" pitchFamily="18" charset="0"/>
              </a:rPr>
              <a:t>（</a:t>
            </a:r>
            <a:r>
              <a:rPr lang="en-US" altLang="zh-CN" sz="2800" b="1" dirty="0">
                <a:solidFill>
                  <a:srgbClr val="009900"/>
                </a:solidFill>
                <a:latin typeface="Century Schoolbook" panose="02040604050505020304" pitchFamily="18" charset="0"/>
              </a:rPr>
              <a:t>1</a:t>
            </a:r>
            <a:r>
              <a:rPr lang="zh-CN" altLang="en-US" sz="2800" b="1" dirty="0">
                <a:solidFill>
                  <a:srgbClr val="009900"/>
                </a:solidFill>
                <a:latin typeface="Century Schoolbook" panose="02040604050505020304" pitchFamily="18" charset="0"/>
              </a:rPr>
              <a:t>）非</a:t>
            </a:r>
            <a:r>
              <a:rPr lang="zh-CN" altLang="zh-CN" sz="2800" b="1" dirty="0">
                <a:solidFill>
                  <a:srgbClr val="009900"/>
                </a:solidFill>
                <a:latin typeface="Century Schoolbook" panose="02040604050505020304" pitchFamily="18" charset="0"/>
              </a:rPr>
              <a:t>相对论</a:t>
            </a:r>
            <a:r>
              <a:rPr lang="zh-CN" altLang="en-US" sz="2800" b="1" dirty="0">
                <a:solidFill>
                  <a:srgbClr val="009900"/>
                </a:solidFill>
                <a:latin typeface="Century Schoolbook" panose="02040604050505020304" pitchFamily="18" charset="0"/>
              </a:rPr>
              <a:t>情形</a:t>
            </a:r>
            <a:endParaRPr lang="zh-CN" altLang="en-US" sz="2800" dirty="0"/>
          </a:p>
        </p:txBody>
      </p:sp>
      <p:sp>
        <p:nvSpPr>
          <p:cNvPr id="17" name="矩形 16"/>
          <p:cNvSpPr/>
          <p:nvPr/>
        </p:nvSpPr>
        <p:spPr>
          <a:xfrm>
            <a:off x="2943226" y="1781084"/>
            <a:ext cx="312896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9900CC"/>
                </a:solidFill>
                <a:latin typeface="宋体" panose="02010600030101010101" pitchFamily="2" charset="-122"/>
              </a:rPr>
              <a:t>能量守恒：</a:t>
            </a:r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</a:rPr>
              <a:t>电子末动能</a:t>
            </a:r>
            <a:r>
              <a:rPr lang="en-US" altLang="zh-CN" sz="2800" b="1" dirty="0">
                <a:solidFill>
                  <a:srgbClr val="C00000"/>
                </a:solidFill>
                <a:latin typeface="宋体" panose="02010600030101010101" pitchFamily="2" charset="-122"/>
              </a:rPr>
              <a:t>=</a:t>
            </a:r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</a:rPr>
              <a:t>电势能</a:t>
            </a:r>
            <a:r>
              <a:rPr lang="en-US" altLang="zh-CN" sz="2800" b="1" dirty="0" err="1">
                <a:solidFill>
                  <a:srgbClr val="009900"/>
                </a:solidFill>
                <a:latin typeface="宋体" panose="02010600030101010101" pitchFamily="2" charset="-122"/>
              </a:rPr>
              <a:t>e</a:t>
            </a:r>
            <a:r>
              <a:rPr lang="en-US" altLang="zh-CN" sz="2800" b="1" dirty="0" err="1">
                <a:solidFill>
                  <a:srgbClr val="009900"/>
                </a:solidFill>
              </a:rPr>
              <a:t>U</a:t>
            </a:r>
            <a:endParaRPr lang="zh-CN" altLang="en-US" sz="2800" dirty="0">
              <a:solidFill>
                <a:srgbClr val="3E0000"/>
              </a:solidFill>
            </a:endParaRPr>
          </a:p>
        </p:txBody>
      </p:sp>
      <p:graphicFrame>
        <p:nvGraphicFramePr>
          <p:cNvPr id="18" name="Object 10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8551219"/>
              </p:ext>
            </p:extLst>
          </p:nvPr>
        </p:nvGraphicFramePr>
        <p:xfrm>
          <a:off x="7194485" y="1750867"/>
          <a:ext cx="2027237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9" name="Equation" r:id="rId3" imgW="761760" imgH="393480" progId="Equation.DSMT4">
                  <p:embed/>
                </p:oleObj>
              </mc:Choice>
              <mc:Fallback>
                <p:oleObj name="Equation" r:id="rId3" imgW="7617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4485" y="1750867"/>
                        <a:ext cx="2027237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AutoShape 2059"/>
          <p:cNvSpPr>
            <a:spLocks noChangeArrowheads="1"/>
          </p:cNvSpPr>
          <p:nvPr/>
        </p:nvSpPr>
        <p:spPr bwMode="auto">
          <a:xfrm>
            <a:off x="2050081" y="3381051"/>
            <a:ext cx="740197" cy="232685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25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9446598"/>
              </p:ext>
            </p:extLst>
          </p:nvPr>
        </p:nvGraphicFramePr>
        <p:xfrm>
          <a:off x="3152944" y="2872076"/>
          <a:ext cx="1897850" cy="122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0" name="Equation" r:id="rId5" imgW="685800" imgH="444240" progId="Equation.DSMT4">
                  <p:embed/>
                </p:oleObj>
              </mc:Choice>
              <mc:Fallback>
                <p:oleObj name="Equation" r:id="rId5" imgW="6858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2944" y="2872076"/>
                        <a:ext cx="1897850" cy="122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AutoShape 2059"/>
          <p:cNvSpPr>
            <a:spLocks noChangeArrowheads="1"/>
          </p:cNvSpPr>
          <p:nvPr/>
        </p:nvSpPr>
        <p:spPr bwMode="auto">
          <a:xfrm>
            <a:off x="5437443" y="3508679"/>
            <a:ext cx="740197" cy="232685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00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0324774"/>
              </p:ext>
            </p:extLst>
          </p:nvPr>
        </p:nvGraphicFramePr>
        <p:xfrm>
          <a:off x="8013820" y="3049502"/>
          <a:ext cx="2152412" cy="131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1" name="公式" r:id="rId7" imgW="685800" imgH="419040" progId="Equation.3">
                  <p:embed/>
                </p:oleObj>
              </mc:Choice>
              <mc:Fallback>
                <p:oleObj name="公式" r:id="rId7" imgW="68580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13820" y="3049502"/>
                        <a:ext cx="2152412" cy="1315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0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9173801"/>
              </p:ext>
            </p:extLst>
          </p:nvPr>
        </p:nvGraphicFramePr>
        <p:xfrm>
          <a:off x="6281738" y="2986088"/>
          <a:ext cx="1646237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2" name="Equation" r:id="rId9" imgW="495000" imgH="393480" progId="Equation.DSMT4">
                  <p:embed/>
                </p:oleObj>
              </mc:Choice>
              <mc:Fallback>
                <p:oleObj name="Equation" r:id="rId9" imgW="4950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1738" y="2986088"/>
                        <a:ext cx="1646237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AutoShape 2059"/>
          <p:cNvSpPr>
            <a:spLocks noChangeArrowheads="1"/>
          </p:cNvSpPr>
          <p:nvPr/>
        </p:nvSpPr>
        <p:spPr bwMode="auto">
          <a:xfrm>
            <a:off x="2205399" y="4653775"/>
            <a:ext cx="740197" cy="232685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FFFF00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30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1852633"/>
              </p:ext>
            </p:extLst>
          </p:nvPr>
        </p:nvGraphicFramePr>
        <p:xfrm>
          <a:off x="3412365" y="4187656"/>
          <a:ext cx="2322512" cy="125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3" name="公式" r:id="rId11" imgW="752595" imgH="400042" progId="Equation.3">
                  <p:embed/>
                </p:oleObj>
              </mc:Choice>
              <mc:Fallback>
                <p:oleObj name="公式" r:id="rId11" imgW="752595" imgH="4000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2365" y="4187656"/>
                        <a:ext cx="2322512" cy="1258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0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5676397"/>
              </p:ext>
            </p:extLst>
          </p:nvPr>
        </p:nvGraphicFramePr>
        <p:xfrm>
          <a:off x="6014971" y="4589910"/>
          <a:ext cx="4386263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4" name="公式" r:id="rId13" imgW="1282700" imgH="279400" progId="Equation.3">
                  <p:embed/>
                </p:oleObj>
              </mc:Choice>
              <mc:Fallback>
                <p:oleObj name="公式" r:id="rId13" imgW="12827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4971" y="4589910"/>
                        <a:ext cx="4386263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2706880" y="5823681"/>
            <a:ext cx="779145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相当于晶格常数量级，通过类似于晶体对</a:t>
            </a:r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射线的衍射，可以实现晶体对电子的衍射。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7" grpId="0"/>
      <p:bldP spid="24" grpId="0" animBg="1"/>
      <p:bldP spid="26" grpId="0" animBg="1"/>
      <p:bldP spid="29" grpId="0" animBg="1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51585" y="332656"/>
            <a:ext cx="29161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9900"/>
                </a:solidFill>
                <a:latin typeface="Century Schoolbook" panose="02040604050505020304" pitchFamily="18" charset="0"/>
              </a:rPr>
              <a:t>（</a:t>
            </a:r>
            <a:r>
              <a:rPr lang="en-US" altLang="zh-CN" sz="2800" b="1" dirty="0">
                <a:solidFill>
                  <a:srgbClr val="009900"/>
                </a:solidFill>
                <a:latin typeface="Century Schoolbook" panose="02040604050505020304" pitchFamily="18" charset="0"/>
              </a:rPr>
              <a:t>2</a:t>
            </a:r>
            <a:r>
              <a:rPr lang="zh-CN" altLang="en-US" sz="2800" b="1" dirty="0">
                <a:solidFill>
                  <a:srgbClr val="009900"/>
                </a:solidFill>
                <a:latin typeface="Century Schoolbook" panose="02040604050505020304" pitchFamily="18" charset="0"/>
              </a:rPr>
              <a:t>）</a:t>
            </a:r>
            <a:r>
              <a:rPr lang="zh-CN" altLang="zh-CN" sz="2800" b="1" dirty="0">
                <a:solidFill>
                  <a:srgbClr val="009900"/>
                </a:solidFill>
                <a:latin typeface="Century Schoolbook" panose="02040604050505020304" pitchFamily="18" charset="0"/>
              </a:rPr>
              <a:t>相对论</a:t>
            </a:r>
            <a:r>
              <a:rPr lang="zh-CN" altLang="en-US" sz="2800" b="1" dirty="0">
                <a:solidFill>
                  <a:srgbClr val="009900"/>
                </a:solidFill>
                <a:latin typeface="Century Schoolbook" panose="02040604050505020304" pitchFamily="18" charset="0"/>
              </a:rPr>
              <a:t>情形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2365406" y="890977"/>
            <a:ext cx="312896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9900CC"/>
                </a:solidFill>
                <a:latin typeface="宋体" panose="02010600030101010101" pitchFamily="2" charset="-122"/>
              </a:rPr>
              <a:t>能量守恒：</a:t>
            </a:r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</a:rPr>
              <a:t>电子末动能</a:t>
            </a:r>
            <a:r>
              <a:rPr lang="en-US" altLang="zh-CN" sz="2800" b="1" dirty="0">
                <a:solidFill>
                  <a:srgbClr val="C00000"/>
                </a:solidFill>
                <a:latin typeface="宋体" panose="02010600030101010101" pitchFamily="2" charset="-122"/>
              </a:rPr>
              <a:t>=</a:t>
            </a:r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</a:rPr>
              <a:t>电势能</a:t>
            </a:r>
            <a:r>
              <a:rPr lang="en-US" altLang="zh-CN" sz="2800" b="1" dirty="0" err="1">
                <a:solidFill>
                  <a:srgbClr val="009900"/>
                </a:solidFill>
                <a:latin typeface="宋体" panose="02010600030101010101" pitchFamily="2" charset="-122"/>
              </a:rPr>
              <a:t>e</a:t>
            </a:r>
            <a:r>
              <a:rPr lang="en-US" altLang="zh-CN" sz="2800" b="1" dirty="0" err="1">
                <a:solidFill>
                  <a:srgbClr val="009900"/>
                </a:solidFill>
              </a:rPr>
              <a:t>U</a:t>
            </a:r>
            <a:endParaRPr lang="zh-CN" altLang="en-US" sz="2800" dirty="0">
              <a:solidFill>
                <a:srgbClr val="3E0000"/>
              </a:solidFill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9056487"/>
              </p:ext>
            </p:extLst>
          </p:nvPr>
        </p:nvGraphicFramePr>
        <p:xfrm>
          <a:off x="2383523" y="1930913"/>
          <a:ext cx="2457622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33" name="公式" r:id="rId3" imgW="774360" imgH="228600" progId="Equation.3">
                  <p:embed/>
                </p:oleObj>
              </mc:Choice>
              <mc:Fallback>
                <p:oleObj name="公式" r:id="rId3" imgW="774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3523" y="1930913"/>
                        <a:ext cx="2457622" cy="720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2297873"/>
              </p:ext>
            </p:extLst>
          </p:nvPr>
        </p:nvGraphicFramePr>
        <p:xfrm>
          <a:off x="6168009" y="1079898"/>
          <a:ext cx="1793477" cy="656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34" name="公式" r:id="rId5" imgW="583920" imgH="215640" progId="Equation.3">
                  <p:embed/>
                </p:oleObj>
              </mc:Choice>
              <mc:Fallback>
                <p:oleObj name="公式" r:id="rId5" imgW="5839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8009" y="1079898"/>
                        <a:ext cx="1793477" cy="6569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5691435"/>
              </p:ext>
            </p:extLst>
          </p:nvPr>
        </p:nvGraphicFramePr>
        <p:xfrm>
          <a:off x="4090988" y="2655888"/>
          <a:ext cx="375602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35" name="Equation" r:id="rId7" imgW="1511280" imgH="279360" progId="Equation.DSMT4">
                  <p:embed/>
                </p:oleObj>
              </mc:Choice>
              <mc:Fallback>
                <p:oleObj name="Equation" r:id="rId7" imgW="15112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90988" y="2655888"/>
                        <a:ext cx="3756025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679407"/>
              </p:ext>
            </p:extLst>
          </p:nvPr>
        </p:nvGraphicFramePr>
        <p:xfrm>
          <a:off x="3117850" y="3570288"/>
          <a:ext cx="3451225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36" name="Equation" r:id="rId9" imgW="1346040" imgH="393480" progId="Equation.DSMT4">
                  <p:embed/>
                </p:oleObj>
              </mc:Choice>
              <mc:Fallback>
                <p:oleObj name="Equation" r:id="rId9" imgW="13460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850" y="3570288"/>
                        <a:ext cx="3451225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utoShape 2059"/>
          <p:cNvSpPr>
            <a:spLocks noChangeArrowheads="1"/>
          </p:cNvSpPr>
          <p:nvPr/>
        </p:nvSpPr>
        <p:spPr bwMode="auto">
          <a:xfrm>
            <a:off x="2416668" y="2952826"/>
            <a:ext cx="740197" cy="232685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6565457"/>
              </p:ext>
            </p:extLst>
          </p:nvPr>
        </p:nvGraphicFramePr>
        <p:xfrm>
          <a:off x="5616575" y="1917700"/>
          <a:ext cx="255587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37" name="Equation" r:id="rId11" imgW="1028520" imgH="241200" progId="Equation.DSMT4">
                  <p:embed/>
                </p:oleObj>
              </mc:Choice>
              <mc:Fallback>
                <p:oleObj name="Equation" r:id="rId11" imgW="10285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616575" y="1917700"/>
                        <a:ext cx="2555875" cy="600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AutoShape 2059"/>
          <p:cNvSpPr>
            <a:spLocks noChangeArrowheads="1"/>
          </p:cNvSpPr>
          <p:nvPr/>
        </p:nvSpPr>
        <p:spPr bwMode="auto">
          <a:xfrm>
            <a:off x="2290125" y="3799530"/>
            <a:ext cx="740197" cy="232685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FFFF00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223239"/>
              </p:ext>
            </p:extLst>
          </p:nvPr>
        </p:nvGraphicFramePr>
        <p:xfrm>
          <a:off x="6898097" y="3320066"/>
          <a:ext cx="3334296" cy="966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38" name="公式" r:id="rId13" imgW="1358640" imgH="393480" progId="Equation.3">
                  <p:embed/>
                </p:oleObj>
              </mc:Choice>
              <mc:Fallback>
                <p:oleObj name="公式" r:id="rId13" imgW="135864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898097" y="3320066"/>
                        <a:ext cx="3334296" cy="9660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943635"/>
              </p:ext>
            </p:extLst>
          </p:nvPr>
        </p:nvGraphicFramePr>
        <p:xfrm>
          <a:off x="3743087" y="4447921"/>
          <a:ext cx="985757" cy="104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39" name="Equation" r:id="rId15" imgW="393480" imgH="419040" progId="Equation.DSMT4">
                  <p:embed/>
                </p:oleObj>
              </mc:Choice>
              <mc:Fallback>
                <p:oleObj name="Equation" r:id="rId15" imgW="3934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3087" y="4447921"/>
                        <a:ext cx="985757" cy="104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AutoShape 2059"/>
          <p:cNvSpPr>
            <a:spLocks noChangeArrowheads="1"/>
          </p:cNvSpPr>
          <p:nvPr/>
        </p:nvSpPr>
        <p:spPr bwMode="auto">
          <a:xfrm>
            <a:off x="2555919" y="4849347"/>
            <a:ext cx="740197" cy="232685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00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9120883"/>
              </p:ext>
            </p:extLst>
          </p:nvPr>
        </p:nvGraphicFramePr>
        <p:xfrm>
          <a:off x="4963982" y="4447920"/>
          <a:ext cx="3116263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40" name="公式" r:id="rId17" imgW="1269720" imgH="482400" progId="Equation.3">
                  <p:embed/>
                </p:oleObj>
              </mc:Choice>
              <mc:Fallback>
                <p:oleObj name="公式" r:id="rId17" imgW="126972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963982" y="4447920"/>
                        <a:ext cx="3116263" cy="1185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5859390"/>
              </p:ext>
            </p:extLst>
          </p:nvPr>
        </p:nvGraphicFramePr>
        <p:xfrm>
          <a:off x="4407471" y="5633782"/>
          <a:ext cx="3521075" cy="118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41" name="公式" r:id="rId19" imgW="1434960" imgH="482400" progId="Equation.3">
                  <p:embed/>
                </p:oleObj>
              </mc:Choice>
              <mc:Fallback>
                <p:oleObj name="公式" r:id="rId19" imgW="143496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407471" y="5633782"/>
                        <a:ext cx="3521075" cy="1185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543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 animBg="1"/>
      <p:bldP spid="10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835350"/>
              </p:ext>
            </p:extLst>
          </p:nvPr>
        </p:nvGraphicFramePr>
        <p:xfrm>
          <a:off x="4438650" y="5568951"/>
          <a:ext cx="2819400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84" name="公式" r:id="rId3" imgW="1803400" imgH="660400" progId="Equation.3">
                  <p:embed/>
                </p:oleObj>
              </mc:Choice>
              <mc:Fallback>
                <p:oleObj name="公式" r:id="rId3" imgW="18034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8650" y="5568951"/>
                        <a:ext cx="2819400" cy="1014413"/>
                      </a:xfrm>
                      <a:prstGeom prst="rect">
                        <a:avLst/>
                      </a:prstGeom>
                      <a:solidFill>
                        <a:srgbClr val="6600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584339"/>
              </p:ext>
            </p:extLst>
          </p:nvPr>
        </p:nvGraphicFramePr>
        <p:xfrm>
          <a:off x="1752600" y="2117725"/>
          <a:ext cx="160020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85" name="Equation" r:id="rId5" imgW="1028254" imgH="241195" progId="Equation.DSMT4">
                  <p:embed/>
                </p:oleObj>
              </mc:Choice>
              <mc:Fallback>
                <p:oleObj name="Equation" r:id="rId5" imgW="1028254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117725"/>
                        <a:ext cx="1600200" cy="376238"/>
                      </a:xfrm>
                      <a:prstGeom prst="rect">
                        <a:avLst/>
                      </a:prstGeom>
                      <a:solidFill>
                        <a:srgbClr val="0099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993024"/>
              </p:ext>
            </p:extLst>
          </p:nvPr>
        </p:nvGraphicFramePr>
        <p:xfrm>
          <a:off x="5154613" y="1511301"/>
          <a:ext cx="426720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86" name="Equation" r:id="rId7" imgW="1548728" imgH="393529" progId="Equation.DSMT4">
                  <p:embed/>
                </p:oleObj>
              </mc:Choice>
              <mc:Fallback>
                <p:oleObj name="Equation" r:id="rId7" imgW="1548728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4613" y="1511301"/>
                        <a:ext cx="4267200" cy="1082675"/>
                      </a:xfrm>
                      <a:prstGeom prst="rect">
                        <a:avLst/>
                      </a:prstGeom>
                      <a:solidFill>
                        <a:srgbClr val="0066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4381003"/>
              </p:ext>
            </p:extLst>
          </p:nvPr>
        </p:nvGraphicFramePr>
        <p:xfrm>
          <a:off x="5510213" y="2997201"/>
          <a:ext cx="28956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87" name="公式" r:id="rId9" imgW="2032000" imgH="368300" progId="Equation.3">
                  <p:embed/>
                </p:oleObj>
              </mc:Choice>
              <mc:Fallback>
                <p:oleObj name="公式" r:id="rId9" imgW="20320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0213" y="2997201"/>
                        <a:ext cx="2895600" cy="525463"/>
                      </a:xfrm>
                      <a:prstGeom prst="rect">
                        <a:avLst/>
                      </a:prstGeom>
                      <a:solidFill>
                        <a:srgbClr val="0066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506457"/>
              </p:ext>
            </p:extLst>
          </p:nvPr>
        </p:nvGraphicFramePr>
        <p:xfrm>
          <a:off x="4297363" y="3916363"/>
          <a:ext cx="59436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88" name="公式" r:id="rId11" imgW="2159000" imgH="254000" progId="Equation.3">
                  <p:embed/>
                </p:oleObj>
              </mc:Choice>
              <mc:Fallback>
                <p:oleObj name="公式" r:id="rId11" imgW="21590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7363" y="3916363"/>
                        <a:ext cx="5943600" cy="698500"/>
                      </a:xfrm>
                      <a:prstGeom prst="rect">
                        <a:avLst/>
                      </a:prstGeom>
                      <a:solidFill>
                        <a:srgbClr val="0066CC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14"/>
          <p:cNvSpPr>
            <a:spLocks noChangeArrowheads="1"/>
          </p:cNvSpPr>
          <p:nvPr/>
        </p:nvSpPr>
        <p:spPr bwMode="auto">
          <a:xfrm>
            <a:off x="1730376" y="1"/>
            <a:ext cx="1730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FF0000"/>
                </a:solidFill>
              </a:rPr>
              <a:t>【</a:t>
            </a:r>
            <a:r>
              <a:rPr lang="zh-CN" altLang="en-US" sz="2400" b="1">
                <a:solidFill>
                  <a:srgbClr val="FF0000"/>
                </a:solidFill>
              </a:rPr>
              <a:t>补充例</a:t>
            </a:r>
            <a:r>
              <a:rPr lang="en-US" altLang="zh-CN" sz="2400" b="1">
                <a:solidFill>
                  <a:srgbClr val="FF0000"/>
                </a:solidFill>
              </a:rPr>
              <a:t>】</a:t>
            </a:r>
            <a:endParaRPr lang="zh-CN" altLang="en-US" b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8" name="矩形 15"/>
          <p:cNvSpPr>
            <a:spLocks noChangeArrowheads="1"/>
          </p:cNvSpPr>
          <p:nvPr/>
        </p:nvSpPr>
        <p:spPr bwMode="auto">
          <a:xfrm>
            <a:off x="1706563" y="923925"/>
            <a:ext cx="8610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C00000"/>
                </a:solidFill>
              </a:rPr>
              <a:t>解</a:t>
            </a:r>
            <a:r>
              <a:rPr lang="zh-CN" altLang="en-US" sz="2800" b="1"/>
              <a:t>   在热平衡状态时</a:t>
            </a:r>
            <a:r>
              <a:rPr lang="en-US" altLang="zh-CN" sz="2800" b="1"/>
              <a:t>,   </a:t>
            </a:r>
            <a:r>
              <a:rPr lang="zh-CN" altLang="en-US" sz="2800" b="1"/>
              <a:t>按照能均分定理慢中子的平均平动动能可表示为</a:t>
            </a:r>
            <a:endParaRPr lang="zh-CN" altLang="en-US" sz="2800" b="1">
              <a:latin typeface="Calibri" panose="020F0502020204030204" pitchFamily="34" charset="0"/>
            </a:endParaRPr>
          </a:p>
        </p:txBody>
      </p:sp>
      <p:sp>
        <p:nvSpPr>
          <p:cNvPr id="9" name="矩形 16"/>
          <p:cNvSpPr>
            <a:spLocks noChangeArrowheads="1"/>
          </p:cNvSpPr>
          <p:nvPr/>
        </p:nvSpPr>
        <p:spPr bwMode="auto">
          <a:xfrm>
            <a:off x="1524000" y="3975101"/>
            <a:ext cx="1627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平均动量</a:t>
            </a:r>
          </a:p>
        </p:txBody>
      </p:sp>
      <p:sp>
        <p:nvSpPr>
          <p:cNvPr id="10" name="矩形 17"/>
          <p:cNvSpPr>
            <a:spLocks noChangeArrowheads="1"/>
          </p:cNvSpPr>
          <p:nvPr/>
        </p:nvSpPr>
        <p:spPr bwMode="auto">
          <a:xfrm>
            <a:off x="1712914" y="5041901"/>
            <a:ext cx="37925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慢中子的德布罗意波长</a:t>
            </a:r>
          </a:p>
        </p:txBody>
      </p:sp>
      <p:sp>
        <p:nvSpPr>
          <p:cNvPr id="11" name="矩形 18"/>
          <p:cNvSpPr>
            <a:spLocks noChangeArrowheads="1"/>
          </p:cNvSpPr>
          <p:nvPr/>
        </p:nvSpPr>
        <p:spPr bwMode="auto">
          <a:xfrm>
            <a:off x="3551238" y="0"/>
            <a:ext cx="627856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00FF"/>
                </a:solidFill>
              </a:rPr>
              <a:t>试计算温度为            时慢中子的德布罗意波长。</a:t>
            </a:r>
            <a:endParaRPr lang="zh-CN" altLang="en-US" sz="2800" b="1" dirty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6220446"/>
              </p:ext>
            </p:extLst>
          </p:nvPr>
        </p:nvGraphicFramePr>
        <p:xfrm>
          <a:off x="6011863" y="88900"/>
          <a:ext cx="67945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89" name="公式" r:id="rId13" imgW="355292" imgH="203024" progId="Equation.3">
                  <p:embed/>
                </p:oleObj>
              </mc:Choice>
              <mc:Fallback>
                <p:oleObj name="公式" r:id="rId13" imgW="355292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88900"/>
                        <a:ext cx="679450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3161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752600" y="228600"/>
            <a:ext cx="8610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latin typeface="Century Schoolbook" panose="02040604050505020304" pitchFamily="18" charset="0"/>
              </a:rPr>
              <a:t>【</a:t>
            </a:r>
            <a:r>
              <a:rPr lang="zh-CN" altLang="en-US" sz="2800" b="1">
                <a:solidFill>
                  <a:srgbClr val="FF3300"/>
                </a:solidFill>
                <a:latin typeface="Century Schoolbook" panose="02040604050505020304" pitchFamily="18" charset="0"/>
              </a:rPr>
              <a:t>补充</a:t>
            </a:r>
            <a:r>
              <a:rPr lang="zh-CN" altLang="zh-CN" sz="2800" b="1">
                <a:solidFill>
                  <a:srgbClr val="FF3300"/>
                </a:solidFill>
                <a:latin typeface="Century Schoolbook" panose="02040604050505020304" pitchFamily="18" charset="0"/>
              </a:rPr>
              <a:t>例</a:t>
            </a:r>
            <a:r>
              <a:rPr lang="en-US" altLang="zh-CN" sz="2800" b="1">
                <a:solidFill>
                  <a:srgbClr val="FF3300"/>
                </a:solidFill>
                <a:latin typeface="Century Schoolbook" panose="02040604050505020304" pitchFamily="18" charset="0"/>
              </a:rPr>
              <a:t>】</a:t>
            </a:r>
            <a:r>
              <a:rPr lang="zh-CN" altLang="zh-CN" sz="2800" b="1">
                <a:solidFill>
                  <a:srgbClr val="0000FF"/>
                </a:solidFill>
                <a:latin typeface="Century Schoolbook" panose="02040604050505020304" pitchFamily="18" charset="0"/>
              </a:rPr>
              <a:t>试计算动能分别为100eV、1keV、1MeV、1GeV的电子的德布罗意波长。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752600" y="1143001"/>
            <a:ext cx="464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 dirty="0">
                <a:solidFill>
                  <a:srgbClr val="FF3300"/>
                </a:solidFill>
                <a:latin typeface="Century Schoolbook" panose="02040604050505020304" pitchFamily="18" charset="0"/>
              </a:rPr>
              <a:t>解：</a:t>
            </a:r>
            <a:r>
              <a:rPr lang="zh-CN" altLang="zh-CN" sz="2800" b="1" dirty="0">
                <a:solidFill>
                  <a:srgbClr val="009900"/>
                </a:solidFill>
                <a:latin typeface="Century Schoolbook" panose="02040604050505020304" pitchFamily="18" charset="0"/>
              </a:rPr>
              <a:t>由相对论公式：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519851"/>
              </p:ext>
            </p:extLst>
          </p:nvPr>
        </p:nvGraphicFramePr>
        <p:xfrm>
          <a:off x="5137150" y="1089025"/>
          <a:ext cx="488950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60" name="Equation" r:id="rId3" imgW="1815840" imgH="241200" progId="Equation.DSMT4">
                  <p:embed/>
                </p:oleObj>
              </mc:Choice>
              <mc:Fallback>
                <p:oleObj name="Equation" r:id="rId3" imgW="18158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7150" y="1089025"/>
                        <a:ext cx="4889500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981200" y="1995488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>
                <a:solidFill>
                  <a:srgbClr val="009900"/>
                </a:solidFill>
                <a:latin typeface="Century Schoolbook" panose="02040604050505020304" pitchFamily="18" charset="0"/>
              </a:rPr>
              <a:t>得：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5038433"/>
              </p:ext>
            </p:extLst>
          </p:nvPr>
        </p:nvGraphicFramePr>
        <p:xfrm>
          <a:off x="2849563" y="1814513"/>
          <a:ext cx="6873875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61" name="Equation" r:id="rId5" imgW="2679480" imgH="393480" progId="Equation.DSMT4">
                  <p:embed/>
                </p:oleObj>
              </mc:Choice>
              <mc:Fallback>
                <p:oleObj name="Equation" r:id="rId5" imgW="26794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563" y="1814513"/>
                        <a:ext cx="6873875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7094440"/>
              </p:ext>
            </p:extLst>
          </p:nvPr>
        </p:nvGraphicFramePr>
        <p:xfrm>
          <a:off x="6858000" y="2743201"/>
          <a:ext cx="3581400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62" name="公式" r:id="rId7" imgW="1320800" imgH="482600" progId="Equation.3">
                  <p:embed/>
                </p:oleObj>
              </mc:Choice>
              <mc:Fallback>
                <p:oleObj name="公式" r:id="rId7" imgW="13208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2743201"/>
                        <a:ext cx="3581400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11"/>
          <p:cNvGrpSpPr>
            <a:grpSpLocks/>
          </p:cNvGrpSpPr>
          <p:nvPr/>
        </p:nvGrpSpPr>
        <p:grpSpPr bwMode="auto">
          <a:xfrm>
            <a:off x="1828800" y="4267201"/>
            <a:ext cx="3276600" cy="631825"/>
            <a:chOff x="0" y="0"/>
            <a:chExt cx="2064" cy="398"/>
          </a:xfrm>
        </p:grpSpPr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0" y="48"/>
              <a:ext cx="20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zh-CN" sz="2800" b="1" dirty="0">
                  <a:solidFill>
                    <a:srgbClr val="C00000"/>
                  </a:solidFill>
                  <a:latin typeface="Century Schoolbook" panose="02040604050505020304" pitchFamily="18" charset="0"/>
                </a:rPr>
                <a:t>若：</a:t>
              </a:r>
              <a:r>
                <a:rPr lang="zh-CN" altLang="zh-CN" sz="2800" b="1" dirty="0">
                  <a:solidFill>
                    <a:srgbClr val="0000FF"/>
                  </a:solidFill>
                  <a:latin typeface="Century Schoolbook" panose="02040604050505020304" pitchFamily="18" charset="0"/>
                </a:rPr>
                <a:t>                  </a:t>
              </a:r>
              <a:r>
                <a:rPr lang="zh-CN" altLang="zh-CN" sz="2800" b="1" dirty="0">
                  <a:solidFill>
                    <a:srgbClr val="C00000"/>
                  </a:solidFill>
                  <a:latin typeface="Century Schoolbook" panose="02040604050505020304" pitchFamily="18" charset="0"/>
                </a:rPr>
                <a:t>则</a:t>
              </a:r>
              <a:r>
                <a:rPr lang="zh-CN" altLang="zh-CN" sz="2800" b="1" dirty="0">
                  <a:solidFill>
                    <a:srgbClr val="0000FF"/>
                  </a:solidFill>
                  <a:latin typeface="Century Schoolbook" panose="02040604050505020304" pitchFamily="18" charset="0"/>
                </a:rPr>
                <a:t>：</a:t>
              </a:r>
            </a:p>
          </p:txBody>
        </p:sp>
        <p:graphicFrame>
          <p:nvGraphicFramePr>
            <p:cNvPr id="10" name="Object 13"/>
            <p:cNvGraphicFramePr>
              <a:graphicFrameLocks noChangeAspect="1"/>
            </p:cNvGraphicFramePr>
            <p:nvPr/>
          </p:nvGraphicFramePr>
          <p:xfrm>
            <a:off x="432" y="0"/>
            <a:ext cx="1200" cy="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63" name="公式" r:id="rId9" imgW="724214" imgH="241405" progId="Equation.3">
                    <p:embed/>
                  </p:oleObj>
                </mc:Choice>
                <mc:Fallback>
                  <p:oleObj name="公式" r:id="rId9" imgW="724214" imgH="24140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0"/>
                          <a:ext cx="1200" cy="3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14"/>
          <p:cNvGrpSpPr>
            <a:grpSpLocks/>
          </p:cNvGrpSpPr>
          <p:nvPr/>
        </p:nvGrpSpPr>
        <p:grpSpPr bwMode="auto">
          <a:xfrm>
            <a:off x="1905000" y="5638801"/>
            <a:ext cx="3429000" cy="631825"/>
            <a:chOff x="0" y="0"/>
            <a:chExt cx="2160" cy="398"/>
          </a:xfrm>
        </p:grpSpPr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0" y="48"/>
              <a:ext cx="21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zh-CN" sz="2800" b="1">
                  <a:solidFill>
                    <a:srgbClr val="0000FF"/>
                  </a:solidFill>
                  <a:latin typeface="Century Schoolbook" panose="02040604050505020304" pitchFamily="18" charset="0"/>
                </a:rPr>
                <a:t>若：                  则：</a:t>
              </a:r>
            </a:p>
          </p:txBody>
        </p:sp>
        <p:graphicFrame>
          <p:nvGraphicFramePr>
            <p:cNvPr id="13" name="Object 16"/>
            <p:cNvGraphicFramePr>
              <a:graphicFrameLocks noChangeAspect="1"/>
            </p:cNvGraphicFramePr>
            <p:nvPr/>
          </p:nvGraphicFramePr>
          <p:xfrm>
            <a:off x="384" y="0"/>
            <a:ext cx="1200" cy="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64" name="公式" r:id="rId11" imgW="724214" imgH="241405" progId="Equation.3">
                    <p:embed/>
                  </p:oleObj>
                </mc:Choice>
                <mc:Fallback>
                  <p:oleObj name="公式" r:id="rId11" imgW="724214" imgH="24140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0"/>
                          <a:ext cx="1200" cy="3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9309122"/>
              </p:ext>
            </p:extLst>
          </p:nvPr>
        </p:nvGraphicFramePr>
        <p:xfrm>
          <a:off x="4876800" y="4038601"/>
          <a:ext cx="4510088" cy="127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65" name="公式" r:id="rId13" imgW="1664422" imgH="470104" progId="Equation.3">
                  <p:embed/>
                </p:oleObj>
              </mc:Choice>
              <mc:Fallback>
                <p:oleObj name="公式" r:id="rId13" imgW="1664422" imgH="4701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038601"/>
                        <a:ext cx="4510088" cy="1274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671301"/>
              </p:ext>
            </p:extLst>
          </p:nvPr>
        </p:nvGraphicFramePr>
        <p:xfrm>
          <a:off x="5410200" y="5334001"/>
          <a:ext cx="2686050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66" name="公式" r:id="rId15" imgW="990600" imgH="482600" progId="Equation.3">
                  <p:embed/>
                </p:oleObj>
              </mc:Choice>
              <mc:Fallback>
                <p:oleObj name="公式" r:id="rId15" imgW="9906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334001"/>
                        <a:ext cx="2686050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16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828800" y="1557339"/>
            <a:ext cx="8610600" cy="1176337"/>
            <a:chOff x="0" y="0"/>
            <a:chExt cx="5424" cy="741"/>
          </a:xfrm>
        </p:grpSpPr>
        <p:sp>
          <p:nvSpPr>
            <p:cNvPr id="3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5424" cy="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zh-CN" altLang="zh-CN" sz="3200" b="1">
                  <a:solidFill>
                    <a:srgbClr val="0000FF"/>
                  </a:solidFill>
                  <a:latin typeface="Century Schoolbook" panose="02040604050505020304" pitchFamily="18" charset="0"/>
                </a:rPr>
                <a:t>（1）当E</a:t>
              </a:r>
              <a:r>
                <a:rPr lang="zh-CN" altLang="zh-CN" sz="3200" b="1" baseline="-25000">
                  <a:solidFill>
                    <a:srgbClr val="0000FF"/>
                  </a:solidFill>
                  <a:latin typeface="Century Schoolbook" panose="02040604050505020304" pitchFamily="18" charset="0"/>
                </a:rPr>
                <a:t>K</a:t>
              </a:r>
              <a:r>
                <a:rPr lang="zh-CN" altLang="zh-CN" sz="3200" b="1">
                  <a:solidFill>
                    <a:srgbClr val="0000FF"/>
                  </a:solidFill>
                  <a:latin typeface="Century Schoolbook" panose="02040604050505020304" pitchFamily="18" charset="0"/>
                </a:rPr>
                <a:t>=100eV时，电子静能E</a:t>
              </a:r>
              <a:r>
                <a:rPr lang="zh-CN" altLang="zh-CN" sz="3200" b="1" baseline="-25000">
                  <a:solidFill>
                    <a:srgbClr val="0000FF"/>
                  </a:solidFill>
                  <a:latin typeface="Century Schoolbook" panose="02040604050505020304" pitchFamily="18" charset="0"/>
                </a:rPr>
                <a:t>0</a:t>
              </a:r>
              <a:r>
                <a:rPr lang="zh-CN" altLang="zh-CN" sz="3200" b="1">
                  <a:solidFill>
                    <a:srgbClr val="0000FF"/>
                  </a:solidFill>
                  <a:latin typeface="Century Schoolbook" panose="02040604050505020304" pitchFamily="18" charset="0"/>
                </a:rPr>
                <a:t>=m</a:t>
              </a:r>
              <a:r>
                <a:rPr lang="zh-CN" altLang="zh-CN" sz="3200" b="1" baseline="-25000">
                  <a:solidFill>
                    <a:srgbClr val="0000FF"/>
                  </a:solidFill>
                  <a:latin typeface="Century Schoolbook" panose="02040604050505020304" pitchFamily="18" charset="0"/>
                </a:rPr>
                <a:t>0</a:t>
              </a:r>
              <a:r>
                <a:rPr lang="zh-CN" altLang="zh-CN" sz="3200" b="1">
                  <a:solidFill>
                    <a:srgbClr val="0000FF"/>
                  </a:solidFill>
                  <a:latin typeface="Century Schoolbook" panose="02040604050505020304" pitchFamily="18" charset="0"/>
                </a:rPr>
                <a:t>c</a:t>
              </a:r>
              <a:r>
                <a:rPr lang="zh-CN" altLang="zh-CN" sz="3200" b="1" baseline="30000">
                  <a:solidFill>
                    <a:srgbClr val="0000FF"/>
                  </a:solidFill>
                  <a:latin typeface="Century Schoolbook" panose="02040604050505020304" pitchFamily="18" charset="0"/>
                </a:rPr>
                <a:t>2</a:t>
              </a:r>
              <a:r>
                <a:rPr lang="zh-CN" altLang="zh-CN" sz="3200" b="1">
                  <a:solidFill>
                    <a:srgbClr val="0000FF"/>
                  </a:solidFill>
                  <a:latin typeface="Century Schoolbook" panose="02040604050505020304" pitchFamily="18" charset="0"/>
                </a:rPr>
                <a:t>=0.51MeV，有：</a:t>
              </a:r>
            </a:p>
          </p:txBody>
        </p:sp>
        <p:graphicFrame>
          <p:nvGraphicFramePr>
            <p:cNvPr id="4" name="Object 4"/>
            <p:cNvGraphicFramePr>
              <a:graphicFrameLocks noChangeAspect="1"/>
            </p:cNvGraphicFramePr>
            <p:nvPr/>
          </p:nvGraphicFramePr>
          <p:xfrm>
            <a:off x="3006" y="323"/>
            <a:ext cx="1200" cy="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78" name="公式" r:id="rId3" imgW="724214" imgH="241405" progId="Equation.3">
                    <p:embed/>
                  </p:oleObj>
                </mc:Choice>
                <mc:Fallback>
                  <p:oleObj name="公式" r:id="rId3" imgW="724214" imgH="24140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6" y="323"/>
                          <a:ext cx="1200" cy="3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6835928"/>
              </p:ext>
            </p:extLst>
          </p:nvPr>
        </p:nvGraphicFramePr>
        <p:xfrm>
          <a:off x="1992313" y="2852739"/>
          <a:ext cx="5059362" cy="123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79" name="公式" r:id="rId5" imgW="1867711" imgH="457399" progId="Equation.3">
                  <p:embed/>
                </p:oleObj>
              </mc:Choice>
              <mc:Fallback>
                <p:oleObj name="公式" r:id="rId5" imgW="1867711" imgH="4573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2852739"/>
                        <a:ext cx="5059362" cy="1239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1524000" y="4260851"/>
            <a:ext cx="7367588" cy="676275"/>
            <a:chOff x="0" y="48"/>
            <a:chExt cx="4641" cy="426"/>
          </a:xfrm>
        </p:grpSpPr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0" y="48"/>
              <a:ext cx="4641" cy="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zh-CN" altLang="zh-CN" sz="3200" b="1">
                  <a:solidFill>
                    <a:srgbClr val="009900"/>
                  </a:solidFill>
                  <a:latin typeface="Century Schoolbook" panose="02040604050505020304" pitchFamily="18" charset="0"/>
                </a:rPr>
                <a:t>（2）当E</a:t>
              </a:r>
              <a:r>
                <a:rPr lang="zh-CN" altLang="zh-CN" sz="3200" b="1" baseline="-25000">
                  <a:solidFill>
                    <a:srgbClr val="009900"/>
                  </a:solidFill>
                  <a:latin typeface="Century Schoolbook" panose="02040604050505020304" pitchFamily="18" charset="0"/>
                </a:rPr>
                <a:t>K</a:t>
              </a:r>
              <a:r>
                <a:rPr lang="zh-CN" altLang="zh-CN" sz="3200" b="1">
                  <a:solidFill>
                    <a:srgbClr val="009900"/>
                  </a:solidFill>
                  <a:latin typeface="Century Schoolbook" panose="02040604050505020304" pitchFamily="18" charset="0"/>
                </a:rPr>
                <a:t>=1keV 时，                     有：</a:t>
              </a:r>
            </a:p>
          </p:txBody>
        </p:sp>
        <p:graphicFrame>
          <p:nvGraphicFramePr>
            <p:cNvPr id="8" name="Object 8"/>
            <p:cNvGraphicFramePr>
              <a:graphicFrameLocks noChangeAspect="1"/>
            </p:cNvGraphicFramePr>
            <p:nvPr/>
          </p:nvGraphicFramePr>
          <p:xfrm>
            <a:off x="2575" y="76"/>
            <a:ext cx="1200" cy="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80" name="公式" r:id="rId7" imgW="724214" imgH="241405" progId="Equation.3">
                    <p:embed/>
                  </p:oleObj>
                </mc:Choice>
                <mc:Fallback>
                  <p:oleObj name="公式" r:id="rId7" imgW="724214" imgH="24140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5" y="76"/>
                          <a:ext cx="1200" cy="3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0299471"/>
              </p:ext>
            </p:extLst>
          </p:nvPr>
        </p:nvGraphicFramePr>
        <p:xfrm>
          <a:off x="2424114" y="4857750"/>
          <a:ext cx="5094287" cy="123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81" name="公式" r:id="rId8" imgW="1880416" imgH="457399" progId="Equation.3">
                  <p:embed/>
                </p:oleObj>
              </mc:Choice>
              <mc:Fallback>
                <p:oleObj name="公式" r:id="rId8" imgW="1880416" imgH="4573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4" y="4857750"/>
                        <a:ext cx="5094287" cy="1239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992313" y="6097588"/>
            <a:ext cx="7696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3200" b="1" dirty="0">
                <a:solidFill>
                  <a:srgbClr val="C00000"/>
                </a:solidFill>
                <a:latin typeface="Century Schoolbook" panose="02040604050505020304" pitchFamily="18" charset="0"/>
              </a:rPr>
              <a:t>以上两个结果均与X射线的波长相当</a:t>
            </a:r>
            <a:r>
              <a:rPr lang="zh-CN" altLang="en-US" sz="3200" b="1" dirty="0">
                <a:solidFill>
                  <a:srgbClr val="C00000"/>
                </a:solidFill>
                <a:latin typeface="Century Schoolbook" panose="02040604050505020304" pitchFamily="18" charset="0"/>
              </a:rPr>
              <a:t>。</a:t>
            </a:r>
            <a:endParaRPr lang="zh-CN" altLang="zh-CN" sz="3200" b="1" dirty="0">
              <a:solidFill>
                <a:srgbClr val="C00000"/>
              </a:solidFill>
              <a:latin typeface="Century Schoolbook" panose="02040604050505020304" pitchFamily="18" charset="0"/>
            </a:endParaRPr>
          </a:p>
        </p:txBody>
      </p:sp>
      <p:graphicFrame>
        <p:nvGraphicFramePr>
          <p:cNvPr id="1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847080"/>
              </p:ext>
            </p:extLst>
          </p:nvPr>
        </p:nvGraphicFramePr>
        <p:xfrm>
          <a:off x="2640013" y="1"/>
          <a:ext cx="3200400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82" name="公式" r:id="rId10" imgW="1320800" imgH="482600" progId="Equation.3">
                  <p:embed/>
                </p:oleObj>
              </mc:Choice>
              <mc:Fallback>
                <p:oleObj name="公式" r:id="rId10" imgW="13208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1"/>
                        <a:ext cx="3200400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657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4663036"/>
              </p:ext>
            </p:extLst>
          </p:nvPr>
        </p:nvGraphicFramePr>
        <p:xfrm>
          <a:off x="5621339" y="5013325"/>
          <a:ext cx="416877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8" name="公式" r:id="rId3" imgW="1384300" imgH="431800" progId="Equation.3">
                  <p:embed/>
                </p:oleObj>
              </mc:Choice>
              <mc:Fallback>
                <p:oleObj name="公式" r:id="rId3" imgW="1384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1339" y="5013325"/>
                        <a:ext cx="4168775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990850" y="3501009"/>
            <a:ext cx="7696200" cy="631825"/>
            <a:chOff x="143" y="916"/>
            <a:chExt cx="4848" cy="398"/>
          </a:xfrm>
        </p:grpSpPr>
        <p:graphicFrame>
          <p:nvGraphicFramePr>
            <p:cNvPr id="4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1456828"/>
                </p:ext>
              </p:extLst>
            </p:nvPr>
          </p:nvGraphicFramePr>
          <p:xfrm>
            <a:off x="2956" y="916"/>
            <a:ext cx="1200" cy="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39" name="公式" r:id="rId5" imgW="724214" imgH="241405" progId="Equation.3">
                    <p:embed/>
                  </p:oleObj>
                </mc:Choice>
                <mc:Fallback>
                  <p:oleObj name="公式" r:id="rId5" imgW="724214" imgH="24140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6" y="916"/>
                          <a:ext cx="1200" cy="3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 Box 9"/>
            <p:cNvSpPr txBox="1">
              <a:spLocks noChangeArrowheads="1"/>
            </p:cNvSpPr>
            <p:nvPr/>
          </p:nvSpPr>
          <p:spPr bwMode="auto">
            <a:xfrm>
              <a:off x="143" y="916"/>
              <a:ext cx="484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zh-CN" altLang="zh-CN" sz="3200" b="1" dirty="0">
                  <a:solidFill>
                    <a:srgbClr val="0000FF"/>
                  </a:solidFill>
                  <a:latin typeface="Century Schoolbook" panose="02040604050505020304" pitchFamily="18" charset="0"/>
                </a:rPr>
                <a:t>（</a:t>
              </a:r>
              <a:r>
                <a:rPr lang="en-US" altLang="zh-CN" sz="3200" b="1" dirty="0">
                  <a:solidFill>
                    <a:srgbClr val="0000FF"/>
                  </a:solidFill>
                  <a:latin typeface="Century Schoolbook" panose="02040604050505020304" pitchFamily="18" charset="0"/>
                </a:rPr>
                <a:t>4</a:t>
              </a:r>
              <a:r>
                <a:rPr lang="zh-CN" altLang="zh-CN" sz="3200" b="1" dirty="0">
                  <a:solidFill>
                    <a:srgbClr val="0000FF"/>
                  </a:solidFill>
                  <a:latin typeface="Century Schoolbook" panose="02040604050505020304" pitchFamily="18" charset="0"/>
                </a:rPr>
                <a:t>）当E</a:t>
              </a:r>
              <a:r>
                <a:rPr lang="zh-CN" altLang="zh-CN" sz="3200" b="1" baseline="-25000" dirty="0">
                  <a:solidFill>
                    <a:srgbClr val="0000FF"/>
                  </a:solidFill>
                  <a:latin typeface="Century Schoolbook" panose="02040604050505020304" pitchFamily="18" charset="0"/>
                </a:rPr>
                <a:t>K</a:t>
              </a:r>
              <a:r>
                <a:rPr lang="zh-CN" altLang="zh-CN" sz="3200" b="1" dirty="0">
                  <a:solidFill>
                    <a:srgbClr val="0000FF"/>
                  </a:solidFill>
                  <a:latin typeface="Century Schoolbook" panose="02040604050505020304" pitchFamily="18" charset="0"/>
                </a:rPr>
                <a:t>= 1GeV 时，                 ，有：</a:t>
              </a:r>
            </a:p>
          </p:txBody>
        </p:sp>
      </p:grpSp>
      <p:graphicFrame>
        <p:nvGraphicFramePr>
          <p:cNvPr id="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4140146"/>
              </p:ext>
            </p:extLst>
          </p:nvPr>
        </p:nvGraphicFramePr>
        <p:xfrm>
          <a:off x="2089150" y="5013326"/>
          <a:ext cx="3532188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0" name="公式" r:id="rId7" imgW="1320800" imgH="482600" progId="Equation.3">
                  <p:embed/>
                </p:oleObj>
              </mc:Choice>
              <mc:Fallback>
                <p:oleObj name="公式" r:id="rId7" imgW="13208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150" y="5013326"/>
                        <a:ext cx="3532188" cy="143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1773238" y="188913"/>
            <a:ext cx="6019800" cy="63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zh-CN" sz="3200" b="1">
                <a:solidFill>
                  <a:srgbClr val="9900CC"/>
                </a:solidFill>
                <a:latin typeface="Century Schoolbook" panose="02040604050505020304" pitchFamily="18" charset="0"/>
              </a:rPr>
              <a:t>（</a:t>
            </a:r>
            <a:r>
              <a:rPr lang="en-US" altLang="zh-CN" sz="3200" b="1">
                <a:solidFill>
                  <a:srgbClr val="9900CC"/>
                </a:solidFill>
                <a:latin typeface="Century Schoolbook" panose="02040604050505020304" pitchFamily="18" charset="0"/>
              </a:rPr>
              <a:t>3</a:t>
            </a:r>
            <a:r>
              <a:rPr lang="zh-CN" altLang="zh-CN" sz="3200" b="1">
                <a:solidFill>
                  <a:srgbClr val="9900CC"/>
                </a:solidFill>
                <a:latin typeface="Century Schoolbook" panose="02040604050505020304" pitchFamily="18" charset="0"/>
              </a:rPr>
              <a:t>）当E</a:t>
            </a:r>
            <a:r>
              <a:rPr lang="zh-CN" altLang="zh-CN" sz="3200" b="1" baseline="-25000">
                <a:solidFill>
                  <a:srgbClr val="9900CC"/>
                </a:solidFill>
                <a:latin typeface="Century Schoolbook" panose="02040604050505020304" pitchFamily="18" charset="0"/>
              </a:rPr>
              <a:t>K</a:t>
            </a:r>
            <a:r>
              <a:rPr lang="zh-CN" altLang="zh-CN" sz="3200" b="1">
                <a:solidFill>
                  <a:srgbClr val="9900CC"/>
                </a:solidFill>
                <a:latin typeface="Century Schoolbook" panose="02040604050505020304" pitchFamily="18" charset="0"/>
              </a:rPr>
              <a:t>= 1MeV 时，有：</a:t>
            </a:r>
          </a:p>
        </p:txBody>
      </p:sp>
      <p:graphicFrame>
        <p:nvGraphicFramePr>
          <p:cNvPr id="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994729"/>
              </p:ext>
            </p:extLst>
          </p:nvPr>
        </p:nvGraphicFramePr>
        <p:xfrm>
          <a:off x="2135189" y="908050"/>
          <a:ext cx="7934325" cy="162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1" name="公式" r:id="rId9" imgW="2349500" imgH="482600" progId="Equation.3">
                  <p:embed/>
                </p:oleObj>
              </mc:Choice>
              <mc:Fallback>
                <p:oleObj name="公式" r:id="rId9" imgW="23495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9" y="908050"/>
                        <a:ext cx="7934325" cy="162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978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70473" y="618130"/>
            <a:ext cx="79208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kern="0" dirty="0">
                <a:solidFill>
                  <a:srgbClr val="009900"/>
                </a:solidFill>
                <a:latin typeface="Times New Roman" pitchFamily="18" charset="0"/>
              </a:rPr>
              <a:t>电子从静止开始经过电压</a:t>
            </a:r>
            <a:r>
              <a:rPr lang="en-US" altLang="zh-CN" sz="2800" b="1" kern="0" dirty="0">
                <a:solidFill>
                  <a:srgbClr val="FF0000"/>
                </a:solidFill>
                <a:latin typeface="Times New Roman" pitchFamily="18" charset="0"/>
              </a:rPr>
              <a:t>U</a:t>
            </a:r>
            <a:r>
              <a:rPr lang="zh-CN" altLang="en-US" sz="2800" b="1" kern="0" dirty="0">
                <a:solidFill>
                  <a:srgbClr val="009900"/>
                </a:solidFill>
                <a:latin typeface="Times New Roman" pitchFamily="18" charset="0"/>
              </a:rPr>
              <a:t>加速</a:t>
            </a:r>
            <a:r>
              <a:rPr lang="en-US" altLang="zh-CN" sz="2800" b="1" kern="0" dirty="0">
                <a:solidFill>
                  <a:srgbClr val="009900"/>
                </a:solidFill>
                <a:latin typeface="Times New Roman" pitchFamily="18" charset="0"/>
              </a:rPr>
              <a:t>,</a:t>
            </a:r>
            <a:r>
              <a:rPr lang="zh-CN" altLang="en-US" sz="2800" b="1" kern="0" dirty="0">
                <a:solidFill>
                  <a:srgbClr val="0000FF"/>
                </a:solidFill>
                <a:latin typeface="Times New Roman" pitchFamily="18" charset="0"/>
              </a:rPr>
              <a:t>在非相对论情况下，</a:t>
            </a:r>
            <a:r>
              <a:rPr lang="zh-CN" altLang="en-US" sz="2800" b="1" kern="0" dirty="0">
                <a:solidFill>
                  <a:srgbClr val="FF0000"/>
                </a:solidFill>
                <a:latin typeface="Times New Roman" pitchFamily="18" charset="0"/>
                <a:sym typeface="Symbol" panose="05050102010706020507" pitchFamily="18" charset="2"/>
              </a:rPr>
              <a:t></a:t>
            </a:r>
            <a:r>
              <a:rPr lang="en-US" altLang="zh-CN" sz="2800" b="1" kern="0" dirty="0">
                <a:solidFill>
                  <a:srgbClr val="0000FF"/>
                </a:solidFill>
                <a:latin typeface="Times New Roman" pitchFamily="18" charset="0"/>
                <a:sym typeface="Symbol" panose="05050102010706020507" pitchFamily="18" charset="2"/>
              </a:rPr>
              <a:t>=_____,</a:t>
            </a:r>
            <a:r>
              <a:rPr lang="zh-CN" altLang="en-US" sz="2800" b="1" kern="0" dirty="0">
                <a:solidFill>
                  <a:srgbClr val="FF00FF"/>
                </a:solidFill>
                <a:latin typeface="Times New Roman" pitchFamily="18" charset="0"/>
              </a:rPr>
              <a:t>在相对论情况下， </a:t>
            </a:r>
            <a:r>
              <a:rPr lang="zh-CN" altLang="en-US" sz="2800" b="1" kern="0" dirty="0">
                <a:solidFill>
                  <a:srgbClr val="FF0000"/>
                </a:solidFill>
                <a:latin typeface="Times New Roman" pitchFamily="18" charset="0"/>
                <a:sym typeface="Symbol" panose="05050102010706020507" pitchFamily="18" charset="2"/>
              </a:rPr>
              <a:t></a:t>
            </a:r>
            <a:r>
              <a:rPr lang="en-US" altLang="zh-CN" sz="2800" b="1" kern="0" dirty="0">
                <a:solidFill>
                  <a:srgbClr val="0000FF"/>
                </a:solidFill>
                <a:latin typeface="Times New Roman" pitchFamily="18" charset="0"/>
                <a:sym typeface="Symbol" panose="05050102010706020507" pitchFamily="18" charset="2"/>
              </a:rPr>
              <a:t>=_____,</a:t>
            </a:r>
            <a:r>
              <a:rPr lang="zh-CN" altLang="en-US" sz="2800" b="1" kern="0" dirty="0">
                <a:latin typeface="Times New Roman" pitchFamily="18" charset="0"/>
              </a:rPr>
              <a:t>在极端相对论情况下，</a:t>
            </a:r>
            <a:r>
              <a:rPr lang="zh-CN" altLang="en-US" sz="2800" b="1" kern="0" dirty="0">
                <a:solidFill>
                  <a:srgbClr val="FF0000"/>
                </a:solidFill>
                <a:latin typeface="Times New Roman" pitchFamily="18" charset="0"/>
                <a:sym typeface="Symbol" panose="05050102010706020507" pitchFamily="18" charset="2"/>
              </a:rPr>
              <a:t></a:t>
            </a:r>
            <a:r>
              <a:rPr lang="en-US" altLang="zh-CN" sz="2800" b="1" kern="0" dirty="0">
                <a:solidFill>
                  <a:srgbClr val="0000FF"/>
                </a:solidFill>
                <a:latin typeface="Times New Roman" pitchFamily="18" charset="0"/>
                <a:sym typeface="Symbol" panose="05050102010706020507" pitchFamily="18" charset="2"/>
              </a:rPr>
              <a:t>=_____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2279577" y="2029654"/>
            <a:ext cx="177456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kern="0" dirty="0">
                <a:solidFill>
                  <a:srgbClr val="0000FF"/>
                </a:solidFill>
                <a:latin typeface="Times New Roman" pitchFamily="18" charset="0"/>
              </a:rPr>
              <a:t>在非相对论情况下，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2236775" y="2949390"/>
            <a:ext cx="3070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0" dirty="0">
                <a:solidFill>
                  <a:srgbClr val="FF00FF"/>
                </a:solidFill>
                <a:latin typeface="Times New Roman" pitchFamily="18" charset="0"/>
              </a:rPr>
              <a:t>在相对论情况下，</a:t>
            </a:r>
            <a:endParaRPr lang="zh-CN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1952542" y="5293615"/>
            <a:ext cx="89361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kern="0" dirty="0">
                <a:solidFill>
                  <a:srgbClr val="C00000"/>
                </a:solidFill>
                <a:latin typeface="Times New Roman" pitchFamily="18" charset="0"/>
              </a:rPr>
              <a:t>在极端相对论情况下（</a:t>
            </a:r>
            <a:r>
              <a:rPr lang="zh-CN" altLang="zh-CN" sz="2800" b="1" kern="100" dirty="0">
                <a:solidFill>
                  <a:srgbClr val="9900CC"/>
                </a:solidFill>
                <a:cs typeface="Times New Roman" panose="02020603050405020304" pitchFamily="18" charset="0"/>
              </a:rPr>
              <a:t>电子</a:t>
            </a:r>
            <a:r>
              <a:rPr lang="zh-CN" altLang="en-US" sz="2800" b="1" kern="100" dirty="0">
                <a:solidFill>
                  <a:srgbClr val="9900CC"/>
                </a:solidFill>
                <a:cs typeface="Times New Roman" panose="02020603050405020304" pitchFamily="18" charset="0"/>
              </a:rPr>
              <a:t>的能量远大于其静止能量</a:t>
            </a:r>
            <a:r>
              <a:rPr lang="zh-CN" altLang="en-US" sz="2800" b="1" kern="0" dirty="0">
                <a:solidFill>
                  <a:srgbClr val="C00000"/>
                </a:solidFill>
                <a:latin typeface="Times New Roman" pitchFamily="18" charset="0"/>
              </a:rPr>
              <a:t>）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13" name="矩形 60"/>
          <p:cNvSpPr>
            <a:spLocks noChangeArrowheads="1"/>
          </p:cNvSpPr>
          <p:nvPr/>
        </p:nvSpPr>
        <p:spPr bwMode="auto">
          <a:xfrm>
            <a:off x="3489808" y="158663"/>
            <a:ext cx="401869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课堂练习题：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  <p:pic>
        <p:nvPicPr>
          <p:cNvPr id="14" name="Picture 24" descr="4C70BBA977B88F3DF7393CB7443DAF2A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5889" y="2764905"/>
            <a:ext cx="1555973" cy="166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5191450"/>
              </p:ext>
            </p:extLst>
          </p:nvPr>
        </p:nvGraphicFramePr>
        <p:xfrm>
          <a:off x="4295800" y="1989452"/>
          <a:ext cx="2406706" cy="1056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84" name="Equation" r:id="rId4" imgW="952200" imgH="419040" progId="Equation.DSMT4">
                  <p:embed/>
                </p:oleObj>
              </mc:Choice>
              <mc:Fallback>
                <p:oleObj name="Equation" r:id="rId4" imgW="9522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95800" y="1989452"/>
                        <a:ext cx="2406706" cy="10564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0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350733"/>
              </p:ext>
            </p:extLst>
          </p:nvPr>
        </p:nvGraphicFramePr>
        <p:xfrm>
          <a:off x="7413364" y="1940237"/>
          <a:ext cx="3010099" cy="1168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85" name="Equation" r:id="rId6" imgW="1079280" imgH="419040" progId="Equation.DSMT4">
                  <p:embed/>
                </p:oleObj>
              </mc:Choice>
              <mc:Fallback>
                <p:oleObj name="Equation" r:id="rId6" imgW="10792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3364" y="1940237"/>
                        <a:ext cx="3010099" cy="11685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0957579"/>
              </p:ext>
            </p:extLst>
          </p:nvPr>
        </p:nvGraphicFramePr>
        <p:xfrm>
          <a:off x="1965325" y="3194050"/>
          <a:ext cx="7956550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86" name="Equation" r:id="rId8" imgW="2717640" imgH="355320" progId="Equation.DSMT4">
                  <p:embed/>
                </p:oleObj>
              </mc:Choice>
              <mc:Fallback>
                <p:oleObj name="Equation" r:id="rId8" imgW="271764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65325" y="3194050"/>
                        <a:ext cx="7956550" cy="1036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7319264"/>
              </p:ext>
            </p:extLst>
          </p:nvPr>
        </p:nvGraphicFramePr>
        <p:xfrm>
          <a:off x="1965325" y="4033455"/>
          <a:ext cx="3786629" cy="126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87" name="公式" r:id="rId10" imgW="1447560" imgH="482400" progId="Equation.3">
                  <p:embed/>
                </p:oleObj>
              </mc:Choice>
              <mc:Fallback>
                <p:oleObj name="公式" r:id="rId10" imgW="14475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5325" y="4033455"/>
                        <a:ext cx="3786629" cy="1260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141761"/>
              </p:ext>
            </p:extLst>
          </p:nvPr>
        </p:nvGraphicFramePr>
        <p:xfrm>
          <a:off x="2436477" y="5976917"/>
          <a:ext cx="323532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88" name="公式" r:id="rId12" imgW="1104840" imgH="241200" progId="Equation.3">
                  <p:embed/>
                </p:oleObj>
              </mc:Choice>
              <mc:Fallback>
                <p:oleObj name="公式" r:id="rId12" imgW="110484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436477" y="5976917"/>
                        <a:ext cx="3235325" cy="704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1965129"/>
              </p:ext>
            </p:extLst>
          </p:nvPr>
        </p:nvGraphicFramePr>
        <p:xfrm>
          <a:off x="6431252" y="5654654"/>
          <a:ext cx="1295400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89" name="公式" r:id="rId14" imgW="495000" imgH="393480" progId="Equation.3">
                  <p:embed/>
                </p:oleObj>
              </mc:Choice>
              <mc:Fallback>
                <p:oleObj name="公式" r:id="rId14" imgW="4950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1252" y="5654654"/>
                        <a:ext cx="1295400" cy="102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3135055"/>
              </p:ext>
            </p:extLst>
          </p:nvPr>
        </p:nvGraphicFramePr>
        <p:xfrm>
          <a:off x="10233013" y="753965"/>
          <a:ext cx="1311275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90" name="公式" r:id="rId16" imgW="419100" imgH="419100" progId="Equation.3">
                  <p:embed/>
                </p:oleObj>
              </mc:Choice>
              <mc:Fallback>
                <p:oleObj name="公式" r:id="rId16" imgW="419100" imgH="419100" progId="Equation.3">
                  <p:embed/>
                  <p:pic>
                    <p:nvPicPr>
                      <p:cNvPr id="17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3013" y="753965"/>
                        <a:ext cx="1311275" cy="131127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6960096" y="4726162"/>
            <a:ext cx="41905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宋体" panose="02010600030101010101" pitchFamily="2" charset="-122"/>
              </a:rPr>
              <a:t>电子动能</a:t>
            </a:r>
            <a:r>
              <a:rPr lang="en-US" altLang="zh-CN" sz="3200" b="1" dirty="0">
                <a:solidFill>
                  <a:srgbClr val="C00000"/>
                </a:solidFill>
                <a:latin typeface="宋体" panose="02010600030101010101" pitchFamily="2" charset="-122"/>
              </a:rPr>
              <a:t>=</a:t>
            </a:r>
            <a:r>
              <a:rPr lang="zh-CN" altLang="en-US" sz="3200" b="1" dirty="0">
                <a:solidFill>
                  <a:srgbClr val="C00000"/>
                </a:solidFill>
                <a:latin typeface="宋体" panose="02010600030101010101" pitchFamily="2" charset="-122"/>
              </a:rPr>
              <a:t>电势能差</a:t>
            </a:r>
            <a:r>
              <a:rPr lang="en-US" altLang="zh-CN" sz="3200" b="1" dirty="0" err="1">
                <a:solidFill>
                  <a:srgbClr val="009900"/>
                </a:solidFill>
                <a:latin typeface="宋体" panose="02010600030101010101" pitchFamily="2" charset="-122"/>
              </a:rPr>
              <a:t>e</a:t>
            </a:r>
            <a:r>
              <a:rPr lang="en-US" altLang="zh-CN" sz="3200" b="1" dirty="0" err="1">
                <a:solidFill>
                  <a:srgbClr val="009900"/>
                </a:solidFill>
              </a:rPr>
              <a:t>U</a:t>
            </a:r>
            <a:endParaRPr lang="zh-CN" altLang="en-US" sz="3200" dirty="0"/>
          </a:p>
        </p:txBody>
      </p:sp>
      <p:graphicFrame>
        <p:nvGraphicFramePr>
          <p:cNvPr id="22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026442"/>
              </p:ext>
            </p:extLst>
          </p:nvPr>
        </p:nvGraphicFramePr>
        <p:xfrm>
          <a:off x="8348290" y="5910242"/>
          <a:ext cx="328612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91" name="公式" r:id="rId18" imgW="1028254" imgH="241195" progId="Equation.3">
                  <p:embed/>
                </p:oleObj>
              </mc:Choice>
              <mc:Fallback>
                <p:oleObj name="公式" r:id="rId18" imgW="1028254" imgH="241195" progId="Equation.3">
                  <p:embed/>
                  <p:pic>
                    <p:nvPicPr>
                      <p:cNvPr id="25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48290" y="5910242"/>
                        <a:ext cx="3286125" cy="771525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435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35560" y="881843"/>
            <a:ext cx="82809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</a:rPr>
              <a:t>电子</a:t>
            </a:r>
            <a:r>
              <a:rPr lang="en-US" altLang="zh-CN" sz="2800" b="1" dirty="0">
                <a:solidFill>
                  <a:srgbClr val="0000FF"/>
                </a:solidFill>
              </a:rPr>
              <a:t>(</a:t>
            </a:r>
            <a:r>
              <a:rPr lang="zh-CN" altLang="en-US" sz="2800" b="1" dirty="0">
                <a:solidFill>
                  <a:srgbClr val="0000FF"/>
                </a:solidFill>
              </a:rPr>
              <a:t>质量为</a:t>
            </a:r>
            <a:r>
              <a:rPr lang="en-US" altLang="zh-CN" sz="2800" b="1" dirty="0">
                <a:solidFill>
                  <a:srgbClr val="FF0000"/>
                </a:solidFill>
              </a:rPr>
              <a:t>m</a:t>
            </a:r>
            <a:r>
              <a:rPr lang="zh-CN" altLang="en-US" sz="2800" b="1" dirty="0">
                <a:solidFill>
                  <a:srgbClr val="0000FF"/>
                </a:solidFill>
              </a:rPr>
              <a:t>，电荷的绝对值为</a:t>
            </a:r>
            <a:r>
              <a:rPr lang="en-US" altLang="zh-CN" sz="2800" b="1" dirty="0">
                <a:solidFill>
                  <a:srgbClr val="FF0000"/>
                </a:solidFill>
              </a:rPr>
              <a:t>e</a:t>
            </a:r>
            <a:r>
              <a:rPr lang="en-US" altLang="zh-CN" sz="2800" b="1" dirty="0">
                <a:solidFill>
                  <a:srgbClr val="0000FF"/>
                </a:solidFill>
              </a:rPr>
              <a:t>)</a:t>
            </a:r>
            <a:r>
              <a:rPr lang="zh-CN" altLang="en-US" sz="2800" b="1" dirty="0">
                <a:solidFill>
                  <a:srgbClr val="0000FF"/>
                </a:solidFill>
              </a:rPr>
              <a:t>在垂直于磁场均匀</a:t>
            </a:r>
            <a:r>
              <a:rPr lang="en-US" altLang="zh-CN" sz="2800" b="1" dirty="0">
                <a:solidFill>
                  <a:srgbClr val="FF0000"/>
                </a:solidFill>
              </a:rPr>
              <a:t>B</a:t>
            </a:r>
            <a:r>
              <a:rPr lang="zh-CN" altLang="en-US" sz="2800" b="1" dirty="0">
                <a:solidFill>
                  <a:srgbClr val="0000FF"/>
                </a:solidFill>
              </a:rPr>
              <a:t>的平面内作半径为</a:t>
            </a:r>
            <a:r>
              <a:rPr lang="en-US" altLang="zh-CN" sz="2800" b="1" dirty="0">
                <a:solidFill>
                  <a:srgbClr val="FF0000"/>
                </a:solidFill>
              </a:rPr>
              <a:t>r</a:t>
            </a:r>
            <a:r>
              <a:rPr lang="zh-CN" altLang="en-US" sz="2800" b="1" dirty="0">
                <a:solidFill>
                  <a:srgbClr val="0000FF"/>
                </a:solidFill>
              </a:rPr>
              <a:t>的匀速圆周运动，</a:t>
            </a:r>
            <a:r>
              <a:rPr lang="zh-CN" altLang="en-US" sz="2800" b="1" kern="0" dirty="0">
                <a:solidFill>
                  <a:srgbClr val="FF0000"/>
                </a:solidFill>
                <a:latin typeface="Times New Roman" pitchFamily="18" charset="0"/>
                <a:sym typeface="Symbol" panose="05050102010706020507" pitchFamily="18" charset="2"/>
              </a:rPr>
              <a:t></a:t>
            </a:r>
            <a:r>
              <a:rPr lang="en-US" altLang="zh-CN" sz="2800" b="1" dirty="0">
                <a:solidFill>
                  <a:srgbClr val="FF00FF"/>
                </a:solidFill>
              </a:rPr>
              <a:t>=________</a:t>
            </a:r>
            <a:r>
              <a:rPr lang="zh-CN" altLang="en-US" sz="2800" b="1" dirty="0">
                <a:solidFill>
                  <a:srgbClr val="FF00FF"/>
                </a:solidFill>
              </a:rPr>
              <a:t>。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3" name="矩形 4"/>
          <p:cNvSpPr>
            <a:spLocks noChangeArrowheads="1"/>
          </p:cNvSpPr>
          <p:nvPr/>
        </p:nvSpPr>
        <p:spPr bwMode="auto">
          <a:xfrm>
            <a:off x="3888693" y="298883"/>
            <a:ext cx="20383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</a:rPr>
              <a:t>课堂练习</a:t>
            </a:r>
            <a:endParaRPr lang="zh-CN" altLang="en-US" sz="3600" b="1" dirty="0"/>
          </a:p>
        </p:txBody>
      </p:sp>
      <p:graphicFrame>
        <p:nvGraphicFramePr>
          <p:cNvPr id="4" name="对象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2623057"/>
              </p:ext>
            </p:extLst>
          </p:nvPr>
        </p:nvGraphicFramePr>
        <p:xfrm>
          <a:off x="2927649" y="2491141"/>
          <a:ext cx="2398713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66" name="Equation" r:id="rId3" imgW="723600" imgH="419040" progId="Equation.DSMT4">
                  <p:embed/>
                </p:oleObj>
              </mc:Choice>
              <mc:Fallback>
                <p:oleObj name="Equation" r:id="rId3" imgW="7236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649" y="2491141"/>
                        <a:ext cx="2398713" cy="1217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584143" y="2957071"/>
            <a:ext cx="685800" cy="285750"/>
          </a:xfrm>
          <a:prstGeom prst="rightArrow">
            <a:avLst>
              <a:gd name="adj1" fmla="val 50000"/>
              <a:gd name="adj2" fmla="val 79689"/>
            </a:avLst>
          </a:prstGeom>
          <a:solidFill>
            <a:srgbClr val="FFFF00"/>
          </a:solidFill>
          <a:ln w="12699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762000"/>
            <a:endParaRPr lang="zh-CN" altLang="zh-CN" sz="2800"/>
          </a:p>
        </p:txBody>
      </p:sp>
      <p:graphicFrame>
        <p:nvGraphicFramePr>
          <p:cNvPr id="11" name="对象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2505193"/>
              </p:ext>
            </p:extLst>
          </p:nvPr>
        </p:nvGraphicFramePr>
        <p:xfrm>
          <a:off x="6384033" y="2753630"/>
          <a:ext cx="202088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67" name="Equation" r:id="rId5" imgW="609480" imgH="177480" progId="Equation.DSMT4">
                  <p:embed/>
                </p:oleObj>
              </mc:Choice>
              <mc:Fallback>
                <p:oleObj name="Equation" r:id="rId5" imgW="6094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4033" y="2753630"/>
                        <a:ext cx="2020887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2783632" y="4338662"/>
            <a:ext cx="685800" cy="285750"/>
          </a:xfrm>
          <a:prstGeom prst="rightArrow">
            <a:avLst>
              <a:gd name="adj1" fmla="val 50000"/>
              <a:gd name="adj2" fmla="val 79689"/>
            </a:avLst>
          </a:prstGeom>
          <a:solidFill>
            <a:srgbClr val="00FFFF"/>
          </a:solidFill>
          <a:ln w="12699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762000"/>
            <a:endParaRPr lang="zh-CN" altLang="zh-CN" sz="2800"/>
          </a:p>
        </p:txBody>
      </p:sp>
      <p:graphicFrame>
        <p:nvGraphicFramePr>
          <p:cNvPr id="13" name="Object 10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5978634"/>
              </p:ext>
            </p:extLst>
          </p:nvPr>
        </p:nvGraphicFramePr>
        <p:xfrm>
          <a:off x="3906838" y="3898900"/>
          <a:ext cx="2230437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68" name="Equation" r:id="rId7" imgW="799920" imgH="419040" progId="Equation.DSMT4">
                  <p:embed/>
                </p:oleObj>
              </mc:Choice>
              <mc:Fallback>
                <p:oleObj name="Equation" r:id="rId7" imgW="7999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6838" y="3898900"/>
                        <a:ext cx="2230437" cy="1166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926025"/>
              </p:ext>
            </p:extLst>
          </p:nvPr>
        </p:nvGraphicFramePr>
        <p:xfrm>
          <a:off x="9634040" y="1759164"/>
          <a:ext cx="1311275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69" name="公式" r:id="rId9" imgW="419100" imgH="419100" progId="Equation.3">
                  <p:embed/>
                </p:oleObj>
              </mc:Choice>
              <mc:Fallback>
                <p:oleObj name="公式" r:id="rId9" imgW="419100" imgH="419100" progId="Equation.3">
                  <p:embed/>
                  <p:pic>
                    <p:nvPicPr>
                      <p:cNvPr id="21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4040" y="1759164"/>
                        <a:ext cx="1311275" cy="131127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9493101"/>
              </p:ext>
            </p:extLst>
          </p:nvPr>
        </p:nvGraphicFramePr>
        <p:xfrm>
          <a:off x="8439150" y="3708400"/>
          <a:ext cx="2216150" cy="257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70" name="Visio" r:id="rId11" imgW="2215873" imgH="2574734" progId="Visio.Drawing.6">
                  <p:embed/>
                </p:oleObj>
              </mc:Choice>
              <mc:Fallback>
                <p:oleObj name="Visio" r:id="rId11" imgW="2215873" imgH="2574734" progId="Visio.Drawing.6">
                  <p:embed/>
                  <p:pic>
                    <p:nvPicPr>
                      <p:cNvPr id="16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9150" y="3708400"/>
                        <a:ext cx="2216150" cy="257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53"/>
          <p:cNvGrpSpPr>
            <a:grpSpLocks/>
          </p:cNvGrpSpPr>
          <p:nvPr/>
        </p:nvGrpSpPr>
        <p:grpSpPr bwMode="auto">
          <a:xfrm>
            <a:off x="9281669" y="4612087"/>
            <a:ext cx="355787" cy="365376"/>
            <a:chOff x="2784" y="1872"/>
            <a:chExt cx="144" cy="144"/>
          </a:xfrm>
        </p:grpSpPr>
        <p:sp>
          <p:nvSpPr>
            <p:cNvPr id="16" name="Oval 154"/>
            <p:cNvSpPr>
              <a:spLocks noChangeArrowheads="1"/>
            </p:cNvSpPr>
            <p:nvPr/>
          </p:nvSpPr>
          <p:spPr bwMode="auto">
            <a:xfrm>
              <a:off x="2784" y="1872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800" i="0"/>
            </a:p>
          </p:txBody>
        </p:sp>
        <p:sp>
          <p:nvSpPr>
            <p:cNvPr id="17" name="Oval 155"/>
            <p:cNvSpPr>
              <a:spLocks noChangeArrowheads="1"/>
            </p:cNvSpPr>
            <p:nvPr/>
          </p:nvSpPr>
          <p:spPr bwMode="auto">
            <a:xfrm>
              <a:off x="2832" y="192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800" i="0"/>
            </a:p>
          </p:txBody>
        </p:sp>
      </p:grpSp>
    </p:spTree>
    <p:extLst>
      <p:ext uri="{BB962C8B-B14F-4D97-AF65-F5344CB8AC3E}">
        <p14:creationId xmlns:p14="http://schemas.microsoft.com/office/powerpoint/2010/main" val="233059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44948" y="1162934"/>
            <a:ext cx="734481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</a:rPr>
              <a:t>电子的</a:t>
            </a:r>
            <a:r>
              <a:rPr lang="zh-CN" altLang="en-US" sz="2800" b="1" dirty="0">
                <a:solidFill>
                  <a:srgbClr val="FF0000"/>
                </a:solidFill>
              </a:rPr>
              <a:t>康普顿波长</a:t>
            </a:r>
            <a:r>
              <a:rPr lang="zh-CN" altLang="en-US" sz="2800" b="1" dirty="0">
                <a:solidFill>
                  <a:srgbClr val="0000FF"/>
                </a:solidFill>
              </a:rPr>
              <a:t>                      ，当</a:t>
            </a:r>
            <a:r>
              <a:rPr lang="zh-CN" altLang="en-US" sz="2800" b="1" dirty="0">
                <a:solidFill>
                  <a:srgbClr val="C00000"/>
                </a:solidFill>
              </a:rPr>
              <a:t>电子的动能等于它的静止能量</a:t>
            </a:r>
            <a:r>
              <a:rPr lang="zh-CN" altLang="en-US" sz="2800" b="1" dirty="0">
                <a:solidFill>
                  <a:srgbClr val="0000FF"/>
                </a:solidFill>
              </a:rPr>
              <a:t>时，它的</a:t>
            </a:r>
            <a:r>
              <a:rPr lang="zh-CN" altLang="en-US" sz="2800" b="1" dirty="0">
                <a:solidFill>
                  <a:srgbClr val="FF0000"/>
                </a:solidFill>
              </a:rPr>
              <a:t>德布罗意波长</a:t>
            </a:r>
            <a:r>
              <a:rPr lang="zh-CN" altLang="en-US" sz="2800" b="1" dirty="0">
                <a:solidFill>
                  <a:srgbClr val="0000FF"/>
                </a:solidFill>
              </a:rPr>
              <a:t>与康普顿波长之比</a:t>
            </a:r>
            <a:r>
              <a:rPr lang="en-US" altLang="zh-CN" sz="2800" b="1" dirty="0">
                <a:solidFill>
                  <a:srgbClr val="0000FF"/>
                </a:solidFill>
              </a:rPr>
              <a:t>=______</a:t>
            </a:r>
            <a:r>
              <a:rPr lang="zh-CN" altLang="en-US" sz="2800" b="1" dirty="0">
                <a:solidFill>
                  <a:srgbClr val="0000FF"/>
                </a:solidFill>
              </a:rPr>
              <a:t>。</a:t>
            </a:r>
          </a:p>
        </p:txBody>
      </p:sp>
      <p:graphicFrame>
        <p:nvGraphicFramePr>
          <p:cNvPr id="3" name="Object 20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003752"/>
              </p:ext>
            </p:extLst>
          </p:nvPr>
        </p:nvGraphicFramePr>
        <p:xfrm>
          <a:off x="5078499" y="1013533"/>
          <a:ext cx="2088232" cy="711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08" name="公式" r:id="rId3" imgW="672840" imgH="228600" progId="Equation.3">
                  <p:embed/>
                </p:oleObj>
              </mc:Choice>
              <mc:Fallback>
                <p:oleObj name="公式" r:id="rId3" imgW="6728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8499" y="1013533"/>
                        <a:ext cx="2088232" cy="7117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48697"/>
              </p:ext>
            </p:extLst>
          </p:nvPr>
        </p:nvGraphicFramePr>
        <p:xfrm>
          <a:off x="2177298" y="2876386"/>
          <a:ext cx="5861050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09" name="公式" r:id="rId5" imgW="1688760" imgH="241200" progId="Equation.3">
                  <p:embed/>
                </p:oleObj>
              </mc:Choice>
              <mc:Fallback>
                <p:oleObj name="公式" r:id="rId5" imgW="16887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7298" y="2876386"/>
                        <a:ext cx="5861050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24" descr="4C70BBA977B88F3DF7393CB7443DAF2A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0314" y="-177258"/>
            <a:ext cx="1555973" cy="166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60"/>
          <p:cNvSpPr>
            <a:spLocks noChangeArrowheads="1"/>
          </p:cNvSpPr>
          <p:nvPr/>
        </p:nvSpPr>
        <p:spPr bwMode="auto">
          <a:xfrm>
            <a:off x="3287689" y="332657"/>
            <a:ext cx="401869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课堂练习题：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557476" y="4345844"/>
            <a:ext cx="685800" cy="285750"/>
          </a:xfrm>
          <a:prstGeom prst="rightArrow">
            <a:avLst>
              <a:gd name="adj1" fmla="val 50000"/>
              <a:gd name="adj2" fmla="val 79689"/>
            </a:avLst>
          </a:prstGeom>
          <a:solidFill>
            <a:srgbClr val="00FFFF"/>
          </a:solidFill>
          <a:ln w="12699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762000"/>
            <a:endParaRPr lang="zh-CN" altLang="zh-CN" sz="2800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3355383"/>
              </p:ext>
            </p:extLst>
          </p:nvPr>
        </p:nvGraphicFramePr>
        <p:xfrm>
          <a:off x="1442268" y="3978194"/>
          <a:ext cx="6823075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10" name="Equation" r:id="rId8" imgW="1955520" imgH="304560" progId="Equation.DSMT4">
                  <p:embed/>
                </p:oleObj>
              </mc:Choice>
              <mc:Fallback>
                <p:oleObj name="Equation" r:id="rId8" imgW="19555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42268" y="3978194"/>
                        <a:ext cx="6823075" cy="1063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AutoShape 6"/>
          <p:cNvSpPr>
            <a:spLocks noChangeArrowheads="1"/>
          </p:cNvSpPr>
          <p:nvPr/>
        </p:nvSpPr>
        <p:spPr bwMode="auto">
          <a:xfrm>
            <a:off x="1834398" y="5985156"/>
            <a:ext cx="685800" cy="285750"/>
          </a:xfrm>
          <a:prstGeom prst="rightArrow">
            <a:avLst>
              <a:gd name="adj1" fmla="val 50000"/>
              <a:gd name="adj2" fmla="val 79689"/>
            </a:avLst>
          </a:prstGeom>
          <a:solidFill>
            <a:srgbClr val="00FF00"/>
          </a:solidFill>
          <a:ln w="12699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762000"/>
            <a:endParaRPr lang="zh-CN" altLang="zh-CN" sz="2800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304626"/>
              </p:ext>
            </p:extLst>
          </p:nvPr>
        </p:nvGraphicFramePr>
        <p:xfrm>
          <a:off x="2720975" y="5672139"/>
          <a:ext cx="250825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11" name="Equation" r:id="rId10" imgW="698400" imgH="253800" progId="Equation.DSMT4">
                  <p:embed/>
                </p:oleObj>
              </mc:Choice>
              <mc:Fallback>
                <p:oleObj name="Equation" r:id="rId10" imgW="6984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720975" y="5672139"/>
                        <a:ext cx="2508250" cy="911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0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6879153"/>
              </p:ext>
            </p:extLst>
          </p:nvPr>
        </p:nvGraphicFramePr>
        <p:xfrm>
          <a:off x="5715000" y="5289550"/>
          <a:ext cx="1306513" cy="139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12" name="Equation" r:id="rId12" imgW="393480" imgH="419040" progId="Equation.DSMT4">
                  <p:embed/>
                </p:oleObj>
              </mc:Choice>
              <mc:Fallback>
                <p:oleObj name="Equation" r:id="rId12" imgW="3934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289550"/>
                        <a:ext cx="1306513" cy="1392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0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01983"/>
              </p:ext>
            </p:extLst>
          </p:nvPr>
        </p:nvGraphicFramePr>
        <p:xfrm>
          <a:off x="6869114" y="5310189"/>
          <a:ext cx="1984375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13" name="Equation" r:id="rId14" imgW="596880" imgH="444240" progId="Equation.DSMT4">
                  <p:embed/>
                </p:oleObj>
              </mc:Choice>
              <mc:Fallback>
                <p:oleObj name="Equation" r:id="rId14" imgW="5968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9114" y="5310189"/>
                        <a:ext cx="1984375" cy="147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5238064"/>
              </p:ext>
            </p:extLst>
          </p:nvPr>
        </p:nvGraphicFramePr>
        <p:xfrm>
          <a:off x="9998692" y="1413618"/>
          <a:ext cx="1311275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14" name="公式" r:id="rId16" imgW="419100" imgH="419100" progId="Equation.3">
                  <p:embed/>
                </p:oleObj>
              </mc:Choice>
              <mc:Fallback>
                <p:oleObj name="公式" r:id="rId16" imgW="419100" imgH="419100" progId="Equation.3">
                  <p:embed/>
                  <p:pic>
                    <p:nvPicPr>
                      <p:cNvPr id="21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98692" y="1413618"/>
                        <a:ext cx="1311275" cy="131127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0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029278"/>
              </p:ext>
            </p:extLst>
          </p:nvPr>
        </p:nvGraphicFramePr>
        <p:xfrm>
          <a:off x="8831741" y="5289037"/>
          <a:ext cx="1223962" cy="139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15" name="Equation" r:id="rId18" imgW="368280" imgH="419040" progId="Equation.DSMT4">
                  <p:embed/>
                </p:oleObj>
              </mc:Choice>
              <mc:Fallback>
                <p:oleObj name="Equation" r:id="rId18" imgW="368280" imgH="419040" progId="Equation.DSMT4">
                  <p:embed/>
                  <p:pic>
                    <p:nvPicPr>
                      <p:cNvPr id="21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1741" y="5289037"/>
                        <a:ext cx="1223962" cy="1392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0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117510"/>
              </p:ext>
            </p:extLst>
          </p:nvPr>
        </p:nvGraphicFramePr>
        <p:xfrm>
          <a:off x="5446787" y="1868488"/>
          <a:ext cx="865238" cy="943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16" name="公式" r:id="rId20" imgW="253800" imgH="419040" progId="Equation.3">
                  <p:embed/>
                </p:oleObj>
              </mc:Choice>
              <mc:Fallback>
                <p:oleObj name="公式" r:id="rId20" imgW="253800" imgH="419040" progId="Equation.3">
                  <p:embed/>
                  <p:pic>
                    <p:nvPicPr>
                      <p:cNvPr id="22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6787" y="1868488"/>
                        <a:ext cx="865238" cy="943414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5133283"/>
              </p:ext>
            </p:extLst>
          </p:nvPr>
        </p:nvGraphicFramePr>
        <p:xfrm>
          <a:off x="8544272" y="2838434"/>
          <a:ext cx="328612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17" name="公式" r:id="rId22" imgW="1028254" imgH="241195" progId="Equation.3">
                  <p:embed/>
                </p:oleObj>
              </mc:Choice>
              <mc:Fallback>
                <p:oleObj name="公式" r:id="rId22" imgW="1028254" imgH="241195" progId="Equation.3">
                  <p:embed/>
                  <p:pic>
                    <p:nvPicPr>
                      <p:cNvPr id="34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4272" y="2838434"/>
                        <a:ext cx="3286125" cy="771525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632749"/>
              </p:ext>
            </p:extLst>
          </p:nvPr>
        </p:nvGraphicFramePr>
        <p:xfrm>
          <a:off x="8673653" y="3928303"/>
          <a:ext cx="3027362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18" name="Equation" r:id="rId24" imgW="1155700" imgH="292100" progId="Equation.3">
                  <p:embed/>
                </p:oleObj>
              </mc:Choice>
              <mc:Fallback>
                <p:oleObj name="Equation" r:id="rId24" imgW="1155700" imgH="292100" progId="Equation.3">
                  <p:embed/>
                  <p:pic>
                    <p:nvPicPr>
                      <p:cNvPr id="1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73653" y="3928303"/>
                        <a:ext cx="3027362" cy="874712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113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44948" y="1162934"/>
            <a:ext cx="93516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</a:rPr>
              <a:t>已知电子的德布罗意波长等于其</a:t>
            </a:r>
            <a:r>
              <a:rPr lang="zh-CN" altLang="en-US" sz="2800" b="1" dirty="0">
                <a:solidFill>
                  <a:srgbClr val="FF0000"/>
                </a:solidFill>
              </a:rPr>
              <a:t>康普顿波长</a:t>
            </a:r>
            <a:r>
              <a:rPr lang="zh-CN" altLang="en-US" sz="2800" b="1" dirty="0">
                <a:solidFill>
                  <a:srgbClr val="0000FF"/>
                </a:solidFill>
              </a:rPr>
              <a:t>                      的一半，它的质量与其</a:t>
            </a:r>
            <a:r>
              <a:rPr lang="zh-CN" altLang="en-US" sz="2800" b="1" dirty="0">
                <a:solidFill>
                  <a:srgbClr val="FF0000"/>
                </a:solidFill>
              </a:rPr>
              <a:t>静止</a:t>
            </a:r>
            <a:r>
              <a:rPr lang="zh-CN" altLang="en-US" sz="2800" b="1" dirty="0">
                <a:solidFill>
                  <a:srgbClr val="0000FF"/>
                </a:solidFill>
              </a:rPr>
              <a:t>质量之比</a:t>
            </a:r>
            <a:r>
              <a:rPr lang="en-US" altLang="zh-CN" sz="2800" b="1" dirty="0">
                <a:solidFill>
                  <a:srgbClr val="0000FF"/>
                </a:solidFill>
              </a:rPr>
              <a:t>=______</a:t>
            </a:r>
            <a:r>
              <a:rPr lang="zh-CN" altLang="en-US" sz="2800" b="1" dirty="0">
                <a:solidFill>
                  <a:srgbClr val="0000FF"/>
                </a:solidFill>
              </a:rPr>
              <a:t>。</a:t>
            </a:r>
          </a:p>
        </p:txBody>
      </p:sp>
      <p:graphicFrame>
        <p:nvGraphicFramePr>
          <p:cNvPr id="3" name="Object 20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9621859"/>
              </p:ext>
            </p:extLst>
          </p:nvPr>
        </p:nvGraphicFramePr>
        <p:xfrm>
          <a:off x="9011587" y="988308"/>
          <a:ext cx="2088232" cy="711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85" name="公式" r:id="rId3" imgW="672840" imgH="228600" progId="Equation.3">
                  <p:embed/>
                </p:oleObj>
              </mc:Choice>
              <mc:Fallback>
                <p:oleObj name="公式" r:id="rId3" imgW="672840" imgH="228600" progId="Equation.3">
                  <p:embed/>
                  <p:pic>
                    <p:nvPicPr>
                      <p:cNvPr id="3" name="Object 20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1587" y="988308"/>
                        <a:ext cx="2088232" cy="7117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60"/>
          <p:cNvSpPr>
            <a:spLocks noChangeArrowheads="1"/>
          </p:cNvSpPr>
          <p:nvPr/>
        </p:nvSpPr>
        <p:spPr bwMode="auto">
          <a:xfrm>
            <a:off x="3287689" y="332657"/>
            <a:ext cx="401869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课堂练习题：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  <p:graphicFrame>
        <p:nvGraphicFramePr>
          <p:cNvPr id="10" name="Object 10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5697598"/>
              </p:ext>
            </p:extLst>
          </p:nvPr>
        </p:nvGraphicFramePr>
        <p:xfrm>
          <a:off x="2247436" y="2139272"/>
          <a:ext cx="1306513" cy="139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86" name="Equation" r:id="rId5" imgW="393480" imgH="419040" progId="Equation.DSMT4">
                  <p:embed/>
                </p:oleObj>
              </mc:Choice>
              <mc:Fallback>
                <p:oleObj name="Equation" r:id="rId5" imgW="393480" imgH="419040" progId="Equation.DSMT4">
                  <p:embed/>
                  <p:pic>
                    <p:nvPicPr>
                      <p:cNvPr id="2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436" y="2139272"/>
                        <a:ext cx="1306513" cy="1392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891000"/>
              </p:ext>
            </p:extLst>
          </p:nvPr>
        </p:nvGraphicFramePr>
        <p:xfrm>
          <a:off x="3983711" y="2159629"/>
          <a:ext cx="1649413" cy="143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87" name="Equation" r:id="rId7" imgW="495000" imgH="431640" progId="Equation.DSMT4">
                  <p:embed/>
                </p:oleObj>
              </mc:Choice>
              <mc:Fallback>
                <p:oleObj name="Equation" r:id="rId7" imgW="495000" imgH="431640" progId="Equation.DSMT4">
                  <p:embed/>
                  <p:pic>
                    <p:nvPicPr>
                      <p:cNvPr id="21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3711" y="2159629"/>
                        <a:ext cx="1649413" cy="1433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8545864"/>
              </p:ext>
            </p:extLst>
          </p:nvPr>
        </p:nvGraphicFramePr>
        <p:xfrm>
          <a:off x="10684549" y="2220748"/>
          <a:ext cx="1311275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88" name="公式" r:id="rId9" imgW="419100" imgH="419100" progId="Equation.3">
                  <p:embed/>
                </p:oleObj>
              </mc:Choice>
              <mc:Fallback>
                <p:oleObj name="公式" r:id="rId9" imgW="419100" imgH="419100" progId="Equation.3">
                  <p:embed/>
                  <p:pic>
                    <p:nvPicPr>
                      <p:cNvPr id="16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4549" y="2220748"/>
                        <a:ext cx="1311275" cy="131127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6288015" y="2692516"/>
            <a:ext cx="685800" cy="285750"/>
          </a:xfrm>
          <a:prstGeom prst="rightArrow">
            <a:avLst>
              <a:gd name="adj1" fmla="val 50000"/>
              <a:gd name="adj2" fmla="val 79689"/>
            </a:avLst>
          </a:prstGeom>
          <a:solidFill>
            <a:srgbClr val="FFFF00"/>
          </a:solidFill>
          <a:ln w="12699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762000"/>
            <a:endParaRPr lang="zh-CN" altLang="zh-CN" sz="2800"/>
          </a:p>
        </p:txBody>
      </p:sp>
      <p:graphicFrame>
        <p:nvGraphicFramePr>
          <p:cNvPr id="17" name="Object 10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8772527"/>
              </p:ext>
            </p:extLst>
          </p:nvPr>
        </p:nvGraphicFramePr>
        <p:xfrm>
          <a:off x="7306380" y="2541948"/>
          <a:ext cx="2027238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89" name="Equation" r:id="rId11" imgW="609480" imgH="228600" progId="Equation.DSMT4">
                  <p:embed/>
                </p:oleObj>
              </mc:Choice>
              <mc:Fallback>
                <p:oleObj name="Equation" r:id="rId11" imgW="609480" imgH="228600" progId="Equation.DSMT4">
                  <p:embed/>
                  <p:pic>
                    <p:nvPicPr>
                      <p:cNvPr id="15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6380" y="2541948"/>
                        <a:ext cx="2027238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468168"/>
              </p:ext>
            </p:extLst>
          </p:nvPr>
        </p:nvGraphicFramePr>
        <p:xfrm>
          <a:off x="1354477" y="3956417"/>
          <a:ext cx="7885113" cy="123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90" name="Equation" r:id="rId13" imgW="2260440" imgH="355320" progId="Equation.DSMT4">
                  <p:embed/>
                </p:oleObj>
              </mc:Choice>
              <mc:Fallback>
                <p:oleObj name="Equation" r:id="rId13" imgW="2260440" imgH="35532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354477" y="3956417"/>
                        <a:ext cx="7885113" cy="1239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1802048" y="5699406"/>
            <a:ext cx="685800" cy="285750"/>
          </a:xfrm>
          <a:prstGeom prst="rightArrow">
            <a:avLst>
              <a:gd name="adj1" fmla="val 50000"/>
              <a:gd name="adj2" fmla="val 79689"/>
            </a:avLst>
          </a:prstGeom>
          <a:solidFill>
            <a:srgbClr val="00FFFF"/>
          </a:solidFill>
          <a:ln w="12699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762000"/>
            <a:endParaRPr lang="zh-CN" altLang="zh-CN" sz="2800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0705614"/>
              </p:ext>
            </p:extLst>
          </p:nvPr>
        </p:nvGraphicFramePr>
        <p:xfrm>
          <a:off x="3008313" y="5299075"/>
          <a:ext cx="227965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91" name="Equation" r:id="rId15" imgW="634680" imgH="253800" progId="Equation.DSMT4">
                  <p:embed/>
                </p:oleObj>
              </mc:Choice>
              <mc:Fallback>
                <p:oleObj name="Equation" r:id="rId15" imgW="634680" imgH="253800" progId="Equation.DSMT4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008313" y="5299075"/>
                        <a:ext cx="2279650" cy="911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5998656"/>
              </p:ext>
            </p:extLst>
          </p:nvPr>
        </p:nvGraphicFramePr>
        <p:xfrm>
          <a:off x="7176120" y="5538251"/>
          <a:ext cx="3027362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92" name="Equation" r:id="rId17" imgW="1155700" imgH="292100" progId="Equation.3">
                  <p:embed/>
                </p:oleObj>
              </mc:Choice>
              <mc:Fallback>
                <p:oleObj name="Equation" r:id="rId17" imgW="1155700" imgH="292100" progId="Equation.3">
                  <p:embed/>
                  <p:pic>
                    <p:nvPicPr>
                      <p:cNvPr id="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6120" y="5538251"/>
                        <a:ext cx="3027362" cy="874712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24" descr="4C70BBA977B88F3DF7393CB7443DAF2A"/>
          <p:cNvPicPr>
            <a:picLocks noChangeAspect="1" noChangeArrowheads="1" noCrop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226" y="3644678"/>
            <a:ext cx="1555973" cy="166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932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/>
        </p:nvSpPr>
        <p:spPr bwMode="auto">
          <a:xfrm>
            <a:off x="4060602" y="-13999"/>
            <a:ext cx="25019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6000" b="1">
                <a:solidFill>
                  <a:srgbClr val="FF0066"/>
                </a:solidFill>
                <a:latin typeface="Calibri" panose="020F0502020204030204" pitchFamily="34" charset="0"/>
              </a:rPr>
              <a:t>作业：</a:t>
            </a:r>
          </a:p>
        </p:txBody>
      </p:sp>
      <p:sp>
        <p:nvSpPr>
          <p:cNvPr id="3" name="Rectangle 11">
            <a:hlinkClick r:id="rId2" action="ppaction://hlinksldjump">
              <a:snd r:embed="rId3" name="LOGOFF.WAV"/>
            </a:hlinkClick>
          </p:cNvPr>
          <p:cNvSpPr>
            <a:spLocks noChangeArrowheads="1"/>
          </p:cNvSpPr>
          <p:nvPr/>
        </p:nvSpPr>
        <p:spPr bwMode="auto">
          <a:xfrm>
            <a:off x="3179639" y="1922236"/>
            <a:ext cx="6408737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400" b="1" dirty="0">
                <a:latin typeface="Times New Roman" panose="02020603050405020304" pitchFamily="18" charset="0"/>
              </a:rPr>
              <a:t>22</a:t>
            </a:r>
            <a:r>
              <a:rPr lang="zh-CN" altLang="en-GB" sz="4400" b="1" dirty="0">
                <a:latin typeface="Times New Roman" panose="02020603050405020304" pitchFamily="18" charset="0"/>
              </a:rPr>
              <a:t>.</a:t>
            </a:r>
            <a:r>
              <a:rPr lang="en-US" altLang="zh-CN" sz="4400" b="1" dirty="0">
                <a:latin typeface="Times New Roman" panose="02020603050405020304" pitchFamily="18" charset="0"/>
              </a:rPr>
              <a:t>1</a:t>
            </a:r>
            <a:r>
              <a:rPr lang="zh-CN" altLang="en-US" sz="4400" b="1" dirty="0">
                <a:latin typeface="Times New Roman" panose="02020603050405020304" pitchFamily="18" charset="0"/>
              </a:rPr>
              <a:t>：</a:t>
            </a:r>
            <a:r>
              <a:rPr lang="en-US" altLang="zh-CN" sz="4400" b="1" dirty="0">
                <a:latin typeface="Times New Roman" panose="02020603050405020304" pitchFamily="18" charset="0"/>
              </a:rPr>
              <a:t>  </a:t>
            </a:r>
            <a:r>
              <a:rPr lang="en-US" altLang="zh-CN" sz="4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22-3</a:t>
            </a:r>
            <a:r>
              <a:rPr lang="zh-CN" altLang="en-US" sz="4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4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22-4</a:t>
            </a:r>
            <a:endParaRPr lang="zh-CN" altLang="en-US" sz="4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12">
            <a:hlinkClick r:id="rId4" action="ppaction://hlinksldjump">
              <a:snd r:embed="rId3" name="LOGOFF.WAV"/>
            </a:hlinkClick>
          </p:cNvPr>
          <p:cNvSpPr>
            <a:spLocks noChangeArrowheads="1"/>
          </p:cNvSpPr>
          <p:nvPr/>
        </p:nvSpPr>
        <p:spPr bwMode="auto">
          <a:xfrm>
            <a:off x="3179638" y="3568127"/>
            <a:ext cx="640873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400" b="1" dirty="0">
                <a:latin typeface="Times New Roman" panose="02020603050405020304" pitchFamily="18" charset="0"/>
              </a:rPr>
              <a:t>22</a:t>
            </a:r>
            <a:r>
              <a:rPr lang="zh-CN" altLang="en-GB" sz="4400" b="1" dirty="0">
                <a:latin typeface="Times New Roman" panose="02020603050405020304" pitchFamily="18" charset="0"/>
              </a:rPr>
              <a:t>.</a:t>
            </a:r>
            <a:r>
              <a:rPr lang="en-US" altLang="zh-CN" sz="4400" b="1" dirty="0">
                <a:latin typeface="Times New Roman" panose="02020603050405020304" pitchFamily="18" charset="0"/>
              </a:rPr>
              <a:t>3 </a:t>
            </a:r>
            <a:r>
              <a:rPr lang="zh-CN" altLang="en-US" sz="4400" b="1" dirty="0">
                <a:latin typeface="Times New Roman" panose="02020603050405020304" pitchFamily="18" charset="0"/>
              </a:rPr>
              <a:t>：</a:t>
            </a:r>
            <a:r>
              <a:rPr lang="en-US" altLang="zh-CN" sz="4400" b="1" dirty="0">
                <a:latin typeface="Times New Roman" panose="02020603050405020304" pitchFamily="18" charset="0"/>
              </a:rPr>
              <a:t> </a:t>
            </a:r>
            <a:r>
              <a:rPr lang="en-US" altLang="zh-CN" sz="4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22-11</a:t>
            </a:r>
            <a:r>
              <a:rPr lang="zh-CN" altLang="en-US" sz="4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4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22-13</a:t>
            </a:r>
          </a:p>
        </p:txBody>
      </p:sp>
      <p:sp>
        <p:nvSpPr>
          <p:cNvPr id="5" name="Rectangle 14">
            <a:hlinkClick r:id="" action="ppaction://noaction">
              <a:snd r:embed="rId3" name="LOGOFF.WAV"/>
            </a:hlinkClick>
          </p:cNvPr>
          <p:cNvSpPr>
            <a:spLocks noChangeArrowheads="1"/>
          </p:cNvSpPr>
          <p:nvPr/>
        </p:nvSpPr>
        <p:spPr bwMode="auto">
          <a:xfrm>
            <a:off x="2423592" y="4591339"/>
            <a:ext cx="615664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/>
            <a:r>
              <a:rPr lang="zh-CN" altLang="en-GB" sz="4400" b="1" dirty="0">
                <a:latin typeface="Times New Roman" panose="02020603050405020304" pitchFamily="18" charset="0"/>
              </a:rPr>
              <a:t>22.</a:t>
            </a:r>
            <a:r>
              <a:rPr lang="en-US" altLang="zh-CN" sz="4400" b="1" dirty="0">
                <a:latin typeface="Times New Roman" panose="02020603050405020304" pitchFamily="18" charset="0"/>
              </a:rPr>
              <a:t>4</a:t>
            </a:r>
            <a:r>
              <a:rPr lang="zh-CN" altLang="en-US" sz="4400" b="1" dirty="0">
                <a:latin typeface="Times New Roman" panose="02020603050405020304" pitchFamily="18" charset="0"/>
              </a:rPr>
              <a:t>：</a:t>
            </a:r>
            <a:r>
              <a:rPr lang="zh-CN" altLang="en-GB" sz="4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</a:t>
            </a:r>
            <a:r>
              <a:rPr lang="en-GB" altLang="zh-CN" sz="4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22-15</a:t>
            </a:r>
            <a:endParaRPr lang="en-US" altLang="zh-CN" sz="4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15">
            <a:hlinkClick r:id="rId5" action="ppaction://hlinksldjump">
              <a:snd r:embed="rId3" name="LOGOFF.WAV"/>
            </a:hlinkClick>
          </p:cNvPr>
          <p:cNvSpPr>
            <a:spLocks noChangeArrowheads="1"/>
          </p:cNvSpPr>
          <p:nvPr/>
        </p:nvSpPr>
        <p:spPr bwMode="auto">
          <a:xfrm>
            <a:off x="2306413" y="2720470"/>
            <a:ext cx="656185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/>
            <a:r>
              <a:rPr lang="en-US" altLang="zh-CN" sz="4000" b="1" dirty="0">
                <a:latin typeface="Times New Roman" panose="02020603050405020304" pitchFamily="18" charset="0"/>
              </a:rPr>
              <a:t>22</a:t>
            </a:r>
            <a:r>
              <a:rPr lang="zh-CN" altLang="en-GB" sz="4000" b="1" dirty="0">
                <a:latin typeface="Times New Roman" panose="02020603050405020304" pitchFamily="18" charset="0"/>
              </a:rPr>
              <a:t>.</a:t>
            </a:r>
            <a:r>
              <a:rPr lang="en-US" altLang="zh-CN" sz="4000" b="1" dirty="0">
                <a:latin typeface="Times New Roman" panose="02020603050405020304" pitchFamily="18" charset="0"/>
              </a:rPr>
              <a:t>2 </a:t>
            </a:r>
            <a:r>
              <a:rPr lang="zh-CN" altLang="en-US" sz="4000" b="1" dirty="0">
                <a:latin typeface="Times New Roman" panose="02020603050405020304" pitchFamily="18" charset="0"/>
              </a:rPr>
              <a:t>：</a:t>
            </a:r>
            <a:r>
              <a:rPr lang="en-US" altLang="zh-CN" sz="4000" b="1" dirty="0">
                <a:latin typeface="Times New Roman" panose="02020603050405020304" pitchFamily="18" charset="0"/>
              </a:rPr>
              <a:t> </a:t>
            </a:r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22-6</a:t>
            </a:r>
            <a:r>
              <a: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22-8</a:t>
            </a:r>
            <a:endParaRPr lang="zh-CN" altLang="en-US" sz="4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矩形 8"/>
          <p:cNvSpPr>
            <a:spLocks noChangeArrowheads="1"/>
          </p:cNvSpPr>
          <p:nvPr/>
        </p:nvSpPr>
        <p:spPr bwMode="auto">
          <a:xfrm>
            <a:off x="2327052" y="1002001"/>
            <a:ext cx="596830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b="1" dirty="0">
                <a:solidFill>
                  <a:srgbClr val="00B050"/>
                </a:solidFill>
              </a:rPr>
              <a:t>作业以</a:t>
            </a:r>
            <a:r>
              <a:rPr lang="en-US" altLang="zh-CN" sz="4400" b="1" dirty="0">
                <a:solidFill>
                  <a:srgbClr val="9A001D"/>
                </a:solidFill>
              </a:rPr>
              <a:t>2019</a:t>
            </a:r>
            <a:r>
              <a:rPr lang="zh-CN" altLang="en-US" sz="4400" b="1" dirty="0">
                <a:solidFill>
                  <a:srgbClr val="9A001D"/>
                </a:solidFill>
              </a:rPr>
              <a:t>版教材</a:t>
            </a:r>
            <a:r>
              <a:rPr lang="zh-CN" altLang="en-US" sz="4400" b="1" dirty="0">
                <a:solidFill>
                  <a:srgbClr val="00B050"/>
                </a:solidFill>
              </a:rPr>
              <a:t>为准</a:t>
            </a:r>
          </a:p>
        </p:txBody>
      </p:sp>
      <p:sp>
        <p:nvSpPr>
          <p:cNvPr id="8" name="矩形 7"/>
          <p:cNvSpPr/>
          <p:nvPr/>
        </p:nvSpPr>
        <p:spPr>
          <a:xfrm>
            <a:off x="2523588" y="5315048"/>
            <a:ext cx="72728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3600" b="1" i="0" kern="0" dirty="0">
                <a:solidFill>
                  <a:srgbClr val="C00000"/>
                </a:solidFill>
                <a:latin typeface="宋体" pitchFamily="2" charset="-122"/>
              </a:rPr>
              <a:t>第</a:t>
            </a:r>
            <a:r>
              <a:rPr kumimoji="0" lang="zh-CN" altLang="en-US" sz="3600" b="1" i="0" kern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二十</a:t>
            </a:r>
            <a:r>
              <a:rPr kumimoji="0" lang="zh-CN" altLang="en-US" sz="3600" b="1" i="0" kern="0" dirty="0">
                <a:solidFill>
                  <a:srgbClr val="C00000"/>
                </a:solidFill>
                <a:latin typeface="宋体" pitchFamily="2" charset="-122"/>
              </a:rPr>
              <a:t>一</a:t>
            </a:r>
            <a:r>
              <a:rPr kumimoji="0" lang="zh-CN" altLang="en-US" sz="3600" b="1" i="0" kern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章，</a:t>
            </a:r>
            <a:r>
              <a:rPr kumimoji="0" lang="zh-CN" altLang="en-US" sz="3600" b="1" i="0" kern="0" dirty="0">
                <a:solidFill>
                  <a:srgbClr val="0000CC"/>
                </a:solidFill>
                <a:latin typeface="宋体" pitchFamily="2" charset="-122"/>
              </a:rPr>
              <a:t>第</a:t>
            </a:r>
            <a:r>
              <a:rPr kumimoji="0" lang="zh-CN" altLang="en-US" sz="3600" b="1" i="0" kern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二十二章</a:t>
            </a:r>
            <a:r>
              <a:rPr kumimoji="0" lang="zh-CN" altLang="en-US" sz="3600" b="1" i="0" kern="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作业</a:t>
            </a:r>
            <a:r>
              <a:rPr kumimoji="0" lang="en-US" altLang="zh-CN" sz="3600" b="1" i="0" kern="0" dirty="0">
                <a:solidFill>
                  <a:srgbClr val="000000"/>
                </a:solidFill>
                <a:latin typeface="宋体" pitchFamily="2" charset="-122"/>
              </a:rPr>
              <a:t>12</a:t>
            </a:r>
            <a:r>
              <a:rPr kumimoji="0" lang="zh-CN" altLang="en-US" sz="3600" b="1" i="0" kern="0" dirty="0">
                <a:solidFill>
                  <a:srgbClr val="000000"/>
                </a:solidFill>
                <a:latin typeface="宋体" pitchFamily="2" charset="-122"/>
              </a:rPr>
              <a:t>月</a:t>
            </a:r>
            <a:r>
              <a:rPr kumimoji="0" lang="en-US" altLang="zh-CN" sz="3600" b="1" i="0" kern="0" dirty="0">
                <a:solidFill>
                  <a:srgbClr val="000000"/>
                </a:solidFill>
                <a:latin typeface="宋体" pitchFamily="2" charset="-122"/>
              </a:rPr>
              <a:t>24</a:t>
            </a:r>
            <a:r>
              <a:rPr kumimoji="0" lang="zh-CN" altLang="en-US" sz="3600" b="1" i="0" kern="0" dirty="0">
                <a:solidFill>
                  <a:srgbClr val="000000"/>
                </a:solidFill>
                <a:latin typeface="宋体" pitchFamily="2" charset="-122"/>
              </a:rPr>
              <a:t>日在课堂交</a:t>
            </a:r>
            <a:endParaRPr kumimoji="0" lang="zh-CN" altLang="en-US" sz="3600" b="1" i="0" kern="0" dirty="0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039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8"/>
          <p:cNvSpPr>
            <a:spLocks noChangeArrowheads="1"/>
          </p:cNvSpPr>
          <p:nvPr/>
        </p:nvSpPr>
        <p:spPr bwMode="auto">
          <a:xfrm>
            <a:off x="2157752" y="1152517"/>
            <a:ext cx="627856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00FF"/>
                </a:solidFill>
              </a:rPr>
              <a:t>计算在绝对温度为 </a:t>
            </a:r>
            <a:r>
              <a:rPr lang="en-US" altLang="zh-CN" sz="2800" b="1" dirty="0">
                <a:solidFill>
                  <a:srgbClr val="FF0000"/>
                </a:solidFill>
              </a:rPr>
              <a:t>T</a:t>
            </a:r>
            <a:r>
              <a:rPr lang="zh-CN" altLang="en-US" sz="2800" b="1" dirty="0">
                <a:solidFill>
                  <a:srgbClr val="0000FF"/>
                </a:solidFill>
              </a:rPr>
              <a:t>  时质量为</a:t>
            </a:r>
            <a:r>
              <a:rPr lang="en-US" altLang="zh-CN" sz="2800" b="1" dirty="0">
                <a:solidFill>
                  <a:srgbClr val="FF0000"/>
                </a:solidFill>
              </a:rPr>
              <a:t>m</a:t>
            </a:r>
            <a:r>
              <a:rPr lang="zh-CN" altLang="en-US" sz="2800" b="1" dirty="0">
                <a:solidFill>
                  <a:srgbClr val="0000FF"/>
                </a:solidFill>
              </a:rPr>
              <a:t>的粒子的平均德布罗意波长</a:t>
            </a:r>
            <a:r>
              <a:rPr lang="en-US" altLang="zh-CN" sz="2800" b="1" dirty="0">
                <a:solidFill>
                  <a:srgbClr val="0000FF"/>
                </a:solidFill>
              </a:rPr>
              <a:t>=_____</a:t>
            </a:r>
            <a:r>
              <a:rPr lang="zh-CN" altLang="en-US" sz="2800" b="1" dirty="0">
                <a:solidFill>
                  <a:srgbClr val="0000FF"/>
                </a:solidFill>
              </a:rPr>
              <a:t>。</a:t>
            </a:r>
            <a:endParaRPr lang="zh-CN" altLang="en-US" sz="2800" b="1" dirty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8683933"/>
              </p:ext>
            </p:extLst>
          </p:nvPr>
        </p:nvGraphicFramePr>
        <p:xfrm>
          <a:off x="3141663" y="2179638"/>
          <a:ext cx="3295650" cy="127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84" name="Equation" r:id="rId3" imgW="1079280" imgH="419040" progId="Equation.DSMT4">
                  <p:embed/>
                </p:oleObj>
              </mc:Choice>
              <mc:Fallback>
                <p:oleObj name="Equation" r:id="rId3" imgW="10792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41663" y="2179638"/>
                        <a:ext cx="3295650" cy="1277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60"/>
          <p:cNvSpPr>
            <a:spLocks noChangeArrowheads="1"/>
          </p:cNvSpPr>
          <p:nvPr/>
        </p:nvSpPr>
        <p:spPr bwMode="auto">
          <a:xfrm>
            <a:off x="3287689" y="332657"/>
            <a:ext cx="401869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课堂练习题：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  <p:pic>
        <p:nvPicPr>
          <p:cNvPr id="12" name="Picture 24" descr="4C70BBA977B88F3DF7393CB7443DAF2A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8414" y="4394719"/>
            <a:ext cx="1555973" cy="166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2350194" y="4251843"/>
            <a:ext cx="685800" cy="285750"/>
          </a:xfrm>
          <a:prstGeom prst="rightArrow">
            <a:avLst>
              <a:gd name="adj1" fmla="val 50000"/>
              <a:gd name="adj2" fmla="val 79689"/>
            </a:avLst>
          </a:prstGeom>
          <a:solidFill>
            <a:srgbClr val="FFFF00"/>
          </a:solidFill>
          <a:ln w="12699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762000"/>
            <a:endParaRPr lang="zh-CN" altLang="zh-CN" sz="2800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247271"/>
              </p:ext>
            </p:extLst>
          </p:nvPr>
        </p:nvGraphicFramePr>
        <p:xfrm>
          <a:off x="3494088" y="4033838"/>
          <a:ext cx="23876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85" name="Equation" r:id="rId6" imgW="825480" imgH="266400" progId="Equation.DSMT4">
                  <p:embed/>
                </p:oleObj>
              </mc:Choice>
              <mc:Fallback>
                <p:oleObj name="Equation" r:id="rId6" imgW="82548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94088" y="4033838"/>
                        <a:ext cx="23876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2436583" y="5793624"/>
            <a:ext cx="685800" cy="285750"/>
          </a:xfrm>
          <a:prstGeom prst="rightArrow">
            <a:avLst>
              <a:gd name="adj1" fmla="val 50000"/>
              <a:gd name="adj2" fmla="val 79689"/>
            </a:avLst>
          </a:prstGeom>
          <a:solidFill>
            <a:srgbClr val="00FF00"/>
          </a:solidFill>
          <a:ln w="12699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762000"/>
            <a:endParaRPr lang="zh-CN" altLang="zh-CN" sz="2800"/>
          </a:p>
        </p:txBody>
      </p:sp>
      <p:graphicFrame>
        <p:nvGraphicFramePr>
          <p:cNvPr id="16" name="Object 10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4287541"/>
              </p:ext>
            </p:extLst>
          </p:nvPr>
        </p:nvGraphicFramePr>
        <p:xfrm>
          <a:off x="3460750" y="5241925"/>
          <a:ext cx="1308100" cy="139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86" name="Equation" r:id="rId8" imgW="393480" imgH="419040" progId="Equation.DSMT4">
                  <p:embed/>
                </p:oleObj>
              </mc:Choice>
              <mc:Fallback>
                <p:oleObj name="Equation" r:id="rId8" imgW="3934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0" y="5241925"/>
                        <a:ext cx="1308100" cy="1392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0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5572010"/>
              </p:ext>
            </p:extLst>
          </p:nvPr>
        </p:nvGraphicFramePr>
        <p:xfrm>
          <a:off x="4892676" y="5176839"/>
          <a:ext cx="2405063" cy="151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87" name="公式" r:id="rId10" imgW="723600" imgH="457200" progId="Equation.3">
                  <p:embed/>
                </p:oleObj>
              </mc:Choice>
              <mc:Fallback>
                <p:oleObj name="公式" r:id="rId10" imgW="723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2676" y="5176839"/>
                        <a:ext cx="2405063" cy="1519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2559610"/>
              </p:ext>
            </p:extLst>
          </p:nvPr>
        </p:nvGraphicFramePr>
        <p:xfrm>
          <a:off x="10233013" y="753965"/>
          <a:ext cx="1311275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88" name="公式" r:id="rId12" imgW="419100" imgH="419100" progId="Equation.3">
                  <p:embed/>
                </p:oleObj>
              </mc:Choice>
              <mc:Fallback>
                <p:oleObj name="公式" r:id="rId12" imgW="419100" imgH="419100" progId="Equation.3">
                  <p:embed/>
                  <p:pic>
                    <p:nvPicPr>
                      <p:cNvPr id="21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3013" y="753965"/>
                        <a:ext cx="1311275" cy="131127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538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1634030" y="399187"/>
            <a:ext cx="79928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练习：</a:t>
            </a:r>
            <a:r>
              <a:rPr kumimoji="1"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金属产生光电效应的红限波长为</a:t>
            </a:r>
            <a:r>
              <a:rPr kumimoji="1"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λ</a:t>
            </a:r>
            <a:r>
              <a:rPr kumimoji="1"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r>
              <a:rPr kumimoji="1"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今以波长为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λ</a:t>
            </a:r>
            <a:r>
              <a:rPr kumimoji="1"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(</a:t>
            </a:r>
            <a:r>
              <a:rPr kumimoji="1" lang="zh-CN" altLang="en-US" sz="28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λ&lt;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λ</a:t>
            </a:r>
            <a:r>
              <a:rPr kumimoji="1"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0 </a:t>
            </a:r>
            <a:r>
              <a:rPr kumimoji="1"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)的单色光照射该金属，金属释放出的电子(质量为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  <a:r>
              <a:rPr kumimoji="1"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)的</a:t>
            </a:r>
            <a:r>
              <a:rPr lang="zh-CN" altLang="en-US" sz="2800" b="1" dirty="0">
                <a:solidFill>
                  <a:srgbClr val="009900"/>
                </a:solidFill>
              </a:rPr>
              <a:t>德布罗意波长</a:t>
            </a:r>
            <a:r>
              <a:rPr kumimoji="1" lang="en-US" altLang="zh-CN" sz="36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λ</a:t>
            </a:r>
            <a:r>
              <a:rPr kumimoji="1" lang="en-US" altLang="zh-CN" sz="2800" b="1" baseline="-25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</a:rPr>
              <a:t>=_____</a:t>
            </a:r>
            <a:r>
              <a:rPr kumimoji="1"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。</a:t>
            </a:r>
          </a:p>
        </p:txBody>
      </p:sp>
      <p:pic>
        <p:nvPicPr>
          <p:cNvPr id="18" name="Picture 24" descr="4C70BBA977B88F3DF7393CB7443DAF2A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217" y="3937227"/>
            <a:ext cx="1285875" cy="1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7909772"/>
              </p:ext>
            </p:extLst>
          </p:nvPr>
        </p:nvGraphicFramePr>
        <p:xfrm>
          <a:off x="3287688" y="3345027"/>
          <a:ext cx="2952328" cy="1505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8" name="公式" r:id="rId5" imgW="901440" imgH="457200" progId="Equation.3">
                  <p:embed/>
                </p:oleObj>
              </mc:Choice>
              <mc:Fallback>
                <p:oleObj name="公式" r:id="rId5" imgW="901440" imgH="457200" progId="Equation.3">
                  <p:embed/>
                  <p:pic>
                    <p:nvPicPr>
                      <p:cNvPr id="9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688" y="3345027"/>
                        <a:ext cx="2952328" cy="15050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7868063"/>
              </p:ext>
            </p:extLst>
          </p:nvPr>
        </p:nvGraphicFramePr>
        <p:xfrm>
          <a:off x="7536159" y="3514914"/>
          <a:ext cx="3319165" cy="1335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9" name="Equation" r:id="rId7" imgW="1231560" imgH="520560" progId="Equation.DSMT4">
                  <p:embed/>
                </p:oleObj>
              </mc:Choice>
              <mc:Fallback>
                <p:oleObj name="Equation" r:id="rId7" imgW="1231560" imgH="520560" progId="Equation.DSMT4">
                  <p:embed/>
                  <p:pic>
                    <p:nvPicPr>
                      <p:cNvPr id="1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6159" y="3514914"/>
                        <a:ext cx="3319165" cy="13351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738480"/>
              </p:ext>
            </p:extLst>
          </p:nvPr>
        </p:nvGraphicFramePr>
        <p:xfrm>
          <a:off x="911424" y="2091626"/>
          <a:ext cx="10226675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0" name="Equation" r:id="rId9" imgW="3606480" imgH="431640" progId="Equation.DSMT4">
                  <p:embed/>
                </p:oleObj>
              </mc:Choice>
              <mc:Fallback>
                <p:oleObj name="Equation" r:id="rId9" imgW="3606480" imgH="431640" progId="Equation.DSMT4">
                  <p:embed/>
                  <p:pic>
                    <p:nvPicPr>
                      <p:cNvPr id="1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424" y="2091626"/>
                        <a:ext cx="10226675" cy="12636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7546435"/>
              </p:ext>
            </p:extLst>
          </p:nvPr>
        </p:nvGraphicFramePr>
        <p:xfrm>
          <a:off x="10140950" y="620713"/>
          <a:ext cx="1428750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1" name="Equation" r:id="rId11" imgW="457200" imgH="419040" progId="Equation.DSMT4">
                  <p:embed/>
                </p:oleObj>
              </mc:Choice>
              <mc:Fallback>
                <p:oleObj name="Equation" r:id="rId11" imgW="457200" imgH="419040" progId="Equation.DSMT4">
                  <p:embed/>
                  <p:pic>
                    <p:nvPicPr>
                      <p:cNvPr id="21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0950" y="620713"/>
                        <a:ext cx="1428750" cy="131127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6391274"/>
              </p:ext>
            </p:extLst>
          </p:nvPr>
        </p:nvGraphicFramePr>
        <p:xfrm>
          <a:off x="4623191" y="4608677"/>
          <a:ext cx="3672408" cy="199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2" name="Equation" r:id="rId13" imgW="1307880" imgH="711000" progId="Equation.DSMT4">
                  <p:embed/>
                </p:oleObj>
              </mc:Choice>
              <mc:Fallback>
                <p:oleObj name="Equation" r:id="rId13" imgW="1307880" imgH="711000" progId="Equation.DSMT4">
                  <p:embed/>
                  <p:pic>
                    <p:nvPicPr>
                      <p:cNvPr id="22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3191" y="4608677"/>
                        <a:ext cx="3672408" cy="199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060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11113" y="146877"/>
            <a:ext cx="10170777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i="0" dirty="0">
                <a:solidFill>
                  <a:srgbClr val="FF0000"/>
                </a:solidFill>
              </a:rPr>
              <a:t>练习：</a:t>
            </a:r>
            <a:r>
              <a:rPr lang="zh-CN" altLang="zh-CN" sz="2800" b="1" i="0" kern="100" dirty="0">
                <a:solidFill>
                  <a:srgbClr val="9900CC"/>
                </a:solidFill>
                <a:cs typeface="Times New Roman" panose="02020603050405020304" pitchFamily="18" charset="0"/>
              </a:rPr>
              <a:t>在康普顿效应实验中，</a:t>
            </a:r>
            <a:r>
              <a:rPr lang="zh-CN" altLang="en-US" sz="2800" b="1" i="0" kern="100" dirty="0">
                <a:solidFill>
                  <a:srgbClr val="9900CC"/>
                </a:solidFill>
                <a:cs typeface="Times New Roman" panose="02020603050405020304" pitchFamily="18" charset="0"/>
              </a:rPr>
              <a:t>已知</a:t>
            </a:r>
            <a:r>
              <a:rPr lang="zh-CN" altLang="zh-CN" sz="2800" b="1" i="0" kern="100" dirty="0">
                <a:solidFill>
                  <a:srgbClr val="9900CC"/>
                </a:solidFill>
                <a:cs typeface="Times New Roman" panose="02020603050405020304" pitchFamily="18" charset="0"/>
              </a:rPr>
              <a:t>散射光波长是入射光波长的</a:t>
            </a:r>
            <a:r>
              <a:rPr lang="en-US" altLang="zh-CN" sz="2800" b="1" i="0" kern="100" dirty="0">
                <a:solidFill>
                  <a:srgbClr val="9900CC"/>
                </a:solidFill>
              </a:rPr>
              <a:t> </a:t>
            </a:r>
            <a:r>
              <a:rPr lang="en-US" altLang="zh-CN" sz="2800" b="1" i="0" kern="100" dirty="0">
                <a:solidFill>
                  <a:srgbClr val="FF0000"/>
                </a:solidFill>
              </a:rPr>
              <a:t>n</a:t>
            </a:r>
            <a:r>
              <a:rPr lang="zh-CN" altLang="zh-CN" sz="2800" b="1" i="0" kern="100" dirty="0">
                <a:solidFill>
                  <a:srgbClr val="9900CC"/>
                </a:solidFill>
                <a:cs typeface="Times New Roman" panose="02020603050405020304" pitchFamily="18" charset="0"/>
              </a:rPr>
              <a:t>倍</a:t>
            </a:r>
            <a:r>
              <a:rPr lang="zh-CN" altLang="zh-CN" sz="2800" b="1" kern="100" dirty="0">
                <a:solidFill>
                  <a:srgbClr val="9900CC"/>
                </a:solidFill>
                <a:cs typeface="Times New Roman" panose="02020603050405020304" pitchFamily="18" charset="0"/>
              </a:rPr>
              <a:t>，反冲电子</a:t>
            </a:r>
            <a:r>
              <a:rPr lang="zh-CN" altLang="en-US" sz="2800" b="1" kern="100" dirty="0">
                <a:solidFill>
                  <a:srgbClr val="9900CC"/>
                </a:solidFill>
                <a:cs typeface="Times New Roman" panose="02020603050405020304" pitchFamily="18" charset="0"/>
              </a:rPr>
              <a:t>的能量远大于其静止能量，</a:t>
            </a:r>
            <a:r>
              <a:rPr lang="zh-CN" altLang="zh-CN" sz="2800" b="1" i="0" kern="100" dirty="0">
                <a:solidFill>
                  <a:srgbClr val="9900CC"/>
                </a:solidFill>
                <a:cs typeface="Times New Roman" panose="02020603050405020304" pitchFamily="18" charset="0"/>
              </a:rPr>
              <a:t>则</a:t>
            </a:r>
            <a:r>
              <a:rPr lang="zh-CN" altLang="zh-CN" sz="2800" b="1" kern="100" dirty="0">
                <a:solidFill>
                  <a:srgbClr val="9900CC"/>
                </a:solidFill>
                <a:cs typeface="Times New Roman" panose="02020603050405020304" pitchFamily="18" charset="0"/>
              </a:rPr>
              <a:t>散射光波长与</a:t>
            </a:r>
            <a:r>
              <a:rPr lang="zh-CN" altLang="zh-CN" sz="2800" b="1" i="0" kern="100" dirty="0">
                <a:solidFill>
                  <a:srgbClr val="9900CC"/>
                </a:solidFill>
                <a:cs typeface="Times New Roman" panose="02020603050405020304" pitchFamily="18" charset="0"/>
              </a:rPr>
              <a:t>反冲电子</a:t>
            </a:r>
            <a:r>
              <a:rPr lang="zh-CN" altLang="en-US" sz="2800" b="1" i="0" kern="100" dirty="0">
                <a:solidFill>
                  <a:srgbClr val="9900CC"/>
                </a:solidFill>
                <a:cs typeface="Times New Roman" panose="02020603050405020304" pitchFamily="18" charset="0"/>
              </a:rPr>
              <a:t>的</a:t>
            </a:r>
            <a:r>
              <a:rPr lang="zh-CN" altLang="zh-CN" sz="2800" b="1" kern="100" dirty="0">
                <a:solidFill>
                  <a:srgbClr val="9900CC"/>
                </a:solidFill>
                <a:cs typeface="Times New Roman" panose="02020603050405020304" pitchFamily="18" charset="0"/>
              </a:rPr>
              <a:t>波长之</a:t>
            </a:r>
            <a:r>
              <a:rPr lang="zh-CN" altLang="zh-CN" sz="2800" b="1" i="0" kern="100" dirty="0">
                <a:solidFill>
                  <a:srgbClr val="9900CC"/>
                </a:solidFill>
                <a:cs typeface="Times New Roman" panose="02020603050405020304" pitchFamily="18" charset="0"/>
              </a:rPr>
              <a:t>比</a:t>
            </a:r>
            <a:r>
              <a:rPr lang="en-US" altLang="zh-CN" sz="2800" b="1" kern="100" dirty="0">
                <a:solidFill>
                  <a:srgbClr val="FF0000"/>
                </a:solidFill>
                <a:latin typeface="宋体" panose="02010600030101010101" pitchFamily="2" charset="-122"/>
              </a:rPr>
              <a:t>λ</a:t>
            </a:r>
            <a:r>
              <a:rPr lang="en-US" altLang="zh-CN" sz="2800" b="1" i="0" kern="100" dirty="0">
                <a:solidFill>
                  <a:srgbClr val="FF0000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/</a:t>
            </a:r>
            <a:r>
              <a:rPr lang="en-US" altLang="zh-CN" sz="2800" b="1" i="0" kern="100" dirty="0">
                <a:solidFill>
                  <a:srgbClr val="FF0000"/>
                </a:solidFill>
              </a:rPr>
              <a:t> </a:t>
            </a:r>
            <a:r>
              <a:rPr kumimoji="1" lang="en-US" altLang="zh-CN" sz="36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λ</a:t>
            </a:r>
            <a:r>
              <a:rPr kumimoji="1" lang="en-US" altLang="zh-CN" sz="2800" b="1" baseline="-25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  <a:r>
              <a:rPr kumimoji="1"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0" kern="100" dirty="0">
                <a:solidFill>
                  <a:srgbClr val="9900CC"/>
                </a:solidFill>
                <a:cs typeface="Times New Roman" panose="02020603050405020304" pitchFamily="18" charset="0"/>
              </a:rPr>
              <a:t>=</a:t>
            </a:r>
            <a:r>
              <a:rPr lang="en-US" altLang="zh-CN" sz="2800" b="1" i="0" kern="100" dirty="0">
                <a:solidFill>
                  <a:srgbClr val="9900CC"/>
                </a:solidFill>
              </a:rPr>
              <a:t>______</a:t>
            </a:r>
            <a:r>
              <a:rPr lang="zh-CN" altLang="en-US" sz="2800" b="1" i="0" kern="100" dirty="0">
                <a:solidFill>
                  <a:srgbClr val="9900CC"/>
                </a:solidFill>
              </a:rPr>
              <a:t>。</a:t>
            </a:r>
            <a:endParaRPr lang="zh-CN" altLang="en-US" b="1" i="0" dirty="0">
              <a:solidFill>
                <a:srgbClr val="9900CC"/>
              </a:solidFill>
            </a:endParaRPr>
          </a:p>
        </p:txBody>
      </p:sp>
      <p:graphicFrame>
        <p:nvGraphicFramePr>
          <p:cNvPr id="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2197386"/>
              </p:ext>
            </p:extLst>
          </p:nvPr>
        </p:nvGraphicFramePr>
        <p:xfrm>
          <a:off x="811113" y="1502032"/>
          <a:ext cx="1098550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34" name="公式" r:id="rId3" imgW="431640" imgH="431640" progId="Equation.3">
                  <p:embed/>
                </p:oleObj>
              </mc:Choice>
              <mc:Fallback>
                <p:oleObj name="公式" r:id="rId3" imgW="431640" imgH="431640" progId="Equation.3">
                  <p:embed/>
                  <p:pic>
                    <p:nvPicPr>
                      <p:cNvPr id="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113" y="1502032"/>
                        <a:ext cx="1098550" cy="110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820250"/>
              </p:ext>
            </p:extLst>
          </p:nvPr>
        </p:nvGraphicFramePr>
        <p:xfrm>
          <a:off x="3215680" y="1683114"/>
          <a:ext cx="2801192" cy="1053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35" name="公式" r:id="rId5" imgW="1054080" imgH="393480" progId="Equation.3">
                  <p:embed/>
                </p:oleObj>
              </mc:Choice>
              <mc:Fallback>
                <p:oleObj name="公式" r:id="rId5" imgW="1054080" imgH="393480" progId="Equation.3">
                  <p:embed/>
                  <p:pic>
                    <p:nvPicPr>
                      <p:cNvPr id="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5680" y="1683114"/>
                        <a:ext cx="2801192" cy="1053101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9804936"/>
              </p:ext>
            </p:extLst>
          </p:nvPr>
        </p:nvGraphicFramePr>
        <p:xfrm>
          <a:off x="4265640" y="2778292"/>
          <a:ext cx="2459037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36" name="Equation" r:id="rId7" imgW="825480" imgH="431640" progId="Equation.DSMT4">
                  <p:embed/>
                </p:oleObj>
              </mc:Choice>
              <mc:Fallback>
                <p:oleObj name="Equation" r:id="rId7" imgW="825480" imgH="431640" progId="Equation.DSMT4">
                  <p:embed/>
                  <p:pic>
                    <p:nvPicPr>
                      <p:cNvPr id="6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5640" y="2778292"/>
                        <a:ext cx="2459037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6977284"/>
              </p:ext>
            </p:extLst>
          </p:nvPr>
        </p:nvGraphicFramePr>
        <p:xfrm>
          <a:off x="6040185" y="5095242"/>
          <a:ext cx="5533747" cy="1277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37" name="Equation" r:id="rId9" imgW="1574640" imgH="482400" progId="Equation.DSMT4">
                  <p:embed/>
                </p:oleObj>
              </mc:Choice>
              <mc:Fallback>
                <p:oleObj name="Equation" r:id="rId9" imgW="1574640" imgH="482400" progId="Equation.DSMT4">
                  <p:embed/>
                  <p:pic>
                    <p:nvPicPr>
                      <p:cNvPr id="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0185" y="5095242"/>
                        <a:ext cx="5533747" cy="12779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8453319"/>
              </p:ext>
            </p:extLst>
          </p:nvPr>
        </p:nvGraphicFramePr>
        <p:xfrm>
          <a:off x="8167958" y="6298801"/>
          <a:ext cx="1185863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38" name="Equation" r:id="rId11" imgW="431640" imgH="177480" progId="Equation.DSMT4">
                  <p:embed/>
                </p:oleObj>
              </mc:Choice>
              <mc:Fallback>
                <p:oleObj name="Equation" r:id="rId11" imgW="431640" imgH="177480" progId="Equation.DSMT4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167958" y="6298801"/>
                        <a:ext cx="1185863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7600567" y="1194034"/>
            <a:ext cx="3733800" cy="2971800"/>
            <a:chOff x="2784" y="368"/>
            <a:chExt cx="2880" cy="2224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2784" y="528"/>
              <a:ext cx="2880" cy="20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6666"/>
              </a:solidFill>
              <a:miter lim="800000"/>
              <a:headEnd/>
              <a:tailEnd type="none" w="sm" len="lg"/>
            </a:ln>
          </p:spPr>
          <p:txBody>
            <a:bodyPr wrap="none" anchor="ctr"/>
            <a:lstStyle>
              <a:lvl1pPr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5136" y="1680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 flipV="1">
              <a:off x="3840" y="768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" name="Object 8"/>
            <p:cNvGraphicFramePr>
              <a:graphicFrameLocks noChangeAspect="1"/>
            </p:cNvGraphicFramePr>
            <p:nvPr/>
          </p:nvGraphicFramePr>
          <p:xfrm>
            <a:off x="5232" y="1392"/>
            <a:ext cx="208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139" name="公式" r:id="rId13" imgW="177646" imgH="190335" progId="Equation.3">
                    <p:embed/>
                  </p:oleObj>
                </mc:Choice>
                <mc:Fallback>
                  <p:oleObj name="公式" r:id="rId13" imgW="177646" imgH="190335" progId="Equation.3">
                    <p:embed/>
                    <p:pic>
                      <p:nvPicPr>
                        <p:cNvPr id="37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1392"/>
                          <a:ext cx="208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9"/>
            <p:cNvGraphicFramePr>
              <a:graphicFrameLocks noChangeAspect="1"/>
            </p:cNvGraphicFramePr>
            <p:nvPr/>
          </p:nvGraphicFramePr>
          <p:xfrm>
            <a:off x="3840" y="768"/>
            <a:ext cx="225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140" name="公式" r:id="rId15" imgW="190417" imgH="241195" progId="Equation.3">
                    <p:embed/>
                  </p:oleObj>
                </mc:Choice>
                <mc:Fallback>
                  <p:oleObj name="公式" r:id="rId15" imgW="190417" imgH="241195" progId="Equation.3">
                    <p:embed/>
                    <p:pic>
                      <p:nvPicPr>
                        <p:cNvPr id="38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768"/>
                          <a:ext cx="225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V="1">
              <a:off x="4320" y="1680"/>
              <a:ext cx="816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4656" y="1104"/>
              <a:ext cx="48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3840" y="1680"/>
              <a:ext cx="124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7" name="Group 13"/>
            <p:cNvGrpSpPr>
              <a:grpSpLocks/>
            </p:cNvGrpSpPr>
            <p:nvPr/>
          </p:nvGrpSpPr>
          <p:grpSpPr bwMode="auto">
            <a:xfrm>
              <a:off x="2799" y="823"/>
              <a:ext cx="1041" cy="857"/>
              <a:chOff x="2799" y="823"/>
              <a:chExt cx="1041" cy="857"/>
            </a:xfrm>
          </p:grpSpPr>
          <p:sp>
            <p:nvSpPr>
              <p:cNvPr id="33" name="Line 14"/>
              <p:cNvSpPr>
                <a:spLocks noChangeShapeType="1"/>
              </p:cNvSpPr>
              <p:nvPr/>
            </p:nvSpPr>
            <p:spPr bwMode="auto">
              <a:xfrm>
                <a:off x="2976" y="1680"/>
                <a:ext cx="86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4" name="Object 15"/>
              <p:cNvGraphicFramePr>
                <a:graphicFrameLocks noChangeAspect="1"/>
              </p:cNvGraphicFramePr>
              <p:nvPr/>
            </p:nvGraphicFramePr>
            <p:xfrm>
              <a:off x="2799" y="823"/>
              <a:ext cx="784" cy="6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141" name="公式" r:id="rId17" imgW="361991" imgH="304755" progId="Equation.3">
                      <p:embed/>
                    </p:oleObj>
                  </mc:Choice>
                  <mc:Fallback>
                    <p:oleObj name="公式" r:id="rId17" imgW="361991" imgH="304755" progId="Equation.3">
                      <p:embed/>
                      <p:pic>
                        <p:nvPicPr>
                          <p:cNvPr id="59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99" y="823"/>
                            <a:ext cx="784" cy="69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8" name="Group 16"/>
            <p:cNvGrpSpPr>
              <a:grpSpLocks/>
            </p:cNvGrpSpPr>
            <p:nvPr/>
          </p:nvGrpSpPr>
          <p:grpSpPr bwMode="auto">
            <a:xfrm>
              <a:off x="3840" y="368"/>
              <a:ext cx="1162" cy="1312"/>
              <a:chOff x="3840" y="368"/>
              <a:chExt cx="1162" cy="1312"/>
            </a:xfrm>
          </p:grpSpPr>
          <p:sp>
            <p:nvSpPr>
              <p:cNvPr id="31" name="Line 17"/>
              <p:cNvSpPr>
                <a:spLocks noChangeShapeType="1"/>
              </p:cNvSpPr>
              <p:nvPr/>
            </p:nvSpPr>
            <p:spPr bwMode="auto">
              <a:xfrm flipV="1">
                <a:off x="3840" y="1104"/>
                <a:ext cx="816" cy="57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2" name="Object 18"/>
              <p:cNvGraphicFramePr>
                <a:graphicFrameLocks noChangeAspect="1"/>
              </p:cNvGraphicFramePr>
              <p:nvPr/>
            </p:nvGraphicFramePr>
            <p:xfrm>
              <a:off x="4286" y="368"/>
              <a:ext cx="716" cy="7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142" name="公式" r:id="rId19" imgW="266702" imgH="304755" progId="Equation.3">
                      <p:embed/>
                    </p:oleObj>
                  </mc:Choice>
                  <mc:Fallback>
                    <p:oleObj name="公式" r:id="rId19" imgW="266702" imgH="304755" progId="Equation.3">
                      <p:embed/>
                      <p:pic>
                        <p:nvPicPr>
                          <p:cNvPr id="57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86" y="368"/>
                            <a:ext cx="716" cy="7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9" name="Group 19"/>
            <p:cNvGrpSpPr>
              <a:grpSpLocks/>
            </p:cNvGrpSpPr>
            <p:nvPr/>
          </p:nvGrpSpPr>
          <p:grpSpPr bwMode="auto">
            <a:xfrm>
              <a:off x="3840" y="1680"/>
              <a:ext cx="829" cy="886"/>
              <a:chOff x="3840" y="1680"/>
              <a:chExt cx="829" cy="886"/>
            </a:xfrm>
          </p:grpSpPr>
          <p:sp>
            <p:nvSpPr>
              <p:cNvPr id="29" name="Line 20"/>
              <p:cNvSpPr>
                <a:spLocks noChangeShapeType="1"/>
              </p:cNvSpPr>
              <p:nvPr/>
            </p:nvSpPr>
            <p:spPr bwMode="auto">
              <a:xfrm>
                <a:off x="3840" y="1680"/>
                <a:ext cx="480" cy="576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0" name="Object 2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18820170"/>
                  </p:ext>
                </p:extLst>
              </p:nvPr>
            </p:nvGraphicFramePr>
            <p:xfrm>
              <a:off x="4072" y="2168"/>
              <a:ext cx="597" cy="3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143" name="Equation" r:id="rId21" imgW="241200" imgH="177480" progId="Equation.DSMT4">
                      <p:embed/>
                    </p:oleObj>
                  </mc:Choice>
                  <mc:Fallback>
                    <p:oleObj name="Equation" r:id="rId21" imgW="241200" imgH="177480" progId="Equation.DSMT4">
                      <p:embed/>
                      <p:pic>
                        <p:nvPicPr>
                          <p:cNvPr id="55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72" y="2168"/>
                            <a:ext cx="597" cy="39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 flipV="1">
              <a:off x="3840" y="1440"/>
              <a:ext cx="33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8542201"/>
                </p:ext>
              </p:extLst>
            </p:nvPr>
          </p:nvGraphicFramePr>
          <p:xfrm>
            <a:off x="3926" y="1023"/>
            <a:ext cx="298" cy="4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144" name="公式" r:id="rId23" imgW="126725" imgH="177415" progId="Equation.3">
                    <p:embed/>
                  </p:oleObj>
                </mc:Choice>
                <mc:Fallback>
                  <p:oleObj name="公式" r:id="rId23" imgW="126725" imgH="177415" progId="Equation.3">
                    <p:embed/>
                    <p:pic>
                      <p:nvPicPr>
                        <p:cNvPr id="46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6" y="1023"/>
                          <a:ext cx="298" cy="4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2928" y="168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" name="Object 25"/>
            <p:cNvGraphicFramePr>
              <a:graphicFrameLocks noChangeAspect="1"/>
            </p:cNvGraphicFramePr>
            <p:nvPr/>
          </p:nvGraphicFramePr>
          <p:xfrm>
            <a:off x="2979" y="1668"/>
            <a:ext cx="389" cy="5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145" name="公式" r:id="rId25" imgW="165028" imgH="228501" progId="Equation.3">
                    <p:embed/>
                  </p:oleObj>
                </mc:Choice>
                <mc:Fallback>
                  <p:oleObj name="公式" r:id="rId25" imgW="165028" imgH="228501" progId="Equation.3">
                    <p:embed/>
                    <p:pic>
                      <p:nvPicPr>
                        <p:cNvPr id="48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9" y="1668"/>
                          <a:ext cx="389" cy="5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Oval 26"/>
            <p:cNvSpPr>
              <a:spLocks noChangeArrowheads="1"/>
            </p:cNvSpPr>
            <p:nvPr/>
          </p:nvSpPr>
          <p:spPr bwMode="auto">
            <a:xfrm>
              <a:off x="3768" y="1632"/>
              <a:ext cx="144" cy="1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5" name="Object 27"/>
            <p:cNvGraphicFramePr>
              <a:graphicFrameLocks noChangeAspect="1"/>
            </p:cNvGraphicFramePr>
            <p:nvPr/>
          </p:nvGraphicFramePr>
          <p:xfrm>
            <a:off x="4416" y="1344"/>
            <a:ext cx="21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146" name="公式" r:id="rId27" imgW="95289" imgH="152512" progId="Equation.3">
                    <p:embed/>
                  </p:oleObj>
                </mc:Choice>
                <mc:Fallback>
                  <p:oleObj name="公式" r:id="rId27" imgW="95289" imgH="152512" progId="Equation.3">
                    <p:embed/>
                    <p:pic>
                      <p:nvPicPr>
                        <p:cNvPr id="5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1344"/>
                          <a:ext cx="211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Arc 28"/>
            <p:cNvSpPr>
              <a:spLocks/>
            </p:cNvSpPr>
            <p:nvPr/>
          </p:nvSpPr>
          <p:spPr bwMode="auto">
            <a:xfrm flipV="1">
              <a:off x="4032" y="1681"/>
              <a:ext cx="192" cy="290"/>
            </a:xfrm>
            <a:custGeom>
              <a:avLst/>
              <a:gdLst>
                <a:gd name="T0" fmla="*/ 0 w 21600"/>
                <a:gd name="T1" fmla="*/ 0 h 26139"/>
                <a:gd name="T2" fmla="*/ 0 w 21600"/>
                <a:gd name="T3" fmla="*/ 0 h 26139"/>
                <a:gd name="T4" fmla="*/ 0 w 21600"/>
                <a:gd name="T5" fmla="*/ 0 h 2613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6139"/>
                <a:gd name="T11" fmla="*/ 21600 w 21600"/>
                <a:gd name="T12" fmla="*/ 26139 h 261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6139" fill="none" extrusionOk="0">
                  <a:moveTo>
                    <a:pt x="4760" y="0"/>
                  </a:moveTo>
                  <a:cubicBezTo>
                    <a:pt x="14607" y="2225"/>
                    <a:pt x="21600" y="10973"/>
                    <a:pt x="21600" y="21069"/>
                  </a:cubicBezTo>
                  <a:cubicBezTo>
                    <a:pt x="21600" y="22776"/>
                    <a:pt x="21397" y="24478"/>
                    <a:pt x="20996" y="26138"/>
                  </a:cubicBezTo>
                </a:path>
                <a:path w="21600" h="26139" stroke="0" extrusionOk="0">
                  <a:moveTo>
                    <a:pt x="4760" y="0"/>
                  </a:moveTo>
                  <a:cubicBezTo>
                    <a:pt x="14607" y="2225"/>
                    <a:pt x="21600" y="10973"/>
                    <a:pt x="21600" y="21069"/>
                  </a:cubicBezTo>
                  <a:cubicBezTo>
                    <a:pt x="21600" y="22776"/>
                    <a:pt x="21397" y="24478"/>
                    <a:pt x="20996" y="26138"/>
                  </a:cubicBezTo>
                  <a:lnTo>
                    <a:pt x="0" y="21069"/>
                  </a:lnTo>
                  <a:lnTo>
                    <a:pt x="4760" y="0"/>
                  </a:lnTo>
                  <a:close/>
                </a:path>
              </a:pathLst>
            </a:custGeom>
            <a:noFill/>
            <a:ln w="28575">
              <a:solidFill>
                <a:srgbClr val="CC00CC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Arc 29"/>
            <p:cNvSpPr>
              <a:spLocks/>
            </p:cNvSpPr>
            <p:nvPr/>
          </p:nvSpPr>
          <p:spPr bwMode="auto">
            <a:xfrm rot="20593036" flipV="1">
              <a:off x="4176" y="1392"/>
              <a:ext cx="192" cy="294"/>
            </a:xfrm>
            <a:custGeom>
              <a:avLst/>
              <a:gdLst>
                <a:gd name="T0" fmla="*/ 0 w 21600"/>
                <a:gd name="T1" fmla="*/ 0 h 30659"/>
                <a:gd name="T2" fmla="*/ 0 w 21600"/>
                <a:gd name="T3" fmla="*/ 0 h 30659"/>
                <a:gd name="T4" fmla="*/ 0 w 21600"/>
                <a:gd name="T5" fmla="*/ 0 h 30659"/>
                <a:gd name="T6" fmla="*/ 0 60000 65536"/>
                <a:gd name="T7" fmla="*/ 0 60000 65536"/>
                <a:gd name="T8" fmla="*/ 0 60000 65536"/>
                <a:gd name="T9" fmla="*/ 0 w 21600"/>
                <a:gd name="T10" fmla="*/ 0 h 30659"/>
                <a:gd name="T11" fmla="*/ 21600 w 21600"/>
                <a:gd name="T12" fmla="*/ 30659 h 3065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0659" fill="none" extrusionOk="0">
                  <a:moveTo>
                    <a:pt x="14791" y="-1"/>
                  </a:moveTo>
                  <a:cubicBezTo>
                    <a:pt x="19135" y="4082"/>
                    <a:pt x="21600" y="9779"/>
                    <a:pt x="21600" y="15741"/>
                  </a:cubicBezTo>
                  <a:cubicBezTo>
                    <a:pt x="21600" y="21297"/>
                    <a:pt x="19458" y="26640"/>
                    <a:pt x="15620" y="30658"/>
                  </a:cubicBezTo>
                </a:path>
                <a:path w="21600" h="30659" stroke="0" extrusionOk="0">
                  <a:moveTo>
                    <a:pt x="14791" y="-1"/>
                  </a:moveTo>
                  <a:cubicBezTo>
                    <a:pt x="19135" y="4082"/>
                    <a:pt x="21600" y="9779"/>
                    <a:pt x="21600" y="15741"/>
                  </a:cubicBezTo>
                  <a:cubicBezTo>
                    <a:pt x="21600" y="21297"/>
                    <a:pt x="19458" y="26640"/>
                    <a:pt x="15620" y="30658"/>
                  </a:cubicBezTo>
                  <a:lnTo>
                    <a:pt x="0" y="15741"/>
                  </a:lnTo>
                  <a:lnTo>
                    <a:pt x="14791" y="-1"/>
                  </a:lnTo>
                  <a:close/>
                </a:path>
              </a:pathLst>
            </a:custGeom>
            <a:noFill/>
            <a:ln w="28575">
              <a:solidFill>
                <a:srgbClr val="0099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8" name="Object 30"/>
            <p:cNvGraphicFramePr>
              <a:graphicFrameLocks noChangeAspect="1"/>
            </p:cNvGraphicFramePr>
            <p:nvPr/>
          </p:nvGraphicFramePr>
          <p:xfrm>
            <a:off x="4224" y="1728"/>
            <a:ext cx="28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147" name="公式" r:id="rId29" imgW="114185" imgH="152512" progId="Equation.3">
                    <p:embed/>
                  </p:oleObj>
                </mc:Choice>
                <mc:Fallback>
                  <p:oleObj name="公式" r:id="rId29" imgW="114185" imgH="152512" progId="Equation.3">
                    <p:embed/>
                    <p:pic>
                      <p:nvPicPr>
                        <p:cNvPr id="53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728"/>
                          <a:ext cx="280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" name="矩形 34"/>
          <p:cNvSpPr/>
          <p:nvPr/>
        </p:nvSpPr>
        <p:spPr>
          <a:xfrm>
            <a:off x="809582" y="2640219"/>
            <a:ext cx="340986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i="0" dirty="0">
                <a:solidFill>
                  <a:srgbClr val="FF3300"/>
                </a:solidFill>
              </a:rPr>
              <a:t>能量守恒：</a:t>
            </a:r>
            <a:r>
              <a:rPr lang="zh-CN" altLang="en-US" sz="2800" b="1" i="0" dirty="0">
                <a:solidFill>
                  <a:srgbClr val="009900"/>
                </a:solidFill>
              </a:rPr>
              <a:t>电子</a:t>
            </a:r>
            <a:r>
              <a:rPr lang="zh-CN" altLang="zh-CN" sz="2800" b="1" i="0" kern="100" dirty="0">
                <a:solidFill>
                  <a:srgbClr val="009900"/>
                </a:solidFill>
                <a:cs typeface="Times New Roman" panose="02020603050405020304" pitchFamily="18" charset="0"/>
              </a:rPr>
              <a:t>反冲</a:t>
            </a:r>
            <a:r>
              <a:rPr lang="zh-CN" altLang="en-US" sz="2800" b="1" i="0" dirty="0">
                <a:solidFill>
                  <a:srgbClr val="009900"/>
                </a:solidFill>
              </a:rPr>
              <a:t>动能等于光子散射前后的能量之差</a:t>
            </a:r>
            <a:endParaRPr lang="zh-CN" altLang="en-US" sz="2800" dirty="0">
              <a:solidFill>
                <a:srgbClr val="009900"/>
              </a:solidFill>
            </a:endParaRPr>
          </a:p>
        </p:txBody>
      </p:sp>
      <p:graphicFrame>
        <p:nvGraphicFramePr>
          <p:cNvPr id="36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7925080"/>
              </p:ext>
            </p:extLst>
          </p:nvPr>
        </p:nvGraphicFramePr>
        <p:xfrm>
          <a:off x="3197191" y="5264557"/>
          <a:ext cx="1428750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48" name="Equation" r:id="rId31" imgW="457200" imgH="419040" progId="Equation.DSMT4">
                  <p:embed/>
                </p:oleObj>
              </mc:Choice>
              <mc:Fallback>
                <p:oleObj name="Equation" r:id="rId31" imgW="457200" imgH="419040" progId="Equation.DSMT4">
                  <p:embed/>
                  <p:pic>
                    <p:nvPicPr>
                      <p:cNvPr id="22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7191" y="5264557"/>
                        <a:ext cx="1428750" cy="131127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5255083"/>
              </p:ext>
            </p:extLst>
          </p:nvPr>
        </p:nvGraphicFramePr>
        <p:xfrm>
          <a:off x="4557357" y="5439225"/>
          <a:ext cx="871537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49" name="Equation" r:id="rId33" imgW="355320" imgH="431640" progId="Equation.DSMT4">
                  <p:embed/>
                </p:oleObj>
              </mc:Choice>
              <mc:Fallback>
                <p:oleObj name="Equation" r:id="rId33" imgW="355320" imgH="431640" progId="Equation.DSMT4">
                  <p:embed/>
                  <p:pic>
                    <p:nvPicPr>
                      <p:cNvPr id="14" name="对象 13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4557357" y="5439225"/>
                        <a:ext cx="871537" cy="106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矩形 38"/>
          <p:cNvSpPr/>
          <p:nvPr/>
        </p:nvSpPr>
        <p:spPr>
          <a:xfrm>
            <a:off x="191344" y="5369026"/>
            <a:ext cx="31310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kern="100" dirty="0">
                <a:solidFill>
                  <a:srgbClr val="9900CC"/>
                </a:solidFill>
                <a:cs typeface="Times New Roman" panose="02020603050405020304" pitchFamily="18" charset="0"/>
              </a:rPr>
              <a:t>反冲电子</a:t>
            </a:r>
            <a:r>
              <a:rPr lang="zh-CN" altLang="en-US" sz="2800" b="1" kern="100" dirty="0">
                <a:solidFill>
                  <a:srgbClr val="9900CC"/>
                </a:solidFill>
                <a:cs typeface="Times New Roman" panose="02020603050405020304" pitchFamily="18" charset="0"/>
              </a:rPr>
              <a:t>的能量远大于其静止能量</a:t>
            </a:r>
            <a:endParaRPr lang="zh-CN" altLang="en-US" sz="2800" dirty="0"/>
          </a:p>
        </p:txBody>
      </p:sp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1769199"/>
              </p:ext>
            </p:extLst>
          </p:nvPr>
        </p:nvGraphicFramePr>
        <p:xfrm>
          <a:off x="479376" y="4243463"/>
          <a:ext cx="6916738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50" name="Equation" r:id="rId35" imgW="2361960" imgH="355320" progId="Equation.DSMT4">
                  <p:embed/>
                </p:oleObj>
              </mc:Choice>
              <mc:Fallback>
                <p:oleObj name="Equation" r:id="rId35" imgW="2361960" imgH="355320" progId="Equation.DSMT4">
                  <p:embed/>
                  <p:pic>
                    <p:nvPicPr>
                      <p:cNvPr id="17" name="对象 16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479376" y="4243463"/>
                        <a:ext cx="6916738" cy="103822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185768"/>
              </p:ext>
            </p:extLst>
          </p:nvPr>
        </p:nvGraphicFramePr>
        <p:xfrm>
          <a:off x="7403610" y="4645144"/>
          <a:ext cx="954088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51" name="Equation" r:id="rId37" imgW="330120" imgH="164880" progId="Equation.DSMT4">
                  <p:embed/>
                </p:oleObj>
              </mc:Choice>
              <mc:Fallback>
                <p:oleObj name="Equation" r:id="rId37" imgW="330120" imgH="164880" progId="Equation.DSMT4">
                  <p:embed/>
                  <p:pic>
                    <p:nvPicPr>
                      <p:cNvPr id="14" name="对象 13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7403610" y="4645144"/>
                        <a:ext cx="954088" cy="477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912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192706" y="243427"/>
            <a:ext cx="1199929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练习：</a:t>
            </a:r>
            <a:r>
              <a:rPr kumimoji="1" lang="zh-CN" altLang="en-US" sz="2800" b="1" dirty="0">
                <a:solidFill>
                  <a:srgbClr val="9900CC"/>
                </a:solidFill>
                <a:latin typeface="Times New Roman" panose="02020603050405020304" pitchFamily="18" charset="0"/>
              </a:rPr>
              <a:t>已知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康普顿波长为</a:t>
            </a:r>
            <a:r>
              <a:rPr kumimoji="1"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λ</a:t>
            </a:r>
            <a:r>
              <a:rPr kumimoji="1" lang="en-US" altLang="zh-CN" sz="2800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。康普顿散射中，</a:t>
            </a:r>
            <a:r>
              <a:rPr kumimoji="1" lang="zh-CN" altLang="en-US" sz="2800" b="1" dirty="0">
                <a:solidFill>
                  <a:srgbClr val="9900CC"/>
                </a:solidFill>
                <a:latin typeface="Times New Roman" panose="02020603050405020304" pitchFamily="18" charset="0"/>
              </a:rPr>
              <a:t>波长为</a:t>
            </a:r>
            <a:r>
              <a:rPr kumimoji="1"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λ</a:t>
            </a:r>
            <a:r>
              <a:rPr kumimoji="1" lang="en-US" altLang="zh-CN" sz="2800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solidFill>
                  <a:srgbClr val="9900CC"/>
                </a:solidFill>
                <a:latin typeface="Times New Roman" panose="02020603050405020304" pitchFamily="18" charset="0"/>
              </a:rPr>
              <a:t>的</a:t>
            </a:r>
            <a:r>
              <a:rPr kumimoji="1" lang="en-US" altLang="zh-CN" sz="2800" b="1" dirty="0">
                <a:solidFill>
                  <a:srgbClr val="9900CC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800" b="1" dirty="0">
                <a:solidFill>
                  <a:srgbClr val="9900CC"/>
                </a:solidFill>
                <a:latin typeface="Times New Roman" panose="02020603050405020304" pitchFamily="18" charset="0"/>
              </a:rPr>
              <a:t>射线经物体散射后沿与入射方向成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/2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solidFill>
                  <a:srgbClr val="9900CC"/>
                </a:solidFill>
                <a:latin typeface="Times New Roman" panose="02020603050405020304" pitchFamily="18" charset="0"/>
              </a:rPr>
              <a:t>角方向散射。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那么</a:t>
            </a:r>
            <a:r>
              <a:rPr kumimoji="1" lang="zh-CN" altLang="zh-CN" sz="2800" b="1" kern="100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反冲</a:t>
            </a:r>
            <a:r>
              <a:rPr kumimoji="1" lang="zh-CN" altLang="en-US" sz="2800" b="1" dirty="0">
                <a:solidFill>
                  <a:srgbClr val="9900CC"/>
                </a:solidFill>
                <a:latin typeface="Times New Roman" panose="02020603050405020304" pitchFamily="18" charset="0"/>
              </a:rPr>
              <a:t>电子的</a:t>
            </a:r>
            <a:r>
              <a:rPr lang="zh-CN" altLang="en-US" sz="2800" b="1" dirty="0">
                <a:solidFill>
                  <a:srgbClr val="0000FF"/>
                </a:solidFill>
              </a:rPr>
              <a:t>德布罗意波长</a:t>
            </a:r>
            <a:r>
              <a:rPr kumimoji="1" lang="zh-CN" altLang="en-US" sz="2800" b="1" dirty="0">
                <a:solidFill>
                  <a:srgbClr val="9900CC"/>
                </a:solidFill>
                <a:latin typeface="Times New Roman" panose="02020603050405020304" pitchFamily="18" charset="0"/>
              </a:rPr>
              <a:t>波长</a:t>
            </a:r>
            <a:r>
              <a:rPr kumimoji="1" lang="en-US" altLang="zh-CN" sz="2800" b="1" dirty="0">
                <a:solidFill>
                  <a:srgbClr val="9900CC"/>
                </a:solidFill>
                <a:latin typeface="Times New Roman" panose="02020603050405020304" pitchFamily="18" charset="0"/>
              </a:rPr>
              <a:t>=___</a:t>
            </a:r>
            <a:r>
              <a:rPr kumimoji="1" lang="zh-CN" altLang="en-US" sz="2800" b="1" dirty="0">
                <a:solidFill>
                  <a:srgbClr val="9900CC"/>
                </a:solidFill>
                <a:latin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36" name="Object 20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018019"/>
              </p:ext>
            </p:extLst>
          </p:nvPr>
        </p:nvGraphicFramePr>
        <p:xfrm>
          <a:off x="348706" y="3486710"/>
          <a:ext cx="4410075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25" name="Equation" r:id="rId3" imgW="1587240" imgH="393480" progId="Equation.DSMT4">
                  <p:embed/>
                </p:oleObj>
              </mc:Choice>
              <mc:Fallback>
                <p:oleObj name="Equation" r:id="rId3" imgW="1587240" imgH="393480" progId="Equation.DSMT4">
                  <p:embed/>
                  <p:pic>
                    <p:nvPicPr>
                      <p:cNvPr id="3" name="Object 20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706" y="3486710"/>
                        <a:ext cx="4410075" cy="1093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20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9864437"/>
              </p:ext>
            </p:extLst>
          </p:nvPr>
        </p:nvGraphicFramePr>
        <p:xfrm>
          <a:off x="501979" y="1190435"/>
          <a:ext cx="4023124" cy="1094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26" name="公式" r:id="rId5" imgW="1447560" imgH="393480" progId="Equation.3">
                  <p:embed/>
                </p:oleObj>
              </mc:Choice>
              <mc:Fallback>
                <p:oleObj name="公式" r:id="rId5" imgW="1447560" imgH="393480" progId="Equation.3">
                  <p:embed/>
                  <p:pic>
                    <p:nvPicPr>
                      <p:cNvPr id="6" name="Object 20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979" y="1190435"/>
                        <a:ext cx="4023124" cy="109473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" name="Group 12"/>
          <p:cNvGrpSpPr>
            <a:grpSpLocks/>
          </p:cNvGrpSpPr>
          <p:nvPr/>
        </p:nvGrpSpPr>
        <p:grpSpPr bwMode="auto">
          <a:xfrm>
            <a:off x="7175013" y="1285582"/>
            <a:ext cx="3810000" cy="2948384"/>
            <a:chOff x="2804" y="2078"/>
            <a:chExt cx="2688" cy="1955"/>
          </a:xfrm>
        </p:grpSpPr>
        <p:sp>
          <p:nvSpPr>
            <p:cNvPr id="40" name="Rectangle 13"/>
            <p:cNvSpPr>
              <a:spLocks noChangeArrowheads="1"/>
            </p:cNvSpPr>
            <p:nvPr/>
          </p:nvSpPr>
          <p:spPr bwMode="auto">
            <a:xfrm>
              <a:off x="2804" y="2078"/>
              <a:ext cx="2688" cy="19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6666"/>
              </a:solidFill>
              <a:miter lim="800000"/>
              <a:headEnd/>
              <a:tailEnd type="none" w="sm" len="lg"/>
            </a:ln>
          </p:spPr>
          <p:txBody>
            <a:bodyPr wrap="none" anchor="ctr"/>
            <a:lstStyle>
              <a:lvl1pPr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" name="Line 14"/>
            <p:cNvSpPr>
              <a:spLocks noChangeShapeType="1"/>
            </p:cNvSpPr>
            <p:nvPr/>
          </p:nvSpPr>
          <p:spPr bwMode="auto">
            <a:xfrm>
              <a:off x="3832" y="3148"/>
              <a:ext cx="1512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2" name="Line 15"/>
            <p:cNvSpPr>
              <a:spLocks noChangeShapeType="1"/>
            </p:cNvSpPr>
            <p:nvPr/>
          </p:nvSpPr>
          <p:spPr bwMode="auto">
            <a:xfrm flipV="1">
              <a:off x="3840" y="2256"/>
              <a:ext cx="0" cy="16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3" name="Object 16"/>
            <p:cNvGraphicFramePr>
              <a:graphicFrameLocks noChangeAspect="1"/>
            </p:cNvGraphicFramePr>
            <p:nvPr/>
          </p:nvGraphicFramePr>
          <p:xfrm>
            <a:off x="5136" y="2894"/>
            <a:ext cx="208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127" name="公式" r:id="rId7" imgW="177646" imgH="190335" progId="Equation.3">
                    <p:embed/>
                  </p:oleObj>
                </mc:Choice>
                <mc:Fallback>
                  <p:oleObj name="公式" r:id="rId7" imgW="177646" imgH="190335" progId="Equation.3">
                    <p:embed/>
                    <p:pic>
                      <p:nvPicPr>
                        <p:cNvPr id="11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2894"/>
                          <a:ext cx="208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49668794"/>
                </p:ext>
              </p:extLst>
            </p:nvPr>
          </p:nvGraphicFramePr>
          <p:xfrm>
            <a:off x="3395" y="2256"/>
            <a:ext cx="225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128" name="公式" r:id="rId9" imgW="190417" imgH="241195" progId="Equation.3">
                    <p:embed/>
                  </p:oleObj>
                </mc:Choice>
                <mc:Fallback>
                  <p:oleObj name="公式" r:id="rId9" imgW="190417" imgH="241195" progId="Equation.3">
                    <p:embed/>
                    <p:pic>
                      <p:nvPicPr>
                        <p:cNvPr id="12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5" y="2256"/>
                          <a:ext cx="225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" name="Line 18"/>
            <p:cNvSpPr>
              <a:spLocks noChangeShapeType="1"/>
            </p:cNvSpPr>
            <p:nvPr/>
          </p:nvSpPr>
          <p:spPr bwMode="auto">
            <a:xfrm>
              <a:off x="3840" y="3168"/>
              <a:ext cx="600" cy="56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6" name="Line 19"/>
            <p:cNvSpPr>
              <a:spLocks noChangeShapeType="1"/>
            </p:cNvSpPr>
            <p:nvPr/>
          </p:nvSpPr>
          <p:spPr bwMode="auto">
            <a:xfrm flipH="1" flipV="1">
              <a:off x="3840" y="2610"/>
              <a:ext cx="0" cy="55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7" name="Line 20"/>
            <p:cNvSpPr>
              <a:spLocks noChangeShapeType="1"/>
            </p:cNvSpPr>
            <p:nvPr/>
          </p:nvSpPr>
          <p:spPr bwMode="auto">
            <a:xfrm>
              <a:off x="2976" y="3168"/>
              <a:ext cx="86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8" name="Line 21"/>
            <p:cNvSpPr>
              <a:spLocks noChangeShapeType="1"/>
            </p:cNvSpPr>
            <p:nvPr/>
          </p:nvSpPr>
          <p:spPr bwMode="auto">
            <a:xfrm flipH="1" flipV="1">
              <a:off x="4408" y="3151"/>
              <a:ext cx="19" cy="5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9" name="Line 22"/>
            <p:cNvSpPr>
              <a:spLocks noChangeShapeType="1"/>
            </p:cNvSpPr>
            <p:nvPr/>
          </p:nvSpPr>
          <p:spPr bwMode="auto">
            <a:xfrm>
              <a:off x="3832" y="2575"/>
              <a:ext cx="585" cy="59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0" name="Line 23"/>
            <p:cNvSpPr>
              <a:spLocks noChangeShapeType="1"/>
            </p:cNvSpPr>
            <p:nvPr/>
          </p:nvSpPr>
          <p:spPr bwMode="auto">
            <a:xfrm flipV="1">
              <a:off x="3840" y="3165"/>
              <a:ext cx="585" cy="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1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5268787"/>
                </p:ext>
              </p:extLst>
            </p:nvPr>
          </p:nvGraphicFramePr>
          <p:xfrm>
            <a:off x="2917" y="2541"/>
            <a:ext cx="625" cy="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129" name="Equation" r:id="rId11" imgW="406080" imgH="393480" progId="Equation.DSMT4">
                    <p:embed/>
                  </p:oleObj>
                </mc:Choice>
                <mc:Fallback>
                  <p:oleObj name="Equation" r:id="rId11" imgW="406080" imgH="393480" progId="Equation.DSMT4">
                    <p:embed/>
                    <p:pic>
                      <p:nvPicPr>
                        <p:cNvPr id="19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7" y="2541"/>
                          <a:ext cx="625" cy="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56946361"/>
                </p:ext>
              </p:extLst>
            </p:nvPr>
          </p:nvGraphicFramePr>
          <p:xfrm>
            <a:off x="3945" y="2078"/>
            <a:ext cx="557" cy="6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130" name="Equation" r:id="rId13" imgW="317160" imgH="393480" progId="Equation.DSMT4">
                    <p:embed/>
                  </p:oleObj>
                </mc:Choice>
                <mc:Fallback>
                  <p:oleObj name="Equation" r:id="rId13" imgW="317160" imgH="393480" progId="Equation.DSMT4">
                    <p:embed/>
                    <p:pic>
                      <p:nvPicPr>
                        <p:cNvPr id="2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5" y="2078"/>
                          <a:ext cx="557" cy="6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36130277"/>
                </p:ext>
              </p:extLst>
            </p:nvPr>
          </p:nvGraphicFramePr>
          <p:xfrm>
            <a:off x="4388" y="3650"/>
            <a:ext cx="590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131" name="Equation" r:id="rId15" imgW="241200" imgH="177480" progId="Equation.DSMT4">
                    <p:embed/>
                  </p:oleObj>
                </mc:Choice>
                <mc:Fallback>
                  <p:oleObj name="Equation" r:id="rId15" imgW="241200" imgH="177480" progId="Equation.DSMT4">
                    <p:embed/>
                    <p:pic>
                      <p:nvPicPr>
                        <p:cNvPr id="21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8" y="3650"/>
                          <a:ext cx="590" cy="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Line 27"/>
            <p:cNvSpPr>
              <a:spLocks noChangeShapeType="1"/>
            </p:cNvSpPr>
            <p:nvPr/>
          </p:nvSpPr>
          <p:spPr bwMode="auto">
            <a:xfrm flipH="1" flipV="1">
              <a:off x="3834" y="2853"/>
              <a:ext cx="6" cy="31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5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59115061"/>
                </p:ext>
              </p:extLst>
            </p:nvPr>
          </p:nvGraphicFramePr>
          <p:xfrm>
            <a:off x="3542" y="2785"/>
            <a:ext cx="259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132" name="Equation" r:id="rId17" imgW="126720" imgH="177480" progId="Equation.DSMT4">
                    <p:embed/>
                  </p:oleObj>
                </mc:Choice>
                <mc:Fallback>
                  <p:oleObj name="Equation" r:id="rId17" imgW="126720" imgH="177480" progId="Equation.DSMT4">
                    <p:embed/>
                    <p:pic>
                      <p:nvPicPr>
                        <p:cNvPr id="23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2" y="2785"/>
                          <a:ext cx="259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" name="Line 29"/>
            <p:cNvSpPr>
              <a:spLocks noChangeShapeType="1"/>
            </p:cNvSpPr>
            <p:nvPr/>
          </p:nvSpPr>
          <p:spPr bwMode="auto">
            <a:xfrm>
              <a:off x="2928" y="3168"/>
              <a:ext cx="33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7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27162618"/>
                </p:ext>
              </p:extLst>
            </p:nvPr>
          </p:nvGraphicFramePr>
          <p:xfrm>
            <a:off x="2979" y="3155"/>
            <a:ext cx="388" cy="5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133" name="Equation" r:id="rId19" imgW="164880" imgH="228600" progId="Equation.DSMT4">
                    <p:embed/>
                  </p:oleObj>
                </mc:Choice>
                <mc:Fallback>
                  <p:oleObj name="Equation" r:id="rId19" imgW="164880" imgH="228600" progId="Equation.DSMT4">
                    <p:embed/>
                    <p:pic>
                      <p:nvPicPr>
                        <p:cNvPr id="25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9" y="3155"/>
                          <a:ext cx="388" cy="5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" name="Oval 31"/>
            <p:cNvSpPr>
              <a:spLocks noChangeArrowheads="1"/>
            </p:cNvSpPr>
            <p:nvPr/>
          </p:nvSpPr>
          <p:spPr bwMode="auto">
            <a:xfrm>
              <a:off x="3768" y="3120"/>
              <a:ext cx="144" cy="1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59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69627777"/>
                </p:ext>
              </p:extLst>
            </p:nvPr>
          </p:nvGraphicFramePr>
          <p:xfrm>
            <a:off x="4313" y="2583"/>
            <a:ext cx="711" cy="6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134" name="公式" r:id="rId21" imgW="393480" imgH="393480" progId="Equation.3">
                    <p:embed/>
                  </p:oleObj>
                </mc:Choice>
                <mc:Fallback>
                  <p:oleObj name="公式" r:id="rId21" imgW="393480" imgH="393480" progId="Equation.3">
                    <p:embed/>
                    <p:pic>
                      <p:nvPicPr>
                        <p:cNvPr id="27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3" y="2583"/>
                          <a:ext cx="711" cy="6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Arc 33"/>
            <p:cNvSpPr>
              <a:spLocks/>
            </p:cNvSpPr>
            <p:nvPr/>
          </p:nvSpPr>
          <p:spPr bwMode="auto">
            <a:xfrm flipV="1">
              <a:off x="3970" y="3165"/>
              <a:ext cx="144" cy="185"/>
            </a:xfrm>
            <a:custGeom>
              <a:avLst/>
              <a:gdLst>
                <a:gd name="T0" fmla="*/ 0 w 21600"/>
                <a:gd name="T1" fmla="*/ 0 h 26139"/>
                <a:gd name="T2" fmla="*/ 0 w 21600"/>
                <a:gd name="T3" fmla="*/ 0 h 26139"/>
                <a:gd name="T4" fmla="*/ 0 w 21600"/>
                <a:gd name="T5" fmla="*/ 0 h 2613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6139"/>
                <a:gd name="T11" fmla="*/ 21600 w 21600"/>
                <a:gd name="T12" fmla="*/ 26139 h 261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6139" fill="none" extrusionOk="0">
                  <a:moveTo>
                    <a:pt x="4760" y="0"/>
                  </a:moveTo>
                  <a:cubicBezTo>
                    <a:pt x="14607" y="2225"/>
                    <a:pt x="21600" y="10973"/>
                    <a:pt x="21600" y="21069"/>
                  </a:cubicBezTo>
                  <a:cubicBezTo>
                    <a:pt x="21600" y="22776"/>
                    <a:pt x="21397" y="24478"/>
                    <a:pt x="20996" y="26138"/>
                  </a:cubicBezTo>
                </a:path>
                <a:path w="21600" h="26139" stroke="0" extrusionOk="0">
                  <a:moveTo>
                    <a:pt x="4760" y="0"/>
                  </a:moveTo>
                  <a:cubicBezTo>
                    <a:pt x="14607" y="2225"/>
                    <a:pt x="21600" y="10973"/>
                    <a:pt x="21600" y="21069"/>
                  </a:cubicBezTo>
                  <a:cubicBezTo>
                    <a:pt x="21600" y="22776"/>
                    <a:pt x="21397" y="24478"/>
                    <a:pt x="20996" y="26138"/>
                  </a:cubicBezTo>
                  <a:lnTo>
                    <a:pt x="0" y="21069"/>
                  </a:lnTo>
                  <a:lnTo>
                    <a:pt x="4760" y="0"/>
                  </a:lnTo>
                  <a:close/>
                </a:path>
              </a:pathLst>
            </a:custGeom>
            <a:noFill/>
            <a:ln w="38100">
              <a:solidFill>
                <a:srgbClr val="CC00CC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1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87985775"/>
                </p:ext>
              </p:extLst>
            </p:nvPr>
          </p:nvGraphicFramePr>
          <p:xfrm>
            <a:off x="4132" y="3223"/>
            <a:ext cx="28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135" name="公式" r:id="rId23" imgW="114185" imgH="152512" progId="Equation.3">
                    <p:embed/>
                  </p:oleObj>
                </mc:Choice>
                <mc:Fallback>
                  <p:oleObj name="公式" r:id="rId23" imgW="114185" imgH="152512" progId="Equation.3">
                    <p:embed/>
                    <p:pic>
                      <p:nvPicPr>
                        <p:cNvPr id="3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2" y="3223"/>
                          <a:ext cx="280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2" name="矩形 61"/>
          <p:cNvSpPr/>
          <p:nvPr/>
        </p:nvSpPr>
        <p:spPr>
          <a:xfrm>
            <a:off x="501979" y="4602378"/>
            <a:ext cx="2348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电子</a:t>
            </a:r>
            <a:r>
              <a:rPr kumimoji="1" lang="zh-CN" altLang="zh-CN" sz="2800" b="1" kern="100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反冲</a:t>
            </a:r>
            <a:r>
              <a:rPr kumimoji="1" lang="zh-CN" altLang="en-US" sz="2800" b="1" dirty="0">
                <a:solidFill>
                  <a:srgbClr val="9900CC"/>
                </a:solidFill>
                <a:latin typeface="Times New Roman" panose="02020603050405020304" pitchFamily="18" charset="0"/>
              </a:rPr>
              <a:t>动能</a:t>
            </a:r>
            <a:endParaRPr kumimoji="1" lang="zh-CN" altLang="en-US" sz="28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" name="Line 40"/>
          <p:cNvSpPr>
            <a:spLocks noChangeShapeType="1"/>
          </p:cNvSpPr>
          <p:nvPr/>
        </p:nvSpPr>
        <p:spPr bwMode="auto">
          <a:xfrm>
            <a:off x="8668257" y="2733303"/>
            <a:ext cx="231038" cy="4497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kumimoji="1" lang="zh-CN" altLang="en-US" sz="2600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" name="Line 40"/>
          <p:cNvSpPr>
            <a:spLocks noChangeShapeType="1"/>
          </p:cNvSpPr>
          <p:nvPr/>
        </p:nvSpPr>
        <p:spPr bwMode="auto">
          <a:xfrm flipH="1" flipV="1">
            <a:off x="8867268" y="2721329"/>
            <a:ext cx="0" cy="21565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kumimoji="1" lang="zh-CN" altLang="en-US" sz="2600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826467" y="2348666"/>
            <a:ext cx="3195319" cy="138499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能量守恒：</a:t>
            </a:r>
            <a:r>
              <a:rPr kumimoji="1"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电子</a:t>
            </a:r>
            <a:r>
              <a:rPr kumimoji="1" lang="zh-CN" altLang="zh-CN" sz="2800" b="1" kern="100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反冲</a:t>
            </a:r>
            <a:r>
              <a:rPr kumimoji="1"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动能等于光子散射前后的能量之差</a:t>
            </a:r>
            <a:endParaRPr kumimoji="1" lang="zh-CN" altLang="en-US" sz="2800" i="1" dirty="0">
              <a:solidFill>
                <a:srgbClr val="0099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9655217"/>
              </p:ext>
            </p:extLst>
          </p:nvPr>
        </p:nvGraphicFramePr>
        <p:xfrm>
          <a:off x="521756" y="2369051"/>
          <a:ext cx="3141662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36" name="公式" r:id="rId25" imgW="1054080" imgH="393480" progId="Equation.3">
                  <p:embed/>
                </p:oleObj>
              </mc:Choice>
              <mc:Fallback>
                <p:oleObj name="公式" r:id="rId25" imgW="1054080" imgH="393480" progId="Equation.3">
                  <p:embed/>
                  <p:pic>
                    <p:nvPicPr>
                      <p:cNvPr id="3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756" y="2369051"/>
                        <a:ext cx="3141662" cy="118110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4347880"/>
              </p:ext>
            </p:extLst>
          </p:nvPr>
        </p:nvGraphicFramePr>
        <p:xfrm>
          <a:off x="348706" y="5340562"/>
          <a:ext cx="5068888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37" name="Equation" r:id="rId27" imgW="1701720" imgH="431640" progId="Equation.DSMT4">
                  <p:embed/>
                </p:oleObj>
              </mc:Choice>
              <mc:Fallback>
                <p:oleObj name="Equation" r:id="rId27" imgW="1701720" imgH="431640" progId="Equation.DSMT4">
                  <p:embed/>
                  <p:pic>
                    <p:nvPicPr>
                      <p:cNvPr id="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706" y="5340562"/>
                        <a:ext cx="5068888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816892"/>
              </p:ext>
            </p:extLst>
          </p:nvPr>
        </p:nvGraphicFramePr>
        <p:xfrm>
          <a:off x="5746263" y="5305495"/>
          <a:ext cx="1428750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38" name="Equation" r:id="rId29" imgW="457200" imgH="419040" progId="Equation.DSMT4">
                  <p:embed/>
                </p:oleObj>
              </mc:Choice>
              <mc:Fallback>
                <p:oleObj name="Equation" r:id="rId29" imgW="457200" imgH="419040" progId="Equation.DSMT4">
                  <p:embed/>
                  <p:pic>
                    <p:nvPicPr>
                      <p:cNvPr id="36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263" y="5305495"/>
                        <a:ext cx="1428750" cy="131127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对象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00335"/>
              </p:ext>
            </p:extLst>
          </p:nvPr>
        </p:nvGraphicFramePr>
        <p:xfrm>
          <a:off x="4878459" y="4212804"/>
          <a:ext cx="6916738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39" name="Equation" r:id="rId31" imgW="2361960" imgH="355320" progId="Equation.DSMT4">
                  <p:embed/>
                </p:oleObj>
              </mc:Choice>
              <mc:Fallback>
                <p:oleObj name="Equation" r:id="rId31" imgW="2361960" imgH="355320" progId="Equation.DSMT4">
                  <p:embed/>
                  <p:pic>
                    <p:nvPicPr>
                      <p:cNvPr id="40" name="对象 39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4878459" y="4212804"/>
                        <a:ext cx="6916738" cy="103822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1698609"/>
              </p:ext>
            </p:extLst>
          </p:nvPr>
        </p:nvGraphicFramePr>
        <p:xfrm>
          <a:off x="7223941" y="5367105"/>
          <a:ext cx="2830513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40" name="Equation" r:id="rId33" imgW="1168200" imgH="469800" progId="Equation.DSMT4">
                  <p:embed/>
                </p:oleObj>
              </mc:Choice>
              <mc:Fallback>
                <p:oleObj name="Equation" r:id="rId33" imgW="1168200" imgH="469800" progId="Equation.DSMT4">
                  <p:embed/>
                  <p:pic>
                    <p:nvPicPr>
                      <p:cNvPr id="1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941" y="5367105"/>
                        <a:ext cx="2830513" cy="127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20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31763"/>
              </p:ext>
            </p:extLst>
          </p:nvPr>
        </p:nvGraphicFramePr>
        <p:xfrm>
          <a:off x="4874481" y="1258990"/>
          <a:ext cx="2190668" cy="744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41" name="公式" r:id="rId35" imgW="672840" imgH="228600" progId="Equation.3">
                  <p:embed/>
                </p:oleObj>
              </mc:Choice>
              <mc:Fallback>
                <p:oleObj name="公式" r:id="rId35" imgW="672840" imgH="228600" progId="Equation.3">
                  <p:embed/>
                  <p:pic>
                    <p:nvPicPr>
                      <p:cNvPr id="31" name="Object 20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4481" y="1258990"/>
                        <a:ext cx="2190668" cy="744290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4961378"/>
              </p:ext>
            </p:extLst>
          </p:nvPr>
        </p:nvGraphicFramePr>
        <p:xfrm>
          <a:off x="10056813" y="5481638"/>
          <a:ext cx="1228725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42" name="Equation" r:id="rId37" imgW="507960" imgH="419040" progId="Equation.DSMT4">
                  <p:embed/>
                </p:oleObj>
              </mc:Choice>
              <mc:Fallback>
                <p:oleObj name="Equation" r:id="rId37" imgW="507960" imgH="419040" progId="Equation.DSMT4">
                  <p:embed/>
                  <p:pic>
                    <p:nvPicPr>
                      <p:cNvPr id="7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56813" y="5481638"/>
                        <a:ext cx="1228725" cy="1135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694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089260" y="200766"/>
            <a:ext cx="893066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练习：</a:t>
            </a:r>
            <a:r>
              <a:rPr kumimoji="1"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康普顿散射中，</a:t>
            </a:r>
            <a:r>
              <a:rPr kumimoji="1" lang="zh-CN" altLang="en-US" sz="2800" b="1" dirty="0">
                <a:solidFill>
                  <a:srgbClr val="9900CC"/>
                </a:solidFill>
                <a:latin typeface="Times New Roman" panose="02020603050405020304" pitchFamily="18" charset="0"/>
              </a:rPr>
              <a:t>波长为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λ</a:t>
            </a:r>
            <a:r>
              <a:rPr kumimoji="1"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zh-CN" altLang="en-US" sz="2800" b="1" dirty="0">
                <a:solidFill>
                  <a:srgbClr val="9900CC"/>
                </a:solidFill>
                <a:latin typeface="Times New Roman" panose="02020603050405020304" pitchFamily="18" charset="0"/>
              </a:rPr>
              <a:t>的</a:t>
            </a:r>
            <a:r>
              <a:rPr kumimoji="1" lang="en-US" altLang="zh-CN" sz="2800" b="1" dirty="0">
                <a:solidFill>
                  <a:srgbClr val="9900CC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800" b="1" dirty="0">
                <a:solidFill>
                  <a:srgbClr val="9900CC"/>
                </a:solidFill>
                <a:latin typeface="Times New Roman" panose="02020603050405020304" pitchFamily="18" charset="0"/>
              </a:rPr>
              <a:t>射线经物体散射后沿与入射方向相反方向散射。已知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康普顿波长为</a:t>
            </a:r>
            <a:r>
              <a:rPr kumimoji="1"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λ</a:t>
            </a:r>
            <a:r>
              <a:rPr kumimoji="1" lang="en-US" altLang="zh-CN" sz="2800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solidFill>
                  <a:srgbClr val="9900CC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那么</a:t>
            </a:r>
            <a:r>
              <a:rPr kumimoji="1" lang="zh-CN" altLang="zh-CN" sz="2800" b="1" kern="100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反冲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电子的</a:t>
            </a:r>
            <a:r>
              <a:rPr lang="zh-CN" altLang="en-US" sz="2800" b="1" dirty="0">
                <a:solidFill>
                  <a:srgbClr val="009900"/>
                </a:solidFill>
              </a:rPr>
              <a:t>德布罗意波长</a:t>
            </a:r>
            <a:r>
              <a:rPr kumimoji="1" lang="en-US" altLang="zh-CN" sz="44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λ</a:t>
            </a:r>
            <a:r>
              <a:rPr kumimoji="1" lang="en-US" altLang="zh-CN" sz="3600" b="1" baseline="-25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  <a:r>
              <a:rPr kumimoji="1" lang="en-US" altLang="zh-CN" sz="36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</a:rPr>
              <a:t>=_____</a:t>
            </a:r>
            <a:r>
              <a:rPr kumimoji="1"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。</a:t>
            </a:r>
          </a:p>
        </p:txBody>
      </p:sp>
      <p:grpSp>
        <p:nvGrpSpPr>
          <p:cNvPr id="29" name="Group 12"/>
          <p:cNvGrpSpPr>
            <a:grpSpLocks/>
          </p:cNvGrpSpPr>
          <p:nvPr/>
        </p:nvGrpSpPr>
        <p:grpSpPr bwMode="auto">
          <a:xfrm>
            <a:off x="6665824" y="2109217"/>
            <a:ext cx="3810000" cy="3016250"/>
            <a:chOff x="2784" y="2053"/>
            <a:chExt cx="2688" cy="2000"/>
          </a:xfrm>
        </p:grpSpPr>
        <p:sp>
          <p:nvSpPr>
            <p:cNvPr id="30" name="Rectangle 13"/>
            <p:cNvSpPr>
              <a:spLocks noChangeArrowheads="1"/>
            </p:cNvSpPr>
            <p:nvPr/>
          </p:nvSpPr>
          <p:spPr bwMode="auto">
            <a:xfrm>
              <a:off x="2784" y="2053"/>
              <a:ext cx="2688" cy="19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6666"/>
              </a:solidFill>
              <a:miter lim="800000"/>
              <a:headEnd/>
              <a:tailEnd type="none" w="sm" len="lg"/>
            </a:ln>
          </p:spPr>
          <p:txBody>
            <a:bodyPr wrap="none" anchor="ctr"/>
            <a:lstStyle>
              <a:lvl1pPr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" name="Line 14"/>
            <p:cNvSpPr>
              <a:spLocks noChangeShapeType="1"/>
            </p:cNvSpPr>
            <p:nvPr/>
          </p:nvSpPr>
          <p:spPr bwMode="auto">
            <a:xfrm>
              <a:off x="3858" y="3165"/>
              <a:ext cx="1566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2" name="Line 15"/>
            <p:cNvSpPr>
              <a:spLocks noChangeShapeType="1"/>
            </p:cNvSpPr>
            <p:nvPr/>
          </p:nvSpPr>
          <p:spPr bwMode="auto">
            <a:xfrm flipV="1">
              <a:off x="3840" y="2256"/>
              <a:ext cx="0" cy="16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3" name="Object 16"/>
            <p:cNvGraphicFramePr>
              <a:graphicFrameLocks noChangeAspect="1"/>
            </p:cNvGraphicFramePr>
            <p:nvPr/>
          </p:nvGraphicFramePr>
          <p:xfrm>
            <a:off x="5136" y="2894"/>
            <a:ext cx="208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70" name="公式" r:id="rId3" imgW="177646" imgH="190335" progId="Equation.3">
                    <p:embed/>
                  </p:oleObj>
                </mc:Choice>
                <mc:Fallback>
                  <p:oleObj name="公式" r:id="rId3" imgW="177646" imgH="190335" progId="Equation.3">
                    <p:embed/>
                    <p:pic>
                      <p:nvPicPr>
                        <p:cNvPr id="7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2894"/>
                          <a:ext cx="208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02369985"/>
                </p:ext>
              </p:extLst>
            </p:nvPr>
          </p:nvGraphicFramePr>
          <p:xfrm>
            <a:off x="3395" y="2256"/>
            <a:ext cx="225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71" name="公式" r:id="rId5" imgW="190417" imgH="241195" progId="Equation.3">
                    <p:embed/>
                  </p:oleObj>
                </mc:Choice>
                <mc:Fallback>
                  <p:oleObj name="公式" r:id="rId5" imgW="190417" imgH="241195" progId="Equation.3">
                    <p:embed/>
                    <p:pic>
                      <p:nvPicPr>
                        <p:cNvPr id="8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5" y="2256"/>
                          <a:ext cx="225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Line 18"/>
            <p:cNvSpPr>
              <a:spLocks noChangeShapeType="1"/>
            </p:cNvSpPr>
            <p:nvPr/>
          </p:nvSpPr>
          <p:spPr bwMode="auto">
            <a:xfrm>
              <a:off x="3840" y="3168"/>
              <a:ext cx="887" cy="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6" name="Line 19"/>
            <p:cNvSpPr>
              <a:spLocks noChangeShapeType="1"/>
            </p:cNvSpPr>
            <p:nvPr/>
          </p:nvSpPr>
          <p:spPr bwMode="auto">
            <a:xfrm flipH="1" flipV="1">
              <a:off x="3241" y="3151"/>
              <a:ext cx="599" cy="1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7" name="Line 20"/>
            <p:cNvSpPr>
              <a:spLocks noChangeShapeType="1"/>
            </p:cNvSpPr>
            <p:nvPr/>
          </p:nvSpPr>
          <p:spPr bwMode="auto">
            <a:xfrm>
              <a:off x="2953" y="3254"/>
              <a:ext cx="86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8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03696621"/>
                </p:ext>
              </p:extLst>
            </p:nvPr>
          </p:nvGraphicFramePr>
          <p:xfrm>
            <a:off x="3219" y="3337"/>
            <a:ext cx="733" cy="7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72" name="Equation" r:id="rId7" imgW="406080" imgH="393480" progId="Equation.DSMT4">
                    <p:embed/>
                  </p:oleObj>
                </mc:Choice>
                <mc:Fallback>
                  <p:oleObj name="Equation" r:id="rId7" imgW="406080" imgH="393480" progId="Equation.DSMT4">
                    <p:embed/>
                    <p:pic>
                      <p:nvPicPr>
                        <p:cNvPr id="12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9" y="3337"/>
                          <a:ext cx="733" cy="7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3955667"/>
                </p:ext>
              </p:extLst>
            </p:nvPr>
          </p:nvGraphicFramePr>
          <p:xfrm>
            <a:off x="2840" y="2349"/>
            <a:ext cx="636" cy="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73" name="Equation" r:id="rId9" imgW="317160" imgH="393480" progId="Equation.DSMT4">
                    <p:embed/>
                  </p:oleObj>
                </mc:Choice>
                <mc:Fallback>
                  <p:oleObj name="Equation" r:id="rId9" imgW="317160" imgH="393480" progId="Equation.DSMT4">
                    <p:embed/>
                    <p:pic>
                      <p:nvPicPr>
                        <p:cNvPr id="13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0" y="2349"/>
                          <a:ext cx="636" cy="7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59519422"/>
                </p:ext>
              </p:extLst>
            </p:nvPr>
          </p:nvGraphicFramePr>
          <p:xfrm>
            <a:off x="4128" y="3254"/>
            <a:ext cx="673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74" name="Equation" r:id="rId11" imgW="241200" imgH="177480" progId="Equation.DSMT4">
                    <p:embed/>
                  </p:oleObj>
                </mc:Choice>
                <mc:Fallback>
                  <p:oleObj name="Equation" r:id="rId11" imgW="241200" imgH="177480" progId="Equation.DSMT4">
                    <p:embed/>
                    <p:pic>
                      <p:nvPicPr>
                        <p:cNvPr id="14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3254"/>
                          <a:ext cx="673" cy="4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" name="Line 27"/>
            <p:cNvSpPr>
              <a:spLocks noChangeShapeType="1"/>
            </p:cNvSpPr>
            <p:nvPr/>
          </p:nvSpPr>
          <p:spPr bwMode="auto">
            <a:xfrm flipH="1" flipV="1">
              <a:off x="3524" y="3146"/>
              <a:ext cx="316" cy="2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2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37003261"/>
                </p:ext>
              </p:extLst>
            </p:nvPr>
          </p:nvGraphicFramePr>
          <p:xfrm>
            <a:off x="3497" y="2741"/>
            <a:ext cx="298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75" name="Equation" r:id="rId13" imgW="126720" imgH="177480" progId="Equation.DSMT4">
                    <p:embed/>
                  </p:oleObj>
                </mc:Choice>
                <mc:Fallback>
                  <p:oleObj name="Equation" r:id="rId13" imgW="126720" imgH="177480" progId="Equation.DSMT4">
                    <p:embed/>
                    <p:pic>
                      <p:nvPicPr>
                        <p:cNvPr id="16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7" y="2741"/>
                          <a:ext cx="298" cy="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" name="Line 29"/>
            <p:cNvSpPr>
              <a:spLocks noChangeShapeType="1"/>
            </p:cNvSpPr>
            <p:nvPr/>
          </p:nvSpPr>
          <p:spPr bwMode="auto">
            <a:xfrm>
              <a:off x="3015" y="3254"/>
              <a:ext cx="33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4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17529273"/>
                </p:ext>
              </p:extLst>
            </p:nvPr>
          </p:nvGraphicFramePr>
          <p:xfrm>
            <a:off x="2821" y="3235"/>
            <a:ext cx="388" cy="5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76" name="Equation" r:id="rId15" imgW="164880" imgH="228600" progId="Equation.DSMT4">
                    <p:embed/>
                  </p:oleObj>
                </mc:Choice>
                <mc:Fallback>
                  <p:oleObj name="Equation" r:id="rId15" imgW="164880" imgH="228600" progId="Equation.DSMT4">
                    <p:embed/>
                    <p:pic>
                      <p:nvPicPr>
                        <p:cNvPr id="18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1" y="3235"/>
                          <a:ext cx="388" cy="5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" name="Oval 31"/>
            <p:cNvSpPr>
              <a:spLocks noChangeArrowheads="1"/>
            </p:cNvSpPr>
            <p:nvPr/>
          </p:nvSpPr>
          <p:spPr bwMode="auto">
            <a:xfrm>
              <a:off x="3768" y="3120"/>
              <a:ext cx="144" cy="1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46" name="Object 20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6833369"/>
              </p:ext>
            </p:extLst>
          </p:nvPr>
        </p:nvGraphicFramePr>
        <p:xfrm>
          <a:off x="1234956" y="3000598"/>
          <a:ext cx="4023124" cy="1094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77" name="公式" r:id="rId17" imgW="1447560" imgH="393480" progId="Equation.3">
                  <p:embed/>
                </p:oleObj>
              </mc:Choice>
              <mc:Fallback>
                <p:oleObj name="公式" r:id="rId17" imgW="1447560" imgH="393480" progId="Equation.3">
                  <p:embed/>
                  <p:pic>
                    <p:nvPicPr>
                      <p:cNvPr id="20" name="Object 20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4956" y="3000598"/>
                        <a:ext cx="4023124" cy="1094739"/>
                      </a:xfrm>
                      <a:prstGeom prst="rect">
                        <a:avLst/>
                      </a:prstGeom>
                      <a:solidFill>
                        <a:srgbClr val="66FF33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AutoShape 8"/>
          <p:cNvSpPr>
            <a:spLocks noChangeArrowheads="1"/>
          </p:cNvSpPr>
          <p:nvPr/>
        </p:nvSpPr>
        <p:spPr bwMode="auto">
          <a:xfrm>
            <a:off x="437554" y="4475524"/>
            <a:ext cx="700143" cy="241182"/>
          </a:xfrm>
          <a:prstGeom prst="rightArrow">
            <a:avLst>
              <a:gd name="adj1" fmla="val 50000"/>
              <a:gd name="adj2" fmla="val 95879"/>
            </a:avLst>
          </a:prstGeom>
          <a:solidFill>
            <a:srgbClr val="00FFFF"/>
          </a:solidFill>
          <a:ln w="12700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1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8" name="Object 20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98355"/>
              </p:ext>
            </p:extLst>
          </p:nvPr>
        </p:nvGraphicFramePr>
        <p:xfrm>
          <a:off x="1387161" y="4078461"/>
          <a:ext cx="4870450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78" name="公式" r:id="rId19" imgW="1752480" imgH="393480" progId="Equation.3">
                  <p:embed/>
                </p:oleObj>
              </mc:Choice>
              <mc:Fallback>
                <p:oleObj name="公式" r:id="rId19" imgW="1752480" imgH="393480" progId="Equation.3">
                  <p:embed/>
                  <p:pic>
                    <p:nvPicPr>
                      <p:cNvPr id="22" name="Object 20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161" y="4078461"/>
                        <a:ext cx="4870450" cy="109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8684274"/>
              </p:ext>
            </p:extLst>
          </p:nvPr>
        </p:nvGraphicFramePr>
        <p:xfrm>
          <a:off x="1887538" y="5059363"/>
          <a:ext cx="401002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79" name="Equation" r:id="rId21" imgW="1346040" imgH="431640" progId="Equation.DSMT4">
                  <p:embed/>
                </p:oleObj>
              </mc:Choice>
              <mc:Fallback>
                <p:oleObj name="Equation" r:id="rId21" imgW="1346040" imgH="431640" progId="Equation.DSMT4">
                  <p:embed/>
                  <p:pic>
                    <p:nvPicPr>
                      <p:cNvPr id="2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7538" y="5059363"/>
                        <a:ext cx="4010025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0761189"/>
              </p:ext>
            </p:extLst>
          </p:nvPr>
        </p:nvGraphicFramePr>
        <p:xfrm>
          <a:off x="1554890" y="1674537"/>
          <a:ext cx="3141662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80" name="公式" r:id="rId23" imgW="1054080" imgH="393480" progId="Equation.3">
                  <p:embed/>
                </p:oleObj>
              </mc:Choice>
              <mc:Fallback>
                <p:oleObj name="公式" r:id="rId23" imgW="1054080" imgH="393480" progId="Equation.3">
                  <p:embed/>
                  <p:pic>
                    <p:nvPicPr>
                      <p:cNvPr id="2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890" y="1674537"/>
                        <a:ext cx="3141662" cy="11811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矩形 52"/>
          <p:cNvSpPr/>
          <p:nvPr/>
        </p:nvSpPr>
        <p:spPr>
          <a:xfrm>
            <a:off x="437554" y="5360680"/>
            <a:ext cx="19090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动量守恒</a:t>
            </a:r>
            <a:endParaRPr kumimoji="1" lang="zh-CN" altLang="en-US" sz="2800" i="1" dirty="0">
              <a:solidFill>
                <a:srgbClr val="0099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4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5016777"/>
              </p:ext>
            </p:extLst>
          </p:nvPr>
        </p:nvGraphicFramePr>
        <p:xfrm>
          <a:off x="10140950" y="620713"/>
          <a:ext cx="1428750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81" name="Equation" r:id="rId25" imgW="457200" imgH="419040" progId="Equation.DSMT4">
                  <p:embed/>
                </p:oleObj>
              </mc:Choice>
              <mc:Fallback>
                <p:oleObj name="Equation" r:id="rId25" imgW="457200" imgH="419040" progId="Equation.DSMT4">
                  <p:embed/>
                  <p:pic>
                    <p:nvPicPr>
                      <p:cNvPr id="22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0950" y="620713"/>
                        <a:ext cx="1428750" cy="131127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134439"/>
              </p:ext>
            </p:extLst>
          </p:nvPr>
        </p:nvGraphicFramePr>
        <p:xfrm>
          <a:off x="7606985" y="5246910"/>
          <a:ext cx="1428750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82" name="Equation" r:id="rId27" imgW="457200" imgH="419040" progId="Equation.DSMT4">
                  <p:embed/>
                </p:oleObj>
              </mc:Choice>
              <mc:Fallback>
                <p:oleObj name="Equation" r:id="rId27" imgW="457200" imgH="419040" progId="Equation.DSMT4">
                  <p:embed/>
                  <p:pic>
                    <p:nvPicPr>
                      <p:cNvPr id="54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6985" y="5246910"/>
                        <a:ext cx="1428750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316640"/>
              </p:ext>
            </p:extLst>
          </p:nvPr>
        </p:nvGraphicFramePr>
        <p:xfrm>
          <a:off x="9113749" y="5246910"/>
          <a:ext cx="272415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83" name="Equation" r:id="rId28" imgW="914400" imgH="457200" progId="Equation.DSMT4">
                  <p:embed/>
                </p:oleObj>
              </mc:Choice>
              <mc:Fallback>
                <p:oleObj name="Equation" r:id="rId28" imgW="914400" imgH="457200" progId="Equation.DSMT4">
                  <p:embed/>
                  <p:pic>
                    <p:nvPicPr>
                      <p:cNvPr id="5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3749" y="5246910"/>
                        <a:ext cx="272415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839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89260" y="200766"/>
            <a:ext cx="983127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练习：</a:t>
            </a:r>
            <a:r>
              <a:rPr kumimoji="1"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康普顿散射中，</a:t>
            </a:r>
            <a:r>
              <a:rPr kumimoji="1" lang="en-US" altLang="zh-CN" sz="2800" b="1" dirty="0">
                <a:solidFill>
                  <a:srgbClr val="9900CC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800" b="1" dirty="0">
                <a:solidFill>
                  <a:srgbClr val="9900CC"/>
                </a:solidFill>
                <a:latin typeface="Times New Roman" panose="02020603050405020304" pitchFamily="18" charset="0"/>
              </a:rPr>
              <a:t>射线经物体散射后沿与入射方向相反方向散射。已知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康普顿波长为</a:t>
            </a:r>
            <a:r>
              <a:rPr kumimoji="1"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λ</a:t>
            </a:r>
            <a:r>
              <a:rPr kumimoji="1" lang="en-US" altLang="zh-CN" sz="2800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solidFill>
                  <a:srgbClr val="9900CC"/>
                </a:solidFill>
                <a:latin typeface="Times New Roman" panose="02020603050405020304" pitchFamily="18" charset="0"/>
              </a:rPr>
              <a:t>，</a:t>
            </a:r>
            <a:r>
              <a:rPr kumimoji="1" lang="zh-CN" altLang="zh-CN" sz="2800" b="1" kern="100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反冲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电子</a:t>
            </a:r>
            <a:r>
              <a:rPr lang="zh-CN" altLang="en-US" sz="2800" b="1" dirty="0">
                <a:solidFill>
                  <a:srgbClr val="009900"/>
                </a:solidFill>
              </a:rPr>
              <a:t>德布罗意波长</a:t>
            </a:r>
            <a:r>
              <a:rPr kumimoji="1" lang="en-US" altLang="zh-CN" sz="44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λ</a:t>
            </a:r>
            <a:r>
              <a:rPr kumimoji="1" lang="en-US" altLang="zh-CN" sz="3600" b="1" baseline="-25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  <a:r>
              <a:rPr kumimoji="1" lang="en-US" altLang="zh-CN" sz="36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</a:rPr>
              <a:t>=</a:t>
            </a:r>
            <a:r>
              <a:rPr lang="en-US" altLang="zh-CN" sz="2800" b="1" dirty="0">
                <a:solidFill>
                  <a:srgbClr val="FF0000"/>
                </a:solidFill>
              </a:rPr>
              <a:t>2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λ</a:t>
            </a:r>
            <a:r>
              <a:rPr kumimoji="1" lang="en-US" altLang="zh-CN" sz="2800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9900"/>
                </a:solidFill>
              </a:rPr>
              <a:t>。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那么</a:t>
            </a:r>
            <a:r>
              <a:rPr kumimoji="1" lang="zh-CN" altLang="en-US" sz="2800" b="1" dirty="0">
                <a:solidFill>
                  <a:srgbClr val="9900CC"/>
                </a:solidFill>
                <a:latin typeface="Times New Roman" panose="02020603050405020304" pitchFamily="18" charset="0"/>
              </a:rPr>
              <a:t>入射</a:t>
            </a:r>
            <a:r>
              <a:rPr kumimoji="1" lang="en-US" altLang="zh-CN" sz="2800" b="1" dirty="0">
                <a:solidFill>
                  <a:srgbClr val="9900CC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800" b="1" dirty="0">
                <a:solidFill>
                  <a:srgbClr val="9900CC"/>
                </a:solidFill>
                <a:latin typeface="Times New Roman" panose="02020603050405020304" pitchFamily="18" charset="0"/>
              </a:rPr>
              <a:t>射线的波长为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λ</a:t>
            </a:r>
            <a:r>
              <a:rPr kumimoji="1"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800" b="1" dirty="0">
                <a:solidFill>
                  <a:srgbClr val="0000FF"/>
                </a:solidFill>
              </a:rPr>
              <a:t>=_____</a:t>
            </a:r>
            <a:r>
              <a:rPr kumimoji="1"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。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665824" y="2109217"/>
            <a:ext cx="3810000" cy="3016250"/>
            <a:chOff x="2784" y="2053"/>
            <a:chExt cx="2688" cy="2000"/>
          </a:xfrm>
        </p:grpSpPr>
        <p:sp>
          <p:nvSpPr>
            <p:cNvPr id="4" name="Rectangle 13"/>
            <p:cNvSpPr>
              <a:spLocks noChangeArrowheads="1"/>
            </p:cNvSpPr>
            <p:nvPr/>
          </p:nvSpPr>
          <p:spPr bwMode="auto">
            <a:xfrm>
              <a:off x="2784" y="2053"/>
              <a:ext cx="2688" cy="19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6666"/>
              </a:solidFill>
              <a:miter lim="800000"/>
              <a:headEnd/>
              <a:tailEnd type="none" w="sm" len="lg"/>
            </a:ln>
          </p:spPr>
          <p:txBody>
            <a:bodyPr wrap="none" anchor="ctr"/>
            <a:lstStyle>
              <a:lvl1pPr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" name="Line 14"/>
            <p:cNvSpPr>
              <a:spLocks noChangeShapeType="1"/>
            </p:cNvSpPr>
            <p:nvPr/>
          </p:nvSpPr>
          <p:spPr bwMode="auto">
            <a:xfrm>
              <a:off x="3858" y="3165"/>
              <a:ext cx="1566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6" name="Line 15"/>
            <p:cNvSpPr>
              <a:spLocks noChangeShapeType="1"/>
            </p:cNvSpPr>
            <p:nvPr/>
          </p:nvSpPr>
          <p:spPr bwMode="auto">
            <a:xfrm flipV="1">
              <a:off x="3840" y="2256"/>
              <a:ext cx="0" cy="16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" name="Object 16"/>
            <p:cNvGraphicFramePr>
              <a:graphicFrameLocks noChangeAspect="1"/>
            </p:cNvGraphicFramePr>
            <p:nvPr/>
          </p:nvGraphicFramePr>
          <p:xfrm>
            <a:off x="5136" y="2894"/>
            <a:ext cx="208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802" name="公式" r:id="rId3" imgW="177646" imgH="190335" progId="Equation.3">
                    <p:embed/>
                  </p:oleObj>
                </mc:Choice>
                <mc:Fallback>
                  <p:oleObj name="公式" r:id="rId3" imgW="177646" imgH="190335" progId="Equation.3">
                    <p:embed/>
                    <p:pic>
                      <p:nvPicPr>
                        <p:cNvPr id="33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2894"/>
                          <a:ext cx="208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298420"/>
                </p:ext>
              </p:extLst>
            </p:nvPr>
          </p:nvGraphicFramePr>
          <p:xfrm>
            <a:off x="3395" y="2256"/>
            <a:ext cx="225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803" name="公式" r:id="rId5" imgW="190417" imgH="241195" progId="Equation.3">
                    <p:embed/>
                  </p:oleObj>
                </mc:Choice>
                <mc:Fallback>
                  <p:oleObj name="公式" r:id="rId5" imgW="190417" imgH="241195" progId="Equation.3">
                    <p:embed/>
                    <p:pic>
                      <p:nvPicPr>
                        <p:cNvPr id="34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5" y="2256"/>
                          <a:ext cx="225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Line 18"/>
            <p:cNvSpPr>
              <a:spLocks noChangeShapeType="1"/>
            </p:cNvSpPr>
            <p:nvPr/>
          </p:nvSpPr>
          <p:spPr bwMode="auto">
            <a:xfrm>
              <a:off x="3840" y="3168"/>
              <a:ext cx="887" cy="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0" name="Line 19"/>
            <p:cNvSpPr>
              <a:spLocks noChangeShapeType="1"/>
            </p:cNvSpPr>
            <p:nvPr/>
          </p:nvSpPr>
          <p:spPr bwMode="auto">
            <a:xfrm flipH="1" flipV="1">
              <a:off x="3241" y="3151"/>
              <a:ext cx="599" cy="1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1" name="Line 20"/>
            <p:cNvSpPr>
              <a:spLocks noChangeShapeType="1"/>
            </p:cNvSpPr>
            <p:nvPr/>
          </p:nvSpPr>
          <p:spPr bwMode="auto">
            <a:xfrm>
              <a:off x="2953" y="3254"/>
              <a:ext cx="86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2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2046916"/>
                </p:ext>
              </p:extLst>
            </p:nvPr>
          </p:nvGraphicFramePr>
          <p:xfrm>
            <a:off x="3219" y="3337"/>
            <a:ext cx="733" cy="7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804" name="Equation" r:id="rId7" imgW="406080" imgH="393480" progId="Equation.DSMT4">
                    <p:embed/>
                  </p:oleObj>
                </mc:Choice>
                <mc:Fallback>
                  <p:oleObj name="Equation" r:id="rId7" imgW="406080" imgH="393480" progId="Equation.DSMT4">
                    <p:embed/>
                    <p:pic>
                      <p:nvPicPr>
                        <p:cNvPr id="38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9" y="3337"/>
                          <a:ext cx="733" cy="7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5557028"/>
                </p:ext>
              </p:extLst>
            </p:nvPr>
          </p:nvGraphicFramePr>
          <p:xfrm>
            <a:off x="2840" y="2349"/>
            <a:ext cx="636" cy="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805" name="Equation" r:id="rId9" imgW="317160" imgH="393480" progId="Equation.DSMT4">
                    <p:embed/>
                  </p:oleObj>
                </mc:Choice>
                <mc:Fallback>
                  <p:oleObj name="Equation" r:id="rId9" imgW="317160" imgH="393480" progId="Equation.DSMT4">
                    <p:embed/>
                    <p:pic>
                      <p:nvPicPr>
                        <p:cNvPr id="39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0" y="2349"/>
                          <a:ext cx="636" cy="7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77262740"/>
                </p:ext>
              </p:extLst>
            </p:nvPr>
          </p:nvGraphicFramePr>
          <p:xfrm>
            <a:off x="4128" y="3254"/>
            <a:ext cx="673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806" name="Equation" r:id="rId11" imgW="241200" imgH="177480" progId="Equation.DSMT4">
                    <p:embed/>
                  </p:oleObj>
                </mc:Choice>
                <mc:Fallback>
                  <p:oleObj name="Equation" r:id="rId11" imgW="241200" imgH="177480" progId="Equation.DSMT4">
                    <p:embed/>
                    <p:pic>
                      <p:nvPicPr>
                        <p:cNvPr id="4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3254"/>
                          <a:ext cx="673" cy="4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Line 27"/>
            <p:cNvSpPr>
              <a:spLocks noChangeShapeType="1"/>
            </p:cNvSpPr>
            <p:nvPr/>
          </p:nvSpPr>
          <p:spPr bwMode="auto">
            <a:xfrm flipH="1" flipV="1">
              <a:off x="3524" y="3146"/>
              <a:ext cx="316" cy="2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6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8765368"/>
                </p:ext>
              </p:extLst>
            </p:nvPr>
          </p:nvGraphicFramePr>
          <p:xfrm>
            <a:off x="3497" y="2741"/>
            <a:ext cx="298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807" name="Equation" r:id="rId13" imgW="126720" imgH="177480" progId="Equation.DSMT4">
                    <p:embed/>
                  </p:oleObj>
                </mc:Choice>
                <mc:Fallback>
                  <p:oleObj name="Equation" r:id="rId13" imgW="126720" imgH="177480" progId="Equation.DSMT4">
                    <p:embed/>
                    <p:pic>
                      <p:nvPicPr>
                        <p:cNvPr id="42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7" y="2741"/>
                          <a:ext cx="298" cy="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Line 29"/>
            <p:cNvSpPr>
              <a:spLocks noChangeShapeType="1"/>
            </p:cNvSpPr>
            <p:nvPr/>
          </p:nvSpPr>
          <p:spPr bwMode="auto">
            <a:xfrm>
              <a:off x="3015" y="3254"/>
              <a:ext cx="33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8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23543306"/>
                </p:ext>
              </p:extLst>
            </p:nvPr>
          </p:nvGraphicFramePr>
          <p:xfrm>
            <a:off x="2821" y="3235"/>
            <a:ext cx="388" cy="5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808" name="Equation" r:id="rId15" imgW="164880" imgH="228600" progId="Equation.DSMT4">
                    <p:embed/>
                  </p:oleObj>
                </mc:Choice>
                <mc:Fallback>
                  <p:oleObj name="Equation" r:id="rId15" imgW="164880" imgH="228600" progId="Equation.DSMT4">
                    <p:embed/>
                    <p:pic>
                      <p:nvPicPr>
                        <p:cNvPr id="44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1" y="3235"/>
                          <a:ext cx="388" cy="5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Oval 31"/>
            <p:cNvSpPr>
              <a:spLocks noChangeArrowheads="1"/>
            </p:cNvSpPr>
            <p:nvPr/>
          </p:nvSpPr>
          <p:spPr bwMode="auto">
            <a:xfrm>
              <a:off x="3768" y="3120"/>
              <a:ext cx="144" cy="1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20" name="Object 20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0845124"/>
              </p:ext>
            </p:extLst>
          </p:nvPr>
        </p:nvGraphicFramePr>
        <p:xfrm>
          <a:off x="1234956" y="3092514"/>
          <a:ext cx="4023124" cy="1094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09" name="公式" r:id="rId17" imgW="1447560" imgH="393480" progId="Equation.3">
                  <p:embed/>
                </p:oleObj>
              </mc:Choice>
              <mc:Fallback>
                <p:oleObj name="公式" r:id="rId17" imgW="1447560" imgH="393480" progId="Equation.3">
                  <p:embed/>
                  <p:pic>
                    <p:nvPicPr>
                      <p:cNvPr id="46" name="Object 20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4956" y="3092514"/>
                        <a:ext cx="4023124" cy="1094739"/>
                      </a:xfrm>
                      <a:prstGeom prst="rect">
                        <a:avLst/>
                      </a:prstGeom>
                      <a:solidFill>
                        <a:srgbClr val="66FF33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AutoShape 8"/>
          <p:cNvSpPr>
            <a:spLocks noChangeArrowheads="1"/>
          </p:cNvSpPr>
          <p:nvPr/>
        </p:nvSpPr>
        <p:spPr bwMode="auto">
          <a:xfrm>
            <a:off x="429387" y="4532785"/>
            <a:ext cx="700143" cy="241182"/>
          </a:xfrm>
          <a:prstGeom prst="rightArrow">
            <a:avLst>
              <a:gd name="adj1" fmla="val 50000"/>
              <a:gd name="adj2" fmla="val 95879"/>
            </a:avLst>
          </a:prstGeom>
          <a:solidFill>
            <a:srgbClr val="00FFFF"/>
          </a:solidFill>
          <a:ln w="12700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1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2" name="Object 20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6316054"/>
              </p:ext>
            </p:extLst>
          </p:nvPr>
        </p:nvGraphicFramePr>
        <p:xfrm>
          <a:off x="1297502" y="4093601"/>
          <a:ext cx="4870450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10" name="公式" r:id="rId19" imgW="1752480" imgH="393480" progId="Equation.3">
                  <p:embed/>
                </p:oleObj>
              </mc:Choice>
              <mc:Fallback>
                <p:oleObj name="公式" r:id="rId19" imgW="1752480" imgH="393480" progId="Equation.3">
                  <p:embed/>
                  <p:pic>
                    <p:nvPicPr>
                      <p:cNvPr id="48" name="Object 20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7502" y="4093601"/>
                        <a:ext cx="4870450" cy="109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7513653"/>
              </p:ext>
            </p:extLst>
          </p:nvPr>
        </p:nvGraphicFramePr>
        <p:xfrm>
          <a:off x="2157823" y="5100464"/>
          <a:ext cx="401002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11" name="Equation" r:id="rId21" imgW="1346040" imgH="431640" progId="Equation.DSMT4">
                  <p:embed/>
                </p:oleObj>
              </mc:Choice>
              <mc:Fallback>
                <p:oleObj name="Equation" r:id="rId21" imgW="1346040" imgH="431640" progId="Equation.DSMT4">
                  <p:embed/>
                  <p:pic>
                    <p:nvPicPr>
                      <p:cNvPr id="5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7823" y="5100464"/>
                        <a:ext cx="4010025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80149"/>
              </p:ext>
            </p:extLst>
          </p:nvPr>
        </p:nvGraphicFramePr>
        <p:xfrm>
          <a:off x="1520312" y="1819498"/>
          <a:ext cx="3141662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12" name="公式" r:id="rId23" imgW="1054080" imgH="393480" progId="Equation.3">
                  <p:embed/>
                </p:oleObj>
              </mc:Choice>
              <mc:Fallback>
                <p:oleObj name="公式" r:id="rId23" imgW="1054080" imgH="393480" progId="Equation.3">
                  <p:embed/>
                  <p:pic>
                    <p:nvPicPr>
                      <p:cNvPr id="5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312" y="1819498"/>
                        <a:ext cx="3141662" cy="11811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矩形 24"/>
          <p:cNvSpPr/>
          <p:nvPr/>
        </p:nvSpPr>
        <p:spPr>
          <a:xfrm>
            <a:off x="437554" y="5360680"/>
            <a:ext cx="19090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动量守恒</a:t>
            </a:r>
            <a:endParaRPr kumimoji="1" lang="zh-CN" altLang="en-US" sz="2800" i="1" dirty="0">
              <a:solidFill>
                <a:srgbClr val="0099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6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277215"/>
              </p:ext>
            </p:extLst>
          </p:nvPr>
        </p:nvGraphicFramePr>
        <p:xfrm>
          <a:off x="10690365" y="2370916"/>
          <a:ext cx="1428750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13" name="Equation" r:id="rId25" imgW="457200" imgH="419040" progId="Equation.DSMT4">
                  <p:embed/>
                </p:oleObj>
              </mc:Choice>
              <mc:Fallback>
                <p:oleObj name="Equation" r:id="rId25" imgW="457200" imgH="419040" progId="Equation.DSMT4">
                  <p:embed/>
                  <p:pic>
                    <p:nvPicPr>
                      <p:cNvPr id="54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0365" y="2370916"/>
                        <a:ext cx="1428750" cy="131127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6857848"/>
              </p:ext>
            </p:extLst>
          </p:nvPr>
        </p:nvGraphicFramePr>
        <p:xfrm>
          <a:off x="6225948" y="5119126"/>
          <a:ext cx="2103437" cy="1350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14" name="Equation" r:id="rId27" imgW="672840" imgH="431640" progId="Equation.DSMT4">
                  <p:embed/>
                </p:oleObj>
              </mc:Choice>
              <mc:Fallback>
                <p:oleObj name="Equation" r:id="rId27" imgW="672840" imgH="431640" progId="Equation.DSMT4">
                  <p:embed/>
                  <p:pic>
                    <p:nvPicPr>
                      <p:cNvPr id="55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5948" y="5119126"/>
                        <a:ext cx="2103437" cy="1350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2345834"/>
              </p:ext>
            </p:extLst>
          </p:nvPr>
        </p:nvGraphicFramePr>
        <p:xfrm>
          <a:off x="8964613" y="5395913"/>
          <a:ext cx="2659062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15" name="Equation" r:id="rId29" imgW="850680" imgH="304560" progId="Equation.DSMT4">
                  <p:embed/>
                </p:oleObj>
              </mc:Choice>
              <mc:Fallback>
                <p:oleObj name="Equation" r:id="rId29" imgW="850680" imgH="304560" progId="Equation.DSMT4">
                  <p:embed/>
                  <p:pic>
                    <p:nvPicPr>
                      <p:cNvPr id="27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4613" y="5395913"/>
                        <a:ext cx="2659062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660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89260" y="200766"/>
            <a:ext cx="893066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练习：</a:t>
            </a:r>
            <a:r>
              <a:rPr kumimoji="1" lang="zh-CN" altLang="en-US" sz="2800" b="1" dirty="0">
                <a:solidFill>
                  <a:srgbClr val="9900CC"/>
                </a:solidFill>
                <a:latin typeface="Times New Roman" panose="02020603050405020304" pitchFamily="18" charset="0"/>
              </a:rPr>
              <a:t>已知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康普顿波长为</a:t>
            </a:r>
            <a:r>
              <a:rPr kumimoji="1"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λ</a:t>
            </a:r>
            <a:r>
              <a:rPr kumimoji="1" lang="en-US" altLang="zh-CN" sz="2800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solidFill>
                  <a:srgbClr val="9900CC"/>
                </a:solidFill>
                <a:latin typeface="Times New Roman" panose="02020603050405020304" pitchFamily="18" charset="0"/>
              </a:rPr>
              <a:t>。</a:t>
            </a:r>
            <a:r>
              <a:rPr kumimoji="1"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康普顿散射中，</a:t>
            </a:r>
            <a:r>
              <a:rPr kumimoji="1" lang="zh-CN" altLang="en-US" sz="2800" b="1" dirty="0">
                <a:solidFill>
                  <a:srgbClr val="9900CC"/>
                </a:solidFill>
                <a:latin typeface="Times New Roman" panose="02020603050405020304" pitchFamily="18" charset="0"/>
              </a:rPr>
              <a:t>波长为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3λ</a:t>
            </a:r>
            <a:r>
              <a:rPr kumimoji="1"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zh-CN" altLang="en-US" sz="2800" b="1" dirty="0">
                <a:solidFill>
                  <a:srgbClr val="9900CC"/>
                </a:solidFill>
                <a:latin typeface="Times New Roman" panose="02020603050405020304" pitchFamily="18" charset="0"/>
              </a:rPr>
              <a:t>的</a:t>
            </a:r>
            <a:r>
              <a:rPr kumimoji="1" lang="en-US" altLang="zh-CN" sz="2800" b="1" dirty="0">
                <a:solidFill>
                  <a:srgbClr val="9900CC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800" b="1" dirty="0">
                <a:solidFill>
                  <a:srgbClr val="9900CC"/>
                </a:solidFill>
                <a:latin typeface="Times New Roman" panose="02020603050405020304" pitchFamily="18" charset="0"/>
              </a:rPr>
              <a:t>射线经物体散射后沿与入射方向相反方向散射。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那么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电子</a:t>
            </a:r>
            <a:r>
              <a:rPr lang="zh-CN" altLang="en-US" sz="2800" b="1" dirty="0">
                <a:solidFill>
                  <a:srgbClr val="009900"/>
                </a:solidFill>
              </a:rPr>
              <a:t>德布罗意波长</a:t>
            </a:r>
            <a:r>
              <a:rPr kumimoji="1" lang="en-US" altLang="zh-CN" sz="44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λ</a:t>
            </a:r>
            <a:r>
              <a:rPr kumimoji="1" lang="en-US" altLang="zh-CN" sz="3600" b="1" baseline="-25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  <a:r>
              <a:rPr kumimoji="1" lang="en-US" altLang="zh-CN" sz="36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</a:rPr>
              <a:t>=_____</a:t>
            </a:r>
            <a:r>
              <a:rPr kumimoji="1"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。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665824" y="2109217"/>
            <a:ext cx="3810000" cy="3016250"/>
            <a:chOff x="2784" y="2053"/>
            <a:chExt cx="2688" cy="2000"/>
          </a:xfrm>
        </p:grpSpPr>
        <p:sp>
          <p:nvSpPr>
            <p:cNvPr id="4" name="Rectangle 13"/>
            <p:cNvSpPr>
              <a:spLocks noChangeArrowheads="1"/>
            </p:cNvSpPr>
            <p:nvPr/>
          </p:nvSpPr>
          <p:spPr bwMode="auto">
            <a:xfrm>
              <a:off x="2784" y="2053"/>
              <a:ext cx="2688" cy="19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6666"/>
              </a:solidFill>
              <a:miter lim="800000"/>
              <a:headEnd/>
              <a:tailEnd type="none" w="sm" len="lg"/>
            </a:ln>
          </p:spPr>
          <p:txBody>
            <a:bodyPr wrap="none" anchor="ctr"/>
            <a:lstStyle>
              <a:lvl1pPr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" name="Line 14"/>
            <p:cNvSpPr>
              <a:spLocks noChangeShapeType="1"/>
            </p:cNvSpPr>
            <p:nvPr/>
          </p:nvSpPr>
          <p:spPr bwMode="auto">
            <a:xfrm>
              <a:off x="3858" y="3165"/>
              <a:ext cx="1566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6" name="Line 15"/>
            <p:cNvSpPr>
              <a:spLocks noChangeShapeType="1"/>
            </p:cNvSpPr>
            <p:nvPr/>
          </p:nvSpPr>
          <p:spPr bwMode="auto">
            <a:xfrm flipV="1">
              <a:off x="3840" y="2256"/>
              <a:ext cx="0" cy="16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" name="Object 16"/>
            <p:cNvGraphicFramePr>
              <a:graphicFrameLocks noChangeAspect="1"/>
            </p:cNvGraphicFramePr>
            <p:nvPr/>
          </p:nvGraphicFramePr>
          <p:xfrm>
            <a:off x="5136" y="2894"/>
            <a:ext cx="208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940" name="公式" r:id="rId4" imgW="177646" imgH="190335" progId="Equation.3">
                    <p:embed/>
                  </p:oleObj>
                </mc:Choice>
                <mc:Fallback>
                  <p:oleObj name="公式" r:id="rId4" imgW="177646" imgH="190335" progId="Equation.3">
                    <p:embed/>
                    <p:pic>
                      <p:nvPicPr>
                        <p:cNvPr id="33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2894"/>
                          <a:ext cx="208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60415035"/>
                </p:ext>
              </p:extLst>
            </p:nvPr>
          </p:nvGraphicFramePr>
          <p:xfrm>
            <a:off x="3395" y="2256"/>
            <a:ext cx="225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941" name="公式" r:id="rId6" imgW="190417" imgH="241195" progId="Equation.3">
                    <p:embed/>
                  </p:oleObj>
                </mc:Choice>
                <mc:Fallback>
                  <p:oleObj name="公式" r:id="rId6" imgW="190417" imgH="241195" progId="Equation.3">
                    <p:embed/>
                    <p:pic>
                      <p:nvPicPr>
                        <p:cNvPr id="34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5" y="2256"/>
                          <a:ext cx="225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Line 18"/>
            <p:cNvSpPr>
              <a:spLocks noChangeShapeType="1"/>
            </p:cNvSpPr>
            <p:nvPr/>
          </p:nvSpPr>
          <p:spPr bwMode="auto">
            <a:xfrm>
              <a:off x="3840" y="3168"/>
              <a:ext cx="887" cy="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0" name="Line 19"/>
            <p:cNvSpPr>
              <a:spLocks noChangeShapeType="1"/>
            </p:cNvSpPr>
            <p:nvPr/>
          </p:nvSpPr>
          <p:spPr bwMode="auto">
            <a:xfrm flipH="1" flipV="1">
              <a:off x="3241" y="3151"/>
              <a:ext cx="599" cy="1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1" name="Line 20"/>
            <p:cNvSpPr>
              <a:spLocks noChangeShapeType="1"/>
            </p:cNvSpPr>
            <p:nvPr/>
          </p:nvSpPr>
          <p:spPr bwMode="auto">
            <a:xfrm>
              <a:off x="2953" y="3254"/>
              <a:ext cx="86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2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8943141"/>
                </p:ext>
              </p:extLst>
            </p:nvPr>
          </p:nvGraphicFramePr>
          <p:xfrm>
            <a:off x="3219" y="3337"/>
            <a:ext cx="733" cy="7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942" name="Equation" r:id="rId8" imgW="406080" imgH="393480" progId="Equation.DSMT4">
                    <p:embed/>
                  </p:oleObj>
                </mc:Choice>
                <mc:Fallback>
                  <p:oleObj name="Equation" r:id="rId8" imgW="406080" imgH="393480" progId="Equation.DSMT4">
                    <p:embed/>
                    <p:pic>
                      <p:nvPicPr>
                        <p:cNvPr id="38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9" y="3337"/>
                          <a:ext cx="733" cy="7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7041721"/>
                </p:ext>
              </p:extLst>
            </p:nvPr>
          </p:nvGraphicFramePr>
          <p:xfrm>
            <a:off x="2840" y="2349"/>
            <a:ext cx="636" cy="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943" name="Equation" r:id="rId10" imgW="317160" imgH="393480" progId="Equation.DSMT4">
                    <p:embed/>
                  </p:oleObj>
                </mc:Choice>
                <mc:Fallback>
                  <p:oleObj name="Equation" r:id="rId10" imgW="317160" imgH="393480" progId="Equation.DSMT4">
                    <p:embed/>
                    <p:pic>
                      <p:nvPicPr>
                        <p:cNvPr id="39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0" y="2349"/>
                          <a:ext cx="636" cy="7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72740413"/>
                </p:ext>
              </p:extLst>
            </p:nvPr>
          </p:nvGraphicFramePr>
          <p:xfrm>
            <a:off x="4128" y="3254"/>
            <a:ext cx="673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944" name="Equation" r:id="rId12" imgW="241200" imgH="177480" progId="Equation.DSMT4">
                    <p:embed/>
                  </p:oleObj>
                </mc:Choice>
                <mc:Fallback>
                  <p:oleObj name="Equation" r:id="rId12" imgW="241200" imgH="177480" progId="Equation.DSMT4">
                    <p:embed/>
                    <p:pic>
                      <p:nvPicPr>
                        <p:cNvPr id="4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3254"/>
                          <a:ext cx="673" cy="4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Line 27"/>
            <p:cNvSpPr>
              <a:spLocks noChangeShapeType="1"/>
            </p:cNvSpPr>
            <p:nvPr/>
          </p:nvSpPr>
          <p:spPr bwMode="auto">
            <a:xfrm flipH="1" flipV="1">
              <a:off x="3524" y="3146"/>
              <a:ext cx="316" cy="2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6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6769597"/>
                </p:ext>
              </p:extLst>
            </p:nvPr>
          </p:nvGraphicFramePr>
          <p:xfrm>
            <a:off x="3497" y="2741"/>
            <a:ext cx="298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945" name="Equation" r:id="rId14" imgW="126720" imgH="177480" progId="Equation.DSMT4">
                    <p:embed/>
                  </p:oleObj>
                </mc:Choice>
                <mc:Fallback>
                  <p:oleObj name="Equation" r:id="rId14" imgW="126720" imgH="177480" progId="Equation.DSMT4">
                    <p:embed/>
                    <p:pic>
                      <p:nvPicPr>
                        <p:cNvPr id="42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7" y="2741"/>
                          <a:ext cx="298" cy="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Line 29"/>
            <p:cNvSpPr>
              <a:spLocks noChangeShapeType="1"/>
            </p:cNvSpPr>
            <p:nvPr/>
          </p:nvSpPr>
          <p:spPr bwMode="auto">
            <a:xfrm>
              <a:off x="3015" y="3254"/>
              <a:ext cx="33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8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9919858"/>
                </p:ext>
              </p:extLst>
            </p:nvPr>
          </p:nvGraphicFramePr>
          <p:xfrm>
            <a:off x="2821" y="3235"/>
            <a:ext cx="388" cy="5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946" name="Equation" r:id="rId16" imgW="164880" imgH="228600" progId="Equation.DSMT4">
                    <p:embed/>
                  </p:oleObj>
                </mc:Choice>
                <mc:Fallback>
                  <p:oleObj name="Equation" r:id="rId16" imgW="164880" imgH="228600" progId="Equation.DSMT4">
                    <p:embed/>
                    <p:pic>
                      <p:nvPicPr>
                        <p:cNvPr id="44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1" y="3235"/>
                          <a:ext cx="388" cy="5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Oval 31"/>
            <p:cNvSpPr>
              <a:spLocks noChangeArrowheads="1"/>
            </p:cNvSpPr>
            <p:nvPr/>
          </p:nvSpPr>
          <p:spPr bwMode="auto">
            <a:xfrm>
              <a:off x="3768" y="3120"/>
              <a:ext cx="144" cy="1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20" name="Object 20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6061174"/>
              </p:ext>
            </p:extLst>
          </p:nvPr>
        </p:nvGraphicFramePr>
        <p:xfrm>
          <a:off x="1234956" y="3000598"/>
          <a:ext cx="4023124" cy="1094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47" name="公式" r:id="rId18" imgW="1447560" imgH="393480" progId="Equation.3">
                  <p:embed/>
                </p:oleObj>
              </mc:Choice>
              <mc:Fallback>
                <p:oleObj name="公式" r:id="rId18" imgW="1447560" imgH="393480" progId="Equation.3">
                  <p:embed/>
                  <p:pic>
                    <p:nvPicPr>
                      <p:cNvPr id="46" name="Object 20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4956" y="3000598"/>
                        <a:ext cx="4023124" cy="1094739"/>
                      </a:xfrm>
                      <a:prstGeom prst="rect">
                        <a:avLst/>
                      </a:prstGeom>
                      <a:solidFill>
                        <a:srgbClr val="66FF33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AutoShape 8"/>
          <p:cNvSpPr>
            <a:spLocks noChangeArrowheads="1"/>
          </p:cNvSpPr>
          <p:nvPr/>
        </p:nvSpPr>
        <p:spPr bwMode="auto">
          <a:xfrm>
            <a:off x="437554" y="4475524"/>
            <a:ext cx="700143" cy="241182"/>
          </a:xfrm>
          <a:prstGeom prst="rightArrow">
            <a:avLst>
              <a:gd name="adj1" fmla="val 50000"/>
              <a:gd name="adj2" fmla="val 95879"/>
            </a:avLst>
          </a:prstGeom>
          <a:solidFill>
            <a:srgbClr val="00FFFF"/>
          </a:solidFill>
          <a:ln w="12700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1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2" name="Object 20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23663"/>
              </p:ext>
            </p:extLst>
          </p:nvPr>
        </p:nvGraphicFramePr>
        <p:xfrm>
          <a:off x="1722438" y="4078288"/>
          <a:ext cx="4198937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48" name="Equation" r:id="rId20" imgW="1511280" imgH="393480" progId="Equation.DSMT4">
                  <p:embed/>
                </p:oleObj>
              </mc:Choice>
              <mc:Fallback>
                <p:oleObj name="Equation" r:id="rId20" imgW="1511280" imgH="393480" progId="Equation.DSMT4">
                  <p:embed/>
                  <p:pic>
                    <p:nvPicPr>
                      <p:cNvPr id="48" name="Object 20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2438" y="4078288"/>
                        <a:ext cx="4198937" cy="1093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6160422"/>
              </p:ext>
            </p:extLst>
          </p:nvPr>
        </p:nvGraphicFramePr>
        <p:xfrm>
          <a:off x="1909763" y="5105400"/>
          <a:ext cx="4427537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49" name="Equation" r:id="rId22" imgW="1485720" imgH="431640" progId="Equation.DSMT4">
                  <p:embed/>
                </p:oleObj>
              </mc:Choice>
              <mc:Fallback>
                <p:oleObj name="Equation" r:id="rId22" imgW="1485720" imgH="431640" progId="Equation.DSMT4">
                  <p:embed/>
                  <p:pic>
                    <p:nvPicPr>
                      <p:cNvPr id="5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9763" y="5105400"/>
                        <a:ext cx="4427537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1172240"/>
              </p:ext>
            </p:extLst>
          </p:nvPr>
        </p:nvGraphicFramePr>
        <p:xfrm>
          <a:off x="1554890" y="1674537"/>
          <a:ext cx="3141662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50" name="公式" r:id="rId24" imgW="1054080" imgH="393480" progId="Equation.3">
                  <p:embed/>
                </p:oleObj>
              </mc:Choice>
              <mc:Fallback>
                <p:oleObj name="公式" r:id="rId24" imgW="1054080" imgH="393480" progId="Equation.3">
                  <p:embed/>
                  <p:pic>
                    <p:nvPicPr>
                      <p:cNvPr id="5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890" y="1674537"/>
                        <a:ext cx="3141662" cy="11811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矩形 24"/>
          <p:cNvSpPr/>
          <p:nvPr/>
        </p:nvSpPr>
        <p:spPr>
          <a:xfrm>
            <a:off x="437554" y="5360680"/>
            <a:ext cx="19090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动量守恒</a:t>
            </a:r>
            <a:endParaRPr kumimoji="1" lang="zh-CN" altLang="en-US" sz="2800" i="1" dirty="0">
              <a:solidFill>
                <a:srgbClr val="0099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6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338999"/>
              </p:ext>
            </p:extLst>
          </p:nvPr>
        </p:nvGraphicFramePr>
        <p:xfrm>
          <a:off x="10140950" y="620713"/>
          <a:ext cx="1428750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51" name="Equation" r:id="rId26" imgW="457200" imgH="419040" progId="Equation.DSMT4">
                  <p:embed/>
                </p:oleObj>
              </mc:Choice>
              <mc:Fallback>
                <p:oleObj name="Equation" r:id="rId26" imgW="457200" imgH="419040" progId="Equation.DSMT4">
                  <p:embed/>
                  <p:pic>
                    <p:nvPicPr>
                      <p:cNvPr id="54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0950" y="620713"/>
                        <a:ext cx="1428750" cy="131127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2918225"/>
              </p:ext>
            </p:extLst>
          </p:nvPr>
        </p:nvGraphicFramePr>
        <p:xfrm>
          <a:off x="7606985" y="5246910"/>
          <a:ext cx="1428750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52" name="Equation" r:id="rId28" imgW="457200" imgH="419040" progId="Equation.DSMT4">
                  <p:embed/>
                </p:oleObj>
              </mc:Choice>
              <mc:Fallback>
                <p:oleObj name="Equation" r:id="rId28" imgW="457200" imgH="419040" progId="Equation.DSMT4">
                  <p:embed/>
                  <p:pic>
                    <p:nvPicPr>
                      <p:cNvPr id="55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6985" y="5246910"/>
                        <a:ext cx="1428750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030452"/>
              </p:ext>
            </p:extLst>
          </p:nvPr>
        </p:nvGraphicFramePr>
        <p:xfrm>
          <a:off x="9089451" y="5293350"/>
          <a:ext cx="1362075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53" name="Equation" r:id="rId29" imgW="457200" imgH="393480" progId="Equation.DSMT4">
                  <p:embed/>
                </p:oleObj>
              </mc:Choice>
              <mc:Fallback>
                <p:oleObj name="Equation" r:id="rId29" imgW="457200" imgH="393480" progId="Equation.DSMT4">
                  <p:embed/>
                  <p:pic>
                    <p:nvPicPr>
                      <p:cNvPr id="56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9451" y="5293350"/>
                        <a:ext cx="1362075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996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23393" y="228229"/>
            <a:ext cx="801668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i="0" dirty="0">
                <a:solidFill>
                  <a:srgbClr val="FF0000"/>
                </a:solidFill>
              </a:rPr>
              <a:t>练习：</a:t>
            </a:r>
            <a:r>
              <a:rPr lang="zh-CN" altLang="en-US" sz="2800" b="1" i="0" dirty="0">
                <a:solidFill>
                  <a:srgbClr val="9900CC"/>
                </a:solidFill>
              </a:rPr>
              <a:t>已知</a:t>
            </a:r>
            <a:r>
              <a:rPr lang="en-US" altLang="zh-CN" sz="2800" b="1" i="0" dirty="0" err="1">
                <a:solidFill>
                  <a:srgbClr val="FF0000"/>
                </a:solidFill>
              </a:rPr>
              <a:t>c</a:t>
            </a:r>
            <a:r>
              <a:rPr lang="en-US" altLang="zh-CN" sz="2800" b="1" i="0" dirty="0" err="1">
                <a:solidFill>
                  <a:srgbClr val="9900CC"/>
                </a:solidFill>
              </a:rPr>
              <a:t>,</a:t>
            </a:r>
            <a:r>
              <a:rPr lang="en-US" altLang="zh-CN" sz="2800" b="1" i="0" dirty="0" err="1">
                <a:solidFill>
                  <a:srgbClr val="FF0000"/>
                </a:solidFill>
              </a:rPr>
              <a:t>h</a:t>
            </a:r>
            <a:r>
              <a:rPr lang="en-US" altLang="zh-CN" sz="2800" b="1" i="0" dirty="0">
                <a:solidFill>
                  <a:srgbClr val="9900CC"/>
                </a:solidFill>
              </a:rPr>
              <a:t>,</a:t>
            </a:r>
            <a:r>
              <a:rPr kumimoji="0" lang="zh-CN" altLang="en-US" sz="2800" b="1" i="0" dirty="0">
                <a:solidFill>
                  <a:srgbClr val="009900"/>
                </a:solidFill>
              </a:rPr>
              <a:t>康普顿波长为</a:t>
            </a:r>
            <a:r>
              <a:rPr lang="en-US" altLang="zh-CN" sz="2800" b="1" i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sz="2800" b="1" i="0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="1" i="0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800" b="1" i="0" dirty="0">
                <a:solidFill>
                  <a:srgbClr val="9900CC"/>
                </a:solidFill>
              </a:rPr>
              <a:t>。</a:t>
            </a:r>
            <a:r>
              <a:rPr lang="zh-CN" altLang="en-US" sz="2800" b="1" i="0" dirty="0">
                <a:solidFill>
                  <a:srgbClr val="009900"/>
                </a:solidFill>
              </a:rPr>
              <a:t>康普顿散射中，</a:t>
            </a:r>
            <a:r>
              <a:rPr lang="zh-CN" altLang="zh-CN" sz="2800" b="1" i="0" dirty="0">
                <a:solidFill>
                  <a:srgbClr val="9900CC"/>
                </a:solidFill>
              </a:rPr>
              <a:t>一个静止电子</a:t>
            </a:r>
            <a:r>
              <a:rPr lang="zh-CN" altLang="en-US" sz="2800" b="1" i="0" dirty="0">
                <a:solidFill>
                  <a:srgbClr val="9900CC"/>
                </a:solidFill>
              </a:rPr>
              <a:t>（静止质量为</a:t>
            </a:r>
            <a:r>
              <a:rPr lang="en-US" altLang="zh-CN" sz="2800" b="1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i="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="1" i="0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800" b="1" i="0" dirty="0">
                <a:solidFill>
                  <a:srgbClr val="9900CC"/>
                </a:solidFill>
              </a:rPr>
              <a:t>）</a:t>
            </a:r>
            <a:r>
              <a:rPr lang="zh-CN" altLang="zh-CN" sz="2800" b="1" i="0" dirty="0">
                <a:solidFill>
                  <a:srgbClr val="9900CC"/>
                </a:solidFill>
              </a:rPr>
              <a:t>与一</a:t>
            </a:r>
            <a:r>
              <a:rPr lang="zh-CN" altLang="en-US" sz="2800" b="1" i="0" dirty="0">
                <a:solidFill>
                  <a:srgbClr val="9900CC"/>
                </a:solidFill>
              </a:rPr>
              <a:t>波长为</a:t>
            </a:r>
            <a:r>
              <a:rPr lang="en-US" altLang="zh-CN" sz="2800" b="1" i="0" dirty="0">
                <a:solidFill>
                  <a:srgbClr val="FF0000"/>
                </a:solidFill>
              </a:rPr>
              <a:t>3</a:t>
            </a:r>
            <a:r>
              <a:rPr lang="en-US" altLang="zh-CN" sz="2800" b="1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zh-CN" sz="2800" b="1" i="0" dirty="0">
                <a:solidFill>
                  <a:srgbClr val="9900CC"/>
                </a:solidFill>
              </a:rPr>
              <a:t>的光子碰撞后，它的</a:t>
            </a:r>
            <a:r>
              <a:rPr lang="zh-CN" altLang="en-US" sz="2800" b="1" i="0" dirty="0">
                <a:solidFill>
                  <a:srgbClr val="9900CC"/>
                </a:solidFill>
              </a:rPr>
              <a:t>最小</a:t>
            </a:r>
            <a:r>
              <a:rPr lang="zh-CN" altLang="en-US" sz="2800" b="1" dirty="0">
                <a:solidFill>
                  <a:srgbClr val="009900"/>
                </a:solidFill>
              </a:rPr>
              <a:t>德布罗意波长</a:t>
            </a:r>
            <a:r>
              <a:rPr kumimoji="1" lang="en-US" altLang="zh-CN" sz="44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λ</a:t>
            </a:r>
            <a:r>
              <a:rPr kumimoji="1" lang="en-US" altLang="zh-CN" sz="3600" b="1" baseline="-25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0" dirty="0">
                <a:solidFill>
                  <a:srgbClr val="9900CC"/>
                </a:solidFill>
                <a:sym typeface="Symbol" panose="05050102010706020507" pitchFamily="18" charset="2"/>
              </a:rPr>
              <a:t>_____</a:t>
            </a:r>
            <a:r>
              <a:rPr lang="zh-CN" altLang="en-US" sz="2800" b="1" i="0" dirty="0">
                <a:solidFill>
                  <a:srgbClr val="9900CC"/>
                </a:solidFill>
                <a:sym typeface="Symbol" panose="05050102010706020507" pitchFamily="18" charset="2"/>
              </a:rPr>
              <a:t>，此时</a:t>
            </a:r>
            <a:r>
              <a:rPr lang="el-GR" altLang="zh-CN" sz="2800" b="1" i="0" dirty="0">
                <a:solidFill>
                  <a:srgbClr val="FF0000"/>
                </a:solidFill>
              </a:rPr>
              <a:t> θ</a:t>
            </a:r>
            <a:r>
              <a:rPr lang="en-US" altLang="zh-CN" sz="2800" b="1" i="0" dirty="0">
                <a:solidFill>
                  <a:srgbClr val="009900"/>
                </a:solidFill>
              </a:rPr>
              <a:t>=</a:t>
            </a:r>
            <a:r>
              <a:rPr lang="en-US" altLang="zh-CN" sz="2800" b="1" i="0" dirty="0">
                <a:solidFill>
                  <a:srgbClr val="9900CC"/>
                </a:solidFill>
                <a:sym typeface="Symbol" panose="05050102010706020507" pitchFamily="18" charset="2"/>
              </a:rPr>
              <a:t> _____</a:t>
            </a:r>
            <a:r>
              <a:rPr lang="en-US" altLang="zh-CN" sz="2800" b="1" i="0" dirty="0">
                <a:solidFill>
                  <a:srgbClr val="009900"/>
                </a:solidFill>
              </a:rPr>
              <a:t> </a:t>
            </a:r>
            <a:r>
              <a:rPr lang="zh-CN" altLang="en-US" sz="2800" b="1" i="0" dirty="0">
                <a:solidFill>
                  <a:srgbClr val="9900CC"/>
                </a:solidFill>
                <a:sym typeface="Symbol" panose="05050102010706020507" pitchFamily="18" charset="2"/>
              </a:rPr>
              <a:t>。</a:t>
            </a:r>
            <a:endParaRPr lang="zh-CN" altLang="en-US" sz="2800" b="1" i="0" dirty="0">
              <a:solidFill>
                <a:srgbClr val="9900CC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77864" y="3072026"/>
            <a:ext cx="46455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i="0" dirty="0">
                <a:solidFill>
                  <a:srgbClr val="9900CC"/>
                </a:solidFill>
              </a:rPr>
              <a:t>E=</a:t>
            </a:r>
            <a:r>
              <a:rPr lang="en-US" altLang="zh-CN" sz="3200" b="1" i="0" dirty="0">
                <a:solidFill>
                  <a:srgbClr val="FF0000"/>
                </a:solidFill>
              </a:rPr>
              <a:t>mc</a:t>
            </a:r>
            <a:r>
              <a:rPr lang="en-US" altLang="zh-CN" sz="3200" b="1" i="0" baseline="30000" dirty="0">
                <a:solidFill>
                  <a:srgbClr val="FF0000"/>
                </a:solidFill>
              </a:rPr>
              <a:t>2</a:t>
            </a:r>
            <a:r>
              <a:rPr lang="zh-CN" altLang="en-US" sz="3200" b="1" i="0" dirty="0">
                <a:solidFill>
                  <a:srgbClr val="9900CC"/>
                </a:solidFill>
              </a:rPr>
              <a:t> ↑ ，</a:t>
            </a:r>
            <a:r>
              <a:rPr lang="en-US" altLang="zh-CN" sz="3200" b="1" i="0" dirty="0">
                <a:solidFill>
                  <a:srgbClr val="9900CC"/>
                </a:solidFill>
              </a:rPr>
              <a:t>p</a:t>
            </a:r>
            <a:r>
              <a:rPr lang="zh-CN" altLang="en-US" sz="3200" b="1" i="0" dirty="0">
                <a:solidFill>
                  <a:srgbClr val="9900CC"/>
                </a:solidFill>
              </a:rPr>
              <a:t>↑，</a:t>
            </a:r>
            <a:r>
              <a:rPr lang="en-US" altLang="zh-CN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sz="3200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↓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5664979" y="3124609"/>
            <a:ext cx="62619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i="0" dirty="0">
                <a:solidFill>
                  <a:srgbClr val="FF3300"/>
                </a:solidFill>
              </a:rPr>
              <a:t>E=mc</a:t>
            </a:r>
            <a:r>
              <a:rPr lang="en-US" altLang="zh-CN" sz="3200" b="1" i="0" baseline="30000" dirty="0">
                <a:solidFill>
                  <a:srgbClr val="FF3300"/>
                </a:solidFill>
              </a:rPr>
              <a:t>2</a:t>
            </a:r>
            <a:r>
              <a:rPr lang="zh-CN" altLang="en-US" sz="3200" b="1" i="0" dirty="0">
                <a:solidFill>
                  <a:srgbClr val="FF3300"/>
                </a:solidFill>
              </a:rPr>
              <a:t> </a:t>
            </a:r>
            <a:r>
              <a:rPr lang="en-US" altLang="zh-CN" sz="3200" b="1" i="0" dirty="0">
                <a:solidFill>
                  <a:srgbClr val="FF3300"/>
                </a:solidFill>
              </a:rPr>
              <a:t>=max</a:t>
            </a:r>
            <a:r>
              <a:rPr lang="zh-CN" altLang="en-US" sz="3200" b="1" i="0" dirty="0">
                <a:solidFill>
                  <a:srgbClr val="FF3300"/>
                </a:solidFill>
              </a:rPr>
              <a:t> </a:t>
            </a:r>
            <a:r>
              <a:rPr lang="zh-CN" altLang="en-US" sz="3200" b="1" i="0" dirty="0">
                <a:solidFill>
                  <a:srgbClr val="9900CC"/>
                </a:solidFill>
              </a:rPr>
              <a:t>，</a:t>
            </a:r>
            <a:r>
              <a:rPr lang="en-US" altLang="zh-CN" sz="3200" b="1" i="0" dirty="0">
                <a:solidFill>
                  <a:srgbClr val="0070C0"/>
                </a:solidFill>
              </a:rPr>
              <a:t>p=max,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sz="3200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3200" dirty="0">
                <a:solidFill>
                  <a:srgbClr val="0070C0"/>
                </a:solidFill>
              </a:rPr>
              <a:t>=min</a:t>
            </a:r>
            <a:endParaRPr lang="zh-CN" altLang="en-US" sz="3200" dirty="0"/>
          </a:p>
        </p:txBody>
      </p: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7929914" y="3784655"/>
            <a:ext cx="3810000" cy="2895600"/>
            <a:chOff x="2784" y="2053"/>
            <a:chExt cx="2688" cy="1920"/>
          </a:xfrm>
        </p:grpSpPr>
        <p:sp>
          <p:nvSpPr>
            <p:cNvPr id="6" name="Rectangle 13"/>
            <p:cNvSpPr>
              <a:spLocks noChangeArrowheads="1"/>
            </p:cNvSpPr>
            <p:nvPr/>
          </p:nvSpPr>
          <p:spPr bwMode="auto">
            <a:xfrm>
              <a:off x="2784" y="2053"/>
              <a:ext cx="2688" cy="19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6666"/>
              </a:solidFill>
              <a:miter lim="800000"/>
              <a:headEnd/>
              <a:tailEnd type="none" w="sm" len="lg"/>
            </a:ln>
          </p:spPr>
          <p:txBody>
            <a:bodyPr wrap="none" anchor="ctr"/>
            <a:lstStyle>
              <a:lvl1pPr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 i="0"/>
            </a:p>
          </p:txBody>
        </p:sp>
        <p:sp>
          <p:nvSpPr>
            <p:cNvPr id="7" name="Line 14"/>
            <p:cNvSpPr>
              <a:spLocks noChangeShapeType="1"/>
            </p:cNvSpPr>
            <p:nvPr/>
          </p:nvSpPr>
          <p:spPr bwMode="auto">
            <a:xfrm>
              <a:off x="3858" y="3165"/>
              <a:ext cx="1566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15"/>
            <p:cNvSpPr>
              <a:spLocks noChangeShapeType="1"/>
            </p:cNvSpPr>
            <p:nvPr/>
          </p:nvSpPr>
          <p:spPr bwMode="auto">
            <a:xfrm flipV="1">
              <a:off x="3840" y="2256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" name="Object 16"/>
            <p:cNvGraphicFramePr>
              <a:graphicFrameLocks noChangeAspect="1"/>
            </p:cNvGraphicFramePr>
            <p:nvPr/>
          </p:nvGraphicFramePr>
          <p:xfrm>
            <a:off x="5136" y="2894"/>
            <a:ext cx="208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20" name="公式" r:id="rId3" imgW="177646" imgH="190335" progId="Equation.3">
                    <p:embed/>
                  </p:oleObj>
                </mc:Choice>
                <mc:Fallback>
                  <p:oleObj name="公式" r:id="rId3" imgW="177646" imgH="190335" progId="Equation.3">
                    <p:embed/>
                    <p:pic>
                      <p:nvPicPr>
                        <p:cNvPr id="43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2894"/>
                          <a:ext cx="208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26094744"/>
                </p:ext>
              </p:extLst>
            </p:nvPr>
          </p:nvGraphicFramePr>
          <p:xfrm>
            <a:off x="3395" y="2256"/>
            <a:ext cx="225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21" name="公式" r:id="rId5" imgW="190417" imgH="241195" progId="Equation.3">
                    <p:embed/>
                  </p:oleObj>
                </mc:Choice>
                <mc:Fallback>
                  <p:oleObj name="公式" r:id="rId5" imgW="190417" imgH="241195" progId="Equation.3">
                    <p:embed/>
                    <p:pic>
                      <p:nvPicPr>
                        <p:cNvPr id="44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5" y="2256"/>
                          <a:ext cx="225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Line 18"/>
            <p:cNvSpPr>
              <a:spLocks noChangeShapeType="1"/>
            </p:cNvSpPr>
            <p:nvPr/>
          </p:nvSpPr>
          <p:spPr bwMode="auto">
            <a:xfrm>
              <a:off x="3840" y="3168"/>
              <a:ext cx="887" cy="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auto">
            <a:xfrm flipH="1" flipV="1">
              <a:off x="3241" y="3151"/>
              <a:ext cx="599" cy="1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auto">
            <a:xfrm>
              <a:off x="2953" y="3254"/>
              <a:ext cx="86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69663569"/>
                </p:ext>
              </p:extLst>
            </p:nvPr>
          </p:nvGraphicFramePr>
          <p:xfrm>
            <a:off x="3266" y="3334"/>
            <a:ext cx="592" cy="5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22" name="Equation" r:id="rId7" imgW="406080" imgH="393480" progId="Equation.DSMT4">
                    <p:embed/>
                  </p:oleObj>
                </mc:Choice>
                <mc:Fallback>
                  <p:oleObj name="Equation" r:id="rId7" imgW="406080" imgH="393480" progId="Equation.DSMT4">
                    <p:embed/>
                    <p:pic>
                      <p:nvPicPr>
                        <p:cNvPr id="48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6" y="3334"/>
                          <a:ext cx="592" cy="5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67663378"/>
                </p:ext>
              </p:extLst>
            </p:nvPr>
          </p:nvGraphicFramePr>
          <p:xfrm>
            <a:off x="2898" y="2446"/>
            <a:ext cx="567" cy="6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23" name="Equation" r:id="rId9" imgW="317160" imgH="393480" progId="Equation.DSMT4">
                    <p:embed/>
                  </p:oleObj>
                </mc:Choice>
                <mc:Fallback>
                  <p:oleObj name="Equation" r:id="rId9" imgW="317160" imgH="393480" progId="Equation.DSMT4">
                    <p:embed/>
                    <p:pic>
                      <p:nvPicPr>
                        <p:cNvPr id="49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8" y="2446"/>
                          <a:ext cx="567" cy="6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87356144"/>
                </p:ext>
              </p:extLst>
            </p:nvPr>
          </p:nvGraphicFramePr>
          <p:xfrm>
            <a:off x="4179" y="3190"/>
            <a:ext cx="645" cy="4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24" name="Equation" r:id="rId11" imgW="241200" imgH="177480" progId="Equation.DSMT4">
                    <p:embed/>
                  </p:oleObj>
                </mc:Choice>
                <mc:Fallback>
                  <p:oleObj name="Equation" r:id="rId11" imgW="241200" imgH="177480" progId="Equation.DSMT4">
                    <p:embed/>
                    <p:pic>
                      <p:nvPicPr>
                        <p:cNvPr id="5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9" y="3190"/>
                          <a:ext cx="645" cy="4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Line 27"/>
            <p:cNvSpPr>
              <a:spLocks noChangeShapeType="1"/>
            </p:cNvSpPr>
            <p:nvPr/>
          </p:nvSpPr>
          <p:spPr bwMode="auto">
            <a:xfrm flipH="1" flipV="1">
              <a:off x="3524" y="3146"/>
              <a:ext cx="316" cy="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03533522"/>
                </p:ext>
              </p:extLst>
            </p:nvPr>
          </p:nvGraphicFramePr>
          <p:xfrm>
            <a:off x="3488" y="2721"/>
            <a:ext cx="298" cy="4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25" name="Equation" r:id="rId13" imgW="126720" imgH="177480" progId="Equation.DSMT4">
                    <p:embed/>
                  </p:oleObj>
                </mc:Choice>
                <mc:Fallback>
                  <p:oleObj name="Equation" r:id="rId13" imgW="126720" imgH="177480" progId="Equation.DSMT4">
                    <p:embed/>
                    <p:pic>
                      <p:nvPicPr>
                        <p:cNvPr id="52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8" y="2721"/>
                          <a:ext cx="298" cy="4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Line 29"/>
            <p:cNvSpPr>
              <a:spLocks noChangeShapeType="1"/>
            </p:cNvSpPr>
            <p:nvPr/>
          </p:nvSpPr>
          <p:spPr bwMode="auto">
            <a:xfrm>
              <a:off x="3015" y="3254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42092268"/>
                </p:ext>
              </p:extLst>
            </p:nvPr>
          </p:nvGraphicFramePr>
          <p:xfrm>
            <a:off x="2822" y="3236"/>
            <a:ext cx="389" cy="5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26" name="Equation" r:id="rId15" imgW="164880" imgH="228600" progId="Equation.DSMT4">
                    <p:embed/>
                  </p:oleObj>
                </mc:Choice>
                <mc:Fallback>
                  <p:oleObj name="Equation" r:id="rId15" imgW="164880" imgH="228600" progId="Equation.DSMT4">
                    <p:embed/>
                    <p:pic>
                      <p:nvPicPr>
                        <p:cNvPr id="54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2" y="3236"/>
                          <a:ext cx="389" cy="5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Oval 31"/>
            <p:cNvSpPr>
              <a:spLocks noChangeArrowheads="1"/>
            </p:cNvSpPr>
            <p:nvPr/>
          </p:nvSpPr>
          <p:spPr bwMode="auto">
            <a:xfrm>
              <a:off x="3768" y="3120"/>
              <a:ext cx="144" cy="1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 i="0"/>
            </a:p>
          </p:txBody>
        </p:sp>
      </p:grpSp>
      <p:graphicFrame>
        <p:nvGraphicFramePr>
          <p:cNvPr id="22" name="Object 20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471848"/>
              </p:ext>
            </p:extLst>
          </p:nvPr>
        </p:nvGraphicFramePr>
        <p:xfrm>
          <a:off x="2363297" y="2162803"/>
          <a:ext cx="3510705" cy="955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27" name="公式" r:id="rId17" imgW="1447560" imgH="393480" progId="Equation.3">
                  <p:embed/>
                </p:oleObj>
              </mc:Choice>
              <mc:Fallback>
                <p:oleObj name="公式" r:id="rId17" imgW="1447560" imgH="393480" progId="Equation.3">
                  <p:embed/>
                  <p:pic>
                    <p:nvPicPr>
                      <p:cNvPr id="56" name="Object 20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3297" y="2162803"/>
                        <a:ext cx="3510705" cy="955304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9283404"/>
              </p:ext>
            </p:extLst>
          </p:nvPr>
        </p:nvGraphicFramePr>
        <p:xfrm>
          <a:off x="6323420" y="2074460"/>
          <a:ext cx="3510704" cy="1083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28" name="Equation" r:id="rId19" imgW="1320480" imgH="431640" progId="Equation.DSMT4">
                  <p:embed/>
                </p:oleObj>
              </mc:Choice>
              <mc:Fallback>
                <p:oleObj name="Equation" r:id="rId19" imgW="1320480" imgH="431640" progId="Equation.DSMT4">
                  <p:embed/>
                  <p:pic>
                    <p:nvPicPr>
                      <p:cNvPr id="57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3420" y="2074460"/>
                        <a:ext cx="3510704" cy="1083233"/>
                      </a:xfrm>
                      <a:prstGeom prst="rect">
                        <a:avLst/>
                      </a:prstGeom>
                      <a:solidFill>
                        <a:srgbClr val="66FF33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23"/>
          <p:cNvSpPr/>
          <p:nvPr/>
        </p:nvSpPr>
        <p:spPr>
          <a:xfrm>
            <a:off x="3057270" y="3562689"/>
            <a:ext cx="24096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zh-CN" altLang="en-US" sz="3200" b="1" i="0" dirty="0">
                <a:solidFill>
                  <a:srgbClr val="9900CC"/>
                </a:solidFill>
              </a:rPr>
              <a:t> ↑ ，</a:t>
            </a:r>
            <a:r>
              <a:rPr lang="en-US" altLang="zh-CN" sz="3200" b="1" i="0" dirty="0">
                <a:solidFill>
                  <a:srgbClr val="FF0000"/>
                </a:solidFill>
              </a:rPr>
              <a:t>mc</a:t>
            </a:r>
            <a:r>
              <a:rPr lang="en-US" altLang="zh-CN" sz="3200" b="1" i="0" baseline="30000" dirty="0">
                <a:solidFill>
                  <a:srgbClr val="FF0000"/>
                </a:solidFill>
              </a:rPr>
              <a:t>2</a:t>
            </a:r>
            <a:r>
              <a:rPr lang="zh-CN" altLang="en-US" sz="3200" b="1" i="0" dirty="0">
                <a:solidFill>
                  <a:srgbClr val="9900CC"/>
                </a:solidFill>
              </a:rPr>
              <a:t> ↑ </a:t>
            </a:r>
            <a:endParaRPr lang="zh-CN" altLang="en-US" sz="3200" dirty="0"/>
          </a:p>
        </p:txBody>
      </p:sp>
      <p:sp>
        <p:nvSpPr>
          <p:cNvPr id="25" name="矩形 24"/>
          <p:cNvSpPr/>
          <p:nvPr/>
        </p:nvSpPr>
        <p:spPr>
          <a:xfrm>
            <a:off x="665134" y="4080718"/>
            <a:ext cx="69765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CN" sz="3200" b="1" i="0" dirty="0">
                <a:solidFill>
                  <a:srgbClr val="FF0000"/>
                </a:solidFill>
              </a:rPr>
              <a:t>θ</a:t>
            </a:r>
            <a:r>
              <a:rPr lang="en-US" altLang="zh-CN" sz="3200" b="1" i="0" dirty="0">
                <a:solidFill>
                  <a:srgbClr val="009900"/>
                </a:solidFill>
              </a:rPr>
              <a:t>=</a:t>
            </a:r>
            <a:r>
              <a:rPr lang="el-GR" altLang="zh-CN" sz="3200" b="1" i="0" dirty="0">
                <a:solidFill>
                  <a:srgbClr val="009900"/>
                </a:solidFill>
              </a:rPr>
              <a:t>π</a:t>
            </a:r>
            <a:r>
              <a:rPr lang="zh-CN" altLang="en-US" sz="3200" b="1" i="0" dirty="0">
                <a:solidFill>
                  <a:srgbClr val="009900"/>
                </a:solidFill>
              </a:rPr>
              <a:t>，</a:t>
            </a:r>
            <a:r>
              <a:rPr lang="en-US" altLang="zh-CN" sz="3200" b="1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zh-CN" altLang="en-US" sz="3200" b="1" i="0" dirty="0">
                <a:solidFill>
                  <a:srgbClr val="9900CC"/>
                </a:solidFill>
              </a:rPr>
              <a:t> </a:t>
            </a:r>
            <a:r>
              <a:rPr lang="en-US" altLang="zh-CN" sz="3200" b="1" i="0" dirty="0">
                <a:solidFill>
                  <a:srgbClr val="0070C0"/>
                </a:solidFill>
              </a:rPr>
              <a:t>=max</a:t>
            </a:r>
            <a:r>
              <a:rPr lang="zh-CN" altLang="en-US" sz="3200" b="1" i="0" dirty="0">
                <a:solidFill>
                  <a:srgbClr val="0070C0"/>
                </a:solidFill>
              </a:rPr>
              <a:t> ，</a:t>
            </a:r>
            <a:r>
              <a:rPr lang="en-US" altLang="zh-CN" sz="3200" b="1" i="0" dirty="0">
                <a:solidFill>
                  <a:srgbClr val="FF0000"/>
                </a:solidFill>
              </a:rPr>
              <a:t>mc</a:t>
            </a:r>
            <a:r>
              <a:rPr lang="en-US" altLang="zh-CN" sz="3200" b="1" i="0" baseline="30000" dirty="0">
                <a:solidFill>
                  <a:srgbClr val="FF0000"/>
                </a:solidFill>
              </a:rPr>
              <a:t>2</a:t>
            </a:r>
            <a:r>
              <a:rPr lang="zh-CN" altLang="en-US" sz="3200" b="1" i="0" dirty="0">
                <a:solidFill>
                  <a:srgbClr val="9900CC"/>
                </a:solidFill>
              </a:rPr>
              <a:t> </a:t>
            </a:r>
            <a:r>
              <a:rPr lang="en-US" altLang="zh-CN" sz="3200" b="1" i="0" dirty="0">
                <a:solidFill>
                  <a:srgbClr val="9900CC"/>
                </a:solidFill>
              </a:rPr>
              <a:t>=max</a:t>
            </a:r>
            <a:r>
              <a:rPr lang="zh-CN" altLang="en-US" sz="3200" b="1" dirty="0">
                <a:solidFill>
                  <a:srgbClr val="009900"/>
                </a:solidFill>
              </a:rPr>
              <a:t> ，</a:t>
            </a:r>
            <a:r>
              <a:rPr lang="en-US" altLang="zh-CN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sz="3200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3200" dirty="0">
                <a:solidFill>
                  <a:srgbClr val="0070C0"/>
                </a:solidFill>
              </a:rPr>
              <a:t>=min</a:t>
            </a:r>
            <a:endParaRPr lang="zh-CN" altLang="en-US" sz="3200" dirty="0"/>
          </a:p>
        </p:txBody>
      </p:sp>
      <p:sp>
        <p:nvSpPr>
          <p:cNvPr id="26" name="AutoShape 8"/>
          <p:cNvSpPr>
            <a:spLocks noChangeArrowheads="1"/>
          </p:cNvSpPr>
          <p:nvPr/>
        </p:nvSpPr>
        <p:spPr bwMode="auto">
          <a:xfrm>
            <a:off x="1919536" y="3786953"/>
            <a:ext cx="700143" cy="241182"/>
          </a:xfrm>
          <a:prstGeom prst="rightArrow">
            <a:avLst>
              <a:gd name="adj1" fmla="val 50000"/>
              <a:gd name="adj2" fmla="val 95879"/>
            </a:avLst>
          </a:prstGeom>
          <a:solidFill>
            <a:srgbClr val="00FFFF"/>
          </a:solidFill>
          <a:ln w="12700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7" name="Object 20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0490401"/>
              </p:ext>
            </p:extLst>
          </p:nvPr>
        </p:nvGraphicFramePr>
        <p:xfrm>
          <a:off x="1622311" y="4795099"/>
          <a:ext cx="338772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29" name="Equation" r:id="rId21" imgW="1218960" imgH="228600" progId="Equation.DSMT4">
                  <p:embed/>
                </p:oleObj>
              </mc:Choice>
              <mc:Fallback>
                <p:oleObj name="Equation" r:id="rId21" imgW="1218960" imgH="228600" progId="Equation.DSMT4">
                  <p:embed/>
                  <p:pic>
                    <p:nvPicPr>
                      <p:cNvPr id="61" name="Object 20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311" y="4795099"/>
                        <a:ext cx="3387725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9603026"/>
              </p:ext>
            </p:extLst>
          </p:nvPr>
        </p:nvGraphicFramePr>
        <p:xfrm>
          <a:off x="276783" y="5384855"/>
          <a:ext cx="624205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30" name="Equation" r:id="rId23" imgW="2095200" imgH="431640" progId="Equation.DSMT4">
                  <p:embed/>
                </p:oleObj>
              </mc:Choice>
              <mc:Fallback>
                <p:oleObj name="Equation" r:id="rId23" imgW="2095200" imgH="431640" progId="Equation.DSMT4">
                  <p:embed/>
                  <p:pic>
                    <p:nvPicPr>
                      <p:cNvPr id="62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783" y="5384855"/>
                        <a:ext cx="624205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843541"/>
              </p:ext>
            </p:extLst>
          </p:nvPr>
        </p:nvGraphicFramePr>
        <p:xfrm>
          <a:off x="8640081" y="39496"/>
          <a:ext cx="3141662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31" name="公式" r:id="rId25" imgW="1054080" imgH="393480" progId="Equation.3">
                  <p:embed/>
                </p:oleObj>
              </mc:Choice>
              <mc:Fallback>
                <p:oleObj name="公式" r:id="rId25" imgW="1054080" imgH="393480" progId="Equation.3">
                  <p:embed/>
                  <p:pic>
                    <p:nvPicPr>
                      <p:cNvPr id="3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40081" y="39496"/>
                        <a:ext cx="3141662" cy="11811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9913588"/>
              </p:ext>
            </p:extLst>
          </p:nvPr>
        </p:nvGraphicFramePr>
        <p:xfrm>
          <a:off x="8639428" y="1184024"/>
          <a:ext cx="3027362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32" name="Equation" r:id="rId27" imgW="1155700" imgH="292100" progId="Equation.3">
                  <p:embed/>
                </p:oleObj>
              </mc:Choice>
              <mc:Fallback>
                <p:oleObj name="Equation" r:id="rId27" imgW="1155700" imgH="292100" progId="Equation.3">
                  <p:embed/>
                  <p:pic>
                    <p:nvPicPr>
                      <p:cNvPr id="3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9428" y="1184024"/>
                        <a:ext cx="3027362" cy="874712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8211213"/>
              </p:ext>
            </p:extLst>
          </p:nvPr>
        </p:nvGraphicFramePr>
        <p:xfrm>
          <a:off x="10641461" y="1918166"/>
          <a:ext cx="1098453" cy="1008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33" name="Equation" r:id="rId29" imgW="457200" imgH="419040" progId="Equation.DSMT4">
                  <p:embed/>
                </p:oleObj>
              </mc:Choice>
              <mc:Fallback>
                <p:oleObj name="Equation" r:id="rId29" imgW="457200" imgH="419040" progId="Equation.DSMT4">
                  <p:embed/>
                  <p:pic>
                    <p:nvPicPr>
                      <p:cNvPr id="26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41461" y="1918166"/>
                        <a:ext cx="1098453" cy="1008136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3714774"/>
              </p:ext>
            </p:extLst>
          </p:nvPr>
        </p:nvGraphicFramePr>
        <p:xfrm>
          <a:off x="6061811" y="743721"/>
          <a:ext cx="1944688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34" name="Equation" r:id="rId31" imgW="622080" imgH="393480" progId="Equation.DSMT4">
                  <p:embed/>
                </p:oleObj>
              </mc:Choice>
              <mc:Fallback>
                <p:oleObj name="Equation" r:id="rId31" imgW="622080" imgH="393480" progId="Equation.DSMT4">
                  <p:embed/>
                  <p:pic>
                    <p:nvPicPr>
                      <p:cNvPr id="31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1811" y="743721"/>
                        <a:ext cx="1944688" cy="1231900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021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4" grpId="0"/>
      <p:bldP spid="25" grpId="0"/>
      <p:bldP spid="2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79"/>
          <p:cNvSpPr>
            <a:spLocks noChangeArrowheads="1"/>
          </p:cNvSpPr>
          <p:nvPr/>
        </p:nvSpPr>
        <p:spPr bwMode="auto">
          <a:xfrm>
            <a:off x="2326835" y="-70031"/>
            <a:ext cx="3769165" cy="120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二、德布罗意的驻波思想</a:t>
            </a:r>
          </a:p>
        </p:txBody>
      </p:sp>
      <p:sp>
        <p:nvSpPr>
          <p:cNvPr id="3" name="矩形 2"/>
          <p:cNvSpPr/>
          <p:nvPr/>
        </p:nvSpPr>
        <p:spPr>
          <a:xfrm>
            <a:off x="5742398" y="395330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rgbClr val="0000FF"/>
                </a:solidFill>
              </a:rPr>
              <a:t>复习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891943" y="877907"/>
            <a:ext cx="5174751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dirty="0">
                <a:solidFill>
                  <a:srgbClr val="9900CC"/>
                </a:solidFill>
              </a:rPr>
              <a:t>驻波可以看成两列振幅相同，频率相同，振动方向相同的波以相反方向传播时叠加形成的。</a:t>
            </a:r>
          </a:p>
        </p:txBody>
      </p: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2277482" y="2227286"/>
            <a:ext cx="7696200" cy="1662113"/>
            <a:chOff x="480" y="2985"/>
            <a:chExt cx="4848" cy="1047"/>
          </a:xfrm>
        </p:grpSpPr>
        <p:sp>
          <p:nvSpPr>
            <p:cNvPr id="6" name="Line 30"/>
            <p:cNvSpPr>
              <a:spLocks noChangeShapeType="1"/>
            </p:cNvSpPr>
            <p:nvPr/>
          </p:nvSpPr>
          <p:spPr bwMode="auto">
            <a:xfrm flipV="1">
              <a:off x="1680" y="3120"/>
              <a:ext cx="0" cy="912"/>
            </a:xfrm>
            <a:prstGeom prst="line">
              <a:avLst/>
            </a:prstGeom>
            <a:noFill/>
            <a:ln w="28575">
              <a:solidFill>
                <a:schemeClr val="accent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Rectangle 32"/>
            <p:cNvSpPr>
              <a:spLocks noChangeArrowheads="1"/>
            </p:cNvSpPr>
            <p:nvPr/>
          </p:nvSpPr>
          <p:spPr bwMode="auto">
            <a:xfrm>
              <a:off x="5100" y="355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i="1">
                  <a:solidFill>
                    <a:srgbClr val="990000"/>
                  </a:solidFill>
                </a:rPr>
                <a:t>x</a:t>
              </a:r>
              <a:endParaRPr lang="zh-CN" altLang="en-US" sz="2800" i="1">
                <a:solidFill>
                  <a:srgbClr val="990000"/>
                </a:solidFill>
              </a:endParaRPr>
            </a:p>
          </p:txBody>
        </p:sp>
        <p:sp>
          <p:nvSpPr>
            <p:cNvPr id="8" name="Line 29"/>
            <p:cNvSpPr>
              <a:spLocks noChangeShapeType="1"/>
            </p:cNvSpPr>
            <p:nvPr/>
          </p:nvSpPr>
          <p:spPr bwMode="auto">
            <a:xfrm>
              <a:off x="480" y="3600"/>
              <a:ext cx="4848" cy="0"/>
            </a:xfrm>
            <a:prstGeom prst="line">
              <a:avLst/>
            </a:prstGeom>
            <a:noFill/>
            <a:ln w="28575">
              <a:solidFill>
                <a:schemeClr val="accent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Text Box 37"/>
            <p:cNvSpPr txBox="1">
              <a:spLocks noChangeArrowheads="1"/>
            </p:cNvSpPr>
            <p:nvPr/>
          </p:nvSpPr>
          <p:spPr bwMode="auto">
            <a:xfrm>
              <a:off x="1392" y="2985"/>
              <a:ext cx="1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rgbClr val="990000"/>
                  </a:solidFill>
                </a:rPr>
                <a:t>y</a:t>
              </a:r>
            </a:p>
          </p:txBody>
        </p:sp>
        <p:sp>
          <p:nvSpPr>
            <p:cNvPr id="10" name="Text Box 38"/>
            <p:cNvSpPr txBox="1">
              <a:spLocks noChangeArrowheads="1"/>
            </p:cNvSpPr>
            <p:nvPr/>
          </p:nvSpPr>
          <p:spPr bwMode="auto">
            <a:xfrm>
              <a:off x="1392" y="3552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rgbClr val="990000"/>
                  </a:solidFill>
                </a:rPr>
                <a:t>O</a:t>
              </a:r>
            </a:p>
          </p:txBody>
        </p:sp>
      </p:grpSp>
      <p:sp>
        <p:nvSpPr>
          <p:cNvPr id="11" name="Line 41"/>
          <p:cNvSpPr>
            <a:spLocks noChangeShapeType="1"/>
          </p:cNvSpPr>
          <p:nvPr/>
        </p:nvSpPr>
        <p:spPr bwMode="auto">
          <a:xfrm>
            <a:off x="5020682" y="2760685"/>
            <a:ext cx="838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Freeform 22"/>
          <p:cNvSpPr>
            <a:spLocks/>
          </p:cNvSpPr>
          <p:nvPr/>
        </p:nvSpPr>
        <p:spPr bwMode="auto">
          <a:xfrm>
            <a:off x="2347332" y="2889273"/>
            <a:ext cx="2438400" cy="609600"/>
          </a:xfrm>
          <a:custGeom>
            <a:avLst/>
            <a:gdLst>
              <a:gd name="T0" fmla="*/ 0 w 6436"/>
              <a:gd name="T1" fmla="*/ 0 h 5116"/>
              <a:gd name="T2" fmla="*/ 0 w 6436"/>
              <a:gd name="T3" fmla="*/ 0 h 5116"/>
              <a:gd name="T4" fmla="*/ 0 w 6436"/>
              <a:gd name="T5" fmla="*/ 0 h 5116"/>
              <a:gd name="T6" fmla="*/ 0 w 6436"/>
              <a:gd name="T7" fmla="*/ 0 h 5116"/>
              <a:gd name="T8" fmla="*/ 0 w 6436"/>
              <a:gd name="T9" fmla="*/ 0 h 5116"/>
              <a:gd name="T10" fmla="*/ 0 w 6436"/>
              <a:gd name="T11" fmla="*/ 0 h 5116"/>
              <a:gd name="T12" fmla="*/ 0 w 6436"/>
              <a:gd name="T13" fmla="*/ 0 h 5116"/>
              <a:gd name="T14" fmla="*/ 0 w 6436"/>
              <a:gd name="T15" fmla="*/ 0 h 5116"/>
              <a:gd name="T16" fmla="*/ 0 w 6436"/>
              <a:gd name="T17" fmla="*/ 0 h 5116"/>
              <a:gd name="T18" fmla="*/ 0 w 6436"/>
              <a:gd name="T19" fmla="*/ 0 h 5116"/>
              <a:gd name="T20" fmla="*/ 0 w 6436"/>
              <a:gd name="T21" fmla="*/ 0 h 5116"/>
              <a:gd name="T22" fmla="*/ 0 w 6436"/>
              <a:gd name="T23" fmla="*/ 0 h 5116"/>
              <a:gd name="T24" fmla="*/ 0 w 6436"/>
              <a:gd name="T25" fmla="*/ 0 h 5116"/>
              <a:gd name="T26" fmla="*/ 0 w 6436"/>
              <a:gd name="T27" fmla="*/ 0 h 5116"/>
              <a:gd name="T28" fmla="*/ 0 w 6436"/>
              <a:gd name="T29" fmla="*/ 0 h 5116"/>
              <a:gd name="T30" fmla="*/ 0 w 6436"/>
              <a:gd name="T31" fmla="*/ 0 h 5116"/>
              <a:gd name="T32" fmla="*/ 0 w 6436"/>
              <a:gd name="T33" fmla="*/ 0 h 5116"/>
              <a:gd name="T34" fmla="*/ 0 w 6436"/>
              <a:gd name="T35" fmla="*/ 0 h 5116"/>
              <a:gd name="T36" fmla="*/ 0 w 6436"/>
              <a:gd name="T37" fmla="*/ 0 h 5116"/>
              <a:gd name="T38" fmla="*/ 0 w 6436"/>
              <a:gd name="T39" fmla="*/ 0 h 5116"/>
              <a:gd name="T40" fmla="*/ 0 w 6436"/>
              <a:gd name="T41" fmla="*/ 0 h 5116"/>
              <a:gd name="T42" fmla="*/ 0 w 6436"/>
              <a:gd name="T43" fmla="*/ 0 h 5116"/>
              <a:gd name="T44" fmla="*/ 0 w 6436"/>
              <a:gd name="T45" fmla="*/ 0 h 5116"/>
              <a:gd name="T46" fmla="*/ 0 w 6436"/>
              <a:gd name="T47" fmla="*/ 0 h 5116"/>
              <a:gd name="T48" fmla="*/ 0 w 6436"/>
              <a:gd name="T49" fmla="*/ 0 h 5116"/>
              <a:gd name="T50" fmla="*/ 0 w 6436"/>
              <a:gd name="T51" fmla="*/ 0 h 5116"/>
              <a:gd name="T52" fmla="*/ 0 w 6436"/>
              <a:gd name="T53" fmla="*/ 0 h 5116"/>
              <a:gd name="T54" fmla="*/ 0 w 6436"/>
              <a:gd name="T55" fmla="*/ 0 h 5116"/>
              <a:gd name="T56" fmla="*/ 0 w 6436"/>
              <a:gd name="T57" fmla="*/ 0 h 5116"/>
              <a:gd name="T58" fmla="*/ 0 w 6436"/>
              <a:gd name="T59" fmla="*/ 0 h 5116"/>
              <a:gd name="T60" fmla="*/ 0 w 6436"/>
              <a:gd name="T61" fmla="*/ 0 h 5116"/>
              <a:gd name="T62" fmla="*/ 0 w 6436"/>
              <a:gd name="T63" fmla="*/ 0 h 5116"/>
              <a:gd name="T64" fmla="*/ 0 w 6436"/>
              <a:gd name="T65" fmla="*/ 0 h 5116"/>
              <a:gd name="T66" fmla="*/ 0 w 6436"/>
              <a:gd name="T67" fmla="*/ 0 h 5116"/>
              <a:gd name="T68" fmla="*/ 0 w 6436"/>
              <a:gd name="T69" fmla="*/ 0 h 5116"/>
              <a:gd name="T70" fmla="*/ 0 w 6436"/>
              <a:gd name="T71" fmla="*/ 0 h 5116"/>
              <a:gd name="T72" fmla="*/ 0 w 6436"/>
              <a:gd name="T73" fmla="*/ 0 h 5116"/>
              <a:gd name="T74" fmla="*/ 0 w 6436"/>
              <a:gd name="T75" fmla="*/ 0 h 5116"/>
              <a:gd name="T76" fmla="*/ 0 w 6436"/>
              <a:gd name="T77" fmla="*/ 0 h 5116"/>
              <a:gd name="T78" fmla="*/ 0 w 6436"/>
              <a:gd name="T79" fmla="*/ 0 h 5116"/>
              <a:gd name="T80" fmla="*/ 0 w 6436"/>
              <a:gd name="T81" fmla="*/ 0 h 5116"/>
              <a:gd name="T82" fmla="*/ 0 w 6436"/>
              <a:gd name="T83" fmla="*/ 0 h 5116"/>
              <a:gd name="T84" fmla="*/ 0 w 6436"/>
              <a:gd name="T85" fmla="*/ 0 h 5116"/>
              <a:gd name="T86" fmla="*/ 0 w 6436"/>
              <a:gd name="T87" fmla="*/ 0 h 5116"/>
              <a:gd name="T88" fmla="*/ 0 w 6436"/>
              <a:gd name="T89" fmla="*/ 0 h 5116"/>
              <a:gd name="T90" fmla="*/ 0 w 6436"/>
              <a:gd name="T91" fmla="*/ 0 h 5116"/>
              <a:gd name="T92" fmla="*/ 0 w 6436"/>
              <a:gd name="T93" fmla="*/ 0 h 5116"/>
              <a:gd name="T94" fmla="*/ 0 w 6436"/>
              <a:gd name="T95" fmla="*/ 0 h 5116"/>
              <a:gd name="T96" fmla="*/ 0 w 6436"/>
              <a:gd name="T97" fmla="*/ 0 h 5116"/>
              <a:gd name="T98" fmla="*/ 0 w 6436"/>
              <a:gd name="T99" fmla="*/ 0 h 511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6436"/>
              <a:gd name="T151" fmla="*/ 0 h 5116"/>
              <a:gd name="T152" fmla="*/ 6436 w 6436"/>
              <a:gd name="T153" fmla="*/ 5116 h 511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6436" h="5116">
                <a:moveTo>
                  <a:pt x="0" y="2565"/>
                </a:moveTo>
                <a:lnTo>
                  <a:pt x="75" y="2400"/>
                </a:lnTo>
                <a:lnTo>
                  <a:pt x="135" y="2235"/>
                </a:lnTo>
                <a:lnTo>
                  <a:pt x="195" y="2070"/>
                </a:lnTo>
                <a:lnTo>
                  <a:pt x="270" y="1920"/>
                </a:lnTo>
                <a:lnTo>
                  <a:pt x="330" y="1755"/>
                </a:lnTo>
                <a:lnTo>
                  <a:pt x="390" y="1605"/>
                </a:lnTo>
                <a:lnTo>
                  <a:pt x="465" y="1455"/>
                </a:lnTo>
                <a:lnTo>
                  <a:pt x="525" y="1320"/>
                </a:lnTo>
                <a:lnTo>
                  <a:pt x="585" y="1170"/>
                </a:lnTo>
                <a:lnTo>
                  <a:pt x="660" y="1035"/>
                </a:lnTo>
                <a:lnTo>
                  <a:pt x="720" y="915"/>
                </a:lnTo>
                <a:lnTo>
                  <a:pt x="780" y="795"/>
                </a:lnTo>
                <a:lnTo>
                  <a:pt x="855" y="675"/>
                </a:lnTo>
                <a:lnTo>
                  <a:pt x="915" y="570"/>
                </a:lnTo>
                <a:lnTo>
                  <a:pt x="975" y="480"/>
                </a:lnTo>
                <a:lnTo>
                  <a:pt x="1050" y="390"/>
                </a:lnTo>
                <a:lnTo>
                  <a:pt x="1110" y="300"/>
                </a:lnTo>
                <a:lnTo>
                  <a:pt x="1170" y="225"/>
                </a:lnTo>
                <a:lnTo>
                  <a:pt x="1245" y="165"/>
                </a:lnTo>
                <a:lnTo>
                  <a:pt x="1305" y="120"/>
                </a:lnTo>
                <a:lnTo>
                  <a:pt x="1365" y="75"/>
                </a:lnTo>
                <a:lnTo>
                  <a:pt x="1440" y="45"/>
                </a:lnTo>
                <a:lnTo>
                  <a:pt x="1500" y="15"/>
                </a:lnTo>
                <a:lnTo>
                  <a:pt x="1560" y="0"/>
                </a:lnTo>
                <a:lnTo>
                  <a:pt x="1635" y="0"/>
                </a:lnTo>
                <a:lnTo>
                  <a:pt x="1695" y="15"/>
                </a:lnTo>
                <a:lnTo>
                  <a:pt x="1755" y="30"/>
                </a:lnTo>
                <a:lnTo>
                  <a:pt x="1830" y="60"/>
                </a:lnTo>
                <a:lnTo>
                  <a:pt x="1890" y="90"/>
                </a:lnTo>
                <a:lnTo>
                  <a:pt x="1950" y="135"/>
                </a:lnTo>
                <a:lnTo>
                  <a:pt x="2025" y="195"/>
                </a:lnTo>
                <a:lnTo>
                  <a:pt x="2085" y="270"/>
                </a:lnTo>
                <a:lnTo>
                  <a:pt x="2145" y="345"/>
                </a:lnTo>
                <a:lnTo>
                  <a:pt x="2220" y="435"/>
                </a:lnTo>
                <a:lnTo>
                  <a:pt x="2280" y="525"/>
                </a:lnTo>
                <a:lnTo>
                  <a:pt x="2340" y="630"/>
                </a:lnTo>
                <a:lnTo>
                  <a:pt x="2415" y="735"/>
                </a:lnTo>
                <a:lnTo>
                  <a:pt x="2475" y="855"/>
                </a:lnTo>
                <a:lnTo>
                  <a:pt x="2535" y="975"/>
                </a:lnTo>
                <a:lnTo>
                  <a:pt x="2610" y="1110"/>
                </a:lnTo>
                <a:lnTo>
                  <a:pt x="2670" y="1245"/>
                </a:lnTo>
                <a:lnTo>
                  <a:pt x="2730" y="1380"/>
                </a:lnTo>
                <a:lnTo>
                  <a:pt x="2805" y="1530"/>
                </a:lnTo>
                <a:lnTo>
                  <a:pt x="2865" y="1680"/>
                </a:lnTo>
                <a:lnTo>
                  <a:pt x="2925" y="1830"/>
                </a:lnTo>
                <a:lnTo>
                  <a:pt x="3000" y="1995"/>
                </a:lnTo>
                <a:lnTo>
                  <a:pt x="3061" y="2160"/>
                </a:lnTo>
                <a:lnTo>
                  <a:pt x="3121" y="2310"/>
                </a:lnTo>
                <a:lnTo>
                  <a:pt x="3196" y="2475"/>
                </a:lnTo>
                <a:lnTo>
                  <a:pt x="3256" y="2640"/>
                </a:lnTo>
                <a:lnTo>
                  <a:pt x="3316" y="2806"/>
                </a:lnTo>
                <a:lnTo>
                  <a:pt x="3376" y="2956"/>
                </a:lnTo>
                <a:lnTo>
                  <a:pt x="3451" y="3121"/>
                </a:lnTo>
                <a:lnTo>
                  <a:pt x="3511" y="3286"/>
                </a:lnTo>
                <a:lnTo>
                  <a:pt x="3571" y="3436"/>
                </a:lnTo>
                <a:lnTo>
                  <a:pt x="3646" y="3586"/>
                </a:lnTo>
                <a:lnTo>
                  <a:pt x="3706" y="3736"/>
                </a:lnTo>
                <a:lnTo>
                  <a:pt x="3766" y="3871"/>
                </a:lnTo>
                <a:lnTo>
                  <a:pt x="3841" y="4006"/>
                </a:lnTo>
                <a:lnTo>
                  <a:pt x="3901" y="4141"/>
                </a:lnTo>
                <a:lnTo>
                  <a:pt x="3961" y="4261"/>
                </a:lnTo>
                <a:lnTo>
                  <a:pt x="4036" y="4381"/>
                </a:lnTo>
                <a:lnTo>
                  <a:pt x="4096" y="4486"/>
                </a:lnTo>
                <a:lnTo>
                  <a:pt x="4156" y="4591"/>
                </a:lnTo>
                <a:lnTo>
                  <a:pt x="4231" y="4681"/>
                </a:lnTo>
                <a:lnTo>
                  <a:pt x="4291" y="4771"/>
                </a:lnTo>
                <a:lnTo>
                  <a:pt x="4351" y="4846"/>
                </a:lnTo>
                <a:lnTo>
                  <a:pt x="4426" y="4921"/>
                </a:lnTo>
                <a:lnTo>
                  <a:pt x="4486" y="4981"/>
                </a:lnTo>
                <a:lnTo>
                  <a:pt x="4546" y="5026"/>
                </a:lnTo>
                <a:lnTo>
                  <a:pt x="4621" y="5056"/>
                </a:lnTo>
                <a:lnTo>
                  <a:pt x="4681" y="5086"/>
                </a:lnTo>
                <a:lnTo>
                  <a:pt x="4741" y="5101"/>
                </a:lnTo>
                <a:lnTo>
                  <a:pt x="4816" y="5116"/>
                </a:lnTo>
                <a:lnTo>
                  <a:pt x="4876" y="5116"/>
                </a:lnTo>
                <a:lnTo>
                  <a:pt x="4936" y="5101"/>
                </a:lnTo>
                <a:lnTo>
                  <a:pt x="5011" y="5071"/>
                </a:lnTo>
                <a:lnTo>
                  <a:pt x="5071" y="5041"/>
                </a:lnTo>
                <a:lnTo>
                  <a:pt x="5131" y="4996"/>
                </a:lnTo>
                <a:lnTo>
                  <a:pt x="5206" y="4951"/>
                </a:lnTo>
                <a:lnTo>
                  <a:pt x="5266" y="4891"/>
                </a:lnTo>
                <a:lnTo>
                  <a:pt x="5326" y="4816"/>
                </a:lnTo>
                <a:lnTo>
                  <a:pt x="5401" y="4726"/>
                </a:lnTo>
                <a:lnTo>
                  <a:pt x="5461" y="4636"/>
                </a:lnTo>
                <a:lnTo>
                  <a:pt x="5521" y="4546"/>
                </a:lnTo>
                <a:lnTo>
                  <a:pt x="5596" y="4441"/>
                </a:lnTo>
                <a:lnTo>
                  <a:pt x="5656" y="4321"/>
                </a:lnTo>
                <a:lnTo>
                  <a:pt x="5716" y="4201"/>
                </a:lnTo>
                <a:lnTo>
                  <a:pt x="5791" y="4081"/>
                </a:lnTo>
                <a:lnTo>
                  <a:pt x="5851" y="3946"/>
                </a:lnTo>
                <a:lnTo>
                  <a:pt x="5911" y="3796"/>
                </a:lnTo>
                <a:lnTo>
                  <a:pt x="5986" y="3661"/>
                </a:lnTo>
                <a:lnTo>
                  <a:pt x="6046" y="3511"/>
                </a:lnTo>
                <a:lnTo>
                  <a:pt x="6106" y="3361"/>
                </a:lnTo>
                <a:lnTo>
                  <a:pt x="6181" y="3196"/>
                </a:lnTo>
                <a:lnTo>
                  <a:pt x="6241" y="3046"/>
                </a:lnTo>
                <a:lnTo>
                  <a:pt x="6301" y="2881"/>
                </a:lnTo>
                <a:lnTo>
                  <a:pt x="6376" y="2716"/>
                </a:lnTo>
                <a:lnTo>
                  <a:pt x="6436" y="2565"/>
                </a:lnTo>
              </a:path>
            </a:pathLst>
          </a:custGeom>
          <a:solidFill>
            <a:srgbClr val="3399FF">
              <a:alpha val="50195"/>
            </a:srgbClr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Freeform 23"/>
          <p:cNvSpPr>
            <a:spLocks/>
          </p:cNvSpPr>
          <p:nvPr/>
        </p:nvSpPr>
        <p:spPr bwMode="auto">
          <a:xfrm>
            <a:off x="4792082" y="2889273"/>
            <a:ext cx="2438400" cy="609600"/>
          </a:xfrm>
          <a:custGeom>
            <a:avLst/>
            <a:gdLst>
              <a:gd name="T0" fmla="*/ 0 w 6436"/>
              <a:gd name="T1" fmla="*/ 0 h 5116"/>
              <a:gd name="T2" fmla="*/ 0 w 6436"/>
              <a:gd name="T3" fmla="*/ 0 h 5116"/>
              <a:gd name="T4" fmla="*/ 0 w 6436"/>
              <a:gd name="T5" fmla="*/ 0 h 5116"/>
              <a:gd name="T6" fmla="*/ 0 w 6436"/>
              <a:gd name="T7" fmla="*/ 0 h 5116"/>
              <a:gd name="T8" fmla="*/ 0 w 6436"/>
              <a:gd name="T9" fmla="*/ 0 h 5116"/>
              <a:gd name="T10" fmla="*/ 0 w 6436"/>
              <a:gd name="T11" fmla="*/ 0 h 5116"/>
              <a:gd name="T12" fmla="*/ 0 w 6436"/>
              <a:gd name="T13" fmla="*/ 0 h 5116"/>
              <a:gd name="T14" fmla="*/ 0 w 6436"/>
              <a:gd name="T15" fmla="*/ 0 h 5116"/>
              <a:gd name="T16" fmla="*/ 0 w 6436"/>
              <a:gd name="T17" fmla="*/ 0 h 5116"/>
              <a:gd name="T18" fmla="*/ 0 w 6436"/>
              <a:gd name="T19" fmla="*/ 0 h 5116"/>
              <a:gd name="T20" fmla="*/ 0 w 6436"/>
              <a:gd name="T21" fmla="*/ 0 h 5116"/>
              <a:gd name="T22" fmla="*/ 0 w 6436"/>
              <a:gd name="T23" fmla="*/ 0 h 5116"/>
              <a:gd name="T24" fmla="*/ 0 w 6436"/>
              <a:gd name="T25" fmla="*/ 0 h 5116"/>
              <a:gd name="T26" fmla="*/ 0 w 6436"/>
              <a:gd name="T27" fmla="*/ 0 h 5116"/>
              <a:gd name="T28" fmla="*/ 0 w 6436"/>
              <a:gd name="T29" fmla="*/ 0 h 5116"/>
              <a:gd name="T30" fmla="*/ 0 w 6436"/>
              <a:gd name="T31" fmla="*/ 0 h 5116"/>
              <a:gd name="T32" fmla="*/ 0 w 6436"/>
              <a:gd name="T33" fmla="*/ 0 h 5116"/>
              <a:gd name="T34" fmla="*/ 0 w 6436"/>
              <a:gd name="T35" fmla="*/ 0 h 5116"/>
              <a:gd name="T36" fmla="*/ 0 w 6436"/>
              <a:gd name="T37" fmla="*/ 0 h 5116"/>
              <a:gd name="T38" fmla="*/ 0 w 6436"/>
              <a:gd name="T39" fmla="*/ 0 h 5116"/>
              <a:gd name="T40" fmla="*/ 0 w 6436"/>
              <a:gd name="T41" fmla="*/ 0 h 5116"/>
              <a:gd name="T42" fmla="*/ 0 w 6436"/>
              <a:gd name="T43" fmla="*/ 0 h 5116"/>
              <a:gd name="T44" fmla="*/ 0 w 6436"/>
              <a:gd name="T45" fmla="*/ 0 h 5116"/>
              <a:gd name="T46" fmla="*/ 0 w 6436"/>
              <a:gd name="T47" fmla="*/ 0 h 5116"/>
              <a:gd name="T48" fmla="*/ 0 w 6436"/>
              <a:gd name="T49" fmla="*/ 0 h 5116"/>
              <a:gd name="T50" fmla="*/ 0 w 6436"/>
              <a:gd name="T51" fmla="*/ 0 h 5116"/>
              <a:gd name="T52" fmla="*/ 0 w 6436"/>
              <a:gd name="T53" fmla="*/ 0 h 5116"/>
              <a:gd name="T54" fmla="*/ 0 w 6436"/>
              <a:gd name="T55" fmla="*/ 0 h 5116"/>
              <a:gd name="T56" fmla="*/ 0 w 6436"/>
              <a:gd name="T57" fmla="*/ 0 h 5116"/>
              <a:gd name="T58" fmla="*/ 0 w 6436"/>
              <a:gd name="T59" fmla="*/ 0 h 5116"/>
              <a:gd name="T60" fmla="*/ 0 w 6436"/>
              <a:gd name="T61" fmla="*/ 0 h 5116"/>
              <a:gd name="T62" fmla="*/ 0 w 6436"/>
              <a:gd name="T63" fmla="*/ 0 h 5116"/>
              <a:gd name="T64" fmla="*/ 0 w 6436"/>
              <a:gd name="T65" fmla="*/ 0 h 5116"/>
              <a:gd name="T66" fmla="*/ 0 w 6436"/>
              <a:gd name="T67" fmla="*/ 0 h 5116"/>
              <a:gd name="T68" fmla="*/ 0 w 6436"/>
              <a:gd name="T69" fmla="*/ 0 h 5116"/>
              <a:gd name="T70" fmla="*/ 0 w 6436"/>
              <a:gd name="T71" fmla="*/ 0 h 5116"/>
              <a:gd name="T72" fmla="*/ 0 w 6436"/>
              <a:gd name="T73" fmla="*/ 0 h 5116"/>
              <a:gd name="T74" fmla="*/ 0 w 6436"/>
              <a:gd name="T75" fmla="*/ 0 h 5116"/>
              <a:gd name="T76" fmla="*/ 0 w 6436"/>
              <a:gd name="T77" fmla="*/ 0 h 5116"/>
              <a:gd name="T78" fmla="*/ 0 w 6436"/>
              <a:gd name="T79" fmla="*/ 0 h 5116"/>
              <a:gd name="T80" fmla="*/ 0 w 6436"/>
              <a:gd name="T81" fmla="*/ 0 h 5116"/>
              <a:gd name="T82" fmla="*/ 0 w 6436"/>
              <a:gd name="T83" fmla="*/ 0 h 5116"/>
              <a:gd name="T84" fmla="*/ 0 w 6436"/>
              <a:gd name="T85" fmla="*/ 0 h 5116"/>
              <a:gd name="T86" fmla="*/ 0 w 6436"/>
              <a:gd name="T87" fmla="*/ 0 h 5116"/>
              <a:gd name="T88" fmla="*/ 0 w 6436"/>
              <a:gd name="T89" fmla="*/ 0 h 5116"/>
              <a:gd name="T90" fmla="*/ 0 w 6436"/>
              <a:gd name="T91" fmla="*/ 0 h 5116"/>
              <a:gd name="T92" fmla="*/ 0 w 6436"/>
              <a:gd name="T93" fmla="*/ 0 h 5116"/>
              <a:gd name="T94" fmla="*/ 0 w 6436"/>
              <a:gd name="T95" fmla="*/ 0 h 5116"/>
              <a:gd name="T96" fmla="*/ 0 w 6436"/>
              <a:gd name="T97" fmla="*/ 0 h 5116"/>
              <a:gd name="T98" fmla="*/ 0 w 6436"/>
              <a:gd name="T99" fmla="*/ 0 h 511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6436"/>
              <a:gd name="T151" fmla="*/ 0 h 5116"/>
              <a:gd name="T152" fmla="*/ 6436 w 6436"/>
              <a:gd name="T153" fmla="*/ 5116 h 511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6436" h="5116">
                <a:moveTo>
                  <a:pt x="0" y="2565"/>
                </a:moveTo>
                <a:lnTo>
                  <a:pt x="75" y="2400"/>
                </a:lnTo>
                <a:lnTo>
                  <a:pt x="135" y="2235"/>
                </a:lnTo>
                <a:lnTo>
                  <a:pt x="195" y="2070"/>
                </a:lnTo>
                <a:lnTo>
                  <a:pt x="270" y="1920"/>
                </a:lnTo>
                <a:lnTo>
                  <a:pt x="330" y="1755"/>
                </a:lnTo>
                <a:lnTo>
                  <a:pt x="390" y="1605"/>
                </a:lnTo>
                <a:lnTo>
                  <a:pt x="465" y="1455"/>
                </a:lnTo>
                <a:lnTo>
                  <a:pt x="525" y="1320"/>
                </a:lnTo>
                <a:lnTo>
                  <a:pt x="585" y="1170"/>
                </a:lnTo>
                <a:lnTo>
                  <a:pt x="660" y="1035"/>
                </a:lnTo>
                <a:lnTo>
                  <a:pt x="720" y="915"/>
                </a:lnTo>
                <a:lnTo>
                  <a:pt x="780" y="795"/>
                </a:lnTo>
                <a:lnTo>
                  <a:pt x="855" y="675"/>
                </a:lnTo>
                <a:lnTo>
                  <a:pt x="915" y="570"/>
                </a:lnTo>
                <a:lnTo>
                  <a:pt x="975" y="480"/>
                </a:lnTo>
                <a:lnTo>
                  <a:pt x="1050" y="390"/>
                </a:lnTo>
                <a:lnTo>
                  <a:pt x="1110" y="300"/>
                </a:lnTo>
                <a:lnTo>
                  <a:pt x="1170" y="225"/>
                </a:lnTo>
                <a:lnTo>
                  <a:pt x="1245" y="165"/>
                </a:lnTo>
                <a:lnTo>
                  <a:pt x="1305" y="120"/>
                </a:lnTo>
                <a:lnTo>
                  <a:pt x="1365" y="75"/>
                </a:lnTo>
                <a:lnTo>
                  <a:pt x="1440" y="45"/>
                </a:lnTo>
                <a:lnTo>
                  <a:pt x="1500" y="15"/>
                </a:lnTo>
                <a:lnTo>
                  <a:pt x="1560" y="0"/>
                </a:lnTo>
                <a:lnTo>
                  <a:pt x="1635" y="0"/>
                </a:lnTo>
                <a:lnTo>
                  <a:pt x="1695" y="15"/>
                </a:lnTo>
                <a:lnTo>
                  <a:pt x="1755" y="30"/>
                </a:lnTo>
                <a:lnTo>
                  <a:pt x="1830" y="60"/>
                </a:lnTo>
                <a:lnTo>
                  <a:pt x="1890" y="90"/>
                </a:lnTo>
                <a:lnTo>
                  <a:pt x="1950" y="135"/>
                </a:lnTo>
                <a:lnTo>
                  <a:pt x="2025" y="195"/>
                </a:lnTo>
                <a:lnTo>
                  <a:pt x="2085" y="270"/>
                </a:lnTo>
                <a:lnTo>
                  <a:pt x="2145" y="345"/>
                </a:lnTo>
                <a:lnTo>
                  <a:pt x="2220" y="435"/>
                </a:lnTo>
                <a:lnTo>
                  <a:pt x="2280" y="525"/>
                </a:lnTo>
                <a:lnTo>
                  <a:pt x="2340" y="630"/>
                </a:lnTo>
                <a:lnTo>
                  <a:pt x="2415" y="735"/>
                </a:lnTo>
                <a:lnTo>
                  <a:pt x="2475" y="855"/>
                </a:lnTo>
                <a:lnTo>
                  <a:pt x="2535" y="975"/>
                </a:lnTo>
                <a:lnTo>
                  <a:pt x="2610" y="1110"/>
                </a:lnTo>
                <a:lnTo>
                  <a:pt x="2670" y="1245"/>
                </a:lnTo>
                <a:lnTo>
                  <a:pt x="2730" y="1380"/>
                </a:lnTo>
                <a:lnTo>
                  <a:pt x="2805" y="1530"/>
                </a:lnTo>
                <a:lnTo>
                  <a:pt x="2865" y="1680"/>
                </a:lnTo>
                <a:lnTo>
                  <a:pt x="2925" y="1830"/>
                </a:lnTo>
                <a:lnTo>
                  <a:pt x="3000" y="1995"/>
                </a:lnTo>
                <a:lnTo>
                  <a:pt x="3061" y="2160"/>
                </a:lnTo>
                <a:lnTo>
                  <a:pt x="3121" y="2310"/>
                </a:lnTo>
                <a:lnTo>
                  <a:pt x="3196" y="2475"/>
                </a:lnTo>
                <a:lnTo>
                  <a:pt x="3256" y="2640"/>
                </a:lnTo>
                <a:lnTo>
                  <a:pt x="3316" y="2806"/>
                </a:lnTo>
                <a:lnTo>
                  <a:pt x="3376" y="2956"/>
                </a:lnTo>
                <a:lnTo>
                  <a:pt x="3451" y="3121"/>
                </a:lnTo>
                <a:lnTo>
                  <a:pt x="3511" y="3286"/>
                </a:lnTo>
                <a:lnTo>
                  <a:pt x="3571" y="3436"/>
                </a:lnTo>
                <a:lnTo>
                  <a:pt x="3646" y="3586"/>
                </a:lnTo>
                <a:lnTo>
                  <a:pt x="3706" y="3736"/>
                </a:lnTo>
                <a:lnTo>
                  <a:pt x="3766" y="3871"/>
                </a:lnTo>
                <a:lnTo>
                  <a:pt x="3841" y="4006"/>
                </a:lnTo>
                <a:lnTo>
                  <a:pt x="3901" y="4141"/>
                </a:lnTo>
                <a:lnTo>
                  <a:pt x="3961" y="4261"/>
                </a:lnTo>
                <a:lnTo>
                  <a:pt x="4036" y="4381"/>
                </a:lnTo>
                <a:lnTo>
                  <a:pt x="4096" y="4486"/>
                </a:lnTo>
                <a:lnTo>
                  <a:pt x="4156" y="4591"/>
                </a:lnTo>
                <a:lnTo>
                  <a:pt x="4231" y="4681"/>
                </a:lnTo>
                <a:lnTo>
                  <a:pt x="4291" y="4771"/>
                </a:lnTo>
                <a:lnTo>
                  <a:pt x="4351" y="4846"/>
                </a:lnTo>
                <a:lnTo>
                  <a:pt x="4426" y="4921"/>
                </a:lnTo>
                <a:lnTo>
                  <a:pt x="4486" y="4981"/>
                </a:lnTo>
                <a:lnTo>
                  <a:pt x="4546" y="5026"/>
                </a:lnTo>
                <a:lnTo>
                  <a:pt x="4621" y="5056"/>
                </a:lnTo>
                <a:lnTo>
                  <a:pt x="4681" y="5086"/>
                </a:lnTo>
                <a:lnTo>
                  <a:pt x="4741" y="5101"/>
                </a:lnTo>
                <a:lnTo>
                  <a:pt x="4816" y="5116"/>
                </a:lnTo>
                <a:lnTo>
                  <a:pt x="4876" y="5116"/>
                </a:lnTo>
                <a:lnTo>
                  <a:pt x="4936" y="5101"/>
                </a:lnTo>
                <a:lnTo>
                  <a:pt x="5011" y="5071"/>
                </a:lnTo>
                <a:lnTo>
                  <a:pt x="5071" y="5041"/>
                </a:lnTo>
                <a:lnTo>
                  <a:pt x="5131" y="4996"/>
                </a:lnTo>
                <a:lnTo>
                  <a:pt x="5206" y="4951"/>
                </a:lnTo>
                <a:lnTo>
                  <a:pt x="5266" y="4891"/>
                </a:lnTo>
                <a:lnTo>
                  <a:pt x="5326" y="4816"/>
                </a:lnTo>
                <a:lnTo>
                  <a:pt x="5401" y="4726"/>
                </a:lnTo>
                <a:lnTo>
                  <a:pt x="5461" y="4636"/>
                </a:lnTo>
                <a:lnTo>
                  <a:pt x="5521" y="4546"/>
                </a:lnTo>
                <a:lnTo>
                  <a:pt x="5596" y="4441"/>
                </a:lnTo>
                <a:lnTo>
                  <a:pt x="5656" y="4321"/>
                </a:lnTo>
                <a:lnTo>
                  <a:pt x="5716" y="4201"/>
                </a:lnTo>
                <a:lnTo>
                  <a:pt x="5791" y="4081"/>
                </a:lnTo>
                <a:lnTo>
                  <a:pt x="5851" y="3946"/>
                </a:lnTo>
                <a:lnTo>
                  <a:pt x="5911" y="3796"/>
                </a:lnTo>
                <a:lnTo>
                  <a:pt x="5986" y="3661"/>
                </a:lnTo>
                <a:lnTo>
                  <a:pt x="6046" y="3511"/>
                </a:lnTo>
                <a:lnTo>
                  <a:pt x="6106" y="3361"/>
                </a:lnTo>
                <a:lnTo>
                  <a:pt x="6181" y="3196"/>
                </a:lnTo>
                <a:lnTo>
                  <a:pt x="6241" y="3046"/>
                </a:lnTo>
                <a:lnTo>
                  <a:pt x="6301" y="2881"/>
                </a:lnTo>
                <a:lnTo>
                  <a:pt x="6376" y="2716"/>
                </a:lnTo>
                <a:lnTo>
                  <a:pt x="6436" y="2565"/>
                </a:lnTo>
              </a:path>
            </a:pathLst>
          </a:custGeom>
          <a:solidFill>
            <a:srgbClr val="3399FF">
              <a:alpha val="50195"/>
            </a:srgbClr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Freeform 33"/>
          <p:cNvSpPr>
            <a:spLocks/>
          </p:cNvSpPr>
          <p:nvPr/>
        </p:nvSpPr>
        <p:spPr bwMode="auto">
          <a:xfrm>
            <a:off x="7230482" y="2889273"/>
            <a:ext cx="2438400" cy="609600"/>
          </a:xfrm>
          <a:custGeom>
            <a:avLst/>
            <a:gdLst>
              <a:gd name="T0" fmla="*/ 0 w 6436"/>
              <a:gd name="T1" fmla="*/ 0 h 5116"/>
              <a:gd name="T2" fmla="*/ 0 w 6436"/>
              <a:gd name="T3" fmla="*/ 0 h 5116"/>
              <a:gd name="T4" fmla="*/ 0 w 6436"/>
              <a:gd name="T5" fmla="*/ 0 h 5116"/>
              <a:gd name="T6" fmla="*/ 0 w 6436"/>
              <a:gd name="T7" fmla="*/ 0 h 5116"/>
              <a:gd name="T8" fmla="*/ 0 w 6436"/>
              <a:gd name="T9" fmla="*/ 0 h 5116"/>
              <a:gd name="T10" fmla="*/ 0 w 6436"/>
              <a:gd name="T11" fmla="*/ 0 h 5116"/>
              <a:gd name="T12" fmla="*/ 0 w 6436"/>
              <a:gd name="T13" fmla="*/ 0 h 5116"/>
              <a:gd name="T14" fmla="*/ 0 w 6436"/>
              <a:gd name="T15" fmla="*/ 0 h 5116"/>
              <a:gd name="T16" fmla="*/ 0 w 6436"/>
              <a:gd name="T17" fmla="*/ 0 h 5116"/>
              <a:gd name="T18" fmla="*/ 0 w 6436"/>
              <a:gd name="T19" fmla="*/ 0 h 5116"/>
              <a:gd name="T20" fmla="*/ 0 w 6436"/>
              <a:gd name="T21" fmla="*/ 0 h 5116"/>
              <a:gd name="T22" fmla="*/ 0 w 6436"/>
              <a:gd name="T23" fmla="*/ 0 h 5116"/>
              <a:gd name="T24" fmla="*/ 0 w 6436"/>
              <a:gd name="T25" fmla="*/ 0 h 5116"/>
              <a:gd name="T26" fmla="*/ 0 w 6436"/>
              <a:gd name="T27" fmla="*/ 0 h 5116"/>
              <a:gd name="T28" fmla="*/ 0 w 6436"/>
              <a:gd name="T29" fmla="*/ 0 h 5116"/>
              <a:gd name="T30" fmla="*/ 0 w 6436"/>
              <a:gd name="T31" fmla="*/ 0 h 5116"/>
              <a:gd name="T32" fmla="*/ 0 w 6436"/>
              <a:gd name="T33" fmla="*/ 0 h 5116"/>
              <a:gd name="T34" fmla="*/ 0 w 6436"/>
              <a:gd name="T35" fmla="*/ 0 h 5116"/>
              <a:gd name="T36" fmla="*/ 0 w 6436"/>
              <a:gd name="T37" fmla="*/ 0 h 5116"/>
              <a:gd name="T38" fmla="*/ 0 w 6436"/>
              <a:gd name="T39" fmla="*/ 0 h 5116"/>
              <a:gd name="T40" fmla="*/ 0 w 6436"/>
              <a:gd name="T41" fmla="*/ 0 h 5116"/>
              <a:gd name="T42" fmla="*/ 0 w 6436"/>
              <a:gd name="T43" fmla="*/ 0 h 5116"/>
              <a:gd name="T44" fmla="*/ 0 w 6436"/>
              <a:gd name="T45" fmla="*/ 0 h 5116"/>
              <a:gd name="T46" fmla="*/ 0 w 6436"/>
              <a:gd name="T47" fmla="*/ 0 h 5116"/>
              <a:gd name="T48" fmla="*/ 0 w 6436"/>
              <a:gd name="T49" fmla="*/ 0 h 5116"/>
              <a:gd name="T50" fmla="*/ 0 w 6436"/>
              <a:gd name="T51" fmla="*/ 0 h 5116"/>
              <a:gd name="T52" fmla="*/ 0 w 6436"/>
              <a:gd name="T53" fmla="*/ 0 h 5116"/>
              <a:gd name="T54" fmla="*/ 0 w 6436"/>
              <a:gd name="T55" fmla="*/ 0 h 5116"/>
              <a:gd name="T56" fmla="*/ 0 w 6436"/>
              <a:gd name="T57" fmla="*/ 0 h 5116"/>
              <a:gd name="T58" fmla="*/ 0 w 6436"/>
              <a:gd name="T59" fmla="*/ 0 h 5116"/>
              <a:gd name="T60" fmla="*/ 0 w 6436"/>
              <a:gd name="T61" fmla="*/ 0 h 5116"/>
              <a:gd name="T62" fmla="*/ 0 w 6436"/>
              <a:gd name="T63" fmla="*/ 0 h 5116"/>
              <a:gd name="T64" fmla="*/ 0 w 6436"/>
              <a:gd name="T65" fmla="*/ 0 h 5116"/>
              <a:gd name="T66" fmla="*/ 0 w 6436"/>
              <a:gd name="T67" fmla="*/ 0 h 5116"/>
              <a:gd name="T68" fmla="*/ 0 w 6436"/>
              <a:gd name="T69" fmla="*/ 0 h 5116"/>
              <a:gd name="T70" fmla="*/ 0 w 6436"/>
              <a:gd name="T71" fmla="*/ 0 h 5116"/>
              <a:gd name="T72" fmla="*/ 0 w 6436"/>
              <a:gd name="T73" fmla="*/ 0 h 5116"/>
              <a:gd name="T74" fmla="*/ 0 w 6436"/>
              <a:gd name="T75" fmla="*/ 0 h 5116"/>
              <a:gd name="T76" fmla="*/ 0 w 6436"/>
              <a:gd name="T77" fmla="*/ 0 h 5116"/>
              <a:gd name="T78" fmla="*/ 0 w 6436"/>
              <a:gd name="T79" fmla="*/ 0 h 5116"/>
              <a:gd name="T80" fmla="*/ 0 w 6436"/>
              <a:gd name="T81" fmla="*/ 0 h 5116"/>
              <a:gd name="T82" fmla="*/ 0 w 6436"/>
              <a:gd name="T83" fmla="*/ 0 h 5116"/>
              <a:gd name="T84" fmla="*/ 0 w 6436"/>
              <a:gd name="T85" fmla="*/ 0 h 5116"/>
              <a:gd name="T86" fmla="*/ 0 w 6436"/>
              <a:gd name="T87" fmla="*/ 0 h 5116"/>
              <a:gd name="T88" fmla="*/ 0 w 6436"/>
              <a:gd name="T89" fmla="*/ 0 h 5116"/>
              <a:gd name="T90" fmla="*/ 0 w 6436"/>
              <a:gd name="T91" fmla="*/ 0 h 5116"/>
              <a:gd name="T92" fmla="*/ 0 w 6436"/>
              <a:gd name="T93" fmla="*/ 0 h 5116"/>
              <a:gd name="T94" fmla="*/ 0 w 6436"/>
              <a:gd name="T95" fmla="*/ 0 h 5116"/>
              <a:gd name="T96" fmla="*/ 0 w 6436"/>
              <a:gd name="T97" fmla="*/ 0 h 5116"/>
              <a:gd name="T98" fmla="*/ 0 w 6436"/>
              <a:gd name="T99" fmla="*/ 0 h 511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6436"/>
              <a:gd name="T151" fmla="*/ 0 h 5116"/>
              <a:gd name="T152" fmla="*/ 6436 w 6436"/>
              <a:gd name="T153" fmla="*/ 5116 h 511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6436" h="5116">
                <a:moveTo>
                  <a:pt x="0" y="2565"/>
                </a:moveTo>
                <a:lnTo>
                  <a:pt x="75" y="2400"/>
                </a:lnTo>
                <a:lnTo>
                  <a:pt x="135" y="2235"/>
                </a:lnTo>
                <a:lnTo>
                  <a:pt x="195" y="2070"/>
                </a:lnTo>
                <a:lnTo>
                  <a:pt x="270" y="1920"/>
                </a:lnTo>
                <a:lnTo>
                  <a:pt x="330" y="1755"/>
                </a:lnTo>
                <a:lnTo>
                  <a:pt x="390" y="1605"/>
                </a:lnTo>
                <a:lnTo>
                  <a:pt x="465" y="1455"/>
                </a:lnTo>
                <a:lnTo>
                  <a:pt x="525" y="1320"/>
                </a:lnTo>
                <a:lnTo>
                  <a:pt x="585" y="1170"/>
                </a:lnTo>
                <a:lnTo>
                  <a:pt x="660" y="1035"/>
                </a:lnTo>
                <a:lnTo>
                  <a:pt x="720" y="915"/>
                </a:lnTo>
                <a:lnTo>
                  <a:pt x="780" y="795"/>
                </a:lnTo>
                <a:lnTo>
                  <a:pt x="855" y="675"/>
                </a:lnTo>
                <a:lnTo>
                  <a:pt x="915" y="570"/>
                </a:lnTo>
                <a:lnTo>
                  <a:pt x="975" y="480"/>
                </a:lnTo>
                <a:lnTo>
                  <a:pt x="1050" y="390"/>
                </a:lnTo>
                <a:lnTo>
                  <a:pt x="1110" y="300"/>
                </a:lnTo>
                <a:lnTo>
                  <a:pt x="1170" y="225"/>
                </a:lnTo>
                <a:lnTo>
                  <a:pt x="1245" y="165"/>
                </a:lnTo>
                <a:lnTo>
                  <a:pt x="1305" y="120"/>
                </a:lnTo>
                <a:lnTo>
                  <a:pt x="1365" y="75"/>
                </a:lnTo>
                <a:lnTo>
                  <a:pt x="1440" y="45"/>
                </a:lnTo>
                <a:lnTo>
                  <a:pt x="1500" y="15"/>
                </a:lnTo>
                <a:lnTo>
                  <a:pt x="1560" y="0"/>
                </a:lnTo>
                <a:lnTo>
                  <a:pt x="1635" y="0"/>
                </a:lnTo>
                <a:lnTo>
                  <a:pt x="1695" y="15"/>
                </a:lnTo>
                <a:lnTo>
                  <a:pt x="1755" y="30"/>
                </a:lnTo>
                <a:lnTo>
                  <a:pt x="1830" y="60"/>
                </a:lnTo>
                <a:lnTo>
                  <a:pt x="1890" y="90"/>
                </a:lnTo>
                <a:lnTo>
                  <a:pt x="1950" y="135"/>
                </a:lnTo>
                <a:lnTo>
                  <a:pt x="2025" y="195"/>
                </a:lnTo>
                <a:lnTo>
                  <a:pt x="2085" y="270"/>
                </a:lnTo>
                <a:lnTo>
                  <a:pt x="2145" y="345"/>
                </a:lnTo>
                <a:lnTo>
                  <a:pt x="2220" y="435"/>
                </a:lnTo>
                <a:lnTo>
                  <a:pt x="2280" y="525"/>
                </a:lnTo>
                <a:lnTo>
                  <a:pt x="2340" y="630"/>
                </a:lnTo>
                <a:lnTo>
                  <a:pt x="2415" y="735"/>
                </a:lnTo>
                <a:lnTo>
                  <a:pt x="2475" y="855"/>
                </a:lnTo>
                <a:lnTo>
                  <a:pt x="2535" y="975"/>
                </a:lnTo>
                <a:lnTo>
                  <a:pt x="2610" y="1110"/>
                </a:lnTo>
                <a:lnTo>
                  <a:pt x="2670" y="1245"/>
                </a:lnTo>
                <a:lnTo>
                  <a:pt x="2730" y="1380"/>
                </a:lnTo>
                <a:lnTo>
                  <a:pt x="2805" y="1530"/>
                </a:lnTo>
                <a:lnTo>
                  <a:pt x="2865" y="1680"/>
                </a:lnTo>
                <a:lnTo>
                  <a:pt x="2925" y="1830"/>
                </a:lnTo>
                <a:lnTo>
                  <a:pt x="3000" y="1995"/>
                </a:lnTo>
                <a:lnTo>
                  <a:pt x="3061" y="2160"/>
                </a:lnTo>
                <a:lnTo>
                  <a:pt x="3121" y="2310"/>
                </a:lnTo>
                <a:lnTo>
                  <a:pt x="3196" y="2475"/>
                </a:lnTo>
                <a:lnTo>
                  <a:pt x="3256" y="2640"/>
                </a:lnTo>
                <a:lnTo>
                  <a:pt x="3316" y="2806"/>
                </a:lnTo>
                <a:lnTo>
                  <a:pt x="3376" y="2956"/>
                </a:lnTo>
                <a:lnTo>
                  <a:pt x="3451" y="3121"/>
                </a:lnTo>
                <a:lnTo>
                  <a:pt x="3511" y="3286"/>
                </a:lnTo>
                <a:lnTo>
                  <a:pt x="3571" y="3436"/>
                </a:lnTo>
                <a:lnTo>
                  <a:pt x="3646" y="3586"/>
                </a:lnTo>
                <a:lnTo>
                  <a:pt x="3706" y="3736"/>
                </a:lnTo>
                <a:lnTo>
                  <a:pt x="3766" y="3871"/>
                </a:lnTo>
                <a:lnTo>
                  <a:pt x="3841" y="4006"/>
                </a:lnTo>
                <a:lnTo>
                  <a:pt x="3901" y="4141"/>
                </a:lnTo>
                <a:lnTo>
                  <a:pt x="3961" y="4261"/>
                </a:lnTo>
                <a:lnTo>
                  <a:pt x="4036" y="4381"/>
                </a:lnTo>
                <a:lnTo>
                  <a:pt x="4096" y="4486"/>
                </a:lnTo>
                <a:lnTo>
                  <a:pt x="4156" y="4591"/>
                </a:lnTo>
                <a:lnTo>
                  <a:pt x="4231" y="4681"/>
                </a:lnTo>
                <a:lnTo>
                  <a:pt x="4291" y="4771"/>
                </a:lnTo>
                <a:lnTo>
                  <a:pt x="4351" y="4846"/>
                </a:lnTo>
                <a:lnTo>
                  <a:pt x="4426" y="4921"/>
                </a:lnTo>
                <a:lnTo>
                  <a:pt x="4486" y="4981"/>
                </a:lnTo>
                <a:lnTo>
                  <a:pt x="4546" y="5026"/>
                </a:lnTo>
                <a:lnTo>
                  <a:pt x="4621" y="5056"/>
                </a:lnTo>
                <a:lnTo>
                  <a:pt x="4681" y="5086"/>
                </a:lnTo>
                <a:lnTo>
                  <a:pt x="4741" y="5101"/>
                </a:lnTo>
                <a:lnTo>
                  <a:pt x="4816" y="5116"/>
                </a:lnTo>
                <a:lnTo>
                  <a:pt x="4876" y="5116"/>
                </a:lnTo>
                <a:lnTo>
                  <a:pt x="4936" y="5101"/>
                </a:lnTo>
                <a:lnTo>
                  <a:pt x="5011" y="5071"/>
                </a:lnTo>
                <a:lnTo>
                  <a:pt x="5071" y="5041"/>
                </a:lnTo>
                <a:lnTo>
                  <a:pt x="5131" y="4996"/>
                </a:lnTo>
                <a:lnTo>
                  <a:pt x="5206" y="4951"/>
                </a:lnTo>
                <a:lnTo>
                  <a:pt x="5266" y="4891"/>
                </a:lnTo>
                <a:lnTo>
                  <a:pt x="5326" y="4816"/>
                </a:lnTo>
                <a:lnTo>
                  <a:pt x="5401" y="4726"/>
                </a:lnTo>
                <a:lnTo>
                  <a:pt x="5461" y="4636"/>
                </a:lnTo>
                <a:lnTo>
                  <a:pt x="5521" y="4546"/>
                </a:lnTo>
                <a:lnTo>
                  <a:pt x="5596" y="4441"/>
                </a:lnTo>
                <a:lnTo>
                  <a:pt x="5656" y="4321"/>
                </a:lnTo>
                <a:lnTo>
                  <a:pt x="5716" y="4201"/>
                </a:lnTo>
                <a:lnTo>
                  <a:pt x="5791" y="4081"/>
                </a:lnTo>
                <a:lnTo>
                  <a:pt x="5851" y="3946"/>
                </a:lnTo>
                <a:lnTo>
                  <a:pt x="5911" y="3796"/>
                </a:lnTo>
                <a:lnTo>
                  <a:pt x="5986" y="3661"/>
                </a:lnTo>
                <a:lnTo>
                  <a:pt x="6046" y="3511"/>
                </a:lnTo>
                <a:lnTo>
                  <a:pt x="6106" y="3361"/>
                </a:lnTo>
                <a:lnTo>
                  <a:pt x="6181" y="3196"/>
                </a:lnTo>
                <a:lnTo>
                  <a:pt x="6241" y="3046"/>
                </a:lnTo>
                <a:lnTo>
                  <a:pt x="6301" y="2881"/>
                </a:lnTo>
                <a:lnTo>
                  <a:pt x="6376" y="2716"/>
                </a:lnTo>
                <a:lnTo>
                  <a:pt x="6436" y="2565"/>
                </a:lnTo>
              </a:path>
            </a:pathLst>
          </a:custGeom>
          <a:solidFill>
            <a:srgbClr val="3399FF">
              <a:alpha val="50195"/>
            </a:srgbClr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Freeform 34"/>
          <p:cNvSpPr>
            <a:spLocks/>
          </p:cNvSpPr>
          <p:nvPr/>
        </p:nvSpPr>
        <p:spPr bwMode="auto">
          <a:xfrm flipV="1">
            <a:off x="7230482" y="2898798"/>
            <a:ext cx="2438400" cy="609600"/>
          </a:xfrm>
          <a:custGeom>
            <a:avLst/>
            <a:gdLst>
              <a:gd name="T0" fmla="*/ 0 w 6436"/>
              <a:gd name="T1" fmla="*/ 0 h 5116"/>
              <a:gd name="T2" fmla="*/ 0 w 6436"/>
              <a:gd name="T3" fmla="*/ 0 h 5116"/>
              <a:gd name="T4" fmla="*/ 0 w 6436"/>
              <a:gd name="T5" fmla="*/ 0 h 5116"/>
              <a:gd name="T6" fmla="*/ 0 w 6436"/>
              <a:gd name="T7" fmla="*/ 0 h 5116"/>
              <a:gd name="T8" fmla="*/ 0 w 6436"/>
              <a:gd name="T9" fmla="*/ 0 h 5116"/>
              <a:gd name="T10" fmla="*/ 0 w 6436"/>
              <a:gd name="T11" fmla="*/ 0 h 5116"/>
              <a:gd name="T12" fmla="*/ 0 w 6436"/>
              <a:gd name="T13" fmla="*/ 0 h 5116"/>
              <a:gd name="T14" fmla="*/ 0 w 6436"/>
              <a:gd name="T15" fmla="*/ 0 h 5116"/>
              <a:gd name="T16" fmla="*/ 0 w 6436"/>
              <a:gd name="T17" fmla="*/ 0 h 5116"/>
              <a:gd name="T18" fmla="*/ 0 w 6436"/>
              <a:gd name="T19" fmla="*/ 0 h 5116"/>
              <a:gd name="T20" fmla="*/ 0 w 6436"/>
              <a:gd name="T21" fmla="*/ 0 h 5116"/>
              <a:gd name="T22" fmla="*/ 0 w 6436"/>
              <a:gd name="T23" fmla="*/ 0 h 5116"/>
              <a:gd name="T24" fmla="*/ 0 w 6436"/>
              <a:gd name="T25" fmla="*/ 0 h 5116"/>
              <a:gd name="T26" fmla="*/ 0 w 6436"/>
              <a:gd name="T27" fmla="*/ 0 h 5116"/>
              <a:gd name="T28" fmla="*/ 0 w 6436"/>
              <a:gd name="T29" fmla="*/ 0 h 5116"/>
              <a:gd name="T30" fmla="*/ 0 w 6436"/>
              <a:gd name="T31" fmla="*/ 0 h 5116"/>
              <a:gd name="T32" fmla="*/ 0 w 6436"/>
              <a:gd name="T33" fmla="*/ 0 h 5116"/>
              <a:gd name="T34" fmla="*/ 0 w 6436"/>
              <a:gd name="T35" fmla="*/ 0 h 5116"/>
              <a:gd name="T36" fmla="*/ 0 w 6436"/>
              <a:gd name="T37" fmla="*/ 0 h 5116"/>
              <a:gd name="T38" fmla="*/ 0 w 6436"/>
              <a:gd name="T39" fmla="*/ 0 h 5116"/>
              <a:gd name="T40" fmla="*/ 0 w 6436"/>
              <a:gd name="T41" fmla="*/ 0 h 5116"/>
              <a:gd name="T42" fmla="*/ 0 w 6436"/>
              <a:gd name="T43" fmla="*/ 0 h 5116"/>
              <a:gd name="T44" fmla="*/ 0 w 6436"/>
              <a:gd name="T45" fmla="*/ 0 h 5116"/>
              <a:gd name="T46" fmla="*/ 0 w 6436"/>
              <a:gd name="T47" fmla="*/ 0 h 5116"/>
              <a:gd name="T48" fmla="*/ 0 w 6436"/>
              <a:gd name="T49" fmla="*/ 0 h 5116"/>
              <a:gd name="T50" fmla="*/ 0 w 6436"/>
              <a:gd name="T51" fmla="*/ 0 h 5116"/>
              <a:gd name="T52" fmla="*/ 0 w 6436"/>
              <a:gd name="T53" fmla="*/ 0 h 5116"/>
              <a:gd name="T54" fmla="*/ 0 w 6436"/>
              <a:gd name="T55" fmla="*/ 0 h 5116"/>
              <a:gd name="T56" fmla="*/ 0 w 6436"/>
              <a:gd name="T57" fmla="*/ 0 h 5116"/>
              <a:gd name="T58" fmla="*/ 0 w 6436"/>
              <a:gd name="T59" fmla="*/ 0 h 5116"/>
              <a:gd name="T60" fmla="*/ 0 w 6436"/>
              <a:gd name="T61" fmla="*/ 0 h 5116"/>
              <a:gd name="T62" fmla="*/ 0 w 6436"/>
              <a:gd name="T63" fmla="*/ 0 h 5116"/>
              <a:gd name="T64" fmla="*/ 0 w 6436"/>
              <a:gd name="T65" fmla="*/ 0 h 5116"/>
              <a:gd name="T66" fmla="*/ 0 w 6436"/>
              <a:gd name="T67" fmla="*/ 0 h 5116"/>
              <a:gd name="T68" fmla="*/ 0 w 6436"/>
              <a:gd name="T69" fmla="*/ 0 h 5116"/>
              <a:gd name="T70" fmla="*/ 0 w 6436"/>
              <a:gd name="T71" fmla="*/ 0 h 5116"/>
              <a:gd name="T72" fmla="*/ 0 w 6436"/>
              <a:gd name="T73" fmla="*/ 0 h 5116"/>
              <a:gd name="T74" fmla="*/ 0 w 6436"/>
              <a:gd name="T75" fmla="*/ 0 h 5116"/>
              <a:gd name="T76" fmla="*/ 0 w 6436"/>
              <a:gd name="T77" fmla="*/ 0 h 5116"/>
              <a:gd name="T78" fmla="*/ 0 w 6436"/>
              <a:gd name="T79" fmla="*/ 0 h 5116"/>
              <a:gd name="T80" fmla="*/ 0 w 6436"/>
              <a:gd name="T81" fmla="*/ 0 h 5116"/>
              <a:gd name="T82" fmla="*/ 0 w 6436"/>
              <a:gd name="T83" fmla="*/ 0 h 5116"/>
              <a:gd name="T84" fmla="*/ 0 w 6436"/>
              <a:gd name="T85" fmla="*/ 0 h 5116"/>
              <a:gd name="T86" fmla="*/ 0 w 6436"/>
              <a:gd name="T87" fmla="*/ 0 h 5116"/>
              <a:gd name="T88" fmla="*/ 0 w 6436"/>
              <a:gd name="T89" fmla="*/ 0 h 5116"/>
              <a:gd name="T90" fmla="*/ 0 w 6436"/>
              <a:gd name="T91" fmla="*/ 0 h 5116"/>
              <a:gd name="T92" fmla="*/ 0 w 6436"/>
              <a:gd name="T93" fmla="*/ 0 h 5116"/>
              <a:gd name="T94" fmla="*/ 0 w 6436"/>
              <a:gd name="T95" fmla="*/ 0 h 5116"/>
              <a:gd name="T96" fmla="*/ 0 w 6436"/>
              <a:gd name="T97" fmla="*/ 0 h 5116"/>
              <a:gd name="T98" fmla="*/ 0 w 6436"/>
              <a:gd name="T99" fmla="*/ 0 h 511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6436"/>
              <a:gd name="T151" fmla="*/ 0 h 5116"/>
              <a:gd name="T152" fmla="*/ 6436 w 6436"/>
              <a:gd name="T153" fmla="*/ 5116 h 511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6436" h="5116">
                <a:moveTo>
                  <a:pt x="0" y="2565"/>
                </a:moveTo>
                <a:lnTo>
                  <a:pt x="75" y="2400"/>
                </a:lnTo>
                <a:lnTo>
                  <a:pt x="135" y="2235"/>
                </a:lnTo>
                <a:lnTo>
                  <a:pt x="195" y="2070"/>
                </a:lnTo>
                <a:lnTo>
                  <a:pt x="270" y="1920"/>
                </a:lnTo>
                <a:lnTo>
                  <a:pt x="330" y="1755"/>
                </a:lnTo>
                <a:lnTo>
                  <a:pt x="390" y="1605"/>
                </a:lnTo>
                <a:lnTo>
                  <a:pt x="465" y="1455"/>
                </a:lnTo>
                <a:lnTo>
                  <a:pt x="525" y="1320"/>
                </a:lnTo>
                <a:lnTo>
                  <a:pt x="585" y="1170"/>
                </a:lnTo>
                <a:lnTo>
                  <a:pt x="660" y="1035"/>
                </a:lnTo>
                <a:lnTo>
                  <a:pt x="720" y="915"/>
                </a:lnTo>
                <a:lnTo>
                  <a:pt x="780" y="795"/>
                </a:lnTo>
                <a:lnTo>
                  <a:pt x="855" y="675"/>
                </a:lnTo>
                <a:lnTo>
                  <a:pt x="915" y="570"/>
                </a:lnTo>
                <a:lnTo>
                  <a:pt x="975" y="480"/>
                </a:lnTo>
                <a:lnTo>
                  <a:pt x="1050" y="390"/>
                </a:lnTo>
                <a:lnTo>
                  <a:pt x="1110" y="300"/>
                </a:lnTo>
                <a:lnTo>
                  <a:pt x="1170" y="225"/>
                </a:lnTo>
                <a:lnTo>
                  <a:pt x="1245" y="165"/>
                </a:lnTo>
                <a:lnTo>
                  <a:pt x="1305" y="120"/>
                </a:lnTo>
                <a:lnTo>
                  <a:pt x="1365" y="75"/>
                </a:lnTo>
                <a:lnTo>
                  <a:pt x="1440" y="45"/>
                </a:lnTo>
                <a:lnTo>
                  <a:pt x="1500" y="15"/>
                </a:lnTo>
                <a:lnTo>
                  <a:pt x="1560" y="0"/>
                </a:lnTo>
                <a:lnTo>
                  <a:pt x="1635" y="0"/>
                </a:lnTo>
                <a:lnTo>
                  <a:pt x="1695" y="15"/>
                </a:lnTo>
                <a:lnTo>
                  <a:pt x="1755" y="30"/>
                </a:lnTo>
                <a:lnTo>
                  <a:pt x="1830" y="60"/>
                </a:lnTo>
                <a:lnTo>
                  <a:pt x="1890" y="90"/>
                </a:lnTo>
                <a:lnTo>
                  <a:pt x="1950" y="135"/>
                </a:lnTo>
                <a:lnTo>
                  <a:pt x="2025" y="195"/>
                </a:lnTo>
                <a:lnTo>
                  <a:pt x="2085" y="270"/>
                </a:lnTo>
                <a:lnTo>
                  <a:pt x="2145" y="345"/>
                </a:lnTo>
                <a:lnTo>
                  <a:pt x="2220" y="435"/>
                </a:lnTo>
                <a:lnTo>
                  <a:pt x="2280" y="525"/>
                </a:lnTo>
                <a:lnTo>
                  <a:pt x="2340" y="630"/>
                </a:lnTo>
                <a:lnTo>
                  <a:pt x="2415" y="735"/>
                </a:lnTo>
                <a:lnTo>
                  <a:pt x="2475" y="855"/>
                </a:lnTo>
                <a:lnTo>
                  <a:pt x="2535" y="975"/>
                </a:lnTo>
                <a:lnTo>
                  <a:pt x="2610" y="1110"/>
                </a:lnTo>
                <a:lnTo>
                  <a:pt x="2670" y="1245"/>
                </a:lnTo>
                <a:lnTo>
                  <a:pt x="2730" y="1380"/>
                </a:lnTo>
                <a:lnTo>
                  <a:pt x="2805" y="1530"/>
                </a:lnTo>
                <a:lnTo>
                  <a:pt x="2865" y="1680"/>
                </a:lnTo>
                <a:lnTo>
                  <a:pt x="2925" y="1830"/>
                </a:lnTo>
                <a:lnTo>
                  <a:pt x="3000" y="1995"/>
                </a:lnTo>
                <a:lnTo>
                  <a:pt x="3061" y="2160"/>
                </a:lnTo>
                <a:lnTo>
                  <a:pt x="3121" y="2310"/>
                </a:lnTo>
                <a:lnTo>
                  <a:pt x="3196" y="2475"/>
                </a:lnTo>
                <a:lnTo>
                  <a:pt x="3256" y="2640"/>
                </a:lnTo>
                <a:lnTo>
                  <a:pt x="3316" y="2806"/>
                </a:lnTo>
                <a:lnTo>
                  <a:pt x="3376" y="2956"/>
                </a:lnTo>
                <a:lnTo>
                  <a:pt x="3451" y="3121"/>
                </a:lnTo>
                <a:lnTo>
                  <a:pt x="3511" y="3286"/>
                </a:lnTo>
                <a:lnTo>
                  <a:pt x="3571" y="3436"/>
                </a:lnTo>
                <a:lnTo>
                  <a:pt x="3646" y="3586"/>
                </a:lnTo>
                <a:lnTo>
                  <a:pt x="3706" y="3736"/>
                </a:lnTo>
                <a:lnTo>
                  <a:pt x="3766" y="3871"/>
                </a:lnTo>
                <a:lnTo>
                  <a:pt x="3841" y="4006"/>
                </a:lnTo>
                <a:lnTo>
                  <a:pt x="3901" y="4141"/>
                </a:lnTo>
                <a:lnTo>
                  <a:pt x="3961" y="4261"/>
                </a:lnTo>
                <a:lnTo>
                  <a:pt x="4036" y="4381"/>
                </a:lnTo>
                <a:lnTo>
                  <a:pt x="4096" y="4486"/>
                </a:lnTo>
                <a:lnTo>
                  <a:pt x="4156" y="4591"/>
                </a:lnTo>
                <a:lnTo>
                  <a:pt x="4231" y="4681"/>
                </a:lnTo>
                <a:lnTo>
                  <a:pt x="4291" y="4771"/>
                </a:lnTo>
                <a:lnTo>
                  <a:pt x="4351" y="4846"/>
                </a:lnTo>
                <a:lnTo>
                  <a:pt x="4426" y="4921"/>
                </a:lnTo>
                <a:lnTo>
                  <a:pt x="4486" y="4981"/>
                </a:lnTo>
                <a:lnTo>
                  <a:pt x="4546" y="5026"/>
                </a:lnTo>
                <a:lnTo>
                  <a:pt x="4621" y="5056"/>
                </a:lnTo>
                <a:lnTo>
                  <a:pt x="4681" y="5086"/>
                </a:lnTo>
                <a:lnTo>
                  <a:pt x="4741" y="5101"/>
                </a:lnTo>
                <a:lnTo>
                  <a:pt x="4816" y="5116"/>
                </a:lnTo>
                <a:lnTo>
                  <a:pt x="4876" y="5116"/>
                </a:lnTo>
                <a:lnTo>
                  <a:pt x="4936" y="5101"/>
                </a:lnTo>
                <a:lnTo>
                  <a:pt x="5011" y="5071"/>
                </a:lnTo>
                <a:lnTo>
                  <a:pt x="5071" y="5041"/>
                </a:lnTo>
                <a:lnTo>
                  <a:pt x="5131" y="4996"/>
                </a:lnTo>
                <a:lnTo>
                  <a:pt x="5206" y="4951"/>
                </a:lnTo>
                <a:lnTo>
                  <a:pt x="5266" y="4891"/>
                </a:lnTo>
                <a:lnTo>
                  <a:pt x="5326" y="4816"/>
                </a:lnTo>
                <a:lnTo>
                  <a:pt x="5401" y="4726"/>
                </a:lnTo>
                <a:lnTo>
                  <a:pt x="5461" y="4636"/>
                </a:lnTo>
                <a:lnTo>
                  <a:pt x="5521" y="4546"/>
                </a:lnTo>
                <a:lnTo>
                  <a:pt x="5596" y="4441"/>
                </a:lnTo>
                <a:lnTo>
                  <a:pt x="5656" y="4321"/>
                </a:lnTo>
                <a:lnTo>
                  <a:pt x="5716" y="4201"/>
                </a:lnTo>
                <a:lnTo>
                  <a:pt x="5791" y="4081"/>
                </a:lnTo>
                <a:lnTo>
                  <a:pt x="5851" y="3946"/>
                </a:lnTo>
                <a:lnTo>
                  <a:pt x="5911" y="3796"/>
                </a:lnTo>
                <a:lnTo>
                  <a:pt x="5986" y="3661"/>
                </a:lnTo>
                <a:lnTo>
                  <a:pt x="6046" y="3511"/>
                </a:lnTo>
                <a:lnTo>
                  <a:pt x="6106" y="3361"/>
                </a:lnTo>
                <a:lnTo>
                  <a:pt x="6181" y="3196"/>
                </a:lnTo>
                <a:lnTo>
                  <a:pt x="6241" y="3046"/>
                </a:lnTo>
                <a:lnTo>
                  <a:pt x="6301" y="2881"/>
                </a:lnTo>
                <a:lnTo>
                  <a:pt x="6376" y="2716"/>
                </a:lnTo>
                <a:lnTo>
                  <a:pt x="6436" y="2565"/>
                </a:lnTo>
              </a:path>
            </a:pathLst>
          </a:custGeom>
          <a:solidFill>
            <a:srgbClr val="FFFF00">
              <a:alpha val="50195"/>
            </a:srgbClr>
          </a:solidFill>
          <a:ln w="285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Freeform 26"/>
          <p:cNvSpPr>
            <a:spLocks/>
          </p:cNvSpPr>
          <p:nvPr/>
        </p:nvSpPr>
        <p:spPr bwMode="auto">
          <a:xfrm flipV="1">
            <a:off x="4792082" y="2898798"/>
            <a:ext cx="2438400" cy="609600"/>
          </a:xfrm>
          <a:custGeom>
            <a:avLst/>
            <a:gdLst>
              <a:gd name="T0" fmla="*/ 0 w 6436"/>
              <a:gd name="T1" fmla="*/ 0 h 5116"/>
              <a:gd name="T2" fmla="*/ 0 w 6436"/>
              <a:gd name="T3" fmla="*/ 0 h 5116"/>
              <a:gd name="T4" fmla="*/ 0 w 6436"/>
              <a:gd name="T5" fmla="*/ 0 h 5116"/>
              <a:gd name="T6" fmla="*/ 0 w 6436"/>
              <a:gd name="T7" fmla="*/ 0 h 5116"/>
              <a:gd name="T8" fmla="*/ 0 w 6436"/>
              <a:gd name="T9" fmla="*/ 0 h 5116"/>
              <a:gd name="T10" fmla="*/ 0 w 6436"/>
              <a:gd name="T11" fmla="*/ 0 h 5116"/>
              <a:gd name="T12" fmla="*/ 0 w 6436"/>
              <a:gd name="T13" fmla="*/ 0 h 5116"/>
              <a:gd name="T14" fmla="*/ 0 w 6436"/>
              <a:gd name="T15" fmla="*/ 0 h 5116"/>
              <a:gd name="T16" fmla="*/ 0 w 6436"/>
              <a:gd name="T17" fmla="*/ 0 h 5116"/>
              <a:gd name="T18" fmla="*/ 0 w 6436"/>
              <a:gd name="T19" fmla="*/ 0 h 5116"/>
              <a:gd name="T20" fmla="*/ 0 w 6436"/>
              <a:gd name="T21" fmla="*/ 0 h 5116"/>
              <a:gd name="T22" fmla="*/ 0 w 6436"/>
              <a:gd name="T23" fmla="*/ 0 h 5116"/>
              <a:gd name="T24" fmla="*/ 0 w 6436"/>
              <a:gd name="T25" fmla="*/ 0 h 5116"/>
              <a:gd name="T26" fmla="*/ 0 w 6436"/>
              <a:gd name="T27" fmla="*/ 0 h 5116"/>
              <a:gd name="T28" fmla="*/ 0 w 6436"/>
              <a:gd name="T29" fmla="*/ 0 h 5116"/>
              <a:gd name="T30" fmla="*/ 0 w 6436"/>
              <a:gd name="T31" fmla="*/ 0 h 5116"/>
              <a:gd name="T32" fmla="*/ 0 w 6436"/>
              <a:gd name="T33" fmla="*/ 0 h 5116"/>
              <a:gd name="T34" fmla="*/ 0 w 6436"/>
              <a:gd name="T35" fmla="*/ 0 h 5116"/>
              <a:gd name="T36" fmla="*/ 0 w 6436"/>
              <a:gd name="T37" fmla="*/ 0 h 5116"/>
              <a:gd name="T38" fmla="*/ 0 w 6436"/>
              <a:gd name="T39" fmla="*/ 0 h 5116"/>
              <a:gd name="T40" fmla="*/ 0 w 6436"/>
              <a:gd name="T41" fmla="*/ 0 h 5116"/>
              <a:gd name="T42" fmla="*/ 0 w 6436"/>
              <a:gd name="T43" fmla="*/ 0 h 5116"/>
              <a:gd name="T44" fmla="*/ 0 w 6436"/>
              <a:gd name="T45" fmla="*/ 0 h 5116"/>
              <a:gd name="T46" fmla="*/ 0 w 6436"/>
              <a:gd name="T47" fmla="*/ 0 h 5116"/>
              <a:gd name="T48" fmla="*/ 0 w 6436"/>
              <a:gd name="T49" fmla="*/ 0 h 5116"/>
              <a:gd name="T50" fmla="*/ 0 w 6436"/>
              <a:gd name="T51" fmla="*/ 0 h 5116"/>
              <a:gd name="T52" fmla="*/ 0 w 6436"/>
              <a:gd name="T53" fmla="*/ 0 h 5116"/>
              <a:gd name="T54" fmla="*/ 0 w 6436"/>
              <a:gd name="T55" fmla="*/ 0 h 5116"/>
              <a:gd name="T56" fmla="*/ 0 w 6436"/>
              <a:gd name="T57" fmla="*/ 0 h 5116"/>
              <a:gd name="T58" fmla="*/ 0 w 6436"/>
              <a:gd name="T59" fmla="*/ 0 h 5116"/>
              <a:gd name="T60" fmla="*/ 0 w 6436"/>
              <a:gd name="T61" fmla="*/ 0 h 5116"/>
              <a:gd name="T62" fmla="*/ 0 w 6436"/>
              <a:gd name="T63" fmla="*/ 0 h 5116"/>
              <a:gd name="T64" fmla="*/ 0 w 6436"/>
              <a:gd name="T65" fmla="*/ 0 h 5116"/>
              <a:gd name="T66" fmla="*/ 0 w 6436"/>
              <a:gd name="T67" fmla="*/ 0 h 5116"/>
              <a:gd name="T68" fmla="*/ 0 w 6436"/>
              <a:gd name="T69" fmla="*/ 0 h 5116"/>
              <a:gd name="T70" fmla="*/ 0 w 6436"/>
              <a:gd name="T71" fmla="*/ 0 h 5116"/>
              <a:gd name="T72" fmla="*/ 0 w 6436"/>
              <a:gd name="T73" fmla="*/ 0 h 5116"/>
              <a:gd name="T74" fmla="*/ 0 w 6436"/>
              <a:gd name="T75" fmla="*/ 0 h 5116"/>
              <a:gd name="T76" fmla="*/ 0 w 6436"/>
              <a:gd name="T77" fmla="*/ 0 h 5116"/>
              <a:gd name="T78" fmla="*/ 0 w 6436"/>
              <a:gd name="T79" fmla="*/ 0 h 5116"/>
              <a:gd name="T80" fmla="*/ 0 w 6436"/>
              <a:gd name="T81" fmla="*/ 0 h 5116"/>
              <a:gd name="T82" fmla="*/ 0 w 6436"/>
              <a:gd name="T83" fmla="*/ 0 h 5116"/>
              <a:gd name="T84" fmla="*/ 0 w 6436"/>
              <a:gd name="T85" fmla="*/ 0 h 5116"/>
              <a:gd name="T86" fmla="*/ 0 w 6436"/>
              <a:gd name="T87" fmla="*/ 0 h 5116"/>
              <a:gd name="T88" fmla="*/ 0 w 6436"/>
              <a:gd name="T89" fmla="*/ 0 h 5116"/>
              <a:gd name="T90" fmla="*/ 0 w 6436"/>
              <a:gd name="T91" fmla="*/ 0 h 5116"/>
              <a:gd name="T92" fmla="*/ 0 w 6436"/>
              <a:gd name="T93" fmla="*/ 0 h 5116"/>
              <a:gd name="T94" fmla="*/ 0 w 6436"/>
              <a:gd name="T95" fmla="*/ 0 h 5116"/>
              <a:gd name="T96" fmla="*/ 0 w 6436"/>
              <a:gd name="T97" fmla="*/ 0 h 5116"/>
              <a:gd name="T98" fmla="*/ 0 w 6436"/>
              <a:gd name="T99" fmla="*/ 0 h 511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6436"/>
              <a:gd name="T151" fmla="*/ 0 h 5116"/>
              <a:gd name="T152" fmla="*/ 6436 w 6436"/>
              <a:gd name="T153" fmla="*/ 5116 h 511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6436" h="5116">
                <a:moveTo>
                  <a:pt x="0" y="2565"/>
                </a:moveTo>
                <a:lnTo>
                  <a:pt x="75" y="2400"/>
                </a:lnTo>
                <a:lnTo>
                  <a:pt x="135" y="2235"/>
                </a:lnTo>
                <a:lnTo>
                  <a:pt x="195" y="2070"/>
                </a:lnTo>
                <a:lnTo>
                  <a:pt x="270" y="1920"/>
                </a:lnTo>
                <a:lnTo>
                  <a:pt x="330" y="1755"/>
                </a:lnTo>
                <a:lnTo>
                  <a:pt x="390" y="1605"/>
                </a:lnTo>
                <a:lnTo>
                  <a:pt x="465" y="1455"/>
                </a:lnTo>
                <a:lnTo>
                  <a:pt x="525" y="1320"/>
                </a:lnTo>
                <a:lnTo>
                  <a:pt x="585" y="1170"/>
                </a:lnTo>
                <a:lnTo>
                  <a:pt x="660" y="1035"/>
                </a:lnTo>
                <a:lnTo>
                  <a:pt x="720" y="915"/>
                </a:lnTo>
                <a:lnTo>
                  <a:pt x="780" y="795"/>
                </a:lnTo>
                <a:lnTo>
                  <a:pt x="855" y="675"/>
                </a:lnTo>
                <a:lnTo>
                  <a:pt x="915" y="570"/>
                </a:lnTo>
                <a:lnTo>
                  <a:pt x="975" y="480"/>
                </a:lnTo>
                <a:lnTo>
                  <a:pt x="1050" y="390"/>
                </a:lnTo>
                <a:lnTo>
                  <a:pt x="1110" y="300"/>
                </a:lnTo>
                <a:lnTo>
                  <a:pt x="1170" y="225"/>
                </a:lnTo>
                <a:lnTo>
                  <a:pt x="1245" y="165"/>
                </a:lnTo>
                <a:lnTo>
                  <a:pt x="1305" y="120"/>
                </a:lnTo>
                <a:lnTo>
                  <a:pt x="1365" y="75"/>
                </a:lnTo>
                <a:lnTo>
                  <a:pt x="1440" y="45"/>
                </a:lnTo>
                <a:lnTo>
                  <a:pt x="1500" y="15"/>
                </a:lnTo>
                <a:lnTo>
                  <a:pt x="1560" y="0"/>
                </a:lnTo>
                <a:lnTo>
                  <a:pt x="1635" y="0"/>
                </a:lnTo>
                <a:lnTo>
                  <a:pt x="1695" y="15"/>
                </a:lnTo>
                <a:lnTo>
                  <a:pt x="1755" y="30"/>
                </a:lnTo>
                <a:lnTo>
                  <a:pt x="1830" y="60"/>
                </a:lnTo>
                <a:lnTo>
                  <a:pt x="1890" y="90"/>
                </a:lnTo>
                <a:lnTo>
                  <a:pt x="1950" y="135"/>
                </a:lnTo>
                <a:lnTo>
                  <a:pt x="2025" y="195"/>
                </a:lnTo>
                <a:lnTo>
                  <a:pt x="2085" y="270"/>
                </a:lnTo>
                <a:lnTo>
                  <a:pt x="2145" y="345"/>
                </a:lnTo>
                <a:lnTo>
                  <a:pt x="2220" y="435"/>
                </a:lnTo>
                <a:lnTo>
                  <a:pt x="2280" y="525"/>
                </a:lnTo>
                <a:lnTo>
                  <a:pt x="2340" y="630"/>
                </a:lnTo>
                <a:lnTo>
                  <a:pt x="2415" y="735"/>
                </a:lnTo>
                <a:lnTo>
                  <a:pt x="2475" y="855"/>
                </a:lnTo>
                <a:lnTo>
                  <a:pt x="2535" y="975"/>
                </a:lnTo>
                <a:lnTo>
                  <a:pt x="2610" y="1110"/>
                </a:lnTo>
                <a:lnTo>
                  <a:pt x="2670" y="1245"/>
                </a:lnTo>
                <a:lnTo>
                  <a:pt x="2730" y="1380"/>
                </a:lnTo>
                <a:lnTo>
                  <a:pt x="2805" y="1530"/>
                </a:lnTo>
                <a:lnTo>
                  <a:pt x="2865" y="1680"/>
                </a:lnTo>
                <a:lnTo>
                  <a:pt x="2925" y="1830"/>
                </a:lnTo>
                <a:lnTo>
                  <a:pt x="3000" y="1995"/>
                </a:lnTo>
                <a:lnTo>
                  <a:pt x="3061" y="2160"/>
                </a:lnTo>
                <a:lnTo>
                  <a:pt x="3121" y="2310"/>
                </a:lnTo>
                <a:lnTo>
                  <a:pt x="3196" y="2475"/>
                </a:lnTo>
                <a:lnTo>
                  <a:pt x="3256" y="2640"/>
                </a:lnTo>
                <a:lnTo>
                  <a:pt x="3316" y="2806"/>
                </a:lnTo>
                <a:lnTo>
                  <a:pt x="3376" y="2956"/>
                </a:lnTo>
                <a:lnTo>
                  <a:pt x="3451" y="3121"/>
                </a:lnTo>
                <a:lnTo>
                  <a:pt x="3511" y="3286"/>
                </a:lnTo>
                <a:lnTo>
                  <a:pt x="3571" y="3436"/>
                </a:lnTo>
                <a:lnTo>
                  <a:pt x="3646" y="3586"/>
                </a:lnTo>
                <a:lnTo>
                  <a:pt x="3706" y="3736"/>
                </a:lnTo>
                <a:lnTo>
                  <a:pt x="3766" y="3871"/>
                </a:lnTo>
                <a:lnTo>
                  <a:pt x="3841" y="4006"/>
                </a:lnTo>
                <a:lnTo>
                  <a:pt x="3901" y="4141"/>
                </a:lnTo>
                <a:lnTo>
                  <a:pt x="3961" y="4261"/>
                </a:lnTo>
                <a:lnTo>
                  <a:pt x="4036" y="4381"/>
                </a:lnTo>
                <a:lnTo>
                  <a:pt x="4096" y="4486"/>
                </a:lnTo>
                <a:lnTo>
                  <a:pt x="4156" y="4591"/>
                </a:lnTo>
                <a:lnTo>
                  <a:pt x="4231" y="4681"/>
                </a:lnTo>
                <a:lnTo>
                  <a:pt x="4291" y="4771"/>
                </a:lnTo>
                <a:lnTo>
                  <a:pt x="4351" y="4846"/>
                </a:lnTo>
                <a:lnTo>
                  <a:pt x="4426" y="4921"/>
                </a:lnTo>
                <a:lnTo>
                  <a:pt x="4486" y="4981"/>
                </a:lnTo>
                <a:lnTo>
                  <a:pt x="4546" y="5026"/>
                </a:lnTo>
                <a:lnTo>
                  <a:pt x="4621" y="5056"/>
                </a:lnTo>
                <a:lnTo>
                  <a:pt x="4681" y="5086"/>
                </a:lnTo>
                <a:lnTo>
                  <a:pt x="4741" y="5101"/>
                </a:lnTo>
                <a:lnTo>
                  <a:pt x="4816" y="5116"/>
                </a:lnTo>
                <a:lnTo>
                  <a:pt x="4876" y="5116"/>
                </a:lnTo>
                <a:lnTo>
                  <a:pt x="4936" y="5101"/>
                </a:lnTo>
                <a:lnTo>
                  <a:pt x="5011" y="5071"/>
                </a:lnTo>
                <a:lnTo>
                  <a:pt x="5071" y="5041"/>
                </a:lnTo>
                <a:lnTo>
                  <a:pt x="5131" y="4996"/>
                </a:lnTo>
                <a:lnTo>
                  <a:pt x="5206" y="4951"/>
                </a:lnTo>
                <a:lnTo>
                  <a:pt x="5266" y="4891"/>
                </a:lnTo>
                <a:lnTo>
                  <a:pt x="5326" y="4816"/>
                </a:lnTo>
                <a:lnTo>
                  <a:pt x="5401" y="4726"/>
                </a:lnTo>
                <a:lnTo>
                  <a:pt x="5461" y="4636"/>
                </a:lnTo>
                <a:lnTo>
                  <a:pt x="5521" y="4546"/>
                </a:lnTo>
                <a:lnTo>
                  <a:pt x="5596" y="4441"/>
                </a:lnTo>
                <a:lnTo>
                  <a:pt x="5656" y="4321"/>
                </a:lnTo>
                <a:lnTo>
                  <a:pt x="5716" y="4201"/>
                </a:lnTo>
                <a:lnTo>
                  <a:pt x="5791" y="4081"/>
                </a:lnTo>
                <a:lnTo>
                  <a:pt x="5851" y="3946"/>
                </a:lnTo>
                <a:lnTo>
                  <a:pt x="5911" y="3796"/>
                </a:lnTo>
                <a:lnTo>
                  <a:pt x="5986" y="3661"/>
                </a:lnTo>
                <a:lnTo>
                  <a:pt x="6046" y="3511"/>
                </a:lnTo>
                <a:lnTo>
                  <a:pt x="6106" y="3361"/>
                </a:lnTo>
                <a:lnTo>
                  <a:pt x="6181" y="3196"/>
                </a:lnTo>
                <a:lnTo>
                  <a:pt x="6241" y="3046"/>
                </a:lnTo>
                <a:lnTo>
                  <a:pt x="6301" y="2881"/>
                </a:lnTo>
                <a:lnTo>
                  <a:pt x="6376" y="2716"/>
                </a:lnTo>
                <a:lnTo>
                  <a:pt x="6436" y="2565"/>
                </a:lnTo>
              </a:path>
            </a:pathLst>
          </a:custGeom>
          <a:solidFill>
            <a:srgbClr val="FFFF00">
              <a:alpha val="50195"/>
            </a:srgbClr>
          </a:solidFill>
          <a:ln w="285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Freeform 25"/>
          <p:cNvSpPr>
            <a:spLocks/>
          </p:cNvSpPr>
          <p:nvPr/>
        </p:nvSpPr>
        <p:spPr bwMode="auto">
          <a:xfrm flipV="1">
            <a:off x="2353682" y="2898798"/>
            <a:ext cx="2438400" cy="609600"/>
          </a:xfrm>
          <a:custGeom>
            <a:avLst/>
            <a:gdLst>
              <a:gd name="T0" fmla="*/ 0 w 6436"/>
              <a:gd name="T1" fmla="*/ 0 h 5116"/>
              <a:gd name="T2" fmla="*/ 0 w 6436"/>
              <a:gd name="T3" fmla="*/ 0 h 5116"/>
              <a:gd name="T4" fmla="*/ 0 w 6436"/>
              <a:gd name="T5" fmla="*/ 0 h 5116"/>
              <a:gd name="T6" fmla="*/ 0 w 6436"/>
              <a:gd name="T7" fmla="*/ 0 h 5116"/>
              <a:gd name="T8" fmla="*/ 0 w 6436"/>
              <a:gd name="T9" fmla="*/ 0 h 5116"/>
              <a:gd name="T10" fmla="*/ 0 w 6436"/>
              <a:gd name="T11" fmla="*/ 0 h 5116"/>
              <a:gd name="T12" fmla="*/ 0 w 6436"/>
              <a:gd name="T13" fmla="*/ 0 h 5116"/>
              <a:gd name="T14" fmla="*/ 0 w 6436"/>
              <a:gd name="T15" fmla="*/ 0 h 5116"/>
              <a:gd name="T16" fmla="*/ 0 w 6436"/>
              <a:gd name="T17" fmla="*/ 0 h 5116"/>
              <a:gd name="T18" fmla="*/ 0 w 6436"/>
              <a:gd name="T19" fmla="*/ 0 h 5116"/>
              <a:gd name="T20" fmla="*/ 0 w 6436"/>
              <a:gd name="T21" fmla="*/ 0 h 5116"/>
              <a:gd name="T22" fmla="*/ 0 w 6436"/>
              <a:gd name="T23" fmla="*/ 0 h 5116"/>
              <a:gd name="T24" fmla="*/ 0 w 6436"/>
              <a:gd name="T25" fmla="*/ 0 h 5116"/>
              <a:gd name="T26" fmla="*/ 0 w 6436"/>
              <a:gd name="T27" fmla="*/ 0 h 5116"/>
              <a:gd name="T28" fmla="*/ 0 w 6436"/>
              <a:gd name="T29" fmla="*/ 0 h 5116"/>
              <a:gd name="T30" fmla="*/ 0 w 6436"/>
              <a:gd name="T31" fmla="*/ 0 h 5116"/>
              <a:gd name="T32" fmla="*/ 0 w 6436"/>
              <a:gd name="T33" fmla="*/ 0 h 5116"/>
              <a:gd name="T34" fmla="*/ 0 w 6436"/>
              <a:gd name="T35" fmla="*/ 0 h 5116"/>
              <a:gd name="T36" fmla="*/ 0 w 6436"/>
              <a:gd name="T37" fmla="*/ 0 h 5116"/>
              <a:gd name="T38" fmla="*/ 0 w 6436"/>
              <a:gd name="T39" fmla="*/ 0 h 5116"/>
              <a:gd name="T40" fmla="*/ 0 w 6436"/>
              <a:gd name="T41" fmla="*/ 0 h 5116"/>
              <a:gd name="T42" fmla="*/ 0 w 6436"/>
              <a:gd name="T43" fmla="*/ 0 h 5116"/>
              <a:gd name="T44" fmla="*/ 0 w 6436"/>
              <a:gd name="T45" fmla="*/ 0 h 5116"/>
              <a:gd name="T46" fmla="*/ 0 w 6436"/>
              <a:gd name="T47" fmla="*/ 0 h 5116"/>
              <a:gd name="T48" fmla="*/ 0 w 6436"/>
              <a:gd name="T49" fmla="*/ 0 h 5116"/>
              <a:gd name="T50" fmla="*/ 0 w 6436"/>
              <a:gd name="T51" fmla="*/ 0 h 5116"/>
              <a:gd name="T52" fmla="*/ 0 w 6436"/>
              <a:gd name="T53" fmla="*/ 0 h 5116"/>
              <a:gd name="T54" fmla="*/ 0 w 6436"/>
              <a:gd name="T55" fmla="*/ 0 h 5116"/>
              <a:gd name="T56" fmla="*/ 0 w 6436"/>
              <a:gd name="T57" fmla="*/ 0 h 5116"/>
              <a:gd name="T58" fmla="*/ 0 w 6436"/>
              <a:gd name="T59" fmla="*/ 0 h 5116"/>
              <a:gd name="T60" fmla="*/ 0 w 6436"/>
              <a:gd name="T61" fmla="*/ 0 h 5116"/>
              <a:gd name="T62" fmla="*/ 0 w 6436"/>
              <a:gd name="T63" fmla="*/ 0 h 5116"/>
              <a:gd name="T64" fmla="*/ 0 w 6436"/>
              <a:gd name="T65" fmla="*/ 0 h 5116"/>
              <a:gd name="T66" fmla="*/ 0 w 6436"/>
              <a:gd name="T67" fmla="*/ 0 h 5116"/>
              <a:gd name="T68" fmla="*/ 0 w 6436"/>
              <a:gd name="T69" fmla="*/ 0 h 5116"/>
              <a:gd name="T70" fmla="*/ 0 w 6436"/>
              <a:gd name="T71" fmla="*/ 0 h 5116"/>
              <a:gd name="T72" fmla="*/ 0 w 6436"/>
              <a:gd name="T73" fmla="*/ 0 h 5116"/>
              <a:gd name="T74" fmla="*/ 0 w 6436"/>
              <a:gd name="T75" fmla="*/ 0 h 5116"/>
              <a:gd name="T76" fmla="*/ 0 w 6436"/>
              <a:gd name="T77" fmla="*/ 0 h 5116"/>
              <a:gd name="T78" fmla="*/ 0 w 6436"/>
              <a:gd name="T79" fmla="*/ 0 h 5116"/>
              <a:gd name="T80" fmla="*/ 0 w 6436"/>
              <a:gd name="T81" fmla="*/ 0 h 5116"/>
              <a:gd name="T82" fmla="*/ 0 w 6436"/>
              <a:gd name="T83" fmla="*/ 0 h 5116"/>
              <a:gd name="T84" fmla="*/ 0 w 6436"/>
              <a:gd name="T85" fmla="*/ 0 h 5116"/>
              <a:gd name="T86" fmla="*/ 0 w 6436"/>
              <a:gd name="T87" fmla="*/ 0 h 5116"/>
              <a:gd name="T88" fmla="*/ 0 w 6436"/>
              <a:gd name="T89" fmla="*/ 0 h 5116"/>
              <a:gd name="T90" fmla="*/ 0 w 6436"/>
              <a:gd name="T91" fmla="*/ 0 h 5116"/>
              <a:gd name="T92" fmla="*/ 0 w 6436"/>
              <a:gd name="T93" fmla="*/ 0 h 5116"/>
              <a:gd name="T94" fmla="*/ 0 w 6436"/>
              <a:gd name="T95" fmla="*/ 0 h 5116"/>
              <a:gd name="T96" fmla="*/ 0 w 6436"/>
              <a:gd name="T97" fmla="*/ 0 h 5116"/>
              <a:gd name="T98" fmla="*/ 0 w 6436"/>
              <a:gd name="T99" fmla="*/ 0 h 511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6436"/>
              <a:gd name="T151" fmla="*/ 0 h 5116"/>
              <a:gd name="T152" fmla="*/ 6436 w 6436"/>
              <a:gd name="T153" fmla="*/ 5116 h 511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6436" h="5116">
                <a:moveTo>
                  <a:pt x="0" y="2565"/>
                </a:moveTo>
                <a:lnTo>
                  <a:pt x="75" y="2400"/>
                </a:lnTo>
                <a:lnTo>
                  <a:pt x="135" y="2235"/>
                </a:lnTo>
                <a:lnTo>
                  <a:pt x="195" y="2070"/>
                </a:lnTo>
                <a:lnTo>
                  <a:pt x="270" y="1920"/>
                </a:lnTo>
                <a:lnTo>
                  <a:pt x="330" y="1755"/>
                </a:lnTo>
                <a:lnTo>
                  <a:pt x="390" y="1605"/>
                </a:lnTo>
                <a:lnTo>
                  <a:pt x="465" y="1455"/>
                </a:lnTo>
                <a:lnTo>
                  <a:pt x="525" y="1320"/>
                </a:lnTo>
                <a:lnTo>
                  <a:pt x="585" y="1170"/>
                </a:lnTo>
                <a:lnTo>
                  <a:pt x="660" y="1035"/>
                </a:lnTo>
                <a:lnTo>
                  <a:pt x="720" y="915"/>
                </a:lnTo>
                <a:lnTo>
                  <a:pt x="780" y="795"/>
                </a:lnTo>
                <a:lnTo>
                  <a:pt x="855" y="675"/>
                </a:lnTo>
                <a:lnTo>
                  <a:pt x="915" y="570"/>
                </a:lnTo>
                <a:lnTo>
                  <a:pt x="975" y="480"/>
                </a:lnTo>
                <a:lnTo>
                  <a:pt x="1050" y="390"/>
                </a:lnTo>
                <a:lnTo>
                  <a:pt x="1110" y="300"/>
                </a:lnTo>
                <a:lnTo>
                  <a:pt x="1170" y="225"/>
                </a:lnTo>
                <a:lnTo>
                  <a:pt x="1245" y="165"/>
                </a:lnTo>
                <a:lnTo>
                  <a:pt x="1305" y="120"/>
                </a:lnTo>
                <a:lnTo>
                  <a:pt x="1365" y="75"/>
                </a:lnTo>
                <a:lnTo>
                  <a:pt x="1440" y="45"/>
                </a:lnTo>
                <a:lnTo>
                  <a:pt x="1500" y="15"/>
                </a:lnTo>
                <a:lnTo>
                  <a:pt x="1560" y="0"/>
                </a:lnTo>
                <a:lnTo>
                  <a:pt x="1635" y="0"/>
                </a:lnTo>
                <a:lnTo>
                  <a:pt x="1695" y="15"/>
                </a:lnTo>
                <a:lnTo>
                  <a:pt x="1755" y="30"/>
                </a:lnTo>
                <a:lnTo>
                  <a:pt x="1830" y="60"/>
                </a:lnTo>
                <a:lnTo>
                  <a:pt x="1890" y="90"/>
                </a:lnTo>
                <a:lnTo>
                  <a:pt x="1950" y="135"/>
                </a:lnTo>
                <a:lnTo>
                  <a:pt x="2025" y="195"/>
                </a:lnTo>
                <a:lnTo>
                  <a:pt x="2085" y="270"/>
                </a:lnTo>
                <a:lnTo>
                  <a:pt x="2145" y="345"/>
                </a:lnTo>
                <a:lnTo>
                  <a:pt x="2220" y="435"/>
                </a:lnTo>
                <a:lnTo>
                  <a:pt x="2280" y="525"/>
                </a:lnTo>
                <a:lnTo>
                  <a:pt x="2340" y="630"/>
                </a:lnTo>
                <a:lnTo>
                  <a:pt x="2415" y="735"/>
                </a:lnTo>
                <a:lnTo>
                  <a:pt x="2475" y="855"/>
                </a:lnTo>
                <a:lnTo>
                  <a:pt x="2535" y="975"/>
                </a:lnTo>
                <a:lnTo>
                  <a:pt x="2610" y="1110"/>
                </a:lnTo>
                <a:lnTo>
                  <a:pt x="2670" y="1245"/>
                </a:lnTo>
                <a:lnTo>
                  <a:pt x="2730" y="1380"/>
                </a:lnTo>
                <a:lnTo>
                  <a:pt x="2805" y="1530"/>
                </a:lnTo>
                <a:lnTo>
                  <a:pt x="2865" y="1680"/>
                </a:lnTo>
                <a:lnTo>
                  <a:pt x="2925" y="1830"/>
                </a:lnTo>
                <a:lnTo>
                  <a:pt x="3000" y="1995"/>
                </a:lnTo>
                <a:lnTo>
                  <a:pt x="3061" y="2160"/>
                </a:lnTo>
                <a:lnTo>
                  <a:pt x="3121" y="2310"/>
                </a:lnTo>
                <a:lnTo>
                  <a:pt x="3196" y="2475"/>
                </a:lnTo>
                <a:lnTo>
                  <a:pt x="3256" y="2640"/>
                </a:lnTo>
                <a:lnTo>
                  <a:pt x="3316" y="2806"/>
                </a:lnTo>
                <a:lnTo>
                  <a:pt x="3376" y="2956"/>
                </a:lnTo>
                <a:lnTo>
                  <a:pt x="3451" y="3121"/>
                </a:lnTo>
                <a:lnTo>
                  <a:pt x="3511" y="3286"/>
                </a:lnTo>
                <a:lnTo>
                  <a:pt x="3571" y="3436"/>
                </a:lnTo>
                <a:lnTo>
                  <a:pt x="3646" y="3586"/>
                </a:lnTo>
                <a:lnTo>
                  <a:pt x="3706" y="3736"/>
                </a:lnTo>
                <a:lnTo>
                  <a:pt x="3766" y="3871"/>
                </a:lnTo>
                <a:lnTo>
                  <a:pt x="3841" y="4006"/>
                </a:lnTo>
                <a:lnTo>
                  <a:pt x="3901" y="4141"/>
                </a:lnTo>
                <a:lnTo>
                  <a:pt x="3961" y="4261"/>
                </a:lnTo>
                <a:lnTo>
                  <a:pt x="4036" y="4381"/>
                </a:lnTo>
                <a:lnTo>
                  <a:pt x="4096" y="4486"/>
                </a:lnTo>
                <a:lnTo>
                  <a:pt x="4156" y="4591"/>
                </a:lnTo>
                <a:lnTo>
                  <a:pt x="4231" y="4681"/>
                </a:lnTo>
                <a:lnTo>
                  <a:pt x="4291" y="4771"/>
                </a:lnTo>
                <a:lnTo>
                  <a:pt x="4351" y="4846"/>
                </a:lnTo>
                <a:lnTo>
                  <a:pt x="4426" y="4921"/>
                </a:lnTo>
                <a:lnTo>
                  <a:pt x="4486" y="4981"/>
                </a:lnTo>
                <a:lnTo>
                  <a:pt x="4546" y="5026"/>
                </a:lnTo>
                <a:lnTo>
                  <a:pt x="4621" y="5056"/>
                </a:lnTo>
                <a:lnTo>
                  <a:pt x="4681" y="5086"/>
                </a:lnTo>
                <a:lnTo>
                  <a:pt x="4741" y="5101"/>
                </a:lnTo>
                <a:lnTo>
                  <a:pt x="4816" y="5116"/>
                </a:lnTo>
                <a:lnTo>
                  <a:pt x="4876" y="5116"/>
                </a:lnTo>
                <a:lnTo>
                  <a:pt x="4936" y="5101"/>
                </a:lnTo>
                <a:lnTo>
                  <a:pt x="5011" y="5071"/>
                </a:lnTo>
                <a:lnTo>
                  <a:pt x="5071" y="5041"/>
                </a:lnTo>
                <a:lnTo>
                  <a:pt x="5131" y="4996"/>
                </a:lnTo>
                <a:lnTo>
                  <a:pt x="5206" y="4951"/>
                </a:lnTo>
                <a:lnTo>
                  <a:pt x="5266" y="4891"/>
                </a:lnTo>
                <a:lnTo>
                  <a:pt x="5326" y="4816"/>
                </a:lnTo>
                <a:lnTo>
                  <a:pt x="5401" y="4726"/>
                </a:lnTo>
                <a:lnTo>
                  <a:pt x="5461" y="4636"/>
                </a:lnTo>
                <a:lnTo>
                  <a:pt x="5521" y="4546"/>
                </a:lnTo>
                <a:lnTo>
                  <a:pt x="5596" y="4441"/>
                </a:lnTo>
                <a:lnTo>
                  <a:pt x="5656" y="4321"/>
                </a:lnTo>
                <a:lnTo>
                  <a:pt x="5716" y="4201"/>
                </a:lnTo>
                <a:lnTo>
                  <a:pt x="5791" y="4081"/>
                </a:lnTo>
                <a:lnTo>
                  <a:pt x="5851" y="3946"/>
                </a:lnTo>
                <a:lnTo>
                  <a:pt x="5911" y="3796"/>
                </a:lnTo>
                <a:lnTo>
                  <a:pt x="5986" y="3661"/>
                </a:lnTo>
                <a:lnTo>
                  <a:pt x="6046" y="3511"/>
                </a:lnTo>
                <a:lnTo>
                  <a:pt x="6106" y="3361"/>
                </a:lnTo>
                <a:lnTo>
                  <a:pt x="6181" y="3196"/>
                </a:lnTo>
                <a:lnTo>
                  <a:pt x="6241" y="3046"/>
                </a:lnTo>
                <a:lnTo>
                  <a:pt x="6301" y="2881"/>
                </a:lnTo>
                <a:lnTo>
                  <a:pt x="6376" y="2716"/>
                </a:lnTo>
                <a:lnTo>
                  <a:pt x="6436" y="2565"/>
                </a:lnTo>
              </a:path>
            </a:pathLst>
          </a:custGeom>
          <a:solidFill>
            <a:srgbClr val="FFFF00">
              <a:alpha val="50195"/>
            </a:srgbClr>
          </a:solidFill>
          <a:ln w="285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Line 42"/>
          <p:cNvSpPr>
            <a:spLocks noChangeShapeType="1"/>
          </p:cNvSpPr>
          <p:nvPr/>
        </p:nvSpPr>
        <p:spPr bwMode="auto">
          <a:xfrm flipH="1">
            <a:off x="7459082" y="3598885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7" name="Picture 6" descr="E:\Pictures\physics46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692" y="195148"/>
            <a:ext cx="3308350" cy="237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2243662" y="4127447"/>
            <a:ext cx="3733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009900"/>
                </a:solidFill>
              </a:rPr>
              <a:t>沿</a:t>
            </a:r>
            <a:r>
              <a:rPr lang="en-US" altLang="zh-CN" sz="2800" dirty="0">
                <a:solidFill>
                  <a:srgbClr val="009900"/>
                </a:solidFill>
              </a:rPr>
              <a:t>x </a:t>
            </a:r>
            <a:r>
              <a:rPr lang="zh-CN" altLang="en-US" sz="2800" dirty="0">
                <a:solidFill>
                  <a:srgbClr val="009900"/>
                </a:solidFill>
              </a:rPr>
              <a:t>轴正向传播的波</a:t>
            </a:r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3190945"/>
              </p:ext>
            </p:extLst>
          </p:nvPr>
        </p:nvGraphicFramePr>
        <p:xfrm>
          <a:off x="5934644" y="3749090"/>
          <a:ext cx="4207463" cy="1195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40" name="公式" r:id="rId4" imgW="1473120" imgH="431640" progId="Equation.3">
                  <p:embed/>
                </p:oleObj>
              </mc:Choice>
              <mc:Fallback>
                <p:oleObj name="公式" r:id="rId4" imgW="14731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4644" y="3749090"/>
                        <a:ext cx="4207463" cy="11950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13"/>
          <p:cNvSpPr txBox="1">
            <a:spLocks noChangeArrowheads="1"/>
          </p:cNvSpPr>
          <p:nvPr/>
        </p:nvSpPr>
        <p:spPr bwMode="auto">
          <a:xfrm>
            <a:off x="1925772" y="4836457"/>
            <a:ext cx="3771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6600CC"/>
                </a:solidFill>
              </a:rPr>
              <a:t>沿</a:t>
            </a:r>
            <a:r>
              <a:rPr lang="en-US" altLang="zh-CN" sz="2800" dirty="0">
                <a:solidFill>
                  <a:srgbClr val="6600CC"/>
                </a:solidFill>
              </a:rPr>
              <a:t>x </a:t>
            </a:r>
            <a:r>
              <a:rPr lang="zh-CN" altLang="en-US" sz="2800" dirty="0">
                <a:solidFill>
                  <a:srgbClr val="6600CC"/>
                </a:solidFill>
              </a:rPr>
              <a:t>轴负向传播的波</a:t>
            </a:r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497118"/>
              </p:ext>
            </p:extLst>
          </p:nvPr>
        </p:nvGraphicFramePr>
        <p:xfrm>
          <a:off x="5492408" y="4621727"/>
          <a:ext cx="3742716" cy="1120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41" name="公式" r:id="rId6" imgW="1485720" imgH="431640" progId="Equation.3">
                  <p:embed/>
                </p:oleObj>
              </mc:Choice>
              <mc:Fallback>
                <p:oleObj name="公式" r:id="rId6" imgW="14857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408" y="4621727"/>
                        <a:ext cx="3742716" cy="11208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1958176" y="5642328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C00000"/>
                </a:solidFill>
              </a:rPr>
              <a:t>合成波</a:t>
            </a:r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4240388"/>
              </p:ext>
            </p:extLst>
          </p:nvPr>
        </p:nvGraphicFramePr>
        <p:xfrm>
          <a:off x="3246661" y="5611413"/>
          <a:ext cx="5698677" cy="686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42" name="Equation" r:id="rId8" imgW="1647719" imgH="85839" progId="Equation.3">
                  <p:embed/>
                </p:oleObj>
              </mc:Choice>
              <mc:Fallback>
                <p:oleObj name="Equation" r:id="rId8" imgW="1647719" imgH="8583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661" y="5611413"/>
                        <a:ext cx="5698677" cy="6860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8851132" y="5721043"/>
            <a:ext cx="181686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800" dirty="0">
                <a:solidFill>
                  <a:srgbClr val="FF00FF"/>
                </a:solidFill>
              </a:rPr>
              <a:t>驻波方程</a:t>
            </a:r>
          </a:p>
        </p:txBody>
      </p:sp>
      <p:sp>
        <p:nvSpPr>
          <p:cNvPr id="35" name="Text Box 46"/>
          <p:cNvSpPr txBox="1">
            <a:spLocks noChangeArrowheads="1"/>
          </p:cNvSpPr>
          <p:nvPr/>
        </p:nvSpPr>
        <p:spPr bwMode="auto">
          <a:xfrm>
            <a:off x="2292582" y="6192354"/>
            <a:ext cx="8299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C3300"/>
                </a:solidFill>
              </a:rPr>
              <a:t>各质点均做简谐振动，但振幅随位置做周期性变化  </a:t>
            </a:r>
            <a:endParaRPr lang="en-US" altLang="zh-CN" sz="2800" dirty="0">
              <a:solidFill>
                <a:srgbClr val="CC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35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4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4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8" grpId="0"/>
      <p:bldP spid="30" grpId="0"/>
      <p:bldP spid="32" grpId="0"/>
      <p:bldP spid="34" grpId="0"/>
      <p:bldP spid="3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3505885" y="410951"/>
            <a:ext cx="53887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009900"/>
                </a:solidFill>
              </a:rPr>
              <a:t>两端固定的张紧弦中产生的驻波</a:t>
            </a:r>
          </a:p>
        </p:txBody>
      </p:sp>
      <p:pic>
        <p:nvPicPr>
          <p:cNvPr id="3" name="Picture 2" descr="E:\Pictures\Standing_wave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453" y="1128414"/>
            <a:ext cx="5820453" cy="1511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9" descr="深色下对角线"/>
          <p:cNvSpPr>
            <a:spLocks noChangeArrowheads="1"/>
          </p:cNvSpPr>
          <p:nvPr/>
        </p:nvSpPr>
        <p:spPr bwMode="auto">
          <a:xfrm>
            <a:off x="2746931" y="1128415"/>
            <a:ext cx="241276" cy="1342457"/>
          </a:xfrm>
          <a:prstGeom prst="rect">
            <a:avLst/>
          </a:prstGeom>
          <a:pattFill prst="dkDnDiag">
            <a:fgClr>
              <a:srgbClr val="0000FF"/>
            </a:fgClr>
            <a:bgClr>
              <a:schemeClr val="bg1"/>
            </a:bgClr>
          </a:patt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" name="Rectangle 9" descr="深色下对角线"/>
          <p:cNvSpPr>
            <a:spLocks noChangeArrowheads="1"/>
          </p:cNvSpPr>
          <p:nvPr/>
        </p:nvSpPr>
        <p:spPr bwMode="auto">
          <a:xfrm>
            <a:off x="8398902" y="1212921"/>
            <a:ext cx="241276" cy="1342457"/>
          </a:xfrm>
          <a:prstGeom prst="rect">
            <a:avLst/>
          </a:prstGeom>
          <a:pattFill prst="dkDnDiag">
            <a:fgClr>
              <a:srgbClr val="0000FF"/>
            </a:fgClr>
            <a:bgClr>
              <a:schemeClr val="bg1"/>
            </a:bgClr>
          </a:patt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2670425" y="879799"/>
            <a:ext cx="6721476" cy="1365250"/>
            <a:chOff x="3334" y="3223"/>
            <a:chExt cx="4234" cy="860"/>
          </a:xfrm>
        </p:grpSpPr>
        <p:grpSp>
          <p:nvGrpSpPr>
            <p:cNvPr id="7" name="Group 30"/>
            <p:cNvGrpSpPr>
              <a:grpSpLocks/>
            </p:cNvGrpSpPr>
            <p:nvPr/>
          </p:nvGrpSpPr>
          <p:grpSpPr bwMode="auto">
            <a:xfrm>
              <a:off x="3430" y="3264"/>
              <a:ext cx="3891" cy="819"/>
              <a:chOff x="3430" y="3264"/>
              <a:chExt cx="3891" cy="819"/>
            </a:xfrm>
          </p:grpSpPr>
          <p:sp>
            <p:nvSpPr>
              <p:cNvPr id="12" name="Text Box 3"/>
              <p:cNvSpPr txBox="1">
                <a:spLocks noChangeArrowheads="1"/>
              </p:cNvSpPr>
              <p:nvPr/>
            </p:nvSpPr>
            <p:spPr bwMode="auto">
              <a:xfrm>
                <a:off x="3504" y="3264"/>
                <a:ext cx="116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" name="Line 8"/>
              <p:cNvSpPr>
                <a:spLocks noChangeShapeType="1"/>
              </p:cNvSpPr>
              <p:nvPr/>
            </p:nvSpPr>
            <p:spPr bwMode="auto">
              <a:xfrm>
                <a:off x="3430" y="3856"/>
                <a:ext cx="3891" cy="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Line 9"/>
              <p:cNvSpPr>
                <a:spLocks noChangeShapeType="1"/>
              </p:cNvSpPr>
              <p:nvPr/>
            </p:nvSpPr>
            <p:spPr bwMode="auto">
              <a:xfrm flipH="1" flipV="1">
                <a:off x="3534" y="3264"/>
                <a:ext cx="0" cy="81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" name="Group 31"/>
            <p:cNvGrpSpPr>
              <a:grpSpLocks/>
            </p:cNvGrpSpPr>
            <p:nvPr/>
          </p:nvGrpSpPr>
          <p:grpSpPr bwMode="auto">
            <a:xfrm>
              <a:off x="3334" y="3223"/>
              <a:ext cx="4234" cy="860"/>
              <a:chOff x="3334" y="3223"/>
              <a:chExt cx="4234" cy="860"/>
            </a:xfrm>
          </p:grpSpPr>
          <p:sp>
            <p:nvSpPr>
              <p:cNvPr id="9" name="Text Box 10"/>
              <p:cNvSpPr txBox="1">
                <a:spLocks noChangeArrowheads="1"/>
              </p:cNvSpPr>
              <p:nvPr/>
            </p:nvSpPr>
            <p:spPr bwMode="auto">
              <a:xfrm>
                <a:off x="7348" y="3702"/>
                <a:ext cx="220" cy="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i="1" dirty="0"/>
                  <a:t>x</a:t>
                </a:r>
              </a:p>
            </p:txBody>
          </p:sp>
          <p:sp>
            <p:nvSpPr>
              <p:cNvPr id="10" name="Text Box 11"/>
              <p:cNvSpPr txBox="1">
                <a:spLocks noChangeArrowheads="1"/>
              </p:cNvSpPr>
              <p:nvPr/>
            </p:nvSpPr>
            <p:spPr bwMode="auto">
              <a:xfrm>
                <a:off x="3719" y="3223"/>
                <a:ext cx="208" cy="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i="1" dirty="0"/>
                  <a:t>y</a:t>
                </a:r>
              </a:p>
            </p:txBody>
          </p:sp>
          <p:sp>
            <p:nvSpPr>
              <p:cNvPr id="11" name="Text Box 18"/>
              <p:cNvSpPr txBox="1">
                <a:spLocks noChangeArrowheads="1"/>
              </p:cNvSpPr>
              <p:nvPr/>
            </p:nvSpPr>
            <p:spPr bwMode="auto">
              <a:xfrm>
                <a:off x="3334" y="3775"/>
                <a:ext cx="220" cy="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i="1"/>
                  <a:t>o</a:t>
                </a:r>
              </a:p>
            </p:txBody>
          </p:sp>
        </p:grpSp>
      </p:grpSp>
      <p:graphicFrame>
        <p:nvGraphicFramePr>
          <p:cNvPr id="1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0873330"/>
              </p:ext>
            </p:extLst>
          </p:nvPr>
        </p:nvGraphicFramePr>
        <p:xfrm>
          <a:off x="2898768" y="3254270"/>
          <a:ext cx="2921585" cy="667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60" name="Equation" r:id="rId4" imgW="866780" imgH="104734" progId="Equation.3">
                  <p:embed/>
                </p:oleObj>
              </mc:Choice>
              <mc:Fallback>
                <p:oleObj name="Equation" r:id="rId4" imgW="866780" imgH="1047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8768" y="3254270"/>
                        <a:ext cx="2921585" cy="6678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6255728"/>
              </p:ext>
            </p:extLst>
          </p:nvPr>
        </p:nvGraphicFramePr>
        <p:xfrm>
          <a:off x="3051857" y="4142472"/>
          <a:ext cx="1831611" cy="51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61" name="Equation" r:id="rId6" imgW="495341" imgH="57226" progId="Equation.3">
                  <p:embed/>
                </p:oleObj>
              </mc:Choice>
              <mc:Fallback>
                <p:oleObj name="Equation" r:id="rId6" imgW="495341" imgH="572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1857" y="4142472"/>
                        <a:ext cx="1831611" cy="51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1950611" y="4344847"/>
            <a:ext cx="685800" cy="285750"/>
          </a:xfrm>
          <a:prstGeom prst="rightArrow">
            <a:avLst>
              <a:gd name="adj1" fmla="val 50000"/>
              <a:gd name="adj2" fmla="val 79689"/>
            </a:avLst>
          </a:prstGeom>
          <a:solidFill>
            <a:srgbClr val="FFC000"/>
          </a:solidFill>
          <a:ln w="12699">
            <a:solidFill>
              <a:srgbClr val="FF00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762000"/>
            <a:endParaRPr lang="zh-CN" altLang="zh-CN" sz="2800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819415"/>
              </p:ext>
            </p:extLst>
          </p:nvPr>
        </p:nvGraphicFramePr>
        <p:xfrm>
          <a:off x="3051858" y="2494863"/>
          <a:ext cx="5482121" cy="659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62" name="Equation" r:id="rId8" imgW="1647719" imgH="85839" progId="Equation.3">
                  <p:embed/>
                </p:oleObj>
              </mc:Choice>
              <mc:Fallback>
                <p:oleObj name="Equation" r:id="rId8" imgW="1647719" imgH="8583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1858" y="2494863"/>
                        <a:ext cx="5482121" cy="6599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804420"/>
              </p:ext>
            </p:extLst>
          </p:nvPr>
        </p:nvGraphicFramePr>
        <p:xfrm>
          <a:off x="3264467" y="5014673"/>
          <a:ext cx="1179513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63" name="公式" r:id="rId10" imgW="400052" imgH="295307" progId="Equation.3">
                  <p:embed/>
                </p:oleObj>
              </mc:Choice>
              <mc:Fallback>
                <p:oleObj name="公式" r:id="rId10" imgW="400052" imgH="295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-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4467" y="5014673"/>
                        <a:ext cx="1179513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4113487"/>
              </p:ext>
            </p:extLst>
          </p:nvPr>
        </p:nvGraphicFramePr>
        <p:xfrm>
          <a:off x="6148806" y="4874105"/>
          <a:ext cx="4102100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64" name="公式" r:id="rId12" imgW="1514368" imgH="266694" progId="Equation.3">
                  <p:embed/>
                </p:oleObj>
              </mc:Choice>
              <mc:Fallback>
                <p:oleObj name="公式" r:id="rId12" imgW="1514368" imgH="26669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8806" y="4874105"/>
                        <a:ext cx="4102100" cy="98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8289245" y="5649345"/>
            <a:ext cx="1627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800" dirty="0">
                <a:solidFill>
                  <a:srgbClr val="FF0066"/>
                </a:solidFill>
              </a:rPr>
              <a:t>简正频率</a:t>
            </a: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2244725" y="6113116"/>
            <a:ext cx="76263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6600CC"/>
                </a:solidFill>
              </a:rPr>
              <a:t>对应的驻波称为弦的</a:t>
            </a:r>
            <a:r>
              <a:rPr lang="zh-CN" altLang="en-US" sz="2800" dirty="0">
                <a:solidFill>
                  <a:srgbClr val="FF00FF"/>
                </a:solidFill>
              </a:rPr>
              <a:t>简正模</a:t>
            </a:r>
            <a:r>
              <a:rPr lang="zh-CN" altLang="en-US" sz="2800" dirty="0">
                <a:solidFill>
                  <a:srgbClr val="6600CC"/>
                </a:solidFill>
              </a:rPr>
              <a:t>或</a:t>
            </a:r>
            <a:r>
              <a:rPr lang="zh-CN" altLang="en-US" sz="2800" dirty="0">
                <a:solidFill>
                  <a:srgbClr val="FF00FF"/>
                </a:solidFill>
              </a:rPr>
              <a:t>固有振动</a:t>
            </a:r>
            <a:endParaRPr lang="en-US" altLang="zh-CN" sz="2800" dirty="0">
              <a:solidFill>
                <a:srgbClr val="FF00FF"/>
              </a:solidFill>
            </a:endParaRP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4039901"/>
              </p:ext>
            </p:extLst>
          </p:nvPr>
        </p:nvGraphicFramePr>
        <p:xfrm>
          <a:off x="6288802" y="4052069"/>
          <a:ext cx="1597828" cy="58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65" name="公式" r:id="rId14" imgW="438114" imgH="85839" progId="Equation.3">
                  <p:embed/>
                </p:oleObj>
              </mc:Choice>
              <mc:Fallback>
                <p:oleObj name="公式" r:id="rId14" imgW="438114" imgH="8583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8802" y="4052069"/>
                        <a:ext cx="1597828" cy="58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AutoShape 6"/>
          <p:cNvSpPr>
            <a:spLocks noChangeArrowheads="1"/>
          </p:cNvSpPr>
          <p:nvPr/>
        </p:nvSpPr>
        <p:spPr bwMode="auto">
          <a:xfrm>
            <a:off x="5156716" y="4344847"/>
            <a:ext cx="685800" cy="285750"/>
          </a:xfrm>
          <a:prstGeom prst="rightArrow">
            <a:avLst>
              <a:gd name="adj1" fmla="val 50000"/>
              <a:gd name="adj2" fmla="val 79689"/>
            </a:avLst>
          </a:prstGeom>
          <a:solidFill>
            <a:srgbClr val="00FFFF"/>
          </a:solidFill>
          <a:ln w="12699">
            <a:solidFill>
              <a:srgbClr val="FF00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762000"/>
            <a:endParaRPr lang="zh-CN" altLang="zh-CN" sz="2800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6233704"/>
              </p:ext>
            </p:extLst>
          </p:nvPr>
        </p:nvGraphicFramePr>
        <p:xfrm>
          <a:off x="8207998" y="4068411"/>
          <a:ext cx="220980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66" name="公式" r:id="rId16" imgW="774364" imgH="203112" progId="Equation.3">
                  <p:embed/>
                </p:oleObj>
              </mc:Choice>
              <mc:Fallback>
                <p:oleObj name="公式" r:id="rId16" imgW="774364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7998" y="4068411"/>
                        <a:ext cx="2209800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AutoShape 6"/>
          <p:cNvSpPr>
            <a:spLocks noChangeArrowheads="1"/>
          </p:cNvSpPr>
          <p:nvPr/>
        </p:nvSpPr>
        <p:spPr bwMode="auto">
          <a:xfrm>
            <a:off x="2347335" y="5360748"/>
            <a:ext cx="685800" cy="285750"/>
          </a:xfrm>
          <a:prstGeom prst="rightArrow">
            <a:avLst>
              <a:gd name="adj1" fmla="val 50000"/>
              <a:gd name="adj2" fmla="val 79689"/>
            </a:avLst>
          </a:prstGeom>
          <a:solidFill>
            <a:srgbClr val="FFFF00"/>
          </a:solidFill>
          <a:ln w="12699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762000"/>
            <a:endParaRPr lang="zh-CN" altLang="zh-CN" sz="2800"/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4976403" y="5360748"/>
            <a:ext cx="685800" cy="285750"/>
          </a:xfrm>
          <a:prstGeom prst="rightArrow">
            <a:avLst>
              <a:gd name="adj1" fmla="val 50000"/>
              <a:gd name="adj2" fmla="val 79689"/>
            </a:avLst>
          </a:prstGeom>
          <a:solidFill>
            <a:srgbClr val="9DF907"/>
          </a:solidFill>
          <a:ln w="12699">
            <a:solidFill>
              <a:srgbClr val="FF00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762000"/>
            <a:endParaRPr lang="zh-CN" altLang="zh-CN" sz="2800"/>
          </a:p>
        </p:txBody>
      </p:sp>
    </p:spTree>
    <p:extLst>
      <p:ext uri="{BB962C8B-B14F-4D97-AF65-F5344CB8AC3E}">
        <p14:creationId xmlns:p14="http://schemas.microsoft.com/office/powerpoint/2010/main" val="200643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17" grpId="0" animBg="1"/>
      <p:bldP spid="21" grpId="0"/>
      <p:bldP spid="22" grpId="0"/>
      <p:bldP spid="24" grpId="0" animBg="1"/>
      <p:bldP spid="26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167000"/>
            <a:ext cx="4836870" cy="3274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228452" y="3441680"/>
            <a:ext cx="831116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A50021"/>
              </a:buClr>
              <a:buSzPct val="75000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德布罗意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著名法国物理学家。1909年中学毕业，1910年取得历史学硕士学位。在哥哥影响下，他转向物理学，1913年获物理学硕士学位。1923年，他把光的波粒二象性推广至实物粒子，在此基础上，1924年向巴黎大学提交了关于物质波理论的博士论文，并获得博士学位。但是物质波理论的发表，并未引起物理界的注意，幸运的是他的博士论文的抄本碰巧传到爱因斯坦手中。爱因斯坦不仅支持了普朗克的量子论，而且把德布罗意推上了物理学舞台。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薛定谔就是接受了这种物质波的思想后，建立起量子力学的。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德布罗意是世界上第一个以博士论文获得诺贝尔物理学奖（1929年）的学者。 </a:t>
            </a:r>
          </a:p>
        </p:txBody>
      </p:sp>
      <p:sp>
        <p:nvSpPr>
          <p:cNvPr id="5" name="Text Box 1029"/>
          <p:cNvSpPr txBox="1">
            <a:spLocks noChangeArrowheads="1"/>
          </p:cNvSpPr>
          <p:nvPr/>
        </p:nvSpPr>
        <p:spPr bwMode="auto">
          <a:xfrm>
            <a:off x="551384" y="332656"/>
            <a:ext cx="685122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b="1" dirty="0">
                <a:solidFill>
                  <a:srgbClr val="FF0000"/>
                </a:solidFill>
                <a:latin typeface="Symbol" panose="05050102010706020507" pitchFamily="18" charset="2"/>
              </a:rPr>
              <a:t>22.1</a:t>
            </a:r>
            <a:r>
              <a:rPr lang="zh-CN" altLang="en-US" sz="4000" b="1" dirty="0">
                <a:solidFill>
                  <a:srgbClr val="FF0000"/>
                </a:solidFill>
                <a:latin typeface="Symbol" panose="05050102010706020507" pitchFamily="18" charset="2"/>
              </a:rPr>
              <a:t> 德布罗意物质波假设</a:t>
            </a:r>
          </a:p>
        </p:txBody>
      </p:sp>
    </p:spTree>
    <p:extLst>
      <p:ext uri="{BB962C8B-B14F-4D97-AF65-F5344CB8AC3E}">
        <p14:creationId xmlns:p14="http://schemas.microsoft.com/office/powerpoint/2010/main" val="310449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135187" y="188117"/>
            <a:ext cx="6124576" cy="958850"/>
            <a:chOff x="433" y="423"/>
            <a:chExt cx="3858" cy="604"/>
          </a:xfrm>
        </p:grpSpPr>
        <p:graphicFrame>
          <p:nvGraphicFramePr>
            <p:cNvPr id="3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41414958"/>
                </p:ext>
              </p:extLst>
            </p:nvPr>
          </p:nvGraphicFramePr>
          <p:xfrm>
            <a:off x="2427" y="423"/>
            <a:ext cx="1864" cy="6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370" name="公式" r:id="rId3" imgW="1130040" imgH="393480" progId="Equation.3">
                    <p:embed/>
                  </p:oleObj>
                </mc:Choice>
                <mc:Fallback>
                  <p:oleObj name="公式" r:id="rId3" imgW="113004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7" y="423"/>
                          <a:ext cx="1864" cy="6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>
              <a:off x="433" y="423"/>
              <a:ext cx="1728" cy="60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b="1" dirty="0"/>
                <a:t>  </a:t>
              </a:r>
              <a:r>
                <a:rPr lang="zh-CN" altLang="en-US" sz="2800" b="1" dirty="0"/>
                <a:t>两端</a:t>
              </a:r>
              <a:r>
                <a:rPr lang="zh-CN" altLang="en-US" sz="2800" b="1" dirty="0">
                  <a:solidFill>
                    <a:srgbClr val="CC0000"/>
                  </a:solidFill>
                </a:rPr>
                <a:t>固定</a:t>
              </a:r>
              <a:r>
                <a:rPr lang="zh-CN" altLang="en-US" sz="2800" b="1" dirty="0"/>
                <a:t>的弦振动的简正模式</a:t>
              </a:r>
            </a:p>
          </p:txBody>
        </p:sp>
      </p:grp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1981200" y="1340768"/>
            <a:ext cx="6635080" cy="5060032"/>
            <a:chOff x="288" y="1680"/>
            <a:chExt cx="2640" cy="2352"/>
          </a:xfrm>
        </p:grpSpPr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288" y="1680"/>
              <a:ext cx="2640" cy="23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 i="0"/>
            </a:p>
          </p:txBody>
        </p:sp>
        <p:sp>
          <p:nvSpPr>
            <p:cNvPr id="7" name="Rectangle 9" descr="深色下对角线"/>
            <p:cNvSpPr>
              <a:spLocks noChangeArrowheads="1"/>
            </p:cNvSpPr>
            <p:nvPr/>
          </p:nvSpPr>
          <p:spPr bwMode="auto">
            <a:xfrm>
              <a:off x="432" y="1776"/>
              <a:ext cx="96" cy="624"/>
            </a:xfrm>
            <a:prstGeom prst="rect">
              <a:avLst/>
            </a:prstGeom>
            <a:pattFill prst="dkDnDiag">
              <a:fgClr>
                <a:srgbClr val="0000FF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 i="0"/>
            </a:p>
          </p:txBody>
        </p:sp>
        <p:sp>
          <p:nvSpPr>
            <p:cNvPr id="8" name="Rectangle 10" descr="深色下对角线"/>
            <p:cNvSpPr>
              <a:spLocks noChangeArrowheads="1"/>
            </p:cNvSpPr>
            <p:nvPr/>
          </p:nvSpPr>
          <p:spPr bwMode="auto">
            <a:xfrm>
              <a:off x="2016" y="1776"/>
              <a:ext cx="96" cy="624"/>
            </a:xfrm>
            <a:prstGeom prst="rect">
              <a:avLst/>
            </a:prstGeom>
            <a:pattFill prst="dkDnDiag">
              <a:fgClr>
                <a:srgbClr val="0000FF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 i="0"/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528" y="2064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 i="0"/>
            </a:p>
          </p:txBody>
        </p:sp>
        <p:sp>
          <p:nvSpPr>
            <p:cNvPr id="10" name="Rectangle 12" descr="深色下对角线"/>
            <p:cNvSpPr>
              <a:spLocks noChangeArrowheads="1"/>
            </p:cNvSpPr>
            <p:nvPr/>
          </p:nvSpPr>
          <p:spPr bwMode="auto">
            <a:xfrm>
              <a:off x="432" y="2544"/>
              <a:ext cx="96" cy="624"/>
            </a:xfrm>
            <a:prstGeom prst="rect">
              <a:avLst/>
            </a:prstGeom>
            <a:pattFill prst="dkDnDiag">
              <a:fgClr>
                <a:srgbClr val="0000FF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 i="0"/>
            </a:p>
          </p:txBody>
        </p:sp>
        <p:sp>
          <p:nvSpPr>
            <p:cNvPr id="11" name="Rectangle 13" descr="深色下对角线"/>
            <p:cNvSpPr>
              <a:spLocks noChangeArrowheads="1"/>
            </p:cNvSpPr>
            <p:nvPr/>
          </p:nvSpPr>
          <p:spPr bwMode="auto">
            <a:xfrm>
              <a:off x="2016" y="2544"/>
              <a:ext cx="96" cy="624"/>
            </a:xfrm>
            <a:prstGeom prst="rect">
              <a:avLst/>
            </a:prstGeom>
            <a:pattFill prst="dkDnDiag">
              <a:fgClr>
                <a:srgbClr val="0000FF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 i="0"/>
            </a:p>
          </p:txBody>
        </p:sp>
        <p:sp>
          <p:nvSpPr>
            <p:cNvPr id="12" name="Rectangle 14" descr="深色下对角线"/>
            <p:cNvSpPr>
              <a:spLocks noChangeArrowheads="1"/>
            </p:cNvSpPr>
            <p:nvPr/>
          </p:nvSpPr>
          <p:spPr bwMode="auto">
            <a:xfrm>
              <a:off x="432" y="3312"/>
              <a:ext cx="96" cy="624"/>
            </a:xfrm>
            <a:prstGeom prst="rect">
              <a:avLst/>
            </a:prstGeom>
            <a:pattFill prst="dkDnDiag">
              <a:fgClr>
                <a:srgbClr val="0000FF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 i="0"/>
            </a:p>
          </p:txBody>
        </p:sp>
        <p:sp>
          <p:nvSpPr>
            <p:cNvPr id="13" name="Rectangle 15" descr="深色下对角线"/>
            <p:cNvSpPr>
              <a:spLocks noChangeArrowheads="1"/>
            </p:cNvSpPr>
            <p:nvPr/>
          </p:nvSpPr>
          <p:spPr bwMode="auto">
            <a:xfrm>
              <a:off x="2016" y="3312"/>
              <a:ext cx="96" cy="624"/>
            </a:xfrm>
            <a:prstGeom prst="rect">
              <a:avLst/>
            </a:prstGeom>
            <a:pattFill prst="dkDnDiag">
              <a:fgClr>
                <a:srgbClr val="0000FF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 i="0"/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528" y="3600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 i="0"/>
            </a:p>
          </p:txBody>
        </p:sp>
        <p:graphicFrame>
          <p:nvGraphicFramePr>
            <p:cNvPr id="15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8738694"/>
                </p:ext>
              </p:extLst>
            </p:nvPr>
          </p:nvGraphicFramePr>
          <p:xfrm>
            <a:off x="2307" y="1800"/>
            <a:ext cx="506" cy="4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371" name="公式" r:id="rId5" imgW="342720" imgH="393480" progId="Equation.3">
                    <p:embed/>
                  </p:oleObj>
                </mc:Choice>
                <mc:Fallback>
                  <p:oleObj name="公式" r:id="rId5" imgW="34272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7" y="1800"/>
                          <a:ext cx="506" cy="4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400899"/>
                </p:ext>
              </p:extLst>
            </p:nvPr>
          </p:nvGraphicFramePr>
          <p:xfrm>
            <a:off x="2212" y="2592"/>
            <a:ext cx="590" cy="5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372" name="公式" r:id="rId7" imgW="431640" imgH="393480" progId="Equation.3">
                    <p:embed/>
                  </p:oleObj>
                </mc:Choice>
                <mc:Fallback>
                  <p:oleObj name="公式" r:id="rId7" imgW="43164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2" y="2592"/>
                          <a:ext cx="590" cy="5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22360498"/>
                </p:ext>
              </p:extLst>
            </p:nvPr>
          </p:nvGraphicFramePr>
          <p:xfrm>
            <a:off x="2212" y="3339"/>
            <a:ext cx="612" cy="5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373" name="公式" r:id="rId9" imgW="419040" imgH="393480" progId="Equation.3">
                    <p:embed/>
                  </p:oleObj>
                </mc:Choice>
                <mc:Fallback>
                  <p:oleObj name="公式" r:id="rId9" imgW="41904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2" y="3339"/>
                          <a:ext cx="612" cy="5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Freeform 20"/>
            <p:cNvSpPr>
              <a:spLocks/>
            </p:cNvSpPr>
            <p:nvPr/>
          </p:nvSpPr>
          <p:spPr bwMode="auto">
            <a:xfrm>
              <a:off x="528" y="1832"/>
              <a:ext cx="1488" cy="232"/>
            </a:xfrm>
            <a:custGeom>
              <a:avLst/>
              <a:gdLst>
                <a:gd name="T0" fmla="*/ 0 w 864"/>
                <a:gd name="T1" fmla="*/ 6 h 477"/>
                <a:gd name="T2" fmla="*/ 4802 w 864"/>
                <a:gd name="T3" fmla="*/ 2 h 477"/>
                <a:gd name="T4" fmla="*/ 11269 w 864"/>
                <a:gd name="T5" fmla="*/ 0 h 477"/>
                <a:gd name="T6" fmla="*/ 17746 w 864"/>
                <a:gd name="T7" fmla="*/ 2 h 477"/>
                <a:gd name="T8" fmla="*/ 22547 w 864"/>
                <a:gd name="T9" fmla="*/ 6 h 4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4"/>
                <a:gd name="T16" fmla="*/ 0 h 477"/>
                <a:gd name="T17" fmla="*/ 864 w 864"/>
                <a:gd name="T18" fmla="*/ 477 h 4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4" h="477">
                  <a:moveTo>
                    <a:pt x="0" y="477"/>
                  </a:moveTo>
                  <a:cubicBezTo>
                    <a:pt x="31" y="424"/>
                    <a:pt x="112" y="236"/>
                    <a:pt x="184" y="157"/>
                  </a:cubicBezTo>
                  <a:cubicBezTo>
                    <a:pt x="256" y="78"/>
                    <a:pt x="349" y="0"/>
                    <a:pt x="432" y="0"/>
                  </a:cubicBezTo>
                  <a:cubicBezTo>
                    <a:pt x="515" y="0"/>
                    <a:pt x="608" y="78"/>
                    <a:pt x="680" y="157"/>
                  </a:cubicBezTo>
                  <a:cubicBezTo>
                    <a:pt x="752" y="236"/>
                    <a:pt x="826" y="410"/>
                    <a:pt x="864" y="477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1" i="0"/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 flipV="1">
              <a:off x="528" y="2064"/>
              <a:ext cx="1488" cy="240"/>
            </a:xfrm>
            <a:custGeom>
              <a:avLst/>
              <a:gdLst>
                <a:gd name="T0" fmla="*/ 0 w 864"/>
                <a:gd name="T1" fmla="*/ 8 h 477"/>
                <a:gd name="T2" fmla="*/ 4802 w 864"/>
                <a:gd name="T3" fmla="*/ 3 h 477"/>
                <a:gd name="T4" fmla="*/ 11269 w 864"/>
                <a:gd name="T5" fmla="*/ 0 h 477"/>
                <a:gd name="T6" fmla="*/ 17746 w 864"/>
                <a:gd name="T7" fmla="*/ 3 h 477"/>
                <a:gd name="T8" fmla="*/ 22547 w 864"/>
                <a:gd name="T9" fmla="*/ 8 h 4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4"/>
                <a:gd name="T16" fmla="*/ 0 h 477"/>
                <a:gd name="T17" fmla="*/ 864 w 864"/>
                <a:gd name="T18" fmla="*/ 477 h 4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4" h="477">
                  <a:moveTo>
                    <a:pt x="0" y="477"/>
                  </a:moveTo>
                  <a:cubicBezTo>
                    <a:pt x="31" y="424"/>
                    <a:pt x="112" y="236"/>
                    <a:pt x="184" y="157"/>
                  </a:cubicBezTo>
                  <a:cubicBezTo>
                    <a:pt x="256" y="78"/>
                    <a:pt x="349" y="0"/>
                    <a:pt x="432" y="0"/>
                  </a:cubicBezTo>
                  <a:cubicBezTo>
                    <a:pt x="515" y="0"/>
                    <a:pt x="608" y="78"/>
                    <a:pt x="680" y="157"/>
                  </a:cubicBezTo>
                  <a:cubicBezTo>
                    <a:pt x="752" y="236"/>
                    <a:pt x="826" y="410"/>
                    <a:pt x="864" y="477"/>
                  </a:cubicBezTo>
                </a:path>
              </a:pathLst>
            </a:custGeom>
            <a:noFill/>
            <a:ln w="38100">
              <a:solidFill>
                <a:srgbClr val="FF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1" i="0"/>
            </a:p>
          </p:txBody>
        </p:sp>
        <p:grpSp>
          <p:nvGrpSpPr>
            <p:cNvPr id="20" name="Group 22"/>
            <p:cNvGrpSpPr>
              <a:grpSpLocks/>
            </p:cNvGrpSpPr>
            <p:nvPr/>
          </p:nvGrpSpPr>
          <p:grpSpPr bwMode="auto">
            <a:xfrm>
              <a:off x="528" y="2592"/>
              <a:ext cx="1488" cy="480"/>
              <a:chOff x="528" y="2592"/>
              <a:chExt cx="1488" cy="480"/>
            </a:xfrm>
          </p:grpSpPr>
          <p:sp>
            <p:nvSpPr>
              <p:cNvPr id="27" name="Line 23"/>
              <p:cNvSpPr>
                <a:spLocks noChangeShapeType="1"/>
              </p:cNvSpPr>
              <p:nvPr/>
            </p:nvSpPr>
            <p:spPr bwMode="auto">
              <a:xfrm>
                <a:off x="528" y="2832"/>
                <a:ext cx="14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 i="0"/>
              </a:p>
            </p:txBody>
          </p:sp>
          <p:sp>
            <p:nvSpPr>
              <p:cNvPr id="28" name="Freeform 24"/>
              <p:cNvSpPr>
                <a:spLocks/>
              </p:cNvSpPr>
              <p:nvPr/>
            </p:nvSpPr>
            <p:spPr bwMode="auto">
              <a:xfrm>
                <a:off x="528" y="2592"/>
                <a:ext cx="1488" cy="480"/>
              </a:xfrm>
              <a:custGeom>
                <a:avLst/>
                <a:gdLst>
                  <a:gd name="T0" fmla="*/ 0 w 1735"/>
                  <a:gd name="T1" fmla="*/ 7 h 973"/>
                  <a:gd name="T2" fmla="*/ 70 w 1735"/>
                  <a:gd name="T3" fmla="*/ 2 h 973"/>
                  <a:gd name="T4" fmla="*/ 177 w 1735"/>
                  <a:gd name="T5" fmla="*/ 0 h 973"/>
                  <a:gd name="T6" fmla="*/ 281 w 1735"/>
                  <a:gd name="T7" fmla="*/ 3 h 973"/>
                  <a:gd name="T8" fmla="*/ 347 w 1735"/>
                  <a:gd name="T9" fmla="*/ 7 h 973"/>
                  <a:gd name="T10" fmla="*/ 413 w 1735"/>
                  <a:gd name="T11" fmla="*/ 11 h 973"/>
                  <a:gd name="T12" fmla="*/ 521 w 1735"/>
                  <a:gd name="T13" fmla="*/ 14 h 973"/>
                  <a:gd name="T14" fmla="*/ 624 w 1735"/>
                  <a:gd name="T15" fmla="*/ 11 h 973"/>
                  <a:gd name="T16" fmla="*/ 690 w 1735"/>
                  <a:gd name="T17" fmla="*/ 7 h 97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35"/>
                  <a:gd name="T28" fmla="*/ 0 h 973"/>
                  <a:gd name="T29" fmla="*/ 1735 w 1735"/>
                  <a:gd name="T30" fmla="*/ 973 h 97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35" h="973">
                    <a:moveTo>
                      <a:pt x="0" y="487"/>
                    </a:moveTo>
                    <a:cubicBezTo>
                      <a:pt x="30" y="436"/>
                      <a:pt x="104" y="262"/>
                      <a:pt x="178" y="182"/>
                    </a:cubicBezTo>
                    <a:cubicBezTo>
                      <a:pt x="252" y="102"/>
                      <a:pt x="356" y="0"/>
                      <a:pt x="444" y="4"/>
                    </a:cubicBezTo>
                    <a:cubicBezTo>
                      <a:pt x="532" y="8"/>
                      <a:pt x="635" y="122"/>
                      <a:pt x="706" y="203"/>
                    </a:cubicBezTo>
                    <a:cubicBezTo>
                      <a:pt x="777" y="284"/>
                      <a:pt x="816" y="396"/>
                      <a:pt x="871" y="491"/>
                    </a:cubicBezTo>
                    <a:cubicBezTo>
                      <a:pt x="926" y="586"/>
                      <a:pt x="962" y="692"/>
                      <a:pt x="1035" y="772"/>
                    </a:cubicBezTo>
                    <a:cubicBezTo>
                      <a:pt x="1108" y="852"/>
                      <a:pt x="1221" y="969"/>
                      <a:pt x="1310" y="971"/>
                    </a:cubicBezTo>
                    <a:cubicBezTo>
                      <a:pt x="1399" y="973"/>
                      <a:pt x="1499" y="867"/>
                      <a:pt x="1570" y="786"/>
                    </a:cubicBezTo>
                    <a:cubicBezTo>
                      <a:pt x="1641" y="705"/>
                      <a:pt x="1701" y="547"/>
                      <a:pt x="1735" y="484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 i="0"/>
              </a:p>
            </p:txBody>
          </p:sp>
          <p:sp>
            <p:nvSpPr>
              <p:cNvPr id="29" name="Freeform 25"/>
              <p:cNvSpPr>
                <a:spLocks/>
              </p:cNvSpPr>
              <p:nvPr/>
            </p:nvSpPr>
            <p:spPr bwMode="auto">
              <a:xfrm flipV="1">
                <a:off x="528" y="2592"/>
                <a:ext cx="1488" cy="480"/>
              </a:xfrm>
              <a:custGeom>
                <a:avLst/>
                <a:gdLst>
                  <a:gd name="T0" fmla="*/ 0 w 1735"/>
                  <a:gd name="T1" fmla="*/ 7 h 973"/>
                  <a:gd name="T2" fmla="*/ 70 w 1735"/>
                  <a:gd name="T3" fmla="*/ 2 h 973"/>
                  <a:gd name="T4" fmla="*/ 177 w 1735"/>
                  <a:gd name="T5" fmla="*/ 0 h 973"/>
                  <a:gd name="T6" fmla="*/ 281 w 1735"/>
                  <a:gd name="T7" fmla="*/ 3 h 973"/>
                  <a:gd name="T8" fmla="*/ 347 w 1735"/>
                  <a:gd name="T9" fmla="*/ 7 h 973"/>
                  <a:gd name="T10" fmla="*/ 413 w 1735"/>
                  <a:gd name="T11" fmla="*/ 11 h 973"/>
                  <a:gd name="T12" fmla="*/ 521 w 1735"/>
                  <a:gd name="T13" fmla="*/ 14 h 973"/>
                  <a:gd name="T14" fmla="*/ 624 w 1735"/>
                  <a:gd name="T15" fmla="*/ 11 h 973"/>
                  <a:gd name="T16" fmla="*/ 690 w 1735"/>
                  <a:gd name="T17" fmla="*/ 7 h 97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35"/>
                  <a:gd name="T28" fmla="*/ 0 h 973"/>
                  <a:gd name="T29" fmla="*/ 1735 w 1735"/>
                  <a:gd name="T30" fmla="*/ 973 h 97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35" h="973">
                    <a:moveTo>
                      <a:pt x="0" y="487"/>
                    </a:moveTo>
                    <a:cubicBezTo>
                      <a:pt x="30" y="436"/>
                      <a:pt x="104" y="262"/>
                      <a:pt x="178" y="182"/>
                    </a:cubicBezTo>
                    <a:cubicBezTo>
                      <a:pt x="252" y="102"/>
                      <a:pt x="356" y="0"/>
                      <a:pt x="444" y="4"/>
                    </a:cubicBezTo>
                    <a:cubicBezTo>
                      <a:pt x="532" y="8"/>
                      <a:pt x="635" y="122"/>
                      <a:pt x="706" y="203"/>
                    </a:cubicBezTo>
                    <a:cubicBezTo>
                      <a:pt x="777" y="284"/>
                      <a:pt x="816" y="396"/>
                      <a:pt x="871" y="491"/>
                    </a:cubicBezTo>
                    <a:cubicBezTo>
                      <a:pt x="926" y="586"/>
                      <a:pt x="962" y="692"/>
                      <a:pt x="1035" y="772"/>
                    </a:cubicBezTo>
                    <a:cubicBezTo>
                      <a:pt x="1108" y="852"/>
                      <a:pt x="1221" y="969"/>
                      <a:pt x="1310" y="971"/>
                    </a:cubicBezTo>
                    <a:cubicBezTo>
                      <a:pt x="1399" y="973"/>
                      <a:pt x="1499" y="867"/>
                      <a:pt x="1570" y="786"/>
                    </a:cubicBezTo>
                    <a:cubicBezTo>
                      <a:pt x="1641" y="705"/>
                      <a:pt x="1701" y="547"/>
                      <a:pt x="1735" y="484"/>
                    </a:cubicBezTo>
                  </a:path>
                </a:pathLst>
              </a:custGeom>
              <a:noFill/>
              <a:ln w="38100">
                <a:solidFill>
                  <a:srgbClr val="FF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 i="0"/>
              </a:p>
            </p:txBody>
          </p:sp>
        </p:grpSp>
        <p:grpSp>
          <p:nvGrpSpPr>
            <p:cNvPr id="21" name="Group 26"/>
            <p:cNvGrpSpPr>
              <a:grpSpLocks/>
            </p:cNvGrpSpPr>
            <p:nvPr/>
          </p:nvGrpSpPr>
          <p:grpSpPr bwMode="auto">
            <a:xfrm>
              <a:off x="528" y="3312"/>
              <a:ext cx="1488" cy="576"/>
              <a:chOff x="0" y="2880"/>
              <a:chExt cx="2592" cy="960"/>
            </a:xfrm>
          </p:grpSpPr>
          <p:sp>
            <p:nvSpPr>
              <p:cNvPr id="25" name="Freeform 27"/>
              <p:cNvSpPr>
                <a:spLocks/>
              </p:cNvSpPr>
              <p:nvPr/>
            </p:nvSpPr>
            <p:spPr bwMode="auto">
              <a:xfrm>
                <a:off x="1728" y="2880"/>
                <a:ext cx="864" cy="477"/>
              </a:xfrm>
              <a:custGeom>
                <a:avLst/>
                <a:gdLst>
                  <a:gd name="T0" fmla="*/ 0 w 864"/>
                  <a:gd name="T1" fmla="*/ 477 h 477"/>
                  <a:gd name="T2" fmla="*/ 184 w 864"/>
                  <a:gd name="T3" fmla="*/ 157 h 477"/>
                  <a:gd name="T4" fmla="*/ 432 w 864"/>
                  <a:gd name="T5" fmla="*/ 0 h 477"/>
                  <a:gd name="T6" fmla="*/ 680 w 864"/>
                  <a:gd name="T7" fmla="*/ 157 h 477"/>
                  <a:gd name="T8" fmla="*/ 864 w 864"/>
                  <a:gd name="T9" fmla="*/ 477 h 4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4"/>
                  <a:gd name="T16" fmla="*/ 0 h 477"/>
                  <a:gd name="T17" fmla="*/ 864 w 864"/>
                  <a:gd name="T18" fmla="*/ 477 h 4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4" h="477">
                    <a:moveTo>
                      <a:pt x="0" y="477"/>
                    </a:moveTo>
                    <a:cubicBezTo>
                      <a:pt x="31" y="424"/>
                      <a:pt x="112" y="236"/>
                      <a:pt x="184" y="157"/>
                    </a:cubicBezTo>
                    <a:cubicBezTo>
                      <a:pt x="256" y="78"/>
                      <a:pt x="349" y="0"/>
                      <a:pt x="432" y="0"/>
                    </a:cubicBezTo>
                    <a:cubicBezTo>
                      <a:pt x="515" y="0"/>
                      <a:pt x="608" y="78"/>
                      <a:pt x="680" y="157"/>
                    </a:cubicBezTo>
                    <a:cubicBezTo>
                      <a:pt x="752" y="236"/>
                      <a:pt x="826" y="410"/>
                      <a:pt x="864" y="477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 i="0"/>
              </a:p>
            </p:txBody>
          </p:sp>
          <p:sp>
            <p:nvSpPr>
              <p:cNvPr id="26" name="Freeform 28"/>
              <p:cNvSpPr>
                <a:spLocks/>
              </p:cNvSpPr>
              <p:nvPr/>
            </p:nvSpPr>
            <p:spPr bwMode="auto">
              <a:xfrm>
                <a:off x="0" y="2880"/>
                <a:ext cx="1728" cy="960"/>
              </a:xfrm>
              <a:custGeom>
                <a:avLst/>
                <a:gdLst>
                  <a:gd name="T0" fmla="*/ 0 w 1735"/>
                  <a:gd name="T1" fmla="*/ 450 h 973"/>
                  <a:gd name="T2" fmla="*/ 172 w 1735"/>
                  <a:gd name="T3" fmla="*/ 170 h 973"/>
                  <a:gd name="T4" fmla="*/ 432 w 1735"/>
                  <a:gd name="T5" fmla="*/ 4 h 973"/>
                  <a:gd name="T6" fmla="*/ 688 w 1735"/>
                  <a:gd name="T7" fmla="*/ 185 h 973"/>
                  <a:gd name="T8" fmla="*/ 852 w 1735"/>
                  <a:gd name="T9" fmla="*/ 454 h 973"/>
                  <a:gd name="T10" fmla="*/ 1011 w 1735"/>
                  <a:gd name="T11" fmla="*/ 712 h 973"/>
                  <a:gd name="T12" fmla="*/ 1280 w 1735"/>
                  <a:gd name="T13" fmla="*/ 896 h 973"/>
                  <a:gd name="T14" fmla="*/ 1534 w 1735"/>
                  <a:gd name="T15" fmla="*/ 725 h 973"/>
                  <a:gd name="T16" fmla="*/ 1693 w 1735"/>
                  <a:gd name="T17" fmla="*/ 448 h 97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35"/>
                  <a:gd name="T28" fmla="*/ 0 h 973"/>
                  <a:gd name="T29" fmla="*/ 1735 w 1735"/>
                  <a:gd name="T30" fmla="*/ 973 h 97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35" h="973">
                    <a:moveTo>
                      <a:pt x="0" y="487"/>
                    </a:moveTo>
                    <a:cubicBezTo>
                      <a:pt x="30" y="436"/>
                      <a:pt x="104" y="262"/>
                      <a:pt x="178" y="182"/>
                    </a:cubicBezTo>
                    <a:cubicBezTo>
                      <a:pt x="252" y="102"/>
                      <a:pt x="356" y="0"/>
                      <a:pt x="444" y="4"/>
                    </a:cubicBezTo>
                    <a:cubicBezTo>
                      <a:pt x="532" y="8"/>
                      <a:pt x="635" y="122"/>
                      <a:pt x="706" y="203"/>
                    </a:cubicBezTo>
                    <a:cubicBezTo>
                      <a:pt x="777" y="284"/>
                      <a:pt x="816" y="396"/>
                      <a:pt x="871" y="491"/>
                    </a:cubicBezTo>
                    <a:cubicBezTo>
                      <a:pt x="926" y="586"/>
                      <a:pt x="962" y="692"/>
                      <a:pt x="1035" y="772"/>
                    </a:cubicBezTo>
                    <a:cubicBezTo>
                      <a:pt x="1108" y="852"/>
                      <a:pt x="1221" y="969"/>
                      <a:pt x="1310" y="971"/>
                    </a:cubicBezTo>
                    <a:cubicBezTo>
                      <a:pt x="1399" y="973"/>
                      <a:pt x="1499" y="867"/>
                      <a:pt x="1570" y="786"/>
                    </a:cubicBezTo>
                    <a:cubicBezTo>
                      <a:pt x="1641" y="705"/>
                      <a:pt x="1701" y="547"/>
                      <a:pt x="1735" y="484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 i="0"/>
              </a:p>
            </p:txBody>
          </p:sp>
        </p:grpSp>
        <p:grpSp>
          <p:nvGrpSpPr>
            <p:cNvPr id="22" name="Group 29"/>
            <p:cNvGrpSpPr>
              <a:grpSpLocks/>
            </p:cNvGrpSpPr>
            <p:nvPr/>
          </p:nvGrpSpPr>
          <p:grpSpPr bwMode="auto">
            <a:xfrm flipV="1">
              <a:off x="528" y="3312"/>
              <a:ext cx="1488" cy="576"/>
              <a:chOff x="0" y="2880"/>
              <a:chExt cx="2592" cy="960"/>
            </a:xfrm>
          </p:grpSpPr>
          <p:sp>
            <p:nvSpPr>
              <p:cNvPr id="23" name="Freeform 30"/>
              <p:cNvSpPr>
                <a:spLocks/>
              </p:cNvSpPr>
              <p:nvPr/>
            </p:nvSpPr>
            <p:spPr bwMode="auto">
              <a:xfrm>
                <a:off x="1728" y="2880"/>
                <a:ext cx="864" cy="477"/>
              </a:xfrm>
              <a:custGeom>
                <a:avLst/>
                <a:gdLst>
                  <a:gd name="T0" fmla="*/ 0 w 864"/>
                  <a:gd name="T1" fmla="*/ 477 h 477"/>
                  <a:gd name="T2" fmla="*/ 184 w 864"/>
                  <a:gd name="T3" fmla="*/ 157 h 477"/>
                  <a:gd name="T4" fmla="*/ 432 w 864"/>
                  <a:gd name="T5" fmla="*/ 0 h 477"/>
                  <a:gd name="T6" fmla="*/ 680 w 864"/>
                  <a:gd name="T7" fmla="*/ 157 h 477"/>
                  <a:gd name="T8" fmla="*/ 864 w 864"/>
                  <a:gd name="T9" fmla="*/ 477 h 4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4"/>
                  <a:gd name="T16" fmla="*/ 0 h 477"/>
                  <a:gd name="T17" fmla="*/ 864 w 864"/>
                  <a:gd name="T18" fmla="*/ 477 h 4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4" h="477">
                    <a:moveTo>
                      <a:pt x="0" y="477"/>
                    </a:moveTo>
                    <a:cubicBezTo>
                      <a:pt x="31" y="424"/>
                      <a:pt x="112" y="236"/>
                      <a:pt x="184" y="157"/>
                    </a:cubicBezTo>
                    <a:cubicBezTo>
                      <a:pt x="256" y="78"/>
                      <a:pt x="349" y="0"/>
                      <a:pt x="432" y="0"/>
                    </a:cubicBezTo>
                    <a:cubicBezTo>
                      <a:pt x="515" y="0"/>
                      <a:pt x="608" y="78"/>
                      <a:pt x="680" y="157"/>
                    </a:cubicBezTo>
                    <a:cubicBezTo>
                      <a:pt x="752" y="236"/>
                      <a:pt x="826" y="410"/>
                      <a:pt x="864" y="477"/>
                    </a:cubicBezTo>
                  </a:path>
                </a:pathLst>
              </a:custGeom>
              <a:noFill/>
              <a:ln w="38100">
                <a:solidFill>
                  <a:srgbClr val="FF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 i="0"/>
              </a:p>
            </p:txBody>
          </p:sp>
          <p:sp>
            <p:nvSpPr>
              <p:cNvPr id="24" name="Freeform 31"/>
              <p:cNvSpPr>
                <a:spLocks/>
              </p:cNvSpPr>
              <p:nvPr/>
            </p:nvSpPr>
            <p:spPr bwMode="auto">
              <a:xfrm>
                <a:off x="0" y="2880"/>
                <a:ext cx="1728" cy="960"/>
              </a:xfrm>
              <a:custGeom>
                <a:avLst/>
                <a:gdLst>
                  <a:gd name="T0" fmla="*/ 0 w 1735"/>
                  <a:gd name="T1" fmla="*/ 450 h 973"/>
                  <a:gd name="T2" fmla="*/ 172 w 1735"/>
                  <a:gd name="T3" fmla="*/ 170 h 973"/>
                  <a:gd name="T4" fmla="*/ 432 w 1735"/>
                  <a:gd name="T5" fmla="*/ 4 h 973"/>
                  <a:gd name="T6" fmla="*/ 688 w 1735"/>
                  <a:gd name="T7" fmla="*/ 185 h 973"/>
                  <a:gd name="T8" fmla="*/ 852 w 1735"/>
                  <a:gd name="T9" fmla="*/ 454 h 973"/>
                  <a:gd name="T10" fmla="*/ 1011 w 1735"/>
                  <a:gd name="T11" fmla="*/ 712 h 973"/>
                  <a:gd name="T12" fmla="*/ 1280 w 1735"/>
                  <a:gd name="T13" fmla="*/ 896 h 973"/>
                  <a:gd name="T14" fmla="*/ 1534 w 1735"/>
                  <a:gd name="T15" fmla="*/ 725 h 973"/>
                  <a:gd name="T16" fmla="*/ 1693 w 1735"/>
                  <a:gd name="T17" fmla="*/ 448 h 97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35"/>
                  <a:gd name="T28" fmla="*/ 0 h 973"/>
                  <a:gd name="T29" fmla="*/ 1735 w 1735"/>
                  <a:gd name="T30" fmla="*/ 973 h 97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35" h="973">
                    <a:moveTo>
                      <a:pt x="0" y="487"/>
                    </a:moveTo>
                    <a:cubicBezTo>
                      <a:pt x="30" y="436"/>
                      <a:pt x="104" y="262"/>
                      <a:pt x="178" y="182"/>
                    </a:cubicBezTo>
                    <a:cubicBezTo>
                      <a:pt x="252" y="102"/>
                      <a:pt x="356" y="0"/>
                      <a:pt x="444" y="4"/>
                    </a:cubicBezTo>
                    <a:cubicBezTo>
                      <a:pt x="532" y="8"/>
                      <a:pt x="635" y="122"/>
                      <a:pt x="706" y="203"/>
                    </a:cubicBezTo>
                    <a:cubicBezTo>
                      <a:pt x="777" y="284"/>
                      <a:pt x="816" y="396"/>
                      <a:pt x="871" y="491"/>
                    </a:cubicBezTo>
                    <a:cubicBezTo>
                      <a:pt x="926" y="586"/>
                      <a:pt x="962" y="692"/>
                      <a:pt x="1035" y="772"/>
                    </a:cubicBezTo>
                    <a:cubicBezTo>
                      <a:pt x="1108" y="852"/>
                      <a:pt x="1221" y="969"/>
                      <a:pt x="1310" y="971"/>
                    </a:cubicBezTo>
                    <a:cubicBezTo>
                      <a:pt x="1399" y="973"/>
                      <a:pt x="1499" y="867"/>
                      <a:pt x="1570" y="786"/>
                    </a:cubicBezTo>
                    <a:cubicBezTo>
                      <a:pt x="1641" y="705"/>
                      <a:pt x="1701" y="547"/>
                      <a:pt x="1735" y="484"/>
                    </a:cubicBezTo>
                  </a:path>
                </a:pathLst>
              </a:custGeom>
              <a:noFill/>
              <a:ln w="38100">
                <a:solidFill>
                  <a:srgbClr val="FF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 i="0"/>
              </a:p>
            </p:txBody>
          </p:sp>
        </p:grpSp>
      </p:grpSp>
      <p:sp>
        <p:nvSpPr>
          <p:cNvPr id="30" name="矩形 29"/>
          <p:cNvSpPr/>
          <p:nvPr/>
        </p:nvSpPr>
        <p:spPr>
          <a:xfrm>
            <a:off x="9044044" y="2169305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FF"/>
                </a:solidFill>
              </a:rPr>
              <a:t>基频</a:t>
            </a:r>
            <a:endParaRPr lang="zh-CN" altLang="en-US" sz="2800" dirty="0"/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740054"/>
              </p:ext>
            </p:extLst>
          </p:nvPr>
        </p:nvGraphicFramePr>
        <p:xfrm>
          <a:off x="9062319" y="1547301"/>
          <a:ext cx="99695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74" name="公式" r:id="rId11" imgW="330120" imgH="177480" progId="Equation.3">
                  <p:embed/>
                </p:oleObj>
              </mc:Choice>
              <mc:Fallback>
                <p:oleObj name="公式" r:id="rId11" imgW="3301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3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2319" y="1547301"/>
                        <a:ext cx="99695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2059503"/>
              </p:ext>
            </p:extLst>
          </p:nvPr>
        </p:nvGraphicFramePr>
        <p:xfrm>
          <a:off x="8970963" y="2998788"/>
          <a:ext cx="1073150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75" name="公式" r:id="rId13" imgW="355320" imgH="177480" progId="Equation.3">
                  <p:embed/>
                </p:oleObj>
              </mc:Choice>
              <mc:Fallback>
                <p:oleObj name="公式" r:id="rId13" imgW="3553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-3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70963" y="2998788"/>
                        <a:ext cx="1073150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矩形 32"/>
          <p:cNvSpPr/>
          <p:nvPr/>
        </p:nvSpPr>
        <p:spPr>
          <a:xfrm>
            <a:off x="8943054" y="3634485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二次谐频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4450631"/>
              </p:ext>
            </p:extLst>
          </p:nvPr>
        </p:nvGraphicFramePr>
        <p:xfrm>
          <a:off x="8896351" y="4851401"/>
          <a:ext cx="1033463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76" name="公式" r:id="rId15" imgW="342720" imgH="177480" progId="Equation.3">
                  <p:embed/>
                </p:oleObj>
              </mc:Choice>
              <mc:Fallback>
                <p:oleObj name="公式" r:id="rId15" imgW="342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-3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6351" y="4851401"/>
                        <a:ext cx="1033463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矩形 34"/>
          <p:cNvSpPr/>
          <p:nvPr/>
        </p:nvSpPr>
        <p:spPr>
          <a:xfrm>
            <a:off x="8689954" y="5552490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三次谐频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48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3" grpId="0"/>
      <p:bldP spid="3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Pictures\Drum_vibration_mode01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097" y="809156"/>
            <a:ext cx="5623742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 descr="E:\Pictures\Drum_vibration_mode21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80" y="3806429"/>
            <a:ext cx="5184576" cy="2721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727849" y="188641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i="0" dirty="0">
                <a:solidFill>
                  <a:srgbClr val="FF0000"/>
                </a:solidFill>
              </a:rPr>
              <a:t>二维驻波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3525646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7"/>
          <p:cNvSpPr txBox="1">
            <a:spLocks noChangeArrowheads="1"/>
          </p:cNvSpPr>
          <p:nvPr/>
        </p:nvSpPr>
        <p:spPr bwMode="auto">
          <a:xfrm>
            <a:off x="2711625" y="198876"/>
            <a:ext cx="5903913" cy="584775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德布罗意原子稳定性驻波思想</a:t>
            </a:r>
          </a:p>
        </p:txBody>
      </p:sp>
      <p:sp>
        <p:nvSpPr>
          <p:cNvPr id="3" name="Text Box 18"/>
          <p:cNvSpPr txBox="1">
            <a:spLocks noChangeArrowheads="1"/>
          </p:cNvSpPr>
          <p:nvPr/>
        </p:nvSpPr>
        <p:spPr bwMode="auto">
          <a:xfrm>
            <a:off x="1904615" y="898851"/>
            <a:ext cx="4104456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原子中的电子在原子核库仑场中运动表现的波动性具有驻波的特征，驻波是稳定的，电子不会坠落到原子核内。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361" y="1124745"/>
            <a:ext cx="4089197" cy="4104456"/>
          </a:xfrm>
          <a:prstGeom prst="rect">
            <a:avLst/>
          </a:prstGeom>
        </p:spPr>
      </p:pic>
      <p:pic>
        <p:nvPicPr>
          <p:cNvPr id="7" name="Picture 1046" descr="图22-1"/>
          <p:cNvPicPr>
            <a:picLocks noChangeAspect="1" noChangeArrowheads="1"/>
          </p:cNvPicPr>
          <p:nvPr/>
        </p:nvPicPr>
        <p:blipFill>
          <a:blip r:embed="rId3">
            <a:lum bright="-48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39" b="18546"/>
          <a:stretch>
            <a:fillRect/>
          </a:stretch>
        </p:blipFill>
        <p:spPr bwMode="auto">
          <a:xfrm>
            <a:off x="2158810" y="3533687"/>
            <a:ext cx="3990975" cy="30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E:\Pictures\Standing_wave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645328" y="2829450"/>
            <a:ext cx="2368698" cy="810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E:\Pictures\Standing_wave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602172" y="3001992"/>
            <a:ext cx="2174399" cy="706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E:\Pictures\Standing_wave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812" y="1571905"/>
            <a:ext cx="2336731" cy="810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E:\Pictures\Standing_wave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016" y="4418933"/>
            <a:ext cx="2693376" cy="810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9"/>
          <p:cNvSpPr txBox="1">
            <a:spLocks noChangeArrowheads="1"/>
          </p:cNvSpPr>
          <p:nvPr/>
        </p:nvSpPr>
        <p:spPr bwMode="auto">
          <a:xfrm>
            <a:off x="6469983" y="5465038"/>
            <a:ext cx="4291108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9900CC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9900CC"/>
                </a:solidFill>
                <a:latin typeface="Times New Roman" panose="02020603050405020304" pitchFamily="18" charset="0"/>
              </a:rPr>
              <a:t>微观粒子在稳定的势场中运动都具有驻波的特征。 </a:t>
            </a:r>
          </a:p>
        </p:txBody>
      </p:sp>
    </p:spTree>
    <p:extLst>
      <p:ext uri="{BB962C8B-B14F-4D97-AF65-F5344CB8AC3E}">
        <p14:creationId xmlns:p14="http://schemas.microsoft.com/office/powerpoint/2010/main" val="196199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Pictures\Standing_wave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453" y="1128414"/>
            <a:ext cx="5820453" cy="1511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9" descr="深色下对角线"/>
          <p:cNvSpPr>
            <a:spLocks noChangeArrowheads="1"/>
          </p:cNvSpPr>
          <p:nvPr/>
        </p:nvSpPr>
        <p:spPr bwMode="auto">
          <a:xfrm>
            <a:off x="2746931" y="1128415"/>
            <a:ext cx="241276" cy="1342457"/>
          </a:xfrm>
          <a:prstGeom prst="rect">
            <a:avLst/>
          </a:prstGeom>
          <a:pattFill prst="dkDnDiag">
            <a:fgClr>
              <a:srgbClr val="0000FF"/>
            </a:fgClr>
            <a:bgClr>
              <a:schemeClr val="bg1"/>
            </a:bgClr>
          </a:patt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4" name="Rectangle 9" descr="深色下对角线"/>
          <p:cNvSpPr>
            <a:spLocks noChangeArrowheads="1"/>
          </p:cNvSpPr>
          <p:nvPr/>
        </p:nvSpPr>
        <p:spPr bwMode="auto">
          <a:xfrm>
            <a:off x="8398902" y="1212921"/>
            <a:ext cx="241276" cy="1342457"/>
          </a:xfrm>
          <a:prstGeom prst="rect">
            <a:avLst/>
          </a:prstGeom>
          <a:pattFill prst="dkDnDiag">
            <a:fgClr>
              <a:srgbClr val="0000FF"/>
            </a:fgClr>
            <a:bgClr>
              <a:schemeClr val="bg1"/>
            </a:bgClr>
          </a:patt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2670425" y="879799"/>
            <a:ext cx="6721476" cy="1365250"/>
            <a:chOff x="3334" y="3223"/>
            <a:chExt cx="4234" cy="860"/>
          </a:xfrm>
        </p:grpSpPr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3430" y="3264"/>
              <a:ext cx="3891" cy="819"/>
              <a:chOff x="3430" y="3264"/>
              <a:chExt cx="3891" cy="819"/>
            </a:xfrm>
          </p:grpSpPr>
          <p:sp>
            <p:nvSpPr>
              <p:cNvPr id="11" name="Text Box 3"/>
              <p:cNvSpPr txBox="1">
                <a:spLocks noChangeArrowheads="1"/>
              </p:cNvSpPr>
              <p:nvPr/>
            </p:nvSpPr>
            <p:spPr bwMode="auto">
              <a:xfrm>
                <a:off x="3504" y="3264"/>
                <a:ext cx="116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" name="Line 8"/>
              <p:cNvSpPr>
                <a:spLocks noChangeShapeType="1"/>
              </p:cNvSpPr>
              <p:nvPr/>
            </p:nvSpPr>
            <p:spPr bwMode="auto">
              <a:xfrm>
                <a:off x="3430" y="3856"/>
                <a:ext cx="3891" cy="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Line 9"/>
              <p:cNvSpPr>
                <a:spLocks noChangeShapeType="1"/>
              </p:cNvSpPr>
              <p:nvPr/>
            </p:nvSpPr>
            <p:spPr bwMode="auto">
              <a:xfrm flipH="1" flipV="1">
                <a:off x="3534" y="3264"/>
                <a:ext cx="0" cy="81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" name="Group 31"/>
            <p:cNvGrpSpPr>
              <a:grpSpLocks/>
            </p:cNvGrpSpPr>
            <p:nvPr/>
          </p:nvGrpSpPr>
          <p:grpSpPr bwMode="auto">
            <a:xfrm>
              <a:off x="3334" y="3223"/>
              <a:ext cx="4234" cy="860"/>
              <a:chOff x="3334" y="3223"/>
              <a:chExt cx="4234" cy="860"/>
            </a:xfrm>
          </p:grpSpPr>
          <p:sp>
            <p:nvSpPr>
              <p:cNvPr id="8" name="Text Box 10"/>
              <p:cNvSpPr txBox="1">
                <a:spLocks noChangeArrowheads="1"/>
              </p:cNvSpPr>
              <p:nvPr/>
            </p:nvSpPr>
            <p:spPr bwMode="auto">
              <a:xfrm>
                <a:off x="7348" y="3702"/>
                <a:ext cx="220" cy="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i="1" dirty="0"/>
                  <a:t>x</a:t>
                </a:r>
              </a:p>
            </p:txBody>
          </p:sp>
          <p:sp>
            <p:nvSpPr>
              <p:cNvPr id="9" name="Text Box 11"/>
              <p:cNvSpPr txBox="1">
                <a:spLocks noChangeArrowheads="1"/>
              </p:cNvSpPr>
              <p:nvPr/>
            </p:nvSpPr>
            <p:spPr bwMode="auto">
              <a:xfrm>
                <a:off x="3719" y="3223"/>
                <a:ext cx="208" cy="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i="1" dirty="0"/>
                  <a:t>y</a:t>
                </a:r>
              </a:p>
            </p:txBody>
          </p:sp>
          <p:sp>
            <p:nvSpPr>
              <p:cNvPr id="10" name="Text Box 18"/>
              <p:cNvSpPr txBox="1">
                <a:spLocks noChangeArrowheads="1"/>
              </p:cNvSpPr>
              <p:nvPr/>
            </p:nvSpPr>
            <p:spPr bwMode="auto">
              <a:xfrm>
                <a:off x="3334" y="3775"/>
                <a:ext cx="220" cy="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i="1"/>
                  <a:t>o</a:t>
                </a:r>
              </a:p>
            </p:txBody>
          </p:sp>
        </p:grpSp>
      </p:grpSp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1458682"/>
              </p:ext>
            </p:extLst>
          </p:nvPr>
        </p:nvGraphicFramePr>
        <p:xfrm>
          <a:off x="2173936" y="2504946"/>
          <a:ext cx="1179513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34" name="公式" r:id="rId4" imgW="495000" imgH="393480" progId="Equation.3">
                  <p:embed/>
                </p:oleObj>
              </mc:Choice>
              <mc:Fallback>
                <p:oleObj name="公式" r:id="rId4" imgW="4950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3936" y="2504946"/>
                        <a:ext cx="1179513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671136"/>
              </p:ext>
            </p:extLst>
          </p:nvPr>
        </p:nvGraphicFramePr>
        <p:xfrm>
          <a:off x="3423716" y="2650486"/>
          <a:ext cx="220980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35" name="公式" r:id="rId6" imgW="774360" imgH="203040" progId="Equation.3">
                  <p:embed/>
                </p:oleObj>
              </mc:Choice>
              <mc:Fallback>
                <p:oleObj name="公式" r:id="rId6" imgW="7743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3716" y="2650486"/>
                        <a:ext cx="2209800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23"/>
          <p:cNvSpPr/>
          <p:nvPr/>
        </p:nvSpPr>
        <p:spPr>
          <a:xfrm>
            <a:off x="6062702" y="2760402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9900CC"/>
                </a:solidFill>
                <a:latin typeface="Times New Roman" panose="02020603050405020304" pitchFamily="18" charset="0"/>
              </a:rPr>
              <a:t>德布罗意波</a:t>
            </a:r>
            <a:endParaRPr lang="zh-CN" altLang="en-US" sz="2800" dirty="0"/>
          </a:p>
        </p:txBody>
      </p:sp>
      <p:graphicFrame>
        <p:nvGraphicFramePr>
          <p:cNvPr id="25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994297"/>
              </p:ext>
            </p:extLst>
          </p:nvPr>
        </p:nvGraphicFramePr>
        <p:xfrm>
          <a:off x="8707597" y="2410150"/>
          <a:ext cx="1214437" cy="125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36" name="公式" r:id="rId8" imgW="400052" imgH="400042" progId="Equation.3">
                  <p:embed/>
                </p:oleObj>
              </mc:Choice>
              <mc:Fallback>
                <p:oleObj name="公式" r:id="rId8" imgW="400052" imgH="4000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7597" y="2410150"/>
                        <a:ext cx="1214437" cy="1258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AutoShape 6"/>
          <p:cNvSpPr>
            <a:spLocks noChangeArrowheads="1"/>
          </p:cNvSpPr>
          <p:nvPr/>
        </p:nvSpPr>
        <p:spPr bwMode="auto">
          <a:xfrm>
            <a:off x="3346401" y="3738309"/>
            <a:ext cx="685800" cy="285750"/>
          </a:xfrm>
          <a:prstGeom prst="rightArrow">
            <a:avLst>
              <a:gd name="adj1" fmla="val 50000"/>
              <a:gd name="adj2" fmla="val 79689"/>
            </a:avLst>
          </a:prstGeom>
          <a:solidFill>
            <a:srgbClr val="FFC000"/>
          </a:solidFill>
          <a:ln w="12699">
            <a:solidFill>
              <a:srgbClr val="FF00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/>
          </a:p>
        </p:txBody>
      </p:sp>
      <p:graphicFrame>
        <p:nvGraphicFramePr>
          <p:cNvPr id="27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2088397"/>
              </p:ext>
            </p:extLst>
          </p:nvPr>
        </p:nvGraphicFramePr>
        <p:xfrm>
          <a:off x="4727849" y="3404140"/>
          <a:ext cx="1811337" cy="123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37" name="公式" r:id="rId10" imgW="596880" imgH="393480" progId="Equation.3">
                  <p:embed/>
                </p:oleObj>
              </mc:Choice>
              <mc:Fallback>
                <p:oleObj name="公式" r:id="rId10" imgW="5968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849" y="3404140"/>
                        <a:ext cx="1811337" cy="1239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AutoShape 6"/>
          <p:cNvSpPr>
            <a:spLocks noChangeArrowheads="1"/>
          </p:cNvSpPr>
          <p:nvPr/>
        </p:nvSpPr>
        <p:spPr bwMode="auto">
          <a:xfrm>
            <a:off x="3122939" y="5295815"/>
            <a:ext cx="685800" cy="285750"/>
          </a:xfrm>
          <a:prstGeom prst="rightArrow">
            <a:avLst>
              <a:gd name="adj1" fmla="val 50000"/>
              <a:gd name="adj2" fmla="val 79689"/>
            </a:avLst>
          </a:prstGeom>
          <a:solidFill>
            <a:srgbClr val="00FFFF"/>
          </a:solidFill>
          <a:ln w="12699">
            <a:solidFill>
              <a:srgbClr val="FF00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/>
          </a:p>
        </p:txBody>
      </p:sp>
      <p:graphicFrame>
        <p:nvGraphicFramePr>
          <p:cNvPr id="29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222075"/>
              </p:ext>
            </p:extLst>
          </p:nvPr>
        </p:nvGraphicFramePr>
        <p:xfrm>
          <a:off x="4428682" y="4636209"/>
          <a:ext cx="1579563" cy="1319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38" name="公式" r:id="rId12" imgW="520560" imgH="419040" progId="Equation.3">
                  <p:embed/>
                </p:oleObj>
              </mc:Choice>
              <mc:Fallback>
                <p:oleObj name="公式" r:id="rId12" imgW="5205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8682" y="4636209"/>
                        <a:ext cx="1579563" cy="1319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6076288"/>
              </p:ext>
            </p:extLst>
          </p:nvPr>
        </p:nvGraphicFramePr>
        <p:xfrm>
          <a:off x="6157953" y="4692413"/>
          <a:ext cx="1990196" cy="1263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39" name="公式" r:id="rId14" imgW="660240" imgH="419040" progId="Equation.3">
                  <p:embed/>
                </p:oleObj>
              </mc:Choice>
              <mc:Fallback>
                <p:oleObj name="公式" r:id="rId14" imgW="66024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157953" y="4692413"/>
                        <a:ext cx="1990196" cy="12630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1088"/>
          <p:cNvSpPr txBox="1">
            <a:spLocks noChangeArrowheads="1"/>
          </p:cNvSpPr>
          <p:nvPr/>
        </p:nvSpPr>
        <p:spPr bwMode="auto">
          <a:xfrm>
            <a:off x="3808739" y="5927409"/>
            <a:ext cx="3529012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 b="1" dirty="0">
                <a:solidFill>
                  <a:srgbClr val="CC0099"/>
                </a:solidFill>
                <a:latin typeface="Times New Roman" panose="02020603050405020304" pitchFamily="18" charset="0"/>
              </a:rPr>
              <a:t>能量量子化</a:t>
            </a:r>
          </a:p>
        </p:txBody>
      </p:sp>
      <p:sp>
        <p:nvSpPr>
          <p:cNvPr id="32" name="矩形 31"/>
          <p:cNvSpPr/>
          <p:nvPr/>
        </p:nvSpPr>
        <p:spPr>
          <a:xfrm>
            <a:off x="3346402" y="289136"/>
            <a:ext cx="18966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例子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1】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55501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24" grpId="0"/>
      <p:bldP spid="26" grpId="0" animBg="1"/>
      <p:bldP spid="28" grpId="0" animBg="1"/>
      <p:bldP spid="3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26"/>
          <p:cNvSpPr txBox="1">
            <a:spLocks noChangeArrowheads="1"/>
          </p:cNvSpPr>
          <p:nvPr/>
        </p:nvSpPr>
        <p:spPr bwMode="auto">
          <a:xfrm>
            <a:off x="2105014" y="146757"/>
            <a:ext cx="780741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22-2】 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德布罗意把物质波假设用于氢原子，认为：电子在经典的圆轨道上运动，形成于一个环形驻波。</a:t>
            </a:r>
          </a:p>
        </p:txBody>
      </p: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2758496" y="1603313"/>
            <a:ext cx="2973988" cy="3072142"/>
            <a:chOff x="3840" y="211"/>
            <a:chExt cx="1557" cy="1587"/>
          </a:xfrm>
        </p:grpSpPr>
        <p:sp>
          <p:nvSpPr>
            <p:cNvPr id="5" name="Line 25"/>
            <p:cNvSpPr>
              <a:spLocks noChangeShapeType="1"/>
            </p:cNvSpPr>
            <p:nvPr/>
          </p:nvSpPr>
          <p:spPr bwMode="auto">
            <a:xfrm flipV="1">
              <a:off x="4454" y="855"/>
              <a:ext cx="528" cy="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Oval 26"/>
            <p:cNvSpPr>
              <a:spLocks noChangeArrowheads="1"/>
            </p:cNvSpPr>
            <p:nvPr/>
          </p:nvSpPr>
          <p:spPr bwMode="auto">
            <a:xfrm>
              <a:off x="3840" y="576"/>
              <a:ext cx="1248" cy="122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" name="Line 27"/>
            <p:cNvSpPr>
              <a:spLocks noChangeShapeType="1"/>
            </p:cNvSpPr>
            <p:nvPr/>
          </p:nvSpPr>
          <p:spPr bwMode="auto">
            <a:xfrm flipH="1" flipV="1">
              <a:off x="4694" y="423"/>
              <a:ext cx="288" cy="432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Text Box 28"/>
            <p:cNvSpPr txBox="1">
              <a:spLocks noChangeArrowheads="1"/>
            </p:cNvSpPr>
            <p:nvPr/>
          </p:nvSpPr>
          <p:spPr bwMode="auto">
            <a:xfrm>
              <a:off x="4742" y="211"/>
              <a:ext cx="490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8000"/>
                  </a:solidFill>
                  <a:latin typeface="Bookman Old Style" panose="02050604050505020204" pitchFamily="18" charset="0"/>
                </a:rPr>
                <a:t>v</a:t>
              </a:r>
              <a:r>
                <a:rPr lang="en-US" altLang="zh-CN" b="1" baseline="-25000">
                  <a:solidFill>
                    <a:srgbClr val="008000"/>
                  </a:solidFill>
                </a:rPr>
                <a:t>n</a:t>
              </a:r>
              <a:endParaRPr lang="en-US" altLang="zh-CN" b="1">
                <a:solidFill>
                  <a:srgbClr val="008000"/>
                </a:solidFill>
              </a:endParaRPr>
            </a:p>
          </p:txBody>
        </p:sp>
        <p:sp>
          <p:nvSpPr>
            <p:cNvPr id="9" name="Text Box 29"/>
            <p:cNvSpPr txBox="1">
              <a:spLocks noChangeArrowheads="1"/>
            </p:cNvSpPr>
            <p:nvPr/>
          </p:nvSpPr>
          <p:spPr bwMode="auto">
            <a:xfrm>
              <a:off x="4982" y="1335"/>
              <a:ext cx="255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dirty="0" err="1"/>
                <a:t>E</a:t>
              </a:r>
              <a:r>
                <a:rPr lang="en-US" altLang="zh-CN" b="1" baseline="-25000" dirty="0" err="1"/>
                <a:t>n</a:t>
              </a:r>
              <a:endParaRPr lang="en-US" altLang="zh-CN" b="1" dirty="0"/>
            </a:p>
          </p:txBody>
        </p:sp>
        <p:sp>
          <p:nvSpPr>
            <p:cNvPr id="10" name="Oval 30"/>
            <p:cNvSpPr>
              <a:spLocks noChangeArrowheads="1"/>
            </p:cNvSpPr>
            <p:nvPr/>
          </p:nvSpPr>
          <p:spPr bwMode="auto">
            <a:xfrm>
              <a:off x="4320" y="1104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3B003B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FFCC00"/>
                  </a:solidFill>
                </a:rPr>
                <a:t>+e</a:t>
              </a:r>
            </a:p>
          </p:txBody>
        </p:sp>
        <p:sp>
          <p:nvSpPr>
            <p:cNvPr id="11" name="Oval 31"/>
            <p:cNvSpPr>
              <a:spLocks noChangeArrowheads="1"/>
            </p:cNvSpPr>
            <p:nvPr/>
          </p:nvSpPr>
          <p:spPr bwMode="auto">
            <a:xfrm>
              <a:off x="4848" y="72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00FF99"/>
                </a:gs>
                <a:gs pos="100000">
                  <a:srgbClr val="007647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-e</a:t>
              </a:r>
            </a:p>
          </p:txBody>
        </p:sp>
        <p:sp>
          <p:nvSpPr>
            <p:cNvPr id="12" name="Rectangle 32"/>
            <p:cNvSpPr>
              <a:spLocks noChangeArrowheads="1"/>
            </p:cNvSpPr>
            <p:nvPr/>
          </p:nvSpPr>
          <p:spPr bwMode="auto">
            <a:xfrm>
              <a:off x="5164" y="672"/>
              <a:ext cx="233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3333FF"/>
                  </a:solidFill>
                </a:rPr>
                <a:t>m</a:t>
              </a:r>
            </a:p>
          </p:txBody>
        </p:sp>
        <p:sp>
          <p:nvSpPr>
            <p:cNvPr id="13" name="Rectangle 33"/>
            <p:cNvSpPr>
              <a:spLocks noChangeArrowheads="1"/>
            </p:cNvSpPr>
            <p:nvPr/>
          </p:nvSpPr>
          <p:spPr bwMode="auto">
            <a:xfrm>
              <a:off x="4017" y="1056"/>
              <a:ext cx="297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3300"/>
                  </a:solidFill>
                </a:rPr>
                <a:t>m</a:t>
              </a:r>
              <a:r>
                <a:rPr lang="en-US" altLang="zh-CN" b="1" i="0" baseline="-25000">
                  <a:solidFill>
                    <a:srgbClr val="FF3300"/>
                  </a:solidFill>
                </a:rPr>
                <a:t>p</a:t>
              </a:r>
            </a:p>
          </p:txBody>
        </p:sp>
        <p:sp>
          <p:nvSpPr>
            <p:cNvPr id="14" name="Rectangle 34"/>
            <p:cNvSpPr>
              <a:spLocks noChangeArrowheads="1"/>
            </p:cNvSpPr>
            <p:nvPr/>
          </p:nvSpPr>
          <p:spPr bwMode="auto">
            <a:xfrm>
              <a:off x="4491" y="720"/>
              <a:ext cx="229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/>
                <a:t>r</a:t>
              </a:r>
              <a:r>
                <a:rPr lang="en-US" altLang="zh-CN" b="1" baseline="-25000"/>
                <a:t>n</a:t>
              </a:r>
            </a:p>
          </p:txBody>
        </p:sp>
      </p:grpSp>
      <p:grpSp>
        <p:nvGrpSpPr>
          <p:cNvPr id="15" name="Group 2"/>
          <p:cNvGrpSpPr>
            <a:grpSpLocks/>
          </p:cNvGrpSpPr>
          <p:nvPr/>
        </p:nvGrpSpPr>
        <p:grpSpPr bwMode="auto">
          <a:xfrm>
            <a:off x="7121111" y="1684173"/>
            <a:ext cx="2895600" cy="3295650"/>
            <a:chOff x="3696" y="1104"/>
            <a:chExt cx="1824" cy="2076"/>
          </a:xfrm>
        </p:grpSpPr>
        <p:sp>
          <p:nvSpPr>
            <p:cNvPr id="16" name="Oval 3"/>
            <p:cNvSpPr>
              <a:spLocks noChangeArrowheads="1"/>
            </p:cNvSpPr>
            <p:nvPr/>
          </p:nvSpPr>
          <p:spPr bwMode="auto">
            <a:xfrm>
              <a:off x="3881" y="1263"/>
              <a:ext cx="1454" cy="1454"/>
            </a:xfrm>
            <a:prstGeom prst="ellipse">
              <a:avLst/>
            </a:prstGeom>
            <a:noFill/>
            <a:ln w="539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Freeform 4"/>
            <p:cNvSpPr>
              <a:spLocks/>
            </p:cNvSpPr>
            <p:nvPr/>
          </p:nvSpPr>
          <p:spPr bwMode="auto">
            <a:xfrm>
              <a:off x="3696" y="1104"/>
              <a:ext cx="1824" cy="1770"/>
            </a:xfrm>
            <a:custGeom>
              <a:avLst/>
              <a:gdLst>
                <a:gd name="T0" fmla="*/ 527 w 2408"/>
                <a:gd name="T1" fmla="*/ 797 h 2337"/>
                <a:gd name="T2" fmla="*/ 580 w 2408"/>
                <a:gd name="T3" fmla="*/ 82 h 2337"/>
                <a:gd name="T4" fmla="*/ 1259 w 2408"/>
                <a:gd name="T5" fmla="*/ 373 h 2337"/>
                <a:gd name="T6" fmla="*/ 1888 w 2408"/>
                <a:gd name="T7" fmla="*/ 66 h 2337"/>
                <a:gd name="T8" fmla="*/ 1917 w 2408"/>
                <a:gd name="T9" fmla="*/ 768 h 2337"/>
                <a:gd name="T10" fmla="*/ 2404 w 2408"/>
                <a:gd name="T11" fmla="*/ 1138 h 2337"/>
                <a:gd name="T12" fmla="*/ 1902 w 2408"/>
                <a:gd name="T13" fmla="*/ 1485 h 2337"/>
                <a:gd name="T14" fmla="*/ 1873 w 2408"/>
                <a:gd name="T15" fmla="*/ 2261 h 2337"/>
                <a:gd name="T16" fmla="*/ 1229 w 2408"/>
                <a:gd name="T17" fmla="*/ 1939 h 2337"/>
                <a:gd name="T18" fmla="*/ 585 w 2408"/>
                <a:gd name="T19" fmla="*/ 2232 h 2337"/>
                <a:gd name="T20" fmla="*/ 542 w 2408"/>
                <a:gd name="T21" fmla="*/ 1529 h 2337"/>
                <a:gd name="T22" fmla="*/ 29 w 2408"/>
                <a:gd name="T23" fmla="*/ 1163 h 2337"/>
                <a:gd name="T24" fmla="*/ 527 w 2408"/>
                <a:gd name="T25" fmla="*/ 797 h 233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8"/>
                <a:gd name="T40" fmla="*/ 0 h 2337"/>
                <a:gd name="T41" fmla="*/ 2408 w 2408"/>
                <a:gd name="T42" fmla="*/ 2337 h 233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8" h="2337">
                  <a:moveTo>
                    <a:pt x="527" y="797"/>
                  </a:moveTo>
                  <a:cubicBezTo>
                    <a:pt x="631" y="621"/>
                    <a:pt x="458" y="153"/>
                    <a:pt x="580" y="82"/>
                  </a:cubicBezTo>
                  <a:cubicBezTo>
                    <a:pt x="702" y="11"/>
                    <a:pt x="1041" y="376"/>
                    <a:pt x="1259" y="373"/>
                  </a:cubicBezTo>
                  <a:cubicBezTo>
                    <a:pt x="1477" y="370"/>
                    <a:pt x="1778" y="0"/>
                    <a:pt x="1888" y="66"/>
                  </a:cubicBezTo>
                  <a:cubicBezTo>
                    <a:pt x="1998" y="132"/>
                    <a:pt x="1831" y="589"/>
                    <a:pt x="1917" y="768"/>
                  </a:cubicBezTo>
                  <a:cubicBezTo>
                    <a:pt x="2003" y="947"/>
                    <a:pt x="2408" y="952"/>
                    <a:pt x="2404" y="1138"/>
                  </a:cubicBezTo>
                  <a:cubicBezTo>
                    <a:pt x="2400" y="1324"/>
                    <a:pt x="1990" y="1303"/>
                    <a:pt x="1902" y="1485"/>
                  </a:cubicBezTo>
                  <a:cubicBezTo>
                    <a:pt x="1814" y="1672"/>
                    <a:pt x="1985" y="2185"/>
                    <a:pt x="1873" y="2261"/>
                  </a:cubicBezTo>
                  <a:cubicBezTo>
                    <a:pt x="1761" y="2337"/>
                    <a:pt x="1444" y="1944"/>
                    <a:pt x="1229" y="1939"/>
                  </a:cubicBezTo>
                  <a:cubicBezTo>
                    <a:pt x="1014" y="1934"/>
                    <a:pt x="700" y="2300"/>
                    <a:pt x="585" y="2232"/>
                  </a:cubicBezTo>
                  <a:cubicBezTo>
                    <a:pt x="470" y="2164"/>
                    <a:pt x="635" y="1707"/>
                    <a:pt x="542" y="1529"/>
                  </a:cubicBezTo>
                  <a:cubicBezTo>
                    <a:pt x="449" y="1351"/>
                    <a:pt x="58" y="1368"/>
                    <a:pt x="29" y="1163"/>
                  </a:cubicBezTo>
                  <a:cubicBezTo>
                    <a:pt x="0" y="958"/>
                    <a:pt x="423" y="873"/>
                    <a:pt x="527" y="797"/>
                  </a:cubicBezTo>
                  <a:close/>
                </a:path>
              </a:pathLst>
            </a:custGeom>
            <a:noFill/>
            <a:ln w="5080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" name="Text Box 5"/>
            <p:cNvSpPr txBox="1">
              <a:spLocks noChangeArrowheads="1"/>
            </p:cNvSpPr>
            <p:nvPr/>
          </p:nvSpPr>
          <p:spPr bwMode="auto">
            <a:xfrm>
              <a:off x="4274" y="2892"/>
              <a:ext cx="8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400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电子驻波</a:t>
              </a:r>
              <a:endParaRPr kumimoji="1"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pic>
        <p:nvPicPr>
          <p:cNvPr id="24" name="Picture 2" descr="E:\Pictures\Standing_wave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806919">
            <a:off x="4043241" y="3037559"/>
            <a:ext cx="1833081" cy="810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 descr="E:\Pictures\Standing_wave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595" y="4025685"/>
            <a:ext cx="2181307" cy="810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 descr="E:\Pictures\Standing_wave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433009">
            <a:off x="1967033" y="2964355"/>
            <a:ext cx="1972030" cy="706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" descr="E:\Pictures\Standing_wave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553" y="1971692"/>
            <a:ext cx="2093369" cy="810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矩形 27"/>
          <p:cNvSpPr/>
          <p:nvPr/>
        </p:nvSpPr>
        <p:spPr>
          <a:xfrm>
            <a:off x="1934660" y="5047658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 dirty="0">
                <a:solidFill>
                  <a:srgbClr val="00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电子绕原子一周，驻波应衔接，所以圆周长应等于波长的整数倍。</a:t>
            </a:r>
          </a:p>
        </p:txBody>
      </p:sp>
      <p:graphicFrame>
        <p:nvGraphicFramePr>
          <p:cNvPr id="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6351636"/>
              </p:ext>
            </p:extLst>
          </p:nvPr>
        </p:nvGraphicFramePr>
        <p:xfrm>
          <a:off x="6255924" y="5949686"/>
          <a:ext cx="173037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6" name="公式" r:id="rId4" imgW="583920" imgH="177480" progId="Equation.3">
                  <p:embed/>
                </p:oleObj>
              </mc:Choice>
              <mc:Fallback>
                <p:oleObj name="公式" r:id="rId4" imgW="583920" imgH="177480" progId="Equation.3">
                  <p:embed/>
                  <p:pic>
                    <p:nvPicPr>
                      <p:cNvPr id="2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5924" y="5949686"/>
                        <a:ext cx="173037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3702884"/>
              </p:ext>
            </p:extLst>
          </p:nvPr>
        </p:nvGraphicFramePr>
        <p:xfrm>
          <a:off x="8400256" y="6029956"/>
          <a:ext cx="1879946" cy="492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7" name="公式" r:id="rId6" imgW="774364" imgH="203112" progId="Equation.3">
                  <p:embed/>
                </p:oleObj>
              </mc:Choice>
              <mc:Fallback>
                <p:oleObj name="公式" r:id="rId6" imgW="774364" imgH="203112" progId="Equation.3">
                  <p:embed/>
                  <p:pic>
                    <p:nvPicPr>
                      <p:cNvPr id="30" name="对象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0256" y="6029956"/>
                        <a:ext cx="1879946" cy="4929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10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2351583" y="94903"/>
            <a:ext cx="2973988" cy="3072142"/>
            <a:chOff x="3840" y="211"/>
            <a:chExt cx="1557" cy="1587"/>
          </a:xfrm>
        </p:grpSpPr>
        <p:sp>
          <p:nvSpPr>
            <p:cNvPr id="3" name="Line 25"/>
            <p:cNvSpPr>
              <a:spLocks noChangeShapeType="1"/>
            </p:cNvSpPr>
            <p:nvPr/>
          </p:nvSpPr>
          <p:spPr bwMode="auto">
            <a:xfrm flipV="1">
              <a:off x="4454" y="855"/>
              <a:ext cx="528" cy="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Oval 26"/>
            <p:cNvSpPr>
              <a:spLocks noChangeArrowheads="1"/>
            </p:cNvSpPr>
            <p:nvPr/>
          </p:nvSpPr>
          <p:spPr bwMode="auto">
            <a:xfrm>
              <a:off x="3840" y="576"/>
              <a:ext cx="1248" cy="122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" name="Line 27"/>
            <p:cNvSpPr>
              <a:spLocks noChangeShapeType="1"/>
            </p:cNvSpPr>
            <p:nvPr/>
          </p:nvSpPr>
          <p:spPr bwMode="auto">
            <a:xfrm flipH="1" flipV="1">
              <a:off x="4694" y="423"/>
              <a:ext cx="288" cy="432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Text Box 28"/>
            <p:cNvSpPr txBox="1">
              <a:spLocks noChangeArrowheads="1"/>
            </p:cNvSpPr>
            <p:nvPr/>
          </p:nvSpPr>
          <p:spPr bwMode="auto">
            <a:xfrm>
              <a:off x="4742" y="211"/>
              <a:ext cx="490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8000"/>
                  </a:solidFill>
                  <a:latin typeface="Bookman Old Style" panose="02050604050505020204" pitchFamily="18" charset="0"/>
                </a:rPr>
                <a:t>v</a:t>
              </a:r>
              <a:r>
                <a:rPr lang="en-US" altLang="zh-CN" b="1" baseline="-25000">
                  <a:solidFill>
                    <a:srgbClr val="008000"/>
                  </a:solidFill>
                </a:rPr>
                <a:t>n</a:t>
              </a:r>
              <a:endParaRPr lang="en-US" altLang="zh-CN" b="1">
                <a:solidFill>
                  <a:srgbClr val="008000"/>
                </a:solidFill>
              </a:endParaRPr>
            </a:p>
          </p:txBody>
        </p:sp>
        <p:sp>
          <p:nvSpPr>
            <p:cNvPr id="7" name="Text Box 29"/>
            <p:cNvSpPr txBox="1">
              <a:spLocks noChangeArrowheads="1"/>
            </p:cNvSpPr>
            <p:nvPr/>
          </p:nvSpPr>
          <p:spPr bwMode="auto">
            <a:xfrm>
              <a:off x="4982" y="1335"/>
              <a:ext cx="255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dirty="0" err="1"/>
                <a:t>E</a:t>
              </a:r>
              <a:r>
                <a:rPr lang="en-US" altLang="zh-CN" b="1" baseline="-25000" dirty="0" err="1"/>
                <a:t>n</a:t>
              </a:r>
              <a:endParaRPr lang="en-US" altLang="zh-CN" b="1" dirty="0"/>
            </a:p>
          </p:txBody>
        </p:sp>
        <p:sp>
          <p:nvSpPr>
            <p:cNvPr id="8" name="Oval 30"/>
            <p:cNvSpPr>
              <a:spLocks noChangeArrowheads="1"/>
            </p:cNvSpPr>
            <p:nvPr/>
          </p:nvSpPr>
          <p:spPr bwMode="auto">
            <a:xfrm>
              <a:off x="4320" y="1104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3B003B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FFCC00"/>
                  </a:solidFill>
                </a:rPr>
                <a:t>+e</a:t>
              </a:r>
            </a:p>
          </p:txBody>
        </p:sp>
        <p:sp>
          <p:nvSpPr>
            <p:cNvPr id="9" name="Oval 31"/>
            <p:cNvSpPr>
              <a:spLocks noChangeArrowheads="1"/>
            </p:cNvSpPr>
            <p:nvPr/>
          </p:nvSpPr>
          <p:spPr bwMode="auto">
            <a:xfrm>
              <a:off x="4848" y="72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00FF99"/>
                </a:gs>
                <a:gs pos="100000">
                  <a:srgbClr val="007647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-e</a:t>
              </a:r>
            </a:p>
          </p:txBody>
        </p:sp>
        <p:sp>
          <p:nvSpPr>
            <p:cNvPr id="10" name="Rectangle 32"/>
            <p:cNvSpPr>
              <a:spLocks noChangeArrowheads="1"/>
            </p:cNvSpPr>
            <p:nvPr/>
          </p:nvSpPr>
          <p:spPr bwMode="auto">
            <a:xfrm>
              <a:off x="5164" y="672"/>
              <a:ext cx="233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3333FF"/>
                  </a:solidFill>
                </a:rPr>
                <a:t>m</a:t>
              </a:r>
            </a:p>
          </p:txBody>
        </p:sp>
        <p:sp>
          <p:nvSpPr>
            <p:cNvPr id="11" name="Rectangle 33"/>
            <p:cNvSpPr>
              <a:spLocks noChangeArrowheads="1"/>
            </p:cNvSpPr>
            <p:nvPr/>
          </p:nvSpPr>
          <p:spPr bwMode="auto">
            <a:xfrm>
              <a:off x="4017" y="1056"/>
              <a:ext cx="297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3300"/>
                  </a:solidFill>
                </a:rPr>
                <a:t>m</a:t>
              </a:r>
              <a:r>
                <a:rPr lang="en-US" altLang="zh-CN" b="1" i="0" baseline="-25000">
                  <a:solidFill>
                    <a:srgbClr val="FF3300"/>
                  </a:solidFill>
                </a:rPr>
                <a:t>p</a:t>
              </a:r>
            </a:p>
          </p:txBody>
        </p:sp>
        <p:sp>
          <p:nvSpPr>
            <p:cNvPr id="12" name="Rectangle 34"/>
            <p:cNvSpPr>
              <a:spLocks noChangeArrowheads="1"/>
            </p:cNvSpPr>
            <p:nvPr/>
          </p:nvSpPr>
          <p:spPr bwMode="auto">
            <a:xfrm>
              <a:off x="4491" y="720"/>
              <a:ext cx="229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/>
                <a:t>r</a:t>
              </a:r>
              <a:r>
                <a:rPr lang="en-US" altLang="zh-CN" b="1" baseline="-25000"/>
                <a:t>n</a:t>
              </a:r>
            </a:p>
          </p:txBody>
        </p:sp>
      </p:grpSp>
      <p:grpSp>
        <p:nvGrpSpPr>
          <p:cNvPr id="13" name="Group 2"/>
          <p:cNvGrpSpPr>
            <a:grpSpLocks/>
          </p:cNvGrpSpPr>
          <p:nvPr/>
        </p:nvGrpSpPr>
        <p:grpSpPr bwMode="auto">
          <a:xfrm>
            <a:off x="5853699" y="273973"/>
            <a:ext cx="2895600" cy="3295650"/>
            <a:chOff x="3696" y="1104"/>
            <a:chExt cx="1824" cy="2076"/>
          </a:xfrm>
        </p:grpSpPr>
        <p:sp>
          <p:nvSpPr>
            <p:cNvPr id="14" name="Oval 3"/>
            <p:cNvSpPr>
              <a:spLocks noChangeArrowheads="1"/>
            </p:cNvSpPr>
            <p:nvPr/>
          </p:nvSpPr>
          <p:spPr bwMode="auto">
            <a:xfrm>
              <a:off x="3881" y="1263"/>
              <a:ext cx="1454" cy="1454"/>
            </a:xfrm>
            <a:prstGeom prst="ellipse">
              <a:avLst/>
            </a:prstGeom>
            <a:noFill/>
            <a:ln w="539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" name="Freeform 4"/>
            <p:cNvSpPr>
              <a:spLocks/>
            </p:cNvSpPr>
            <p:nvPr/>
          </p:nvSpPr>
          <p:spPr bwMode="auto">
            <a:xfrm>
              <a:off x="3696" y="1104"/>
              <a:ext cx="1824" cy="1770"/>
            </a:xfrm>
            <a:custGeom>
              <a:avLst/>
              <a:gdLst>
                <a:gd name="T0" fmla="*/ 527 w 2408"/>
                <a:gd name="T1" fmla="*/ 797 h 2337"/>
                <a:gd name="T2" fmla="*/ 580 w 2408"/>
                <a:gd name="T3" fmla="*/ 82 h 2337"/>
                <a:gd name="T4" fmla="*/ 1259 w 2408"/>
                <a:gd name="T5" fmla="*/ 373 h 2337"/>
                <a:gd name="T6" fmla="*/ 1888 w 2408"/>
                <a:gd name="T7" fmla="*/ 66 h 2337"/>
                <a:gd name="T8" fmla="*/ 1917 w 2408"/>
                <a:gd name="T9" fmla="*/ 768 h 2337"/>
                <a:gd name="T10" fmla="*/ 2404 w 2408"/>
                <a:gd name="T11" fmla="*/ 1138 h 2337"/>
                <a:gd name="T12" fmla="*/ 1902 w 2408"/>
                <a:gd name="T13" fmla="*/ 1485 h 2337"/>
                <a:gd name="T14" fmla="*/ 1873 w 2408"/>
                <a:gd name="T15" fmla="*/ 2261 h 2337"/>
                <a:gd name="T16" fmla="*/ 1229 w 2408"/>
                <a:gd name="T17" fmla="*/ 1939 h 2337"/>
                <a:gd name="T18" fmla="*/ 585 w 2408"/>
                <a:gd name="T19" fmla="*/ 2232 h 2337"/>
                <a:gd name="T20" fmla="*/ 542 w 2408"/>
                <a:gd name="T21" fmla="*/ 1529 h 2337"/>
                <a:gd name="T22" fmla="*/ 29 w 2408"/>
                <a:gd name="T23" fmla="*/ 1163 h 2337"/>
                <a:gd name="T24" fmla="*/ 527 w 2408"/>
                <a:gd name="T25" fmla="*/ 797 h 233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8"/>
                <a:gd name="T40" fmla="*/ 0 h 2337"/>
                <a:gd name="T41" fmla="*/ 2408 w 2408"/>
                <a:gd name="T42" fmla="*/ 2337 h 233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8" h="2337">
                  <a:moveTo>
                    <a:pt x="527" y="797"/>
                  </a:moveTo>
                  <a:cubicBezTo>
                    <a:pt x="631" y="621"/>
                    <a:pt x="458" y="153"/>
                    <a:pt x="580" y="82"/>
                  </a:cubicBezTo>
                  <a:cubicBezTo>
                    <a:pt x="702" y="11"/>
                    <a:pt x="1041" y="376"/>
                    <a:pt x="1259" y="373"/>
                  </a:cubicBezTo>
                  <a:cubicBezTo>
                    <a:pt x="1477" y="370"/>
                    <a:pt x="1778" y="0"/>
                    <a:pt x="1888" y="66"/>
                  </a:cubicBezTo>
                  <a:cubicBezTo>
                    <a:pt x="1998" y="132"/>
                    <a:pt x="1831" y="589"/>
                    <a:pt x="1917" y="768"/>
                  </a:cubicBezTo>
                  <a:cubicBezTo>
                    <a:pt x="2003" y="947"/>
                    <a:pt x="2408" y="952"/>
                    <a:pt x="2404" y="1138"/>
                  </a:cubicBezTo>
                  <a:cubicBezTo>
                    <a:pt x="2400" y="1324"/>
                    <a:pt x="1990" y="1303"/>
                    <a:pt x="1902" y="1485"/>
                  </a:cubicBezTo>
                  <a:cubicBezTo>
                    <a:pt x="1814" y="1672"/>
                    <a:pt x="1985" y="2185"/>
                    <a:pt x="1873" y="2261"/>
                  </a:cubicBezTo>
                  <a:cubicBezTo>
                    <a:pt x="1761" y="2337"/>
                    <a:pt x="1444" y="1944"/>
                    <a:pt x="1229" y="1939"/>
                  </a:cubicBezTo>
                  <a:cubicBezTo>
                    <a:pt x="1014" y="1934"/>
                    <a:pt x="700" y="2300"/>
                    <a:pt x="585" y="2232"/>
                  </a:cubicBezTo>
                  <a:cubicBezTo>
                    <a:pt x="470" y="2164"/>
                    <a:pt x="635" y="1707"/>
                    <a:pt x="542" y="1529"/>
                  </a:cubicBezTo>
                  <a:cubicBezTo>
                    <a:pt x="449" y="1351"/>
                    <a:pt x="58" y="1368"/>
                    <a:pt x="29" y="1163"/>
                  </a:cubicBezTo>
                  <a:cubicBezTo>
                    <a:pt x="0" y="958"/>
                    <a:pt x="423" y="873"/>
                    <a:pt x="527" y="797"/>
                  </a:cubicBezTo>
                  <a:close/>
                </a:path>
              </a:pathLst>
            </a:custGeom>
            <a:noFill/>
            <a:ln w="5080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" name="Text Box 5"/>
            <p:cNvSpPr txBox="1">
              <a:spLocks noChangeArrowheads="1"/>
            </p:cNvSpPr>
            <p:nvPr/>
          </p:nvSpPr>
          <p:spPr bwMode="auto">
            <a:xfrm>
              <a:off x="4274" y="2892"/>
              <a:ext cx="8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400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电子驻波</a:t>
              </a:r>
              <a:endParaRPr kumimoji="1"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pic>
        <p:nvPicPr>
          <p:cNvPr id="30" name="Picture 2" descr="E:\Pictures\Standing_wave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806919">
            <a:off x="3710231" y="1685495"/>
            <a:ext cx="1833081" cy="810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" descr="E:\Pictures\Standing_wave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5" y="2673621"/>
            <a:ext cx="2181307" cy="810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" descr="E:\Pictures\Standing_wave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433009">
            <a:off x="1634023" y="1612291"/>
            <a:ext cx="1972030" cy="706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" descr="E:\Pictures\Standing_wave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543" y="619628"/>
            <a:ext cx="2093369" cy="810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矩形 32"/>
          <p:cNvSpPr/>
          <p:nvPr/>
        </p:nvSpPr>
        <p:spPr>
          <a:xfrm>
            <a:off x="1844227" y="3453133"/>
            <a:ext cx="586439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kumimoji="1" lang="zh-CN" altLang="en-US" sz="2800" b="1" dirty="0">
                <a:solidFill>
                  <a:srgbClr val="00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电子绕原子一周，驻波应衔接，所以圆周长应等于波长的整数倍。</a:t>
            </a:r>
          </a:p>
        </p:txBody>
      </p:sp>
      <p:graphicFrame>
        <p:nvGraphicFramePr>
          <p:cNvPr id="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0130817"/>
              </p:ext>
            </p:extLst>
          </p:nvPr>
        </p:nvGraphicFramePr>
        <p:xfrm>
          <a:off x="8100442" y="3384154"/>
          <a:ext cx="173037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88" name="公式" r:id="rId4" imgW="583920" imgH="177480" progId="Equation.3">
                  <p:embed/>
                </p:oleObj>
              </mc:Choice>
              <mc:Fallback>
                <p:oleObj name="公式" r:id="rId4" imgW="583920" imgH="177480" progId="Equation.3">
                  <p:embed/>
                  <p:pic>
                    <p:nvPicPr>
                      <p:cNvPr id="3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0442" y="3384154"/>
                        <a:ext cx="173037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201202"/>
              </p:ext>
            </p:extLst>
          </p:nvPr>
        </p:nvGraphicFramePr>
        <p:xfrm>
          <a:off x="7829959" y="3944182"/>
          <a:ext cx="1879946" cy="492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89" name="公式" r:id="rId6" imgW="774364" imgH="203112" progId="Equation.3">
                  <p:embed/>
                </p:oleObj>
              </mc:Choice>
              <mc:Fallback>
                <p:oleObj name="公式" r:id="rId6" imgW="774364" imgH="203112" progId="Equation.3">
                  <p:embed/>
                  <p:pic>
                    <p:nvPicPr>
                      <p:cNvPr id="37" name="对象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9959" y="3944182"/>
                        <a:ext cx="1879946" cy="4929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矩形 48"/>
          <p:cNvSpPr/>
          <p:nvPr/>
        </p:nvSpPr>
        <p:spPr>
          <a:xfrm>
            <a:off x="1992370" y="4514913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9900CC"/>
                </a:solidFill>
                <a:latin typeface="Times New Roman" panose="02020603050405020304" pitchFamily="18" charset="0"/>
              </a:rPr>
              <a:t>德布罗意波</a:t>
            </a:r>
            <a:endParaRPr lang="zh-CN" altLang="en-US" sz="2800" dirty="0"/>
          </a:p>
        </p:txBody>
      </p:sp>
      <p:graphicFrame>
        <p:nvGraphicFramePr>
          <p:cNvPr id="50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6682944"/>
              </p:ext>
            </p:extLst>
          </p:nvPr>
        </p:nvGraphicFramePr>
        <p:xfrm>
          <a:off x="4336528" y="4231745"/>
          <a:ext cx="1214437" cy="125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90" name="公式" r:id="rId8" imgW="400052" imgH="400042" progId="Equation.3">
                  <p:embed/>
                </p:oleObj>
              </mc:Choice>
              <mc:Fallback>
                <p:oleObj name="公式" r:id="rId8" imgW="400052" imgH="400042" progId="Equation.3">
                  <p:embed/>
                  <p:pic>
                    <p:nvPicPr>
                      <p:cNvPr id="39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6528" y="4231745"/>
                        <a:ext cx="1214437" cy="1258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AutoShape 6"/>
          <p:cNvSpPr>
            <a:spLocks noChangeArrowheads="1"/>
          </p:cNvSpPr>
          <p:nvPr/>
        </p:nvSpPr>
        <p:spPr bwMode="auto">
          <a:xfrm>
            <a:off x="5804487" y="4721832"/>
            <a:ext cx="685800" cy="285750"/>
          </a:xfrm>
          <a:prstGeom prst="rightArrow">
            <a:avLst>
              <a:gd name="adj1" fmla="val 50000"/>
              <a:gd name="adj2" fmla="val 79689"/>
            </a:avLst>
          </a:prstGeom>
          <a:solidFill>
            <a:srgbClr val="FFFF00"/>
          </a:solidFill>
          <a:ln w="12699">
            <a:solidFill>
              <a:srgbClr val="FF00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/>
          </a:p>
        </p:txBody>
      </p:sp>
      <p:graphicFrame>
        <p:nvGraphicFramePr>
          <p:cNvPr id="52" name="Object 10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6725930"/>
              </p:ext>
            </p:extLst>
          </p:nvPr>
        </p:nvGraphicFramePr>
        <p:xfrm>
          <a:off x="6621108" y="4325819"/>
          <a:ext cx="1598102" cy="1033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91" name="公式" r:id="rId10" imgW="609336" imgH="393529" progId="Equation.3">
                  <p:embed/>
                </p:oleObj>
              </mc:Choice>
              <mc:Fallback>
                <p:oleObj name="公式" r:id="rId10" imgW="609336" imgH="393529" progId="Equation.3">
                  <p:embed/>
                  <p:pic>
                    <p:nvPicPr>
                      <p:cNvPr id="41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1108" y="4325819"/>
                        <a:ext cx="1598102" cy="10334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10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4772933"/>
              </p:ext>
            </p:extLst>
          </p:nvPr>
        </p:nvGraphicFramePr>
        <p:xfrm>
          <a:off x="8145463" y="4348163"/>
          <a:ext cx="1706562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92" name="Equation" r:id="rId12" imgW="647640" imgH="393480" progId="Equation.DSMT4">
                  <p:embed/>
                </p:oleObj>
              </mc:Choice>
              <mc:Fallback>
                <p:oleObj name="Equation" r:id="rId12" imgW="647640" imgH="393480" progId="Equation.DSMT4">
                  <p:embed/>
                  <p:pic>
                    <p:nvPicPr>
                      <p:cNvPr id="42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5463" y="4348163"/>
                        <a:ext cx="1706562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AutoShape 6"/>
          <p:cNvSpPr>
            <a:spLocks noChangeArrowheads="1"/>
          </p:cNvSpPr>
          <p:nvPr/>
        </p:nvSpPr>
        <p:spPr bwMode="auto">
          <a:xfrm>
            <a:off x="1992369" y="5386087"/>
            <a:ext cx="685800" cy="285750"/>
          </a:xfrm>
          <a:prstGeom prst="rightArrow">
            <a:avLst>
              <a:gd name="adj1" fmla="val 50000"/>
              <a:gd name="adj2" fmla="val 79689"/>
            </a:avLst>
          </a:prstGeom>
          <a:gradFill flip="none" rotWithShape="1">
            <a:gsLst>
              <a:gs pos="0">
                <a:srgbClr val="00FFFF">
                  <a:tint val="66000"/>
                  <a:satMod val="160000"/>
                </a:srgbClr>
              </a:gs>
              <a:gs pos="50000">
                <a:srgbClr val="00FFFF">
                  <a:tint val="44500"/>
                  <a:satMod val="160000"/>
                </a:srgbClr>
              </a:gs>
              <a:gs pos="100000">
                <a:srgbClr val="00FFFF">
                  <a:tint val="23500"/>
                  <a:satMod val="160000"/>
                </a:srgbClr>
              </a:gs>
            </a:gsLst>
            <a:lin ang="10800000" scaled="1"/>
            <a:tileRect/>
          </a:gradFill>
          <a:ln w="12699">
            <a:solidFill>
              <a:srgbClr val="FF00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/>
          </a:p>
        </p:txBody>
      </p:sp>
      <p:graphicFrame>
        <p:nvGraphicFramePr>
          <p:cNvPr id="55" name="Object 10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3727527"/>
              </p:ext>
            </p:extLst>
          </p:nvPr>
        </p:nvGraphicFramePr>
        <p:xfrm>
          <a:off x="2986392" y="5734199"/>
          <a:ext cx="1171097" cy="907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93" name="公式" r:id="rId14" imgW="507780" imgH="393529" progId="Equation.3">
                  <p:embed/>
                </p:oleObj>
              </mc:Choice>
              <mc:Fallback>
                <p:oleObj name="公式" r:id="rId14" imgW="507780" imgH="393529" progId="Equation.3">
                  <p:embed/>
                  <p:pic>
                    <p:nvPicPr>
                      <p:cNvPr id="44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6392" y="5734199"/>
                        <a:ext cx="1171097" cy="9078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10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240930"/>
              </p:ext>
            </p:extLst>
          </p:nvPr>
        </p:nvGraphicFramePr>
        <p:xfrm>
          <a:off x="2852753" y="5251952"/>
          <a:ext cx="1430997" cy="47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94" name="Equation" r:id="rId16" imgW="533160" imgH="177480" progId="Equation.DSMT4">
                  <p:embed/>
                </p:oleObj>
              </mc:Choice>
              <mc:Fallback>
                <p:oleObj name="Equation" r:id="rId16" imgW="533160" imgH="177480" progId="Equation.DSMT4">
                  <p:embed/>
                  <p:pic>
                    <p:nvPicPr>
                      <p:cNvPr id="45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753" y="5251952"/>
                        <a:ext cx="1430997" cy="47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Rectangle 1044"/>
          <p:cNvSpPr>
            <a:spLocks noChangeArrowheads="1"/>
          </p:cNvSpPr>
          <p:nvPr/>
        </p:nvSpPr>
        <p:spPr bwMode="auto">
          <a:xfrm>
            <a:off x="4668136" y="5552279"/>
            <a:ext cx="5752441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德布罗意用物质波的概念成功地解释了玻尔提出的 轨道量子化条件 。</a:t>
            </a:r>
          </a:p>
        </p:txBody>
      </p:sp>
    </p:spTree>
    <p:extLst>
      <p:ext uri="{BB962C8B-B14F-4D97-AF65-F5344CB8AC3E}">
        <p14:creationId xmlns:p14="http://schemas.microsoft.com/office/powerpoint/2010/main" val="85577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0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49" grpId="0"/>
      <p:bldP spid="51" grpId="0" animBg="1"/>
      <p:bldP spid="54" grpId="0" animBg="1"/>
      <p:bldP spid="5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01491" y="635650"/>
            <a:ext cx="82809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</a:rPr>
              <a:t>电子</a:t>
            </a:r>
            <a:r>
              <a:rPr lang="en-US" altLang="zh-CN" sz="2800" b="1" dirty="0">
                <a:solidFill>
                  <a:srgbClr val="0000FF"/>
                </a:solidFill>
              </a:rPr>
              <a:t>(</a:t>
            </a:r>
            <a:r>
              <a:rPr lang="zh-CN" altLang="en-US" sz="2800" b="1" dirty="0">
                <a:solidFill>
                  <a:srgbClr val="0000FF"/>
                </a:solidFill>
              </a:rPr>
              <a:t>质量为</a:t>
            </a:r>
            <a:r>
              <a:rPr lang="en-US" altLang="zh-CN" sz="2800" b="1" dirty="0">
                <a:solidFill>
                  <a:srgbClr val="FF0000"/>
                </a:solidFill>
              </a:rPr>
              <a:t>m</a:t>
            </a:r>
            <a:r>
              <a:rPr lang="zh-CN" altLang="en-US" sz="2800" b="1" dirty="0">
                <a:solidFill>
                  <a:srgbClr val="0000FF"/>
                </a:solidFill>
              </a:rPr>
              <a:t>，电荷的绝对值为</a:t>
            </a:r>
            <a:r>
              <a:rPr lang="en-US" altLang="zh-CN" sz="2800" b="1" dirty="0">
                <a:solidFill>
                  <a:srgbClr val="FF0000"/>
                </a:solidFill>
              </a:rPr>
              <a:t>e</a:t>
            </a:r>
            <a:r>
              <a:rPr lang="en-US" altLang="zh-CN" sz="2800" b="1" dirty="0">
                <a:solidFill>
                  <a:srgbClr val="0000FF"/>
                </a:solidFill>
              </a:rPr>
              <a:t>)</a:t>
            </a:r>
            <a:r>
              <a:rPr lang="zh-CN" altLang="en-US" sz="2800" b="1" dirty="0">
                <a:solidFill>
                  <a:srgbClr val="0000FF"/>
                </a:solidFill>
              </a:rPr>
              <a:t>在垂直于磁场均匀</a:t>
            </a:r>
            <a:r>
              <a:rPr lang="en-US" altLang="zh-CN" sz="2800" b="1" dirty="0">
                <a:solidFill>
                  <a:srgbClr val="FF0000"/>
                </a:solidFill>
              </a:rPr>
              <a:t>B</a:t>
            </a:r>
            <a:r>
              <a:rPr lang="zh-CN" altLang="en-US" sz="2800" b="1" dirty="0">
                <a:solidFill>
                  <a:srgbClr val="0000FF"/>
                </a:solidFill>
              </a:rPr>
              <a:t>的平面内作的匀速圆周运动，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德布罗意驻波理论给出半径 </a:t>
            </a:r>
            <a:r>
              <a:rPr lang="en-US" altLang="zh-CN" sz="2800" b="1" kern="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800" b="1" dirty="0">
                <a:solidFill>
                  <a:srgbClr val="FF00FF"/>
                </a:solidFill>
              </a:rPr>
              <a:t>=________</a:t>
            </a:r>
            <a:r>
              <a:rPr lang="zh-CN" altLang="en-US" sz="2800" b="1" dirty="0">
                <a:solidFill>
                  <a:srgbClr val="FF00FF"/>
                </a:solidFill>
              </a:rPr>
              <a:t>，</a:t>
            </a:r>
            <a:r>
              <a:rPr lang="zh-CN" altLang="en-US" sz="2800" b="1" dirty="0">
                <a:solidFill>
                  <a:srgbClr val="009900"/>
                </a:solidFill>
              </a:rPr>
              <a:t>能量</a:t>
            </a:r>
            <a:r>
              <a:rPr lang="en-US" altLang="zh-CN" sz="2800" b="1" dirty="0"/>
              <a:t>E</a:t>
            </a:r>
            <a:r>
              <a:rPr lang="en-US" altLang="zh-CN" sz="2800" b="1" dirty="0">
                <a:solidFill>
                  <a:srgbClr val="009900"/>
                </a:solidFill>
              </a:rPr>
              <a:t>=_____</a:t>
            </a:r>
            <a:r>
              <a:rPr lang="zh-CN" altLang="en-US" sz="2800" b="1" dirty="0">
                <a:solidFill>
                  <a:srgbClr val="009900"/>
                </a:solidFill>
              </a:rPr>
              <a:t>。</a:t>
            </a:r>
          </a:p>
        </p:txBody>
      </p:sp>
      <p:sp>
        <p:nvSpPr>
          <p:cNvPr id="3" name="矩形 4"/>
          <p:cNvSpPr>
            <a:spLocks noChangeArrowheads="1"/>
          </p:cNvSpPr>
          <p:nvPr/>
        </p:nvSpPr>
        <p:spPr bwMode="auto">
          <a:xfrm>
            <a:off x="4209671" y="82112"/>
            <a:ext cx="20383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</a:rPr>
              <a:t>课堂练习</a:t>
            </a:r>
            <a:endParaRPr lang="zh-CN" altLang="en-US" sz="3600" b="1" dirty="0"/>
          </a:p>
        </p:txBody>
      </p:sp>
      <p:graphicFrame>
        <p:nvGraphicFramePr>
          <p:cNvPr id="4" name="对象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311109"/>
              </p:ext>
            </p:extLst>
          </p:nvPr>
        </p:nvGraphicFramePr>
        <p:xfrm>
          <a:off x="2248943" y="2013899"/>
          <a:ext cx="2398713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83" name="Equation" r:id="rId3" imgW="723600" imgH="419040" progId="Equation.DSMT4">
                  <p:embed/>
                </p:oleObj>
              </mc:Choice>
              <mc:Fallback>
                <p:oleObj name="Equation" r:id="rId3" imgW="7236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8943" y="2013899"/>
                        <a:ext cx="2398713" cy="1217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2"/>
          <p:cNvGrpSpPr>
            <a:grpSpLocks/>
          </p:cNvGrpSpPr>
          <p:nvPr/>
        </p:nvGrpSpPr>
        <p:grpSpPr bwMode="auto">
          <a:xfrm>
            <a:off x="7357621" y="2255274"/>
            <a:ext cx="2895600" cy="3295650"/>
            <a:chOff x="3696" y="1104"/>
            <a:chExt cx="1824" cy="2076"/>
          </a:xfrm>
        </p:grpSpPr>
        <p:sp>
          <p:nvSpPr>
            <p:cNvPr id="8" name="Oval 3"/>
            <p:cNvSpPr>
              <a:spLocks noChangeArrowheads="1"/>
            </p:cNvSpPr>
            <p:nvPr/>
          </p:nvSpPr>
          <p:spPr bwMode="auto">
            <a:xfrm>
              <a:off x="3881" y="1263"/>
              <a:ext cx="1454" cy="1454"/>
            </a:xfrm>
            <a:prstGeom prst="ellipse">
              <a:avLst/>
            </a:prstGeom>
            <a:noFill/>
            <a:ln w="539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Freeform 4"/>
            <p:cNvSpPr>
              <a:spLocks/>
            </p:cNvSpPr>
            <p:nvPr/>
          </p:nvSpPr>
          <p:spPr bwMode="auto">
            <a:xfrm>
              <a:off x="3696" y="1104"/>
              <a:ext cx="1824" cy="1770"/>
            </a:xfrm>
            <a:custGeom>
              <a:avLst/>
              <a:gdLst>
                <a:gd name="T0" fmla="*/ 527 w 2408"/>
                <a:gd name="T1" fmla="*/ 797 h 2337"/>
                <a:gd name="T2" fmla="*/ 580 w 2408"/>
                <a:gd name="T3" fmla="*/ 82 h 2337"/>
                <a:gd name="T4" fmla="*/ 1259 w 2408"/>
                <a:gd name="T5" fmla="*/ 373 h 2337"/>
                <a:gd name="T6" fmla="*/ 1888 w 2408"/>
                <a:gd name="T7" fmla="*/ 66 h 2337"/>
                <a:gd name="T8" fmla="*/ 1917 w 2408"/>
                <a:gd name="T9" fmla="*/ 768 h 2337"/>
                <a:gd name="T10" fmla="*/ 2404 w 2408"/>
                <a:gd name="T11" fmla="*/ 1138 h 2337"/>
                <a:gd name="T12" fmla="*/ 1902 w 2408"/>
                <a:gd name="T13" fmla="*/ 1485 h 2337"/>
                <a:gd name="T14" fmla="*/ 1873 w 2408"/>
                <a:gd name="T15" fmla="*/ 2261 h 2337"/>
                <a:gd name="T16" fmla="*/ 1229 w 2408"/>
                <a:gd name="T17" fmla="*/ 1939 h 2337"/>
                <a:gd name="T18" fmla="*/ 585 w 2408"/>
                <a:gd name="T19" fmla="*/ 2232 h 2337"/>
                <a:gd name="T20" fmla="*/ 542 w 2408"/>
                <a:gd name="T21" fmla="*/ 1529 h 2337"/>
                <a:gd name="T22" fmla="*/ 29 w 2408"/>
                <a:gd name="T23" fmla="*/ 1163 h 2337"/>
                <a:gd name="T24" fmla="*/ 527 w 2408"/>
                <a:gd name="T25" fmla="*/ 797 h 233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8"/>
                <a:gd name="T40" fmla="*/ 0 h 2337"/>
                <a:gd name="T41" fmla="*/ 2408 w 2408"/>
                <a:gd name="T42" fmla="*/ 2337 h 233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8" h="2337">
                  <a:moveTo>
                    <a:pt x="527" y="797"/>
                  </a:moveTo>
                  <a:cubicBezTo>
                    <a:pt x="631" y="621"/>
                    <a:pt x="458" y="153"/>
                    <a:pt x="580" y="82"/>
                  </a:cubicBezTo>
                  <a:cubicBezTo>
                    <a:pt x="702" y="11"/>
                    <a:pt x="1041" y="376"/>
                    <a:pt x="1259" y="373"/>
                  </a:cubicBezTo>
                  <a:cubicBezTo>
                    <a:pt x="1477" y="370"/>
                    <a:pt x="1778" y="0"/>
                    <a:pt x="1888" y="66"/>
                  </a:cubicBezTo>
                  <a:cubicBezTo>
                    <a:pt x="1998" y="132"/>
                    <a:pt x="1831" y="589"/>
                    <a:pt x="1917" y="768"/>
                  </a:cubicBezTo>
                  <a:cubicBezTo>
                    <a:pt x="2003" y="947"/>
                    <a:pt x="2408" y="952"/>
                    <a:pt x="2404" y="1138"/>
                  </a:cubicBezTo>
                  <a:cubicBezTo>
                    <a:pt x="2400" y="1324"/>
                    <a:pt x="1990" y="1303"/>
                    <a:pt x="1902" y="1485"/>
                  </a:cubicBezTo>
                  <a:cubicBezTo>
                    <a:pt x="1814" y="1672"/>
                    <a:pt x="1985" y="2185"/>
                    <a:pt x="1873" y="2261"/>
                  </a:cubicBezTo>
                  <a:cubicBezTo>
                    <a:pt x="1761" y="2337"/>
                    <a:pt x="1444" y="1944"/>
                    <a:pt x="1229" y="1939"/>
                  </a:cubicBezTo>
                  <a:cubicBezTo>
                    <a:pt x="1014" y="1934"/>
                    <a:pt x="700" y="2300"/>
                    <a:pt x="585" y="2232"/>
                  </a:cubicBezTo>
                  <a:cubicBezTo>
                    <a:pt x="470" y="2164"/>
                    <a:pt x="635" y="1707"/>
                    <a:pt x="542" y="1529"/>
                  </a:cubicBezTo>
                  <a:cubicBezTo>
                    <a:pt x="449" y="1351"/>
                    <a:pt x="58" y="1368"/>
                    <a:pt x="29" y="1163"/>
                  </a:cubicBezTo>
                  <a:cubicBezTo>
                    <a:pt x="0" y="958"/>
                    <a:pt x="423" y="873"/>
                    <a:pt x="527" y="797"/>
                  </a:cubicBezTo>
                  <a:close/>
                </a:path>
              </a:pathLst>
            </a:custGeom>
            <a:noFill/>
            <a:ln w="5080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4274" y="2892"/>
              <a:ext cx="8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400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电子驻波</a:t>
              </a:r>
              <a:endParaRPr kumimoji="1"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4699051" y="2540559"/>
            <a:ext cx="685800" cy="285750"/>
          </a:xfrm>
          <a:prstGeom prst="rightArrow">
            <a:avLst>
              <a:gd name="adj1" fmla="val 50000"/>
              <a:gd name="adj2" fmla="val 79689"/>
            </a:avLst>
          </a:prstGeom>
          <a:solidFill>
            <a:srgbClr val="00FF00"/>
          </a:solidFill>
          <a:ln w="12699">
            <a:solidFill>
              <a:srgbClr val="FF00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/>
          </a:p>
        </p:txBody>
      </p:sp>
      <p:graphicFrame>
        <p:nvGraphicFramePr>
          <p:cNvPr id="17" name="对象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0205643"/>
              </p:ext>
            </p:extLst>
          </p:nvPr>
        </p:nvGraphicFramePr>
        <p:xfrm>
          <a:off x="5483225" y="2366963"/>
          <a:ext cx="20193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84" name="Equation" r:id="rId5" imgW="609480" imgH="177480" progId="Equation.DSMT4">
                  <p:embed/>
                </p:oleObj>
              </mc:Choice>
              <mc:Fallback>
                <p:oleObj name="Equation" r:id="rId5" imgW="6094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3225" y="2366963"/>
                        <a:ext cx="20193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AutoShape 6"/>
          <p:cNvSpPr>
            <a:spLocks noChangeArrowheads="1"/>
          </p:cNvSpPr>
          <p:nvPr/>
        </p:nvSpPr>
        <p:spPr bwMode="auto">
          <a:xfrm>
            <a:off x="2135199" y="3485393"/>
            <a:ext cx="685800" cy="285750"/>
          </a:xfrm>
          <a:prstGeom prst="rightArrow">
            <a:avLst>
              <a:gd name="adj1" fmla="val 50000"/>
              <a:gd name="adj2" fmla="val 79689"/>
            </a:avLst>
          </a:prstGeom>
          <a:solidFill>
            <a:srgbClr val="00FFFF"/>
          </a:solidFill>
          <a:ln w="12699">
            <a:solidFill>
              <a:srgbClr val="FF00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/>
          </a:p>
        </p:txBody>
      </p:sp>
      <p:graphicFrame>
        <p:nvGraphicFramePr>
          <p:cNvPr id="19" name="Object 10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927420"/>
              </p:ext>
            </p:extLst>
          </p:nvPr>
        </p:nvGraphicFramePr>
        <p:xfrm>
          <a:off x="3065463" y="2979738"/>
          <a:ext cx="2232025" cy="116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85" name="Equation" r:id="rId7" imgW="799920" imgH="419040" progId="Equation.DSMT4">
                  <p:embed/>
                </p:oleObj>
              </mc:Choice>
              <mc:Fallback>
                <p:oleObj name="Equation" r:id="rId7" imgW="7999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5463" y="2979738"/>
                        <a:ext cx="2232025" cy="1166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/>
          <p:cNvSpPr/>
          <p:nvPr/>
        </p:nvSpPr>
        <p:spPr>
          <a:xfrm>
            <a:off x="1950145" y="4060388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 dirty="0">
                <a:solidFill>
                  <a:srgbClr val="00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电子绕原子一周，驻波应衔接，所以圆周长应等于波长的整数倍。</a:t>
            </a:r>
          </a:p>
        </p:txBody>
      </p:sp>
      <p:graphicFrame>
        <p:nvGraphicFramePr>
          <p:cNvPr id="2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77022"/>
              </p:ext>
            </p:extLst>
          </p:nvPr>
        </p:nvGraphicFramePr>
        <p:xfrm>
          <a:off x="3782468" y="5005627"/>
          <a:ext cx="173037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86" name="公式" r:id="rId9" imgW="583920" imgH="177480" progId="Equation.3">
                  <p:embed/>
                </p:oleObj>
              </mc:Choice>
              <mc:Fallback>
                <p:oleObj name="公式" r:id="rId9" imgW="5839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2468" y="5005627"/>
                        <a:ext cx="173037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7427280"/>
              </p:ext>
            </p:extLst>
          </p:nvPr>
        </p:nvGraphicFramePr>
        <p:xfrm>
          <a:off x="6086824" y="4971943"/>
          <a:ext cx="1879946" cy="492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87" name="公式" r:id="rId11" imgW="774364" imgH="203112" progId="Equation.3">
                  <p:embed/>
                </p:oleObj>
              </mc:Choice>
              <mc:Fallback>
                <p:oleObj name="公式" r:id="rId11" imgW="774364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6824" y="4971943"/>
                        <a:ext cx="1879946" cy="4929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0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3952217"/>
              </p:ext>
            </p:extLst>
          </p:nvPr>
        </p:nvGraphicFramePr>
        <p:xfrm>
          <a:off x="2157024" y="5534578"/>
          <a:ext cx="1452562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88" name="公式" r:id="rId13" imgW="520560" imgH="393480" progId="Equation.3">
                  <p:embed/>
                </p:oleObj>
              </mc:Choice>
              <mc:Fallback>
                <p:oleObj name="公式" r:id="rId13" imgW="5205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7024" y="5534578"/>
                        <a:ext cx="1452562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AutoShape 6"/>
          <p:cNvSpPr>
            <a:spLocks noChangeArrowheads="1"/>
          </p:cNvSpPr>
          <p:nvPr/>
        </p:nvSpPr>
        <p:spPr bwMode="auto">
          <a:xfrm>
            <a:off x="3838424" y="6053957"/>
            <a:ext cx="685800" cy="285750"/>
          </a:xfrm>
          <a:prstGeom prst="rightArrow">
            <a:avLst>
              <a:gd name="adj1" fmla="val 50000"/>
              <a:gd name="adj2" fmla="val 79689"/>
            </a:avLst>
          </a:prstGeom>
          <a:solidFill>
            <a:srgbClr val="FFFF00"/>
          </a:solidFill>
          <a:ln w="12699">
            <a:solidFill>
              <a:srgbClr val="FF00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/>
          </a:p>
        </p:txBody>
      </p:sp>
      <p:graphicFrame>
        <p:nvGraphicFramePr>
          <p:cNvPr id="26" name="对象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7199393"/>
              </p:ext>
            </p:extLst>
          </p:nvPr>
        </p:nvGraphicFramePr>
        <p:xfrm>
          <a:off x="4626671" y="5491431"/>
          <a:ext cx="1895475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89" name="公式" r:id="rId15" imgW="571320" imgH="444240" progId="Equation.3">
                  <p:embed/>
                </p:oleObj>
              </mc:Choice>
              <mc:Fallback>
                <p:oleObj name="公式" r:id="rId15" imgW="5713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6671" y="5491431"/>
                        <a:ext cx="1895475" cy="129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5973674"/>
              </p:ext>
            </p:extLst>
          </p:nvPr>
        </p:nvGraphicFramePr>
        <p:xfrm>
          <a:off x="7167563" y="5691188"/>
          <a:ext cx="3273425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90" name="Equation" r:id="rId17" imgW="1155600" imgH="393480" progId="Equation.DSMT4">
                  <p:embed/>
                </p:oleObj>
              </mc:Choice>
              <mc:Fallback>
                <p:oleObj name="Equation" r:id="rId17" imgW="11556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167563" y="5691188"/>
                        <a:ext cx="3273425" cy="1112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522704"/>
              </p:ext>
            </p:extLst>
          </p:nvPr>
        </p:nvGraphicFramePr>
        <p:xfrm>
          <a:off x="9486784" y="404813"/>
          <a:ext cx="2216150" cy="257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91" name="Visio" r:id="rId19" imgW="2215873" imgH="2574734" progId="Visio.Drawing.6">
                  <p:embed/>
                </p:oleObj>
              </mc:Choice>
              <mc:Fallback>
                <p:oleObj name="Visio" r:id="rId19" imgW="2215873" imgH="2574734" progId="Visio.Drawing.6">
                  <p:embed/>
                  <p:pic>
                    <p:nvPicPr>
                      <p:cNvPr id="16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86784" y="404813"/>
                        <a:ext cx="2216150" cy="257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Group 153"/>
          <p:cNvGrpSpPr>
            <a:grpSpLocks/>
          </p:cNvGrpSpPr>
          <p:nvPr/>
        </p:nvGrpSpPr>
        <p:grpSpPr bwMode="auto">
          <a:xfrm>
            <a:off x="10329968" y="1308146"/>
            <a:ext cx="355787" cy="365376"/>
            <a:chOff x="2784" y="1872"/>
            <a:chExt cx="144" cy="144"/>
          </a:xfrm>
        </p:grpSpPr>
        <p:sp>
          <p:nvSpPr>
            <p:cNvPr id="29" name="Oval 154"/>
            <p:cNvSpPr>
              <a:spLocks noChangeArrowheads="1"/>
            </p:cNvSpPr>
            <p:nvPr/>
          </p:nvSpPr>
          <p:spPr bwMode="auto">
            <a:xfrm>
              <a:off x="2784" y="1872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800" i="0"/>
            </a:p>
          </p:txBody>
        </p:sp>
        <p:sp>
          <p:nvSpPr>
            <p:cNvPr id="30" name="Oval 155"/>
            <p:cNvSpPr>
              <a:spLocks noChangeArrowheads="1"/>
            </p:cNvSpPr>
            <p:nvPr/>
          </p:nvSpPr>
          <p:spPr bwMode="auto">
            <a:xfrm>
              <a:off x="2832" y="192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800" i="0"/>
            </a:p>
          </p:txBody>
        </p:sp>
      </p:grpSp>
    </p:spTree>
    <p:extLst>
      <p:ext uri="{BB962C8B-B14F-4D97-AF65-F5344CB8AC3E}">
        <p14:creationId xmlns:p14="http://schemas.microsoft.com/office/powerpoint/2010/main" val="307596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/>
      <p:bldP spid="2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981200" y="260351"/>
            <a:ext cx="8229600" cy="5870575"/>
          </a:xfrm>
          <a:prstGeom prst="rect">
            <a:avLst/>
          </a:prstGeom>
        </p:spPr>
        <p:txBody>
          <a:bodyPr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endParaRPr lang="zh-CN" altLang="en-US" sz="2400" b="1" kern="0" dirty="0">
              <a:latin typeface="+mn-lt"/>
              <a:ea typeface="+mn-ea"/>
            </a:endParaRPr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8040688" y="495301"/>
          <a:ext cx="12954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47" name="Equation" r:id="rId3" imgW="514237" imgH="209468" progId="Equation.DSMT4">
                  <p:embed/>
                </p:oleObj>
              </mc:Choice>
              <mc:Fallback>
                <p:oleObj name="Equation" r:id="rId3" imgW="514237" imgH="209468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0688" y="495301"/>
                        <a:ext cx="129540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6"/>
          <p:cNvGraphicFramePr>
            <a:graphicFrameLocks noChangeAspect="1"/>
          </p:cNvGraphicFramePr>
          <p:nvPr/>
        </p:nvGraphicFramePr>
        <p:xfrm>
          <a:off x="5499100" y="1781175"/>
          <a:ext cx="3627438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48" name="Equation" r:id="rId5" imgW="1704947" imgH="409489" progId="Equation.DSMT4">
                  <p:embed/>
                </p:oleObj>
              </mc:Choice>
              <mc:Fallback>
                <p:oleObj name="Equation" r:id="rId5" imgW="1704947" imgH="409489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9100" y="1781175"/>
                        <a:ext cx="3627438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7"/>
          <p:cNvGraphicFramePr>
            <a:graphicFrameLocks noChangeAspect="1"/>
          </p:cNvGraphicFramePr>
          <p:nvPr/>
        </p:nvGraphicFramePr>
        <p:xfrm>
          <a:off x="3046414" y="3200400"/>
          <a:ext cx="4103687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49" name="Equation" r:id="rId7" imgW="1695499" imgH="219186" progId="Equation.DSMT4">
                  <p:embed/>
                </p:oleObj>
              </mc:Choice>
              <mc:Fallback>
                <p:oleObj name="Equation" r:id="rId7" imgW="1695499" imgH="219186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6414" y="3200400"/>
                        <a:ext cx="4103687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8"/>
          <p:cNvGraphicFramePr>
            <a:graphicFrameLocks noChangeAspect="1"/>
          </p:cNvGraphicFramePr>
          <p:nvPr/>
        </p:nvGraphicFramePr>
        <p:xfrm>
          <a:off x="7366001" y="3200400"/>
          <a:ext cx="309721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50" name="Equation" r:id="rId9" imgW="1266833" imgH="209468" progId="Equation.DSMT4">
                  <p:embed/>
                </p:oleObj>
              </mc:Choice>
              <mc:Fallback>
                <p:oleObj name="Equation" r:id="rId9" imgW="1266833" imgH="209468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1" y="3200400"/>
                        <a:ext cx="3097213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1524001" y="3243264"/>
            <a:ext cx="1266825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800" b="1" kern="0" dirty="0">
                <a:solidFill>
                  <a:srgbClr val="0000FF"/>
                </a:solidFill>
                <a:latin typeface="+mn-lt"/>
                <a:ea typeface="+mn-ea"/>
              </a:rPr>
              <a:t>同理，</a:t>
            </a:r>
          </a:p>
        </p:txBody>
      </p:sp>
      <p:sp>
        <p:nvSpPr>
          <p:cNvPr id="8" name="矩形 7"/>
          <p:cNvSpPr/>
          <p:nvPr/>
        </p:nvSpPr>
        <p:spPr>
          <a:xfrm>
            <a:off x="2163763" y="2009775"/>
            <a:ext cx="2347912" cy="522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+mn-lt"/>
                <a:ea typeface="+mn-ea"/>
              </a:rPr>
              <a:t>解：</a:t>
            </a:r>
            <a:r>
              <a:rPr lang="zh-CN" altLang="en-US" sz="2800" b="1" kern="0" dirty="0">
                <a:solidFill>
                  <a:srgbClr val="0000FF"/>
                </a:solidFill>
                <a:latin typeface="+mn-lt"/>
                <a:ea typeface="+mn-ea"/>
              </a:rPr>
              <a:t>驻波条件</a:t>
            </a:r>
          </a:p>
        </p:txBody>
      </p:sp>
      <p:sp>
        <p:nvSpPr>
          <p:cNvPr id="9" name="矩形 8"/>
          <p:cNvSpPr/>
          <p:nvPr/>
        </p:nvSpPr>
        <p:spPr>
          <a:xfrm>
            <a:off x="1677988" y="514351"/>
            <a:ext cx="8520112" cy="14716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latin typeface="Times New Roman" pitchFamily="18" charset="0"/>
                <a:ea typeface="+mn-ea"/>
              </a:rPr>
              <a:t> </a:t>
            </a:r>
            <a:r>
              <a:rPr lang="en-US" altLang="zh-CN" sz="2800" b="1" dirty="0">
                <a:solidFill>
                  <a:srgbClr val="FF3300"/>
                </a:solidFill>
                <a:latin typeface="Century Schoolbook" pitchFamily="18" charset="0"/>
                <a:ea typeface="+mn-ea"/>
              </a:rPr>
              <a:t>【</a:t>
            </a:r>
            <a:r>
              <a:rPr lang="zh-CN" altLang="en-US" sz="2800" b="1" dirty="0">
                <a:solidFill>
                  <a:srgbClr val="FF3300"/>
                </a:solidFill>
                <a:latin typeface="Century Schoolbook" pitchFamily="18" charset="0"/>
                <a:ea typeface="+mn-ea"/>
              </a:rPr>
              <a:t>补充例</a:t>
            </a:r>
            <a:r>
              <a:rPr lang="en-US" altLang="zh-CN" sz="2800" b="1" dirty="0">
                <a:solidFill>
                  <a:srgbClr val="FF3300"/>
                </a:solidFill>
                <a:latin typeface="Century Schoolbook" pitchFamily="18" charset="0"/>
                <a:ea typeface="+mn-ea"/>
              </a:rPr>
              <a:t>】</a:t>
            </a:r>
            <a:r>
              <a:rPr lang="zh-CN" altLang="en-US" sz="2800" b="1" kern="0" dirty="0">
                <a:solidFill>
                  <a:srgbClr val="9900CC"/>
                </a:solidFill>
                <a:latin typeface="+mn-lt"/>
                <a:ea typeface="+mn-ea"/>
              </a:rPr>
              <a:t>粒子被限制在长宽高分别为 </a:t>
            </a:r>
            <a:r>
              <a:rPr lang="zh-CN" altLang="en-US" sz="2800" b="1" kern="0" dirty="0">
                <a:solidFill>
                  <a:srgbClr val="FF0000"/>
                </a:solidFill>
                <a:latin typeface="+mn-lt"/>
                <a:ea typeface="+mn-ea"/>
              </a:rPr>
              <a:t>                </a:t>
            </a:r>
            <a:r>
              <a:rPr lang="zh-CN" altLang="en-US" sz="2800" b="1" kern="0" dirty="0">
                <a:solidFill>
                  <a:srgbClr val="9900CC"/>
                </a:solidFill>
                <a:latin typeface="+mn-lt"/>
                <a:ea typeface="+mn-ea"/>
              </a:rPr>
              <a:t>  的箱中运动，试由驻波条件求粒子能量的可能值。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endParaRPr lang="zh-CN" altLang="en-US" sz="2800" b="1" kern="0" dirty="0">
              <a:solidFill>
                <a:srgbClr val="9900CC"/>
              </a:solidFill>
              <a:latin typeface="+mn-lt"/>
              <a:ea typeface="+mn-ea"/>
            </a:endParaRPr>
          </a:p>
        </p:txBody>
      </p:sp>
      <p:graphicFrame>
        <p:nvGraphicFramePr>
          <p:cNvPr id="13318" name="Object 11"/>
          <p:cNvGraphicFramePr>
            <a:graphicFrameLocks noChangeAspect="1"/>
          </p:cNvGraphicFramePr>
          <p:nvPr/>
        </p:nvGraphicFramePr>
        <p:xfrm>
          <a:off x="2738439" y="4071939"/>
          <a:ext cx="5286375" cy="272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51" name="公式" r:id="rId11" imgW="1993900" imgH="1028700" progId="Equation.3">
                  <p:embed/>
                </p:oleObj>
              </mc:Choice>
              <mc:Fallback>
                <p:oleObj name="公式" r:id="rId11" imgW="1993900" imgH="10287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39" y="4071939"/>
                        <a:ext cx="5286375" cy="272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图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55"/>
          <a:stretch>
            <a:fillRect/>
          </a:stretch>
        </p:blipFill>
        <p:spPr bwMode="auto">
          <a:xfrm>
            <a:off x="6809691" y="460291"/>
            <a:ext cx="3177480" cy="3025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8481622" y="3600199"/>
            <a:ext cx="18552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射线</a:t>
            </a:r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2048263" y="691317"/>
            <a:ext cx="3626296" cy="2620083"/>
            <a:chOff x="480" y="1152"/>
            <a:chExt cx="2314" cy="1786"/>
          </a:xfrm>
        </p:grpSpPr>
        <p:pic>
          <p:nvPicPr>
            <p:cNvPr id="5" name="Picture 7" descr="图1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1152"/>
              <a:ext cx="1786" cy="1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480" y="1679"/>
              <a:ext cx="336" cy="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电子束</a:t>
              </a:r>
            </a:p>
          </p:txBody>
        </p:sp>
      </p:grp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875698" y="3458694"/>
            <a:ext cx="48965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衍射图样（波长相同）</a:t>
            </a:r>
          </a:p>
        </p:txBody>
      </p:sp>
      <p:pic>
        <p:nvPicPr>
          <p:cNvPr id="8" name="Picture 10" descr="电子干涉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3" b="3572"/>
          <a:stretch>
            <a:fillRect/>
          </a:stretch>
        </p:blipFill>
        <p:spPr bwMode="auto">
          <a:xfrm>
            <a:off x="2477526" y="4011065"/>
            <a:ext cx="3018212" cy="1916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312806" y="6335590"/>
            <a:ext cx="3097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电子双缝干涉图样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7192963" y="5570538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zh-CN" sz="28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1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4" b="25174"/>
          <a:stretch>
            <a:fillRect/>
          </a:stretch>
        </p:blipFill>
        <p:spPr bwMode="auto">
          <a:xfrm>
            <a:off x="6378218" y="4098452"/>
            <a:ext cx="2971618" cy="189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6312025" y="6335590"/>
            <a:ext cx="3097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杨氏双缝干涉图样</a:t>
            </a: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2048264" y="126850"/>
            <a:ext cx="49101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FF0000"/>
                </a:solidFill>
                <a:latin typeface="Symbol" panose="05050102010706020507" pitchFamily="18" charset="2"/>
              </a:rPr>
              <a:t>22.1.2  </a:t>
            </a:r>
            <a:r>
              <a:rPr lang="zh-CN" altLang="en-US" sz="2800" b="1" dirty="0">
                <a:solidFill>
                  <a:srgbClr val="FF0000"/>
                </a:solidFill>
                <a:latin typeface="Symbol" panose="05050102010706020507" pitchFamily="18" charset="2"/>
              </a:rPr>
              <a:t>物质波的实验验证</a:t>
            </a:r>
          </a:p>
        </p:txBody>
      </p:sp>
    </p:spTree>
    <p:extLst>
      <p:ext uri="{BB962C8B-B14F-4D97-AF65-F5344CB8AC3E}">
        <p14:creationId xmlns:p14="http://schemas.microsoft.com/office/powerpoint/2010/main" val="471676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0" grpId="0"/>
      <p:bldP spid="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127523" y="1151161"/>
            <a:ext cx="8569325" cy="151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dirty="0">
                <a:latin typeface="宋体" panose="02010600030101010101" pitchFamily="2" charset="-122"/>
                <a:sym typeface="Symbol" panose="05050102010706020507" pitchFamily="18" charset="2"/>
              </a:rPr>
              <a:t>    </a:t>
            </a:r>
            <a:r>
              <a:rPr lang="en-US" altLang="zh-CN" i="0" dirty="0">
                <a:latin typeface="宋体" panose="02010600030101010101" pitchFamily="2" charset="-122"/>
                <a:sym typeface="Symbol" panose="05050102010706020507" pitchFamily="18" charset="2"/>
              </a:rPr>
              <a:t>1912</a:t>
            </a:r>
            <a:r>
              <a:rPr lang="zh-CN" altLang="en-US" i="0" dirty="0">
                <a:latin typeface="宋体" panose="02010600030101010101" pitchFamily="2" charset="-122"/>
                <a:sym typeface="Symbol" panose="05050102010706020507" pitchFamily="18" charset="2"/>
              </a:rPr>
              <a:t>年</a:t>
            </a:r>
            <a:r>
              <a:rPr lang="zh-CN" altLang="en-US" i="0" dirty="0">
                <a:solidFill>
                  <a:srgbClr val="0099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zh-CN" altLang="en-US" i="0" dirty="0">
                <a:solidFill>
                  <a:srgbClr val="009900"/>
                </a:solidFill>
              </a:rPr>
              <a:t>德国物理学家劳厄利用晶体中规则排列粒子作为三维光栅，观测到了</a:t>
            </a:r>
            <a:r>
              <a:rPr lang="en-US" altLang="zh-CN" i="0" dirty="0">
                <a:solidFill>
                  <a:srgbClr val="FF6600"/>
                </a:solidFill>
                <a:sym typeface="Symbol" panose="05050102010706020507" pitchFamily="18" charset="2"/>
              </a:rPr>
              <a:t>X</a:t>
            </a:r>
            <a:r>
              <a:rPr lang="zh-CN" altLang="en-US" i="0" dirty="0">
                <a:solidFill>
                  <a:srgbClr val="FF6600"/>
                </a:solidFill>
              </a:rPr>
              <a:t>射线衍射图样</a:t>
            </a:r>
            <a:r>
              <a:rPr lang="zh-CN" altLang="en-US" i="0" dirty="0">
                <a:solidFill>
                  <a:srgbClr val="0099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，并因此贡献</a:t>
            </a:r>
            <a:r>
              <a:rPr lang="zh-CN" altLang="en-US" i="0" dirty="0">
                <a:solidFill>
                  <a:srgbClr val="009900"/>
                </a:solidFill>
                <a:sym typeface="Symbol" panose="05050102010706020507" pitchFamily="18" charset="2"/>
              </a:rPr>
              <a:t>获</a:t>
            </a:r>
            <a:r>
              <a:rPr lang="en-US" altLang="zh-CN" i="0" dirty="0">
                <a:solidFill>
                  <a:srgbClr val="0099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1914</a:t>
            </a:r>
            <a:r>
              <a:rPr lang="zh-CN" altLang="en-US" i="0" dirty="0">
                <a:solidFill>
                  <a:srgbClr val="0099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年的</a:t>
            </a:r>
            <a:r>
              <a:rPr kumimoji="0" lang="zh-CN" altLang="en-US" i="0" dirty="0">
                <a:solidFill>
                  <a:srgbClr val="009900"/>
                </a:solidFill>
              </a:rPr>
              <a:t>诺贝尔物理学奖。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911623" y="719361"/>
            <a:ext cx="4537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i="0">
                <a:latin typeface="宋体" panose="02010600030101010101" pitchFamily="2" charset="-122"/>
              </a:rPr>
              <a:t>晶体的</a:t>
            </a:r>
            <a:r>
              <a:rPr kumimoji="0" lang="en-US" altLang="zh-CN" i="0"/>
              <a:t>X</a:t>
            </a:r>
            <a:r>
              <a:rPr kumimoji="0" lang="zh-CN" altLang="en-US" i="0">
                <a:latin typeface="宋体" panose="02010600030101010101" pitchFamily="2" charset="-122"/>
              </a:rPr>
              <a:t>射线衍射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086246" y="2613247"/>
            <a:ext cx="8610600" cy="40386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3419746" y="4829397"/>
            <a:ext cx="266700" cy="914400"/>
            <a:chOff x="1992" y="2160"/>
            <a:chExt cx="168" cy="576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992" y="2160"/>
              <a:ext cx="72" cy="508"/>
            </a:xfrm>
            <a:prstGeom prst="rect">
              <a:avLst/>
            </a:prstGeom>
            <a:solidFill>
              <a:srgbClr val="99CCFF"/>
            </a:solidFill>
            <a:ln w="9525">
              <a:miter lim="800000"/>
              <a:headEnd/>
              <a:tailEnd/>
            </a:ln>
            <a:scene3d>
              <a:camera prst="legacyPerspectiveFront">
                <a:rot lat="1500000" lon="20099957" rev="0"/>
              </a:camera>
              <a:lightRig rig="legacyFlat4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FF"/>
              </a:extrusionClr>
              <a:contourClr>
                <a:srgbClr val="99CCFF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088" y="2228"/>
              <a:ext cx="72" cy="508"/>
            </a:xfrm>
            <a:prstGeom prst="rect">
              <a:avLst/>
            </a:prstGeom>
            <a:solidFill>
              <a:srgbClr val="99CCFF"/>
            </a:solidFill>
            <a:ln w="9525">
              <a:miter lim="800000"/>
              <a:headEnd/>
              <a:tailEnd/>
            </a:ln>
            <a:scene3d>
              <a:camera prst="legacyPerspectiveFront">
                <a:rot lat="1500000" lon="20099957" rev="0"/>
              </a:camera>
              <a:lightRig rig="legacyFlat4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FF"/>
              </a:extrusionClr>
              <a:contourClr>
                <a:srgbClr val="99CCFF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8" name="AutoShape 8"/>
          <p:cNvSpPr>
            <a:spLocks noChangeArrowheads="1"/>
          </p:cNvSpPr>
          <p:nvPr/>
        </p:nvSpPr>
        <p:spPr bwMode="auto">
          <a:xfrm rot="5400000">
            <a:off x="4791346" y="3108547"/>
            <a:ext cx="2590800" cy="1600200"/>
          </a:xfrm>
          <a:prstGeom prst="parallelogram">
            <a:avLst>
              <a:gd name="adj" fmla="val 40476"/>
            </a:avLst>
          </a:prstGeom>
          <a:solidFill>
            <a:srgbClr val="3399FF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5362846" y="3000597"/>
            <a:ext cx="1295400" cy="1676400"/>
            <a:chOff x="2496" y="1440"/>
            <a:chExt cx="816" cy="1056"/>
          </a:xfrm>
        </p:grpSpPr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2736" y="1488"/>
              <a:ext cx="96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2544" y="1632"/>
              <a:ext cx="96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2496" y="1872"/>
              <a:ext cx="96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2544" y="2064"/>
              <a:ext cx="96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2688" y="2256"/>
              <a:ext cx="96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 flipH="1">
              <a:off x="3072" y="1536"/>
              <a:ext cx="96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 flipH="1">
              <a:off x="3216" y="1728"/>
              <a:ext cx="96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Oval 17"/>
            <p:cNvSpPr>
              <a:spLocks noChangeArrowheads="1"/>
            </p:cNvSpPr>
            <p:nvPr/>
          </p:nvSpPr>
          <p:spPr bwMode="auto">
            <a:xfrm flipH="1">
              <a:off x="3216" y="1920"/>
              <a:ext cx="96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" name="Oval 18"/>
            <p:cNvSpPr>
              <a:spLocks noChangeArrowheads="1"/>
            </p:cNvSpPr>
            <p:nvPr/>
          </p:nvSpPr>
          <p:spPr bwMode="auto">
            <a:xfrm flipH="1">
              <a:off x="3216" y="2112"/>
              <a:ext cx="96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" name="Oval 19"/>
            <p:cNvSpPr>
              <a:spLocks noChangeArrowheads="1"/>
            </p:cNvSpPr>
            <p:nvPr/>
          </p:nvSpPr>
          <p:spPr bwMode="auto">
            <a:xfrm flipH="1">
              <a:off x="3072" y="2256"/>
              <a:ext cx="96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20" name="Group 20"/>
            <p:cNvGrpSpPr>
              <a:grpSpLocks/>
            </p:cNvGrpSpPr>
            <p:nvPr/>
          </p:nvGrpSpPr>
          <p:grpSpPr bwMode="auto">
            <a:xfrm>
              <a:off x="2640" y="1632"/>
              <a:ext cx="528" cy="672"/>
              <a:chOff x="2784" y="1776"/>
              <a:chExt cx="528" cy="672"/>
            </a:xfrm>
          </p:grpSpPr>
          <p:sp>
            <p:nvSpPr>
              <p:cNvPr id="24" name="Oval 21"/>
              <p:cNvSpPr>
                <a:spLocks noChangeArrowheads="1"/>
              </p:cNvSpPr>
              <p:nvPr/>
            </p:nvSpPr>
            <p:spPr bwMode="auto">
              <a:xfrm>
                <a:off x="2928" y="1776"/>
                <a:ext cx="96" cy="144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5" name="Oval 22"/>
              <p:cNvSpPr>
                <a:spLocks noChangeArrowheads="1"/>
              </p:cNvSpPr>
              <p:nvPr/>
            </p:nvSpPr>
            <p:spPr bwMode="auto">
              <a:xfrm>
                <a:off x="2832" y="1872"/>
                <a:ext cx="96" cy="144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6" name="Oval 23"/>
              <p:cNvSpPr>
                <a:spLocks noChangeArrowheads="1"/>
              </p:cNvSpPr>
              <p:nvPr/>
            </p:nvSpPr>
            <p:spPr bwMode="auto">
              <a:xfrm>
                <a:off x="2784" y="2016"/>
                <a:ext cx="96" cy="144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7" name="Oval 24"/>
              <p:cNvSpPr>
                <a:spLocks noChangeArrowheads="1"/>
              </p:cNvSpPr>
              <p:nvPr/>
            </p:nvSpPr>
            <p:spPr bwMode="auto">
              <a:xfrm>
                <a:off x="2832" y="2160"/>
                <a:ext cx="96" cy="144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8" name="Oval 25"/>
              <p:cNvSpPr>
                <a:spLocks noChangeArrowheads="1"/>
              </p:cNvSpPr>
              <p:nvPr/>
            </p:nvSpPr>
            <p:spPr bwMode="auto">
              <a:xfrm>
                <a:off x="2928" y="2256"/>
                <a:ext cx="96" cy="144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9" name="Oval 26"/>
              <p:cNvSpPr>
                <a:spLocks noChangeArrowheads="1"/>
              </p:cNvSpPr>
              <p:nvPr/>
            </p:nvSpPr>
            <p:spPr bwMode="auto">
              <a:xfrm flipH="1">
                <a:off x="3072" y="1824"/>
                <a:ext cx="96" cy="144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0" name="Oval 27"/>
              <p:cNvSpPr>
                <a:spLocks noChangeArrowheads="1"/>
              </p:cNvSpPr>
              <p:nvPr/>
            </p:nvSpPr>
            <p:spPr bwMode="auto">
              <a:xfrm flipH="1">
                <a:off x="3168" y="1920"/>
                <a:ext cx="96" cy="144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1" name="Oval 28"/>
              <p:cNvSpPr>
                <a:spLocks noChangeArrowheads="1"/>
              </p:cNvSpPr>
              <p:nvPr/>
            </p:nvSpPr>
            <p:spPr bwMode="auto">
              <a:xfrm flipH="1">
                <a:off x="3216" y="2064"/>
                <a:ext cx="96" cy="144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auto">
              <a:xfrm flipH="1">
                <a:off x="3168" y="2208"/>
                <a:ext cx="96" cy="144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auto">
              <a:xfrm flipH="1">
                <a:off x="3072" y="2304"/>
                <a:ext cx="96" cy="144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21" name="Oval 31"/>
            <p:cNvSpPr>
              <a:spLocks noChangeArrowheads="1"/>
            </p:cNvSpPr>
            <p:nvPr/>
          </p:nvSpPr>
          <p:spPr bwMode="auto">
            <a:xfrm>
              <a:off x="2880" y="1920"/>
              <a:ext cx="96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" name="Oval 32"/>
            <p:cNvSpPr>
              <a:spLocks noChangeArrowheads="1"/>
            </p:cNvSpPr>
            <p:nvPr/>
          </p:nvSpPr>
          <p:spPr bwMode="auto">
            <a:xfrm>
              <a:off x="2880" y="2352"/>
              <a:ext cx="96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" name="Oval 33"/>
            <p:cNvSpPr>
              <a:spLocks noChangeArrowheads="1"/>
            </p:cNvSpPr>
            <p:nvPr/>
          </p:nvSpPr>
          <p:spPr bwMode="auto">
            <a:xfrm>
              <a:off x="2928" y="1440"/>
              <a:ext cx="96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4" name="Group 34"/>
          <p:cNvGrpSpPr>
            <a:grpSpLocks/>
          </p:cNvGrpSpPr>
          <p:nvPr/>
        </p:nvGrpSpPr>
        <p:grpSpPr bwMode="auto">
          <a:xfrm>
            <a:off x="3686446" y="3152997"/>
            <a:ext cx="2895600" cy="1981200"/>
            <a:chOff x="1200" y="1728"/>
            <a:chExt cx="1824" cy="1248"/>
          </a:xfrm>
        </p:grpSpPr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1200" y="2112"/>
              <a:ext cx="1104" cy="864"/>
            </a:xfrm>
            <a:custGeom>
              <a:avLst/>
              <a:gdLst>
                <a:gd name="T0" fmla="*/ 0 w 1152"/>
                <a:gd name="T1" fmla="*/ 8 h 1008"/>
                <a:gd name="T2" fmla="*/ 141 w 1152"/>
                <a:gd name="T3" fmla="*/ 6 h 1008"/>
                <a:gd name="T4" fmla="*/ 308 w 1152"/>
                <a:gd name="T5" fmla="*/ 0 h 1008"/>
                <a:gd name="T6" fmla="*/ 0 60000 65536"/>
                <a:gd name="T7" fmla="*/ 0 60000 65536"/>
                <a:gd name="T8" fmla="*/ 0 60000 65536"/>
                <a:gd name="T9" fmla="*/ 0 w 1152"/>
                <a:gd name="T10" fmla="*/ 0 h 1008"/>
                <a:gd name="T11" fmla="*/ 1152 w 1152"/>
                <a:gd name="T12" fmla="*/ 1008 h 10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1008">
                  <a:moveTo>
                    <a:pt x="0" y="1008"/>
                  </a:moveTo>
                  <a:cubicBezTo>
                    <a:pt x="168" y="924"/>
                    <a:pt x="336" y="840"/>
                    <a:pt x="528" y="672"/>
                  </a:cubicBezTo>
                  <a:cubicBezTo>
                    <a:pt x="720" y="504"/>
                    <a:pt x="1048" y="112"/>
                    <a:pt x="1152" y="0"/>
                  </a:cubicBezTo>
                </a:path>
              </a:pathLst>
            </a:custGeom>
            <a:noFill/>
            <a:ln w="38100">
              <a:solidFill>
                <a:srgbClr val="66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1200" y="2400"/>
              <a:ext cx="1824" cy="576"/>
            </a:xfrm>
            <a:custGeom>
              <a:avLst/>
              <a:gdLst>
                <a:gd name="T0" fmla="*/ 0 w 1680"/>
                <a:gd name="T1" fmla="*/ 6 h 672"/>
                <a:gd name="T2" fmla="*/ 8606 w 1680"/>
                <a:gd name="T3" fmla="*/ 3 h 672"/>
                <a:gd name="T4" fmla="*/ 21500 w 1680"/>
                <a:gd name="T5" fmla="*/ 0 h 672"/>
                <a:gd name="T6" fmla="*/ 0 60000 65536"/>
                <a:gd name="T7" fmla="*/ 0 60000 65536"/>
                <a:gd name="T8" fmla="*/ 0 60000 65536"/>
                <a:gd name="T9" fmla="*/ 0 w 1680"/>
                <a:gd name="T10" fmla="*/ 0 h 672"/>
                <a:gd name="T11" fmla="*/ 1680 w 1680"/>
                <a:gd name="T12" fmla="*/ 672 h 6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80" h="672">
                  <a:moveTo>
                    <a:pt x="0" y="672"/>
                  </a:moveTo>
                  <a:cubicBezTo>
                    <a:pt x="196" y="560"/>
                    <a:pt x="392" y="448"/>
                    <a:pt x="672" y="336"/>
                  </a:cubicBezTo>
                  <a:cubicBezTo>
                    <a:pt x="952" y="224"/>
                    <a:pt x="1512" y="56"/>
                    <a:pt x="1680" y="0"/>
                  </a:cubicBezTo>
                </a:path>
              </a:pathLst>
            </a:custGeom>
            <a:noFill/>
            <a:ln w="38100">
              <a:solidFill>
                <a:srgbClr val="66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1200" y="1728"/>
              <a:ext cx="1536" cy="1248"/>
            </a:xfrm>
            <a:custGeom>
              <a:avLst/>
              <a:gdLst>
                <a:gd name="T0" fmla="*/ 0 w 1536"/>
                <a:gd name="T1" fmla="*/ 1248 h 1248"/>
                <a:gd name="T2" fmla="*/ 720 w 1536"/>
                <a:gd name="T3" fmla="*/ 816 h 1248"/>
                <a:gd name="T4" fmla="*/ 1536 w 1536"/>
                <a:gd name="T5" fmla="*/ 0 h 1248"/>
                <a:gd name="T6" fmla="*/ 0 60000 65536"/>
                <a:gd name="T7" fmla="*/ 0 60000 65536"/>
                <a:gd name="T8" fmla="*/ 0 60000 65536"/>
                <a:gd name="T9" fmla="*/ 0 w 1536"/>
                <a:gd name="T10" fmla="*/ 0 h 1248"/>
                <a:gd name="T11" fmla="*/ 1536 w 1536"/>
                <a:gd name="T12" fmla="*/ 1248 h 12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248">
                  <a:moveTo>
                    <a:pt x="0" y="1248"/>
                  </a:moveTo>
                  <a:cubicBezTo>
                    <a:pt x="232" y="1136"/>
                    <a:pt x="464" y="1024"/>
                    <a:pt x="720" y="816"/>
                  </a:cubicBezTo>
                  <a:cubicBezTo>
                    <a:pt x="976" y="608"/>
                    <a:pt x="1400" y="136"/>
                    <a:pt x="1536" y="0"/>
                  </a:cubicBezTo>
                </a:path>
              </a:pathLst>
            </a:custGeom>
            <a:noFill/>
            <a:ln w="38100">
              <a:solidFill>
                <a:srgbClr val="66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1200" y="2640"/>
              <a:ext cx="1488" cy="336"/>
            </a:xfrm>
            <a:custGeom>
              <a:avLst/>
              <a:gdLst>
                <a:gd name="T0" fmla="*/ 0 w 1488"/>
                <a:gd name="T1" fmla="*/ 7 h 384"/>
                <a:gd name="T2" fmla="*/ 432 w 1488"/>
                <a:gd name="T3" fmla="*/ 4 h 384"/>
                <a:gd name="T4" fmla="*/ 1008 w 1488"/>
                <a:gd name="T5" fmla="*/ 4 h 384"/>
                <a:gd name="T6" fmla="*/ 1488 w 1488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88"/>
                <a:gd name="T13" fmla="*/ 0 h 384"/>
                <a:gd name="T14" fmla="*/ 1488 w 148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88" h="384">
                  <a:moveTo>
                    <a:pt x="0" y="384"/>
                  </a:moveTo>
                  <a:cubicBezTo>
                    <a:pt x="132" y="316"/>
                    <a:pt x="264" y="248"/>
                    <a:pt x="432" y="192"/>
                  </a:cubicBezTo>
                  <a:cubicBezTo>
                    <a:pt x="600" y="136"/>
                    <a:pt x="832" y="80"/>
                    <a:pt x="1008" y="48"/>
                  </a:cubicBezTo>
                  <a:cubicBezTo>
                    <a:pt x="1184" y="16"/>
                    <a:pt x="1408" y="8"/>
                    <a:pt x="1488" y="0"/>
                  </a:cubicBezTo>
                </a:path>
              </a:pathLst>
            </a:custGeom>
            <a:noFill/>
            <a:ln w="38100">
              <a:solidFill>
                <a:srgbClr val="66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9" name="Group 39"/>
          <p:cNvGrpSpPr>
            <a:grpSpLocks/>
          </p:cNvGrpSpPr>
          <p:nvPr/>
        </p:nvGrpSpPr>
        <p:grpSpPr bwMode="auto">
          <a:xfrm>
            <a:off x="2010046" y="5210397"/>
            <a:ext cx="1447800" cy="685800"/>
            <a:chOff x="384" y="2832"/>
            <a:chExt cx="912" cy="432"/>
          </a:xfrm>
        </p:grpSpPr>
        <p:sp>
          <p:nvSpPr>
            <p:cNvPr id="40" name="Line 40"/>
            <p:cNvSpPr>
              <a:spLocks noChangeShapeType="1"/>
            </p:cNvSpPr>
            <p:nvPr/>
          </p:nvSpPr>
          <p:spPr bwMode="auto">
            <a:xfrm flipV="1">
              <a:off x="384" y="2832"/>
              <a:ext cx="912" cy="432"/>
            </a:xfrm>
            <a:prstGeom prst="line">
              <a:avLst/>
            </a:prstGeom>
            <a:noFill/>
            <a:ln w="38100">
              <a:solidFill>
                <a:srgbClr val="66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Line 41"/>
            <p:cNvSpPr>
              <a:spLocks noChangeShapeType="1"/>
            </p:cNvSpPr>
            <p:nvPr/>
          </p:nvSpPr>
          <p:spPr bwMode="auto">
            <a:xfrm flipV="1">
              <a:off x="672" y="3024"/>
              <a:ext cx="192" cy="96"/>
            </a:xfrm>
            <a:prstGeom prst="line">
              <a:avLst/>
            </a:prstGeom>
            <a:noFill/>
            <a:ln w="38100">
              <a:solidFill>
                <a:srgbClr val="66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2" name="Text Box 42"/>
          <p:cNvSpPr txBox="1">
            <a:spLocks noChangeArrowheads="1"/>
          </p:cNvSpPr>
          <p:nvPr/>
        </p:nvSpPr>
        <p:spPr bwMode="auto">
          <a:xfrm>
            <a:off x="2070371" y="5993036"/>
            <a:ext cx="10874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i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射线</a:t>
            </a:r>
          </a:p>
        </p:txBody>
      </p:sp>
      <p:sp>
        <p:nvSpPr>
          <p:cNvPr id="43" name="Text Box 43"/>
          <p:cNvSpPr txBox="1">
            <a:spLocks noChangeArrowheads="1"/>
          </p:cNvSpPr>
          <p:nvPr/>
        </p:nvSpPr>
        <p:spPr bwMode="auto">
          <a:xfrm>
            <a:off x="3746773" y="5231036"/>
            <a:ext cx="9064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i="0">
                <a:solidFill>
                  <a:srgbClr val="FFFF00"/>
                </a:solidFill>
                <a:ea typeface="黑体" panose="02010609060101010101" pitchFamily="49" charset="-122"/>
              </a:rPr>
              <a:t>晶体</a:t>
            </a: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5058048" y="4781774"/>
            <a:ext cx="1266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i="0">
                <a:solidFill>
                  <a:srgbClr val="FFFF00"/>
                </a:solidFill>
                <a:ea typeface="黑体" panose="02010609060101010101" pitchFamily="49" charset="-122"/>
              </a:rPr>
              <a:t>劳厄斑</a:t>
            </a:r>
          </a:p>
        </p:txBody>
      </p:sp>
      <p:grpSp>
        <p:nvGrpSpPr>
          <p:cNvPr id="45" name="Group 45"/>
          <p:cNvGrpSpPr>
            <a:grpSpLocks/>
          </p:cNvGrpSpPr>
          <p:nvPr/>
        </p:nvGrpSpPr>
        <p:grpSpPr bwMode="auto">
          <a:xfrm>
            <a:off x="6886846" y="2660872"/>
            <a:ext cx="3810000" cy="3054350"/>
            <a:chOff x="3312" y="1508"/>
            <a:chExt cx="2400" cy="1924"/>
          </a:xfrm>
        </p:grpSpPr>
        <p:sp>
          <p:nvSpPr>
            <p:cNvPr id="46" name="Text Box 46"/>
            <p:cNvSpPr txBox="1">
              <a:spLocks noChangeArrowheads="1"/>
            </p:cNvSpPr>
            <p:nvPr/>
          </p:nvSpPr>
          <p:spPr bwMode="auto">
            <a:xfrm>
              <a:off x="3408" y="3138"/>
              <a:ext cx="1473" cy="294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F531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i="0">
                  <a:solidFill>
                    <a:srgbClr val="FFFF00"/>
                  </a:solidFill>
                  <a:ea typeface="黑体" panose="02010609060101010101" pitchFamily="49" charset="-122"/>
                </a:rPr>
                <a:t>晶体的三维光栅</a:t>
              </a:r>
            </a:p>
          </p:txBody>
        </p:sp>
        <p:grpSp>
          <p:nvGrpSpPr>
            <p:cNvPr id="47" name="Group 47"/>
            <p:cNvGrpSpPr>
              <a:grpSpLocks/>
            </p:cNvGrpSpPr>
            <p:nvPr/>
          </p:nvGrpSpPr>
          <p:grpSpPr bwMode="auto">
            <a:xfrm>
              <a:off x="2856" y="1508"/>
              <a:ext cx="2858" cy="1561"/>
              <a:chOff x="-361" y="192"/>
              <a:chExt cx="3769" cy="2064"/>
            </a:xfrm>
          </p:grpSpPr>
          <p:sp>
            <p:nvSpPr>
              <p:cNvPr id="48" name="Line 48"/>
              <p:cNvSpPr>
                <a:spLocks noChangeShapeType="1"/>
              </p:cNvSpPr>
              <p:nvPr/>
            </p:nvSpPr>
            <p:spPr bwMode="auto">
              <a:xfrm flipV="1">
                <a:off x="1008" y="240"/>
                <a:ext cx="624" cy="576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Line 49"/>
              <p:cNvSpPr>
                <a:spLocks noChangeShapeType="1"/>
              </p:cNvSpPr>
              <p:nvPr/>
            </p:nvSpPr>
            <p:spPr bwMode="auto">
              <a:xfrm flipV="1">
                <a:off x="1344" y="240"/>
                <a:ext cx="624" cy="576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Line 50"/>
              <p:cNvSpPr>
                <a:spLocks noChangeShapeType="1"/>
              </p:cNvSpPr>
              <p:nvPr/>
            </p:nvSpPr>
            <p:spPr bwMode="auto">
              <a:xfrm flipV="1">
                <a:off x="1680" y="240"/>
                <a:ext cx="624" cy="576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Line 51"/>
              <p:cNvSpPr>
                <a:spLocks noChangeShapeType="1"/>
              </p:cNvSpPr>
              <p:nvPr/>
            </p:nvSpPr>
            <p:spPr bwMode="auto">
              <a:xfrm flipV="1">
                <a:off x="2016" y="192"/>
                <a:ext cx="624" cy="576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Line 52"/>
              <p:cNvSpPr>
                <a:spLocks noChangeShapeType="1"/>
              </p:cNvSpPr>
              <p:nvPr/>
            </p:nvSpPr>
            <p:spPr bwMode="auto">
              <a:xfrm flipV="1">
                <a:off x="2400" y="240"/>
                <a:ext cx="624" cy="576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3" name="Group 53"/>
              <p:cNvGrpSpPr>
                <a:grpSpLocks/>
              </p:cNvGrpSpPr>
              <p:nvPr/>
            </p:nvGrpSpPr>
            <p:grpSpPr bwMode="auto">
              <a:xfrm>
                <a:off x="-361" y="816"/>
                <a:ext cx="3097" cy="1392"/>
                <a:chOff x="695" y="1440"/>
                <a:chExt cx="3097" cy="1392"/>
              </a:xfrm>
            </p:grpSpPr>
            <p:grpSp>
              <p:nvGrpSpPr>
                <p:cNvPr id="276" name="Group 54"/>
                <p:cNvGrpSpPr>
                  <a:grpSpLocks/>
                </p:cNvGrpSpPr>
                <p:nvPr/>
              </p:nvGrpSpPr>
              <p:grpSpPr bwMode="auto">
                <a:xfrm rot="5400000">
                  <a:off x="647" y="1488"/>
                  <a:ext cx="1392" cy="1296"/>
                  <a:chOff x="1344" y="2208"/>
                  <a:chExt cx="1968" cy="1296"/>
                </a:xfrm>
              </p:grpSpPr>
              <p:sp>
                <p:nvSpPr>
                  <p:cNvPr id="288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2208"/>
                    <a:ext cx="196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9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2640"/>
                    <a:ext cx="196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0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3072"/>
                    <a:ext cx="196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1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3504"/>
                    <a:ext cx="196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77" name="Group 59"/>
                <p:cNvGrpSpPr>
                  <a:grpSpLocks/>
                </p:cNvGrpSpPr>
                <p:nvPr/>
              </p:nvGrpSpPr>
              <p:grpSpPr bwMode="auto">
                <a:xfrm>
                  <a:off x="1344" y="1440"/>
                  <a:ext cx="2448" cy="1392"/>
                  <a:chOff x="1344" y="1440"/>
                  <a:chExt cx="1968" cy="1392"/>
                </a:xfrm>
              </p:grpSpPr>
              <p:sp>
                <p:nvSpPr>
                  <p:cNvPr id="283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1776"/>
                    <a:ext cx="196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4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2128"/>
                    <a:ext cx="196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5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2480"/>
                    <a:ext cx="196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2832"/>
                    <a:ext cx="196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1440"/>
                    <a:ext cx="196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78" name="Group 65"/>
                <p:cNvGrpSpPr>
                  <a:grpSpLocks/>
                </p:cNvGrpSpPr>
                <p:nvPr/>
              </p:nvGrpSpPr>
              <p:grpSpPr bwMode="auto">
                <a:xfrm rot="5400000">
                  <a:off x="2039" y="1488"/>
                  <a:ext cx="1392" cy="1296"/>
                  <a:chOff x="1344" y="2208"/>
                  <a:chExt cx="1968" cy="1296"/>
                </a:xfrm>
              </p:grpSpPr>
              <p:sp>
                <p:nvSpPr>
                  <p:cNvPr id="279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2208"/>
                    <a:ext cx="196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0" name="Line 67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2640"/>
                    <a:ext cx="196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3072"/>
                    <a:ext cx="196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2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3504"/>
                    <a:ext cx="196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54" name="Group 70"/>
              <p:cNvGrpSpPr>
                <a:grpSpLocks/>
              </p:cNvGrpSpPr>
              <p:nvPr/>
            </p:nvGrpSpPr>
            <p:grpSpPr bwMode="auto">
              <a:xfrm>
                <a:off x="263" y="240"/>
                <a:ext cx="3097" cy="1392"/>
                <a:chOff x="695" y="1440"/>
                <a:chExt cx="3097" cy="1392"/>
              </a:xfrm>
            </p:grpSpPr>
            <p:grpSp>
              <p:nvGrpSpPr>
                <p:cNvPr id="260" name="Group 71"/>
                <p:cNvGrpSpPr>
                  <a:grpSpLocks/>
                </p:cNvGrpSpPr>
                <p:nvPr/>
              </p:nvGrpSpPr>
              <p:grpSpPr bwMode="auto">
                <a:xfrm rot="5400000">
                  <a:off x="647" y="1488"/>
                  <a:ext cx="1392" cy="1296"/>
                  <a:chOff x="1344" y="2208"/>
                  <a:chExt cx="1968" cy="1296"/>
                </a:xfrm>
              </p:grpSpPr>
              <p:sp>
                <p:nvSpPr>
                  <p:cNvPr id="272" name="Line 72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2208"/>
                    <a:ext cx="196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3" name="Line 73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2640"/>
                    <a:ext cx="196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" name="Line 74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3072"/>
                    <a:ext cx="196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" name="Line 75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3504"/>
                    <a:ext cx="196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61" name="Group 76"/>
                <p:cNvGrpSpPr>
                  <a:grpSpLocks/>
                </p:cNvGrpSpPr>
                <p:nvPr/>
              </p:nvGrpSpPr>
              <p:grpSpPr bwMode="auto">
                <a:xfrm>
                  <a:off x="1344" y="1440"/>
                  <a:ext cx="2448" cy="1392"/>
                  <a:chOff x="1344" y="1440"/>
                  <a:chExt cx="1968" cy="1392"/>
                </a:xfrm>
              </p:grpSpPr>
              <p:sp>
                <p:nvSpPr>
                  <p:cNvPr id="267" name="Line 77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1776"/>
                    <a:ext cx="196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" name="Line 78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2128"/>
                    <a:ext cx="196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9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2480"/>
                    <a:ext cx="196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0" name="Line 80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2832"/>
                    <a:ext cx="196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1" name="Line 81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1440"/>
                    <a:ext cx="196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62" name="Group 82"/>
                <p:cNvGrpSpPr>
                  <a:grpSpLocks/>
                </p:cNvGrpSpPr>
                <p:nvPr/>
              </p:nvGrpSpPr>
              <p:grpSpPr bwMode="auto">
                <a:xfrm rot="5400000">
                  <a:off x="2039" y="1488"/>
                  <a:ext cx="1392" cy="1296"/>
                  <a:chOff x="1344" y="2208"/>
                  <a:chExt cx="1968" cy="1296"/>
                </a:xfrm>
              </p:grpSpPr>
              <p:sp>
                <p:nvSpPr>
                  <p:cNvPr id="263" name="Line 83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2208"/>
                    <a:ext cx="196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4" name="Line 84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2640"/>
                    <a:ext cx="196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5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3072"/>
                    <a:ext cx="196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" name="Line 86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3504"/>
                    <a:ext cx="196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55" name="Line 87"/>
              <p:cNvSpPr>
                <a:spLocks noChangeShapeType="1"/>
              </p:cNvSpPr>
              <p:nvPr/>
            </p:nvSpPr>
            <p:spPr bwMode="auto">
              <a:xfrm flipV="1">
                <a:off x="288" y="240"/>
                <a:ext cx="624" cy="576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" name="Line 88"/>
              <p:cNvSpPr>
                <a:spLocks noChangeShapeType="1"/>
              </p:cNvSpPr>
              <p:nvPr/>
            </p:nvSpPr>
            <p:spPr bwMode="auto">
              <a:xfrm flipV="1">
                <a:off x="624" y="240"/>
                <a:ext cx="624" cy="576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" name="Line 89"/>
              <p:cNvSpPr>
                <a:spLocks noChangeShapeType="1"/>
              </p:cNvSpPr>
              <p:nvPr/>
            </p:nvSpPr>
            <p:spPr bwMode="auto">
              <a:xfrm flipV="1">
                <a:off x="2736" y="1728"/>
                <a:ext cx="528" cy="48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Line 90"/>
              <p:cNvSpPr>
                <a:spLocks noChangeShapeType="1"/>
              </p:cNvSpPr>
              <p:nvPr/>
            </p:nvSpPr>
            <p:spPr bwMode="auto">
              <a:xfrm flipV="1">
                <a:off x="2736" y="240"/>
                <a:ext cx="624" cy="576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" name="Line 91"/>
              <p:cNvSpPr>
                <a:spLocks noChangeShapeType="1"/>
              </p:cNvSpPr>
              <p:nvPr/>
            </p:nvSpPr>
            <p:spPr bwMode="auto">
              <a:xfrm flipV="1">
                <a:off x="2736" y="576"/>
                <a:ext cx="624" cy="576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Line 92"/>
              <p:cNvSpPr>
                <a:spLocks noChangeShapeType="1"/>
              </p:cNvSpPr>
              <p:nvPr/>
            </p:nvSpPr>
            <p:spPr bwMode="auto">
              <a:xfrm flipV="1">
                <a:off x="2736" y="912"/>
                <a:ext cx="624" cy="576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" name="Line 93"/>
              <p:cNvSpPr>
                <a:spLocks noChangeShapeType="1"/>
              </p:cNvSpPr>
              <p:nvPr/>
            </p:nvSpPr>
            <p:spPr bwMode="auto">
              <a:xfrm flipV="1">
                <a:off x="2736" y="1296"/>
                <a:ext cx="624" cy="576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" name="Line 94"/>
              <p:cNvSpPr>
                <a:spLocks noChangeShapeType="1"/>
              </p:cNvSpPr>
              <p:nvPr/>
            </p:nvSpPr>
            <p:spPr bwMode="auto">
              <a:xfrm>
                <a:off x="480" y="624"/>
                <a:ext cx="2400" cy="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" name="Line 95"/>
              <p:cNvSpPr>
                <a:spLocks noChangeShapeType="1"/>
              </p:cNvSpPr>
              <p:nvPr/>
            </p:nvSpPr>
            <p:spPr bwMode="auto">
              <a:xfrm>
                <a:off x="672" y="432"/>
                <a:ext cx="2496" cy="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" name="Line 96"/>
              <p:cNvSpPr>
                <a:spLocks noChangeShapeType="1"/>
              </p:cNvSpPr>
              <p:nvPr/>
            </p:nvSpPr>
            <p:spPr bwMode="auto">
              <a:xfrm>
                <a:off x="2928" y="624"/>
                <a:ext cx="0" cy="1392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" name="Line 97"/>
              <p:cNvSpPr>
                <a:spLocks noChangeShapeType="1"/>
              </p:cNvSpPr>
              <p:nvPr/>
            </p:nvSpPr>
            <p:spPr bwMode="auto">
              <a:xfrm>
                <a:off x="3168" y="432"/>
                <a:ext cx="0" cy="1392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" name="Line 98"/>
              <p:cNvSpPr>
                <a:spLocks noChangeShapeType="1"/>
              </p:cNvSpPr>
              <p:nvPr/>
            </p:nvSpPr>
            <p:spPr bwMode="auto">
              <a:xfrm flipV="1">
                <a:off x="288" y="576"/>
                <a:ext cx="624" cy="576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" name="Line 99"/>
              <p:cNvSpPr>
                <a:spLocks noChangeShapeType="1"/>
              </p:cNvSpPr>
              <p:nvPr/>
            </p:nvSpPr>
            <p:spPr bwMode="auto">
              <a:xfrm flipV="1">
                <a:off x="288" y="912"/>
                <a:ext cx="624" cy="576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" name="Line 100"/>
              <p:cNvSpPr>
                <a:spLocks noChangeShapeType="1"/>
              </p:cNvSpPr>
              <p:nvPr/>
            </p:nvSpPr>
            <p:spPr bwMode="auto">
              <a:xfrm flipV="1">
                <a:off x="288" y="1296"/>
                <a:ext cx="624" cy="576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" name="Line 101"/>
              <p:cNvSpPr>
                <a:spLocks noChangeShapeType="1"/>
              </p:cNvSpPr>
              <p:nvPr/>
            </p:nvSpPr>
            <p:spPr bwMode="auto">
              <a:xfrm flipV="1">
                <a:off x="288" y="1632"/>
                <a:ext cx="624" cy="576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" name="Line 102"/>
              <p:cNvSpPr>
                <a:spLocks noChangeShapeType="1"/>
              </p:cNvSpPr>
              <p:nvPr/>
            </p:nvSpPr>
            <p:spPr bwMode="auto">
              <a:xfrm flipV="1">
                <a:off x="624" y="1632"/>
                <a:ext cx="624" cy="576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" name="Line 103"/>
              <p:cNvSpPr>
                <a:spLocks noChangeShapeType="1"/>
              </p:cNvSpPr>
              <p:nvPr/>
            </p:nvSpPr>
            <p:spPr bwMode="auto">
              <a:xfrm flipV="1">
                <a:off x="960" y="1632"/>
                <a:ext cx="624" cy="576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" name="Line 104"/>
              <p:cNvSpPr>
                <a:spLocks noChangeShapeType="1"/>
              </p:cNvSpPr>
              <p:nvPr/>
            </p:nvSpPr>
            <p:spPr bwMode="auto">
              <a:xfrm flipV="1">
                <a:off x="1344" y="1632"/>
                <a:ext cx="624" cy="576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" name="Line 105"/>
              <p:cNvSpPr>
                <a:spLocks noChangeShapeType="1"/>
              </p:cNvSpPr>
              <p:nvPr/>
            </p:nvSpPr>
            <p:spPr bwMode="auto">
              <a:xfrm flipV="1">
                <a:off x="1680" y="1632"/>
                <a:ext cx="624" cy="576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" name="Line 106"/>
              <p:cNvSpPr>
                <a:spLocks noChangeShapeType="1"/>
              </p:cNvSpPr>
              <p:nvPr/>
            </p:nvSpPr>
            <p:spPr bwMode="auto">
              <a:xfrm flipV="1">
                <a:off x="2016" y="1632"/>
                <a:ext cx="624" cy="576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" name="Line 107"/>
              <p:cNvSpPr>
                <a:spLocks noChangeShapeType="1"/>
              </p:cNvSpPr>
              <p:nvPr/>
            </p:nvSpPr>
            <p:spPr bwMode="auto">
              <a:xfrm flipV="1">
                <a:off x="2400" y="1632"/>
                <a:ext cx="624" cy="576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76" name="Group 108"/>
              <p:cNvGrpSpPr>
                <a:grpSpLocks/>
              </p:cNvGrpSpPr>
              <p:nvPr/>
            </p:nvGrpSpPr>
            <p:grpSpPr bwMode="auto">
              <a:xfrm>
                <a:off x="240" y="768"/>
                <a:ext cx="2544" cy="1488"/>
                <a:chOff x="2688" y="2448"/>
                <a:chExt cx="2544" cy="1488"/>
              </a:xfrm>
            </p:grpSpPr>
            <p:grpSp>
              <p:nvGrpSpPr>
                <p:cNvPr id="215" name="Group 109"/>
                <p:cNvGrpSpPr>
                  <a:grpSpLocks/>
                </p:cNvGrpSpPr>
                <p:nvPr/>
              </p:nvGrpSpPr>
              <p:grpSpPr bwMode="auto">
                <a:xfrm>
                  <a:off x="2688" y="2448"/>
                  <a:ext cx="2537" cy="96"/>
                  <a:chOff x="816" y="1296"/>
                  <a:chExt cx="2537" cy="96"/>
                </a:xfrm>
              </p:grpSpPr>
              <p:sp>
                <p:nvSpPr>
                  <p:cNvPr id="252" name="Oval 110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816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53" name="Oval 111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54" name="Oval 112"/>
                  <p:cNvSpPr>
                    <a:spLocks noChangeArrowheads="1"/>
                  </p:cNvSpPr>
                  <p:nvPr/>
                </p:nvSpPr>
                <p:spPr bwMode="auto">
                  <a:xfrm>
                    <a:off x="1543" y="1303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55" name="Oval 113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303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56" name="Oval 114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1296"/>
                    <a:ext cx="89" cy="8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57" name="Oval 115"/>
                  <p:cNvSpPr>
                    <a:spLocks noChangeArrowheads="1"/>
                  </p:cNvSpPr>
                  <p:nvPr/>
                </p:nvSpPr>
                <p:spPr bwMode="auto">
                  <a:xfrm rot="5400000" flipH="1">
                    <a:off x="2496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58" name="Oval 116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1296"/>
                    <a:ext cx="89" cy="8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59" name="Oval 117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216" name="Group 118"/>
                <p:cNvGrpSpPr>
                  <a:grpSpLocks/>
                </p:cNvGrpSpPr>
                <p:nvPr/>
              </p:nvGrpSpPr>
              <p:grpSpPr bwMode="auto">
                <a:xfrm>
                  <a:off x="2695" y="2784"/>
                  <a:ext cx="2537" cy="96"/>
                  <a:chOff x="816" y="1296"/>
                  <a:chExt cx="2537" cy="96"/>
                </a:xfrm>
              </p:grpSpPr>
              <p:sp>
                <p:nvSpPr>
                  <p:cNvPr id="244" name="Oval 119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816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45" name="Oval 120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46" name="Oval 121"/>
                  <p:cNvSpPr>
                    <a:spLocks noChangeArrowheads="1"/>
                  </p:cNvSpPr>
                  <p:nvPr/>
                </p:nvSpPr>
                <p:spPr bwMode="auto">
                  <a:xfrm>
                    <a:off x="1543" y="1303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47" name="Oval 122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303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48" name="Oval 123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1296"/>
                    <a:ext cx="89" cy="8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49" name="Oval 124"/>
                  <p:cNvSpPr>
                    <a:spLocks noChangeArrowheads="1"/>
                  </p:cNvSpPr>
                  <p:nvPr/>
                </p:nvSpPr>
                <p:spPr bwMode="auto">
                  <a:xfrm rot="5400000" flipH="1">
                    <a:off x="2496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50" name="Oval 125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1296"/>
                    <a:ext cx="89" cy="8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51" name="Oval 126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217" name="Group 127"/>
                <p:cNvGrpSpPr>
                  <a:grpSpLocks/>
                </p:cNvGrpSpPr>
                <p:nvPr/>
              </p:nvGrpSpPr>
              <p:grpSpPr bwMode="auto">
                <a:xfrm>
                  <a:off x="2688" y="3120"/>
                  <a:ext cx="2537" cy="96"/>
                  <a:chOff x="816" y="1296"/>
                  <a:chExt cx="2537" cy="96"/>
                </a:xfrm>
              </p:grpSpPr>
              <p:sp>
                <p:nvSpPr>
                  <p:cNvPr id="236" name="Oval 128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816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37" name="Oval 129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38" name="Oval 130"/>
                  <p:cNvSpPr>
                    <a:spLocks noChangeArrowheads="1"/>
                  </p:cNvSpPr>
                  <p:nvPr/>
                </p:nvSpPr>
                <p:spPr bwMode="auto">
                  <a:xfrm>
                    <a:off x="1543" y="1303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39" name="Oval 131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303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40" name="Oval 132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1296"/>
                    <a:ext cx="89" cy="8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41" name="Oval 133"/>
                  <p:cNvSpPr>
                    <a:spLocks noChangeArrowheads="1"/>
                  </p:cNvSpPr>
                  <p:nvPr/>
                </p:nvSpPr>
                <p:spPr bwMode="auto">
                  <a:xfrm rot="5400000" flipH="1">
                    <a:off x="2496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42" name="Oval 134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1296"/>
                    <a:ext cx="89" cy="8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43" name="Oval 135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218" name="Group 136"/>
                <p:cNvGrpSpPr>
                  <a:grpSpLocks/>
                </p:cNvGrpSpPr>
                <p:nvPr/>
              </p:nvGrpSpPr>
              <p:grpSpPr bwMode="auto">
                <a:xfrm>
                  <a:off x="2688" y="3504"/>
                  <a:ext cx="2537" cy="96"/>
                  <a:chOff x="816" y="1296"/>
                  <a:chExt cx="2537" cy="96"/>
                </a:xfrm>
              </p:grpSpPr>
              <p:sp>
                <p:nvSpPr>
                  <p:cNvPr id="228" name="Oval 137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816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29" name="Oval 138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30" name="Oval 139"/>
                  <p:cNvSpPr>
                    <a:spLocks noChangeArrowheads="1"/>
                  </p:cNvSpPr>
                  <p:nvPr/>
                </p:nvSpPr>
                <p:spPr bwMode="auto">
                  <a:xfrm>
                    <a:off x="1543" y="1303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31" name="Oval 140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303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32" name="Oval 141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1296"/>
                    <a:ext cx="89" cy="8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33" name="Oval 142"/>
                  <p:cNvSpPr>
                    <a:spLocks noChangeArrowheads="1"/>
                  </p:cNvSpPr>
                  <p:nvPr/>
                </p:nvSpPr>
                <p:spPr bwMode="auto">
                  <a:xfrm rot="5400000" flipH="1">
                    <a:off x="2496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34" name="Oval 143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1296"/>
                    <a:ext cx="89" cy="8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35" name="Oval 144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219" name="Group 145"/>
                <p:cNvGrpSpPr>
                  <a:grpSpLocks/>
                </p:cNvGrpSpPr>
                <p:nvPr/>
              </p:nvGrpSpPr>
              <p:grpSpPr bwMode="auto">
                <a:xfrm>
                  <a:off x="2688" y="3840"/>
                  <a:ext cx="2537" cy="96"/>
                  <a:chOff x="816" y="1296"/>
                  <a:chExt cx="2537" cy="96"/>
                </a:xfrm>
              </p:grpSpPr>
              <p:sp>
                <p:nvSpPr>
                  <p:cNvPr id="220" name="Oval 146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816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21" name="Oval 147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22" name="Oval 148"/>
                  <p:cNvSpPr>
                    <a:spLocks noChangeArrowheads="1"/>
                  </p:cNvSpPr>
                  <p:nvPr/>
                </p:nvSpPr>
                <p:spPr bwMode="auto">
                  <a:xfrm>
                    <a:off x="1543" y="1303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23" name="Oval 149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303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24" name="Oval 150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1296"/>
                    <a:ext cx="89" cy="8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25" name="Oval 151"/>
                  <p:cNvSpPr>
                    <a:spLocks noChangeArrowheads="1"/>
                  </p:cNvSpPr>
                  <p:nvPr/>
                </p:nvSpPr>
                <p:spPr bwMode="auto">
                  <a:xfrm rot="5400000" flipH="1">
                    <a:off x="2496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26" name="Oval 152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1296"/>
                    <a:ext cx="89" cy="8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27" name="Oval 153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</p:grpSp>
          <p:grpSp>
            <p:nvGrpSpPr>
              <p:cNvPr id="77" name="Group 154"/>
              <p:cNvGrpSpPr>
                <a:grpSpLocks/>
              </p:cNvGrpSpPr>
              <p:nvPr/>
            </p:nvGrpSpPr>
            <p:grpSpPr bwMode="auto">
              <a:xfrm>
                <a:off x="432" y="624"/>
                <a:ext cx="2544" cy="1488"/>
                <a:chOff x="2880" y="2400"/>
                <a:chExt cx="2544" cy="1488"/>
              </a:xfrm>
            </p:grpSpPr>
            <p:grpSp>
              <p:nvGrpSpPr>
                <p:cNvPr id="170" name="Group 155"/>
                <p:cNvGrpSpPr>
                  <a:grpSpLocks/>
                </p:cNvGrpSpPr>
                <p:nvPr/>
              </p:nvGrpSpPr>
              <p:grpSpPr bwMode="auto">
                <a:xfrm>
                  <a:off x="2880" y="2400"/>
                  <a:ext cx="2537" cy="96"/>
                  <a:chOff x="816" y="1296"/>
                  <a:chExt cx="2537" cy="96"/>
                </a:xfrm>
              </p:grpSpPr>
              <p:sp>
                <p:nvSpPr>
                  <p:cNvPr id="207" name="Oval 156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816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08" name="Oval 157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09" name="Oval 158"/>
                  <p:cNvSpPr>
                    <a:spLocks noChangeArrowheads="1"/>
                  </p:cNvSpPr>
                  <p:nvPr/>
                </p:nvSpPr>
                <p:spPr bwMode="auto">
                  <a:xfrm>
                    <a:off x="1543" y="1303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10" name="Oval 159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303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11" name="Oval 160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1296"/>
                    <a:ext cx="89" cy="8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12" name="Oval 161"/>
                  <p:cNvSpPr>
                    <a:spLocks noChangeArrowheads="1"/>
                  </p:cNvSpPr>
                  <p:nvPr/>
                </p:nvSpPr>
                <p:spPr bwMode="auto">
                  <a:xfrm rot="5400000" flipH="1">
                    <a:off x="2496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13" name="Oval 162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1296"/>
                    <a:ext cx="89" cy="8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14" name="Oval 163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171" name="Group 164"/>
                <p:cNvGrpSpPr>
                  <a:grpSpLocks/>
                </p:cNvGrpSpPr>
                <p:nvPr/>
              </p:nvGrpSpPr>
              <p:grpSpPr bwMode="auto">
                <a:xfrm>
                  <a:off x="2887" y="2736"/>
                  <a:ext cx="2537" cy="96"/>
                  <a:chOff x="816" y="1296"/>
                  <a:chExt cx="2537" cy="96"/>
                </a:xfrm>
              </p:grpSpPr>
              <p:sp>
                <p:nvSpPr>
                  <p:cNvPr id="199" name="Oval 165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816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00" name="Oval 166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01" name="Oval 167"/>
                  <p:cNvSpPr>
                    <a:spLocks noChangeArrowheads="1"/>
                  </p:cNvSpPr>
                  <p:nvPr/>
                </p:nvSpPr>
                <p:spPr bwMode="auto">
                  <a:xfrm>
                    <a:off x="1543" y="1303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02" name="Oval 168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303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03" name="Oval 169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1296"/>
                    <a:ext cx="89" cy="8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04" name="Oval 170"/>
                  <p:cNvSpPr>
                    <a:spLocks noChangeArrowheads="1"/>
                  </p:cNvSpPr>
                  <p:nvPr/>
                </p:nvSpPr>
                <p:spPr bwMode="auto">
                  <a:xfrm rot="5400000" flipH="1">
                    <a:off x="2496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05" name="Oval 171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1296"/>
                    <a:ext cx="89" cy="8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06" name="Oval 172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172" name="Group 173"/>
                <p:cNvGrpSpPr>
                  <a:grpSpLocks/>
                </p:cNvGrpSpPr>
                <p:nvPr/>
              </p:nvGrpSpPr>
              <p:grpSpPr bwMode="auto">
                <a:xfrm>
                  <a:off x="2880" y="3072"/>
                  <a:ext cx="2537" cy="96"/>
                  <a:chOff x="816" y="1296"/>
                  <a:chExt cx="2537" cy="96"/>
                </a:xfrm>
              </p:grpSpPr>
              <p:sp>
                <p:nvSpPr>
                  <p:cNvPr id="191" name="Oval 174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816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92" name="Oval 175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93" name="Oval 176"/>
                  <p:cNvSpPr>
                    <a:spLocks noChangeArrowheads="1"/>
                  </p:cNvSpPr>
                  <p:nvPr/>
                </p:nvSpPr>
                <p:spPr bwMode="auto">
                  <a:xfrm>
                    <a:off x="1543" y="1303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94" name="Oval 177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303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95" name="Oval 178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1296"/>
                    <a:ext cx="89" cy="8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96" name="Oval 179"/>
                  <p:cNvSpPr>
                    <a:spLocks noChangeArrowheads="1"/>
                  </p:cNvSpPr>
                  <p:nvPr/>
                </p:nvSpPr>
                <p:spPr bwMode="auto">
                  <a:xfrm rot="5400000" flipH="1">
                    <a:off x="2496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97" name="Oval 180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1296"/>
                    <a:ext cx="89" cy="8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98" name="Oval 181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173" name="Group 182"/>
                <p:cNvGrpSpPr>
                  <a:grpSpLocks/>
                </p:cNvGrpSpPr>
                <p:nvPr/>
              </p:nvGrpSpPr>
              <p:grpSpPr bwMode="auto">
                <a:xfrm>
                  <a:off x="2880" y="3456"/>
                  <a:ext cx="2537" cy="96"/>
                  <a:chOff x="816" y="1296"/>
                  <a:chExt cx="2537" cy="96"/>
                </a:xfrm>
              </p:grpSpPr>
              <p:sp>
                <p:nvSpPr>
                  <p:cNvPr id="183" name="Oval 183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816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84" name="Oval 184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85" name="Oval 185"/>
                  <p:cNvSpPr>
                    <a:spLocks noChangeArrowheads="1"/>
                  </p:cNvSpPr>
                  <p:nvPr/>
                </p:nvSpPr>
                <p:spPr bwMode="auto">
                  <a:xfrm>
                    <a:off x="1543" y="1303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86" name="Oval 186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303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87" name="Oval 187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1296"/>
                    <a:ext cx="89" cy="8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88" name="Oval 188"/>
                  <p:cNvSpPr>
                    <a:spLocks noChangeArrowheads="1"/>
                  </p:cNvSpPr>
                  <p:nvPr/>
                </p:nvSpPr>
                <p:spPr bwMode="auto">
                  <a:xfrm rot="5400000" flipH="1">
                    <a:off x="2496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89" name="Oval 189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1296"/>
                    <a:ext cx="89" cy="8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90" name="Oval 190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174" name="Group 191"/>
                <p:cNvGrpSpPr>
                  <a:grpSpLocks/>
                </p:cNvGrpSpPr>
                <p:nvPr/>
              </p:nvGrpSpPr>
              <p:grpSpPr bwMode="auto">
                <a:xfrm>
                  <a:off x="2880" y="3792"/>
                  <a:ext cx="2537" cy="96"/>
                  <a:chOff x="816" y="1296"/>
                  <a:chExt cx="2537" cy="96"/>
                </a:xfrm>
              </p:grpSpPr>
              <p:sp>
                <p:nvSpPr>
                  <p:cNvPr id="175" name="Oval 192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816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76" name="Oval 193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77" name="Oval 194"/>
                  <p:cNvSpPr>
                    <a:spLocks noChangeArrowheads="1"/>
                  </p:cNvSpPr>
                  <p:nvPr/>
                </p:nvSpPr>
                <p:spPr bwMode="auto">
                  <a:xfrm>
                    <a:off x="1543" y="1303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78" name="Oval 195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303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79" name="Oval 196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1296"/>
                    <a:ext cx="89" cy="8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80" name="Oval 197"/>
                  <p:cNvSpPr>
                    <a:spLocks noChangeArrowheads="1"/>
                  </p:cNvSpPr>
                  <p:nvPr/>
                </p:nvSpPr>
                <p:spPr bwMode="auto">
                  <a:xfrm rot="5400000" flipH="1">
                    <a:off x="2496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81" name="Oval 198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1296"/>
                    <a:ext cx="89" cy="8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82" name="Oval 199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</p:grpSp>
          <p:grpSp>
            <p:nvGrpSpPr>
              <p:cNvPr id="78" name="Group 200"/>
              <p:cNvGrpSpPr>
                <a:grpSpLocks/>
              </p:cNvGrpSpPr>
              <p:nvPr/>
            </p:nvGrpSpPr>
            <p:grpSpPr bwMode="auto">
              <a:xfrm>
                <a:off x="672" y="384"/>
                <a:ext cx="2544" cy="1488"/>
                <a:chOff x="2736" y="2304"/>
                <a:chExt cx="2544" cy="1488"/>
              </a:xfrm>
            </p:grpSpPr>
            <p:grpSp>
              <p:nvGrpSpPr>
                <p:cNvPr id="125" name="Group 201"/>
                <p:cNvGrpSpPr>
                  <a:grpSpLocks/>
                </p:cNvGrpSpPr>
                <p:nvPr/>
              </p:nvGrpSpPr>
              <p:grpSpPr bwMode="auto">
                <a:xfrm>
                  <a:off x="2736" y="2304"/>
                  <a:ext cx="2537" cy="96"/>
                  <a:chOff x="816" y="1296"/>
                  <a:chExt cx="2537" cy="96"/>
                </a:xfrm>
              </p:grpSpPr>
              <p:sp>
                <p:nvSpPr>
                  <p:cNvPr id="162" name="Oval 202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816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63" name="Oval 203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64" name="Oval 204"/>
                  <p:cNvSpPr>
                    <a:spLocks noChangeArrowheads="1"/>
                  </p:cNvSpPr>
                  <p:nvPr/>
                </p:nvSpPr>
                <p:spPr bwMode="auto">
                  <a:xfrm>
                    <a:off x="1543" y="1303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65" name="Oval 205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303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66" name="Oval 206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1296"/>
                    <a:ext cx="89" cy="8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67" name="Oval 207"/>
                  <p:cNvSpPr>
                    <a:spLocks noChangeArrowheads="1"/>
                  </p:cNvSpPr>
                  <p:nvPr/>
                </p:nvSpPr>
                <p:spPr bwMode="auto">
                  <a:xfrm rot="5400000" flipH="1">
                    <a:off x="2496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68" name="Oval 208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1296"/>
                    <a:ext cx="89" cy="8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69" name="Oval 209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126" name="Group 210"/>
                <p:cNvGrpSpPr>
                  <a:grpSpLocks/>
                </p:cNvGrpSpPr>
                <p:nvPr/>
              </p:nvGrpSpPr>
              <p:grpSpPr bwMode="auto">
                <a:xfrm>
                  <a:off x="2743" y="2640"/>
                  <a:ext cx="2537" cy="96"/>
                  <a:chOff x="816" y="1296"/>
                  <a:chExt cx="2537" cy="96"/>
                </a:xfrm>
              </p:grpSpPr>
              <p:sp>
                <p:nvSpPr>
                  <p:cNvPr id="154" name="Oval 211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816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55" name="Oval 212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56" name="Oval 213"/>
                  <p:cNvSpPr>
                    <a:spLocks noChangeArrowheads="1"/>
                  </p:cNvSpPr>
                  <p:nvPr/>
                </p:nvSpPr>
                <p:spPr bwMode="auto">
                  <a:xfrm>
                    <a:off x="1543" y="1303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57" name="Oval 214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303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58" name="Oval 215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1296"/>
                    <a:ext cx="89" cy="8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59" name="Oval 216"/>
                  <p:cNvSpPr>
                    <a:spLocks noChangeArrowheads="1"/>
                  </p:cNvSpPr>
                  <p:nvPr/>
                </p:nvSpPr>
                <p:spPr bwMode="auto">
                  <a:xfrm rot="5400000" flipH="1">
                    <a:off x="2496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60" name="Oval 217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1296"/>
                    <a:ext cx="89" cy="8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61" name="Oval 218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127" name="Group 219"/>
                <p:cNvGrpSpPr>
                  <a:grpSpLocks/>
                </p:cNvGrpSpPr>
                <p:nvPr/>
              </p:nvGrpSpPr>
              <p:grpSpPr bwMode="auto">
                <a:xfrm>
                  <a:off x="2736" y="2976"/>
                  <a:ext cx="2537" cy="96"/>
                  <a:chOff x="816" y="1296"/>
                  <a:chExt cx="2537" cy="96"/>
                </a:xfrm>
              </p:grpSpPr>
              <p:sp>
                <p:nvSpPr>
                  <p:cNvPr id="146" name="Oval 220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816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47" name="Oval 221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48" name="Oval 222"/>
                  <p:cNvSpPr>
                    <a:spLocks noChangeArrowheads="1"/>
                  </p:cNvSpPr>
                  <p:nvPr/>
                </p:nvSpPr>
                <p:spPr bwMode="auto">
                  <a:xfrm>
                    <a:off x="1543" y="1303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49" name="Oval 223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303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50" name="Oval 224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1296"/>
                    <a:ext cx="89" cy="8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51" name="Oval 225"/>
                  <p:cNvSpPr>
                    <a:spLocks noChangeArrowheads="1"/>
                  </p:cNvSpPr>
                  <p:nvPr/>
                </p:nvSpPr>
                <p:spPr bwMode="auto">
                  <a:xfrm rot="5400000" flipH="1">
                    <a:off x="2496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52" name="Oval 226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1296"/>
                    <a:ext cx="89" cy="8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53" name="Oval 227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128" name="Group 228"/>
                <p:cNvGrpSpPr>
                  <a:grpSpLocks/>
                </p:cNvGrpSpPr>
                <p:nvPr/>
              </p:nvGrpSpPr>
              <p:grpSpPr bwMode="auto">
                <a:xfrm>
                  <a:off x="2736" y="3360"/>
                  <a:ext cx="2537" cy="96"/>
                  <a:chOff x="816" y="1296"/>
                  <a:chExt cx="2537" cy="96"/>
                </a:xfrm>
              </p:grpSpPr>
              <p:sp>
                <p:nvSpPr>
                  <p:cNvPr id="138" name="Oval 229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816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39" name="Oval 230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40" name="Oval 231"/>
                  <p:cNvSpPr>
                    <a:spLocks noChangeArrowheads="1"/>
                  </p:cNvSpPr>
                  <p:nvPr/>
                </p:nvSpPr>
                <p:spPr bwMode="auto">
                  <a:xfrm>
                    <a:off x="1543" y="1303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41" name="Oval 232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303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42" name="Oval 233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1296"/>
                    <a:ext cx="89" cy="8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43" name="Oval 234"/>
                  <p:cNvSpPr>
                    <a:spLocks noChangeArrowheads="1"/>
                  </p:cNvSpPr>
                  <p:nvPr/>
                </p:nvSpPr>
                <p:spPr bwMode="auto">
                  <a:xfrm rot="5400000" flipH="1">
                    <a:off x="2496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44" name="Oval 235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1296"/>
                    <a:ext cx="89" cy="8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45" name="Oval 236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129" name="Group 237"/>
                <p:cNvGrpSpPr>
                  <a:grpSpLocks/>
                </p:cNvGrpSpPr>
                <p:nvPr/>
              </p:nvGrpSpPr>
              <p:grpSpPr bwMode="auto">
                <a:xfrm>
                  <a:off x="2736" y="3696"/>
                  <a:ext cx="2537" cy="96"/>
                  <a:chOff x="816" y="1296"/>
                  <a:chExt cx="2537" cy="96"/>
                </a:xfrm>
              </p:grpSpPr>
              <p:sp>
                <p:nvSpPr>
                  <p:cNvPr id="130" name="Oval 238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816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31" name="Oval 239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32" name="Oval 240"/>
                  <p:cNvSpPr>
                    <a:spLocks noChangeArrowheads="1"/>
                  </p:cNvSpPr>
                  <p:nvPr/>
                </p:nvSpPr>
                <p:spPr bwMode="auto">
                  <a:xfrm>
                    <a:off x="1543" y="1303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33" name="Oval 241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303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34" name="Oval 242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1296"/>
                    <a:ext cx="89" cy="8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35" name="Oval 243"/>
                  <p:cNvSpPr>
                    <a:spLocks noChangeArrowheads="1"/>
                  </p:cNvSpPr>
                  <p:nvPr/>
                </p:nvSpPr>
                <p:spPr bwMode="auto">
                  <a:xfrm rot="5400000" flipH="1">
                    <a:off x="2496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36" name="Oval 244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1296"/>
                    <a:ext cx="89" cy="8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37" name="Oval 245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</p:grpSp>
          <p:grpSp>
            <p:nvGrpSpPr>
              <p:cNvPr id="79" name="Group 246"/>
              <p:cNvGrpSpPr>
                <a:grpSpLocks/>
              </p:cNvGrpSpPr>
              <p:nvPr/>
            </p:nvGrpSpPr>
            <p:grpSpPr bwMode="auto">
              <a:xfrm>
                <a:off x="857" y="192"/>
                <a:ext cx="2551" cy="1488"/>
                <a:chOff x="2496" y="2784"/>
                <a:chExt cx="2551" cy="1488"/>
              </a:xfrm>
            </p:grpSpPr>
            <p:grpSp>
              <p:nvGrpSpPr>
                <p:cNvPr id="80" name="Group 247"/>
                <p:cNvGrpSpPr>
                  <a:grpSpLocks/>
                </p:cNvGrpSpPr>
                <p:nvPr/>
              </p:nvGrpSpPr>
              <p:grpSpPr bwMode="auto">
                <a:xfrm>
                  <a:off x="2503" y="2784"/>
                  <a:ext cx="2537" cy="96"/>
                  <a:chOff x="816" y="1296"/>
                  <a:chExt cx="2537" cy="96"/>
                </a:xfrm>
              </p:grpSpPr>
              <p:sp>
                <p:nvSpPr>
                  <p:cNvPr id="117" name="Oval 248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816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18" name="Oval 249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19" name="Oval 250"/>
                  <p:cNvSpPr>
                    <a:spLocks noChangeArrowheads="1"/>
                  </p:cNvSpPr>
                  <p:nvPr/>
                </p:nvSpPr>
                <p:spPr bwMode="auto">
                  <a:xfrm>
                    <a:off x="1543" y="1303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20" name="Oval 251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303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21" name="Oval 252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1296"/>
                    <a:ext cx="89" cy="8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22" name="Oval 253"/>
                  <p:cNvSpPr>
                    <a:spLocks noChangeArrowheads="1"/>
                  </p:cNvSpPr>
                  <p:nvPr/>
                </p:nvSpPr>
                <p:spPr bwMode="auto">
                  <a:xfrm rot="5400000" flipH="1">
                    <a:off x="2496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23" name="Oval 254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1296"/>
                    <a:ext cx="89" cy="8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24" name="Oval 255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81" name="Group 256"/>
                <p:cNvGrpSpPr>
                  <a:grpSpLocks/>
                </p:cNvGrpSpPr>
                <p:nvPr/>
              </p:nvGrpSpPr>
              <p:grpSpPr bwMode="auto">
                <a:xfrm>
                  <a:off x="2510" y="3120"/>
                  <a:ext cx="2537" cy="96"/>
                  <a:chOff x="816" y="1296"/>
                  <a:chExt cx="2537" cy="96"/>
                </a:xfrm>
              </p:grpSpPr>
              <p:sp>
                <p:nvSpPr>
                  <p:cNvPr id="109" name="Oval 257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816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10" name="Oval 258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11" name="Oval 259"/>
                  <p:cNvSpPr>
                    <a:spLocks noChangeArrowheads="1"/>
                  </p:cNvSpPr>
                  <p:nvPr/>
                </p:nvSpPr>
                <p:spPr bwMode="auto">
                  <a:xfrm>
                    <a:off x="1543" y="1303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12" name="Oval 260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303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13" name="Oval 261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1296"/>
                    <a:ext cx="89" cy="8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14" name="Oval 262"/>
                  <p:cNvSpPr>
                    <a:spLocks noChangeArrowheads="1"/>
                  </p:cNvSpPr>
                  <p:nvPr/>
                </p:nvSpPr>
                <p:spPr bwMode="auto">
                  <a:xfrm rot="5400000" flipH="1">
                    <a:off x="2496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15" name="Oval 263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1296"/>
                    <a:ext cx="89" cy="8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16" name="Oval 264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82" name="Group 265"/>
                <p:cNvGrpSpPr>
                  <a:grpSpLocks/>
                </p:cNvGrpSpPr>
                <p:nvPr/>
              </p:nvGrpSpPr>
              <p:grpSpPr bwMode="auto">
                <a:xfrm>
                  <a:off x="2503" y="3456"/>
                  <a:ext cx="2537" cy="96"/>
                  <a:chOff x="816" y="1296"/>
                  <a:chExt cx="2537" cy="96"/>
                </a:xfrm>
              </p:grpSpPr>
              <p:sp>
                <p:nvSpPr>
                  <p:cNvPr id="101" name="Oval 266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816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02" name="Oval 267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03" name="Oval 268"/>
                  <p:cNvSpPr>
                    <a:spLocks noChangeArrowheads="1"/>
                  </p:cNvSpPr>
                  <p:nvPr/>
                </p:nvSpPr>
                <p:spPr bwMode="auto">
                  <a:xfrm>
                    <a:off x="1543" y="1303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04" name="Oval 269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303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05" name="Oval 270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1296"/>
                    <a:ext cx="89" cy="8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06" name="Oval 271"/>
                  <p:cNvSpPr>
                    <a:spLocks noChangeArrowheads="1"/>
                  </p:cNvSpPr>
                  <p:nvPr/>
                </p:nvSpPr>
                <p:spPr bwMode="auto">
                  <a:xfrm rot="5400000" flipH="1">
                    <a:off x="2496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07" name="Oval 272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1296"/>
                    <a:ext cx="89" cy="8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08" name="Oval 273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83" name="Group 274"/>
                <p:cNvGrpSpPr>
                  <a:grpSpLocks/>
                </p:cNvGrpSpPr>
                <p:nvPr/>
              </p:nvGrpSpPr>
              <p:grpSpPr bwMode="auto">
                <a:xfrm>
                  <a:off x="2496" y="3840"/>
                  <a:ext cx="2537" cy="96"/>
                  <a:chOff x="816" y="1296"/>
                  <a:chExt cx="2537" cy="96"/>
                </a:xfrm>
              </p:grpSpPr>
              <p:sp>
                <p:nvSpPr>
                  <p:cNvPr id="93" name="Oval 275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816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94" name="Oval 276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95" name="Oval 277"/>
                  <p:cNvSpPr>
                    <a:spLocks noChangeArrowheads="1"/>
                  </p:cNvSpPr>
                  <p:nvPr/>
                </p:nvSpPr>
                <p:spPr bwMode="auto">
                  <a:xfrm>
                    <a:off x="1543" y="1303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96" name="Oval 278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303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97" name="Oval 279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1296"/>
                    <a:ext cx="89" cy="8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98" name="Oval 280"/>
                  <p:cNvSpPr>
                    <a:spLocks noChangeArrowheads="1"/>
                  </p:cNvSpPr>
                  <p:nvPr/>
                </p:nvSpPr>
                <p:spPr bwMode="auto">
                  <a:xfrm rot="5400000" flipH="1">
                    <a:off x="2496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99" name="Oval 281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1296"/>
                    <a:ext cx="89" cy="8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00" name="Oval 282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84" name="Group 283"/>
                <p:cNvGrpSpPr>
                  <a:grpSpLocks/>
                </p:cNvGrpSpPr>
                <p:nvPr/>
              </p:nvGrpSpPr>
              <p:grpSpPr bwMode="auto">
                <a:xfrm>
                  <a:off x="2503" y="4176"/>
                  <a:ext cx="2537" cy="96"/>
                  <a:chOff x="816" y="1296"/>
                  <a:chExt cx="2537" cy="96"/>
                </a:xfrm>
              </p:grpSpPr>
              <p:sp>
                <p:nvSpPr>
                  <p:cNvPr id="85" name="Oval 284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816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86" name="Oval 285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87" name="Oval 286"/>
                  <p:cNvSpPr>
                    <a:spLocks noChangeArrowheads="1"/>
                  </p:cNvSpPr>
                  <p:nvPr/>
                </p:nvSpPr>
                <p:spPr bwMode="auto">
                  <a:xfrm>
                    <a:off x="1543" y="1303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88" name="Oval 287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303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89" name="Oval 288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1296"/>
                    <a:ext cx="89" cy="8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90" name="Oval 289"/>
                  <p:cNvSpPr>
                    <a:spLocks noChangeArrowheads="1"/>
                  </p:cNvSpPr>
                  <p:nvPr/>
                </p:nvSpPr>
                <p:spPr bwMode="auto">
                  <a:xfrm rot="5400000" flipH="1">
                    <a:off x="2496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91" name="Oval 290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1296"/>
                    <a:ext cx="89" cy="8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92" name="Oval 291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296"/>
                    <a:ext cx="89" cy="8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531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</p:grpSp>
        </p:grpSp>
      </p:grpSp>
      <p:sp>
        <p:nvSpPr>
          <p:cNvPr id="292" name="Rectangle 292"/>
          <p:cNvSpPr>
            <a:spLocks noChangeArrowheads="1"/>
          </p:cNvSpPr>
          <p:nvPr/>
        </p:nvSpPr>
        <p:spPr bwMode="auto">
          <a:xfrm>
            <a:off x="3661046" y="5661249"/>
            <a:ext cx="70358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latin typeface="宋体" panose="02010600030101010101" pitchFamily="2" charset="-122"/>
                <a:sym typeface="Symbol" panose="05050102010706020507" pitchFamily="18" charset="2"/>
              </a:rPr>
              <a:t>　</a:t>
            </a:r>
            <a:r>
              <a:rPr lang="zh-CN" altLang="en-US" i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让连续变化</a:t>
            </a:r>
            <a:r>
              <a:rPr lang="zh-CN" altLang="en-US" i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en-US" altLang="zh-CN" i="0">
                <a:solidFill>
                  <a:srgbClr val="FF33CC"/>
                </a:solidFill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lang="zh-CN" altLang="en-US" i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光射到单晶体上，则屏上产生了一些强度不同的斑点，称劳厄斑。</a:t>
            </a:r>
          </a:p>
        </p:txBody>
      </p:sp>
      <p:pic>
        <p:nvPicPr>
          <p:cNvPr id="293" name="Picture 293" descr="WLLAO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859" y="2689447"/>
            <a:ext cx="1420812" cy="1981200"/>
          </a:xfrm>
          <a:prstGeom prst="rect">
            <a:avLst/>
          </a:prstGeom>
          <a:noFill/>
          <a:ln w="38100">
            <a:solidFill>
              <a:srgbClr val="66FF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5" name="矩形 294"/>
          <p:cNvSpPr/>
          <p:nvPr/>
        </p:nvSpPr>
        <p:spPr>
          <a:xfrm>
            <a:off x="6612814" y="362562"/>
            <a:ext cx="28777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布拉格公式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复习</a:t>
            </a:r>
            <a:endParaRPr lang="zh-CN" altLang="en-US" sz="2800" b="1" dirty="0"/>
          </a:p>
        </p:txBody>
      </p:sp>
      <p:sp>
        <p:nvSpPr>
          <p:cNvPr id="296" name="矩形 295"/>
          <p:cNvSpPr/>
          <p:nvPr/>
        </p:nvSpPr>
        <p:spPr>
          <a:xfrm>
            <a:off x="2127523" y="107994"/>
            <a:ext cx="33377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AutoNum type="arabicPeriod"/>
            </a:pPr>
            <a:r>
              <a:rPr lang="zh-CN" altLang="en-US" sz="28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戴维逊</a:t>
            </a:r>
            <a:r>
              <a:rPr lang="en-US" altLang="zh-CN" sz="28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—</a:t>
            </a:r>
            <a:r>
              <a:rPr lang="zh-CN" altLang="en-US" sz="28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革末实验</a:t>
            </a:r>
            <a:endParaRPr lang="en-US" altLang="zh-CN" sz="2800" b="1" dirty="0">
              <a:solidFill>
                <a:srgbClr val="FF00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77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8" grpId="0" animBg="1"/>
      <p:bldP spid="42" grpId="0" autoUpdateAnimBg="0"/>
      <p:bldP spid="43" grpId="0" autoUpdateAnimBg="0"/>
      <p:bldP spid="44" grpId="0" autoUpdateAnimBg="0"/>
      <p:bldP spid="29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621074" y="975344"/>
            <a:ext cx="46538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爱因斯坦光量子假设 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(1905)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709316" y="1550795"/>
            <a:ext cx="583495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i="0" dirty="0">
                <a:latin typeface="宋体" panose="02010600030101010101" pitchFamily="2" charset="-122"/>
              </a:rPr>
              <a:t>为了解释光电效应，爱因斯坦假设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75213" y="2097430"/>
            <a:ext cx="779145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87363" indent="-487363">
              <a:defRPr/>
            </a:pPr>
            <a:r>
              <a:rPr lang="en-US" altLang="zh-CN" sz="2800" b="1" dirty="0"/>
              <a:t>(1) </a:t>
            </a:r>
            <a:r>
              <a:rPr lang="zh-CN" altLang="en-US" sz="2800" b="1" dirty="0">
                <a:solidFill>
                  <a:srgbClr val="FF00FF"/>
                </a:solidFill>
              </a:rPr>
              <a:t>光是由一颗一颗的光子（</a:t>
            </a:r>
            <a:r>
              <a:rPr lang="zh-CN" altLang="en-US" sz="2800" b="1" dirty="0">
                <a:solidFill>
                  <a:srgbClr val="008000"/>
                </a:solidFill>
                <a:latin typeface="宋体" pitchFamily="2" charset="-122"/>
              </a:rPr>
              <a:t>光量子</a:t>
            </a:r>
            <a:r>
              <a:rPr lang="zh-CN" altLang="en-US" sz="28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）</a:t>
            </a:r>
            <a:r>
              <a:rPr lang="zh-CN" altLang="en-US" sz="2800" b="1" dirty="0">
                <a:solidFill>
                  <a:srgbClr val="FF00FF"/>
                </a:solidFill>
              </a:rPr>
              <a:t>组成。每个光子的能量与其频率成正比，即</a:t>
            </a:r>
          </a:p>
        </p:txBody>
      </p:sp>
      <p:graphicFrame>
        <p:nvGraphicFramePr>
          <p:cNvPr id="1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2117720"/>
              </p:ext>
            </p:extLst>
          </p:nvPr>
        </p:nvGraphicFramePr>
        <p:xfrm>
          <a:off x="8439647" y="2493952"/>
          <a:ext cx="12509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0" name="公式" r:id="rId3" imgW="419040" imgH="177480" progId="Equation.3">
                  <p:embed/>
                </p:oleObj>
              </mc:Choice>
              <mc:Fallback>
                <p:oleObj name="公式" r:id="rId3" imgW="4190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9647" y="2493952"/>
                        <a:ext cx="12509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2412882" y="3136095"/>
            <a:ext cx="77724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7850" indent="-5778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sz="2800" b="1" i="0" dirty="0">
                <a:solidFill>
                  <a:srgbClr val="6600FF"/>
                </a:solidFill>
              </a:rPr>
              <a:t>(2) </a:t>
            </a:r>
            <a:r>
              <a:rPr lang="zh-CN" altLang="en-US" sz="2800" b="1" i="0" dirty="0">
                <a:solidFill>
                  <a:srgbClr val="6600FF"/>
                </a:solidFill>
              </a:rPr>
              <a:t>一个光子只能整个地被电子吸收或放出。光量子具有“整体性”。</a:t>
            </a: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5461418" y="3997778"/>
            <a:ext cx="14192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i="0" dirty="0">
                <a:solidFill>
                  <a:srgbClr val="0070C0"/>
                </a:solidFill>
              </a:rPr>
              <a:t>质量：</a:t>
            </a:r>
          </a:p>
        </p:txBody>
      </p:sp>
      <p:graphicFrame>
        <p:nvGraphicFramePr>
          <p:cNvPr id="2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699049"/>
              </p:ext>
            </p:extLst>
          </p:nvPr>
        </p:nvGraphicFramePr>
        <p:xfrm>
          <a:off x="6735832" y="3794907"/>
          <a:ext cx="2466975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1" name="公式" r:id="rId5" imgW="825500" imgH="393700" progId="Equation.3">
                  <p:embed/>
                </p:oleObj>
              </mc:Choice>
              <mc:Fallback>
                <p:oleObj name="公式" r:id="rId5" imgW="8255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5832" y="3794907"/>
                        <a:ext cx="2466975" cy="1176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2143987" y="4090184"/>
            <a:ext cx="18319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i="0" dirty="0">
                <a:solidFill>
                  <a:srgbClr val="009900"/>
                </a:solidFill>
              </a:rPr>
              <a:t>静质量：</a:t>
            </a:r>
          </a:p>
        </p:txBody>
      </p:sp>
      <p:graphicFrame>
        <p:nvGraphicFramePr>
          <p:cNvPr id="2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0640293"/>
              </p:ext>
            </p:extLst>
          </p:nvPr>
        </p:nvGraphicFramePr>
        <p:xfrm>
          <a:off x="3728266" y="4002723"/>
          <a:ext cx="132556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2" name="公式" r:id="rId7" imgW="444307" imgH="228501" progId="Equation.3">
                  <p:embed/>
                </p:oleObj>
              </mc:Choice>
              <mc:Fallback>
                <p:oleObj name="公式" r:id="rId7" imgW="444307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8266" y="4002723"/>
                        <a:ext cx="132556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2412883" y="4936105"/>
            <a:ext cx="14208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i="0" dirty="0">
                <a:solidFill>
                  <a:srgbClr val="CC3300"/>
                </a:solidFill>
              </a:rPr>
              <a:t>能量：</a:t>
            </a:r>
          </a:p>
        </p:txBody>
      </p:sp>
      <p:sp>
        <p:nvSpPr>
          <p:cNvPr id="27" name="Text Box 13"/>
          <p:cNvSpPr txBox="1">
            <a:spLocks noChangeArrowheads="1"/>
          </p:cNvSpPr>
          <p:nvPr/>
        </p:nvSpPr>
        <p:spPr bwMode="auto">
          <a:xfrm>
            <a:off x="3123289" y="5877606"/>
            <a:ext cx="14192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i="0" dirty="0">
                <a:solidFill>
                  <a:srgbClr val="CC00FF"/>
                </a:solidFill>
              </a:rPr>
              <a:t>动量：</a:t>
            </a:r>
          </a:p>
        </p:txBody>
      </p:sp>
      <p:graphicFrame>
        <p:nvGraphicFramePr>
          <p:cNvPr id="2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88617"/>
              </p:ext>
            </p:extLst>
          </p:nvPr>
        </p:nvGraphicFramePr>
        <p:xfrm>
          <a:off x="4782761" y="5555151"/>
          <a:ext cx="2776537" cy="11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3" name="公式" r:id="rId9" imgW="774364" imgH="393529" progId="Equation.3">
                  <p:embed/>
                </p:oleObj>
              </mc:Choice>
              <mc:Fallback>
                <p:oleObj name="公式" r:id="rId9" imgW="774364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2761" y="5555151"/>
                        <a:ext cx="2776537" cy="1179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6104811"/>
              </p:ext>
            </p:extLst>
          </p:nvPr>
        </p:nvGraphicFramePr>
        <p:xfrm>
          <a:off x="4157123" y="4910705"/>
          <a:ext cx="23098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4" name="公式" r:id="rId11" imgW="774364" imgH="203112" progId="Equation.3">
                  <p:embed/>
                </p:oleObj>
              </mc:Choice>
              <mc:Fallback>
                <p:oleObj name="公式" r:id="rId11" imgW="774364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7123" y="4910705"/>
                        <a:ext cx="2309812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49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 advAuto="0"/>
      <p:bldP spid="4" grpId="0" build="p" autoUpdateAnimBg="0"/>
      <p:bldP spid="5" grpId="0" build="p" autoUpdateAnimBg="0"/>
      <p:bldP spid="21" grpId="0" build="p" autoUpdateAnimBg="0"/>
      <p:bldP spid="22" grpId="0"/>
      <p:bldP spid="24" grpId="0"/>
      <p:bldP spid="26" grpId="0"/>
      <p:bldP spid="2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2452468" y="1428603"/>
            <a:ext cx="7440980" cy="2275454"/>
            <a:chOff x="2304" y="1296"/>
            <a:chExt cx="3024" cy="864"/>
          </a:xfrm>
        </p:grpSpPr>
        <p:grpSp>
          <p:nvGrpSpPr>
            <p:cNvPr id="3" name="Group 29"/>
            <p:cNvGrpSpPr>
              <a:grpSpLocks/>
            </p:cNvGrpSpPr>
            <p:nvPr/>
          </p:nvGrpSpPr>
          <p:grpSpPr bwMode="auto">
            <a:xfrm>
              <a:off x="2304" y="1296"/>
              <a:ext cx="3024" cy="96"/>
              <a:chOff x="2208" y="1104"/>
              <a:chExt cx="3024" cy="96"/>
            </a:xfrm>
          </p:grpSpPr>
          <p:sp>
            <p:nvSpPr>
              <p:cNvPr id="20" name="Line 30"/>
              <p:cNvSpPr>
                <a:spLocks noChangeShapeType="1"/>
              </p:cNvSpPr>
              <p:nvPr/>
            </p:nvSpPr>
            <p:spPr bwMode="auto">
              <a:xfrm>
                <a:off x="2208" y="1152"/>
                <a:ext cx="3024" cy="0"/>
              </a:xfrm>
              <a:prstGeom prst="line">
                <a:avLst/>
              </a:prstGeom>
              <a:noFill/>
              <a:ln w="28575">
                <a:solidFill>
                  <a:srgbClr val="117D1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Oval 31"/>
              <p:cNvSpPr>
                <a:spLocks noChangeArrowheads="1"/>
              </p:cNvSpPr>
              <p:nvPr/>
            </p:nvSpPr>
            <p:spPr bwMode="auto">
              <a:xfrm>
                <a:off x="2880" y="1104"/>
                <a:ext cx="96" cy="96"/>
              </a:xfrm>
              <a:prstGeom prst="ellipse">
                <a:avLst/>
              </a:prstGeom>
              <a:solidFill>
                <a:srgbClr val="FF00FF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" name="Oval 32"/>
              <p:cNvSpPr>
                <a:spLocks noChangeArrowheads="1"/>
              </p:cNvSpPr>
              <p:nvPr/>
            </p:nvSpPr>
            <p:spPr bwMode="auto">
              <a:xfrm>
                <a:off x="2304" y="1104"/>
                <a:ext cx="96" cy="96"/>
              </a:xfrm>
              <a:prstGeom prst="ellipse">
                <a:avLst/>
              </a:prstGeom>
              <a:solidFill>
                <a:srgbClr val="FF00FF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3" name="Oval 33"/>
              <p:cNvSpPr>
                <a:spLocks noChangeArrowheads="1"/>
              </p:cNvSpPr>
              <p:nvPr/>
            </p:nvSpPr>
            <p:spPr bwMode="auto">
              <a:xfrm>
                <a:off x="3456" y="1104"/>
                <a:ext cx="96" cy="96"/>
              </a:xfrm>
              <a:prstGeom prst="ellipse">
                <a:avLst/>
              </a:prstGeom>
              <a:solidFill>
                <a:srgbClr val="FF00FF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4" name="Oval 34"/>
              <p:cNvSpPr>
                <a:spLocks noChangeArrowheads="1"/>
              </p:cNvSpPr>
              <p:nvPr/>
            </p:nvSpPr>
            <p:spPr bwMode="auto">
              <a:xfrm>
                <a:off x="4030" y="1104"/>
                <a:ext cx="96" cy="96"/>
              </a:xfrm>
              <a:prstGeom prst="ellipse">
                <a:avLst/>
              </a:prstGeom>
              <a:solidFill>
                <a:srgbClr val="FF00FF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5" name="Oval 35"/>
              <p:cNvSpPr>
                <a:spLocks noChangeArrowheads="1"/>
              </p:cNvSpPr>
              <p:nvPr/>
            </p:nvSpPr>
            <p:spPr bwMode="auto">
              <a:xfrm>
                <a:off x="4560" y="1104"/>
                <a:ext cx="96" cy="96"/>
              </a:xfrm>
              <a:prstGeom prst="ellipse">
                <a:avLst/>
              </a:prstGeom>
              <a:solidFill>
                <a:srgbClr val="FF00FF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6" name="Oval 36"/>
              <p:cNvSpPr>
                <a:spLocks noChangeArrowheads="1"/>
              </p:cNvSpPr>
              <p:nvPr/>
            </p:nvSpPr>
            <p:spPr bwMode="auto">
              <a:xfrm>
                <a:off x="5088" y="1104"/>
                <a:ext cx="96" cy="96"/>
              </a:xfrm>
              <a:prstGeom prst="ellipse">
                <a:avLst/>
              </a:prstGeom>
              <a:solidFill>
                <a:srgbClr val="FF00FF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" name="Group 37"/>
            <p:cNvGrpSpPr>
              <a:grpSpLocks/>
            </p:cNvGrpSpPr>
            <p:nvPr/>
          </p:nvGrpSpPr>
          <p:grpSpPr bwMode="auto">
            <a:xfrm>
              <a:off x="2304" y="1680"/>
              <a:ext cx="3024" cy="96"/>
              <a:chOff x="2208" y="1104"/>
              <a:chExt cx="3024" cy="96"/>
            </a:xfrm>
          </p:grpSpPr>
          <p:sp>
            <p:nvSpPr>
              <p:cNvPr id="13" name="Line 38"/>
              <p:cNvSpPr>
                <a:spLocks noChangeShapeType="1"/>
              </p:cNvSpPr>
              <p:nvPr/>
            </p:nvSpPr>
            <p:spPr bwMode="auto">
              <a:xfrm>
                <a:off x="2208" y="1152"/>
                <a:ext cx="3024" cy="0"/>
              </a:xfrm>
              <a:prstGeom prst="line">
                <a:avLst/>
              </a:prstGeom>
              <a:noFill/>
              <a:ln w="28575">
                <a:solidFill>
                  <a:srgbClr val="117D1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Oval 39"/>
              <p:cNvSpPr>
                <a:spLocks noChangeArrowheads="1"/>
              </p:cNvSpPr>
              <p:nvPr/>
            </p:nvSpPr>
            <p:spPr bwMode="auto">
              <a:xfrm>
                <a:off x="2880" y="1104"/>
                <a:ext cx="96" cy="96"/>
              </a:xfrm>
              <a:prstGeom prst="ellipse">
                <a:avLst/>
              </a:prstGeom>
              <a:solidFill>
                <a:srgbClr val="FF00FF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" name="Oval 40"/>
              <p:cNvSpPr>
                <a:spLocks noChangeArrowheads="1"/>
              </p:cNvSpPr>
              <p:nvPr/>
            </p:nvSpPr>
            <p:spPr bwMode="auto">
              <a:xfrm>
                <a:off x="2304" y="1104"/>
                <a:ext cx="96" cy="96"/>
              </a:xfrm>
              <a:prstGeom prst="ellipse">
                <a:avLst/>
              </a:prstGeom>
              <a:solidFill>
                <a:srgbClr val="FF00FF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" name="Oval 41"/>
              <p:cNvSpPr>
                <a:spLocks noChangeArrowheads="1"/>
              </p:cNvSpPr>
              <p:nvPr/>
            </p:nvSpPr>
            <p:spPr bwMode="auto">
              <a:xfrm>
                <a:off x="3456" y="1104"/>
                <a:ext cx="96" cy="96"/>
              </a:xfrm>
              <a:prstGeom prst="ellipse">
                <a:avLst/>
              </a:prstGeom>
              <a:solidFill>
                <a:srgbClr val="FF00FF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" name="Oval 42"/>
              <p:cNvSpPr>
                <a:spLocks noChangeArrowheads="1"/>
              </p:cNvSpPr>
              <p:nvPr/>
            </p:nvSpPr>
            <p:spPr bwMode="auto">
              <a:xfrm>
                <a:off x="4033" y="1104"/>
                <a:ext cx="96" cy="96"/>
              </a:xfrm>
              <a:prstGeom prst="ellipse">
                <a:avLst/>
              </a:prstGeom>
              <a:solidFill>
                <a:srgbClr val="FF00FF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" name="Oval 43"/>
              <p:cNvSpPr>
                <a:spLocks noChangeArrowheads="1"/>
              </p:cNvSpPr>
              <p:nvPr/>
            </p:nvSpPr>
            <p:spPr bwMode="auto">
              <a:xfrm>
                <a:off x="4560" y="1104"/>
                <a:ext cx="96" cy="96"/>
              </a:xfrm>
              <a:prstGeom prst="ellipse">
                <a:avLst/>
              </a:prstGeom>
              <a:solidFill>
                <a:srgbClr val="FF00FF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9" name="Oval 44"/>
              <p:cNvSpPr>
                <a:spLocks noChangeArrowheads="1"/>
              </p:cNvSpPr>
              <p:nvPr/>
            </p:nvSpPr>
            <p:spPr bwMode="auto">
              <a:xfrm>
                <a:off x="5088" y="1104"/>
                <a:ext cx="96" cy="96"/>
              </a:xfrm>
              <a:prstGeom prst="ellipse">
                <a:avLst/>
              </a:prstGeom>
              <a:solidFill>
                <a:srgbClr val="FF00FF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5" name="Group 45"/>
            <p:cNvGrpSpPr>
              <a:grpSpLocks/>
            </p:cNvGrpSpPr>
            <p:nvPr/>
          </p:nvGrpSpPr>
          <p:grpSpPr bwMode="auto">
            <a:xfrm>
              <a:off x="2304" y="2047"/>
              <a:ext cx="3024" cy="113"/>
              <a:chOff x="2208" y="1087"/>
              <a:chExt cx="3024" cy="113"/>
            </a:xfrm>
          </p:grpSpPr>
          <p:sp>
            <p:nvSpPr>
              <p:cNvPr id="6" name="Line 46"/>
              <p:cNvSpPr>
                <a:spLocks noChangeShapeType="1"/>
              </p:cNvSpPr>
              <p:nvPr/>
            </p:nvSpPr>
            <p:spPr bwMode="auto">
              <a:xfrm>
                <a:off x="2208" y="1152"/>
                <a:ext cx="3024" cy="0"/>
              </a:xfrm>
              <a:prstGeom prst="line">
                <a:avLst/>
              </a:prstGeom>
              <a:noFill/>
              <a:ln w="28575">
                <a:solidFill>
                  <a:srgbClr val="117D1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" name="Oval 47"/>
              <p:cNvSpPr>
                <a:spLocks noChangeArrowheads="1"/>
              </p:cNvSpPr>
              <p:nvPr/>
            </p:nvSpPr>
            <p:spPr bwMode="auto">
              <a:xfrm>
                <a:off x="2880" y="1104"/>
                <a:ext cx="96" cy="96"/>
              </a:xfrm>
              <a:prstGeom prst="ellipse">
                <a:avLst/>
              </a:prstGeom>
              <a:solidFill>
                <a:srgbClr val="FF00FF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" name="Oval 48"/>
              <p:cNvSpPr>
                <a:spLocks noChangeArrowheads="1"/>
              </p:cNvSpPr>
              <p:nvPr/>
            </p:nvSpPr>
            <p:spPr bwMode="auto">
              <a:xfrm>
                <a:off x="2304" y="1104"/>
                <a:ext cx="96" cy="96"/>
              </a:xfrm>
              <a:prstGeom prst="ellipse">
                <a:avLst/>
              </a:prstGeom>
              <a:solidFill>
                <a:srgbClr val="FF00FF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" name="Oval 49"/>
              <p:cNvSpPr>
                <a:spLocks noChangeArrowheads="1"/>
              </p:cNvSpPr>
              <p:nvPr/>
            </p:nvSpPr>
            <p:spPr bwMode="auto">
              <a:xfrm>
                <a:off x="3456" y="1104"/>
                <a:ext cx="96" cy="96"/>
              </a:xfrm>
              <a:prstGeom prst="ellipse">
                <a:avLst/>
              </a:prstGeom>
              <a:solidFill>
                <a:srgbClr val="FF00FF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" name="Oval 50"/>
              <p:cNvSpPr>
                <a:spLocks noChangeArrowheads="1"/>
              </p:cNvSpPr>
              <p:nvPr/>
            </p:nvSpPr>
            <p:spPr bwMode="auto">
              <a:xfrm>
                <a:off x="4030" y="1087"/>
                <a:ext cx="96" cy="96"/>
              </a:xfrm>
              <a:prstGeom prst="ellipse">
                <a:avLst/>
              </a:prstGeom>
              <a:solidFill>
                <a:srgbClr val="FF00FF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" name="Oval 51"/>
              <p:cNvSpPr>
                <a:spLocks noChangeArrowheads="1"/>
              </p:cNvSpPr>
              <p:nvPr/>
            </p:nvSpPr>
            <p:spPr bwMode="auto">
              <a:xfrm>
                <a:off x="4560" y="1104"/>
                <a:ext cx="96" cy="96"/>
              </a:xfrm>
              <a:prstGeom prst="ellipse">
                <a:avLst/>
              </a:prstGeom>
              <a:solidFill>
                <a:srgbClr val="FF00FF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" name="Oval 52"/>
              <p:cNvSpPr>
                <a:spLocks noChangeArrowheads="1"/>
              </p:cNvSpPr>
              <p:nvPr/>
            </p:nvSpPr>
            <p:spPr bwMode="auto">
              <a:xfrm>
                <a:off x="5088" y="1104"/>
                <a:ext cx="96" cy="96"/>
              </a:xfrm>
              <a:prstGeom prst="ellipse">
                <a:avLst/>
              </a:prstGeom>
              <a:solidFill>
                <a:srgbClr val="FF00FF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sp>
        <p:nvSpPr>
          <p:cNvPr id="27" name="Line 11"/>
          <p:cNvSpPr>
            <a:spLocks noChangeShapeType="1"/>
          </p:cNvSpPr>
          <p:nvPr/>
        </p:nvSpPr>
        <p:spPr bwMode="auto">
          <a:xfrm>
            <a:off x="4342242" y="787792"/>
            <a:ext cx="1210635" cy="1689469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11"/>
          <p:cNvSpPr>
            <a:spLocks noChangeShapeType="1"/>
          </p:cNvSpPr>
          <p:nvPr/>
        </p:nvSpPr>
        <p:spPr bwMode="auto">
          <a:xfrm>
            <a:off x="4607991" y="135302"/>
            <a:ext cx="1003941" cy="135650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 flipH="1">
            <a:off x="5710377" y="135303"/>
            <a:ext cx="816912" cy="134620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11"/>
          <p:cNvSpPr>
            <a:spLocks noChangeShapeType="1"/>
          </p:cNvSpPr>
          <p:nvPr/>
        </p:nvSpPr>
        <p:spPr bwMode="auto">
          <a:xfrm flipV="1">
            <a:off x="5731274" y="331773"/>
            <a:ext cx="1240162" cy="2148964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5379998" y="74363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i="0" dirty="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5433016" y="2737517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i="0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33" name="Arc 86"/>
          <p:cNvSpPr>
            <a:spLocks/>
          </p:cNvSpPr>
          <p:nvPr/>
        </p:nvSpPr>
        <p:spPr bwMode="auto">
          <a:xfrm flipH="1">
            <a:off x="5343187" y="1325232"/>
            <a:ext cx="152400" cy="228600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3633364"/>
              </p:ext>
            </p:extLst>
          </p:nvPr>
        </p:nvGraphicFramePr>
        <p:xfrm>
          <a:off x="4988725" y="1115118"/>
          <a:ext cx="300038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4" name="公式" r:id="rId3" imgW="57227" imgH="114182" progId="Equation.3">
                  <p:embed/>
                </p:oleObj>
              </mc:Choice>
              <mc:Fallback>
                <p:oleObj name="公式" r:id="rId3" imgW="57227" imgH="1141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8725" y="1115118"/>
                        <a:ext cx="300038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808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Arc 86"/>
          <p:cNvSpPr>
            <a:spLocks/>
          </p:cNvSpPr>
          <p:nvPr/>
        </p:nvSpPr>
        <p:spPr bwMode="auto">
          <a:xfrm rot="5400000" flipH="1">
            <a:off x="5764127" y="1385270"/>
            <a:ext cx="241300" cy="149225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0355215"/>
              </p:ext>
            </p:extLst>
          </p:nvPr>
        </p:nvGraphicFramePr>
        <p:xfrm>
          <a:off x="5997516" y="1128880"/>
          <a:ext cx="300038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5" name="公式" r:id="rId5" imgW="57227" imgH="114182" progId="Equation.3">
                  <p:embed/>
                </p:oleObj>
              </mc:Choice>
              <mc:Fallback>
                <p:oleObj name="公式" r:id="rId5" imgW="57227" imgH="1141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7516" y="1128880"/>
                        <a:ext cx="300038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808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" name="Group 53"/>
          <p:cNvGrpSpPr>
            <a:grpSpLocks/>
          </p:cNvGrpSpPr>
          <p:nvPr/>
        </p:nvGrpSpPr>
        <p:grpSpPr bwMode="auto">
          <a:xfrm>
            <a:off x="8826643" y="1528611"/>
            <a:ext cx="536575" cy="1038225"/>
            <a:chOff x="4269" y="1296"/>
            <a:chExt cx="338" cy="654"/>
          </a:xfrm>
        </p:grpSpPr>
        <p:sp>
          <p:nvSpPr>
            <p:cNvPr id="38" name="Line 54"/>
            <p:cNvSpPr>
              <a:spLocks noChangeShapeType="1"/>
            </p:cNvSpPr>
            <p:nvPr/>
          </p:nvSpPr>
          <p:spPr bwMode="auto">
            <a:xfrm flipH="1">
              <a:off x="4269" y="1296"/>
              <a:ext cx="3" cy="6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Rectangle 55"/>
            <p:cNvSpPr>
              <a:spLocks noChangeArrowheads="1"/>
            </p:cNvSpPr>
            <p:nvPr/>
          </p:nvSpPr>
          <p:spPr bwMode="auto">
            <a:xfrm>
              <a:off x="4379" y="1435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solidFill>
                    <a:schemeClr val="accent2"/>
                  </a:solidFill>
                </a:rPr>
                <a:t>d</a:t>
              </a:r>
            </a:p>
          </p:txBody>
        </p:sp>
      </p:grpSp>
      <p:sp>
        <p:nvSpPr>
          <p:cNvPr id="40" name="矩形 39"/>
          <p:cNvSpPr/>
          <p:nvPr/>
        </p:nvSpPr>
        <p:spPr>
          <a:xfrm>
            <a:off x="2546901" y="4142713"/>
            <a:ext cx="70391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两束平行光分别被原子</a:t>
            </a:r>
            <a:r>
              <a:rPr lang="en-US" altLang="zh-CN" sz="28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8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反射，</a:t>
            </a:r>
            <a:r>
              <a:rPr lang="zh-CN" altLang="en-US" sz="2800" b="1" dirty="0">
                <a:solidFill>
                  <a:srgbClr val="0000FF"/>
                </a:solidFill>
              </a:rPr>
              <a:t>光程差为</a:t>
            </a:r>
          </a:p>
        </p:txBody>
      </p:sp>
      <p:sp>
        <p:nvSpPr>
          <p:cNvPr id="41" name="Line 2074"/>
          <p:cNvSpPr>
            <a:spLocks noChangeShapeType="1"/>
          </p:cNvSpPr>
          <p:nvPr/>
        </p:nvSpPr>
        <p:spPr bwMode="auto">
          <a:xfrm flipH="1">
            <a:off x="5613050" y="1662996"/>
            <a:ext cx="10256" cy="760854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Line 2074"/>
          <p:cNvSpPr>
            <a:spLocks noChangeShapeType="1"/>
          </p:cNvSpPr>
          <p:nvPr/>
        </p:nvSpPr>
        <p:spPr bwMode="auto">
          <a:xfrm flipH="1">
            <a:off x="5138999" y="1628532"/>
            <a:ext cx="434774" cy="284159"/>
          </a:xfrm>
          <a:prstGeom prst="line">
            <a:avLst/>
          </a:prstGeom>
          <a:noFill/>
          <a:ln w="9525">
            <a:solidFill>
              <a:srgbClr val="117D1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Line 2074"/>
          <p:cNvSpPr>
            <a:spLocks noChangeShapeType="1"/>
          </p:cNvSpPr>
          <p:nvPr/>
        </p:nvSpPr>
        <p:spPr bwMode="auto">
          <a:xfrm>
            <a:off x="5702402" y="1646978"/>
            <a:ext cx="343014" cy="230924"/>
          </a:xfrm>
          <a:prstGeom prst="line">
            <a:avLst/>
          </a:prstGeom>
          <a:noFill/>
          <a:ln w="9525">
            <a:solidFill>
              <a:srgbClr val="117D1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Text Box 25"/>
          <p:cNvSpPr txBox="1">
            <a:spLocks noChangeArrowheads="1"/>
          </p:cNvSpPr>
          <p:nvPr/>
        </p:nvSpPr>
        <p:spPr bwMode="auto">
          <a:xfrm>
            <a:off x="4738625" y="1895281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i="0" dirty="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45" name="Text Box 25"/>
          <p:cNvSpPr txBox="1">
            <a:spLocks noChangeArrowheads="1"/>
          </p:cNvSpPr>
          <p:nvPr/>
        </p:nvSpPr>
        <p:spPr bwMode="auto">
          <a:xfrm>
            <a:off x="6172959" y="1792718"/>
            <a:ext cx="4074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i="0" dirty="0">
                <a:solidFill>
                  <a:schemeClr val="accent2"/>
                </a:solidFill>
              </a:rPr>
              <a:t>D</a:t>
            </a:r>
          </a:p>
        </p:txBody>
      </p:sp>
      <p:sp>
        <p:nvSpPr>
          <p:cNvPr id="46" name="Line 2074"/>
          <p:cNvSpPr>
            <a:spLocks noChangeShapeType="1"/>
          </p:cNvSpPr>
          <p:nvPr/>
        </p:nvSpPr>
        <p:spPr bwMode="auto">
          <a:xfrm flipV="1">
            <a:off x="5944507" y="1677972"/>
            <a:ext cx="80693" cy="121408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Line 2074"/>
          <p:cNvSpPr>
            <a:spLocks noChangeShapeType="1"/>
          </p:cNvSpPr>
          <p:nvPr/>
        </p:nvSpPr>
        <p:spPr bwMode="auto">
          <a:xfrm>
            <a:off x="6025200" y="1688126"/>
            <a:ext cx="139559" cy="91321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Line 2074"/>
          <p:cNvSpPr>
            <a:spLocks noChangeShapeType="1"/>
          </p:cNvSpPr>
          <p:nvPr/>
        </p:nvSpPr>
        <p:spPr bwMode="auto">
          <a:xfrm flipV="1">
            <a:off x="5026856" y="1706728"/>
            <a:ext cx="166681" cy="108004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Line 2074"/>
          <p:cNvSpPr>
            <a:spLocks noChangeShapeType="1"/>
          </p:cNvSpPr>
          <p:nvPr/>
        </p:nvSpPr>
        <p:spPr bwMode="auto">
          <a:xfrm>
            <a:off x="5196880" y="1688126"/>
            <a:ext cx="88113" cy="142449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Arc 86"/>
          <p:cNvSpPr>
            <a:spLocks/>
          </p:cNvSpPr>
          <p:nvPr/>
        </p:nvSpPr>
        <p:spPr bwMode="auto">
          <a:xfrm rot="14946739" flipH="1">
            <a:off x="5434306" y="1716766"/>
            <a:ext cx="171661" cy="206733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7018321"/>
              </p:ext>
            </p:extLst>
          </p:nvPr>
        </p:nvGraphicFramePr>
        <p:xfrm>
          <a:off x="5253767" y="1832191"/>
          <a:ext cx="300038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6" name="公式" r:id="rId7" imgW="57227" imgH="114182" progId="Equation.3">
                  <p:embed/>
                </p:oleObj>
              </mc:Choice>
              <mc:Fallback>
                <p:oleObj name="公式" r:id="rId7" imgW="57227" imgH="1141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3767" y="1832191"/>
                        <a:ext cx="300038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808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Arc 86"/>
          <p:cNvSpPr>
            <a:spLocks/>
          </p:cNvSpPr>
          <p:nvPr/>
        </p:nvSpPr>
        <p:spPr bwMode="auto">
          <a:xfrm rot="10800000" flipH="1">
            <a:off x="5620437" y="1742094"/>
            <a:ext cx="255327" cy="218936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3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3437725"/>
              </p:ext>
            </p:extLst>
          </p:nvPr>
        </p:nvGraphicFramePr>
        <p:xfrm>
          <a:off x="5603338" y="1899046"/>
          <a:ext cx="300038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7" name="公式" r:id="rId8" imgW="57227" imgH="114182" progId="Equation.3">
                  <p:embed/>
                </p:oleObj>
              </mc:Choice>
              <mc:Fallback>
                <p:oleObj name="公式" r:id="rId8" imgW="57227" imgH="1141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338" y="1899046"/>
                        <a:ext cx="300038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808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9603197"/>
              </p:ext>
            </p:extLst>
          </p:nvPr>
        </p:nvGraphicFramePr>
        <p:xfrm>
          <a:off x="3074786" y="4836922"/>
          <a:ext cx="2035175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8" name="公式" r:id="rId9" imgW="812520" imgH="215640" progId="Equation.3">
                  <p:embed/>
                </p:oleObj>
              </mc:Choice>
              <mc:Fallback>
                <p:oleObj name="公式" r:id="rId9" imgW="8125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4786" y="4836922"/>
                        <a:ext cx="2035175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944194"/>
              </p:ext>
            </p:extLst>
          </p:nvPr>
        </p:nvGraphicFramePr>
        <p:xfrm>
          <a:off x="5193537" y="4887932"/>
          <a:ext cx="2034969" cy="683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9" name="公式" r:id="rId11" imgW="660240" imgH="203040" progId="Equation.3">
                  <p:embed/>
                </p:oleObj>
              </mc:Choice>
              <mc:Fallback>
                <p:oleObj name="公式" r:id="rId11" imgW="6602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3537" y="4887932"/>
                        <a:ext cx="2034969" cy="6837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矩形 55"/>
          <p:cNvSpPr>
            <a:spLocks noChangeArrowheads="1"/>
          </p:cNvSpPr>
          <p:nvPr/>
        </p:nvSpPr>
        <p:spPr bwMode="auto">
          <a:xfrm>
            <a:off x="2688691" y="5657197"/>
            <a:ext cx="689731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i="0" dirty="0">
                <a:solidFill>
                  <a:srgbClr val="009900"/>
                </a:solidFill>
                <a:ea typeface="仿宋_GB2312"/>
                <a:cs typeface="仿宋_GB2312"/>
              </a:rPr>
              <a:t>式中</a:t>
            </a:r>
            <a:r>
              <a:rPr lang="zh-CN" altLang="en-US" i="0" dirty="0">
                <a:solidFill>
                  <a:srgbClr val="FF0000"/>
                </a:solidFill>
                <a:latin typeface="MS Reference Sans Serif" panose="020B0604030504040204" pitchFamily="34" charset="0"/>
                <a:ea typeface="仿宋_GB2312"/>
                <a:cs typeface="仿宋_GB2312"/>
                <a:sym typeface="Symbol" panose="05050102010706020507" pitchFamily="18" charset="2"/>
              </a:rPr>
              <a:t>θ</a:t>
            </a:r>
            <a:r>
              <a:rPr lang="zh-CN" altLang="en-US" i="0" dirty="0">
                <a:solidFill>
                  <a:srgbClr val="00B050"/>
                </a:solidFill>
                <a:ea typeface="仿宋_GB2312"/>
                <a:cs typeface="仿宋_GB2312"/>
                <a:sym typeface="Symbol" panose="05050102010706020507" pitchFamily="18" charset="2"/>
              </a:rPr>
              <a:t> </a:t>
            </a:r>
            <a:r>
              <a:rPr lang="zh-CN" altLang="en-US" i="0" dirty="0">
                <a:solidFill>
                  <a:srgbClr val="009900"/>
                </a:solidFill>
                <a:ea typeface="仿宋_GB2312"/>
                <a:cs typeface="仿宋_GB2312"/>
                <a:sym typeface="Symbol" panose="05050102010706020507" pitchFamily="18" charset="2"/>
              </a:rPr>
              <a:t>是掠射角，</a:t>
            </a:r>
            <a:r>
              <a:rPr lang="en-US" altLang="zh-CN" dirty="0">
                <a:solidFill>
                  <a:srgbClr val="FF0000"/>
                </a:solidFill>
              </a:rPr>
              <a:t>d</a:t>
            </a:r>
            <a:r>
              <a:rPr lang="zh-CN" altLang="en-US" i="0" dirty="0">
                <a:solidFill>
                  <a:srgbClr val="9900FF"/>
                </a:solidFill>
              </a:rPr>
              <a:t>为相邻反射原子层的间距，即反射晶面间距。</a:t>
            </a:r>
          </a:p>
        </p:txBody>
      </p:sp>
    </p:spTree>
    <p:extLst>
      <p:ext uri="{BB962C8B-B14F-4D97-AF65-F5344CB8AC3E}">
        <p14:creationId xmlns:p14="http://schemas.microsoft.com/office/powerpoint/2010/main" val="53351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2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0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/>
      <p:bldP spid="32" grpId="0"/>
      <p:bldP spid="33" grpId="0" animBg="1"/>
      <p:bldP spid="35" grpId="0" animBg="1"/>
      <p:bldP spid="41" grpId="0" animBg="1"/>
      <p:bldP spid="42" grpId="0" animBg="1"/>
      <p:bldP spid="43" grpId="0" animBg="1"/>
      <p:bldP spid="44" grpId="0"/>
      <p:bldP spid="45" grpId="0"/>
      <p:bldP spid="46" grpId="0" animBg="1"/>
      <p:bldP spid="47" grpId="0" animBg="1"/>
      <p:bldP spid="48" grpId="0" animBg="1"/>
      <p:bldP spid="49" grpId="0" animBg="1"/>
      <p:bldP spid="50" grpId="0" animBg="1"/>
      <p:bldP spid="52" grpId="0" animBg="1"/>
      <p:bldP spid="5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2452468" y="1428603"/>
            <a:ext cx="7440980" cy="2275454"/>
            <a:chOff x="2304" y="1296"/>
            <a:chExt cx="3024" cy="864"/>
          </a:xfrm>
        </p:grpSpPr>
        <p:grpSp>
          <p:nvGrpSpPr>
            <p:cNvPr id="3" name="Group 29"/>
            <p:cNvGrpSpPr>
              <a:grpSpLocks/>
            </p:cNvGrpSpPr>
            <p:nvPr/>
          </p:nvGrpSpPr>
          <p:grpSpPr bwMode="auto">
            <a:xfrm>
              <a:off x="2304" y="1296"/>
              <a:ext cx="3024" cy="96"/>
              <a:chOff x="2208" y="1104"/>
              <a:chExt cx="3024" cy="96"/>
            </a:xfrm>
          </p:grpSpPr>
          <p:sp>
            <p:nvSpPr>
              <p:cNvPr id="20" name="Line 30"/>
              <p:cNvSpPr>
                <a:spLocks noChangeShapeType="1"/>
              </p:cNvSpPr>
              <p:nvPr/>
            </p:nvSpPr>
            <p:spPr bwMode="auto">
              <a:xfrm>
                <a:off x="2208" y="1152"/>
                <a:ext cx="3024" cy="0"/>
              </a:xfrm>
              <a:prstGeom prst="line">
                <a:avLst/>
              </a:prstGeom>
              <a:noFill/>
              <a:ln w="28575">
                <a:solidFill>
                  <a:srgbClr val="117D1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Oval 31"/>
              <p:cNvSpPr>
                <a:spLocks noChangeArrowheads="1"/>
              </p:cNvSpPr>
              <p:nvPr/>
            </p:nvSpPr>
            <p:spPr bwMode="auto">
              <a:xfrm>
                <a:off x="2880" y="1104"/>
                <a:ext cx="96" cy="96"/>
              </a:xfrm>
              <a:prstGeom prst="ellipse">
                <a:avLst/>
              </a:prstGeom>
              <a:solidFill>
                <a:srgbClr val="FF00FF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" name="Oval 32"/>
              <p:cNvSpPr>
                <a:spLocks noChangeArrowheads="1"/>
              </p:cNvSpPr>
              <p:nvPr/>
            </p:nvSpPr>
            <p:spPr bwMode="auto">
              <a:xfrm>
                <a:off x="2304" y="1104"/>
                <a:ext cx="96" cy="96"/>
              </a:xfrm>
              <a:prstGeom prst="ellipse">
                <a:avLst/>
              </a:prstGeom>
              <a:solidFill>
                <a:srgbClr val="FF00FF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3" name="Oval 33"/>
              <p:cNvSpPr>
                <a:spLocks noChangeArrowheads="1"/>
              </p:cNvSpPr>
              <p:nvPr/>
            </p:nvSpPr>
            <p:spPr bwMode="auto">
              <a:xfrm>
                <a:off x="3456" y="1104"/>
                <a:ext cx="96" cy="96"/>
              </a:xfrm>
              <a:prstGeom prst="ellipse">
                <a:avLst/>
              </a:prstGeom>
              <a:solidFill>
                <a:srgbClr val="FF00FF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4" name="Oval 34"/>
              <p:cNvSpPr>
                <a:spLocks noChangeArrowheads="1"/>
              </p:cNvSpPr>
              <p:nvPr/>
            </p:nvSpPr>
            <p:spPr bwMode="auto">
              <a:xfrm>
                <a:off x="4030" y="1104"/>
                <a:ext cx="96" cy="96"/>
              </a:xfrm>
              <a:prstGeom prst="ellipse">
                <a:avLst/>
              </a:prstGeom>
              <a:solidFill>
                <a:srgbClr val="FF00FF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5" name="Oval 35"/>
              <p:cNvSpPr>
                <a:spLocks noChangeArrowheads="1"/>
              </p:cNvSpPr>
              <p:nvPr/>
            </p:nvSpPr>
            <p:spPr bwMode="auto">
              <a:xfrm>
                <a:off x="4560" y="1104"/>
                <a:ext cx="96" cy="96"/>
              </a:xfrm>
              <a:prstGeom prst="ellipse">
                <a:avLst/>
              </a:prstGeom>
              <a:solidFill>
                <a:srgbClr val="FF00FF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6" name="Oval 36"/>
              <p:cNvSpPr>
                <a:spLocks noChangeArrowheads="1"/>
              </p:cNvSpPr>
              <p:nvPr/>
            </p:nvSpPr>
            <p:spPr bwMode="auto">
              <a:xfrm>
                <a:off x="5088" y="1104"/>
                <a:ext cx="96" cy="96"/>
              </a:xfrm>
              <a:prstGeom prst="ellipse">
                <a:avLst/>
              </a:prstGeom>
              <a:solidFill>
                <a:srgbClr val="FF00FF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" name="Group 37"/>
            <p:cNvGrpSpPr>
              <a:grpSpLocks/>
            </p:cNvGrpSpPr>
            <p:nvPr/>
          </p:nvGrpSpPr>
          <p:grpSpPr bwMode="auto">
            <a:xfrm>
              <a:off x="2304" y="1680"/>
              <a:ext cx="3024" cy="96"/>
              <a:chOff x="2208" y="1104"/>
              <a:chExt cx="3024" cy="96"/>
            </a:xfrm>
          </p:grpSpPr>
          <p:sp>
            <p:nvSpPr>
              <p:cNvPr id="13" name="Line 38"/>
              <p:cNvSpPr>
                <a:spLocks noChangeShapeType="1"/>
              </p:cNvSpPr>
              <p:nvPr/>
            </p:nvSpPr>
            <p:spPr bwMode="auto">
              <a:xfrm>
                <a:off x="2208" y="1152"/>
                <a:ext cx="3024" cy="0"/>
              </a:xfrm>
              <a:prstGeom prst="line">
                <a:avLst/>
              </a:prstGeom>
              <a:noFill/>
              <a:ln w="28575">
                <a:solidFill>
                  <a:srgbClr val="117D1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Oval 39"/>
              <p:cNvSpPr>
                <a:spLocks noChangeArrowheads="1"/>
              </p:cNvSpPr>
              <p:nvPr/>
            </p:nvSpPr>
            <p:spPr bwMode="auto">
              <a:xfrm>
                <a:off x="2880" y="1104"/>
                <a:ext cx="96" cy="96"/>
              </a:xfrm>
              <a:prstGeom prst="ellipse">
                <a:avLst/>
              </a:prstGeom>
              <a:solidFill>
                <a:srgbClr val="FF00FF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" name="Oval 40"/>
              <p:cNvSpPr>
                <a:spLocks noChangeArrowheads="1"/>
              </p:cNvSpPr>
              <p:nvPr/>
            </p:nvSpPr>
            <p:spPr bwMode="auto">
              <a:xfrm>
                <a:off x="2304" y="1104"/>
                <a:ext cx="96" cy="96"/>
              </a:xfrm>
              <a:prstGeom prst="ellipse">
                <a:avLst/>
              </a:prstGeom>
              <a:solidFill>
                <a:srgbClr val="FF00FF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" name="Oval 41"/>
              <p:cNvSpPr>
                <a:spLocks noChangeArrowheads="1"/>
              </p:cNvSpPr>
              <p:nvPr/>
            </p:nvSpPr>
            <p:spPr bwMode="auto">
              <a:xfrm>
                <a:off x="3456" y="1104"/>
                <a:ext cx="96" cy="96"/>
              </a:xfrm>
              <a:prstGeom prst="ellipse">
                <a:avLst/>
              </a:prstGeom>
              <a:solidFill>
                <a:srgbClr val="FF00FF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" name="Oval 42"/>
              <p:cNvSpPr>
                <a:spLocks noChangeArrowheads="1"/>
              </p:cNvSpPr>
              <p:nvPr/>
            </p:nvSpPr>
            <p:spPr bwMode="auto">
              <a:xfrm>
                <a:off x="4033" y="1104"/>
                <a:ext cx="96" cy="96"/>
              </a:xfrm>
              <a:prstGeom prst="ellipse">
                <a:avLst/>
              </a:prstGeom>
              <a:solidFill>
                <a:srgbClr val="FF00FF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" name="Oval 43"/>
              <p:cNvSpPr>
                <a:spLocks noChangeArrowheads="1"/>
              </p:cNvSpPr>
              <p:nvPr/>
            </p:nvSpPr>
            <p:spPr bwMode="auto">
              <a:xfrm>
                <a:off x="4560" y="1104"/>
                <a:ext cx="96" cy="96"/>
              </a:xfrm>
              <a:prstGeom prst="ellipse">
                <a:avLst/>
              </a:prstGeom>
              <a:solidFill>
                <a:srgbClr val="FF00FF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9" name="Oval 44"/>
              <p:cNvSpPr>
                <a:spLocks noChangeArrowheads="1"/>
              </p:cNvSpPr>
              <p:nvPr/>
            </p:nvSpPr>
            <p:spPr bwMode="auto">
              <a:xfrm>
                <a:off x="5088" y="1104"/>
                <a:ext cx="96" cy="96"/>
              </a:xfrm>
              <a:prstGeom prst="ellipse">
                <a:avLst/>
              </a:prstGeom>
              <a:solidFill>
                <a:srgbClr val="FF00FF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5" name="Group 45"/>
            <p:cNvGrpSpPr>
              <a:grpSpLocks/>
            </p:cNvGrpSpPr>
            <p:nvPr/>
          </p:nvGrpSpPr>
          <p:grpSpPr bwMode="auto">
            <a:xfrm>
              <a:off x="2304" y="2047"/>
              <a:ext cx="3024" cy="113"/>
              <a:chOff x="2208" y="1087"/>
              <a:chExt cx="3024" cy="113"/>
            </a:xfrm>
          </p:grpSpPr>
          <p:sp>
            <p:nvSpPr>
              <p:cNvPr id="6" name="Line 46"/>
              <p:cNvSpPr>
                <a:spLocks noChangeShapeType="1"/>
              </p:cNvSpPr>
              <p:nvPr/>
            </p:nvSpPr>
            <p:spPr bwMode="auto">
              <a:xfrm>
                <a:off x="2208" y="1152"/>
                <a:ext cx="3024" cy="0"/>
              </a:xfrm>
              <a:prstGeom prst="line">
                <a:avLst/>
              </a:prstGeom>
              <a:noFill/>
              <a:ln w="28575">
                <a:solidFill>
                  <a:srgbClr val="117D1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" name="Oval 47"/>
              <p:cNvSpPr>
                <a:spLocks noChangeArrowheads="1"/>
              </p:cNvSpPr>
              <p:nvPr/>
            </p:nvSpPr>
            <p:spPr bwMode="auto">
              <a:xfrm>
                <a:off x="2880" y="1104"/>
                <a:ext cx="96" cy="96"/>
              </a:xfrm>
              <a:prstGeom prst="ellipse">
                <a:avLst/>
              </a:prstGeom>
              <a:solidFill>
                <a:srgbClr val="FF00FF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" name="Oval 48"/>
              <p:cNvSpPr>
                <a:spLocks noChangeArrowheads="1"/>
              </p:cNvSpPr>
              <p:nvPr/>
            </p:nvSpPr>
            <p:spPr bwMode="auto">
              <a:xfrm>
                <a:off x="2304" y="1104"/>
                <a:ext cx="96" cy="96"/>
              </a:xfrm>
              <a:prstGeom prst="ellipse">
                <a:avLst/>
              </a:prstGeom>
              <a:solidFill>
                <a:srgbClr val="FF00FF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" name="Oval 49"/>
              <p:cNvSpPr>
                <a:spLocks noChangeArrowheads="1"/>
              </p:cNvSpPr>
              <p:nvPr/>
            </p:nvSpPr>
            <p:spPr bwMode="auto">
              <a:xfrm>
                <a:off x="3456" y="1104"/>
                <a:ext cx="96" cy="96"/>
              </a:xfrm>
              <a:prstGeom prst="ellipse">
                <a:avLst/>
              </a:prstGeom>
              <a:solidFill>
                <a:srgbClr val="FF00FF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" name="Oval 50"/>
              <p:cNvSpPr>
                <a:spLocks noChangeArrowheads="1"/>
              </p:cNvSpPr>
              <p:nvPr/>
            </p:nvSpPr>
            <p:spPr bwMode="auto">
              <a:xfrm>
                <a:off x="4030" y="1087"/>
                <a:ext cx="96" cy="96"/>
              </a:xfrm>
              <a:prstGeom prst="ellipse">
                <a:avLst/>
              </a:prstGeom>
              <a:solidFill>
                <a:srgbClr val="FF00FF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" name="Oval 51"/>
              <p:cNvSpPr>
                <a:spLocks noChangeArrowheads="1"/>
              </p:cNvSpPr>
              <p:nvPr/>
            </p:nvSpPr>
            <p:spPr bwMode="auto">
              <a:xfrm>
                <a:off x="4560" y="1104"/>
                <a:ext cx="96" cy="96"/>
              </a:xfrm>
              <a:prstGeom prst="ellipse">
                <a:avLst/>
              </a:prstGeom>
              <a:solidFill>
                <a:srgbClr val="FF00FF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" name="Oval 52"/>
              <p:cNvSpPr>
                <a:spLocks noChangeArrowheads="1"/>
              </p:cNvSpPr>
              <p:nvPr/>
            </p:nvSpPr>
            <p:spPr bwMode="auto">
              <a:xfrm>
                <a:off x="5088" y="1104"/>
                <a:ext cx="96" cy="96"/>
              </a:xfrm>
              <a:prstGeom prst="ellipse">
                <a:avLst/>
              </a:prstGeom>
              <a:solidFill>
                <a:srgbClr val="FF00FF"/>
              </a:soli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sp>
        <p:nvSpPr>
          <p:cNvPr id="27" name="Line 11"/>
          <p:cNvSpPr>
            <a:spLocks noChangeShapeType="1"/>
          </p:cNvSpPr>
          <p:nvPr/>
        </p:nvSpPr>
        <p:spPr bwMode="auto">
          <a:xfrm>
            <a:off x="4342242" y="787792"/>
            <a:ext cx="1210635" cy="1689469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11"/>
          <p:cNvSpPr>
            <a:spLocks noChangeShapeType="1"/>
          </p:cNvSpPr>
          <p:nvPr/>
        </p:nvSpPr>
        <p:spPr bwMode="auto">
          <a:xfrm>
            <a:off x="4607991" y="135302"/>
            <a:ext cx="1003941" cy="135650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 flipH="1">
            <a:off x="5710377" y="135303"/>
            <a:ext cx="816912" cy="134620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11"/>
          <p:cNvSpPr>
            <a:spLocks noChangeShapeType="1"/>
          </p:cNvSpPr>
          <p:nvPr/>
        </p:nvSpPr>
        <p:spPr bwMode="auto">
          <a:xfrm flipV="1">
            <a:off x="5731274" y="331773"/>
            <a:ext cx="1240162" cy="2148964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5379998" y="74363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i="0" dirty="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5433016" y="2737517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i="0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33" name="Arc 86"/>
          <p:cNvSpPr>
            <a:spLocks/>
          </p:cNvSpPr>
          <p:nvPr/>
        </p:nvSpPr>
        <p:spPr bwMode="auto">
          <a:xfrm flipH="1">
            <a:off x="5343187" y="1325232"/>
            <a:ext cx="152400" cy="228600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840130"/>
              </p:ext>
            </p:extLst>
          </p:nvPr>
        </p:nvGraphicFramePr>
        <p:xfrm>
          <a:off x="4988725" y="1115118"/>
          <a:ext cx="300038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20" name="公式" r:id="rId3" imgW="57227" imgH="114182" progId="Equation.3">
                  <p:embed/>
                </p:oleObj>
              </mc:Choice>
              <mc:Fallback>
                <p:oleObj name="公式" r:id="rId3" imgW="57227" imgH="1141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8725" y="1115118"/>
                        <a:ext cx="300038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808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Arc 86"/>
          <p:cNvSpPr>
            <a:spLocks/>
          </p:cNvSpPr>
          <p:nvPr/>
        </p:nvSpPr>
        <p:spPr bwMode="auto">
          <a:xfrm rot="5400000" flipH="1">
            <a:off x="5764127" y="1385270"/>
            <a:ext cx="241300" cy="149225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509119"/>
              </p:ext>
            </p:extLst>
          </p:nvPr>
        </p:nvGraphicFramePr>
        <p:xfrm>
          <a:off x="5997516" y="1128880"/>
          <a:ext cx="300038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21" name="公式" r:id="rId5" imgW="57227" imgH="114182" progId="Equation.3">
                  <p:embed/>
                </p:oleObj>
              </mc:Choice>
              <mc:Fallback>
                <p:oleObj name="公式" r:id="rId5" imgW="57227" imgH="1141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7516" y="1128880"/>
                        <a:ext cx="300038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808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" name="Group 53"/>
          <p:cNvGrpSpPr>
            <a:grpSpLocks/>
          </p:cNvGrpSpPr>
          <p:nvPr/>
        </p:nvGrpSpPr>
        <p:grpSpPr bwMode="auto">
          <a:xfrm>
            <a:off x="8826643" y="1528611"/>
            <a:ext cx="536575" cy="1038225"/>
            <a:chOff x="4269" y="1296"/>
            <a:chExt cx="338" cy="654"/>
          </a:xfrm>
        </p:grpSpPr>
        <p:sp>
          <p:nvSpPr>
            <p:cNvPr id="38" name="Line 54"/>
            <p:cNvSpPr>
              <a:spLocks noChangeShapeType="1"/>
            </p:cNvSpPr>
            <p:nvPr/>
          </p:nvSpPr>
          <p:spPr bwMode="auto">
            <a:xfrm flipH="1">
              <a:off x="4269" y="1296"/>
              <a:ext cx="3" cy="6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Rectangle 55"/>
            <p:cNvSpPr>
              <a:spLocks noChangeArrowheads="1"/>
            </p:cNvSpPr>
            <p:nvPr/>
          </p:nvSpPr>
          <p:spPr bwMode="auto">
            <a:xfrm>
              <a:off x="4379" y="1435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solidFill>
                    <a:schemeClr val="accent2"/>
                  </a:solidFill>
                </a:rPr>
                <a:t>d</a:t>
              </a:r>
            </a:p>
          </p:txBody>
        </p:sp>
      </p:grpSp>
      <p:sp>
        <p:nvSpPr>
          <p:cNvPr id="40" name="Line 2074"/>
          <p:cNvSpPr>
            <a:spLocks noChangeShapeType="1"/>
          </p:cNvSpPr>
          <p:nvPr/>
        </p:nvSpPr>
        <p:spPr bwMode="auto">
          <a:xfrm flipH="1">
            <a:off x="5613050" y="1662996"/>
            <a:ext cx="10256" cy="760854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Line 2074"/>
          <p:cNvSpPr>
            <a:spLocks noChangeShapeType="1"/>
          </p:cNvSpPr>
          <p:nvPr/>
        </p:nvSpPr>
        <p:spPr bwMode="auto">
          <a:xfrm flipH="1">
            <a:off x="5138999" y="1628532"/>
            <a:ext cx="434774" cy="284159"/>
          </a:xfrm>
          <a:prstGeom prst="line">
            <a:avLst/>
          </a:prstGeom>
          <a:noFill/>
          <a:ln w="9525">
            <a:solidFill>
              <a:srgbClr val="117D1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Line 2074"/>
          <p:cNvSpPr>
            <a:spLocks noChangeShapeType="1"/>
          </p:cNvSpPr>
          <p:nvPr/>
        </p:nvSpPr>
        <p:spPr bwMode="auto">
          <a:xfrm>
            <a:off x="5702402" y="1646978"/>
            <a:ext cx="343014" cy="230924"/>
          </a:xfrm>
          <a:prstGeom prst="line">
            <a:avLst/>
          </a:prstGeom>
          <a:noFill/>
          <a:ln w="9525">
            <a:solidFill>
              <a:srgbClr val="117D1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Text Box 25"/>
          <p:cNvSpPr txBox="1">
            <a:spLocks noChangeArrowheads="1"/>
          </p:cNvSpPr>
          <p:nvPr/>
        </p:nvSpPr>
        <p:spPr bwMode="auto">
          <a:xfrm>
            <a:off x="4738625" y="1895281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i="0" dirty="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44" name="Text Box 25"/>
          <p:cNvSpPr txBox="1">
            <a:spLocks noChangeArrowheads="1"/>
          </p:cNvSpPr>
          <p:nvPr/>
        </p:nvSpPr>
        <p:spPr bwMode="auto">
          <a:xfrm>
            <a:off x="6172959" y="1792718"/>
            <a:ext cx="4074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i="0" dirty="0">
                <a:solidFill>
                  <a:schemeClr val="accent2"/>
                </a:solidFill>
              </a:rPr>
              <a:t>D</a:t>
            </a:r>
          </a:p>
        </p:txBody>
      </p:sp>
      <p:sp>
        <p:nvSpPr>
          <p:cNvPr id="45" name="Line 2074"/>
          <p:cNvSpPr>
            <a:spLocks noChangeShapeType="1"/>
          </p:cNvSpPr>
          <p:nvPr/>
        </p:nvSpPr>
        <p:spPr bwMode="auto">
          <a:xfrm flipV="1">
            <a:off x="5944507" y="1677972"/>
            <a:ext cx="80693" cy="121408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Line 2074"/>
          <p:cNvSpPr>
            <a:spLocks noChangeShapeType="1"/>
          </p:cNvSpPr>
          <p:nvPr/>
        </p:nvSpPr>
        <p:spPr bwMode="auto">
          <a:xfrm>
            <a:off x="6025200" y="1688126"/>
            <a:ext cx="139559" cy="91321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Line 2074"/>
          <p:cNvSpPr>
            <a:spLocks noChangeShapeType="1"/>
          </p:cNvSpPr>
          <p:nvPr/>
        </p:nvSpPr>
        <p:spPr bwMode="auto">
          <a:xfrm flipV="1">
            <a:off x="5026856" y="1706728"/>
            <a:ext cx="166681" cy="108004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Line 2074"/>
          <p:cNvSpPr>
            <a:spLocks noChangeShapeType="1"/>
          </p:cNvSpPr>
          <p:nvPr/>
        </p:nvSpPr>
        <p:spPr bwMode="auto">
          <a:xfrm>
            <a:off x="5196880" y="1688126"/>
            <a:ext cx="88113" cy="142449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Arc 86"/>
          <p:cNvSpPr>
            <a:spLocks/>
          </p:cNvSpPr>
          <p:nvPr/>
        </p:nvSpPr>
        <p:spPr bwMode="auto">
          <a:xfrm rot="14946739" flipH="1">
            <a:off x="5434306" y="1716766"/>
            <a:ext cx="171661" cy="206733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0769384"/>
              </p:ext>
            </p:extLst>
          </p:nvPr>
        </p:nvGraphicFramePr>
        <p:xfrm>
          <a:off x="5253767" y="1832191"/>
          <a:ext cx="300038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22" name="公式" r:id="rId7" imgW="57227" imgH="114182" progId="Equation.3">
                  <p:embed/>
                </p:oleObj>
              </mc:Choice>
              <mc:Fallback>
                <p:oleObj name="公式" r:id="rId7" imgW="57227" imgH="1141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3767" y="1832191"/>
                        <a:ext cx="300038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808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Arc 86"/>
          <p:cNvSpPr>
            <a:spLocks/>
          </p:cNvSpPr>
          <p:nvPr/>
        </p:nvSpPr>
        <p:spPr bwMode="auto">
          <a:xfrm rot="10800000" flipH="1">
            <a:off x="5620437" y="1742094"/>
            <a:ext cx="255327" cy="218936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3789470"/>
              </p:ext>
            </p:extLst>
          </p:nvPr>
        </p:nvGraphicFramePr>
        <p:xfrm>
          <a:off x="5603338" y="1899046"/>
          <a:ext cx="300038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23" name="公式" r:id="rId8" imgW="57227" imgH="114182" progId="Equation.3">
                  <p:embed/>
                </p:oleObj>
              </mc:Choice>
              <mc:Fallback>
                <p:oleObj name="公式" r:id="rId8" imgW="57227" imgH="1141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338" y="1899046"/>
                        <a:ext cx="300038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808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6373252"/>
              </p:ext>
            </p:extLst>
          </p:nvPr>
        </p:nvGraphicFramePr>
        <p:xfrm>
          <a:off x="7281863" y="517526"/>
          <a:ext cx="2387600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24" name="公式" r:id="rId9" imgW="774360" imgH="203040" progId="Equation.3">
                  <p:embed/>
                </p:oleObj>
              </mc:Choice>
              <mc:Fallback>
                <p:oleObj name="公式" r:id="rId9" imgW="7743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1863" y="517526"/>
                        <a:ext cx="2387600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ext Box 57"/>
          <p:cNvSpPr txBox="1">
            <a:spLocks noChangeArrowheads="1"/>
          </p:cNvSpPr>
          <p:nvPr/>
        </p:nvSpPr>
        <p:spPr bwMode="auto">
          <a:xfrm>
            <a:off x="2232733" y="3890625"/>
            <a:ext cx="829459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i="0" dirty="0"/>
              <a:t>同一晶面上相邻原子散射的光波的光程差等于零</a:t>
            </a:r>
            <a:r>
              <a:rPr lang="en-US" altLang="zh-CN" i="0" dirty="0"/>
              <a:t>,</a:t>
            </a:r>
            <a:r>
              <a:rPr lang="zh-CN" altLang="en-US" i="0" dirty="0"/>
              <a:t>它们相干加强</a:t>
            </a:r>
            <a:r>
              <a:rPr lang="en-US" altLang="zh-CN" i="0" dirty="0"/>
              <a:t>, </a:t>
            </a:r>
            <a:r>
              <a:rPr lang="zh-CN" altLang="en-US" i="0" dirty="0">
                <a:latin typeface="楷体_GB2312" pitchFamily="49" charset="-122"/>
                <a:ea typeface="楷体_GB2312" pitchFamily="49" charset="-122"/>
              </a:rPr>
              <a:t>反射给出强度最大的方向。一组晶面，可实现多光束相干叠加。</a:t>
            </a:r>
            <a:r>
              <a:rPr lang="zh-CN" altLang="en-US" i="0" dirty="0"/>
              <a:t>若要在该方向上不同晶面上原子散射光相干加强</a:t>
            </a:r>
            <a:r>
              <a:rPr lang="en-US" altLang="zh-CN" i="0" dirty="0"/>
              <a:t>,</a:t>
            </a:r>
            <a:r>
              <a:rPr lang="zh-CN" altLang="en-US" i="0" dirty="0">
                <a:latin typeface="楷体_GB2312" pitchFamily="49" charset="-122"/>
                <a:ea typeface="楷体_GB2312" pitchFamily="49" charset="-122"/>
              </a:rPr>
              <a:t> 满足</a:t>
            </a:r>
            <a:r>
              <a:rPr lang="zh-CN" altLang="en-US" i="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布拉格公式</a:t>
            </a:r>
            <a:r>
              <a:rPr lang="zh-CN" altLang="en-US" i="0" dirty="0">
                <a:latin typeface="楷体_GB2312" pitchFamily="49" charset="-122"/>
                <a:ea typeface="楷体_GB2312" pitchFamily="49" charset="-122"/>
              </a:rPr>
              <a:t>： </a:t>
            </a:r>
          </a:p>
        </p:txBody>
      </p:sp>
      <p:graphicFrame>
        <p:nvGraphicFramePr>
          <p:cNvPr id="55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9369707"/>
              </p:ext>
            </p:extLst>
          </p:nvPr>
        </p:nvGraphicFramePr>
        <p:xfrm>
          <a:off x="7757477" y="6006597"/>
          <a:ext cx="2769846" cy="549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25" name="Equation" r:id="rId11" imgW="847614" imgH="133347" progId="Equation.3">
                  <p:embed/>
                </p:oleObj>
              </mc:Choice>
              <mc:Fallback>
                <p:oleObj name="Equation" r:id="rId11" imgW="847614" imgH="1333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7477" y="6006597"/>
                        <a:ext cx="2769846" cy="5490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4125493"/>
              </p:ext>
            </p:extLst>
          </p:nvPr>
        </p:nvGraphicFramePr>
        <p:xfrm>
          <a:off x="4080524" y="6039664"/>
          <a:ext cx="3045628" cy="667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26" name="公式" r:id="rId13" imgW="1038193" imgH="171408" progId="Equation.3">
                  <p:embed/>
                </p:oleObj>
              </mc:Choice>
              <mc:Fallback>
                <p:oleObj name="公式" r:id="rId13" imgW="1038193" imgH="17140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0524" y="6039664"/>
                        <a:ext cx="3045628" cy="6672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矩形 56"/>
          <p:cNvSpPr/>
          <p:nvPr/>
        </p:nvSpPr>
        <p:spPr>
          <a:xfrm>
            <a:off x="2232734" y="6019488"/>
            <a:ext cx="17236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9900"/>
                </a:solidFill>
              </a:rPr>
              <a:t>干涉极大</a:t>
            </a:r>
          </a:p>
        </p:txBody>
      </p:sp>
    </p:spTree>
    <p:extLst>
      <p:ext uri="{BB962C8B-B14F-4D97-AF65-F5344CB8AC3E}">
        <p14:creationId xmlns:p14="http://schemas.microsoft.com/office/powerpoint/2010/main" val="406319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/>
      <p:bldP spid="32" grpId="0"/>
      <p:bldP spid="33" grpId="0" animBg="1"/>
      <p:bldP spid="35" grpId="0" animBg="1"/>
      <p:bldP spid="40" grpId="0" animBg="1"/>
      <p:bldP spid="41" grpId="0" animBg="1"/>
      <p:bldP spid="42" grpId="0" animBg="1"/>
      <p:bldP spid="43" grpId="0"/>
      <p:bldP spid="44" grpId="0"/>
      <p:bldP spid="45" grpId="0" animBg="1"/>
      <p:bldP spid="46" grpId="0" animBg="1"/>
      <p:bldP spid="47" grpId="0" animBg="1"/>
      <p:bldP spid="48" grpId="0" animBg="1"/>
      <p:bldP spid="49" grpId="0" animBg="1"/>
      <p:bldP spid="51" grpId="0" animBg="1"/>
      <p:bldP spid="54" grpId="0"/>
      <p:bldP spid="5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3"/>
          <p:cNvSpPr txBox="1">
            <a:spLocks noChangeArrowheads="1"/>
          </p:cNvSpPr>
          <p:nvPr/>
        </p:nvSpPr>
        <p:spPr bwMode="auto">
          <a:xfrm>
            <a:off x="1901418" y="2445396"/>
            <a:ext cx="8460432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晶体点阵中相邻点之间的距离与电子波长接近，利用晶体做电子衍射实验。</a:t>
            </a:r>
            <a:r>
              <a:rPr lang="zh-CN" altLang="en-US" sz="28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贝耳电话公司实验室的戴维逊和革末研究电子在镍单晶上的衍射（</a:t>
            </a:r>
            <a:r>
              <a:rPr lang="en-US" altLang="zh-CN" sz="28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1927</a:t>
            </a:r>
            <a:r>
              <a:rPr lang="zh-CN" altLang="en-US" sz="28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），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结果与 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X 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射线衍射实验具有相同规律，证明了德布罗意假设</a:t>
            </a:r>
            <a:r>
              <a:rPr lang="zh-CN" altLang="en-US" sz="28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3" name="Text Box 133"/>
          <p:cNvSpPr txBox="1">
            <a:spLocks noChangeArrowheads="1"/>
          </p:cNvSpPr>
          <p:nvPr/>
        </p:nvSpPr>
        <p:spPr bwMode="auto">
          <a:xfrm>
            <a:off x="1947778" y="892945"/>
            <a:ext cx="836771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765175" indent="-5778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87325" indent="0" eaLnBrk="1" hangingPunct="1"/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戴维逊</a:t>
            </a:r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—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革末实验</a:t>
            </a:r>
            <a:endParaRPr lang="en-US" altLang="zh-CN" sz="2800" b="1" dirty="0">
              <a:solidFill>
                <a:srgbClr val="009900"/>
              </a:solidFill>
              <a:latin typeface="Times New Roman" panose="02020603050405020304" pitchFamily="18" charset="0"/>
            </a:endParaRPr>
          </a:p>
          <a:p>
            <a:pPr marL="187325" indent="0" eaLnBrk="1" hangingPunct="1"/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（ </a:t>
            </a:r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．</a:t>
            </a:r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J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．</a:t>
            </a:r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Davisson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1881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－</a:t>
            </a:r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1958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； </a:t>
            </a:r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L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．</a:t>
            </a:r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H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．</a:t>
            </a:r>
            <a:r>
              <a:rPr lang="en-US" altLang="zh-CN" sz="2800" b="1" dirty="0" err="1">
                <a:solidFill>
                  <a:srgbClr val="009900"/>
                </a:solidFill>
                <a:latin typeface="Times New Roman" panose="02020603050405020304" pitchFamily="18" charset="0"/>
              </a:rPr>
              <a:t>Germer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1895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－</a:t>
            </a:r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1971 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4" name="Text Box 62"/>
          <p:cNvSpPr txBox="1">
            <a:spLocks noChangeArrowheads="1"/>
          </p:cNvSpPr>
          <p:nvPr/>
        </p:nvSpPr>
        <p:spPr bwMode="auto">
          <a:xfrm>
            <a:off x="2333575" y="4611232"/>
            <a:ext cx="7596118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Times New Roman" panose="02020603050405020304" pitchFamily="18" charset="0"/>
              </a:rPr>
              <a:t>戴维逊和革末的实验是用电子束垂直投射到镍单晶，电子束被散射。其强度分布可用德布罗意关系和衍射理论给以解释，从而验证了物质波的存在。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1937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年他们与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G. P.</a:t>
            </a:r>
            <a:r>
              <a:rPr kumimoji="1" lang="zh-CN" altLang="zh-CN" sz="2800" b="1" dirty="0">
                <a:latin typeface="Times New Roman" panose="02020603050405020304" pitchFamily="18" charset="0"/>
              </a:rPr>
              <a:t>汤姆孙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一起获得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Nobel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物理学奖。</a:t>
            </a:r>
          </a:p>
        </p:txBody>
      </p:sp>
    </p:spTree>
    <p:extLst>
      <p:ext uri="{BB962C8B-B14F-4D97-AF65-F5344CB8AC3E}">
        <p14:creationId xmlns:p14="http://schemas.microsoft.com/office/powerpoint/2010/main" val="183406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2437747" y="1844824"/>
            <a:ext cx="7826375" cy="4805362"/>
            <a:chOff x="612" y="1434"/>
            <a:chExt cx="2767" cy="2495"/>
          </a:xfrm>
        </p:grpSpPr>
        <p:sp>
          <p:nvSpPr>
            <p:cNvPr id="3" name="Rectangle 34"/>
            <p:cNvSpPr>
              <a:spLocks noChangeArrowheads="1"/>
            </p:cNvSpPr>
            <p:nvPr/>
          </p:nvSpPr>
          <p:spPr bwMode="auto">
            <a:xfrm>
              <a:off x="612" y="1434"/>
              <a:ext cx="2767" cy="249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 b="1">
                <a:latin typeface="Calibri" panose="020F0502020204030204" pitchFamily="34" charset="0"/>
              </a:endParaRPr>
            </a:p>
          </p:txBody>
        </p:sp>
        <p:sp>
          <p:nvSpPr>
            <p:cNvPr id="4" name="AutoShape 35" descr="大纸屑"/>
            <p:cNvSpPr>
              <a:spLocks noChangeArrowheads="1"/>
            </p:cNvSpPr>
            <p:nvPr/>
          </p:nvSpPr>
          <p:spPr bwMode="auto">
            <a:xfrm>
              <a:off x="1202" y="3419"/>
              <a:ext cx="627" cy="311"/>
            </a:xfrm>
            <a:prstGeom prst="cube">
              <a:avLst>
                <a:gd name="adj" fmla="val 73079"/>
              </a:avLst>
            </a:prstGeom>
            <a:pattFill prst="lgConfetti">
              <a:fgClr>
                <a:schemeClr val="folHlink"/>
              </a:fgClr>
              <a:bgClr>
                <a:srgbClr val="FFFFFF"/>
              </a:bgClr>
            </a:patt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 b="1">
                <a:latin typeface="Calibri" panose="020F0502020204030204" pitchFamily="34" charset="0"/>
              </a:endParaRPr>
            </a:p>
          </p:txBody>
        </p:sp>
        <p:sp>
          <p:nvSpPr>
            <p:cNvPr id="5" name="AutoShape 36"/>
            <p:cNvSpPr>
              <a:spLocks noChangeArrowheads="1"/>
            </p:cNvSpPr>
            <p:nvPr/>
          </p:nvSpPr>
          <p:spPr bwMode="auto">
            <a:xfrm flipV="1">
              <a:off x="1431" y="1621"/>
              <a:ext cx="209" cy="518"/>
            </a:xfrm>
            <a:prstGeom prst="can">
              <a:avLst>
                <a:gd name="adj" fmla="val 47653"/>
              </a:avLst>
            </a:prstGeom>
            <a:gradFill rotWithShape="1">
              <a:gsLst>
                <a:gs pos="0">
                  <a:srgbClr val="FF6600"/>
                </a:gs>
                <a:gs pos="50000">
                  <a:srgbClr val="FFFFFF"/>
                </a:gs>
                <a:gs pos="100000">
                  <a:srgbClr val="FF6600"/>
                </a:gs>
              </a:gsLst>
              <a:lin ang="0" scaled="1"/>
            </a:gradFill>
            <a:ln w="9525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 b="1">
                <a:latin typeface="Calibri" panose="020F0502020204030204" pitchFamily="34" charset="0"/>
              </a:endParaRPr>
            </a:p>
          </p:txBody>
        </p:sp>
        <p:sp>
          <p:nvSpPr>
            <p:cNvPr id="6" name="Oval 37"/>
            <p:cNvSpPr>
              <a:spLocks noChangeArrowheads="1"/>
            </p:cNvSpPr>
            <p:nvPr/>
          </p:nvSpPr>
          <p:spPr bwMode="auto">
            <a:xfrm>
              <a:off x="1481" y="2063"/>
              <a:ext cx="105" cy="57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 b="1">
                <a:latin typeface="Calibri" panose="020F0502020204030204" pitchFamily="34" charset="0"/>
              </a:endParaRPr>
            </a:p>
          </p:txBody>
        </p:sp>
        <p:sp>
          <p:nvSpPr>
            <p:cNvPr id="7" name="Line 38"/>
            <p:cNvSpPr>
              <a:spLocks noChangeShapeType="1"/>
            </p:cNvSpPr>
            <p:nvPr/>
          </p:nvSpPr>
          <p:spPr bwMode="auto">
            <a:xfrm>
              <a:off x="1530" y="2087"/>
              <a:ext cx="1" cy="145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39"/>
            <p:cNvSpPr>
              <a:spLocks noChangeShapeType="1"/>
            </p:cNvSpPr>
            <p:nvPr/>
          </p:nvSpPr>
          <p:spPr bwMode="auto">
            <a:xfrm>
              <a:off x="1271" y="2251"/>
              <a:ext cx="210" cy="1"/>
            </a:xfrm>
            <a:prstGeom prst="line">
              <a:avLst/>
            </a:prstGeom>
            <a:noFill/>
            <a:ln w="5715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40"/>
            <p:cNvSpPr>
              <a:spLocks noChangeShapeType="1"/>
            </p:cNvSpPr>
            <p:nvPr/>
          </p:nvSpPr>
          <p:spPr bwMode="auto">
            <a:xfrm>
              <a:off x="1590" y="2247"/>
              <a:ext cx="210" cy="0"/>
            </a:xfrm>
            <a:prstGeom prst="line">
              <a:avLst/>
            </a:prstGeom>
            <a:noFill/>
            <a:ln w="5715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" name="Group 41"/>
            <p:cNvGrpSpPr>
              <a:grpSpLocks/>
            </p:cNvGrpSpPr>
            <p:nvPr/>
          </p:nvGrpSpPr>
          <p:grpSpPr bwMode="auto">
            <a:xfrm rot="-7860522">
              <a:off x="2431" y="2575"/>
              <a:ext cx="210" cy="238"/>
              <a:chOff x="5843" y="5292"/>
              <a:chExt cx="357" cy="402"/>
            </a:xfrm>
          </p:grpSpPr>
          <p:sp>
            <p:nvSpPr>
              <p:cNvPr id="21" name="AutoShape 42"/>
              <p:cNvSpPr>
                <a:spLocks noChangeArrowheads="1"/>
              </p:cNvSpPr>
              <p:nvPr/>
            </p:nvSpPr>
            <p:spPr bwMode="auto">
              <a:xfrm>
                <a:off x="5843" y="5343"/>
                <a:ext cx="357" cy="351"/>
              </a:xfrm>
              <a:prstGeom prst="can">
                <a:avLst>
                  <a:gd name="adj" fmla="val 34616"/>
                </a:avLst>
              </a:prstGeom>
              <a:gradFill rotWithShape="1">
                <a:gsLst>
                  <a:gs pos="0">
                    <a:srgbClr val="333333"/>
                  </a:gs>
                  <a:gs pos="50000">
                    <a:srgbClr val="FFFFFF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800" b="1">
                  <a:latin typeface="Calibri" panose="020F0502020204030204" pitchFamily="34" charset="0"/>
                </a:endParaRPr>
              </a:p>
            </p:txBody>
          </p:sp>
          <p:sp>
            <p:nvSpPr>
              <p:cNvPr id="22" name="AutoShape 43"/>
              <p:cNvSpPr>
                <a:spLocks noChangeArrowheads="1"/>
              </p:cNvSpPr>
              <p:nvPr/>
            </p:nvSpPr>
            <p:spPr bwMode="auto">
              <a:xfrm>
                <a:off x="5962" y="5292"/>
                <a:ext cx="119" cy="141"/>
              </a:xfrm>
              <a:prstGeom prst="can">
                <a:avLst>
                  <a:gd name="adj" fmla="val 29622"/>
                </a:avLst>
              </a:prstGeom>
              <a:gradFill rotWithShape="1">
                <a:gsLst>
                  <a:gs pos="0">
                    <a:srgbClr val="333333"/>
                  </a:gs>
                  <a:gs pos="50000">
                    <a:srgbClr val="FFFFFF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800" b="1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11" name="Line 44"/>
            <p:cNvSpPr>
              <a:spLocks noChangeShapeType="1"/>
            </p:cNvSpPr>
            <p:nvPr/>
          </p:nvSpPr>
          <p:spPr bwMode="auto">
            <a:xfrm flipV="1">
              <a:off x="1530" y="2785"/>
              <a:ext cx="907" cy="74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Text Box 45"/>
            <p:cNvSpPr txBox="1">
              <a:spLocks noChangeArrowheads="1"/>
            </p:cNvSpPr>
            <p:nvPr/>
          </p:nvSpPr>
          <p:spPr bwMode="auto">
            <a:xfrm>
              <a:off x="783" y="3391"/>
              <a:ext cx="628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镍晶体</a:t>
              </a:r>
            </a:p>
          </p:txBody>
        </p:sp>
        <p:sp>
          <p:nvSpPr>
            <p:cNvPr id="13" name="Text Box 46"/>
            <p:cNvSpPr txBox="1">
              <a:spLocks noChangeArrowheads="1"/>
            </p:cNvSpPr>
            <p:nvPr/>
          </p:nvSpPr>
          <p:spPr bwMode="auto">
            <a:xfrm>
              <a:off x="853" y="1732"/>
              <a:ext cx="697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电子枪</a:t>
              </a:r>
            </a:p>
          </p:txBody>
        </p:sp>
        <p:sp>
          <p:nvSpPr>
            <p:cNvPr id="14" name="Text Box 47"/>
            <p:cNvSpPr txBox="1">
              <a:spLocks noChangeArrowheads="1"/>
            </p:cNvSpPr>
            <p:nvPr/>
          </p:nvSpPr>
          <p:spPr bwMode="auto">
            <a:xfrm>
              <a:off x="992" y="2562"/>
              <a:ext cx="558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电子束</a:t>
              </a:r>
            </a:p>
          </p:txBody>
        </p:sp>
        <p:sp>
          <p:nvSpPr>
            <p:cNvPr id="15" name="Text Box 48"/>
            <p:cNvSpPr txBox="1">
              <a:spLocks noChangeArrowheads="1"/>
            </p:cNvSpPr>
            <p:nvPr/>
          </p:nvSpPr>
          <p:spPr bwMode="auto">
            <a:xfrm>
              <a:off x="1969" y="3080"/>
              <a:ext cx="628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散射线</a:t>
              </a:r>
            </a:p>
          </p:txBody>
        </p:sp>
        <p:sp>
          <p:nvSpPr>
            <p:cNvPr id="16" name="Text Box 49"/>
            <p:cNvSpPr txBox="1">
              <a:spLocks noChangeArrowheads="1"/>
            </p:cNvSpPr>
            <p:nvPr/>
          </p:nvSpPr>
          <p:spPr bwMode="auto">
            <a:xfrm>
              <a:off x="2387" y="2250"/>
              <a:ext cx="837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电子探测器</a:t>
              </a:r>
            </a:p>
          </p:txBody>
        </p:sp>
        <p:sp>
          <p:nvSpPr>
            <p:cNvPr id="17" name="Arc 50"/>
            <p:cNvSpPr>
              <a:spLocks/>
            </p:cNvSpPr>
            <p:nvPr/>
          </p:nvSpPr>
          <p:spPr bwMode="auto">
            <a:xfrm>
              <a:off x="1531" y="3080"/>
              <a:ext cx="347" cy="414"/>
            </a:xfrm>
            <a:custGeom>
              <a:avLst/>
              <a:gdLst>
                <a:gd name="T0" fmla="*/ 0 w 17922"/>
                <a:gd name="T1" fmla="*/ 0 h 21600"/>
                <a:gd name="T2" fmla="*/ 0 w 17922"/>
                <a:gd name="T3" fmla="*/ 0 h 21600"/>
                <a:gd name="T4" fmla="*/ 0 w 17922"/>
                <a:gd name="T5" fmla="*/ 0 h 21600"/>
                <a:gd name="T6" fmla="*/ 0 60000 65536"/>
                <a:gd name="T7" fmla="*/ 0 60000 65536"/>
                <a:gd name="T8" fmla="*/ 0 60000 65536"/>
                <a:gd name="T9" fmla="*/ 0 w 17922"/>
                <a:gd name="T10" fmla="*/ 0 h 21600"/>
                <a:gd name="T11" fmla="*/ 17922 w 1792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922" h="21600" fill="none" extrusionOk="0">
                  <a:moveTo>
                    <a:pt x="0" y="23"/>
                  </a:moveTo>
                  <a:cubicBezTo>
                    <a:pt x="334" y="7"/>
                    <a:pt x="669" y="-1"/>
                    <a:pt x="1004" y="0"/>
                  </a:cubicBezTo>
                  <a:cubicBezTo>
                    <a:pt x="7594" y="0"/>
                    <a:pt x="13824" y="3008"/>
                    <a:pt x="17922" y="8170"/>
                  </a:cubicBezTo>
                </a:path>
                <a:path w="17922" h="21600" stroke="0" extrusionOk="0">
                  <a:moveTo>
                    <a:pt x="0" y="23"/>
                  </a:moveTo>
                  <a:cubicBezTo>
                    <a:pt x="334" y="7"/>
                    <a:pt x="669" y="-1"/>
                    <a:pt x="1004" y="0"/>
                  </a:cubicBezTo>
                  <a:cubicBezTo>
                    <a:pt x="7594" y="0"/>
                    <a:pt x="13824" y="3008"/>
                    <a:pt x="17922" y="8170"/>
                  </a:cubicBezTo>
                  <a:lnTo>
                    <a:pt x="1004" y="21600"/>
                  </a:lnTo>
                  <a:lnTo>
                    <a:pt x="0" y="23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8" name="Object 51"/>
            <p:cNvGraphicFramePr>
              <a:graphicFrameLocks noChangeAspect="1"/>
            </p:cNvGraphicFramePr>
            <p:nvPr/>
          </p:nvGraphicFramePr>
          <p:xfrm>
            <a:off x="1678" y="2886"/>
            <a:ext cx="15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82" name="公式" r:id="rId3" imgW="104737" imgH="161960" progId="Equation.3">
                    <p:embed/>
                  </p:oleObj>
                </mc:Choice>
                <mc:Fallback>
                  <p:oleObj name="公式" r:id="rId3" imgW="104737" imgH="161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8" y="2886"/>
                          <a:ext cx="157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Line 52"/>
            <p:cNvSpPr>
              <a:spLocks noChangeShapeType="1"/>
            </p:cNvSpPr>
            <p:nvPr/>
          </p:nvSpPr>
          <p:spPr bwMode="auto">
            <a:xfrm>
              <a:off x="1528" y="2568"/>
              <a:ext cx="0" cy="31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53"/>
            <p:cNvSpPr>
              <a:spLocks noChangeShapeType="1"/>
            </p:cNvSpPr>
            <p:nvPr/>
          </p:nvSpPr>
          <p:spPr bwMode="auto">
            <a:xfrm flipV="1">
              <a:off x="2018" y="2949"/>
              <a:ext cx="227" cy="18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" name="Group 191"/>
          <p:cNvGrpSpPr>
            <a:grpSpLocks/>
          </p:cNvGrpSpPr>
          <p:nvPr/>
        </p:nvGrpSpPr>
        <p:grpSpPr bwMode="auto">
          <a:xfrm>
            <a:off x="8125759" y="4168924"/>
            <a:ext cx="939800" cy="2247900"/>
            <a:chOff x="4879" y="1985"/>
            <a:chExt cx="592" cy="1416"/>
          </a:xfrm>
        </p:grpSpPr>
        <p:grpSp>
          <p:nvGrpSpPr>
            <p:cNvPr id="24" name="Group 183"/>
            <p:cNvGrpSpPr>
              <a:grpSpLocks/>
            </p:cNvGrpSpPr>
            <p:nvPr/>
          </p:nvGrpSpPr>
          <p:grpSpPr bwMode="auto">
            <a:xfrm>
              <a:off x="4923" y="1985"/>
              <a:ext cx="548" cy="960"/>
              <a:chOff x="4923" y="1985"/>
              <a:chExt cx="548" cy="960"/>
            </a:xfrm>
          </p:grpSpPr>
          <p:sp>
            <p:nvSpPr>
              <p:cNvPr id="33" name="Oval 159"/>
              <p:cNvSpPr>
                <a:spLocks noChangeArrowheads="1"/>
              </p:cNvSpPr>
              <p:nvPr/>
            </p:nvSpPr>
            <p:spPr bwMode="auto">
              <a:xfrm>
                <a:off x="5194" y="2686"/>
                <a:ext cx="277" cy="259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cxnSp>
            <p:nvCxnSpPr>
              <p:cNvPr id="34" name="AutoShape 181"/>
              <p:cNvCxnSpPr>
                <a:cxnSpLocks noChangeShapeType="1"/>
                <a:endCxn id="33" idx="0"/>
              </p:cNvCxnSpPr>
              <p:nvPr/>
            </p:nvCxnSpPr>
            <p:spPr bwMode="auto">
              <a:xfrm>
                <a:off x="4923" y="1985"/>
                <a:ext cx="410" cy="692"/>
              </a:xfrm>
              <a:prstGeom prst="bentConnector2">
                <a:avLst/>
              </a:prstGeom>
              <a:noFill/>
              <a:ln w="38100">
                <a:solidFill>
                  <a:srgbClr val="80008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5" name="Group 188"/>
            <p:cNvGrpSpPr>
              <a:grpSpLocks/>
            </p:cNvGrpSpPr>
            <p:nvPr/>
          </p:nvGrpSpPr>
          <p:grpSpPr bwMode="auto">
            <a:xfrm>
              <a:off x="4879" y="2255"/>
              <a:ext cx="565" cy="1146"/>
              <a:chOff x="4879" y="2255"/>
              <a:chExt cx="565" cy="1146"/>
            </a:xfrm>
          </p:grpSpPr>
          <p:sp>
            <p:nvSpPr>
              <p:cNvPr id="26" name="Line 174"/>
              <p:cNvSpPr>
                <a:spLocks noChangeShapeType="1"/>
              </p:cNvSpPr>
              <p:nvPr/>
            </p:nvSpPr>
            <p:spPr bwMode="auto">
              <a:xfrm flipV="1">
                <a:off x="5204" y="2255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7" name="Text Box 175"/>
              <p:cNvSpPr txBox="1">
                <a:spLocks noChangeArrowheads="1"/>
              </p:cNvSpPr>
              <p:nvPr/>
            </p:nvSpPr>
            <p:spPr bwMode="auto">
              <a:xfrm>
                <a:off x="4879" y="2343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800" b="1" i="1" kern="0">
                    <a:solidFill>
                      <a:sysClr val="windowText" lastClr="000000"/>
                    </a:solidFill>
                    <a:latin typeface="+mn-lt"/>
                    <a:ea typeface="+mn-ea"/>
                  </a:rPr>
                  <a:t>I</a:t>
                </a:r>
                <a:endParaRPr lang="en-US" altLang="zh-CN" sz="2800" b="1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8" name="Line 178"/>
              <p:cNvSpPr>
                <a:spLocks noChangeShapeType="1"/>
              </p:cNvSpPr>
              <p:nvPr/>
            </p:nvSpPr>
            <p:spPr bwMode="auto">
              <a:xfrm flipV="1">
                <a:off x="5290" y="2716"/>
                <a:ext cx="105" cy="18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9" name="Line 184"/>
              <p:cNvSpPr>
                <a:spLocks noChangeShapeType="1"/>
              </p:cNvSpPr>
              <p:nvPr/>
            </p:nvSpPr>
            <p:spPr bwMode="auto">
              <a:xfrm>
                <a:off x="5314" y="2953"/>
                <a:ext cx="0" cy="353"/>
              </a:xfrm>
              <a:prstGeom prst="line">
                <a:avLst/>
              </a:prstGeom>
              <a:noFill/>
              <a:ln w="38100">
                <a:solidFill>
                  <a:srgbClr val="80008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0" name="Line 185"/>
              <p:cNvSpPr>
                <a:spLocks noChangeShapeType="1"/>
              </p:cNvSpPr>
              <p:nvPr/>
            </p:nvSpPr>
            <p:spPr bwMode="auto">
              <a:xfrm>
                <a:off x="5165" y="3289"/>
                <a:ext cx="279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1" name="Line 186"/>
              <p:cNvSpPr>
                <a:spLocks noChangeShapeType="1"/>
              </p:cNvSpPr>
              <p:nvPr/>
            </p:nvSpPr>
            <p:spPr bwMode="auto">
              <a:xfrm>
                <a:off x="5204" y="3345"/>
                <a:ext cx="203" cy="0"/>
              </a:xfrm>
              <a:prstGeom prst="line">
                <a:avLst/>
              </a:prstGeom>
              <a:noFill/>
              <a:ln w="28575">
                <a:solidFill>
                  <a:srgbClr val="80008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2" name="Line 187"/>
              <p:cNvSpPr>
                <a:spLocks noChangeShapeType="1"/>
              </p:cNvSpPr>
              <p:nvPr/>
            </p:nvSpPr>
            <p:spPr bwMode="auto">
              <a:xfrm flipV="1">
                <a:off x="5221" y="3401"/>
                <a:ext cx="167" cy="0"/>
              </a:xfrm>
              <a:prstGeom prst="line">
                <a:avLst/>
              </a:prstGeom>
              <a:noFill/>
              <a:ln w="28575">
                <a:solidFill>
                  <a:srgbClr val="80008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</p:grpSp>
      <p:sp>
        <p:nvSpPr>
          <p:cNvPr id="35" name="Text Box 134"/>
          <p:cNvSpPr txBox="1">
            <a:spLocks noChangeArrowheads="1"/>
          </p:cNvSpPr>
          <p:nvPr/>
        </p:nvSpPr>
        <p:spPr bwMode="auto">
          <a:xfrm>
            <a:off x="5364926" y="6307361"/>
            <a:ext cx="27098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</a:rPr>
              <a:t>实验装置示意图</a:t>
            </a:r>
          </a:p>
        </p:txBody>
      </p:sp>
      <p:sp>
        <p:nvSpPr>
          <p:cNvPr id="36" name="Text Box 63"/>
          <p:cNvSpPr txBox="1">
            <a:spLocks noChangeArrowheads="1"/>
          </p:cNvSpPr>
          <p:nvPr/>
        </p:nvSpPr>
        <p:spPr bwMode="auto">
          <a:xfrm>
            <a:off x="2416072" y="318058"/>
            <a:ext cx="7973831" cy="170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戴维逊</a:t>
            </a:r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—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革末</a:t>
            </a:r>
            <a:r>
              <a:rPr kumimoji="1"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1" charset="-122"/>
              </a:rPr>
              <a:t>实验装置：</a:t>
            </a:r>
            <a:endParaRPr kumimoji="1" lang="zh-CN" altLang="en-US" sz="2400" b="1" dirty="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2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</a:rPr>
              <a:t>电子从灯丝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K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飞出，经电势差为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U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的加速电场，通过狭缝后成为很细的电子束，投射到晶体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M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上，散射后进入电子探测器，由电流计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G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测量出电流。</a:t>
            </a:r>
          </a:p>
        </p:txBody>
      </p:sp>
    </p:spTree>
    <p:extLst>
      <p:ext uri="{BB962C8B-B14F-4D97-AF65-F5344CB8AC3E}">
        <p14:creationId xmlns:p14="http://schemas.microsoft.com/office/powerpoint/2010/main" val="309026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35"/>
          <p:cNvSpPr txBox="1">
            <a:spLocks noChangeArrowheads="1"/>
          </p:cNvSpPr>
          <p:nvPr/>
        </p:nvSpPr>
        <p:spPr bwMode="auto">
          <a:xfrm>
            <a:off x="2279577" y="188641"/>
            <a:ext cx="7305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kern="0" dirty="0">
                <a:solidFill>
                  <a:srgbClr val="0000FF"/>
                </a:solidFill>
                <a:latin typeface="Times New Roman" pitchFamily="18" charset="0"/>
                <a:ea typeface="+mn-ea"/>
              </a:rPr>
              <a:t>假如电子具有波动性，应满足布喇格公式</a:t>
            </a:r>
            <a:r>
              <a:rPr lang="zh-CN" altLang="en-US" sz="2800" b="1" kern="0" dirty="0">
                <a:solidFill>
                  <a:srgbClr val="0000FF"/>
                </a:solidFill>
                <a:latin typeface="+mn-lt"/>
                <a:ea typeface="+mn-ea"/>
              </a:rPr>
              <a:t> </a:t>
            </a:r>
          </a:p>
        </p:txBody>
      </p:sp>
      <p:graphicFrame>
        <p:nvGraphicFramePr>
          <p:cNvPr id="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7346372"/>
              </p:ext>
            </p:extLst>
          </p:nvPr>
        </p:nvGraphicFramePr>
        <p:xfrm>
          <a:off x="2549320" y="878842"/>
          <a:ext cx="2865680" cy="607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33" name="公式" r:id="rId3" imgW="837836" imgH="177723" progId="Equation.3">
                  <p:embed/>
                </p:oleObj>
              </mc:Choice>
              <mc:Fallback>
                <p:oleObj name="公式" r:id="rId3" imgW="837836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9320" y="878842"/>
                        <a:ext cx="2865680" cy="6074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37750"/>
              </p:ext>
            </p:extLst>
          </p:nvPr>
        </p:nvGraphicFramePr>
        <p:xfrm>
          <a:off x="5945224" y="987199"/>
          <a:ext cx="2769846" cy="549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34" name="Equation" r:id="rId5" imgW="847614" imgH="133347" progId="Equation.3">
                  <p:embed/>
                </p:oleObj>
              </mc:Choice>
              <mc:Fallback>
                <p:oleObj name="Equation" r:id="rId5" imgW="847614" imgH="1333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5224" y="987199"/>
                        <a:ext cx="2769846" cy="5490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39"/>
          <p:cNvSpPr>
            <a:spLocks noChangeArrowheads="1"/>
          </p:cNvSpPr>
          <p:nvPr/>
        </p:nvSpPr>
        <p:spPr bwMode="auto">
          <a:xfrm>
            <a:off x="2279576" y="1605023"/>
            <a:ext cx="58753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9900CC"/>
                </a:solidFill>
                <a:latin typeface="Times New Roman" panose="02020603050405020304" pitchFamily="18" charset="0"/>
              </a:rPr>
              <a:t>此时电表中应出现最大的电流。</a:t>
            </a:r>
          </a:p>
        </p:txBody>
      </p:sp>
      <p:graphicFrame>
        <p:nvGraphicFramePr>
          <p:cNvPr id="6" name="Object 10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552102"/>
              </p:ext>
            </p:extLst>
          </p:nvPr>
        </p:nvGraphicFramePr>
        <p:xfrm>
          <a:off x="2207477" y="2188761"/>
          <a:ext cx="2733257" cy="1412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35" name="Equation" r:id="rId7" imgW="761760" imgH="393480" progId="Equation.DSMT4">
                  <p:embed/>
                </p:oleObj>
              </mc:Choice>
              <mc:Fallback>
                <p:oleObj name="Equation" r:id="rId7" imgW="7617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477" y="2188761"/>
                        <a:ext cx="2733257" cy="14126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6"/>
          <p:cNvSpPr>
            <a:spLocks noChangeArrowheads="1"/>
          </p:cNvSpPr>
          <p:nvPr/>
        </p:nvSpPr>
        <p:spPr bwMode="auto">
          <a:xfrm flipV="1">
            <a:off x="5602324" y="2690766"/>
            <a:ext cx="685800" cy="372911"/>
          </a:xfrm>
          <a:prstGeom prst="rightArrow">
            <a:avLst>
              <a:gd name="adj1" fmla="val 50000"/>
              <a:gd name="adj2" fmla="val 79689"/>
            </a:avLst>
          </a:prstGeom>
          <a:gradFill flip="none" rotWithShape="1">
            <a:gsLst>
              <a:gs pos="0">
                <a:srgbClr val="00FFFF">
                  <a:tint val="66000"/>
                  <a:satMod val="160000"/>
                </a:srgbClr>
              </a:gs>
              <a:gs pos="50000">
                <a:srgbClr val="00FFFF">
                  <a:tint val="44500"/>
                  <a:satMod val="160000"/>
                </a:srgbClr>
              </a:gs>
              <a:gs pos="100000">
                <a:srgbClr val="00FFFF">
                  <a:tint val="23500"/>
                  <a:satMod val="160000"/>
                </a:srgbClr>
              </a:gs>
            </a:gsLst>
            <a:lin ang="10800000" scaled="1"/>
            <a:tileRect/>
          </a:gradFill>
          <a:ln w="12699">
            <a:solidFill>
              <a:srgbClr val="FF00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/>
          </a:p>
        </p:txBody>
      </p:sp>
      <p:graphicFrame>
        <p:nvGraphicFramePr>
          <p:cNvPr id="8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19723"/>
              </p:ext>
            </p:extLst>
          </p:nvPr>
        </p:nvGraphicFramePr>
        <p:xfrm>
          <a:off x="6613286" y="2160122"/>
          <a:ext cx="2484437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36" name="Equation" r:id="rId9" imgW="685800" imgH="444240" progId="Equation.DSMT4">
                  <p:embed/>
                </p:oleObj>
              </mc:Choice>
              <mc:Fallback>
                <p:oleObj name="Equation" r:id="rId9" imgW="6858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3286" y="2160122"/>
                        <a:ext cx="2484437" cy="160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utoShape 6"/>
          <p:cNvSpPr>
            <a:spLocks noChangeArrowheads="1"/>
          </p:cNvSpPr>
          <p:nvPr/>
        </p:nvSpPr>
        <p:spPr bwMode="auto">
          <a:xfrm flipV="1">
            <a:off x="1773245" y="4244058"/>
            <a:ext cx="685800" cy="372911"/>
          </a:xfrm>
          <a:prstGeom prst="rightArrow">
            <a:avLst>
              <a:gd name="adj1" fmla="val 50000"/>
              <a:gd name="adj2" fmla="val 79689"/>
            </a:avLst>
          </a:prstGeom>
          <a:solidFill>
            <a:srgbClr val="FFFF00"/>
          </a:solidFill>
          <a:ln w="12699">
            <a:solidFill>
              <a:srgbClr val="FF00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/>
          </a:p>
        </p:txBody>
      </p:sp>
      <p:graphicFrame>
        <p:nvGraphicFramePr>
          <p:cNvPr id="10" name="Object 10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697530"/>
              </p:ext>
            </p:extLst>
          </p:nvPr>
        </p:nvGraphicFramePr>
        <p:xfrm>
          <a:off x="2849563" y="3733800"/>
          <a:ext cx="3879850" cy="139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37" name="Equation" r:id="rId11" imgW="1168200" imgH="419040" progId="Equation.DSMT4">
                  <p:embed/>
                </p:oleObj>
              </mc:Choice>
              <mc:Fallback>
                <p:oleObj name="Equation" r:id="rId11" imgW="11682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563" y="3733800"/>
                        <a:ext cx="3879850" cy="1392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6"/>
          <p:cNvSpPr>
            <a:spLocks noChangeArrowheads="1"/>
          </p:cNvSpPr>
          <p:nvPr/>
        </p:nvSpPr>
        <p:spPr bwMode="auto">
          <a:xfrm flipV="1">
            <a:off x="7134013" y="4244060"/>
            <a:ext cx="685800" cy="372911"/>
          </a:xfrm>
          <a:prstGeom prst="rightArrow">
            <a:avLst>
              <a:gd name="adj1" fmla="val 50000"/>
              <a:gd name="adj2" fmla="val 79689"/>
            </a:avLst>
          </a:prstGeom>
          <a:solidFill>
            <a:srgbClr val="00FF00"/>
          </a:solidFill>
          <a:ln w="12699">
            <a:solidFill>
              <a:srgbClr val="FF00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/>
          </a:p>
        </p:txBody>
      </p:sp>
      <p:graphicFrame>
        <p:nvGraphicFramePr>
          <p:cNvPr id="13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522933"/>
              </p:ext>
            </p:extLst>
          </p:nvPr>
        </p:nvGraphicFramePr>
        <p:xfrm>
          <a:off x="7900776" y="3801071"/>
          <a:ext cx="2322512" cy="125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38" name="公式" r:id="rId13" imgW="752595" imgH="400042" progId="Equation.3">
                  <p:embed/>
                </p:oleObj>
              </mc:Choice>
              <mc:Fallback>
                <p:oleObj name="公式" r:id="rId13" imgW="752595" imgH="4000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0776" y="3801071"/>
                        <a:ext cx="2322512" cy="1258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AutoShape 6"/>
          <p:cNvSpPr>
            <a:spLocks noChangeArrowheads="1"/>
          </p:cNvSpPr>
          <p:nvPr/>
        </p:nvSpPr>
        <p:spPr bwMode="auto">
          <a:xfrm flipV="1">
            <a:off x="3223414" y="5906415"/>
            <a:ext cx="685800" cy="372911"/>
          </a:xfrm>
          <a:prstGeom prst="rightArrow">
            <a:avLst>
              <a:gd name="adj1" fmla="val 50000"/>
              <a:gd name="adj2" fmla="val 79689"/>
            </a:avLst>
          </a:prstGeom>
          <a:solidFill>
            <a:srgbClr val="00FFFF"/>
          </a:solidFill>
          <a:ln w="12699">
            <a:solidFill>
              <a:srgbClr val="FF00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/>
          </a:p>
        </p:txBody>
      </p:sp>
      <p:graphicFrame>
        <p:nvGraphicFramePr>
          <p:cNvPr id="15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535104"/>
              </p:ext>
            </p:extLst>
          </p:nvPr>
        </p:nvGraphicFramePr>
        <p:xfrm>
          <a:off x="4248980" y="5465809"/>
          <a:ext cx="3392488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39" name="公式" r:id="rId15" imgW="1130300" imgH="419100" progId="Equation.3">
                  <p:embed/>
                </p:oleObj>
              </mc:Choice>
              <mc:Fallback>
                <p:oleObj name="公式" r:id="rId15" imgW="11303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8980" y="5465809"/>
                        <a:ext cx="3392488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3644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5" grpId="0"/>
      <p:bldP spid="7" grpId="0" animBg="1"/>
      <p:bldP spid="9" grpId="0" animBg="1"/>
      <p:bldP spid="11" grpId="0" animBg="1"/>
      <p:bldP spid="1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 Box 45"/>
          <p:cNvSpPr txBox="1">
            <a:spLocks noChangeArrowheads="1"/>
          </p:cNvSpPr>
          <p:nvPr/>
        </p:nvSpPr>
        <p:spPr bwMode="auto">
          <a:xfrm>
            <a:off x="2105026" y="6018214"/>
            <a:ext cx="8277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若固定</a:t>
            </a:r>
            <a:r>
              <a:rPr lang="zh-CN" alt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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角，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改变加速电压，会多次出现电流极大</a:t>
            </a:r>
          </a:p>
        </p:txBody>
      </p:sp>
      <p:graphicFrame>
        <p:nvGraphicFramePr>
          <p:cNvPr id="80" name="Object 48"/>
          <p:cNvGraphicFramePr>
            <a:graphicFrameLocks noChangeAspect="1"/>
          </p:cNvGraphicFramePr>
          <p:nvPr/>
        </p:nvGraphicFramePr>
        <p:xfrm>
          <a:off x="2724150" y="1909763"/>
          <a:ext cx="247808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6" name="公式" r:id="rId3" imgW="825142" imgH="215806" progId="Equation.3">
                  <p:embed/>
                </p:oleObj>
              </mc:Choice>
              <mc:Fallback>
                <p:oleObj name="公式" r:id="rId3" imgW="825142" imgH="215806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150" y="1909763"/>
                        <a:ext cx="2478088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Object 70"/>
          <p:cNvGraphicFramePr>
            <a:graphicFrameLocks noChangeAspect="1"/>
          </p:cNvGraphicFramePr>
          <p:nvPr/>
        </p:nvGraphicFramePr>
        <p:xfrm>
          <a:off x="2139950" y="449264"/>
          <a:ext cx="3392488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7" name="公式" r:id="rId5" imgW="1130300" imgH="419100" progId="Equation.3">
                  <p:embed/>
                </p:oleObj>
              </mc:Choice>
              <mc:Fallback>
                <p:oleObj name="公式" r:id="rId5" imgW="1130300" imgH="419100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50" y="449264"/>
                        <a:ext cx="3392488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73"/>
          <p:cNvGraphicFramePr>
            <a:graphicFrameLocks noChangeAspect="1"/>
          </p:cNvGraphicFramePr>
          <p:nvPr/>
        </p:nvGraphicFramePr>
        <p:xfrm>
          <a:off x="2473325" y="2851151"/>
          <a:ext cx="3460750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8" name="公式" r:id="rId7" imgW="1028254" imgH="393529" progId="Equation.3">
                  <p:embed/>
                </p:oleObj>
              </mc:Choice>
              <mc:Fallback>
                <p:oleObj name="公式" r:id="rId7" imgW="1028254" imgH="393529" progId="Equation.3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3325" y="2851151"/>
                        <a:ext cx="3460750" cy="132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74"/>
          <p:cNvGraphicFramePr>
            <a:graphicFrameLocks noChangeAspect="1"/>
          </p:cNvGraphicFramePr>
          <p:nvPr/>
        </p:nvGraphicFramePr>
        <p:xfrm>
          <a:off x="2166939" y="4435476"/>
          <a:ext cx="7970837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9" name="公式" r:id="rId9" imgW="2451100" imgH="393700" progId="Equation.3">
                  <p:embed/>
                </p:oleObj>
              </mc:Choice>
              <mc:Fallback>
                <p:oleObj name="公式" r:id="rId9" imgW="2451100" imgH="393700" progId="Equation.3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39" y="4435476"/>
                        <a:ext cx="7970837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" name="Group 2"/>
          <p:cNvGrpSpPr>
            <a:grpSpLocks/>
          </p:cNvGrpSpPr>
          <p:nvPr/>
        </p:nvGrpSpPr>
        <p:grpSpPr bwMode="auto">
          <a:xfrm>
            <a:off x="7083425" y="307975"/>
            <a:ext cx="990600" cy="2590800"/>
            <a:chOff x="3696" y="1776"/>
            <a:chExt cx="624" cy="1632"/>
          </a:xfrm>
        </p:grpSpPr>
        <p:sp>
          <p:nvSpPr>
            <p:cNvPr id="46" name="Line 3"/>
            <p:cNvSpPr>
              <a:spLocks noChangeShapeType="1"/>
            </p:cNvSpPr>
            <p:nvPr/>
          </p:nvSpPr>
          <p:spPr bwMode="auto">
            <a:xfrm>
              <a:off x="3840" y="1776"/>
              <a:ext cx="480" cy="12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9" name="Line 4"/>
            <p:cNvSpPr>
              <a:spLocks noChangeShapeType="1"/>
            </p:cNvSpPr>
            <p:nvPr/>
          </p:nvSpPr>
          <p:spPr bwMode="auto">
            <a:xfrm>
              <a:off x="3696" y="1872"/>
              <a:ext cx="624" cy="15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51" name="Group 5"/>
          <p:cNvGrpSpPr>
            <a:grpSpLocks/>
          </p:cNvGrpSpPr>
          <p:nvPr/>
        </p:nvGrpSpPr>
        <p:grpSpPr bwMode="auto">
          <a:xfrm>
            <a:off x="8150225" y="307975"/>
            <a:ext cx="762000" cy="2514600"/>
            <a:chOff x="4368" y="1776"/>
            <a:chExt cx="480" cy="1584"/>
          </a:xfrm>
        </p:grpSpPr>
        <p:sp>
          <p:nvSpPr>
            <p:cNvPr id="52" name="Line 6"/>
            <p:cNvSpPr>
              <a:spLocks noChangeShapeType="1"/>
            </p:cNvSpPr>
            <p:nvPr/>
          </p:nvSpPr>
          <p:spPr bwMode="auto">
            <a:xfrm flipV="1">
              <a:off x="4368" y="1776"/>
              <a:ext cx="336" cy="12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3" name="Line 7"/>
            <p:cNvSpPr>
              <a:spLocks noChangeShapeType="1"/>
            </p:cNvSpPr>
            <p:nvPr/>
          </p:nvSpPr>
          <p:spPr bwMode="auto">
            <a:xfrm flipV="1">
              <a:off x="4416" y="1872"/>
              <a:ext cx="432" cy="148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54" name="Group 8"/>
          <p:cNvGrpSpPr>
            <a:grpSpLocks/>
          </p:cNvGrpSpPr>
          <p:nvPr/>
        </p:nvGrpSpPr>
        <p:grpSpPr bwMode="auto">
          <a:xfrm>
            <a:off x="7200900" y="1722438"/>
            <a:ext cx="457200" cy="533400"/>
            <a:chOff x="235" y="2321"/>
            <a:chExt cx="288" cy="336"/>
          </a:xfrm>
        </p:grpSpPr>
        <p:sp>
          <p:nvSpPr>
            <p:cNvPr id="55" name="Arc 9"/>
            <p:cNvSpPr>
              <a:spLocks/>
            </p:cNvSpPr>
            <p:nvPr/>
          </p:nvSpPr>
          <p:spPr bwMode="auto">
            <a:xfrm flipH="1">
              <a:off x="331" y="2465"/>
              <a:ext cx="192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graphicFrame>
          <p:nvGraphicFramePr>
            <p:cNvPr id="22566" name="Object 10"/>
            <p:cNvGraphicFramePr>
              <a:graphicFrameLocks noChangeAspect="1"/>
            </p:cNvGraphicFramePr>
            <p:nvPr/>
          </p:nvGraphicFramePr>
          <p:xfrm>
            <a:off x="235" y="2321"/>
            <a:ext cx="177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50" name="公式" r:id="rId11" imgW="104737" imgH="161960" progId="Equation.3">
                    <p:embed/>
                  </p:oleObj>
                </mc:Choice>
                <mc:Fallback>
                  <p:oleObj name="公式" r:id="rId11" imgW="104737" imgH="16196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lum bright="-96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" y="2321"/>
                          <a:ext cx="177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6" name="Group 50"/>
          <p:cNvGrpSpPr>
            <a:grpSpLocks/>
          </p:cNvGrpSpPr>
          <p:nvPr/>
        </p:nvGrpSpPr>
        <p:grpSpPr bwMode="auto">
          <a:xfrm>
            <a:off x="6778625" y="2212975"/>
            <a:ext cx="3048000" cy="1371600"/>
            <a:chOff x="3310" y="1538"/>
            <a:chExt cx="1920" cy="864"/>
          </a:xfrm>
        </p:grpSpPr>
        <p:grpSp>
          <p:nvGrpSpPr>
            <p:cNvPr id="22539" name="Group 13"/>
            <p:cNvGrpSpPr>
              <a:grpSpLocks/>
            </p:cNvGrpSpPr>
            <p:nvPr/>
          </p:nvGrpSpPr>
          <p:grpSpPr bwMode="auto">
            <a:xfrm>
              <a:off x="3310" y="1538"/>
              <a:ext cx="1920" cy="96"/>
              <a:chOff x="3504" y="2976"/>
              <a:chExt cx="1920" cy="96"/>
            </a:xfrm>
          </p:grpSpPr>
          <p:sp>
            <p:nvSpPr>
              <p:cNvPr id="100" name="Line 14"/>
              <p:cNvSpPr>
                <a:spLocks noChangeShapeType="1"/>
              </p:cNvSpPr>
              <p:nvPr/>
            </p:nvSpPr>
            <p:spPr bwMode="auto">
              <a:xfrm>
                <a:off x="3504" y="3024"/>
                <a:ext cx="1920" cy="0"/>
              </a:xfrm>
              <a:prstGeom prst="line">
                <a:avLst/>
              </a:prstGeom>
              <a:noFill/>
              <a:ln w="12700">
                <a:solidFill>
                  <a:srgbClr val="33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grpSp>
            <p:nvGrpSpPr>
              <p:cNvPr id="22559" name="Group 15"/>
              <p:cNvGrpSpPr>
                <a:grpSpLocks/>
              </p:cNvGrpSpPr>
              <p:nvPr/>
            </p:nvGrpSpPr>
            <p:grpSpPr bwMode="auto">
              <a:xfrm>
                <a:off x="3504" y="2976"/>
                <a:ext cx="1776" cy="96"/>
                <a:chOff x="3504" y="2976"/>
                <a:chExt cx="1776" cy="96"/>
              </a:xfrm>
            </p:grpSpPr>
            <p:sp>
              <p:nvSpPr>
                <p:cNvPr id="102" name="Oval 16"/>
                <p:cNvSpPr>
                  <a:spLocks noChangeArrowheads="1"/>
                </p:cNvSpPr>
                <p:nvPr/>
              </p:nvSpPr>
              <p:spPr bwMode="auto">
                <a:xfrm>
                  <a:off x="3936" y="2976"/>
                  <a:ext cx="96" cy="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33CCCC"/>
                    </a:gs>
                    <a:gs pos="100000">
                      <a:srgbClr val="185E5E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sysClr val="windowText" lastClr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03" name="Oval 17"/>
                <p:cNvSpPr>
                  <a:spLocks noChangeArrowheads="1"/>
                </p:cNvSpPr>
                <p:nvPr/>
              </p:nvSpPr>
              <p:spPr bwMode="auto">
                <a:xfrm>
                  <a:off x="4320" y="2976"/>
                  <a:ext cx="96" cy="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33CCCC"/>
                    </a:gs>
                    <a:gs pos="100000">
                      <a:srgbClr val="185E5E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sysClr val="windowText" lastClr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04" name="Oval 18"/>
                <p:cNvSpPr>
                  <a:spLocks noChangeArrowheads="1"/>
                </p:cNvSpPr>
                <p:nvPr/>
              </p:nvSpPr>
              <p:spPr bwMode="auto">
                <a:xfrm>
                  <a:off x="4752" y="2976"/>
                  <a:ext cx="96" cy="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33CCCC"/>
                    </a:gs>
                    <a:gs pos="100000">
                      <a:srgbClr val="185E5E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sysClr val="windowText" lastClr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05" name="Oval 19"/>
                <p:cNvSpPr>
                  <a:spLocks noChangeArrowheads="1"/>
                </p:cNvSpPr>
                <p:nvPr/>
              </p:nvSpPr>
              <p:spPr bwMode="auto">
                <a:xfrm>
                  <a:off x="5184" y="2976"/>
                  <a:ext cx="96" cy="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33CCCC"/>
                    </a:gs>
                    <a:gs pos="100000">
                      <a:srgbClr val="185E5E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sysClr val="windowText" lastClr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06" name="Oval 20"/>
                <p:cNvSpPr>
                  <a:spLocks noChangeArrowheads="1"/>
                </p:cNvSpPr>
                <p:nvPr/>
              </p:nvSpPr>
              <p:spPr bwMode="auto">
                <a:xfrm>
                  <a:off x="3504" y="2976"/>
                  <a:ext cx="96" cy="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33CCCC"/>
                    </a:gs>
                    <a:gs pos="100000">
                      <a:srgbClr val="185E5E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sysClr val="windowText" lastClr="000000"/>
                    </a:solidFill>
                    <a:latin typeface="+mn-lt"/>
                    <a:ea typeface="+mn-ea"/>
                  </a:endParaRPr>
                </a:p>
              </p:txBody>
            </p:sp>
          </p:grpSp>
        </p:grpSp>
        <p:grpSp>
          <p:nvGrpSpPr>
            <p:cNvPr id="22540" name="Group 21"/>
            <p:cNvGrpSpPr>
              <a:grpSpLocks/>
            </p:cNvGrpSpPr>
            <p:nvPr/>
          </p:nvGrpSpPr>
          <p:grpSpPr bwMode="auto">
            <a:xfrm>
              <a:off x="3310" y="1922"/>
              <a:ext cx="1920" cy="96"/>
              <a:chOff x="3504" y="2976"/>
              <a:chExt cx="1920" cy="96"/>
            </a:xfrm>
          </p:grpSpPr>
          <p:sp>
            <p:nvSpPr>
              <p:cNvPr id="93" name="Line 22"/>
              <p:cNvSpPr>
                <a:spLocks noChangeShapeType="1"/>
              </p:cNvSpPr>
              <p:nvPr/>
            </p:nvSpPr>
            <p:spPr bwMode="auto">
              <a:xfrm>
                <a:off x="3504" y="3024"/>
                <a:ext cx="1920" cy="0"/>
              </a:xfrm>
              <a:prstGeom prst="line">
                <a:avLst/>
              </a:prstGeom>
              <a:noFill/>
              <a:ln w="12700">
                <a:solidFill>
                  <a:srgbClr val="33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grpSp>
            <p:nvGrpSpPr>
              <p:cNvPr id="22552" name="Group 23"/>
              <p:cNvGrpSpPr>
                <a:grpSpLocks/>
              </p:cNvGrpSpPr>
              <p:nvPr/>
            </p:nvGrpSpPr>
            <p:grpSpPr bwMode="auto">
              <a:xfrm>
                <a:off x="3504" y="2976"/>
                <a:ext cx="1776" cy="96"/>
                <a:chOff x="3504" y="2976"/>
                <a:chExt cx="1776" cy="96"/>
              </a:xfrm>
            </p:grpSpPr>
            <p:sp>
              <p:nvSpPr>
                <p:cNvPr id="95" name="Oval 24"/>
                <p:cNvSpPr>
                  <a:spLocks noChangeArrowheads="1"/>
                </p:cNvSpPr>
                <p:nvPr/>
              </p:nvSpPr>
              <p:spPr bwMode="auto">
                <a:xfrm>
                  <a:off x="3936" y="2976"/>
                  <a:ext cx="96" cy="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33CCCC"/>
                    </a:gs>
                    <a:gs pos="100000">
                      <a:srgbClr val="185E5E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sysClr val="windowText" lastClr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96" name="Oval 25"/>
                <p:cNvSpPr>
                  <a:spLocks noChangeArrowheads="1"/>
                </p:cNvSpPr>
                <p:nvPr/>
              </p:nvSpPr>
              <p:spPr bwMode="auto">
                <a:xfrm>
                  <a:off x="4320" y="2976"/>
                  <a:ext cx="96" cy="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33CCCC"/>
                    </a:gs>
                    <a:gs pos="100000">
                      <a:srgbClr val="185E5E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sysClr val="windowText" lastClr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97" name="Oval 26"/>
                <p:cNvSpPr>
                  <a:spLocks noChangeArrowheads="1"/>
                </p:cNvSpPr>
                <p:nvPr/>
              </p:nvSpPr>
              <p:spPr bwMode="auto">
                <a:xfrm>
                  <a:off x="4752" y="2976"/>
                  <a:ext cx="96" cy="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33CCCC"/>
                    </a:gs>
                    <a:gs pos="100000">
                      <a:srgbClr val="185E5E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sysClr val="windowText" lastClr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98" name="Oval 27"/>
                <p:cNvSpPr>
                  <a:spLocks noChangeArrowheads="1"/>
                </p:cNvSpPr>
                <p:nvPr/>
              </p:nvSpPr>
              <p:spPr bwMode="auto">
                <a:xfrm>
                  <a:off x="5184" y="2976"/>
                  <a:ext cx="96" cy="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33CCCC"/>
                    </a:gs>
                    <a:gs pos="100000">
                      <a:srgbClr val="185E5E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sysClr val="windowText" lastClr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99" name="Oval 28"/>
                <p:cNvSpPr>
                  <a:spLocks noChangeArrowheads="1"/>
                </p:cNvSpPr>
                <p:nvPr/>
              </p:nvSpPr>
              <p:spPr bwMode="auto">
                <a:xfrm>
                  <a:off x="3504" y="2976"/>
                  <a:ext cx="96" cy="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33CCCC"/>
                    </a:gs>
                    <a:gs pos="100000">
                      <a:srgbClr val="185E5E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sysClr val="windowText" lastClr="000000"/>
                    </a:solidFill>
                    <a:latin typeface="+mn-lt"/>
                    <a:ea typeface="+mn-ea"/>
                  </a:endParaRPr>
                </a:p>
              </p:txBody>
            </p:sp>
          </p:grpSp>
        </p:grpSp>
        <p:grpSp>
          <p:nvGrpSpPr>
            <p:cNvPr id="22541" name="Group 29"/>
            <p:cNvGrpSpPr>
              <a:grpSpLocks/>
            </p:cNvGrpSpPr>
            <p:nvPr/>
          </p:nvGrpSpPr>
          <p:grpSpPr bwMode="auto">
            <a:xfrm>
              <a:off x="3310" y="2306"/>
              <a:ext cx="1920" cy="96"/>
              <a:chOff x="3504" y="2976"/>
              <a:chExt cx="1920" cy="96"/>
            </a:xfrm>
          </p:grpSpPr>
          <p:sp>
            <p:nvSpPr>
              <p:cNvPr id="86" name="Line 30"/>
              <p:cNvSpPr>
                <a:spLocks noChangeShapeType="1"/>
              </p:cNvSpPr>
              <p:nvPr/>
            </p:nvSpPr>
            <p:spPr bwMode="auto">
              <a:xfrm>
                <a:off x="3504" y="3024"/>
                <a:ext cx="1920" cy="0"/>
              </a:xfrm>
              <a:prstGeom prst="line">
                <a:avLst/>
              </a:prstGeom>
              <a:noFill/>
              <a:ln w="12700">
                <a:solidFill>
                  <a:srgbClr val="33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grpSp>
            <p:nvGrpSpPr>
              <p:cNvPr id="22545" name="Group 31"/>
              <p:cNvGrpSpPr>
                <a:grpSpLocks/>
              </p:cNvGrpSpPr>
              <p:nvPr/>
            </p:nvGrpSpPr>
            <p:grpSpPr bwMode="auto">
              <a:xfrm>
                <a:off x="3504" y="2976"/>
                <a:ext cx="1776" cy="96"/>
                <a:chOff x="3504" y="2976"/>
                <a:chExt cx="1776" cy="96"/>
              </a:xfrm>
            </p:grpSpPr>
            <p:sp>
              <p:nvSpPr>
                <p:cNvPr id="88" name="Oval 32"/>
                <p:cNvSpPr>
                  <a:spLocks noChangeArrowheads="1"/>
                </p:cNvSpPr>
                <p:nvPr/>
              </p:nvSpPr>
              <p:spPr bwMode="auto">
                <a:xfrm>
                  <a:off x="3936" y="2976"/>
                  <a:ext cx="96" cy="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33CCCC"/>
                    </a:gs>
                    <a:gs pos="100000">
                      <a:srgbClr val="185E5E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sysClr val="windowText" lastClr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89" name="Oval 33"/>
                <p:cNvSpPr>
                  <a:spLocks noChangeArrowheads="1"/>
                </p:cNvSpPr>
                <p:nvPr/>
              </p:nvSpPr>
              <p:spPr bwMode="auto">
                <a:xfrm>
                  <a:off x="4320" y="2976"/>
                  <a:ext cx="96" cy="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33CCCC"/>
                    </a:gs>
                    <a:gs pos="100000">
                      <a:srgbClr val="185E5E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sysClr val="windowText" lastClr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90" name="Oval 34"/>
                <p:cNvSpPr>
                  <a:spLocks noChangeArrowheads="1"/>
                </p:cNvSpPr>
                <p:nvPr/>
              </p:nvSpPr>
              <p:spPr bwMode="auto">
                <a:xfrm>
                  <a:off x="4752" y="2976"/>
                  <a:ext cx="96" cy="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33CCCC"/>
                    </a:gs>
                    <a:gs pos="100000">
                      <a:srgbClr val="185E5E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sysClr val="windowText" lastClr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91" name="Oval 35"/>
                <p:cNvSpPr>
                  <a:spLocks noChangeArrowheads="1"/>
                </p:cNvSpPr>
                <p:nvPr/>
              </p:nvSpPr>
              <p:spPr bwMode="auto">
                <a:xfrm>
                  <a:off x="5184" y="2976"/>
                  <a:ext cx="96" cy="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33CCCC"/>
                    </a:gs>
                    <a:gs pos="100000">
                      <a:srgbClr val="185E5E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sysClr val="windowText" lastClr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92" name="Oval 36"/>
                <p:cNvSpPr>
                  <a:spLocks noChangeArrowheads="1"/>
                </p:cNvSpPr>
                <p:nvPr/>
              </p:nvSpPr>
              <p:spPr bwMode="auto">
                <a:xfrm>
                  <a:off x="3504" y="2976"/>
                  <a:ext cx="96" cy="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33CCCC"/>
                    </a:gs>
                    <a:gs pos="100000">
                      <a:srgbClr val="185E5E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sysClr val="windowText" lastClr="000000"/>
                    </a:solidFill>
                    <a:latin typeface="+mn-lt"/>
                    <a:ea typeface="+mn-ea"/>
                  </a:endParaRPr>
                </a:p>
              </p:txBody>
            </p:sp>
          </p:grpSp>
        </p:grpSp>
        <p:sp>
          <p:nvSpPr>
            <p:cNvPr id="84" name="Line 37"/>
            <p:cNvSpPr>
              <a:spLocks noChangeShapeType="1"/>
            </p:cNvSpPr>
            <p:nvPr/>
          </p:nvSpPr>
          <p:spPr bwMode="auto">
            <a:xfrm>
              <a:off x="4798" y="1970"/>
              <a:ext cx="0" cy="384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2543" name="Text Box 38"/>
            <p:cNvSpPr txBox="1">
              <a:spLocks noChangeArrowheads="1"/>
            </p:cNvSpPr>
            <p:nvPr/>
          </p:nvSpPr>
          <p:spPr bwMode="auto">
            <a:xfrm>
              <a:off x="4804" y="197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1415480" y="3429000"/>
            <a:ext cx="8705850" cy="3021013"/>
            <a:chOff x="276" y="2160"/>
            <a:chExt cx="5484" cy="1903"/>
          </a:xfrm>
        </p:grpSpPr>
        <p:sp>
          <p:nvSpPr>
            <p:cNvPr id="3" name="Line 65"/>
            <p:cNvSpPr>
              <a:spLocks noChangeShapeType="1"/>
            </p:cNvSpPr>
            <p:nvPr/>
          </p:nvSpPr>
          <p:spPr bwMode="auto">
            <a:xfrm>
              <a:off x="276" y="2160"/>
              <a:ext cx="5484" cy="9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" name="Text Box 66"/>
            <p:cNvSpPr txBox="1">
              <a:spLocks noChangeArrowheads="1"/>
            </p:cNvSpPr>
            <p:nvPr/>
          </p:nvSpPr>
          <p:spPr bwMode="auto">
            <a:xfrm>
              <a:off x="556" y="3733"/>
              <a:ext cx="5069" cy="3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kern="0" dirty="0">
                  <a:solidFill>
                    <a:srgbClr val="0000FF"/>
                  </a:solidFill>
                  <a:latin typeface="Times New Roman" pitchFamily="18" charset="0"/>
                </a:rPr>
                <a:t>若固定</a:t>
              </a:r>
              <a:r>
                <a:rPr lang="zh-CN" altLang="en-US" sz="2800" b="1" i="1" kern="0" dirty="0">
                  <a:solidFill>
                    <a:srgbClr val="FF0000"/>
                  </a:solidFill>
                  <a:latin typeface="Times New Roman" pitchFamily="18" charset="0"/>
                  <a:sym typeface="Symbol" pitchFamily="18" charset="2"/>
                </a:rPr>
                <a:t> </a:t>
              </a:r>
              <a:r>
                <a:rPr lang="zh-CN" altLang="en-US" sz="2800" b="1" kern="0" dirty="0">
                  <a:solidFill>
                    <a:srgbClr val="0000FF"/>
                  </a:solidFill>
                  <a:latin typeface="Times New Roman" pitchFamily="18" charset="0"/>
                  <a:sym typeface="Symbol" pitchFamily="18" charset="2"/>
                </a:rPr>
                <a:t>角，</a:t>
              </a:r>
              <a:r>
                <a:rPr lang="zh-CN" altLang="en-US" sz="2800" b="1" kern="0" dirty="0">
                  <a:solidFill>
                    <a:srgbClr val="0000FF"/>
                  </a:solidFill>
                  <a:latin typeface="Times New Roman" pitchFamily="18" charset="0"/>
                </a:rPr>
                <a:t>改变加速电压，会多次出现电流极大</a:t>
              </a:r>
            </a:p>
          </p:txBody>
        </p:sp>
      </p:grpSp>
      <p:grpSp>
        <p:nvGrpSpPr>
          <p:cNvPr id="5" name="Group 79"/>
          <p:cNvGrpSpPr>
            <a:grpSpLocks/>
          </p:cNvGrpSpPr>
          <p:nvPr/>
        </p:nvGrpSpPr>
        <p:grpSpPr bwMode="auto">
          <a:xfrm>
            <a:off x="2207643" y="327025"/>
            <a:ext cx="6732587" cy="2900363"/>
            <a:chOff x="775" y="206"/>
            <a:chExt cx="4241" cy="1827"/>
          </a:xfrm>
        </p:grpSpPr>
        <p:grpSp>
          <p:nvGrpSpPr>
            <p:cNvPr id="6" name="Group 35"/>
            <p:cNvGrpSpPr>
              <a:grpSpLocks/>
            </p:cNvGrpSpPr>
            <p:nvPr/>
          </p:nvGrpSpPr>
          <p:grpSpPr bwMode="auto">
            <a:xfrm>
              <a:off x="1080" y="225"/>
              <a:ext cx="3936" cy="1776"/>
              <a:chOff x="1305" y="1582"/>
              <a:chExt cx="3936" cy="1776"/>
            </a:xfrm>
          </p:grpSpPr>
          <p:sp>
            <p:nvSpPr>
              <p:cNvPr id="16" name="Line 36"/>
              <p:cNvSpPr>
                <a:spLocks noChangeShapeType="1"/>
              </p:cNvSpPr>
              <p:nvPr/>
            </p:nvSpPr>
            <p:spPr bwMode="auto">
              <a:xfrm>
                <a:off x="1305" y="3022"/>
                <a:ext cx="3936" cy="0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" name="Line 37"/>
              <p:cNvSpPr>
                <a:spLocks noChangeShapeType="1"/>
              </p:cNvSpPr>
              <p:nvPr/>
            </p:nvSpPr>
            <p:spPr bwMode="auto">
              <a:xfrm flipV="1">
                <a:off x="1305" y="1582"/>
                <a:ext cx="0" cy="1776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</p:grpSp>
        <p:graphicFrame>
          <p:nvGraphicFramePr>
            <p:cNvPr id="7" name="Object 38"/>
            <p:cNvGraphicFramePr>
              <a:graphicFrameLocks noChangeAspect="1"/>
            </p:cNvGraphicFramePr>
            <p:nvPr/>
          </p:nvGraphicFramePr>
          <p:xfrm>
            <a:off x="4542" y="1778"/>
            <a:ext cx="44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61" name="公式" r:id="rId3" imgW="257254" imgH="180855" progId="Equation.3">
                    <p:embed/>
                  </p:oleObj>
                </mc:Choice>
                <mc:Fallback>
                  <p:oleObj name="公式" r:id="rId3" imgW="257254" imgH="180855" progId="Equation.3">
                    <p:embed/>
                    <p:pic>
                      <p:nvPicPr>
                        <p:cNvPr id="23559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2" y="1778"/>
                          <a:ext cx="440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CC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Line 39"/>
            <p:cNvSpPr>
              <a:spLocks noChangeShapeType="1"/>
            </p:cNvSpPr>
            <p:nvPr/>
          </p:nvSpPr>
          <p:spPr bwMode="auto">
            <a:xfrm>
              <a:off x="3807" y="1628"/>
              <a:ext cx="0" cy="38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Line 40"/>
            <p:cNvSpPr>
              <a:spLocks noChangeShapeType="1"/>
            </p:cNvSpPr>
            <p:nvPr/>
          </p:nvSpPr>
          <p:spPr bwMode="auto">
            <a:xfrm>
              <a:off x="3279" y="1628"/>
              <a:ext cx="0" cy="38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Line 41"/>
            <p:cNvSpPr>
              <a:spLocks noChangeShapeType="1"/>
            </p:cNvSpPr>
            <p:nvPr/>
          </p:nvSpPr>
          <p:spPr bwMode="auto">
            <a:xfrm>
              <a:off x="2703" y="1628"/>
              <a:ext cx="0" cy="38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Line 42"/>
            <p:cNvSpPr>
              <a:spLocks noChangeShapeType="1"/>
            </p:cNvSpPr>
            <p:nvPr/>
          </p:nvSpPr>
          <p:spPr bwMode="auto">
            <a:xfrm>
              <a:off x="2127" y="1628"/>
              <a:ext cx="0" cy="38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Line 43"/>
            <p:cNvSpPr>
              <a:spLocks noChangeShapeType="1"/>
            </p:cNvSpPr>
            <p:nvPr/>
          </p:nvSpPr>
          <p:spPr bwMode="auto">
            <a:xfrm>
              <a:off x="1599" y="1628"/>
              <a:ext cx="0" cy="38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Text Box 53"/>
            <p:cNvSpPr txBox="1">
              <a:spLocks noChangeArrowheads="1"/>
            </p:cNvSpPr>
            <p:nvPr/>
          </p:nvSpPr>
          <p:spPr bwMode="auto">
            <a:xfrm>
              <a:off x="775" y="322"/>
              <a:ext cx="28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4" name="Text Box 61"/>
            <p:cNvSpPr txBox="1">
              <a:spLocks noChangeArrowheads="1"/>
            </p:cNvSpPr>
            <p:nvPr/>
          </p:nvSpPr>
          <p:spPr bwMode="auto">
            <a:xfrm>
              <a:off x="2615" y="264"/>
              <a:ext cx="1240" cy="36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kern="0" dirty="0">
                  <a:solidFill>
                    <a:srgbClr val="0000FF"/>
                  </a:solidFill>
                </a:rPr>
                <a:t>实验结果</a:t>
              </a:r>
              <a:r>
                <a:rPr lang="en-US" altLang="zh-CN" sz="3200" b="1" kern="0" dirty="0">
                  <a:solidFill>
                    <a:srgbClr val="0000FF"/>
                  </a:solidFill>
                </a:rPr>
                <a:t>:</a:t>
              </a:r>
            </a:p>
          </p:txBody>
        </p:sp>
        <p:sp>
          <p:nvSpPr>
            <p:cNvPr id="15" name="Freeform 74"/>
            <p:cNvSpPr>
              <a:spLocks/>
            </p:cNvSpPr>
            <p:nvPr/>
          </p:nvSpPr>
          <p:spPr bwMode="auto">
            <a:xfrm>
              <a:off x="1381" y="206"/>
              <a:ext cx="3200" cy="1357"/>
            </a:xfrm>
            <a:custGeom>
              <a:avLst/>
              <a:gdLst>
                <a:gd name="T0" fmla="*/ 0 w 3209"/>
                <a:gd name="T1" fmla="*/ 54 h 1439"/>
                <a:gd name="T2" fmla="*/ 155 w 3209"/>
                <a:gd name="T3" fmla="*/ 23 h 1439"/>
                <a:gd name="T4" fmla="*/ 441 w 3209"/>
                <a:gd name="T5" fmla="*/ 191 h 1439"/>
                <a:gd name="T6" fmla="*/ 617 w 3209"/>
                <a:gd name="T7" fmla="*/ 49 h 1439"/>
                <a:gd name="T8" fmla="*/ 912 w 3209"/>
                <a:gd name="T9" fmla="*/ 191 h 1439"/>
                <a:gd name="T10" fmla="*/ 1155 w 3209"/>
                <a:gd name="T11" fmla="*/ 78 h 1439"/>
                <a:gd name="T12" fmla="*/ 1445 w 3209"/>
                <a:gd name="T13" fmla="*/ 191 h 1439"/>
                <a:gd name="T14" fmla="*/ 1640 w 3209"/>
                <a:gd name="T15" fmla="*/ 105 h 1439"/>
                <a:gd name="T16" fmla="*/ 1954 w 3209"/>
                <a:gd name="T17" fmla="*/ 191 h 1439"/>
                <a:gd name="T18" fmla="*/ 2172 w 3209"/>
                <a:gd name="T19" fmla="*/ 133 h 1439"/>
                <a:gd name="T20" fmla="*/ 2431 w 3209"/>
                <a:gd name="T21" fmla="*/ 190 h 1439"/>
                <a:gd name="T22" fmla="*/ 2591 w 3209"/>
                <a:gd name="T23" fmla="*/ 157 h 1439"/>
                <a:gd name="T24" fmla="*/ 2811 w 3209"/>
                <a:gd name="T25" fmla="*/ 190 h 1439"/>
                <a:gd name="T26" fmla="*/ 2917 w 3209"/>
                <a:gd name="T27" fmla="*/ 180 h 143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09"/>
                <a:gd name="T43" fmla="*/ 0 h 1439"/>
                <a:gd name="T44" fmla="*/ 3209 w 3209"/>
                <a:gd name="T45" fmla="*/ 1439 h 143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09" h="1439">
                  <a:moveTo>
                    <a:pt x="0" y="396"/>
                  </a:moveTo>
                  <a:cubicBezTo>
                    <a:pt x="38" y="198"/>
                    <a:pt x="76" y="0"/>
                    <a:pt x="155" y="168"/>
                  </a:cubicBezTo>
                  <a:cubicBezTo>
                    <a:pt x="234" y="336"/>
                    <a:pt x="387" y="1370"/>
                    <a:pt x="475" y="1402"/>
                  </a:cubicBezTo>
                  <a:cubicBezTo>
                    <a:pt x="563" y="1434"/>
                    <a:pt x="595" y="360"/>
                    <a:pt x="685" y="360"/>
                  </a:cubicBezTo>
                  <a:cubicBezTo>
                    <a:pt x="775" y="360"/>
                    <a:pt x="918" y="1365"/>
                    <a:pt x="1014" y="1402"/>
                  </a:cubicBezTo>
                  <a:cubicBezTo>
                    <a:pt x="1110" y="1439"/>
                    <a:pt x="1167" y="579"/>
                    <a:pt x="1261" y="579"/>
                  </a:cubicBezTo>
                  <a:cubicBezTo>
                    <a:pt x="1355" y="579"/>
                    <a:pt x="1490" y="1370"/>
                    <a:pt x="1581" y="1402"/>
                  </a:cubicBezTo>
                  <a:cubicBezTo>
                    <a:pt x="1672" y="1434"/>
                    <a:pt x="1714" y="771"/>
                    <a:pt x="1810" y="771"/>
                  </a:cubicBezTo>
                  <a:cubicBezTo>
                    <a:pt x="1906" y="771"/>
                    <a:pt x="2061" y="1369"/>
                    <a:pt x="2157" y="1402"/>
                  </a:cubicBezTo>
                  <a:cubicBezTo>
                    <a:pt x="2253" y="1435"/>
                    <a:pt x="2301" y="973"/>
                    <a:pt x="2386" y="972"/>
                  </a:cubicBezTo>
                  <a:cubicBezTo>
                    <a:pt x="2471" y="971"/>
                    <a:pt x="2591" y="1364"/>
                    <a:pt x="2669" y="1393"/>
                  </a:cubicBezTo>
                  <a:cubicBezTo>
                    <a:pt x="2747" y="1422"/>
                    <a:pt x="2782" y="1147"/>
                    <a:pt x="2852" y="1146"/>
                  </a:cubicBezTo>
                  <a:cubicBezTo>
                    <a:pt x="2922" y="1145"/>
                    <a:pt x="3031" y="1354"/>
                    <a:pt x="3090" y="1384"/>
                  </a:cubicBezTo>
                  <a:cubicBezTo>
                    <a:pt x="3149" y="1414"/>
                    <a:pt x="3179" y="1371"/>
                    <a:pt x="3209" y="132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graphicFrame>
        <p:nvGraphicFramePr>
          <p:cNvPr id="18" name="Object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9859002"/>
              </p:ext>
            </p:extLst>
          </p:nvPr>
        </p:nvGraphicFramePr>
        <p:xfrm>
          <a:off x="2352105" y="3490913"/>
          <a:ext cx="2968625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62" name="公式" r:id="rId5" imgW="1028254" imgH="393529" progId="Equation.3">
                  <p:embed/>
                </p:oleObj>
              </mc:Choice>
              <mc:Fallback>
                <p:oleObj name="公式" r:id="rId5" imgW="1028254" imgH="393529" progId="Equation.3">
                  <p:embed/>
                  <p:pic>
                    <p:nvPicPr>
                      <p:cNvPr id="23556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105" y="3490913"/>
                        <a:ext cx="2968625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247783"/>
              </p:ext>
            </p:extLst>
          </p:nvPr>
        </p:nvGraphicFramePr>
        <p:xfrm>
          <a:off x="1855218" y="4848225"/>
          <a:ext cx="6589712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63" name="公式" r:id="rId7" imgW="2451100" imgH="393700" progId="Equation.3">
                  <p:embed/>
                </p:oleObj>
              </mc:Choice>
              <mc:Fallback>
                <p:oleObj name="公式" r:id="rId7" imgW="2451100" imgH="393700" progId="Equation.3">
                  <p:embed/>
                  <p:pic>
                    <p:nvPicPr>
                      <p:cNvPr id="23557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218" y="4848225"/>
                        <a:ext cx="6589712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603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739272" y="418866"/>
            <a:ext cx="8594725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i="0" dirty="0">
                <a:solidFill>
                  <a:srgbClr val="FF0000"/>
                </a:solidFill>
                <a:latin typeface="宋体" panose="02010600030101010101" pitchFamily="2" charset="-122"/>
              </a:rPr>
              <a:t>练习：</a:t>
            </a:r>
            <a:r>
              <a:rPr lang="en-US" altLang="zh-CN" i="0" dirty="0">
                <a:cs typeface="Times New Roman" panose="02020603050405020304" pitchFamily="18" charset="0"/>
              </a:rPr>
              <a:t>  </a:t>
            </a:r>
            <a:r>
              <a:rPr lang="zh-CN" altLang="en-US" i="0" dirty="0">
                <a:cs typeface="Times New Roman" panose="02020603050405020304" pitchFamily="18" charset="0"/>
              </a:rPr>
              <a:t>速度为</a:t>
            </a:r>
            <a:r>
              <a:rPr lang="en-US" altLang="zh-CN" i="0" dirty="0">
                <a:solidFill>
                  <a:srgbClr val="FF0000"/>
                </a:solidFill>
                <a:cs typeface="Times New Roman" panose="02020603050405020304" pitchFamily="18" charset="0"/>
              </a:rPr>
              <a:t>v</a:t>
            </a:r>
            <a:r>
              <a:rPr lang="zh-CN" altLang="en-US" i="0" dirty="0">
                <a:cs typeface="Times New Roman" panose="02020603050405020304" pitchFamily="18" charset="0"/>
              </a:rPr>
              <a:t>的电子射流入射一种晶体，电子质量为</a:t>
            </a:r>
            <a:r>
              <a:rPr lang="en-US" altLang="zh-CN" i="0" dirty="0">
                <a:solidFill>
                  <a:srgbClr val="FF0000"/>
                </a:solidFill>
                <a:cs typeface="Times New Roman" panose="02020603050405020304" pitchFamily="18" charset="0"/>
              </a:rPr>
              <a:t>m</a:t>
            </a:r>
            <a:r>
              <a:rPr lang="zh-CN" altLang="en-US" i="0" dirty="0">
                <a:cs typeface="Times New Roman" panose="02020603050405020304" pitchFamily="18" charset="0"/>
              </a:rPr>
              <a:t>，实验测得电子射流与晶面夹角为</a:t>
            </a:r>
            <a:r>
              <a:rPr lang="zh-CN" altLang="en-US" i="0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zh-CN" altLang="en-US" i="0" dirty="0">
                <a:latin typeface="宋体" panose="02010600030101010101" pitchFamily="2" charset="-122"/>
                <a:cs typeface="Times New Roman" panose="02020603050405020304" pitchFamily="18" charset="0"/>
              </a:rPr>
              <a:t>时</a:t>
            </a:r>
            <a:r>
              <a:rPr lang="en-US" altLang="zh-CN" i="0" dirty="0"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i="0" dirty="0">
                <a:solidFill>
                  <a:srgbClr val="FF00FF"/>
                </a:solidFill>
                <a:latin typeface="宋体" panose="02010600030101010101" pitchFamily="2" charset="-122"/>
              </a:rPr>
              <a:t>在反射方向上测得</a:t>
            </a:r>
            <a:r>
              <a:rPr lang="zh-CN" altLang="en-US" i="0" dirty="0">
                <a:solidFill>
                  <a:srgbClr val="FF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zh-CN" altLang="en-US" i="0" dirty="0">
                <a:solidFill>
                  <a:srgbClr val="FF00FF"/>
                </a:solidFill>
                <a:latin typeface="宋体" panose="02010600030101010101" pitchFamily="2" charset="-122"/>
              </a:rPr>
              <a:t>一级</a:t>
            </a:r>
            <a:r>
              <a:rPr lang="zh-CN" altLang="en-US" i="0" dirty="0">
                <a:solidFill>
                  <a:srgbClr val="FF00FF"/>
                </a:solidFill>
              </a:rPr>
              <a:t>干涉</a:t>
            </a:r>
            <a:r>
              <a:rPr lang="zh-CN" altLang="en-US" i="0" dirty="0">
                <a:solidFill>
                  <a:srgbClr val="FF00FF"/>
                </a:solidFill>
                <a:latin typeface="宋体" panose="02010600030101010101" pitchFamily="2" charset="-122"/>
              </a:rPr>
              <a:t>极大</a:t>
            </a:r>
            <a:r>
              <a:rPr lang="zh-CN" altLang="en-US" i="0" dirty="0">
                <a:solidFill>
                  <a:srgbClr val="FF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en-US" i="0" dirty="0">
                <a:solidFill>
                  <a:srgbClr val="009900"/>
                </a:solidFill>
                <a:latin typeface="宋体" panose="02010600030101010101" pitchFamily="2" charset="-122"/>
              </a:rPr>
              <a:t>该组晶面的间距</a:t>
            </a:r>
            <a:r>
              <a:rPr lang="en-US" altLang="zh-CN" i="0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i="0" dirty="0">
                <a:solidFill>
                  <a:srgbClr val="0099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=_____</a:t>
            </a:r>
            <a:endParaRPr lang="zh-CN" altLang="en-US" i="0" dirty="0">
              <a:solidFill>
                <a:srgbClr val="FF00FF"/>
              </a:solidFill>
              <a:cs typeface="Times New Roman" panose="02020603050405020304" pitchFamily="18" charset="0"/>
            </a:endParaRPr>
          </a:p>
        </p:txBody>
      </p:sp>
      <p:pic>
        <p:nvPicPr>
          <p:cNvPr id="3" name="Picture 15" descr="题14-26图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3" r="10762" b="24385"/>
          <a:stretch>
            <a:fillRect/>
          </a:stretch>
        </p:blipFill>
        <p:spPr bwMode="auto">
          <a:xfrm>
            <a:off x="5015880" y="2175566"/>
            <a:ext cx="5514984" cy="3787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172151" y="2278174"/>
            <a:ext cx="2999548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i="0" dirty="0">
                <a:solidFill>
                  <a:srgbClr val="0070C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反射</a:t>
            </a:r>
            <a:r>
              <a:rPr lang="zh-CN" altLang="en-US" i="0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光</a:t>
            </a:r>
            <a:r>
              <a:rPr lang="zh-CN" altLang="en-US" i="0" dirty="0">
                <a:solidFill>
                  <a:srgbClr val="0070C0"/>
                </a:solidFill>
              </a:rPr>
              <a:t>干涉极大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i="0" dirty="0">
                <a:solidFill>
                  <a:srgbClr val="C00000"/>
                </a:solidFill>
              </a:rPr>
              <a:t>布拉格公式 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214133" y="4342224"/>
            <a:ext cx="183013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0" dirty="0">
                <a:solidFill>
                  <a:srgbClr val="FF0000"/>
                </a:solidFill>
              </a:rPr>
              <a:t>k=1</a:t>
            </a:r>
            <a:r>
              <a:rPr lang="zh-CN" altLang="en-US" i="0" dirty="0">
                <a:solidFill>
                  <a:srgbClr val="009900"/>
                </a:solidFill>
              </a:rPr>
              <a:t>得晶面间距为</a:t>
            </a:r>
          </a:p>
        </p:txBody>
      </p:sp>
      <p:graphicFrame>
        <p:nvGraphicFramePr>
          <p:cNvPr id="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4169840"/>
              </p:ext>
            </p:extLst>
          </p:nvPr>
        </p:nvGraphicFramePr>
        <p:xfrm>
          <a:off x="2350865" y="3609461"/>
          <a:ext cx="226377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23" name="Equation" r:id="rId4" imgW="780939" imgH="114182" progId="Equation.3">
                  <p:embed/>
                </p:oleObj>
              </mc:Choice>
              <mc:Fallback>
                <p:oleObj name="Equation" r:id="rId4" imgW="780939" imgH="1141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0865" y="3609461"/>
                        <a:ext cx="226377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5196719"/>
              </p:ext>
            </p:extLst>
          </p:nvPr>
        </p:nvGraphicFramePr>
        <p:xfrm>
          <a:off x="2214134" y="5409505"/>
          <a:ext cx="4024313" cy="126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24" name="公式" r:id="rId6" imgW="1434960" imgH="393480" progId="Equation.3">
                  <p:embed/>
                </p:oleObj>
              </mc:Choice>
              <mc:Fallback>
                <p:oleObj name="公式" r:id="rId6" imgW="14349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134" y="5409505"/>
                        <a:ext cx="4024313" cy="1268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645479"/>
              </p:ext>
            </p:extLst>
          </p:nvPr>
        </p:nvGraphicFramePr>
        <p:xfrm>
          <a:off x="10276466" y="5009105"/>
          <a:ext cx="1311275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25" name="公式" r:id="rId8" imgW="419100" imgH="419100" progId="Equation.3">
                  <p:embed/>
                </p:oleObj>
              </mc:Choice>
              <mc:Fallback>
                <p:oleObj name="公式" r:id="rId8" imgW="419100" imgH="419100" progId="Equation.3">
                  <p:embed/>
                  <p:pic>
                    <p:nvPicPr>
                      <p:cNvPr id="18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6466" y="5009105"/>
                        <a:ext cx="1311275" cy="131127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19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6"/>
          <p:cNvSpPr txBox="1">
            <a:spLocks noChangeArrowheads="1"/>
          </p:cNvSpPr>
          <p:nvPr/>
        </p:nvSpPr>
        <p:spPr bwMode="auto">
          <a:xfrm>
            <a:off x="2101850" y="400051"/>
            <a:ext cx="7010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CC"/>
              </a:buClr>
            </a:pPr>
            <a:r>
              <a:rPr lang="en-US" altLang="zh-CN" sz="2800" b="1">
                <a:solidFill>
                  <a:srgbClr val="C00000"/>
                </a:solidFill>
                <a:latin typeface="Times New Roman" panose="02020603050405020304" pitchFamily="18" charset="0"/>
              </a:rPr>
              <a:t>2.  G.P.</a:t>
            </a:r>
            <a:r>
              <a:rPr lang="zh-CN" altLang="en-US" sz="2800" b="1">
                <a:solidFill>
                  <a:srgbClr val="C00000"/>
                </a:solidFill>
                <a:latin typeface="Times New Roman" panose="02020603050405020304" pitchFamily="18" charset="0"/>
              </a:rPr>
              <a:t>汤姆逊实验</a:t>
            </a:r>
          </a:p>
        </p:txBody>
      </p:sp>
      <p:sp>
        <p:nvSpPr>
          <p:cNvPr id="3" name="Rectangle 44"/>
          <p:cNvSpPr>
            <a:spLocks noChangeArrowheads="1"/>
          </p:cNvSpPr>
          <p:nvPr/>
        </p:nvSpPr>
        <p:spPr bwMode="auto">
          <a:xfrm>
            <a:off x="2541588" y="1000125"/>
            <a:ext cx="73914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CC"/>
              </a:buClr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1927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年英国物理学家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G.P.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汤姆逊做了电子通过金多晶薄膜的衍射实验</a:t>
            </a:r>
          </a:p>
        </p:txBody>
      </p:sp>
      <p:pic>
        <p:nvPicPr>
          <p:cNvPr id="4" name="Picture 50" descr="未定标题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513" y="2197100"/>
            <a:ext cx="2794000" cy="299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1" descr="81"/>
          <p:cNvPicPr>
            <a:picLocks noChangeAspect="1" noChangeArrowheads="1"/>
          </p:cNvPicPr>
          <p:nvPr/>
        </p:nvPicPr>
        <p:blipFill>
          <a:blip r:embed="rId3">
            <a:lum bright="-66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3" t="18494" r="23404" b="54649"/>
          <a:stretch>
            <a:fillRect/>
          </a:stretch>
        </p:blipFill>
        <p:spPr bwMode="auto">
          <a:xfrm>
            <a:off x="2560638" y="2362201"/>
            <a:ext cx="4400550" cy="268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2"/>
          <p:cNvSpPr>
            <a:spLocks noChangeArrowheads="1"/>
          </p:cNvSpPr>
          <p:nvPr/>
        </p:nvSpPr>
        <p:spPr bwMode="auto">
          <a:xfrm>
            <a:off x="2562226" y="5353051"/>
            <a:ext cx="5749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9900CC"/>
                </a:solidFill>
                <a:latin typeface="Times New Roman" panose="02020603050405020304" pitchFamily="18" charset="0"/>
              </a:rPr>
              <a:t>1929</a:t>
            </a:r>
            <a:r>
              <a:rPr lang="zh-CN" altLang="en-US" sz="2800" b="1">
                <a:solidFill>
                  <a:srgbClr val="9900CC"/>
                </a:solidFill>
                <a:latin typeface="Times New Roman" panose="02020603050405020304" pitchFamily="18" charset="0"/>
              </a:rPr>
              <a:t>年  德布洛意获诺贝尔物理奖。</a:t>
            </a:r>
          </a:p>
        </p:txBody>
      </p:sp>
      <p:sp>
        <p:nvSpPr>
          <p:cNvPr id="7" name="Rectangle 53"/>
          <p:cNvSpPr>
            <a:spLocks noChangeArrowheads="1"/>
          </p:cNvSpPr>
          <p:nvPr/>
        </p:nvSpPr>
        <p:spPr bwMode="auto">
          <a:xfrm>
            <a:off x="2590800" y="5915026"/>
            <a:ext cx="8077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1937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年 戴维逊 与 </a:t>
            </a:r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G.P.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汤姆逊获诺贝尔物理奖。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build="p" autoUpdateAnimBg="0"/>
      <p:bldP spid="6" grpId="0" autoUpdateAnimBg="0"/>
      <p:bldP spid="7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5"/>
          <p:cNvGrpSpPr>
            <a:grpSpLocks/>
          </p:cNvGrpSpPr>
          <p:nvPr/>
        </p:nvGrpSpPr>
        <p:grpSpPr bwMode="auto">
          <a:xfrm>
            <a:off x="7159625" y="1081088"/>
            <a:ext cx="2895600" cy="2895600"/>
            <a:chOff x="3792" y="528"/>
            <a:chExt cx="1824" cy="1824"/>
          </a:xfrm>
        </p:grpSpPr>
        <p:sp>
          <p:nvSpPr>
            <p:cNvPr id="36" name="Oval 116"/>
            <p:cNvSpPr>
              <a:spLocks noChangeArrowheads="1"/>
            </p:cNvSpPr>
            <p:nvPr/>
          </p:nvSpPr>
          <p:spPr bwMode="auto">
            <a:xfrm>
              <a:off x="4608" y="1344"/>
              <a:ext cx="192" cy="192"/>
            </a:xfrm>
            <a:prstGeom prst="ellipse">
              <a:avLst/>
            </a:prstGeom>
            <a:solidFill>
              <a:srgbClr val="800080"/>
            </a:solidFill>
            <a:ln w="12700">
              <a:solidFill>
                <a:srgbClr val="640064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b="1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7" name="Oval 117"/>
            <p:cNvSpPr>
              <a:spLocks noChangeArrowheads="1"/>
            </p:cNvSpPr>
            <p:nvPr/>
          </p:nvSpPr>
          <p:spPr bwMode="auto">
            <a:xfrm>
              <a:off x="4368" y="1104"/>
              <a:ext cx="672" cy="672"/>
            </a:xfrm>
            <a:prstGeom prst="ellipse">
              <a:avLst/>
            </a:prstGeom>
            <a:noFill/>
            <a:ln w="5715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b="1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8" name="Oval 118"/>
            <p:cNvSpPr>
              <a:spLocks noChangeArrowheads="1"/>
            </p:cNvSpPr>
            <p:nvPr/>
          </p:nvSpPr>
          <p:spPr bwMode="auto">
            <a:xfrm>
              <a:off x="4224" y="960"/>
              <a:ext cx="960" cy="960"/>
            </a:xfrm>
            <a:prstGeom prst="ellipse">
              <a:avLst/>
            </a:prstGeom>
            <a:noFill/>
            <a:ln w="5715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b="1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9" name="Oval 119"/>
            <p:cNvSpPr>
              <a:spLocks noChangeArrowheads="1"/>
            </p:cNvSpPr>
            <p:nvPr/>
          </p:nvSpPr>
          <p:spPr bwMode="auto">
            <a:xfrm>
              <a:off x="4128" y="864"/>
              <a:ext cx="1152" cy="1152"/>
            </a:xfrm>
            <a:prstGeom prst="ellips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b="1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0" name="Oval 120"/>
            <p:cNvSpPr>
              <a:spLocks noChangeArrowheads="1"/>
            </p:cNvSpPr>
            <p:nvPr/>
          </p:nvSpPr>
          <p:spPr bwMode="auto">
            <a:xfrm>
              <a:off x="3888" y="624"/>
              <a:ext cx="1632" cy="1632"/>
            </a:xfrm>
            <a:prstGeom prst="ellipse">
              <a:avLst/>
            </a:prstGeom>
            <a:noFill/>
            <a:ln w="1905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b="1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1" name="Oval 121"/>
            <p:cNvSpPr>
              <a:spLocks noChangeArrowheads="1"/>
            </p:cNvSpPr>
            <p:nvPr/>
          </p:nvSpPr>
          <p:spPr bwMode="auto">
            <a:xfrm>
              <a:off x="3792" y="528"/>
              <a:ext cx="1824" cy="1824"/>
            </a:xfrm>
            <a:prstGeom prst="ellipse">
              <a:avLst/>
            </a:prstGeom>
            <a:noFill/>
            <a:ln w="1905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b="1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" name="Group 122"/>
          <p:cNvGrpSpPr>
            <a:grpSpLocks/>
          </p:cNvGrpSpPr>
          <p:nvPr/>
        </p:nvGrpSpPr>
        <p:grpSpPr bwMode="auto">
          <a:xfrm>
            <a:off x="3654425" y="1614488"/>
            <a:ext cx="3276600" cy="1828800"/>
            <a:chOff x="1584" y="864"/>
            <a:chExt cx="2064" cy="1152"/>
          </a:xfrm>
        </p:grpSpPr>
        <p:grpSp>
          <p:nvGrpSpPr>
            <p:cNvPr id="25619" name="Group 123"/>
            <p:cNvGrpSpPr>
              <a:grpSpLocks/>
            </p:cNvGrpSpPr>
            <p:nvPr/>
          </p:nvGrpSpPr>
          <p:grpSpPr bwMode="auto">
            <a:xfrm>
              <a:off x="1584" y="864"/>
              <a:ext cx="2064" cy="1152"/>
              <a:chOff x="1584" y="864"/>
              <a:chExt cx="2064" cy="1152"/>
            </a:xfrm>
          </p:grpSpPr>
          <p:grpSp>
            <p:nvGrpSpPr>
              <p:cNvPr id="25621" name="Group 124"/>
              <p:cNvGrpSpPr>
                <a:grpSpLocks/>
              </p:cNvGrpSpPr>
              <p:nvPr/>
            </p:nvGrpSpPr>
            <p:grpSpPr bwMode="auto">
              <a:xfrm>
                <a:off x="1584" y="1440"/>
                <a:ext cx="1392" cy="0"/>
                <a:chOff x="1584" y="1440"/>
                <a:chExt cx="1392" cy="0"/>
              </a:xfrm>
            </p:grpSpPr>
            <p:sp>
              <p:nvSpPr>
                <p:cNvPr id="51" name="Line 125"/>
                <p:cNvSpPr>
                  <a:spLocks noChangeShapeType="1"/>
                </p:cNvSpPr>
                <p:nvPr/>
              </p:nvSpPr>
              <p:spPr bwMode="auto">
                <a:xfrm>
                  <a:off x="1584" y="1440"/>
                  <a:ext cx="1392" cy="0"/>
                </a:xfrm>
                <a:prstGeom prst="line">
                  <a:avLst/>
                </a:prstGeom>
                <a:noFill/>
                <a:ln w="28575">
                  <a:solidFill>
                    <a:srgbClr val="80008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800" b="1" kern="0">
                    <a:solidFill>
                      <a:sysClr val="windowText" lastClr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52" name="Line 126"/>
                <p:cNvSpPr>
                  <a:spLocks noChangeShapeType="1"/>
                </p:cNvSpPr>
                <p:nvPr/>
              </p:nvSpPr>
              <p:spPr bwMode="auto">
                <a:xfrm>
                  <a:off x="2016" y="1440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800080"/>
                  </a:solidFill>
                  <a:round/>
                  <a:headEnd/>
                  <a:tailEnd type="stealth" w="lg" len="lg"/>
                </a:ln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800" b="1" kern="0">
                    <a:solidFill>
                      <a:sysClr val="windowText" lastClr="000000"/>
                    </a:solidFill>
                    <a:latin typeface="+mn-lt"/>
                    <a:ea typeface="+mn-ea"/>
                  </a:endParaRPr>
                </a:p>
              </p:txBody>
            </p:sp>
          </p:grpSp>
          <p:sp>
            <p:nvSpPr>
              <p:cNvPr id="46" name="Line 127"/>
              <p:cNvSpPr>
                <a:spLocks noChangeShapeType="1"/>
              </p:cNvSpPr>
              <p:nvPr/>
            </p:nvSpPr>
            <p:spPr bwMode="auto">
              <a:xfrm flipV="1">
                <a:off x="3072" y="864"/>
                <a:ext cx="576" cy="576"/>
              </a:xfrm>
              <a:prstGeom prst="line">
                <a:avLst/>
              </a:prstGeom>
              <a:noFill/>
              <a:ln w="28575">
                <a:solidFill>
                  <a:srgbClr val="800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7" name="Line 128"/>
              <p:cNvSpPr>
                <a:spLocks noChangeShapeType="1"/>
              </p:cNvSpPr>
              <p:nvPr/>
            </p:nvSpPr>
            <p:spPr bwMode="auto">
              <a:xfrm>
                <a:off x="3072" y="1440"/>
                <a:ext cx="576" cy="576"/>
              </a:xfrm>
              <a:prstGeom prst="line">
                <a:avLst/>
              </a:prstGeom>
              <a:noFill/>
              <a:ln w="28575">
                <a:solidFill>
                  <a:srgbClr val="800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8" name="Line 129"/>
              <p:cNvSpPr>
                <a:spLocks noChangeShapeType="1"/>
              </p:cNvSpPr>
              <p:nvPr/>
            </p:nvSpPr>
            <p:spPr bwMode="auto">
              <a:xfrm flipV="1">
                <a:off x="3072" y="1200"/>
                <a:ext cx="576" cy="240"/>
              </a:xfrm>
              <a:prstGeom prst="line">
                <a:avLst/>
              </a:prstGeom>
              <a:noFill/>
              <a:ln w="28575">
                <a:solidFill>
                  <a:srgbClr val="800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9" name="Line 130"/>
              <p:cNvSpPr>
                <a:spLocks noChangeShapeType="1"/>
              </p:cNvSpPr>
              <p:nvPr/>
            </p:nvSpPr>
            <p:spPr bwMode="auto">
              <a:xfrm>
                <a:off x="3072" y="1440"/>
                <a:ext cx="576" cy="240"/>
              </a:xfrm>
              <a:prstGeom prst="line">
                <a:avLst/>
              </a:prstGeom>
              <a:noFill/>
              <a:ln w="28575">
                <a:solidFill>
                  <a:srgbClr val="800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0" name="Line 131"/>
              <p:cNvSpPr>
                <a:spLocks noChangeShapeType="1"/>
              </p:cNvSpPr>
              <p:nvPr/>
            </p:nvSpPr>
            <p:spPr bwMode="auto">
              <a:xfrm>
                <a:off x="3072" y="1440"/>
                <a:ext cx="528" cy="0"/>
              </a:xfrm>
              <a:prstGeom prst="line">
                <a:avLst/>
              </a:prstGeom>
              <a:noFill/>
              <a:ln w="28575">
                <a:solidFill>
                  <a:srgbClr val="800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4" name="Rectangle 132"/>
            <p:cNvSpPr>
              <a:spLocks noChangeArrowheads="1"/>
            </p:cNvSpPr>
            <p:nvPr/>
          </p:nvSpPr>
          <p:spPr bwMode="auto">
            <a:xfrm>
              <a:off x="1965" y="1488"/>
              <a:ext cx="791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</a:rPr>
                <a:t>电子束</a:t>
              </a:r>
            </a:p>
          </p:txBody>
        </p:sp>
      </p:grpSp>
      <p:grpSp>
        <p:nvGrpSpPr>
          <p:cNvPr id="6" name="Group 133"/>
          <p:cNvGrpSpPr>
            <a:grpSpLocks/>
          </p:cNvGrpSpPr>
          <p:nvPr/>
        </p:nvGrpSpPr>
        <p:grpSpPr bwMode="auto">
          <a:xfrm>
            <a:off x="2582864" y="1157288"/>
            <a:ext cx="4586287" cy="3567112"/>
            <a:chOff x="909" y="576"/>
            <a:chExt cx="2889" cy="2247"/>
          </a:xfrm>
        </p:grpSpPr>
        <p:grpSp>
          <p:nvGrpSpPr>
            <p:cNvPr id="25608" name="Group 134"/>
            <p:cNvGrpSpPr>
              <a:grpSpLocks/>
            </p:cNvGrpSpPr>
            <p:nvPr/>
          </p:nvGrpSpPr>
          <p:grpSpPr bwMode="auto">
            <a:xfrm>
              <a:off x="1104" y="576"/>
              <a:ext cx="2544" cy="1872"/>
              <a:chOff x="1104" y="576"/>
              <a:chExt cx="2544" cy="1872"/>
            </a:xfrm>
          </p:grpSpPr>
          <p:grpSp>
            <p:nvGrpSpPr>
              <p:cNvPr id="25612" name="Group 135"/>
              <p:cNvGrpSpPr>
                <a:grpSpLocks/>
              </p:cNvGrpSpPr>
              <p:nvPr/>
            </p:nvGrpSpPr>
            <p:grpSpPr bwMode="auto">
              <a:xfrm>
                <a:off x="1104" y="1152"/>
                <a:ext cx="720" cy="576"/>
                <a:chOff x="1104" y="1152"/>
                <a:chExt cx="720" cy="576"/>
              </a:xfrm>
            </p:grpSpPr>
            <p:sp>
              <p:nvSpPr>
                <p:cNvPr id="61" name="Rectangle 136"/>
                <p:cNvSpPr>
                  <a:spLocks noChangeArrowheads="1"/>
                </p:cNvSpPr>
                <p:nvPr/>
              </p:nvSpPr>
              <p:spPr bwMode="auto">
                <a:xfrm>
                  <a:off x="1104" y="1344"/>
                  <a:ext cx="480" cy="192"/>
                </a:xfrm>
                <a:prstGeom prst="rect">
                  <a:avLst/>
                </a:prstGeom>
                <a:gradFill rotWithShape="0">
                  <a:gsLst>
                    <a:gs pos="0">
                      <a:srgbClr val="000000"/>
                    </a:gs>
                    <a:gs pos="100000">
                      <a:srgbClr val="0000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800" b="1" kern="0">
                    <a:solidFill>
                      <a:sysClr val="windowText" lastClr="000000"/>
                    </a:solidFill>
                    <a:latin typeface="+mn-lt"/>
                    <a:ea typeface="+mn-ea"/>
                  </a:endParaRPr>
                </a:p>
              </p:txBody>
            </p:sp>
            <p:grpSp>
              <p:nvGrpSpPr>
                <p:cNvPr id="25616" name="Group 137"/>
                <p:cNvGrpSpPr>
                  <a:grpSpLocks/>
                </p:cNvGrpSpPr>
                <p:nvPr/>
              </p:nvGrpSpPr>
              <p:grpSpPr bwMode="auto">
                <a:xfrm>
                  <a:off x="1824" y="1152"/>
                  <a:ext cx="0" cy="576"/>
                  <a:chOff x="1824" y="1152"/>
                  <a:chExt cx="0" cy="576"/>
                </a:xfrm>
              </p:grpSpPr>
              <p:sp>
                <p:nvSpPr>
                  <p:cNvPr id="63" name="Line 13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824" y="1152"/>
                    <a:ext cx="0" cy="240"/>
                  </a:xfrm>
                  <a:prstGeom prst="line">
                    <a:avLst/>
                  </a:prstGeom>
                  <a:noFill/>
                  <a:ln w="57150">
                    <a:solidFill>
                      <a:srgbClr val="969696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2800" b="1" kern="0">
                      <a:solidFill>
                        <a:sysClr val="windowText" lastClr="000000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64" name="Line 13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824" y="1488"/>
                    <a:ext cx="0" cy="240"/>
                  </a:xfrm>
                  <a:prstGeom prst="line">
                    <a:avLst/>
                  </a:prstGeom>
                  <a:noFill/>
                  <a:ln w="57150">
                    <a:solidFill>
                      <a:srgbClr val="969696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2800" b="1" kern="0">
                      <a:solidFill>
                        <a:sysClr val="windowText" lastClr="000000"/>
                      </a:solidFill>
                      <a:latin typeface="+mn-lt"/>
                      <a:ea typeface="+mn-ea"/>
                    </a:endParaRPr>
                  </a:p>
                </p:txBody>
              </p:sp>
            </p:grpSp>
          </p:grpSp>
          <p:sp>
            <p:nvSpPr>
              <p:cNvPr id="59" name="Rectangle 140" descr="小棋盘"/>
              <p:cNvSpPr>
                <a:spLocks noChangeArrowheads="1"/>
              </p:cNvSpPr>
              <p:nvPr/>
            </p:nvSpPr>
            <p:spPr bwMode="auto">
              <a:xfrm>
                <a:off x="2976" y="1200"/>
                <a:ext cx="96" cy="528"/>
              </a:xfrm>
              <a:prstGeom prst="rect">
                <a:avLst/>
              </a:prstGeom>
              <a:pattFill prst="smCheck">
                <a:fgClr>
                  <a:srgbClr val="808080"/>
                </a:fgClr>
                <a:bgClr>
                  <a:srgbClr val="FFFFFF"/>
                </a:bgClr>
              </a:patt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0" name="Line 141"/>
              <p:cNvSpPr>
                <a:spLocks noChangeShapeType="1"/>
              </p:cNvSpPr>
              <p:nvPr/>
            </p:nvSpPr>
            <p:spPr bwMode="auto">
              <a:xfrm>
                <a:off x="3648" y="576"/>
                <a:ext cx="0" cy="1872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55" name="Rectangle 142"/>
            <p:cNvSpPr>
              <a:spLocks noChangeArrowheads="1"/>
            </p:cNvSpPr>
            <p:nvPr/>
          </p:nvSpPr>
          <p:spPr bwMode="auto">
            <a:xfrm>
              <a:off x="2690" y="1872"/>
              <a:ext cx="571" cy="3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</a:rPr>
                <a:t>金箔</a:t>
              </a:r>
            </a:p>
          </p:txBody>
        </p:sp>
        <p:sp>
          <p:nvSpPr>
            <p:cNvPr id="56" name="Rectangle 143"/>
            <p:cNvSpPr>
              <a:spLocks noChangeArrowheads="1"/>
            </p:cNvSpPr>
            <p:nvPr/>
          </p:nvSpPr>
          <p:spPr bwMode="auto">
            <a:xfrm>
              <a:off x="3456" y="2496"/>
              <a:ext cx="342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</a:rPr>
                <a:t>屏</a:t>
              </a:r>
            </a:p>
          </p:txBody>
        </p:sp>
        <p:sp>
          <p:nvSpPr>
            <p:cNvPr id="57" name="Rectangle 144"/>
            <p:cNvSpPr>
              <a:spLocks noChangeArrowheads="1"/>
            </p:cNvSpPr>
            <p:nvPr/>
          </p:nvSpPr>
          <p:spPr bwMode="auto">
            <a:xfrm>
              <a:off x="909" y="1584"/>
              <a:ext cx="791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</a:rPr>
                <a:t>电子枪</a:t>
              </a:r>
            </a:p>
          </p:txBody>
        </p:sp>
      </p:grpSp>
      <p:pic>
        <p:nvPicPr>
          <p:cNvPr id="65" name="Picture 145" descr="电子衍射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83" t="23955" r="3790" b="12029"/>
          <a:stretch>
            <a:fillRect/>
          </a:stretch>
        </p:blipFill>
        <p:spPr bwMode="auto">
          <a:xfrm>
            <a:off x="2206626" y="3624264"/>
            <a:ext cx="2460625" cy="2613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 Box 146"/>
          <p:cNvSpPr txBox="1">
            <a:spLocks noChangeArrowheads="1"/>
          </p:cNvSpPr>
          <p:nvPr/>
        </p:nvSpPr>
        <p:spPr bwMode="auto">
          <a:xfrm>
            <a:off x="5159376" y="4975225"/>
            <a:ext cx="5184775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600 eV</a:t>
            </a:r>
            <a:r>
              <a:rPr lang="zh-CN" altLang="en-US" sz="2800" b="1">
                <a:latin typeface="Times New Roman" panose="02020603050405020304" pitchFamily="18" charset="0"/>
              </a:rPr>
              <a:t>的电子束穿过铝箔形成的电子衍射花样。 </a:t>
            </a:r>
          </a:p>
        </p:txBody>
      </p:sp>
      <p:sp>
        <p:nvSpPr>
          <p:cNvPr id="67" name="Text Box 147"/>
          <p:cNvSpPr txBox="1">
            <a:spLocks noChangeArrowheads="1"/>
          </p:cNvSpPr>
          <p:nvPr/>
        </p:nvSpPr>
        <p:spPr bwMode="auto">
          <a:xfrm>
            <a:off x="1703388" y="404813"/>
            <a:ext cx="2678112" cy="646112"/>
          </a:xfrm>
          <a:prstGeom prst="rect">
            <a:avLst/>
          </a:prstGeom>
          <a:gradFill rotWithShape="0">
            <a:gsLst>
              <a:gs pos="0">
                <a:srgbClr val="ADB044"/>
              </a:gs>
              <a:gs pos="50000">
                <a:srgbClr val="ADB044">
                  <a:gamma/>
                  <a:tint val="0"/>
                  <a:invGamma/>
                </a:srgbClr>
              </a:gs>
              <a:gs pos="100000">
                <a:srgbClr val="ADB044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>
            <a:outerShdw dist="81320" dir="18519588" algn="ctr" rotWithShape="0">
              <a:srgbClr val="D9FB9D"/>
            </a:outerShdw>
          </a:effectLst>
        </p:spPr>
        <p:txBody>
          <a:bodyPr lIns="92075" tIns="46038" rIns="92075" bIns="46038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kern="0" dirty="0">
                <a:solidFill>
                  <a:srgbClr val="FF0000"/>
                </a:solidFill>
                <a:latin typeface="+mn-lt"/>
                <a:ea typeface="+mn-ea"/>
              </a:rPr>
              <a:t>汤姆孙的实验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9"/>
          <p:cNvSpPr>
            <a:spLocks noChangeArrowheads="1"/>
          </p:cNvSpPr>
          <p:nvPr/>
        </p:nvSpPr>
        <p:spPr bwMode="auto">
          <a:xfrm>
            <a:off x="2063552" y="4432301"/>
            <a:ext cx="7909123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6600FF"/>
                </a:solidFill>
                <a:latin typeface="Calibri" panose="020F0502020204030204" pitchFamily="34" charset="0"/>
              </a:rPr>
              <a:t>1924年德布罗意在光的波粒二象性的启发下，提出微观粒子也具有波粒二象性的假设，这种与粒子相联系的波叫德布罗意波。波的频率和波长与粒子的能量和动量通过德布罗意公式联系起来。把实物粒子对应的波也叫物质波。</a:t>
            </a:r>
          </a:p>
        </p:txBody>
      </p:sp>
      <p:sp>
        <p:nvSpPr>
          <p:cNvPr id="4" name="矩形 3"/>
          <p:cNvSpPr/>
          <p:nvPr/>
        </p:nvSpPr>
        <p:spPr>
          <a:xfrm>
            <a:off x="2085182" y="600808"/>
            <a:ext cx="8353425" cy="18161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kern="0" dirty="0">
                <a:solidFill>
                  <a:sysClr val="windowText" lastClr="000000"/>
                </a:solidFill>
                <a:latin typeface="Arial" charset="0"/>
              </a:rPr>
              <a:t>1923</a:t>
            </a:r>
            <a:r>
              <a:rPr lang="zh-CN" altLang="en-US" sz="2800" b="1" kern="0" dirty="0">
                <a:solidFill>
                  <a:sysClr val="windowText" lastClr="000000"/>
                </a:solidFill>
                <a:latin typeface="Arial" charset="0"/>
              </a:rPr>
              <a:t>年，法国青年物理学家</a:t>
            </a:r>
            <a:r>
              <a:rPr lang="zh-CN" altLang="en-US" sz="2800" b="1" kern="0" dirty="0">
                <a:solidFill>
                  <a:srgbClr val="0000FF"/>
                </a:solidFill>
                <a:latin typeface="Arial" charset="0"/>
                <a:sym typeface="Symbol" pitchFamily="18" charset="2"/>
              </a:rPr>
              <a:t>德布罗意</a:t>
            </a:r>
            <a:r>
              <a:rPr lang="zh-CN" altLang="en-US" sz="2800" b="1" kern="0" dirty="0">
                <a:solidFill>
                  <a:sysClr val="windowText" lastClr="000000"/>
                </a:solidFill>
                <a:latin typeface="Arial" charset="0"/>
                <a:sym typeface="Symbol" pitchFamily="18" charset="2"/>
              </a:rPr>
              <a:t>分析对比了经典物理中力学和光学的对应关系，并试图在物理学的这两个领域内同时建立一种适应两者的理论。他考虑到</a:t>
            </a:r>
            <a:endParaRPr lang="zh-CN" altLang="en-US" sz="2800" dirty="0">
              <a:latin typeface="Arial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51075" y="2257426"/>
            <a:ext cx="6516688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kern="0" dirty="0">
                <a:solidFill>
                  <a:srgbClr val="4F4FFB"/>
                </a:solidFill>
                <a:latin typeface="Arial" charset="0"/>
                <a:sym typeface="Symbol" pitchFamily="18" charset="2"/>
              </a:rPr>
              <a:t>（</a:t>
            </a:r>
            <a:r>
              <a:rPr lang="en-US" altLang="zh-CN" sz="2800" b="1" kern="0" dirty="0">
                <a:solidFill>
                  <a:srgbClr val="0000FF"/>
                </a:solidFill>
                <a:latin typeface="Arial" charset="0"/>
                <a:sym typeface="Symbol" pitchFamily="18" charset="2"/>
              </a:rPr>
              <a:t>1</a:t>
            </a:r>
            <a:r>
              <a:rPr lang="zh-CN" altLang="en-US" sz="2800" b="1" kern="0" dirty="0">
                <a:solidFill>
                  <a:srgbClr val="0000FF"/>
                </a:solidFill>
                <a:latin typeface="Arial" charset="0"/>
                <a:sym typeface="Symbol" pitchFamily="18" charset="2"/>
              </a:rPr>
              <a:t>）自然界在许多方面是显著对称的；</a:t>
            </a:r>
          </a:p>
        </p:txBody>
      </p:sp>
      <p:sp>
        <p:nvSpPr>
          <p:cNvPr id="6" name="矩形 5"/>
          <p:cNvSpPr/>
          <p:nvPr/>
        </p:nvSpPr>
        <p:spPr>
          <a:xfrm>
            <a:off x="2251075" y="2882760"/>
            <a:ext cx="799465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kern="0" dirty="0">
                <a:solidFill>
                  <a:srgbClr val="CC0099"/>
                </a:solidFill>
                <a:latin typeface="Arial" charset="0"/>
                <a:sym typeface="Symbol" pitchFamily="18" charset="2"/>
              </a:rPr>
              <a:t>（</a:t>
            </a:r>
            <a:r>
              <a:rPr lang="en-US" altLang="zh-CN" sz="2800" b="1" kern="0" dirty="0">
                <a:solidFill>
                  <a:srgbClr val="CC0099"/>
                </a:solidFill>
                <a:latin typeface="Arial" charset="0"/>
                <a:sym typeface="Symbol" pitchFamily="18" charset="2"/>
              </a:rPr>
              <a:t>2</a:t>
            </a:r>
            <a:r>
              <a:rPr lang="zh-CN" altLang="en-US" sz="2800" b="1" kern="0" dirty="0">
                <a:solidFill>
                  <a:srgbClr val="CC0099"/>
                </a:solidFill>
                <a:latin typeface="Arial" charset="0"/>
                <a:sym typeface="Symbol" pitchFamily="18" charset="2"/>
              </a:rPr>
              <a:t>）可以观察到宇宙完全是由光和物质构成的；</a:t>
            </a:r>
          </a:p>
        </p:txBody>
      </p:sp>
      <p:sp>
        <p:nvSpPr>
          <p:cNvPr id="7" name="矩形 6"/>
          <p:cNvSpPr/>
          <p:nvPr/>
        </p:nvSpPr>
        <p:spPr>
          <a:xfrm>
            <a:off x="2251075" y="3462339"/>
            <a:ext cx="8021638" cy="9540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kern="0" dirty="0">
                <a:solidFill>
                  <a:srgbClr val="009900"/>
                </a:solidFill>
                <a:latin typeface="Arial" charset="0"/>
                <a:sym typeface="Symbol" pitchFamily="18" charset="2"/>
              </a:rPr>
              <a:t>（</a:t>
            </a:r>
            <a:r>
              <a:rPr lang="en-US" altLang="zh-CN" sz="2800" b="1" kern="0" dirty="0">
                <a:solidFill>
                  <a:srgbClr val="009900"/>
                </a:solidFill>
                <a:latin typeface="Arial" charset="0"/>
                <a:sym typeface="Symbol" pitchFamily="18" charset="2"/>
              </a:rPr>
              <a:t>3</a:t>
            </a:r>
            <a:r>
              <a:rPr lang="zh-CN" altLang="en-US" sz="2800" b="1" kern="0" dirty="0">
                <a:solidFill>
                  <a:srgbClr val="009900"/>
                </a:solidFill>
                <a:latin typeface="Arial" charset="0"/>
                <a:sym typeface="Symbol" pitchFamily="18" charset="2"/>
              </a:rPr>
              <a:t>）如果光具有波粒二象性，实物粒子或许具有波粒二象性</a:t>
            </a:r>
            <a:endParaRPr lang="zh-CN" altLang="en-US" sz="2800" dirty="0">
              <a:solidFill>
                <a:srgbClr val="009900"/>
              </a:solidFill>
              <a:latin typeface="Arial" charset="0"/>
            </a:endParaRPr>
          </a:p>
        </p:txBody>
      </p:sp>
      <p:sp>
        <p:nvSpPr>
          <p:cNvPr id="8" name="Text Box 1029"/>
          <p:cNvSpPr txBox="1">
            <a:spLocks noChangeArrowheads="1"/>
          </p:cNvSpPr>
          <p:nvPr/>
        </p:nvSpPr>
        <p:spPr bwMode="auto">
          <a:xfrm>
            <a:off x="2351584" y="116633"/>
            <a:ext cx="68512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  <a:latin typeface="Symbol" panose="05050102010706020507" pitchFamily="18" charset="2"/>
              </a:rPr>
              <a:t>一</a:t>
            </a:r>
            <a:r>
              <a:rPr lang="en-US" altLang="zh-CN" sz="3200" b="1" dirty="0">
                <a:solidFill>
                  <a:srgbClr val="FF0000"/>
                </a:solidFill>
                <a:latin typeface="Symbol" panose="05050102010706020507" pitchFamily="18" charset="2"/>
              </a:rPr>
              <a:t>.</a:t>
            </a:r>
            <a:r>
              <a:rPr lang="zh-CN" altLang="en-US" sz="3200" b="1" dirty="0">
                <a:solidFill>
                  <a:srgbClr val="FF0000"/>
                </a:solidFill>
                <a:latin typeface="Symbol" panose="05050102010706020507" pitchFamily="18" charset="2"/>
              </a:rPr>
              <a:t> 德布罗意物质波假设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" grpId="0"/>
      <p:bldP spid="5" grpId="0"/>
      <p:bldP spid="6" grpId="0"/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1"/>
          <p:cNvSpPr txBox="1">
            <a:spLocks noChangeArrowheads="1"/>
          </p:cNvSpPr>
          <p:nvPr/>
        </p:nvSpPr>
        <p:spPr bwMode="auto">
          <a:xfrm>
            <a:off x="2109788" y="47626"/>
            <a:ext cx="34988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CC"/>
              </a:buClr>
            </a:pPr>
            <a:r>
              <a:rPr lang="en-US" altLang="zh-CN" sz="4000" b="1">
                <a:solidFill>
                  <a:srgbClr val="C00000"/>
                </a:solidFill>
                <a:latin typeface="Times New Roman" panose="02020603050405020304" pitchFamily="18" charset="0"/>
              </a:rPr>
              <a:t>3.   </a:t>
            </a:r>
            <a:r>
              <a:rPr lang="zh-CN" altLang="en-US" sz="4000" b="1">
                <a:solidFill>
                  <a:srgbClr val="C00000"/>
                </a:solidFill>
                <a:latin typeface="Times New Roman" panose="02020603050405020304" pitchFamily="18" charset="0"/>
              </a:rPr>
              <a:t>约恩逊实验</a:t>
            </a:r>
          </a:p>
        </p:txBody>
      </p:sp>
      <p:sp>
        <p:nvSpPr>
          <p:cNvPr id="3" name="Rectangle 22"/>
          <p:cNvSpPr>
            <a:spLocks noChangeArrowheads="1"/>
          </p:cNvSpPr>
          <p:nvPr/>
        </p:nvSpPr>
        <p:spPr bwMode="auto">
          <a:xfrm>
            <a:off x="2346326" y="749300"/>
            <a:ext cx="68040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1961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年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C. J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nsson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运用铜箔中形成的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2-5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条细缝得到了电子的多缝干涉图样。</a:t>
            </a:r>
          </a:p>
        </p:txBody>
      </p:sp>
      <p:graphicFrame>
        <p:nvGraphicFramePr>
          <p:cNvPr id="4" name="Object 23"/>
          <p:cNvGraphicFramePr>
            <a:graphicFrameLocks noChangeAspect="1"/>
          </p:cNvGraphicFramePr>
          <p:nvPr/>
        </p:nvGraphicFramePr>
        <p:xfrm>
          <a:off x="3194051" y="1655763"/>
          <a:ext cx="4335463" cy="167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7" name="BMP 图像" r:id="rId3" imgW="2343137" imgH="895369" progId="Paint.Picture">
                  <p:embed/>
                </p:oleObj>
              </mc:Choice>
              <mc:Fallback>
                <p:oleObj name="BMP 图像" r:id="rId3" imgW="2343137" imgH="895369" progId="Paint.Picture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4651"/>
                      <a:stretch>
                        <a:fillRect/>
                      </a:stretch>
                    </p:blipFill>
                    <p:spPr bwMode="auto">
                      <a:xfrm>
                        <a:off x="3194051" y="1655763"/>
                        <a:ext cx="4335463" cy="167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24"/>
          <p:cNvSpPr txBox="1">
            <a:spLocks noChangeArrowheads="1"/>
          </p:cNvSpPr>
          <p:nvPr/>
        </p:nvSpPr>
        <p:spPr bwMode="auto">
          <a:xfrm>
            <a:off x="2346325" y="3870325"/>
            <a:ext cx="72136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800" b="1">
                <a:solidFill>
                  <a:srgbClr val="009900"/>
                </a:solidFill>
                <a:latin typeface="Times New Roman" panose="02020603050405020304" pitchFamily="18" charset="0"/>
              </a:rPr>
              <a:t>1930</a:t>
            </a:r>
            <a:r>
              <a:rPr lang="zh-CN" altLang="en-US" sz="2800" b="1">
                <a:solidFill>
                  <a:srgbClr val="009900"/>
                </a:solidFill>
                <a:latin typeface="Times New Roman" panose="02020603050405020304" pitchFamily="18" charset="0"/>
              </a:rPr>
              <a:t>年艾斯特曼</a:t>
            </a:r>
            <a:r>
              <a:rPr lang="en-US" altLang="zh-CN" sz="2800" b="1">
                <a:solidFill>
                  <a:srgbClr val="009900"/>
                </a:solidFill>
                <a:latin typeface="Times New Roman" panose="02020603050405020304" pitchFamily="18" charset="0"/>
              </a:rPr>
              <a:t>(Estermann)</a:t>
            </a:r>
            <a:r>
              <a:rPr lang="zh-CN" altLang="en-US" sz="2800" b="1">
                <a:solidFill>
                  <a:srgbClr val="009900"/>
                </a:solidFill>
                <a:latin typeface="Times New Roman" panose="02020603050405020304" pitchFamily="18" charset="0"/>
              </a:rPr>
              <a:t>、斯特恩</a:t>
            </a:r>
            <a:r>
              <a:rPr lang="en-US" altLang="zh-CN" sz="2800" b="1">
                <a:solidFill>
                  <a:srgbClr val="009900"/>
                </a:solidFill>
                <a:latin typeface="Times New Roman" panose="02020603050405020304" pitchFamily="18" charset="0"/>
              </a:rPr>
              <a:t>(Stern)</a:t>
            </a:r>
            <a:r>
              <a:rPr lang="zh-CN" altLang="en-US" sz="2800" b="1">
                <a:solidFill>
                  <a:srgbClr val="009900"/>
                </a:solidFill>
                <a:latin typeface="Times New Roman" panose="02020603050405020304" pitchFamily="18" charset="0"/>
              </a:rPr>
              <a:t>、和他们的同事们证实了普通原子具有波动性。</a:t>
            </a:r>
          </a:p>
          <a:p>
            <a:pPr algn="just" eaLnBrk="1" hangingPunct="1"/>
            <a:r>
              <a:rPr lang="zh-CN" altLang="en-US" sz="2800" b="1">
                <a:solidFill>
                  <a:srgbClr val="009900"/>
                </a:solidFill>
                <a:latin typeface="Times New Roman" panose="02020603050405020304" pitchFamily="18" charset="0"/>
              </a:rPr>
              <a:t>后来实验又验证了质子、中子等实物粒子都具有波动性。</a:t>
            </a:r>
          </a:p>
        </p:txBody>
      </p:sp>
      <p:sp>
        <p:nvSpPr>
          <p:cNvPr id="6" name="Text Box 25"/>
          <p:cNvSpPr txBox="1">
            <a:spLocks noChangeArrowheads="1"/>
          </p:cNvSpPr>
          <p:nvPr/>
        </p:nvSpPr>
        <p:spPr bwMode="auto">
          <a:xfrm>
            <a:off x="2109788" y="3408364"/>
            <a:ext cx="3498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CC"/>
              </a:buClr>
            </a:pPr>
            <a:r>
              <a:rPr lang="en-US" altLang="zh-CN" sz="2800" b="1">
                <a:solidFill>
                  <a:srgbClr val="C00000"/>
                </a:solidFill>
                <a:latin typeface="Times New Roman" panose="02020603050405020304" pitchFamily="18" charset="0"/>
              </a:rPr>
              <a:t>4.  </a:t>
            </a:r>
            <a:r>
              <a:rPr lang="zh-CN" altLang="en-US" sz="2800" b="1">
                <a:solidFill>
                  <a:srgbClr val="C00000"/>
                </a:solidFill>
                <a:latin typeface="Times New Roman" panose="02020603050405020304" pitchFamily="18" charset="0"/>
              </a:rPr>
              <a:t>其它实验</a:t>
            </a:r>
          </a:p>
        </p:txBody>
      </p:sp>
      <p:sp>
        <p:nvSpPr>
          <p:cNvPr id="18439" name="矩形 6"/>
          <p:cNvSpPr>
            <a:spLocks noChangeArrowheads="1"/>
          </p:cNvSpPr>
          <p:nvPr/>
        </p:nvSpPr>
        <p:spPr bwMode="auto">
          <a:xfrm>
            <a:off x="1935163" y="5694364"/>
            <a:ext cx="84582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Calibri" panose="020F0502020204030204" pitchFamily="34" charset="0"/>
              </a:rPr>
              <a:t>近年来的更精密的实验还做出了电子多缝衍射中的主极大、次极大和缺级现象等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build="p" autoUpdateAnimBg="0"/>
      <p:bldP spid="5" grpId="0" autoUpdateAnimBg="0"/>
      <p:bldP spid="6" grpId="0" autoUpdateAnimBg="0"/>
      <p:bldP spid="1843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288" y="1196975"/>
            <a:ext cx="8405812" cy="421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Picture 5"/>
          <p:cNvSpPr>
            <a:spLocks noChangeAspect="1" noChangeArrowheads="1"/>
          </p:cNvSpPr>
          <p:nvPr/>
        </p:nvSpPr>
        <p:spPr bwMode="auto">
          <a:xfrm>
            <a:off x="3114676" y="4294188"/>
            <a:ext cx="6143625" cy="223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4100513" y="127001"/>
            <a:ext cx="36750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b="1">
                <a:solidFill>
                  <a:srgbClr val="FF0000"/>
                </a:solidFill>
                <a:latin typeface="Calibri" panose="020F0502020204030204" pitchFamily="34" charset="0"/>
              </a:rPr>
              <a:t>C</a:t>
            </a:r>
            <a:r>
              <a:rPr lang="en-US" altLang="zh-CN" sz="4000" b="1" baseline="-25000">
                <a:solidFill>
                  <a:srgbClr val="FF0000"/>
                </a:solidFill>
                <a:latin typeface="Calibri" panose="020F0502020204030204" pitchFamily="34" charset="0"/>
              </a:rPr>
              <a:t>60</a:t>
            </a:r>
            <a:r>
              <a:rPr lang="zh-CN" altLang="en-US" sz="4000" b="1">
                <a:solidFill>
                  <a:srgbClr val="FF0000"/>
                </a:solidFill>
                <a:latin typeface="Calibri" panose="020F0502020204030204" pitchFamily="34" charset="0"/>
              </a:rPr>
              <a:t>的光栅衍射</a:t>
            </a: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3738563" y="5786438"/>
            <a:ext cx="3581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CC"/>
              </a:buClr>
            </a:pPr>
            <a:r>
              <a:rPr lang="zh-CN" altLang="en-US" sz="3200" b="1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（</a:t>
            </a:r>
            <a:r>
              <a:rPr lang="en-US" altLang="zh-CN" sz="3200" b="1">
                <a:solidFill>
                  <a:srgbClr val="CC00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1999</a:t>
            </a:r>
            <a:r>
              <a:rPr lang="zh-CN" altLang="en-US" sz="3200" b="1">
                <a:solidFill>
                  <a:srgbClr val="CC00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年实验实现</a:t>
            </a:r>
            <a:r>
              <a:rPr lang="zh-CN" altLang="en-US" sz="3200" b="1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）</a:t>
            </a:r>
            <a:endParaRPr lang="zh-CN" altLang="en-US" sz="3200" b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/>
      <p:bldP spid="1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175" y="512764"/>
            <a:ext cx="6269038" cy="583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Text Box 11"/>
          <p:cNvSpPr txBox="1">
            <a:spLocks noChangeArrowheads="1"/>
          </p:cNvSpPr>
          <p:nvPr/>
        </p:nvSpPr>
        <p:spPr bwMode="auto">
          <a:xfrm>
            <a:off x="3452813" y="6396038"/>
            <a:ext cx="3581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CC"/>
              </a:buClr>
            </a:pPr>
            <a:r>
              <a:rPr lang="zh-CN" altLang="en-US" sz="2400" b="1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（</a:t>
            </a:r>
            <a:r>
              <a:rPr lang="en-US" altLang="zh-CN" sz="2400" b="1">
                <a:solidFill>
                  <a:srgbClr val="CC00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1999</a:t>
            </a:r>
            <a:r>
              <a:rPr lang="zh-CN" altLang="en-US" sz="2400" b="1">
                <a:solidFill>
                  <a:srgbClr val="CC00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年实验实现</a:t>
            </a:r>
            <a:r>
              <a:rPr lang="zh-CN" altLang="en-US" sz="2400" b="1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）</a:t>
            </a:r>
            <a:endParaRPr lang="zh-CN" altLang="en-US" sz="2400" b="1">
              <a:latin typeface="Calibri" panose="020F0502020204030204" pitchFamily="34" charset="0"/>
            </a:endParaRPr>
          </a:p>
        </p:txBody>
      </p:sp>
      <p:sp>
        <p:nvSpPr>
          <p:cNvPr id="28676" name="Rectangle 12"/>
          <p:cNvSpPr>
            <a:spLocks noChangeArrowheads="1"/>
          </p:cNvSpPr>
          <p:nvPr/>
        </p:nvSpPr>
        <p:spPr bwMode="auto">
          <a:xfrm>
            <a:off x="4100513" y="127001"/>
            <a:ext cx="36750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FF0000"/>
                </a:solidFill>
                <a:latin typeface="Calibri" panose="020F0502020204030204" pitchFamily="34" charset="0"/>
              </a:rPr>
              <a:t>C</a:t>
            </a:r>
            <a:r>
              <a:rPr lang="en-US" altLang="zh-CN" sz="3600" b="1" baseline="-25000">
                <a:solidFill>
                  <a:srgbClr val="FF0000"/>
                </a:solidFill>
                <a:latin typeface="Calibri" panose="020F0502020204030204" pitchFamily="34" charset="0"/>
              </a:rPr>
              <a:t>60</a:t>
            </a:r>
            <a:r>
              <a:rPr lang="zh-CN" altLang="en-US" sz="3600" b="1">
                <a:solidFill>
                  <a:srgbClr val="FF0000"/>
                </a:solidFill>
                <a:latin typeface="Calibri" panose="020F0502020204030204" pitchFamily="34" charset="0"/>
              </a:rPr>
              <a:t>的光栅衍射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571500"/>
            <a:ext cx="7067550" cy="568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640014" y="127000"/>
            <a:ext cx="74882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FF0000"/>
                </a:solidFill>
                <a:latin typeface="Calibri" panose="020F0502020204030204" pitchFamily="34" charset="0"/>
              </a:rPr>
              <a:t>Kapitza-Dirac</a:t>
            </a:r>
            <a:r>
              <a:rPr lang="zh-CN" altLang="en-US" sz="3200" b="1">
                <a:solidFill>
                  <a:srgbClr val="FF0000"/>
                </a:solidFill>
                <a:latin typeface="Calibri" panose="020F0502020204030204" pitchFamily="34" charset="0"/>
              </a:rPr>
              <a:t>效应：</a:t>
            </a:r>
            <a:r>
              <a:rPr lang="zh-CN" altLang="en-US" sz="3200" b="1">
                <a:latin typeface="Calibri" panose="020F0502020204030204" pitchFamily="34" charset="0"/>
              </a:rPr>
              <a:t>电子的光驻波衍射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7453313" y="828676"/>
            <a:ext cx="2070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CC"/>
              </a:buClr>
            </a:pPr>
            <a:r>
              <a:rPr lang="zh-CN" altLang="en-US" sz="2400" b="1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（</a:t>
            </a:r>
            <a:r>
              <a:rPr lang="en-US" altLang="zh-CN" sz="2400" b="1">
                <a:solidFill>
                  <a:srgbClr val="CC00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1933</a:t>
            </a:r>
            <a:r>
              <a:rPr lang="zh-CN" altLang="en-US" sz="2400" b="1">
                <a:solidFill>
                  <a:srgbClr val="CC00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年提出</a:t>
            </a:r>
            <a:r>
              <a:rPr lang="zh-CN" altLang="en-US" sz="2400" b="1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）</a:t>
            </a:r>
            <a:endParaRPr lang="zh-CN" altLang="en-US" sz="2400" b="1">
              <a:latin typeface="Calibri" panose="020F0502020204030204" pitchFamily="34" charset="0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4381500" y="6215063"/>
            <a:ext cx="3581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CC"/>
              </a:buClr>
            </a:pPr>
            <a:r>
              <a:rPr lang="zh-CN" altLang="en-US" sz="2400" b="1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（</a:t>
            </a:r>
            <a:r>
              <a:rPr lang="en-US" altLang="zh-CN" sz="2400" b="1">
                <a:solidFill>
                  <a:srgbClr val="CC00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2001</a:t>
            </a:r>
            <a:r>
              <a:rPr lang="zh-CN" altLang="en-US" sz="2400" b="1">
                <a:solidFill>
                  <a:srgbClr val="CC00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年实验实现</a:t>
            </a:r>
            <a:r>
              <a:rPr lang="zh-CN" altLang="en-US" sz="2400" b="1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）</a:t>
            </a:r>
            <a:endParaRPr lang="zh-CN" altLang="en-US" sz="2400" b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525" y="5391151"/>
            <a:ext cx="4713288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4" y="1262063"/>
            <a:ext cx="5438775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Rectangle 11"/>
          <p:cNvSpPr>
            <a:spLocks noChangeArrowheads="1"/>
          </p:cNvSpPr>
          <p:nvPr/>
        </p:nvSpPr>
        <p:spPr bwMode="auto">
          <a:xfrm>
            <a:off x="2640013" y="127000"/>
            <a:ext cx="76327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FF0000"/>
                </a:solidFill>
                <a:latin typeface="Calibri" panose="020F0502020204030204" pitchFamily="34" charset="0"/>
              </a:rPr>
              <a:t>Kapitza-Dirac</a:t>
            </a:r>
            <a:r>
              <a:rPr lang="zh-CN" altLang="en-US" sz="3200" b="1">
                <a:solidFill>
                  <a:srgbClr val="FF0000"/>
                </a:solidFill>
                <a:latin typeface="Calibri" panose="020F0502020204030204" pitchFamily="34" charset="0"/>
              </a:rPr>
              <a:t>效应：</a:t>
            </a:r>
            <a:r>
              <a:rPr lang="zh-CN" altLang="en-US" sz="3200" b="1">
                <a:latin typeface="Calibri" panose="020F0502020204030204" pitchFamily="34" charset="0"/>
              </a:rPr>
              <a:t>电子的光驻波衍射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860701" y="3446672"/>
            <a:ext cx="34307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1" charset="-122"/>
              </a:rPr>
              <a:t>观测仪器的分辨本领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0765508"/>
              </p:ext>
            </p:extLst>
          </p:nvPr>
        </p:nvGraphicFramePr>
        <p:xfrm>
          <a:off x="5197959" y="3308809"/>
          <a:ext cx="1304306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3" name="公式" r:id="rId3" imgW="685800" imgH="393480" progId="Equation.3">
                  <p:embed/>
                </p:oleObj>
              </mc:Choice>
              <mc:Fallback>
                <p:oleObj name="公式" r:id="rId3" imgW="685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7959" y="3308809"/>
                        <a:ext cx="1304306" cy="74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2057401" y="2392364"/>
            <a:ext cx="4316413" cy="523875"/>
            <a:chOff x="528" y="3830"/>
            <a:chExt cx="2719" cy="330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528" y="3830"/>
              <a:ext cx="1252" cy="330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solidFill>
                    <a:srgbClr val="FF00FF"/>
                  </a:solidFill>
                  <a:latin typeface="楷体_GB2312" pitchFamily="1" charset="-122"/>
                  <a:ea typeface="楷体_GB2312" pitchFamily="1" charset="-122"/>
                </a:rPr>
                <a:t>电子波波长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222" y="3830"/>
              <a:ext cx="1025" cy="330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solidFill>
                    <a:srgbClr val="FF00FF"/>
                  </a:solidFill>
                  <a:latin typeface="楷体_GB2312" pitchFamily="1" charset="-122"/>
                  <a:ea typeface="楷体_GB2312" pitchFamily="1" charset="-122"/>
                </a:rPr>
                <a:t>光波波长</a:t>
              </a:r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044951" y="2413000"/>
            <a:ext cx="5950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FF00FF"/>
                </a:solidFill>
                <a:latin typeface="Times New Roman" panose="02020603050405020304" pitchFamily="18" charset="0"/>
              </a:rPr>
              <a:t>&lt;&lt;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7315200" y="2286001"/>
            <a:ext cx="3173288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电子显微镜分辨率远大于</a:t>
            </a:r>
          </a:p>
          <a:p>
            <a:pPr algn="ctr" eaLnBrk="1" hangingPunct="1">
              <a:lnSpc>
                <a:spcPct val="120000"/>
              </a:lnSpc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光学显微镜分辨率</a:t>
            </a:r>
          </a:p>
        </p:txBody>
      </p:sp>
      <p:sp>
        <p:nvSpPr>
          <p:cNvPr id="10" name="AutoShape 10"/>
          <p:cNvSpPr>
            <a:spLocks/>
          </p:cNvSpPr>
          <p:nvPr/>
        </p:nvSpPr>
        <p:spPr bwMode="auto">
          <a:xfrm>
            <a:off x="6553200" y="2544763"/>
            <a:ext cx="152400" cy="1066800"/>
          </a:xfrm>
          <a:prstGeom prst="rightBrace">
            <a:avLst>
              <a:gd name="adj1" fmla="val 58333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800">
              <a:solidFill>
                <a:srgbClr val="FF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6781800" y="3078163"/>
            <a:ext cx="6858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solidFill>
                <a:srgbClr val="FF00FF"/>
              </a:solidFill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070107" y="984720"/>
            <a:ext cx="6114125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显微镜分辨本领与入射波长成反比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2057400" y="1600200"/>
            <a:ext cx="8229600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可见光波长 </a:t>
            </a:r>
            <a:r>
              <a:rPr kumimoji="1"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—— 500 </a:t>
            </a:r>
            <a:r>
              <a:rPr kumimoji="1"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nm</a:t>
            </a:r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，电子波长 </a:t>
            </a:r>
            <a:r>
              <a:rPr kumimoji="1"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—— 0.1 </a:t>
            </a:r>
            <a:r>
              <a:rPr kumimoji="1"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nm</a:t>
            </a:r>
            <a:endParaRPr kumimoji="1" lang="en-US" altLang="zh-CN" sz="28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2207569" y="4776549"/>
            <a:ext cx="7707313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光学显微镜放大倍数最大</a:t>
            </a:r>
            <a:r>
              <a:rPr kumimoji="1"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1000</a:t>
            </a:r>
            <a:r>
              <a:rPr kumimoji="1"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多倍，电子显微镜放大倍数可达</a:t>
            </a:r>
            <a:r>
              <a:rPr kumimoji="1"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100</a:t>
            </a:r>
            <a:r>
              <a:rPr kumimoji="1"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多万倍</a:t>
            </a: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2207569" y="274430"/>
            <a:ext cx="56054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Symbol" panose="05050102010706020507" pitchFamily="18" charset="2"/>
              </a:rPr>
              <a:t>四、微观粒子波动性的应用</a:t>
            </a:r>
          </a:p>
        </p:txBody>
      </p:sp>
    </p:spTree>
    <p:extLst>
      <p:ext uri="{BB962C8B-B14F-4D97-AF65-F5344CB8AC3E}">
        <p14:creationId xmlns:p14="http://schemas.microsoft.com/office/powerpoint/2010/main" val="417197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10" grpId="0" animBg="1"/>
      <p:bldP spid="11" grpId="0" animBg="1"/>
      <p:bldP spid="12" grpId="0"/>
      <p:bldP spid="13" grpId="0"/>
      <p:bldP spid="1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251075" y="1182688"/>
            <a:ext cx="42735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7325" indent="-187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en-US" altLang="zh-CN" sz="2800" b="1">
                <a:latin typeface="Times New Roman" panose="02020603050405020304" pitchFamily="18" charset="0"/>
              </a:rPr>
              <a:t>1933</a:t>
            </a:r>
            <a:r>
              <a:rPr lang="zh-CN" altLang="en-US" sz="2800" b="1">
                <a:latin typeface="Times New Roman" panose="02020603050405020304" pitchFamily="18" charset="0"/>
              </a:rPr>
              <a:t>年，德国的</a:t>
            </a:r>
            <a:r>
              <a:rPr lang="en-US" altLang="zh-CN" sz="2800" b="1">
                <a:latin typeface="Times New Roman" panose="02020603050405020304" pitchFamily="18" charset="0"/>
              </a:rPr>
              <a:t>E.Ruska</a:t>
            </a:r>
            <a:r>
              <a:rPr lang="zh-CN" altLang="en-US" sz="2800" b="1">
                <a:latin typeface="Times New Roman" panose="02020603050405020304" pitchFamily="18" charset="0"/>
              </a:rPr>
              <a:t>和</a:t>
            </a:r>
            <a:r>
              <a:rPr lang="en-US" altLang="zh-CN" sz="2800" b="1">
                <a:latin typeface="Times New Roman" panose="02020603050405020304" pitchFamily="18" charset="0"/>
              </a:rPr>
              <a:t>Knoll</a:t>
            </a:r>
            <a:r>
              <a:rPr lang="zh-CN" altLang="en-US" sz="2800" b="1">
                <a:latin typeface="Times New Roman" panose="02020603050405020304" pitchFamily="18" charset="0"/>
              </a:rPr>
              <a:t>等人研制成功第一台电子显微镜。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268538" y="5284789"/>
            <a:ext cx="73977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7325" indent="-187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en-US" altLang="zh-CN" sz="2800" b="1">
                <a:latin typeface="Times New Roman" panose="02020603050405020304" pitchFamily="18" charset="0"/>
              </a:rPr>
              <a:t>1982</a:t>
            </a:r>
            <a:r>
              <a:rPr lang="zh-CN" altLang="en-US" sz="2800" b="1">
                <a:latin typeface="Times New Roman" panose="02020603050405020304" pitchFamily="18" charset="0"/>
              </a:rPr>
              <a:t>年，</a:t>
            </a:r>
            <a:r>
              <a:rPr lang="en-US" altLang="zh-CN" sz="2800" b="1">
                <a:latin typeface="Times New Roman" panose="02020603050405020304" pitchFamily="18" charset="0"/>
              </a:rPr>
              <a:t>IBM</a:t>
            </a:r>
            <a:r>
              <a:rPr lang="zh-CN" altLang="en-US" sz="2800" b="1">
                <a:latin typeface="Times New Roman" panose="02020603050405020304" pitchFamily="18" charset="0"/>
              </a:rPr>
              <a:t>的</a:t>
            </a:r>
            <a:r>
              <a:rPr lang="en-US" altLang="zh-CN" sz="2800" b="1">
                <a:latin typeface="Times New Roman" panose="02020603050405020304" pitchFamily="18" charset="0"/>
              </a:rPr>
              <a:t>G.Binnig</a:t>
            </a:r>
            <a:r>
              <a:rPr lang="zh-CN" altLang="en-US" sz="2800" b="1">
                <a:latin typeface="Times New Roman" panose="02020603050405020304" pitchFamily="18" charset="0"/>
              </a:rPr>
              <a:t>和</a:t>
            </a:r>
            <a:r>
              <a:rPr lang="en-US" altLang="zh-CN" sz="2800" b="1">
                <a:latin typeface="Times New Roman" panose="02020603050405020304" pitchFamily="18" charset="0"/>
              </a:rPr>
              <a:t>H.Rohrer</a:t>
            </a:r>
            <a:r>
              <a:rPr lang="zh-CN" altLang="en-US" sz="2800" b="1">
                <a:latin typeface="Times New Roman" panose="02020603050405020304" pitchFamily="18" charset="0"/>
              </a:rPr>
              <a:t>研制成功第一台隧道扫描显微镜（</a:t>
            </a:r>
            <a:r>
              <a:rPr lang="en-US" altLang="zh-CN" sz="2800" b="1">
                <a:latin typeface="Times New Roman" panose="02020603050405020304" pitchFamily="18" charset="0"/>
              </a:rPr>
              <a:t>STM</a:t>
            </a:r>
            <a:r>
              <a:rPr lang="zh-CN" altLang="en-US" sz="2800" b="1">
                <a:latin typeface="Times New Roman" panose="02020603050405020304" pitchFamily="18" charset="0"/>
              </a:rPr>
              <a:t>）。</a:t>
            </a:r>
          </a:p>
        </p:txBody>
      </p:sp>
      <p:pic>
        <p:nvPicPr>
          <p:cNvPr id="31749" name="Picture 15" descr="86rus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239" y="776288"/>
            <a:ext cx="2924175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2166938" y="3000375"/>
            <a:ext cx="4525962" cy="182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Times New Roman" pitchFamily="18" charset="0"/>
                <a:ea typeface="+mn-ea"/>
              </a:rPr>
              <a:t>鲁斯卡：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ea typeface="+mn-ea"/>
              </a:rPr>
              <a:t>电子物理领域的基础研究工作，设计出世界上第一台电子显微镜</a:t>
            </a:r>
            <a:r>
              <a:rPr lang="zh-CN" altLang="en-US" sz="2800" b="1" dirty="0">
                <a:solidFill>
                  <a:srgbClr val="C00000"/>
                </a:solidFill>
                <a:latin typeface="Times New Roman" pitchFamily="18" charset="0"/>
                <a:ea typeface="+mn-ea"/>
              </a:rPr>
              <a:t>，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</a:rPr>
              <a:t>1986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</a:rPr>
              <a:t>诺贝尔物理学奖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6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973264" y="4995864"/>
            <a:ext cx="3582987" cy="1208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</a:rPr>
              <a:t>1986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</a:rPr>
              <a:t>诺贝尔物理学奖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</a:rPr>
              <a:t>:</a:t>
            </a:r>
            <a:r>
              <a:rPr lang="zh-CN" altLang="en-US" sz="2800" b="1" dirty="0">
                <a:solidFill>
                  <a:srgbClr val="C00000"/>
                </a:solidFill>
                <a:latin typeface="Times New Roman" pitchFamily="18" charset="0"/>
                <a:ea typeface="+mn-ea"/>
              </a:rPr>
              <a:t>宾尼：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ea typeface="+mn-ea"/>
              </a:rPr>
              <a:t>设计出扫描式隧道效应显微镜</a:t>
            </a:r>
          </a:p>
        </p:txBody>
      </p:sp>
      <p:pic>
        <p:nvPicPr>
          <p:cNvPr id="32771" name="Picture 4" descr="86binn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939" y="374651"/>
            <a:ext cx="3082925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2" name="Picture 12" descr="86rohr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825" y="439739"/>
            <a:ext cx="2997200" cy="423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6734176" y="4862514"/>
            <a:ext cx="3616325" cy="13731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</a:rPr>
              <a:t>1986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</a:rPr>
              <a:t>诺贝尔物理学奖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</a:rPr>
              <a:t>: </a:t>
            </a:r>
            <a:r>
              <a:rPr lang="zh-CN" altLang="en-US" sz="2800" b="1" dirty="0">
                <a:solidFill>
                  <a:srgbClr val="C00000"/>
                </a:solidFill>
                <a:latin typeface="Times New Roman" pitchFamily="18" charset="0"/>
                <a:ea typeface="+mn-ea"/>
              </a:rPr>
              <a:t>罗雷尔：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ea typeface="+mn-ea"/>
              </a:rPr>
              <a:t>设计出扫描式隧道效应显微镜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0"/>
          <p:cNvSpPr txBox="1">
            <a:spLocks noChangeArrowheads="1"/>
          </p:cNvSpPr>
          <p:nvPr/>
        </p:nvSpPr>
        <p:spPr bwMode="auto">
          <a:xfrm>
            <a:off x="1774825" y="115889"/>
            <a:ext cx="7696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思想方法</a:t>
            </a:r>
            <a:r>
              <a:rPr lang="zh-CN" altLang="en-US" sz="3200" b="1" dirty="0">
                <a:latin typeface="Times New Roman" panose="02020603050405020304" pitchFamily="18" charset="0"/>
              </a:rPr>
              <a:t>    </a:t>
            </a:r>
            <a:r>
              <a:rPr lang="zh-CN" altLang="en-US" sz="32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自然界在许多方面都是明显地对称的，德布罗意采用类比的方法提出物质波的假设 。</a:t>
            </a:r>
            <a:r>
              <a:rPr lang="en-US" altLang="zh-CN" sz="32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9900"/>
                </a:solidFill>
                <a:latin typeface="Times New Roman" panose="02020603050405020304" pitchFamily="18" charset="0"/>
              </a:rPr>
              <a:t>       </a:t>
            </a: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1596253" y="3439687"/>
            <a:ext cx="916964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德布罗意假设：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实物粒子具有波粒二象性</a:t>
            </a:r>
          </a:p>
        </p:txBody>
      </p:sp>
      <p:graphicFrame>
        <p:nvGraphicFramePr>
          <p:cNvPr id="9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9936270"/>
              </p:ext>
            </p:extLst>
          </p:nvPr>
        </p:nvGraphicFramePr>
        <p:xfrm>
          <a:off x="4676128" y="4796890"/>
          <a:ext cx="3009900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" name="Equation" r:id="rId3" imgW="977760" imgH="482400" progId="Equation.DSMT4">
                  <p:embed/>
                </p:oleObj>
              </mc:Choice>
              <mc:Fallback>
                <p:oleObj name="Equation" r:id="rId3" imgW="977760" imgH="4824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6128" y="4796890"/>
                        <a:ext cx="3009900" cy="1508125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  <a:ln w="9525">
                        <a:solidFill>
                          <a:srgbClr val="3333CC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942579" y="5171540"/>
            <a:ext cx="1620837" cy="685800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50000">
                <a:srgbClr val="FFFFFF"/>
              </a:gs>
              <a:gs pos="100000">
                <a:srgbClr val="00CC99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kern="0" dirty="0">
                <a:solidFill>
                  <a:srgbClr val="CC0000"/>
                </a:solidFill>
                <a:latin typeface="Times New Roman" pitchFamily="18" charset="0"/>
                <a:ea typeface="+mn-ea"/>
              </a:rPr>
              <a:t>粒子性</a:t>
            </a:r>
          </a:p>
        </p:txBody>
      </p:sp>
      <p:sp>
        <p:nvSpPr>
          <p:cNvPr id="11" name="Rectangle 24"/>
          <p:cNvSpPr>
            <a:spLocks noChangeArrowheads="1"/>
          </p:cNvSpPr>
          <p:nvPr/>
        </p:nvSpPr>
        <p:spPr bwMode="auto">
          <a:xfrm>
            <a:off x="7895579" y="5308065"/>
            <a:ext cx="1563687" cy="609600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50000">
                <a:srgbClr val="FFFFFF"/>
              </a:gs>
              <a:gs pos="100000">
                <a:srgbClr val="00CC99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3200" b="1" kern="0">
                <a:solidFill>
                  <a:srgbClr val="CC0000"/>
                </a:solidFill>
                <a:latin typeface="Times New Roman" pitchFamily="18" charset="0"/>
                <a:ea typeface="+mn-ea"/>
              </a:rPr>
              <a:t>波动性</a:t>
            </a:r>
          </a:p>
        </p:txBody>
      </p:sp>
      <p:grpSp>
        <p:nvGrpSpPr>
          <p:cNvPr id="12" name="Group 9"/>
          <p:cNvGrpSpPr>
            <a:grpSpLocks/>
          </p:cNvGrpSpPr>
          <p:nvPr/>
        </p:nvGrpSpPr>
        <p:grpSpPr bwMode="auto">
          <a:xfrm>
            <a:off x="1734490" y="2182218"/>
            <a:ext cx="8893175" cy="941388"/>
            <a:chOff x="0" y="3612"/>
            <a:chExt cx="5602" cy="593"/>
          </a:xfrm>
        </p:grpSpPr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0" y="3612"/>
              <a:ext cx="5602" cy="58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b="1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4" name="Rectangle 3"/>
            <p:cNvSpPr>
              <a:spLocks noChangeArrowheads="1"/>
            </p:cNvSpPr>
            <p:nvPr/>
          </p:nvSpPr>
          <p:spPr bwMode="auto">
            <a:xfrm>
              <a:off x="0" y="3631"/>
              <a:ext cx="5556" cy="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kern="0" dirty="0">
                  <a:solidFill>
                    <a:sysClr val="windowText" lastClr="000000"/>
                  </a:solidFill>
                  <a:latin typeface="+mn-lt"/>
                  <a:ea typeface="+mn-ea"/>
                  <a:sym typeface="Symbol" pitchFamily="18" charset="2"/>
                </a:rPr>
                <a:t>　　于是，在</a:t>
              </a:r>
              <a:r>
                <a:rPr lang="en-US" altLang="zh-CN" sz="2800" b="1" kern="0" dirty="0">
                  <a:solidFill>
                    <a:sysClr val="windowText" lastClr="000000"/>
                  </a:solidFill>
                  <a:latin typeface="+mn-lt"/>
                  <a:ea typeface="+mn-ea"/>
                  <a:sym typeface="Symbol" pitchFamily="18" charset="2"/>
                </a:rPr>
                <a:t>1924</a:t>
              </a:r>
              <a:r>
                <a:rPr lang="zh-CN" altLang="en-US" sz="2800" b="1" kern="0" dirty="0">
                  <a:solidFill>
                    <a:sysClr val="windowText" lastClr="000000"/>
                  </a:solidFill>
                  <a:latin typeface="+mn-lt"/>
                  <a:ea typeface="+mn-ea"/>
                  <a:sym typeface="Symbol" pitchFamily="18" charset="2"/>
                </a:rPr>
                <a:t>年他提出了一个大胆的假设：</a:t>
              </a:r>
              <a:r>
                <a:rPr lang="zh-CN" altLang="en-US" sz="2800" b="1" kern="0" dirty="0">
                  <a:solidFill>
                    <a:srgbClr val="C00000"/>
                  </a:solidFill>
                  <a:latin typeface="+mn-lt"/>
                  <a:ea typeface="+mn-ea"/>
                  <a:sym typeface="Symbol" pitchFamily="18" charset="2"/>
                </a:rPr>
                <a:t>不仅辐射具有波粒二象性，一切实物粒子也具有波粒二象性</a:t>
              </a:r>
              <a:r>
                <a:rPr lang="zh-CN" altLang="en-US" sz="2800" b="1" kern="0" dirty="0">
                  <a:solidFill>
                    <a:sysClr val="windowText" lastClr="000000"/>
                  </a:solidFill>
                  <a:latin typeface="+mn-lt"/>
                  <a:ea typeface="+mn-ea"/>
                  <a:sym typeface="Symbol" pitchFamily="18" charset="2"/>
                </a:rPr>
                <a:t>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/>
      <p:bldP spid="8" grpId="0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024"/>
          <p:cNvGraphicFramePr>
            <a:graphicFrameLocks noChangeAspect="1"/>
          </p:cNvGraphicFramePr>
          <p:nvPr/>
        </p:nvGraphicFramePr>
        <p:xfrm>
          <a:off x="3719514" y="2852738"/>
          <a:ext cx="14001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1" name="公式" r:id="rId3" imgW="466728" imgH="161960" progId="Equation.3">
                  <p:embed/>
                </p:oleObj>
              </mc:Choice>
              <mc:Fallback>
                <p:oleObj name="公式" r:id="rId3" imgW="466728" imgH="16196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4" y="2852738"/>
                        <a:ext cx="14001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1992313" y="1744664"/>
            <a:ext cx="7618412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具有能量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和动量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的实物粒子所联系的波的频率</a:t>
            </a:r>
            <a:r>
              <a:rPr lang="zh-CN" alt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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和波长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有关系：</a:t>
            </a:r>
          </a:p>
        </p:txBody>
      </p:sp>
      <p:graphicFrame>
        <p:nvGraphicFramePr>
          <p:cNvPr id="5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0643540"/>
              </p:ext>
            </p:extLst>
          </p:nvPr>
        </p:nvGraphicFramePr>
        <p:xfrm>
          <a:off x="7591872" y="2436912"/>
          <a:ext cx="1214437" cy="125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2" name="公式" r:id="rId5" imgW="400052" imgH="400042" progId="Equation.3">
                  <p:embed/>
                </p:oleObj>
              </mc:Choice>
              <mc:Fallback>
                <p:oleObj name="公式" r:id="rId5" imgW="400052" imgH="400042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1872" y="2436912"/>
                        <a:ext cx="1214437" cy="1258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035"/>
          <p:cNvSpPr>
            <a:spLocks noChangeArrowheads="1"/>
          </p:cNvSpPr>
          <p:nvPr/>
        </p:nvSpPr>
        <p:spPr bwMode="auto">
          <a:xfrm>
            <a:off x="1809751" y="168276"/>
            <a:ext cx="74914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1924</a:t>
            </a:r>
            <a:r>
              <a:rPr lang="zh-CN" altLang="en-US" sz="2800" b="1">
                <a:latin typeface="Times New Roman" panose="02020603050405020304" pitchFamily="18" charset="0"/>
              </a:rPr>
              <a:t>年</a:t>
            </a:r>
            <a:r>
              <a:rPr lang="en-US" altLang="zh-CN" sz="2800" b="1">
                <a:latin typeface="Times New Roman" panose="02020603050405020304" pitchFamily="18" charset="0"/>
              </a:rPr>
              <a:t>11</a:t>
            </a:r>
            <a:r>
              <a:rPr lang="zh-CN" altLang="en-US" sz="2800" b="1">
                <a:latin typeface="Times New Roman" panose="02020603050405020304" pitchFamily="18" charset="0"/>
              </a:rPr>
              <a:t>月在巴黎大学提交的博士论文中提出：</a:t>
            </a:r>
          </a:p>
        </p:txBody>
      </p:sp>
      <p:sp>
        <p:nvSpPr>
          <p:cNvPr id="9" name="Rectangle 1043"/>
          <p:cNvSpPr>
            <a:spLocks noChangeArrowheads="1"/>
          </p:cNvSpPr>
          <p:nvPr/>
        </p:nvSpPr>
        <p:spPr bwMode="auto">
          <a:xfrm>
            <a:off x="1773238" y="692150"/>
            <a:ext cx="834231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“</a:t>
            </a:r>
            <a:r>
              <a:rPr lang="zh-CN" altLang="en-US" sz="2800" b="1">
                <a:solidFill>
                  <a:srgbClr val="CC0099"/>
                </a:solidFill>
                <a:latin typeface="Times New Roman" panose="02020603050405020304" pitchFamily="18" charset="0"/>
              </a:rPr>
              <a:t>我们因而倾向于假定，任何运动物体都伴随着一个波动，而且不可能把物体的运动跟波的传播拆开</a:t>
            </a:r>
            <a:r>
              <a:rPr lang="zh-CN" altLang="en-US" sz="2800" b="1">
                <a:latin typeface="Times New Roman" panose="02020603050405020304" pitchFamily="18" charset="0"/>
              </a:rPr>
              <a:t>。”</a:t>
            </a:r>
          </a:p>
        </p:txBody>
      </p:sp>
      <p:sp>
        <p:nvSpPr>
          <p:cNvPr id="6" name="矩形 5"/>
          <p:cNvSpPr/>
          <p:nvPr/>
        </p:nvSpPr>
        <p:spPr>
          <a:xfrm>
            <a:off x="4573648" y="3499278"/>
            <a:ext cx="39116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Century Schoolbook" panose="02040604050505020304" pitchFamily="18" charset="0"/>
              </a:rPr>
              <a:t>爱因斯坦</a:t>
            </a:r>
            <a:r>
              <a:rPr lang="en-US" altLang="zh-CN" sz="2800" b="1" dirty="0">
                <a:solidFill>
                  <a:srgbClr val="FF0000"/>
                </a:solidFill>
                <a:latin typeface="Century Schoolbook" panose="02040604050505020304" pitchFamily="18" charset="0"/>
              </a:rPr>
              <a:t>-</a:t>
            </a:r>
            <a:r>
              <a:rPr lang="zh-CN" altLang="en-US" sz="2800" b="1" dirty="0">
                <a:solidFill>
                  <a:srgbClr val="FF0000"/>
                </a:solidFill>
                <a:latin typeface="Symbol" panose="05050102010706020507" pitchFamily="18" charset="2"/>
              </a:rPr>
              <a:t>德布罗意</a:t>
            </a:r>
            <a:r>
              <a:rPr lang="zh-CN" altLang="zh-CN" sz="2800" b="1" dirty="0">
                <a:solidFill>
                  <a:srgbClr val="0000FF"/>
                </a:solidFill>
                <a:latin typeface="Century Schoolbook" panose="02040604050505020304" pitchFamily="18" charset="0"/>
              </a:rPr>
              <a:t>关系</a:t>
            </a:r>
            <a:endParaRPr lang="zh-CN" altLang="en-US" sz="2800" dirty="0"/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2255838" y="3981450"/>
            <a:ext cx="785971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9900CC"/>
                </a:solidFill>
                <a:latin typeface="Times New Roman" panose="02020603050405020304" pitchFamily="18" charset="0"/>
              </a:rPr>
              <a:t>这种波既不是机械波也不是电磁波，称为物质波或德布罗意波。</a:t>
            </a:r>
          </a:p>
        </p:txBody>
      </p:sp>
      <p:sp>
        <p:nvSpPr>
          <p:cNvPr id="14" name="Rectangle 1028"/>
          <p:cNvSpPr>
            <a:spLocks noChangeArrowheads="1"/>
          </p:cNvSpPr>
          <p:nvPr/>
        </p:nvSpPr>
        <p:spPr bwMode="auto">
          <a:xfrm>
            <a:off x="1809750" y="4935539"/>
            <a:ext cx="88407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Times New Roman" panose="02020603050405020304" pitchFamily="18" charset="0"/>
              </a:rPr>
              <a:t>朗之万把德布罗意的文章寄给爱因斯坦，爱因斯坦说：</a:t>
            </a:r>
          </a:p>
        </p:txBody>
      </p:sp>
      <p:sp>
        <p:nvSpPr>
          <p:cNvPr id="15" name="Rectangle 1029"/>
          <p:cNvSpPr>
            <a:spLocks noChangeArrowheads="1"/>
          </p:cNvSpPr>
          <p:nvPr/>
        </p:nvSpPr>
        <p:spPr bwMode="auto">
          <a:xfrm>
            <a:off x="1809751" y="5589589"/>
            <a:ext cx="54133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“</a:t>
            </a:r>
            <a:r>
              <a:rPr lang="zh-CN" altLang="en-US" sz="2800" b="1">
                <a:solidFill>
                  <a:srgbClr val="6600FF"/>
                </a:solidFill>
                <a:latin typeface="Times New Roman" panose="02020603050405020304" pitchFamily="18" charset="0"/>
              </a:rPr>
              <a:t>揭开了自然界巨大帷幕的一角</a:t>
            </a:r>
            <a:r>
              <a:rPr lang="zh-CN" altLang="en-US" sz="2800" b="1">
                <a:latin typeface="Times New Roman" panose="02020603050405020304" pitchFamily="18" charset="0"/>
              </a:rPr>
              <a:t>”</a:t>
            </a: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2025650" y="6308726"/>
            <a:ext cx="70373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“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瞧瞧吧，看来疯狂，可真是站得住脚呢</a:t>
            </a:r>
            <a:r>
              <a:rPr lang="zh-CN" altLang="en-US" sz="2800" b="1" dirty="0">
                <a:latin typeface="Times New Roman" panose="02020603050405020304" pitchFamily="18" charset="0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6" grpId="0"/>
      <p:bldP spid="13" grpId="0"/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26"/>
          <p:cNvSpPr txBox="1">
            <a:spLocks noChangeArrowheads="1"/>
          </p:cNvSpPr>
          <p:nvPr/>
        </p:nvSpPr>
        <p:spPr bwMode="auto">
          <a:xfrm>
            <a:off x="2214564" y="3024189"/>
            <a:ext cx="7793037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虽然后来的实验验证由戴维孙和革末完成了，但当时纯粹是理论推测</a:t>
            </a:r>
            <a:r>
              <a:rPr lang="zh-CN" altLang="en-GB" sz="2800" b="1" dirty="0">
                <a:latin typeface="Times New Roman" panose="02020603050405020304" pitchFamily="18" charset="0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5" name="Rectangle 1032"/>
          <p:cNvSpPr>
            <a:spLocks noChangeArrowheads="1"/>
          </p:cNvSpPr>
          <p:nvPr/>
        </p:nvSpPr>
        <p:spPr bwMode="auto">
          <a:xfrm>
            <a:off x="1919288" y="260350"/>
            <a:ext cx="810895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CC00FF"/>
                </a:solidFill>
                <a:latin typeface="Times New Roman" panose="02020603050405020304" pitchFamily="18" charset="0"/>
              </a:rPr>
              <a:t>尽管此假说的有待实验检验，但爱因斯坦还是推荐德布罗意取得了博士学位。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1033"/>
              <p:cNvSpPr txBox="1">
                <a:spLocks noChangeArrowheads="1"/>
              </p:cNvSpPr>
              <p:nvPr/>
            </p:nvSpPr>
            <p:spPr bwMode="auto">
              <a:xfrm>
                <a:off x="2184399" y="3992563"/>
                <a:ext cx="939341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[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例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16-5]  </a:t>
                </a:r>
                <a:r>
                  <a:rPr lang="zh-CN" altLang="en-US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估算</a:t>
                </a:r>
                <a:r>
                  <a:rPr lang="en-US" altLang="zh-CN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: </a:t>
                </a:r>
                <a:r>
                  <a:rPr lang="en-US" altLang="zh-CN" sz="2800" b="1" i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m=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1g</a:t>
                </a:r>
                <a:r>
                  <a:rPr lang="zh-CN" altLang="en-US" sz="2800" b="1" i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sz="2800" b="1" i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=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1 cm/s</a:t>
                </a:r>
                <a:r>
                  <a:rPr lang="zh-CN" altLang="en-US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的</a:t>
                </a:r>
                <a:r>
                  <a:rPr lang="zh-CN" altLang="en-US" sz="2800" b="1" dirty="0">
                    <a:solidFill>
                      <a:srgbClr val="FF0066"/>
                    </a:solidFill>
                    <a:latin typeface="Times New Roman" panose="02020603050405020304" pitchFamily="18" charset="0"/>
                  </a:rPr>
                  <a:t>宏观物体</a:t>
                </a:r>
                <a:r>
                  <a:rPr lang="zh-CN" altLang="en-US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的波长。</a:t>
                </a:r>
              </a:p>
            </p:txBody>
          </p:sp>
        </mc:Choice>
        <mc:Fallback xmlns="">
          <p:sp>
            <p:nvSpPr>
              <p:cNvPr id="6" name="Text Box 10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84399" y="3992563"/>
                <a:ext cx="9393410" cy="523220"/>
              </a:xfrm>
              <a:prstGeom prst="rect">
                <a:avLst/>
              </a:prstGeom>
              <a:blipFill>
                <a:blip r:embed="rId3"/>
                <a:stretch>
                  <a:fillRect l="-1298" t="-16279" b="-325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1589088" y="1341439"/>
            <a:ext cx="91106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GB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在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答辩会上有人问：</a:t>
            </a:r>
            <a:r>
              <a:rPr lang="zh-CN" altLang="en-GB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“这种波怎样用实验来证实呢？”</a:t>
            </a:r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1951039" y="2008189"/>
            <a:ext cx="77628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000250" indent="-2000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rgbClr val="6600FF"/>
                </a:solidFill>
                <a:latin typeface="Times New Roman" panose="02020603050405020304" pitchFamily="18" charset="0"/>
              </a:rPr>
              <a:t>德布罗意答：“可以从电子在晶体上散射这样的实验中检查到这样的波。”</a:t>
            </a: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1932453" y="490889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 dirty="0">
                <a:solidFill>
                  <a:srgbClr val="C00000"/>
                </a:solidFill>
                <a:latin typeface="Century Schoolbook" panose="02040604050505020304" pitchFamily="18" charset="0"/>
              </a:rPr>
              <a:t>解：</a:t>
            </a:r>
          </a:p>
        </p:txBody>
      </p:sp>
      <p:sp>
        <p:nvSpPr>
          <p:cNvPr id="14" name="Text Box 1037"/>
          <p:cNvSpPr txBox="1">
            <a:spLocks noChangeArrowheads="1"/>
          </p:cNvSpPr>
          <p:nvPr/>
        </p:nvSpPr>
        <p:spPr bwMode="auto">
          <a:xfrm>
            <a:off x="2305051" y="6107113"/>
            <a:ext cx="80121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宏观物体</a:t>
            </a:r>
            <a:r>
              <a:rPr lang="zh-CN" altLang="en-US" sz="2800" b="1" dirty="0">
                <a:solidFill>
                  <a:srgbClr val="CC0099"/>
                </a:solidFill>
                <a:latin typeface="Times New Roman" panose="02020603050405020304" pitchFamily="18" charset="0"/>
              </a:rPr>
              <a:t>对应的波长太小，波动性无法表现出来！</a:t>
            </a:r>
          </a:p>
        </p:txBody>
      </p:sp>
      <p:graphicFrame>
        <p:nvGraphicFramePr>
          <p:cNvPr id="15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626938"/>
              </p:ext>
            </p:extLst>
          </p:nvPr>
        </p:nvGraphicFramePr>
        <p:xfrm>
          <a:off x="5494339" y="4632326"/>
          <a:ext cx="4389437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1" name="公式" r:id="rId4" imgW="1828800" imgH="419100" progId="Equation.3">
                  <p:embed/>
                </p:oleObj>
              </mc:Choice>
              <mc:Fallback>
                <p:oleObj name="公式" r:id="rId4" imgW="18288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4339" y="4632326"/>
                        <a:ext cx="4389437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445105"/>
              </p:ext>
            </p:extLst>
          </p:nvPr>
        </p:nvGraphicFramePr>
        <p:xfrm>
          <a:off x="4221163" y="4645026"/>
          <a:ext cx="106680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2" name="公式" r:id="rId6" imgW="368140" imgH="393529" progId="Equation.3">
                  <p:embed/>
                </p:oleObj>
              </mc:Choice>
              <mc:Fallback>
                <p:oleObj name="公式" r:id="rId6" imgW="36814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1163" y="4645026"/>
                        <a:ext cx="1066800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386064"/>
              </p:ext>
            </p:extLst>
          </p:nvPr>
        </p:nvGraphicFramePr>
        <p:xfrm>
          <a:off x="2855914" y="4564064"/>
          <a:ext cx="1311275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3" name="公式" r:id="rId8" imgW="419100" imgH="419100" progId="Equation.3">
                  <p:embed/>
                </p:oleObj>
              </mc:Choice>
              <mc:Fallback>
                <p:oleObj name="公式" r:id="rId8" imgW="4191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4" y="4564064"/>
                        <a:ext cx="1311275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 autoUpdateAnimBg="0"/>
      <p:bldP spid="6" grpId="0"/>
      <p:bldP spid="11" grpId="0"/>
      <p:bldP spid="12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722438" y="411163"/>
            <a:ext cx="8534400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FF3300"/>
                </a:solidFill>
                <a:latin typeface="Century Schoolbook" panose="02040604050505020304" pitchFamily="18" charset="0"/>
              </a:rPr>
              <a:t>【</a:t>
            </a:r>
            <a:r>
              <a:rPr lang="zh-CN" altLang="en-US" sz="2800" b="1" dirty="0">
                <a:solidFill>
                  <a:srgbClr val="FF3300"/>
                </a:solidFill>
                <a:latin typeface="Century Schoolbook" panose="02040604050505020304" pitchFamily="18" charset="0"/>
              </a:rPr>
              <a:t>补充</a:t>
            </a:r>
            <a:r>
              <a:rPr lang="zh-CN" altLang="zh-CN" sz="2800" b="1" dirty="0">
                <a:solidFill>
                  <a:srgbClr val="FF3300"/>
                </a:solidFill>
                <a:latin typeface="Century Schoolbook" panose="02040604050505020304" pitchFamily="18" charset="0"/>
              </a:rPr>
              <a:t>例</a:t>
            </a:r>
            <a:r>
              <a:rPr lang="en-US" altLang="zh-CN" sz="2800" b="1" dirty="0">
                <a:solidFill>
                  <a:srgbClr val="FF3300"/>
                </a:solidFill>
                <a:latin typeface="Century Schoolbook" panose="02040604050505020304" pitchFamily="18" charset="0"/>
              </a:rPr>
              <a:t>】</a:t>
            </a:r>
            <a:r>
              <a:rPr lang="zh-CN" altLang="zh-CN" sz="2800" b="1" dirty="0">
                <a:solidFill>
                  <a:srgbClr val="6600FF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质量 </a:t>
            </a:r>
            <a:r>
              <a:rPr lang="zh-CN" altLang="zh-CN" sz="2800" b="1" i="1" dirty="0">
                <a:solidFill>
                  <a:srgbClr val="FF0000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m</a:t>
            </a:r>
            <a:r>
              <a:rPr lang="zh-CN" altLang="zh-CN" sz="2800" b="1" dirty="0">
                <a:solidFill>
                  <a:srgbClr val="FF0000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= 50Kg</a:t>
            </a:r>
            <a:r>
              <a:rPr lang="zh-CN" altLang="zh-CN" sz="2800" b="1" dirty="0">
                <a:solidFill>
                  <a:srgbClr val="6600FF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的人，以 </a:t>
            </a:r>
            <a:r>
              <a:rPr lang="zh-CN" altLang="zh-CN" sz="2800" b="1" i="1" dirty="0">
                <a:solidFill>
                  <a:srgbClr val="FF0000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v</a:t>
            </a:r>
            <a:r>
              <a:rPr lang="zh-CN" altLang="zh-CN" sz="2800" b="1" dirty="0">
                <a:solidFill>
                  <a:srgbClr val="FF0000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=15 m/s </a:t>
            </a:r>
            <a:r>
              <a:rPr lang="zh-CN" altLang="zh-CN" sz="2800" b="1" dirty="0">
                <a:solidFill>
                  <a:srgbClr val="6600FF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的速度运动，试求人的德布罗意波波长。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844675" y="1782763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>
                <a:solidFill>
                  <a:srgbClr val="FF3300"/>
                </a:solidFill>
                <a:latin typeface="Century Schoolbook" panose="02040604050505020304" pitchFamily="18" charset="0"/>
              </a:rPr>
              <a:t>解：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836213"/>
              </p:ext>
            </p:extLst>
          </p:nvPr>
        </p:nvGraphicFramePr>
        <p:xfrm>
          <a:off x="5730875" y="1462088"/>
          <a:ext cx="2438400" cy="118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0" name="公式" r:id="rId3" imgW="863600" imgH="419100" progId="Equation.3">
                  <p:embed/>
                </p:oleObj>
              </mc:Choice>
              <mc:Fallback>
                <p:oleObj name="公式" r:id="rId3" imgW="863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875" y="1462088"/>
                        <a:ext cx="2438400" cy="1185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424224"/>
              </p:ext>
            </p:extLst>
          </p:nvPr>
        </p:nvGraphicFramePr>
        <p:xfrm>
          <a:off x="2911475" y="3108325"/>
          <a:ext cx="25146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1" name="公式" r:id="rId5" imgW="2768600" imgH="469900" progId="Equation.3">
                  <p:embed/>
                </p:oleObj>
              </mc:Choice>
              <mc:Fallback>
                <p:oleObj name="公式" r:id="rId5" imgW="27686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1475" y="3108325"/>
                        <a:ext cx="251460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0448615"/>
              </p:ext>
            </p:extLst>
          </p:nvPr>
        </p:nvGraphicFramePr>
        <p:xfrm>
          <a:off x="3116262" y="1612900"/>
          <a:ext cx="1054100" cy="1054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2" name="Equation" r:id="rId7" imgW="419040" imgH="419040" progId="Equation.DSMT4">
                  <p:embed/>
                </p:oleObj>
              </mc:Choice>
              <mc:Fallback>
                <p:oleObj name="Equation" r:id="rId7" imgW="4190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6262" y="1612900"/>
                        <a:ext cx="1054100" cy="10540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0937338"/>
              </p:ext>
            </p:extLst>
          </p:nvPr>
        </p:nvGraphicFramePr>
        <p:xfrm>
          <a:off x="4579938" y="1943100"/>
          <a:ext cx="368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3" name="Equation" r:id="rId9" imgW="368280" imgH="393480" progId="Equation.DSMT4">
                  <p:embed/>
                </p:oleObj>
              </mc:Choice>
              <mc:Fallback>
                <p:oleObj name="Equation" r:id="rId9" imgW="3682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9938" y="1943100"/>
                        <a:ext cx="368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1752600" y="3962400"/>
            <a:ext cx="85344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>
                <a:latin typeface="Century Schoolbook" panose="02040604050505020304" pitchFamily="18" charset="0"/>
              </a:rPr>
              <a:t>       </a:t>
            </a:r>
            <a:r>
              <a:rPr lang="zh-CN" altLang="zh-CN" sz="2800" b="1">
                <a:solidFill>
                  <a:srgbClr val="009900"/>
                </a:solidFill>
                <a:latin typeface="Century Schoolbook" panose="02040604050505020304" pitchFamily="18" charset="0"/>
              </a:rPr>
              <a:t>人的德</a:t>
            </a:r>
            <a:r>
              <a:rPr lang="zh-CN" altLang="en-US" sz="2800" b="1">
                <a:solidFill>
                  <a:srgbClr val="009900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布罗意</a:t>
            </a:r>
            <a:r>
              <a:rPr lang="zh-CN" altLang="zh-CN" sz="2800" b="1">
                <a:solidFill>
                  <a:srgbClr val="009900"/>
                </a:solidFill>
                <a:latin typeface="Century Schoolbook" panose="02040604050505020304" pitchFamily="18" charset="0"/>
              </a:rPr>
              <a:t>波波长仪器观测不到，宏观物体的波动性不必考虑，只考虑其粒子性。</a:t>
            </a:r>
          </a:p>
        </p:txBody>
      </p:sp>
      <p:sp>
        <p:nvSpPr>
          <p:cNvPr id="9" name="矩形 10"/>
          <p:cNvSpPr>
            <a:spLocks noChangeArrowheads="1"/>
          </p:cNvSpPr>
          <p:nvPr/>
        </p:nvSpPr>
        <p:spPr bwMode="auto">
          <a:xfrm>
            <a:off x="2126456" y="4951617"/>
            <a:ext cx="7786687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结论：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h</a:t>
            </a:r>
            <a:r>
              <a:rPr lang="zh-CN" altLang="en-US" sz="28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太小了 使得宏观物体的波长小得难以测量  宏观物体只表现出粒子性，或者说 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h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Symbol" panose="05050102010706020507" pitchFamily="18" charset="2"/>
                <a:ea typeface="黑体" panose="02010609060101010101" pitchFamily="49" charset="-122"/>
              </a:rPr>
              <a:t>®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，量子物理过渡到经典物理</a:t>
            </a:r>
            <a:endParaRPr lang="zh-CN" altLang="en-US" sz="28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56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8" grpId="0" autoUpdateAnimBg="0"/>
      <p:bldP spid="9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2761</Words>
  <Application>Microsoft Office PowerPoint</Application>
  <PresentationFormat>宽屏</PresentationFormat>
  <Paragraphs>260</Paragraphs>
  <Slides>57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57</vt:i4>
      </vt:variant>
    </vt:vector>
  </HeadingPairs>
  <TitlesOfParts>
    <vt:vector size="77" baseType="lpstr">
      <vt:lpstr>仿宋_GB2312</vt:lpstr>
      <vt:lpstr>黑体</vt:lpstr>
      <vt:lpstr>华文新魏</vt:lpstr>
      <vt:lpstr>楷体_GB2312</vt:lpstr>
      <vt:lpstr>隶书</vt:lpstr>
      <vt:lpstr>宋体</vt:lpstr>
      <vt:lpstr>Arial</vt:lpstr>
      <vt:lpstr>Bookman Old Style</vt:lpstr>
      <vt:lpstr>Calibri</vt:lpstr>
      <vt:lpstr>Cambria Math</vt:lpstr>
      <vt:lpstr>Century Schoolbook</vt:lpstr>
      <vt:lpstr>MS Reference Sans Serif</vt:lpstr>
      <vt:lpstr>Symbol</vt:lpstr>
      <vt:lpstr>Times New Roman</vt:lpstr>
      <vt:lpstr>Office 主题</vt:lpstr>
      <vt:lpstr>公式</vt:lpstr>
      <vt:lpstr>Equation</vt:lpstr>
      <vt:lpstr>Visio</vt:lpstr>
      <vt:lpstr>MathType 6.0 Equation</vt:lpstr>
      <vt:lpstr>BMP 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王先智</dc:creator>
  <cp:lastModifiedBy>WangXZ</cp:lastModifiedBy>
  <cp:revision>155</cp:revision>
  <dcterms:created xsi:type="dcterms:W3CDTF">2013-02-06T07:42:18Z</dcterms:created>
  <dcterms:modified xsi:type="dcterms:W3CDTF">2019-12-15T02:43:45Z</dcterms:modified>
</cp:coreProperties>
</file>