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Arek Manoukian"/>
  <p:cmAuthor clrIdx="1" id="1" initials="" lastIdx="1" name="Samuel Campbell"/>
  <p:cmAuthor clrIdx="2" id="2" initials="" lastIdx="1" name="Bruce Cho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24T01:19:16.733">
    <p:pos x="196" y="601"/>
    <p:text>unsure if we talk about it. but maybe</p:text>
  </p:cm>
  <p:cm authorId="1" idx="1" dt="2017-11-24T00:45:42.150">
    <p:pos x="196" y="701"/>
    <p:text>remove this. presentation is too short for this</p:text>
  </p:cm>
  <p:cm authorId="0" idx="2" dt="2017-11-24T01:19:16.733">
    <p:pos x="196" y="801"/>
    <p:text>I'd like to let them know what we're going to talk about before actually diving into it. They may want ML first if MILA reps are short on time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7-11-24T01:20:09.577">
    <p:pos x="6000" y="0"/>
    <p:text>I am going to redo this diagram</p:text>
  </p:cm>
  <p:cm authorId="0" idx="3" dt="2017-11-24T01:20:09.577">
    <p:pos x="6000" y="100"/>
    <p:text>Diagrams == Array(fire)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11-23T03:26:26.803">
    <p:pos x="2206" y="1439"/>
    <p:text>I'm optimistic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AI Legal Chatbot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(Release 1)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400" y="737525"/>
            <a:ext cx="1401950" cy="1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9800" y="2076400"/>
            <a:ext cx="40576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212775" y="8981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Approximately 50 facts that we have extracted from cases: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Examples: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</a:pPr>
            <a:r>
              <a:rPr lang="en">
                <a:solidFill>
                  <a:srgbClr val="FFFFFF"/>
                </a:solidFill>
              </a:rPr>
              <a:t>Tenant_has_bad_payment_habits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Tenant_has_damaged_rental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Tenant_rent_not_paid_more_3_weeks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Apartment_is_infested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etc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212775" y="77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Machine Learning  - Current extracted facts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0" y="1228725"/>
            <a:ext cx="8743947" cy="28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254550" y="3230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Machine Learning  - Pipeline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Machine Learning - Supervised learning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Formatted data is fed into the supervised machine learning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Result of machine learning can predict a result based on a user’s input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More data → Better!! :)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00" y="4127500"/>
            <a:ext cx="2133601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Initial Supervised Learning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Multilayer Perceptron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925" y="1785600"/>
            <a:ext cx="5934425" cy="23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Initial Supervised Learning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Multilayer Perceptron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Pros: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Hidden layers help system “understand” nuances between facts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Efficient Implementations exist as open source libraries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Predicted outcomes with a high accuracy; Test accuracy: 94%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Cons:</a:t>
            </a:r>
          </a:p>
          <a:p>
            <a:pPr indent="-317500" lvl="2" marL="1371600" rtl="0">
              <a:spcBef>
                <a:spcPts val="0"/>
              </a:spcBef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No direct relation between a given fact and the prediction it makes (Required for explaining the legal reasoning to users)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Updated </a:t>
            </a:r>
            <a:r>
              <a:rPr lang="en">
                <a:solidFill>
                  <a:srgbClr val="FFFFFF"/>
                </a:solidFill>
              </a:rPr>
              <a:t>Supervised Learning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Support Vector Machine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Relies on finding the best hyperplane, in this case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line that “best” separates the different classes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00" y="1978300"/>
            <a:ext cx="2857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Updated Supervised Learning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Support Vector Machine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Pros: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Easy to understand the reasoning applied to predict an outcome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Works great with our dataset, with a test accuracy of 96% and F1 Score of ~95 %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Cons:</a:t>
            </a:r>
          </a:p>
          <a:p>
            <a:pPr indent="-317500" lvl="2" marL="1371600" rtl="0">
              <a:spcBef>
                <a:spcPts val="0"/>
              </a:spcBef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Less nuanced in its prediction, which may increase error for more complex outcome predictions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502050" y="2285400"/>
            <a:ext cx="2139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Demo time!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942375"/>
            <a:ext cx="10668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Presentation 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9546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Overall Architecture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Microservice approach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Natural Language Processing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Using an NLP Pipeline to analyze user messages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Rasa AI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Machine Learning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Data Processing and Feature Extraction (Unsupervised Learning)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Model Training and making predictions (Supervised Learning)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Overall Architecture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50" y="1418600"/>
            <a:ext cx="7847699" cy="22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Natural Language Processing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Takes Natural Language (like English) and predicts 2 things: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The intent of the user (what they wanted to say)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Entities out of the user’s message (amount of money, time, date, etc)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Library Used: Rasa.AI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Allows us to modularly assemble different components for a customized output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Pipeline of various NLP techniques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Tokenization, Entity extraction, Intent Classification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Open source and therefore permanent and flexible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Natural Language Processing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Framework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RASA Natural Language Understanding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Basic Flow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Bot asks question: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“Are you a student?”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User answers: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“I study at Concordia University”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NLU System generates confidence for answer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Fact: is_student</a:t>
            </a: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True - confidence 90%</a:t>
            </a:r>
          </a:p>
          <a:p>
            <a:pPr indent="-317500" lvl="3" marL="18288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False - confidence 10%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1" name="Shape 81"/>
          <p:cNvGrpSpPr/>
          <p:nvPr/>
        </p:nvGrpSpPr>
        <p:grpSpPr>
          <a:xfrm>
            <a:off x="6590875" y="722650"/>
            <a:ext cx="1038000" cy="1263725"/>
            <a:chOff x="6895675" y="722650"/>
            <a:chExt cx="1038000" cy="1263725"/>
          </a:xfrm>
        </p:grpSpPr>
        <p:grpSp>
          <p:nvGrpSpPr>
            <p:cNvPr id="82" name="Shape 82"/>
            <p:cNvGrpSpPr/>
            <p:nvPr/>
          </p:nvGrpSpPr>
          <p:grpSpPr>
            <a:xfrm>
              <a:off x="6895675" y="722650"/>
              <a:ext cx="1038000" cy="825550"/>
              <a:chOff x="5175325" y="1469475"/>
              <a:chExt cx="1038000" cy="825550"/>
            </a:xfrm>
          </p:grpSpPr>
          <p:pic>
            <p:nvPicPr>
              <p:cNvPr id="83" name="Shape 8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1500" y="1469475"/>
                <a:ext cx="485676" cy="4856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Shape 84"/>
              <p:cNvSpPr txBox="1"/>
              <p:nvPr/>
            </p:nvSpPr>
            <p:spPr>
              <a:xfrm>
                <a:off x="5175325" y="1915525"/>
                <a:ext cx="1038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t</a:t>
                </a:r>
                <a:r>
                  <a:rPr b="1" lang="en" sz="900">
                    <a:solidFill>
                      <a:srgbClr val="FFFFFF"/>
                    </a:solidFill>
                  </a:rPr>
                  <a:t>raining data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is_student</a:t>
                </a:r>
              </a:p>
            </p:txBody>
          </p:sp>
        </p:grpSp>
        <p:sp>
          <p:nvSpPr>
            <p:cNvPr id="85" name="Shape 85"/>
            <p:cNvSpPr/>
            <p:nvPr/>
          </p:nvSpPr>
          <p:spPr>
            <a:xfrm rot="5400000">
              <a:off x="7525110" y="1608525"/>
              <a:ext cx="406200" cy="34950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 rot="-5400000">
              <a:off x="6867335" y="1608525"/>
              <a:ext cx="406200" cy="34950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6918475" y="1578075"/>
              <a:ext cx="3039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7576250" y="1578075"/>
              <a:ext cx="3039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F</a:t>
              </a:r>
            </a:p>
          </p:txBody>
        </p:sp>
      </p:grpSp>
      <p:sp>
        <p:nvSpPr>
          <p:cNvPr id="89" name="Shape 89"/>
          <p:cNvSpPr txBox="1"/>
          <p:nvPr/>
        </p:nvSpPr>
        <p:spPr>
          <a:xfrm>
            <a:off x="5036300" y="1424975"/>
            <a:ext cx="1507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 study at ___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I’m a graduate  student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636800" y="1424975"/>
            <a:ext cx="1507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I’m not a student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 dropped out of school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1" name="Shape 91"/>
          <p:cNvSpPr/>
          <p:nvPr/>
        </p:nvSpPr>
        <p:spPr>
          <a:xfrm>
            <a:off x="5176075" y="2166725"/>
            <a:ext cx="38676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543500" y="2064500"/>
            <a:ext cx="1378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    </a:t>
            </a:r>
            <a:r>
              <a:rPr b="1" lang="en"/>
              <a:t>RASA</a:t>
            </a:r>
          </a:p>
        </p:txBody>
      </p:sp>
      <p:sp>
        <p:nvSpPr>
          <p:cNvPr id="93" name="Shape 93"/>
          <p:cNvSpPr/>
          <p:nvPr/>
        </p:nvSpPr>
        <p:spPr>
          <a:xfrm>
            <a:off x="7013875" y="1564400"/>
            <a:ext cx="167400" cy="60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5400000">
            <a:off x="4097900" y="1858175"/>
            <a:ext cx="800400" cy="125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5643200" y="2465600"/>
            <a:ext cx="713400" cy="543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-5400000">
            <a:off x="7836800" y="2465600"/>
            <a:ext cx="713400" cy="543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71700" y="2724775"/>
            <a:ext cx="477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True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90%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332625" y="2724775"/>
            <a:ext cx="543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False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10%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06700" y="2381400"/>
            <a:ext cx="780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Intents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875" y="2630600"/>
            <a:ext cx="543601" cy="5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Problem!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Inexperienced in the domain of law.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Too much data to physically inspect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Lack of french potency on the team.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92950" y="1870875"/>
            <a:ext cx="6795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How do we solve this problem?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12775" y="8981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Clustering groups similar data points together.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Clusters serve as visual aid to narrow down important topics.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Clusters allow for the creation of formatted data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12775" y="77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Machine Learning  - Clustering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051725" y="1979675"/>
            <a:ext cx="6842676" cy="289597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000" fadeDir="5400012" kx="0" rotWithShape="0" algn="bl" stA="34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12775" y="77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83425" y="854900"/>
            <a:ext cx="7587300" cy="26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Words can be expressed as vectors. → Sentence can be expressed as a the mean of these vectors. (Word2Vec)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Vectors are “machine readable”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Compare similarity between vectors to cluster them via unsupervised machine learning.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Post-processing →  Tag clusters with human readable labels (Regex). 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Generate precedent vector(s) to feed the supervised machine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212775" y="8981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Algorithm Used: HDBSCAN (Ester et al. 96)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Algorithm is a variant of DBSCAN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Pros: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No need to specify number of clusters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Scales well with the number of data points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Does not attempt to classify noise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Clusters are coherent (see example)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Cons: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Number of clusters are very high (&gt;3000)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for our dataset</a:t>
            </a:r>
          </a:p>
          <a:p>
            <a:pPr indent="-317500" lvl="2" marL="1371600" rtl="0">
              <a:spcBef>
                <a:spcPts val="0"/>
              </a:spcBef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Either multiple clusters for the same fact, or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multiple facts per cluster 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212775" y="77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Machine Learning  - Clustering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75" y="616750"/>
            <a:ext cx="3920524" cy="2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