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58" r:id="rId3"/>
    <p:sldId id="261"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gazy, Ebrahem" initials="HE" lastIdx="1" clrIdx="0">
    <p:extLst>
      <p:ext uri="{19B8F6BF-5375-455C-9EA6-DF929625EA0E}">
        <p15:presenceInfo xmlns:p15="http://schemas.microsoft.com/office/powerpoint/2012/main" userId="S-1-5-21-69083081-917395282-1404200075-2201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A041-63F5-453D-A92D-5E1F880D1A88}" type="datetimeFigureOut">
              <a:rPr lang="nl-NL" smtClean="0"/>
              <a:t>04-08-2019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58343-F177-4100-AC9B-F2A6F8C28E8C}" type="slidenum">
              <a:rPr lang="nl-NL" smtClean="0"/>
              <a:t>‹#›</a:t>
            </a:fld>
            <a:endParaRPr lang="nl-NL"/>
          </a:p>
        </p:txBody>
      </p:sp>
    </p:spTree>
    <p:extLst>
      <p:ext uri="{BB962C8B-B14F-4D97-AF65-F5344CB8AC3E}">
        <p14:creationId xmlns:p14="http://schemas.microsoft.com/office/powerpoint/2010/main" val="2399078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a:xfrm>
            <a:off x="3962399" y="5870575"/>
            <a:ext cx="4893958" cy="377825"/>
          </a:xfrm>
        </p:spPr>
        <p:txBody>
          <a:bodyPr/>
          <a:lstStyle/>
          <a:p>
            <a:endParaRPr lang="nl-NL"/>
          </a:p>
        </p:txBody>
      </p:sp>
      <p:sp>
        <p:nvSpPr>
          <p:cNvPr id="6" name="Slide Number Placeholder 5"/>
          <p:cNvSpPr>
            <a:spLocks noGrp="1"/>
          </p:cNvSpPr>
          <p:nvPr>
            <p:ph type="sldNum" sz="quarter" idx="12"/>
          </p:nvPr>
        </p:nvSpPr>
        <p:spPr>
          <a:xfrm>
            <a:off x="10608958" y="5870575"/>
            <a:ext cx="551167" cy="377825"/>
          </a:xfrm>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4717964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D710C9-B18E-4EA9-85C0-3339E376D622}" type="datetimeFigureOut">
              <a:rPr lang="nl-NL" smtClean="0"/>
              <a:t>04-08-2019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9302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286441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225700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992451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1226072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2047365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9161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31641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418680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D710C9-B18E-4EA9-85C0-3339E376D622}" type="datetimeFigureOut">
              <a:rPr lang="nl-NL" smtClean="0"/>
              <a:t>04-08-2019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428955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710C9-B18E-4EA9-85C0-3339E376D622}" type="datetimeFigureOut">
              <a:rPr lang="nl-NL" smtClean="0"/>
              <a:t>04-08-2019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339803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710C9-B18E-4EA9-85C0-3339E376D622}" type="datetimeFigureOut">
              <a:rPr lang="nl-NL" smtClean="0"/>
              <a:t>04-08-2019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41686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D710C9-B18E-4EA9-85C0-3339E376D622}" type="datetimeFigureOut">
              <a:rPr lang="nl-NL" smtClean="0"/>
              <a:t>04-08-2019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148345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FD710C9-B18E-4EA9-85C0-3339E376D622}" type="datetimeFigureOut">
              <a:rPr lang="nl-NL" smtClean="0"/>
              <a:t>04-08-2019</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287004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D710C9-B18E-4EA9-85C0-3339E376D622}" type="datetimeFigureOut">
              <a:rPr lang="nl-NL" smtClean="0"/>
              <a:t>04-08-2019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25011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D710C9-B18E-4EA9-85C0-3339E376D622}" type="datetimeFigureOut">
              <a:rPr lang="nl-NL" smtClean="0"/>
              <a:t>04-08-2019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E57C2FF-898A-4D39-ADB2-E3E6485A760B}" type="slidenum">
              <a:rPr lang="nl-NL" smtClean="0"/>
              <a:t>‹#›</a:t>
            </a:fld>
            <a:endParaRPr lang="nl-NL"/>
          </a:p>
        </p:txBody>
      </p:sp>
    </p:spTree>
    <p:extLst>
      <p:ext uri="{BB962C8B-B14F-4D97-AF65-F5344CB8AC3E}">
        <p14:creationId xmlns:p14="http://schemas.microsoft.com/office/powerpoint/2010/main" val="166796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D710C9-B18E-4EA9-85C0-3339E376D622}" type="datetimeFigureOut">
              <a:rPr lang="nl-NL" smtClean="0"/>
              <a:t>04-08-2019</a:t>
            </a:fld>
            <a:endParaRPr lang="nl-N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nl-N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57C2FF-898A-4D39-ADB2-E3E6485A760B}" type="slidenum">
              <a:rPr lang="nl-NL" smtClean="0"/>
              <a:t>‹#›</a:t>
            </a:fld>
            <a:endParaRPr lang="nl-NL"/>
          </a:p>
        </p:txBody>
      </p:sp>
    </p:spTree>
    <p:extLst>
      <p:ext uri="{BB962C8B-B14F-4D97-AF65-F5344CB8AC3E}">
        <p14:creationId xmlns:p14="http://schemas.microsoft.com/office/powerpoint/2010/main" val="61445843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acebook.com/groups/pentesting4ara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wisskyrepo/SSRFm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sec-down.com/wordpress/?p=69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etadata.google.internal/computeMetadata/v1beta1/project/attributes/ssh-keys?alt=json" TargetMode="External"/><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 Id="rId4" Type="http://schemas.openxmlformats.org/officeDocument/2006/relationships/hyperlink" Target="http://169.254.169.254/metadata/v1.js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swisskyrepo/SSRFma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C806-E52B-4CAF-A76F-2F81F54CFB59}"/>
              </a:ext>
            </a:extLst>
          </p:cNvPr>
          <p:cNvSpPr>
            <a:spLocks noGrp="1"/>
          </p:cNvSpPr>
          <p:nvPr>
            <p:ph type="ctrTitle"/>
          </p:nvPr>
        </p:nvSpPr>
        <p:spPr/>
        <p:txBody>
          <a:bodyPr/>
          <a:lstStyle/>
          <a:p>
            <a:r>
              <a:rPr lang="en-US" dirty="0"/>
              <a:t>Server side request forgery (SSRF)</a:t>
            </a:r>
            <a:endParaRPr lang="nl-NL" dirty="0"/>
          </a:p>
        </p:txBody>
      </p:sp>
      <p:sp>
        <p:nvSpPr>
          <p:cNvPr id="5" name="TextBox 4">
            <a:extLst>
              <a:ext uri="{FF2B5EF4-FFF2-40B4-BE49-F238E27FC236}">
                <a16:creationId xmlns:a16="http://schemas.microsoft.com/office/drawing/2014/main" id="{53D87D64-FFCE-490A-8BC4-7BAE7B51CE1A}"/>
              </a:ext>
            </a:extLst>
          </p:cNvPr>
          <p:cNvSpPr txBox="1"/>
          <p:nvPr/>
        </p:nvSpPr>
        <p:spPr>
          <a:xfrm>
            <a:off x="9108490" y="4498386"/>
            <a:ext cx="2636668" cy="369332"/>
          </a:xfrm>
          <a:prstGeom prst="rect">
            <a:avLst/>
          </a:prstGeom>
          <a:noFill/>
        </p:spPr>
        <p:txBody>
          <a:bodyPr wrap="square" rtlCol="0">
            <a:spAutoFit/>
          </a:bodyPr>
          <a:lstStyle/>
          <a:p>
            <a:r>
              <a:rPr lang="en-US" dirty="0"/>
              <a:t>By Ebrahim Hegazy</a:t>
            </a:r>
            <a:endParaRPr lang="nl-NL" dirty="0"/>
          </a:p>
        </p:txBody>
      </p:sp>
    </p:spTree>
    <p:extLst>
      <p:ext uri="{BB962C8B-B14F-4D97-AF65-F5344CB8AC3E}">
        <p14:creationId xmlns:p14="http://schemas.microsoft.com/office/powerpoint/2010/main" val="278019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974E54FD-8D3B-4AEB-ADFB-1162C4874D27}"/>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dirty="0" err="1">
                <a:solidFill>
                  <a:srgbClr val="FFC000"/>
                </a:solidFill>
              </a:rPr>
              <a:t>Inet_aton</a:t>
            </a:r>
            <a:endParaRPr lang="en-US" sz="4800" dirty="0">
              <a:solidFill>
                <a:srgbClr val="FFC000"/>
              </a:solidFill>
            </a:endParaRP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07B5737D-1757-4370-BEE7-F8171FDB117F}"/>
              </a:ext>
            </a:extLst>
          </p:cNvPr>
          <p:cNvPicPr>
            <a:picLocks noChangeAspect="1"/>
          </p:cNvPicPr>
          <p:nvPr/>
        </p:nvPicPr>
        <p:blipFill>
          <a:blip r:embed="rId3"/>
          <a:stretch>
            <a:fillRect/>
          </a:stretch>
        </p:blipFill>
        <p:spPr>
          <a:xfrm>
            <a:off x="6664679" y="3147203"/>
            <a:ext cx="5124328" cy="1784591"/>
          </a:xfrm>
          <a:prstGeom prst="rect">
            <a:avLst/>
          </a:prstGeom>
        </p:spPr>
      </p:pic>
    </p:spTree>
    <p:extLst>
      <p:ext uri="{BB962C8B-B14F-4D97-AF65-F5344CB8AC3E}">
        <p14:creationId xmlns:p14="http://schemas.microsoft.com/office/powerpoint/2010/main" val="40964074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5626-865A-416B-A83C-2708E51630D0}"/>
              </a:ext>
            </a:extLst>
          </p:cNvPr>
          <p:cNvSpPr>
            <a:spLocks noGrp="1"/>
          </p:cNvSpPr>
          <p:nvPr>
            <p:ph type="title"/>
          </p:nvPr>
        </p:nvSpPr>
        <p:spPr/>
        <p:txBody>
          <a:bodyPr/>
          <a:lstStyle/>
          <a:p>
            <a:r>
              <a:rPr lang="en-US" dirty="0">
                <a:solidFill>
                  <a:srgbClr val="FFC000"/>
                </a:solidFill>
              </a:rPr>
              <a:t>Questions?</a:t>
            </a:r>
            <a:endParaRPr lang="nl-NL" dirty="0">
              <a:solidFill>
                <a:srgbClr val="FFC000"/>
              </a:solidFill>
            </a:endParaRPr>
          </a:p>
        </p:txBody>
      </p:sp>
      <p:sp>
        <p:nvSpPr>
          <p:cNvPr id="3" name="Content Placeholder 2">
            <a:extLst>
              <a:ext uri="{FF2B5EF4-FFF2-40B4-BE49-F238E27FC236}">
                <a16:creationId xmlns:a16="http://schemas.microsoft.com/office/drawing/2014/main" id="{0A3FD842-6B10-4F71-A7F5-F67F99848CD5}"/>
              </a:ext>
            </a:extLst>
          </p:cNvPr>
          <p:cNvSpPr>
            <a:spLocks noGrp="1"/>
          </p:cNvSpPr>
          <p:nvPr>
            <p:ph idx="1"/>
          </p:nvPr>
        </p:nvSpPr>
        <p:spPr>
          <a:xfrm>
            <a:off x="685800" y="1556142"/>
            <a:ext cx="10131425" cy="1693086"/>
          </a:xfrm>
        </p:spPr>
        <p:txBody>
          <a:bodyPr/>
          <a:lstStyle/>
          <a:p>
            <a:pPr marL="0" indent="0">
              <a:buNone/>
            </a:pPr>
            <a:r>
              <a:rPr lang="ar-SY" dirty="0"/>
              <a:t>هناك جروب علي الفيس بوك مخصص لأسألة الدروس:</a:t>
            </a:r>
          </a:p>
          <a:p>
            <a:pPr marL="0" indent="0">
              <a:buNone/>
            </a:pPr>
            <a:r>
              <a:rPr lang="nl-NL" dirty="0">
                <a:hlinkClick r:id="rId2"/>
              </a:rPr>
              <a:t>https://www.facebook.com/groups/pentesting4arabs/</a:t>
            </a:r>
            <a:r>
              <a:rPr lang="ar-SY" dirty="0"/>
              <a:t> </a:t>
            </a:r>
            <a:endParaRPr lang="nl-NL" dirty="0"/>
          </a:p>
        </p:txBody>
      </p:sp>
    </p:spTree>
    <p:extLst>
      <p:ext uri="{BB962C8B-B14F-4D97-AF65-F5344CB8AC3E}">
        <p14:creationId xmlns:p14="http://schemas.microsoft.com/office/powerpoint/2010/main" val="74252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F2B4-5F32-420A-9025-583B4F03B18F}"/>
              </a:ext>
            </a:extLst>
          </p:cNvPr>
          <p:cNvSpPr>
            <a:spLocks noGrp="1"/>
          </p:cNvSpPr>
          <p:nvPr>
            <p:ph type="title"/>
          </p:nvPr>
        </p:nvSpPr>
        <p:spPr>
          <a:xfrm>
            <a:off x="605902" y="0"/>
            <a:ext cx="10131425" cy="1456267"/>
          </a:xfrm>
        </p:spPr>
        <p:txBody>
          <a:bodyPr/>
          <a:lstStyle/>
          <a:p>
            <a:r>
              <a:rPr lang="en-US" dirty="0">
                <a:solidFill>
                  <a:srgbClr val="FFC000"/>
                </a:solidFill>
              </a:rPr>
              <a:t>Agenda</a:t>
            </a:r>
            <a:endParaRPr lang="nl-NL" dirty="0">
              <a:solidFill>
                <a:srgbClr val="FFC000"/>
              </a:solidFill>
            </a:endParaRPr>
          </a:p>
        </p:txBody>
      </p:sp>
      <p:sp>
        <p:nvSpPr>
          <p:cNvPr id="3" name="Content Placeholder 2">
            <a:extLst>
              <a:ext uri="{FF2B5EF4-FFF2-40B4-BE49-F238E27FC236}">
                <a16:creationId xmlns:a16="http://schemas.microsoft.com/office/drawing/2014/main" id="{5544125F-3038-41DE-9997-73A27BC7DFC0}"/>
              </a:ext>
            </a:extLst>
          </p:cNvPr>
          <p:cNvSpPr>
            <a:spLocks noGrp="1"/>
          </p:cNvSpPr>
          <p:nvPr>
            <p:ph idx="1"/>
          </p:nvPr>
        </p:nvSpPr>
        <p:spPr>
          <a:xfrm>
            <a:off x="605902" y="1660125"/>
            <a:ext cx="10131425" cy="4335262"/>
          </a:xfrm>
        </p:spPr>
        <p:txBody>
          <a:bodyPr>
            <a:normAutofit lnSpcReduction="10000"/>
          </a:bodyPr>
          <a:lstStyle/>
          <a:p>
            <a:r>
              <a:rPr lang="en-US" dirty="0"/>
              <a:t>What is Server-side request forgery (SSRF)?</a:t>
            </a:r>
            <a:endParaRPr lang="ar-SY" dirty="0"/>
          </a:p>
          <a:p>
            <a:r>
              <a:rPr lang="en-US" dirty="0"/>
              <a:t>External service interaction (HTTP)</a:t>
            </a:r>
          </a:p>
          <a:p>
            <a:r>
              <a:rPr lang="en-US" dirty="0"/>
              <a:t>External service interaction (DNS)</a:t>
            </a:r>
          </a:p>
          <a:p>
            <a:r>
              <a:rPr lang="en-US" dirty="0"/>
              <a:t>SSRF to Local file disclosure</a:t>
            </a:r>
          </a:p>
          <a:p>
            <a:r>
              <a:rPr lang="en-US" dirty="0"/>
              <a:t>SSRF to RCE</a:t>
            </a:r>
          </a:p>
          <a:p>
            <a:pPr lvl="1"/>
            <a:r>
              <a:rPr lang="en-US" dirty="0"/>
              <a:t>Cloud providers meta files (AWS, Google cloud, Digital Ocean)</a:t>
            </a:r>
          </a:p>
          <a:p>
            <a:pPr lvl="1"/>
            <a:r>
              <a:rPr lang="nl-NL" dirty="0"/>
              <a:t>Gopher </a:t>
            </a:r>
            <a:r>
              <a:rPr lang="nl-NL" dirty="0" err="1"/>
              <a:t>with</a:t>
            </a:r>
            <a:r>
              <a:rPr lang="nl-NL" dirty="0"/>
              <a:t> </a:t>
            </a:r>
            <a:r>
              <a:rPr lang="nl-NL" dirty="0" err="1"/>
              <a:t>Redis</a:t>
            </a:r>
            <a:r>
              <a:rPr lang="nl-NL" dirty="0"/>
              <a:t> </a:t>
            </a:r>
            <a:r>
              <a:rPr lang="nl-NL" dirty="0">
                <a:sym typeface="Wingdings" panose="05000000000000000000" pitchFamily="2" charset="2"/>
              </a:rPr>
              <a:t> </a:t>
            </a:r>
            <a:r>
              <a:rPr lang="nl-NL" dirty="0"/>
              <a:t>RCE </a:t>
            </a:r>
            <a:r>
              <a:rPr lang="nl-NL" dirty="0">
                <a:hlinkClick r:id="rId2"/>
              </a:rPr>
              <a:t>https://github.com/swisskyrepo/SSRFmap</a:t>
            </a:r>
            <a:endParaRPr lang="en-US" dirty="0"/>
          </a:p>
          <a:p>
            <a:r>
              <a:rPr lang="en-US" dirty="0"/>
              <a:t>SSRF security bypassing techniques</a:t>
            </a:r>
          </a:p>
          <a:p>
            <a:pPr lvl="1"/>
            <a:r>
              <a:rPr lang="en-US" dirty="0"/>
              <a:t>Domain pointing to localhost</a:t>
            </a:r>
          </a:p>
          <a:p>
            <a:pPr lvl="1"/>
            <a:r>
              <a:rPr lang="en-US" dirty="0"/>
              <a:t>IP to hex-decimal (Long IP)</a:t>
            </a:r>
          </a:p>
          <a:p>
            <a:pPr lvl="1"/>
            <a:r>
              <a:rPr lang="en-US" dirty="0" err="1"/>
              <a:t>Inet_aton</a:t>
            </a:r>
            <a:r>
              <a:rPr lang="en-US" dirty="0"/>
              <a:t>() address translation</a:t>
            </a:r>
          </a:p>
          <a:p>
            <a:pPr marL="0" indent="0">
              <a:buNone/>
            </a:pPr>
            <a:endParaRPr lang="en-US" dirty="0"/>
          </a:p>
          <a:p>
            <a:pPr marL="0" indent="0">
              <a:buNone/>
            </a:pPr>
            <a:endParaRPr lang="nl-NL" dirty="0"/>
          </a:p>
        </p:txBody>
      </p:sp>
    </p:spTree>
    <p:extLst>
      <p:ext uri="{BB962C8B-B14F-4D97-AF65-F5344CB8AC3E}">
        <p14:creationId xmlns:p14="http://schemas.microsoft.com/office/powerpoint/2010/main" val="10859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91AB-21E3-4038-986C-0D85EDB604E6}"/>
              </a:ext>
            </a:extLst>
          </p:cNvPr>
          <p:cNvSpPr>
            <a:spLocks noGrp="1"/>
          </p:cNvSpPr>
          <p:nvPr>
            <p:ph type="title"/>
          </p:nvPr>
        </p:nvSpPr>
        <p:spPr>
          <a:xfrm>
            <a:off x="6400800" y="609600"/>
            <a:ext cx="5147730" cy="1641987"/>
          </a:xfrm>
        </p:spPr>
        <p:txBody>
          <a:bodyPr>
            <a:normAutofit/>
          </a:bodyPr>
          <a:lstStyle/>
          <a:p>
            <a:r>
              <a:rPr lang="en-US" dirty="0">
                <a:solidFill>
                  <a:srgbClr val="FFC000"/>
                </a:solidFill>
              </a:rPr>
              <a:t>What is SSRF</a:t>
            </a:r>
            <a:endParaRPr lang="nl-NL" dirty="0">
              <a:solidFill>
                <a:srgbClr val="FFC000"/>
              </a:solidFill>
            </a:endParaRPr>
          </a:p>
        </p:txBody>
      </p:sp>
      <p:pic>
        <p:nvPicPr>
          <p:cNvPr id="4" name="Picture 3" descr="C:\Users\ehegazy\Desktop\Confference\China-visio.jpg">
            <a:extLst>
              <a:ext uri="{FF2B5EF4-FFF2-40B4-BE49-F238E27FC236}">
                <a16:creationId xmlns:a16="http://schemas.microsoft.com/office/drawing/2014/main" id="{78F0920F-FBCA-465E-BC24-2650D8C68B2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59" r="1361"/>
          <a:stretch/>
        </p:blipFill>
        <p:spPr bwMode="auto">
          <a:xfrm>
            <a:off x="20" y="975"/>
            <a:ext cx="6095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CBC1DB7-B38B-46B3-A376-5082FEA49C76}"/>
              </a:ext>
            </a:extLst>
          </p:cNvPr>
          <p:cNvSpPr>
            <a:spLocks noGrp="1"/>
          </p:cNvSpPr>
          <p:nvPr>
            <p:ph idx="1"/>
          </p:nvPr>
        </p:nvSpPr>
        <p:spPr>
          <a:xfrm>
            <a:off x="6400800" y="1985257"/>
            <a:ext cx="5147730" cy="3637935"/>
          </a:xfrm>
        </p:spPr>
        <p:txBody>
          <a:bodyPr>
            <a:normAutofit/>
          </a:bodyPr>
          <a:lstStyle/>
          <a:p>
            <a:pPr marL="0" indent="0">
              <a:buNone/>
            </a:pPr>
            <a:r>
              <a:rPr lang="en-US" dirty="0"/>
              <a:t>In a Server-Side Request Forgery (SSRF) attack, the attacker can abuse functionality on the server to read or update internal resources. The attacker can supply or a modify a URL which the code running on the server will read or submit data to, and by carefully selecting the URLs, the attacker may be able to read server configuration such as AWS metadata, connect to internal services like http enabled databases or perform post requests towards internal services which are not intended to be exposed. </a:t>
            </a:r>
          </a:p>
          <a:p>
            <a:endParaRPr lang="nl-NL" dirty="0"/>
          </a:p>
        </p:txBody>
      </p:sp>
      <p:sp>
        <p:nvSpPr>
          <p:cNvPr id="5" name="TextBox 4">
            <a:extLst>
              <a:ext uri="{FF2B5EF4-FFF2-40B4-BE49-F238E27FC236}">
                <a16:creationId xmlns:a16="http://schemas.microsoft.com/office/drawing/2014/main" id="{BDA571A1-1FB3-4A9C-9FE7-BF3CE8ED14CE}"/>
              </a:ext>
            </a:extLst>
          </p:cNvPr>
          <p:cNvSpPr txBox="1"/>
          <p:nvPr/>
        </p:nvSpPr>
        <p:spPr>
          <a:xfrm>
            <a:off x="6285390" y="5308847"/>
            <a:ext cx="5906590" cy="923330"/>
          </a:xfrm>
          <a:prstGeom prst="rect">
            <a:avLst/>
          </a:prstGeom>
          <a:noFill/>
        </p:spPr>
        <p:txBody>
          <a:bodyPr wrap="square" rtlCol="0">
            <a:spAutoFit/>
          </a:bodyPr>
          <a:lstStyle/>
          <a:p>
            <a:r>
              <a:rPr lang="en-US" b="1" dirty="0"/>
              <a:t>Types of SSRF:</a:t>
            </a:r>
          </a:p>
          <a:p>
            <a:pPr marL="742950" lvl="1" indent="-285750">
              <a:buFont typeface="Arial" panose="020B0604020202020204" pitchFamily="34" charset="0"/>
              <a:buChar char="•"/>
            </a:pPr>
            <a:r>
              <a:rPr lang="en-US" dirty="0"/>
              <a:t>The one which displays response to attacker (Basic)</a:t>
            </a:r>
          </a:p>
          <a:p>
            <a:pPr marL="742950" lvl="1" indent="-285750">
              <a:buFont typeface="Arial" panose="020B0604020202020204" pitchFamily="34" charset="0"/>
              <a:buChar char="•"/>
            </a:pPr>
            <a:r>
              <a:rPr lang="en-US" dirty="0"/>
              <a:t>The one which does not display response (Blind)</a:t>
            </a:r>
          </a:p>
        </p:txBody>
      </p:sp>
    </p:spTree>
    <p:extLst>
      <p:ext uri="{BB962C8B-B14F-4D97-AF65-F5344CB8AC3E}">
        <p14:creationId xmlns:p14="http://schemas.microsoft.com/office/powerpoint/2010/main" val="3759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E0B2-A2E0-4C30-BF6D-32E9CADD104A}"/>
              </a:ext>
            </a:extLst>
          </p:cNvPr>
          <p:cNvSpPr>
            <a:spLocks noGrp="1"/>
          </p:cNvSpPr>
          <p:nvPr>
            <p:ph type="title"/>
          </p:nvPr>
        </p:nvSpPr>
        <p:spPr>
          <a:xfrm>
            <a:off x="825909" y="808055"/>
            <a:ext cx="3979205" cy="1453363"/>
          </a:xfrm>
        </p:spPr>
        <p:txBody>
          <a:bodyPr>
            <a:normAutofit/>
          </a:bodyPr>
          <a:lstStyle/>
          <a:p>
            <a:r>
              <a:rPr lang="en-US" sz="3300" dirty="0">
                <a:solidFill>
                  <a:srgbClr val="FFC000"/>
                </a:solidFill>
              </a:rPr>
              <a:t>External service interaction (HTTP)</a:t>
            </a:r>
            <a:endParaRPr lang="nl-NL" sz="3300" dirty="0">
              <a:solidFill>
                <a:srgbClr val="FFC000"/>
              </a:solidFill>
            </a:endParaRPr>
          </a:p>
        </p:txBody>
      </p:sp>
      <p:sp>
        <p:nvSpPr>
          <p:cNvPr id="3" name="Content Placeholder 2">
            <a:extLst>
              <a:ext uri="{FF2B5EF4-FFF2-40B4-BE49-F238E27FC236}">
                <a16:creationId xmlns:a16="http://schemas.microsoft.com/office/drawing/2014/main" id="{AAA3E2A0-71B9-4EA6-AF9C-97AAD5E3CE68}"/>
              </a:ext>
            </a:extLst>
          </p:cNvPr>
          <p:cNvSpPr>
            <a:spLocks noGrp="1"/>
          </p:cNvSpPr>
          <p:nvPr>
            <p:ph idx="1"/>
          </p:nvPr>
        </p:nvSpPr>
        <p:spPr>
          <a:xfrm>
            <a:off x="802178" y="2261420"/>
            <a:ext cx="4002936" cy="3637935"/>
          </a:xfrm>
        </p:spPr>
        <p:txBody>
          <a:bodyPr>
            <a:normAutofit/>
          </a:bodyPr>
          <a:lstStyle/>
          <a:p>
            <a:pPr>
              <a:lnSpc>
                <a:spcPct val="90000"/>
              </a:lnSpc>
            </a:pPr>
            <a:r>
              <a:rPr lang="ar-SY" sz="1400"/>
              <a:t>لا تعتبر </a:t>
            </a:r>
            <a:r>
              <a:rPr lang="en-US" sz="1400"/>
              <a:t> SSRF</a:t>
            </a:r>
          </a:p>
          <a:p>
            <a:pPr>
              <a:lnSpc>
                <a:spcPct val="90000"/>
              </a:lnSpc>
            </a:pPr>
            <a:r>
              <a:rPr lang="ar-SY" sz="1400"/>
              <a:t>تسمح للمهاج بإستخدام السرفر المصاب في ارسال ركوستات إلي مواقع خارجية</a:t>
            </a:r>
          </a:p>
          <a:p>
            <a:pPr>
              <a:lnSpc>
                <a:spcPct val="90000"/>
              </a:lnSpc>
            </a:pPr>
            <a:r>
              <a:rPr lang="ar-SY" sz="1400"/>
              <a:t>تضر بسمعة الشركة المصابة ولكن ليس لها ضرر مباشر علي منظومة الشركة</a:t>
            </a:r>
          </a:p>
          <a:p>
            <a:pPr>
              <a:lnSpc>
                <a:spcPct val="90000"/>
              </a:lnSpc>
            </a:pPr>
            <a:r>
              <a:rPr lang="ar-SY" sz="1400"/>
              <a:t>يمكن إستغلالها في الهجوم المعروف بإسم </a:t>
            </a:r>
            <a:endParaRPr lang="en-US" sz="1400"/>
          </a:p>
          <a:p>
            <a:pPr lvl="1">
              <a:lnSpc>
                <a:spcPct val="90000"/>
              </a:lnSpc>
            </a:pPr>
            <a:r>
              <a:rPr lang="nl-NL" sz="1400"/>
              <a:t>Cross Site Port Scanning (XSPS)</a:t>
            </a:r>
            <a:endParaRPr lang="en-US" sz="1400"/>
          </a:p>
          <a:p>
            <a:pPr>
              <a:lnSpc>
                <a:spcPct val="90000"/>
              </a:lnSpc>
            </a:pPr>
            <a:endParaRPr lang="en-US" sz="1400"/>
          </a:p>
          <a:p>
            <a:pPr>
              <a:lnSpc>
                <a:spcPct val="90000"/>
              </a:lnSpc>
            </a:pPr>
            <a:endParaRPr lang="en-US" sz="1400"/>
          </a:p>
          <a:p>
            <a:pPr marL="0" indent="0">
              <a:lnSpc>
                <a:spcPct val="90000"/>
              </a:lnSpc>
              <a:buNone/>
            </a:pPr>
            <a:r>
              <a:rPr lang="ar-SY" sz="1400"/>
              <a:t>مثال علي خدمة جوجل للترجمة:</a:t>
            </a:r>
          </a:p>
          <a:p>
            <a:pPr marL="0" indent="0">
              <a:lnSpc>
                <a:spcPct val="90000"/>
              </a:lnSpc>
              <a:buNone/>
            </a:pPr>
            <a:r>
              <a:rPr lang="nl-NL" sz="1400"/>
              <a:t>https://feedback.googleusercontent.com/gadgets/proxy?container=fbk&amp;rewriteMime=image/*&amp;url=</a:t>
            </a:r>
          </a:p>
          <a:p>
            <a:pPr marL="0" indent="0">
              <a:lnSpc>
                <a:spcPct val="90000"/>
              </a:lnSpc>
              <a:buNone/>
            </a:pPr>
            <a:endParaRPr lang="nl-NL" sz="1400"/>
          </a:p>
        </p:txBody>
      </p:sp>
      <p:pic>
        <p:nvPicPr>
          <p:cNvPr id="4" name="Picture 3">
            <a:extLst>
              <a:ext uri="{FF2B5EF4-FFF2-40B4-BE49-F238E27FC236}">
                <a16:creationId xmlns:a16="http://schemas.microsoft.com/office/drawing/2014/main" id="{D498B493-164F-41C6-9BAF-F51A24AE2F39}"/>
              </a:ext>
            </a:extLst>
          </p:cNvPr>
          <p:cNvPicPr>
            <a:picLocks noChangeAspect="1"/>
          </p:cNvPicPr>
          <p:nvPr/>
        </p:nvPicPr>
        <p:blipFill>
          <a:blip r:embed="rId3"/>
          <a:stretch>
            <a:fillRect/>
          </a:stretch>
        </p:blipFill>
        <p:spPr>
          <a:xfrm>
            <a:off x="4925859" y="1660848"/>
            <a:ext cx="7151549" cy="29562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131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5E3D-A8FD-41AC-B1E9-E2E6C76E17A6}"/>
              </a:ext>
            </a:extLst>
          </p:cNvPr>
          <p:cNvSpPr>
            <a:spLocks noGrp="1"/>
          </p:cNvSpPr>
          <p:nvPr>
            <p:ph type="title"/>
          </p:nvPr>
        </p:nvSpPr>
        <p:spPr>
          <a:xfrm>
            <a:off x="7865806" y="643463"/>
            <a:ext cx="3706762" cy="1608124"/>
          </a:xfrm>
        </p:spPr>
        <p:txBody>
          <a:bodyPr>
            <a:normAutofit/>
          </a:bodyPr>
          <a:lstStyle/>
          <a:p>
            <a:pPr>
              <a:lnSpc>
                <a:spcPct val="90000"/>
              </a:lnSpc>
            </a:pPr>
            <a:r>
              <a:rPr lang="en-US" dirty="0">
                <a:solidFill>
                  <a:srgbClr val="FFC000"/>
                </a:solidFill>
              </a:rPr>
              <a:t>External service interaction (DNS)</a:t>
            </a:r>
            <a:endParaRPr lang="nl-NL" dirty="0">
              <a:solidFill>
                <a:srgbClr val="FFC000"/>
              </a:solidFill>
            </a:endParaRPr>
          </a:p>
        </p:txBody>
      </p:sp>
      <p:pic>
        <p:nvPicPr>
          <p:cNvPr id="4" name="Picture 3">
            <a:extLst>
              <a:ext uri="{FF2B5EF4-FFF2-40B4-BE49-F238E27FC236}">
                <a16:creationId xmlns:a16="http://schemas.microsoft.com/office/drawing/2014/main" id="{B42091B2-4536-41CD-8A37-B5F5357CEAAE}"/>
              </a:ext>
            </a:extLst>
          </p:cNvPr>
          <p:cNvPicPr>
            <a:picLocks noChangeAspect="1"/>
          </p:cNvPicPr>
          <p:nvPr/>
        </p:nvPicPr>
        <p:blipFill>
          <a:blip r:embed="rId3"/>
          <a:stretch>
            <a:fillRect/>
          </a:stretch>
        </p:blipFill>
        <p:spPr>
          <a:xfrm>
            <a:off x="139611" y="2251587"/>
            <a:ext cx="7654983" cy="237231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2C10A37A-4B5C-42E7-A693-5F317122FACD}"/>
              </a:ext>
            </a:extLst>
          </p:cNvPr>
          <p:cNvSpPr>
            <a:spLocks noGrp="1"/>
          </p:cNvSpPr>
          <p:nvPr>
            <p:ph idx="1"/>
          </p:nvPr>
        </p:nvSpPr>
        <p:spPr>
          <a:xfrm>
            <a:off x="7937018" y="1585762"/>
            <a:ext cx="3706762" cy="3972232"/>
          </a:xfrm>
        </p:spPr>
        <p:txBody>
          <a:bodyPr>
            <a:normAutofit/>
          </a:bodyPr>
          <a:lstStyle/>
          <a:p>
            <a:pPr marL="0" indent="0">
              <a:buNone/>
            </a:pPr>
            <a:endParaRPr lang="en-US" dirty="0"/>
          </a:p>
          <a:p>
            <a:pPr marL="0" indent="0">
              <a:buNone/>
            </a:pPr>
            <a:r>
              <a:rPr lang="ar-SY" dirty="0"/>
              <a:t>لا تعتبر ثغرة للأسف</a:t>
            </a:r>
            <a:endParaRPr lang="en-US" dirty="0"/>
          </a:p>
          <a:p>
            <a:r>
              <a:rPr lang="ar-SY" dirty="0"/>
              <a:t>تحدث بسبب</a:t>
            </a:r>
            <a:r>
              <a:rPr lang="en-US" dirty="0"/>
              <a:t>:</a:t>
            </a:r>
          </a:p>
          <a:p>
            <a:pPr lvl="1"/>
            <a:r>
              <a:rPr lang="en-US" dirty="0"/>
              <a:t>HTTP interaction</a:t>
            </a:r>
          </a:p>
          <a:p>
            <a:pPr lvl="1"/>
            <a:r>
              <a:rPr lang="en-US" dirty="0"/>
              <a:t>A reverse proxy tries to resolve the hostname</a:t>
            </a:r>
          </a:p>
          <a:p>
            <a:pPr lvl="1"/>
            <a:r>
              <a:rPr lang="en-US" dirty="0"/>
              <a:t>A third-party analytics service</a:t>
            </a:r>
            <a:endParaRPr lang="nl-NL" dirty="0"/>
          </a:p>
        </p:txBody>
      </p:sp>
    </p:spTree>
    <p:extLst>
      <p:ext uri="{BB962C8B-B14F-4D97-AF65-F5344CB8AC3E}">
        <p14:creationId xmlns:p14="http://schemas.microsoft.com/office/powerpoint/2010/main" val="61856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9C6B-BADD-44DC-BD5D-C8226DE266D6}"/>
              </a:ext>
            </a:extLst>
          </p:cNvPr>
          <p:cNvSpPr>
            <a:spLocks noGrp="1"/>
          </p:cNvSpPr>
          <p:nvPr>
            <p:ph type="title"/>
          </p:nvPr>
        </p:nvSpPr>
        <p:spPr>
          <a:xfrm>
            <a:off x="499370" y="0"/>
            <a:ext cx="10131425" cy="1456267"/>
          </a:xfrm>
        </p:spPr>
        <p:txBody>
          <a:bodyPr/>
          <a:lstStyle/>
          <a:p>
            <a:r>
              <a:rPr lang="en-US" dirty="0">
                <a:solidFill>
                  <a:srgbClr val="FFC000"/>
                </a:solidFill>
              </a:rPr>
              <a:t>SSRF to Local file disclosure</a:t>
            </a:r>
            <a:endParaRPr lang="nl-NL" dirty="0">
              <a:solidFill>
                <a:srgbClr val="FFC000"/>
              </a:solidFill>
            </a:endParaRPr>
          </a:p>
        </p:txBody>
      </p:sp>
      <p:sp>
        <p:nvSpPr>
          <p:cNvPr id="3" name="Content Placeholder 2">
            <a:extLst>
              <a:ext uri="{FF2B5EF4-FFF2-40B4-BE49-F238E27FC236}">
                <a16:creationId xmlns:a16="http://schemas.microsoft.com/office/drawing/2014/main" id="{7906F111-B890-4E05-AAEE-F90C52C39D12}"/>
              </a:ext>
            </a:extLst>
          </p:cNvPr>
          <p:cNvSpPr>
            <a:spLocks noGrp="1"/>
          </p:cNvSpPr>
          <p:nvPr>
            <p:ph idx="1"/>
          </p:nvPr>
        </p:nvSpPr>
        <p:spPr>
          <a:xfrm>
            <a:off x="428348" y="1176950"/>
            <a:ext cx="10131425" cy="1195937"/>
          </a:xfrm>
        </p:spPr>
        <p:txBody>
          <a:bodyPr/>
          <a:lstStyle/>
          <a:p>
            <a:pPr marL="0" indent="0">
              <a:buNone/>
            </a:pPr>
            <a:r>
              <a:rPr lang="en-US" dirty="0"/>
              <a:t>SSRF can (in some cases) be exploited to read local files, using for example PHP Wrappers.</a:t>
            </a:r>
          </a:p>
          <a:p>
            <a:pPr marL="0" indent="0">
              <a:buNone/>
            </a:pPr>
            <a:r>
              <a:rPr lang="en-US" dirty="0">
                <a:hlinkClick r:id="rId2"/>
              </a:rPr>
              <a:t>http://www.sec-down.com/wordpress/?p=696</a:t>
            </a:r>
            <a:r>
              <a:rPr lang="en-US" dirty="0"/>
              <a:t> </a:t>
            </a:r>
          </a:p>
          <a:p>
            <a:endParaRPr lang="nl-NL" dirty="0"/>
          </a:p>
        </p:txBody>
      </p:sp>
      <p:pic>
        <p:nvPicPr>
          <p:cNvPr id="7" name="Picture 6" descr="A screenshot of a social media post&#10;&#10;Description generated with very high confidence">
            <a:extLst>
              <a:ext uri="{FF2B5EF4-FFF2-40B4-BE49-F238E27FC236}">
                <a16:creationId xmlns:a16="http://schemas.microsoft.com/office/drawing/2014/main" id="{1FA921E2-8214-422C-A521-B5A6C2416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70" y="2150945"/>
            <a:ext cx="9753600" cy="4276725"/>
          </a:xfrm>
          <a:prstGeom prst="rect">
            <a:avLst/>
          </a:prstGeom>
        </p:spPr>
      </p:pic>
    </p:spTree>
    <p:extLst>
      <p:ext uri="{BB962C8B-B14F-4D97-AF65-F5344CB8AC3E}">
        <p14:creationId xmlns:p14="http://schemas.microsoft.com/office/powerpoint/2010/main" val="288667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45C-61A0-429F-B07E-58F1DED8E77D}"/>
              </a:ext>
            </a:extLst>
          </p:cNvPr>
          <p:cNvSpPr>
            <a:spLocks noGrp="1"/>
          </p:cNvSpPr>
          <p:nvPr>
            <p:ph type="title"/>
          </p:nvPr>
        </p:nvSpPr>
        <p:spPr/>
        <p:txBody>
          <a:bodyPr/>
          <a:lstStyle/>
          <a:p>
            <a:r>
              <a:rPr lang="en-US" dirty="0">
                <a:solidFill>
                  <a:srgbClr val="FFC000"/>
                </a:solidFill>
              </a:rPr>
              <a:t>SSRF to RCE (1)</a:t>
            </a:r>
            <a:endParaRPr lang="nl-NL" dirty="0">
              <a:solidFill>
                <a:srgbClr val="FFC000"/>
              </a:solidFill>
            </a:endParaRPr>
          </a:p>
        </p:txBody>
      </p:sp>
      <p:sp>
        <p:nvSpPr>
          <p:cNvPr id="3" name="Content Placeholder 2">
            <a:extLst>
              <a:ext uri="{FF2B5EF4-FFF2-40B4-BE49-F238E27FC236}">
                <a16:creationId xmlns:a16="http://schemas.microsoft.com/office/drawing/2014/main" id="{9A02B0ED-E39B-4E0F-9541-3D1C71784CDA}"/>
              </a:ext>
            </a:extLst>
          </p:cNvPr>
          <p:cNvSpPr>
            <a:spLocks noGrp="1"/>
          </p:cNvSpPr>
          <p:nvPr>
            <p:ph idx="1"/>
          </p:nvPr>
        </p:nvSpPr>
        <p:spPr/>
        <p:txBody>
          <a:bodyPr/>
          <a:lstStyle/>
          <a:p>
            <a:pPr marL="457200" lvl="1" indent="0">
              <a:buNone/>
            </a:pPr>
            <a:r>
              <a:rPr lang="en-US" dirty="0"/>
              <a:t>Cloud providers users Metadata files to store sensitive information of the service user, such as SSH keys. These data is only accessible on the local network of the running instance. </a:t>
            </a:r>
          </a:p>
          <a:p>
            <a:pPr lvl="2"/>
            <a:r>
              <a:rPr lang="en-US" dirty="0"/>
              <a:t>AWS </a:t>
            </a:r>
            <a:r>
              <a:rPr lang="en-US" dirty="0">
                <a:sym typeface="Wingdings" panose="05000000000000000000" pitchFamily="2" charset="2"/>
              </a:rPr>
              <a:t> </a:t>
            </a:r>
            <a:r>
              <a:rPr lang="en-US" dirty="0">
                <a:sym typeface="Wingdings" panose="05000000000000000000" pitchFamily="2" charset="2"/>
                <a:hlinkClick r:id="rId2"/>
              </a:rPr>
              <a:t>http://169.254.169.254/latest/meta-data/</a:t>
            </a:r>
            <a:endParaRPr lang="en-US" dirty="0">
              <a:sym typeface="Wingdings" panose="05000000000000000000" pitchFamily="2" charset="2"/>
            </a:endParaRPr>
          </a:p>
          <a:p>
            <a:pPr lvl="2"/>
            <a:r>
              <a:rPr lang="en-US" dirty="0">
                <a:sym typeface="Wingdings" panose="05000000000000000000" pitchFamily="2" charset="2"/>
              </a:rPr>
              <a:t>Google  </a:t>
            </a:r>
            <a:r>
              <a:rPr lang="en-US" dirty="0">
                <a:sym typeface="Wingdings" panose="05000000000000000000" pitchFamily="2" charset="2"/>
                <a:hlinkClick r:id="rId3"/>
              </a:rPr>
              <a:t>http://metadata.google.internal/computeMetadata/v1beta1/project/attributes/ssh-keys?alt=json</a:t>
            </a:r>
            <a:endParaRPr lang="en-US" dirty="0">
              <a:sym typeface="Wingdings" panose="05000000000000000000" pitchFamily="2" charset="2"/>
            </a:endParaRPr>
          </a:p>
          <a:p>
            <a:pPr lvl="2"/>
            <a:r>
              <a:rPr lang="en-US" dirty="0">
                <a:sym typeface="Wingdings" panose="05000000000000000000" pitchFamily="2" charset="2"/>
              </a:rPr>
              <a:t>Digital Ocean  </a:t>
            </a:r>
            <a:r>
              <a:rPr lang="en-US" dirty="0">
                <a:sym typeface="Wingdings" panose="05000000000000000000" pitchFamily="2" charset="2"/>
                <a:hlinkClick r:id="rId4"/>
              </a:rPr>
              <a:t>http://169.254.169.254/metadata/v1.json</a:t>
            </a:r>
            <a:r>
              <a:rPr lang="en-US" dirty="0">
                <a:sym typeface="Wingdings" panose="05000000000000000000" pitchFamily="2" charset="2"/>
              </a:rPr>
              <a:t> </a:t>
            </a:r>
            <a:endParaRPr lang="en-US" dirty="0"/>
          </a:p>
          <a:p>
            <a:pPr marL="457200" lvl="1" indent="0">
              <a:buNone/>
            </a:pPr>
            <a:endParaRPr lang="nl-NL" dirty="0"/>
          </a:p>
        </p:txBody>
      </p:sp>
    </p:spTree>
    <p:extLst>
      <p:ext uri="{BB962C8B-B14F-4D97-AF65-F5344CB8AC3E}">
        <p14:creationId xmlns:p14="http://schemas.microsoft.com/office/powerpoint/2010/main" val="401929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444A-CD4D-46A9-865C-A1EA2FD27583}"/>
              </a:ext>
            </a:extLst>
          </p:cNvPr>
          <p:cNvSpPr>
            <a:spLocks noGrp="1"/>
          </p:cNvSpPr>
          <p:nvPr>
            <p:ph type="title"/>
          </p:nvPr>
        </p:nvSpPr>
        <p:spPr>
          <a:xfrm>
            <a:off x="7865806" y="643463"/>
            <a:ext cx="3706762" cy="1608124"/>
          </a:xfrm>
        </p:spPr>
        <p:txBody>
          <a:bodyPr>
            <a:normAutofit/>
          </a:bodyPr>
          <a:lstStyle/>
          <a:p>
            <a:r>
              <a:rPr lang="en-US">
                <a:solidFill>
                  <a:srgbClr val="FFC000"/>
                </a:solidFill>
              </a:rPr>
              <a:t>SSRF to RCE (2)</a:t>
            </a:r>
            <a:endParaRPr lang="nl-NL" dirty="0">
              <a:solidFill>
                <a:srgbClr val="FFC000"/>
              </a:solidFill>
            </a:endParaRPr>
          </a:p>
        </p:txBody>
      </p:sp>
      <p:pic>
        <p:nvPicPr>
          <p:cNvPr id="4" name="Picture 3">
            <a:extLst>
              <a:ext uri="{FF2B5EF4-FFF2-40B4-BE49-F238E27FC236}">
                <a16:creationId xmlns:a16="http://schemas.microsoft.com/office/drawing/2014/main" id="{B3E0528F-5400-4786-9065-3E63F4F34310}"/>
              </a:ext>
            </a:extLst>
          </p:cNvPr>
          <p:cNvPicPr>
            <a:picLocks noChangeAspect="1"/>
          </p:cNvPicPr>
          <p:nvPr/>
        </p:nvPicPr>
        <p:blipFill>
          <a:blip r:embed="rId3"/>
          <a:stretch>
            <a:fillRect/>
          </a:stretch>
        </p:blipFill>
        <p:spPr>
          <a:xfrm>
            <a:off x="527149" y="167951"/>
            <a:ext cx="6897878" cy="46449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233ECBA4-AD6F-49B9-A59C-13D726CE05C9}"/>
              </a:ext>
            </a:extLst>
          </p:cNvPr>
          <p:cNvSpPr>
            <a:spLocks noGrp="1"/>
          </p:cNvSpPr>
          <p:nvPr>
            <p:ph idx="1"/>
          </p:nvPr>
        </p:nvSpPr>
        <p:spPr>
          <a:xfrm>
            <a:off x="7841774" y="1292799"/>
            <a:ext cx="4249612" cy="3972232"/>
          </a:xfrm>
        </p:spPr>
        <p:txBody>
          <a:bodyPr>
            <a:normAutofit/>
          </a:bodyPr>
          <a:lstStyle/>
          <a:p>
            <a:pPr marL="0" indent="0">
              <a:buNone/>
            </a:pPr>
            <a:r>
              <a:rPr lang="nl-NL" dirty="0" err="1"/>
              <a:t>If</a:t>
            </a:r>
            <a:r>
              <a:rPr lang="nl-NL" dirty="0"/>
              <a:t> </a:t>
            </a:r>
            <a:r>
              <a:rPr lang="nl-NL" dirty="0" err="1"/>
              <a:t>the</a:t>
            </a:r>
            <a:r>
              <a:rPr lang="nl-NL" dirty="0"/>
              <a:t> </a:t>
            </a:r>
            <a:r>
              <a:rPr lang="nl-NL" dirty="0" err="1"/>
              <a:t>vulnerable</a:t>
            </a:r>
            <a:r>
              <a:rPr lang="nl-NL" dirty="0"/>
              <a:t> server have </a:t>
            </a:r>
            <a:r>
              <a:rPr lang="nl-NL" dirty="0" err="1"/>
              <a:t>Redis</a:t>
            </a:r>
            <a:r>
              <a:rPr lang="nl-NL" dirty="0"/>
              <a:t> </a:t>
            </a:r>
            <a:r>
              <a:rPr lang="nl-NL" dirty="0" err="1"/>
              <a:t>installed</a:t>
            </a:r>
            <a:r>
              <a:rPr lang="nl-NL" dirty="0"/>
              <a:t>, </a:t>
            </a:r>
            <a:r>
              <a:rPr lang="nl-NL" dirty="0" err="1"/>
              <a:t>it</a:t>
            </a:r>
            <a:r>
              <a:rPr lang="nl-NL" dirty="0"/>
              <a:t> is </a:t>
            </a:r>
            <a:r>
              <a:rPr lang="nl-NL" dirty="0" err="1"/>
              <a:t>possible</a:t>
            </a:r>
            <a:r>
              <a:rPr lang="nl-NL" dirty="0"/>
              <a:t> </a:t>
            </a:r>
            <a:r>
              <a:rPr lang="nl-NL" dirty="0" err="1"/>
              <a:t>to</a:t>
            </a:r>
            <a:r>
              <a:rPr lang="nl-NL" dirty="0"/>
              <a:t> trigger RCE </a:t>
            </a:r>
            <a:r>
              <a:rPr lang="nl-NL" dirty="0" err="1"/>
              <a:t>using</a:t>
            </a:r>
            <a:r>
              <a:rPr lang="nl-NL" dirty="0"/>
              <a:t> Gopher. </a:t>
            </a:r>
            <a:r>
              <a:rPr lang="nl-NL" dirty="0" err="1"/>
              <a:t>Refference</a:t>
            </a:r>
            <a:r>
              <a:rPr lang="nl-NL" dirty="0"/>
              <a:t>: </a:t>
            </a:r>
            <a:r>
              <a:rPr lang="nl-NL" dirty="0">
                <a:hlinkClick r:id="rId4"/>
              </a:rPr>
              <a:t>https://github.com/swisskyrepo/SSRFmap</a:t>
            </a:r>
            <a:endParaRPr lang="nl-NL" dirty="0"/>
          </a:p>
          <a:p>
            <a:endParaRPr lang="nl-NL" dirty="0"/>
          </a:p>
        </p:txBody>
      </p:sp>
      <p:pic>
        <p:nvPicPr>
          <p:cNvPr id="5" name="Picture 4">
            <a:extLst>
              <a:ext uri="{FF2B5EF4-FFF2-40B4-BE49-F238E27FC236}">
                <a16:creationId xmlns:a16="http://schemas.microsoft.com/office/drawing/2014/main" id="{75B8BDCD-9285-438C-9B90-0E988083E53A}"/>
              </a:ext>
            </a:extLst>
          </p:cNvPr>
          <p:cNvPicPr>
            <a:picLocks noChangeAspect="1"/>
          </p:cNvPicPr>
          <p:nvPr/>
        </p:nvPicPr>
        <p:blipFill>
          <a:blip r:embed="rId5"/>
          <a:stretch>
            <a:fillRect/>
          </a:stretch>
        </p:blipFill>
        <p:spPr>
          <a:xfrm>
            <a:off x="1139807" y="4875451"/>
            <a:ext cx="5187014" cy="1895468"/>
          </a:xfrm>
          <a:prstGeom prst="rect">
            <a:avLst/>
          </a:prstGeom>
        </p:spPr>
      </p:pic>
    </p:spTree>
    <p:extLst>
      <p:ext uri="{BB962C8B-B14F-4D97-AF65-F5344CB8AC3E}">
        <p14:creationId xmlns:p14="http://schemas.microsoft.com/office/powerpoint/2010/main" val="20773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F632-9C27-4736-80AC-816B7D717AD2}"/>
              </a:ext>
            </a:extLst>
          </p:cNvPr>
          <p:cNvSpPr>
            <a:spLocks noGrp="1"/>
          </p:cNvSpPr>
          <p:nvPr>
            <p:ph type="title"/>
          </p:nvPr>
        </p:nvSpPr>
        <p:spPr>
          <a:xfrm>
            <a:off x="88642" y="1"/>
            <a:ext cx="10131425" cy="1189608"/>
          </a:xfrm>
        </p:spPr>
        <p:txBody>
          <a:bodyPr/>
          <a:lstStyle/>
          <a:p>
            <a:pPr algn="ctr"/>
            <a:r>
              <a:rPr lang="en-US" dirty="0">
                <a:solidFill>
                  <a:srgbClr val="FFC000"/>
                </a:solidFill>
              </a:rPr>
              <a:t>SSRF security bypassing techniques</a:t>
            </a:r>
            <a:endParaRPr lang="nl-NL" dirty="0">
              <a:solidFill>
                <a:srgbClr val="FFC000"/>
              </a:solidFill>
            </a:endParaRPr>
          </a:p>
        </p:txBody>
      </p:sp>
      <p:sp>
        <p:nvSpPr>
          <p:cNvPr id="3" name="Content Placeholder 2">
            <a:extLst>
              <a:ext uri="{FF2B5EF4-FFF2-40B4-BE49-F238E27FC236}">
                <a16:creationId xmlns:a16="http://schemas.microsoft.com/office/drawing/2014/main" id="{D2D12371-2AC7-47C3-86B5-0394A6C4375D}"/>
              </a:ext>
            </a:extLst>
          </p:cNvPr>
          <p:cNvSpPr>
            <a:spLocks noGrp="1"/>
          </p:cNvSpPr>
          <p:nvPr>
            <p:ph idx="1"/>
          </p:nvPr>
        </p:nvSpPr>
        <p:spPr>
          <a:xfrm>
            <a:off x="-142043" y="594805"/>
            <a:ext cx="9831805" cy="2630750"/>
          </a:xfrm>
        </p:spPr>
        <p:txBody>
          <a:bodyPr/>
          <a:lstStyle/>
          <a:p>
            <a:pPr lvl="1"/>
            <a:r>
              <a:rPr lang="en-US" dirty="0"/>
              <a:t>Domain pointing to localhost (</a:t>
            </a:r>
            <a:r>
              <a:rPr lang="en-US" dirty="0">
                <a:solidFill>
                  <a:srgbClr val="FFC000"/>
                </a:solidFill>
              </a:rPr>
              <a:t>inside.sec-down.com</a:t>
            </a:r>
            <a:r>
              <a:rPr lang="en-US" dirty="0"/>
              <a:t>)</a:t>
            </a:r>
          </a:p>
          <a:p>
            <a:pPr lvl="1"/>
            <a:r>
              <a:rPr lang="en-US" dirty="0"/>
              <a:t>IP to hex-decimal (Long IP)</a:t>
            </a:r>
          </a:p>
          <a:p>
            <a:pPr lvl="1"/>
            <a:r>
              <a:rPr lang="en-US" dirty="0" err="1"/>
              <a:t>Inet_aton</a:t>
            </a:r>
            <a:r>
              <a:rPr lang="en-US" dirty="0"/>
              <a:t>() address translation</a:t>
            </a:r>
          </a:p>
          <a:p>
            <a:pPr lvl="1"/>
            <a:r>
              <a:rPr lang="en-US" dirty="0"/>
              <a:t>Request the company domain itself (i.e. the </a:t>
            </a:r>
            <a:r>
              <a:rPr lang="en-US" dirty="0" err="1"/>
              <a:t>corp</a:t>
            </a:r>
            <a:r>
              <a:rPr lang="en-US" dirty="0"/>
              <a:t> domain)</a:t>
            </a:r>
          </a:p>
          <a:p>
            <a:endParaRPr lang="nl-NL" dirty="0"/>
          </a:p>
        </p:txBody>
      </p:sp>
      <p:pic>
        <p:nvPicPr>
          <p:cNvPr id="4" name="Picture 3">
            <a:extLst>
              <a:ext uri="{FF2B5EF4-FFF2-40B4-BE49-F238E27FC236}">
                <a16:creationId xmlns:a16="http://schemas.microsoft.com/office/drawing/2014/main" id="{1692B243-45C4-466B-98ED-E97D8923D39B}"/>
              </a:ext>
            </a:extLst>
          </p:cNvPr>
          <p:cNvPicPr>
            <a:picLocks noChangeAspect="1"/>
          </p:cNvPicPr>
          <p:nvPr/>
        </p:nvPicPr>
        <p:blipFill>
          <a:blip r:embed="rId2"/>
          <a:stretch>
            <a:fillRect/>
          </a:stretch>
        </p:blipFill>
        <p:spPr>
          <a:xfrm>
            <a:off x="158620" y="2435938"/>
            <a:ext cx="11940074" cy="4422062"/>
          </a:xfrm>
          <a:prstGeom prst="rect">
            <a:avLst/>
          </a:prstGeom>
        </p:spPr>
      </p:pic>
    </p:spTree>
    <p:extLst>
      <p:ext uri="{BB962C8B-B14F-4D97-AF65-F5344CB8AC3E}">
        <p14:creationId xmlns:p14="http://schemas.microsoft.com/office/powerpoint/2010/main" val="3652596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530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Celestial</vt:lpstr>
      <vt:lpstr>Server side request forgery (SSRF)</vt:lpstr>
      <vt:lpstr>Agenda</vt:lpstr>
      <vt:lpstr>What is SSRF</vt:lpstr>
      <vt:lpstr>External service interaction (HTTP)</vt:lpstr>
      <vt:lpstr>External service interaction (DNS)</vt:lpstr>
      <vt:lpstr>SSRF to Local file disclosure</vt:lpstr>
      <vt:lpstr>SSRF to RCE (1)</vt:lpstr>
      <vt:lpstr>SSRF to RCE (2)</vt:lpstr>
      <vt:lpstr>SSRF security bypassing techniques</vt:lpstr>
      <vt:lpstr>Inet_aton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side request forgery (SSRF)</dc:title>
  <dc:creator>Hegazy, Ebrahem</dc:creator>
  <cp:lastModifiedBy>Hegazy, Ebrahem</cp:lastModifiedBy>
  <cp:revision>3</cp:revision>
  <dcterms:created xsi:type="dcterms:W3CDTF">2019-08-04T22:23:37Z</dcterms:created>
  <dcterms:modified xsi:type="dcterms:W3CDTF">2019-08-04T23:11:10Z</dcterms:modified>
</cp:coreProperties>
</file>