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78" r:id="rId2"/>
  </p:sldMasterIdLst>
  <p:sldIdLst>
    <p:sldId id="256" r:id="rId3"/>
    <p:sldId id="287" r:id="rId4"/>
    <p:sldId id="288" r:id="rId5"/>
    <p:sldId id="290" r:id="rId6"/>
    <p:sldId id="291" r:id="rId7"/>
    <p:sldId id="273" r:id="rId8"/>
    <p:sldId id="292" r:id="rId9"/>
    <p:sldId id="272" r:id="rId10"/>
    <p:sldId id="293" r:id="rId11"/>
    <p:sldId id="259" r:id="rId12"/>
    <p:sldId id="260" r:id="rId13"/>
    <p:sldId id="271" r:id="rId14"/>
    <p:sldId id="264" r:id="rId15"/>
    <p:sldId id="289" r:id="rId16"/>
    <p:sldId id="269" r:id="rId17"/>
    <p:sldId id="265" r:id="rId18"/>
    <p:sldId id="261" r:id="rId19"/>
    <p:sldId id="266" r:id="rId20"/>
    <p:sldId id="267"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F3229-7ABD-4B2C-8137-B18C52FAEC17}" v="1813" dt="2021-04-07T09:41:55.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81CB2-C49B-4DCA-AE20-44DF415A6BC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137C8E4-AB76-4EDD-A5C0-CC9B491000F2}">
      <dgm:prSet custT="1"/>
      <dgm:spPr/>
      <dgm:t>
        <a:bodyPr/>
        <a:lstStyle/>
        <a:p>
          <a:r>
            <a:rPr lang="en-US" sz="2500" dirty="0">
              <a:solidFill>
                <a:schemeClr val="bg1"/>
              </a:solidFill>
              <a:latin typeface="Arial" panose="020B0604020202020204" pitchFamily="34" charset="0"/>
              <a:cs typeface="Arial" panose="020B0604020202020204" pitchFamily="34" charset="0"/>
            </a:rPr>
            <a:t>An </a:t>
          </a:r>
          <a:r>
            <a:rPr lang="en-US" sz="2500" b="1" dirty="0">
              <a:solidFill>
                <a:schemeClr val="bg1"/>
              </a:solidFill>
              <a:latin typeface="Arial" panose="020B0604020202020204" pitchFamily="34" charset="0"/>
              <a:cs typeface="Arial" panose="020B0604020202020204" pitchFamily="34" charset="0"/>
            </a:rPr>
            <a:t>Intrusion Detection System </a:t>
          </a:r>
          <a:r>
            <a:rPr lang="en-US" sz="2500" dirty="0">
              <a:solidFill>
                <a:schemeClr val="bg1"/>
              </a:solidFill>
              <a:latin typeface="Arial" panose="020B0604020202020204" pitchFamily="34" charset="0"/>
              <a:cs typeface="Arial" panose="020B0604020202020204" pitchFamily="34" charset="0"/>
            </a:rPr>
            <a:t>is a wall of defense to confront the attacks of computer systems on the internet. </a:t>
          </a:r>
        </a:p>
      </dgm:t>
    </dgm:pt>
    <dgm:pt modelId="{2693E186-AE2E-4DFC-A605-FA3D8D601C95}" type="parTrans" cxnId="{58E6223F-4F57-4EFD-BBD7-431B7BACA3DD}">
      <dgm:prSet/>
      <dgm:spPr/>
      <dgm:t>
        <a:bodyPr/>
        <a:lstStyle/>
        <a:p>
          <a:endParaRPr lang="en-US"/>
        </a:p>
      </dgm:t>
    </dgm:pt>
    <dgm:pt modelId="{F514108F-E251-404E-BD5A-F296352F73BC}" type="sibTrans" cxnId="{58E6223F-4F57-4EFD-BBD7-431B7BACA3DD}">
      <dgm:prSet/>
      <dgm:spPr/>
      <dgm:t>
        <a:bodyPr/>
        <a:lstStyle/>
        <a:p>
          <a:endParaRPr lang="en-US"/>
        </a:p>
      </dgm:t>
    </dgm:pt>
    <dgm:pt modelId="{A1D48E64-FAF0-4CD1-AE75-438174E6A8E1}">
      <dgm:prSet custT="1"/>
      <dgm:spPr/>
      <dgm:t>
        <a:bodyPr/>
        <a:lstStyle/>
        <a:p>
          <a:r>
            <a:rPr lang="en-US" sz="2500" dirty="0">
              <a:solidFill>
                <a:schemeClr val="bg1"/>
              </a:solidFill>
              <a:latin typeface="Arial" panose="020B0604020202020204" pitchFamily="34" charset="0"/>
              <a:cs typeface="Arial" panose="020B0604020202020204" pitchFamily="34" charset="0"/>
            </a:rPr>
            <a:t>The main assumption of the IDS is that the behavior of intruders is different from legal users.</a:t>
          </a:r>
        </a:p>
      </dgm:t>
    </dgm:pt>
    <dgm:pt modelId="{89332905-BF64-43D6-A5F6-91435C42934B}" type="parTrans" cxnId="{AEC8A72F-CB91-48C2-8B21-AA43BE2ECE8E}">
      <dgm:prSet/>
      <dgm:spPr/>
      <dgm:t>
        <a:bodyPr/>
        <a:lstStyle/>
        <a:p>
          <a:endParaRPr lang="en-US"/>
        </a:p>
      </dgm:t>
    </dgm:pt>
    <dgm:pt modelId="{726CAAFD-ECF0-4ACE-A3C0-DEA0E88C1B62}" type="sibTrans" cxnId="{AEC8A72F-CB91-48C2-8B21-AA43BE2ECE8E}">
      <dgm:prSet/>
      <dgm:spPr/>
      <dgm:t>
        <a:bodyPr/>
        <a:lstStyle/>
        <a:p>
          <a:endParaRPr lang="en-US"/>
        </a:p>
      </dgm:t>
    </dgm:pt>
    <dgm:pt modelId="{25C81077-3C06-439E-93A0-1F5C1AF5433D}">
      <dgm:prSet custT="1"/>
      <dgm:spPr/>
      <dgm:t>
        <a:bodyPr/>
        <a:lstStyle/>
        <a:p>
          <a:r>
            <a:rPr lang="en-US" sz="2500" b="1" dirty="0">
              <a:solidFill>
                <a:schemeClr val="bg1"/>
              </a:solidFill>
              <a:latin typeface="Arial" panose="020B0604020202020204" pitchFamily="34" charset="0"/>
              <a:cs typeface="Arial" panose="020B0604020202020204" pitchFamily="34" charset="0"/>
            </a:rPr>
            <a:t>There are four main types of IDS: Network intrusion detection system</a:t>
          </a:r>
          <a:r>
            <a:rPr lang="en-US" sz="2500" dirty="0">
              <a:solidFill>
                <a:schemeClr val="bg1"/>
              </a:solidFill>
              <a:latin typeface="Arial" panose="020B0604020202020204" pitchFamily="34" charset="0"/>
              <a:cs typeface="Arial" panose="020B0604020202020204" pitchFamily="34" charset="0"/>
            </a:rPr>
            <a:t> (NIDS), Host-based intrusion detection system (HIDS), Perimeter Intrusion Detection System (PIDS) and VM based Intrusion Detection System (VMIDS).</a:t>
          </a:r>
        </a:p>
      </dgm:t>
    </dgm:pt>
    <dgm:pt modelId="{E72ABC60-CA27-4AA5-AEBA-2A7969CBCEBD}" type="parTrans" cxnId="{221DF2B0-9F5A-4F29-9F3F-3FF5D577907F}">
      <dgm:prSet/>
      <dgm:spPr/>
      <dgm:t>
        <a:bodyPr/>
        <a:lstStyle/>
        <a:p>
          <a:endParaRPr lang="en-US"/>
        </a:p>
      </dgm:t>
    </dgm:pt>
    <dgm:pt modelId="{AE98637C-9C5C-4239-95AB-AFA7437EC323}" type="sibTrans" cxnId="{221DF2B0-9F5A-4F29-9F3F-3FF5D577907F}">
      <dgm:prSet/>
      <dgm:spPr/>
      <dgm:t>
        <a:bodyPr/>
        <a:lstStyle/>
        <a:p>
          <a:endParaRPr lang="en-US"/>
        </a:p>
      </dgm:t>
    </dgm:pt>
    <dgm:pt modelId="{0020E7D6-A1C3-4E74-A72D-5CFD9F938361}" type="pres">
      <dgm:prSet presAssocID="{A8881CB2-C49B-4DCA-AE20-44DF415A6BCE}" presName="linear" presStyleCnt="0">
        <dgm:presLayoutVars>
          <dgm:animLvl val="lvl"/>
          <dgm:resizeHandles val="exact"/>
        </dgm:presLayoutVars>
      </dgm:prSet>
      <dgm:spPr/>
    </dgm:pt>
    <dgm:pt modelId="{0CBC218F-E66D-4EA7-8504-A651A7B16AA9}" type="pres">
      <dgm:prSet presAssocID="{3137C8E4-AB76-4EDD-A5C0-CC9B491000F2}" presName="parentText" presStyleLbl="node1" presStyleIdx="0" presStyleCnt="3">
        <dgm:presLayoutVars>
          <dgm:chMax val="0"/>
          <dgm:bulletEnabled val="1"/>
        </dgm:presLayoutVars>
      </dgm:prSet>
      <dgm:spPr/>
    </dgm:pt>
    <dgm:pt modelId="{E51957B7-53F8-47DD-BBCE-C60575F4E934}" type="pres">
      <dgm:prSet presAssocID="{F514108F-E251-404E-BD5A-F296352F73BC}" presName="spacer" presStyleCnt="0"/>
      <dgm:spPr/>
    </dgm:pt>
    <dgm:pt modelId="{62644415-8166-4DAE-930F-C12DB7FF722E}" type="pres">
      <dgm:prSet presAssocID="{A1D48E64-FAF0-4CD1-AE75-438174E6A8E1}" presName="parentText" presStyleLbl="node1" presStyleIdx="1" presStyleCnt="3">
        <dgm:presLayoutVars>
          <dgm:chMax val="0"/>
          <dgm:bulletEnabled val="1"/>
        </dgm:presLayoutVars>
      </dgm:prSet>
      <dgm:spPr/>
    </dgm:pt>
    <dgm:pt modelId="{AFAC30AE-6DBC-4E6A-AA39-9FBE86F588FA}" type="pres">
      <dgm:prSet presAssocID="{726CAAFD-ECF0-4ACE-A3C0-DEA0E88C1B62}" presName="spacer" presStyleCnt="0"/>
      <dgm:spPr/>
    </dgm:pt>
    <dgm:pt modelId="{F25331BE-C8B6-4D02-AC05-A12AA8F434C2}" type="pres">
      <dgm:prSet presAssocID="{25C81077-3C06-439E-93A0-1F5C1AF5433D}" presName="parentText" presStyleLbl="node1" presStyleIdx="2" presStyleCnt="3">
        <dgm:presLayoutVars>
          <dgm:chMax val="0"/>
          <dgm:bulletEnabled val="1"/>
        </dgm:presLayoutVars>
      </dgm:prSet>
      <dgm:spPr/>
    </dgm:pt>
  </dgm:ptLst>
  <dgm:cxnLst>
    <dgm:cxn modelId="{A0829400-2C2C-407E-8C01-98AAB21DDE15}" type="presOf" srcId="{25C81077-3C06-439E-93A0-1F5C1AF5433D}" destId="{F25331BE-C8B6-4D02-AC05-A12AA8F434C2}" srcOrd="0" destOrd="0" presId="urn:microsoft.com/office/officeart/2005/8/layout/vList2"/>
    <dgm:cxn modelId="{AEC8A72F-CB91-48C2-8B21-AA43BE2ECE8E}" srcId="{A8881CB2-C49B-4DCA-AE20-44DF415A6BCE}" destId="{A1D48E64-FAF0-4CD1-AE75-438174E6A8E1}" srcOrd="1" destOrd="0" parTransId="{89332905-BF64-43D6-A5F6-91435C42934B}" sibTransId="{726CAAFD-ECF0-4ACE-A3C0-DEA0E88C1B62}"/>
    <dgm:cxn modelId="{58E6223F-4F57-4EFD-BBD7-431B7BACA3DD}" srcId="{A8881CB2-C49B-4DCA-AE20-44DF415A6BCE}" destId="{3137C8E4-AB76-4EDD-A5C0-CC9B491000F2}" srcOrd="0" destOrd="0" parTransId="{2693E186-AE2E-4DFC-A605-FA3D8D601C95}" sibTransId="{F514108F-E251-404E-BD5A-F296352F73BC}"/>
    <dgm:cxn modelId="{E561AE83-60F0-435E-93CF-6D6ADB222749}" type="presOf" srcId="{3137C8E4-AB76-4EDD-A5C0-CC9B491000F2}" destId="{0CBC218F-E66D-4EA7-8504-A651A7B16AA9}" srcOrd="0" destOrd="0" presId="urn:microsoft.com/office/officeart/2005/8/layout/vList2"/>
    <dgm:cxn modelId="{085161B0-7C05-420D-B593-06E9D0233C7E}" type="presOf" srcId="{A1D48E64-FAF0-4CD1-AE75-438174E6A8E1}" destId="{62644415-8166-4DAE-930F-C12DB7FF722E}" srcOrd="0" destOrd="0" presId="urn:microsoft.com/office/officeart/2005/8/layout/vList2"/>
    <dgm:cxn modelId="{221DF2B0-9F5A-4F29-9F3F-3FF5D577907F}" srcId="{A8881CB2-C49B-4DCA-AE20-44DF415A6BCE}" destId="{25C81077-3C06-439E-93A0-1F5C1AF5433D}" srcOrd="2" destOrd="0" parTransId="{E72ABC60-CA27-4AA5-AEBA-2A7969CBCEBD}" sibTransId="{AE98637C-9C5C-4239-95AB-AFA7437EC323}"/>
    <dgm:cxn modelId="{BE6A61EE-C1BD-4BC7-B199-D92BECB94B4A}" type="presOf" srcId="{A8881CB2-C49B-4DCA-AE20-44DF415A6BCE}" destId="{0020E7D6-A1C3-4E74-A72D-5CFD9F938361}" srcOrd="0" destOrd="0" presId="urn:microsoft.com/office/officeart/2005/8/layout/vList2"/>
    <dgm:cxn modelId="{48B15ECD-2633-481C-B2B8-9C5E9551E399}" type="presParOf" srcId="{0020E7D6-A1C3-4E74-A72D-5CFD9F938361}" destId="{0CBC218F-E66D-4EA7-8504-A651A7B16AA9}" srcOrd="0" destOrd="0" presId="urn:microsoft.com/office/officeart/2005/8/layout/vList2"/>
    <dgm:cxn modelId="{72C4B390-4FA5-4012-93CA-2DFB84BA0E08}" type="presParOf" srcId="{0020E7D6-A1C3-4E74-A72D-5CFD9F938361}" destId="{E51957B7-53F8-47DD-BBCE-C60575F4E934}" srcOrd="1" destOrd="0" presId="urn:microsoft.com/office/officeart/2005/8/layout/vList2"/>
    <dgm:cxn modelId="{352D9DE3-2F60-4779-80FB-27392F4784AE}" type="presParOf" srcId="{0020E7D6-A1C3-4E74-A72D-5CFD9F938361}" destId="{62644415-8166-4DAE-930F-C12DB7FF722E}" srcOrd="2" destOrd="0" presId="urn:microsoft.com/office/officeart/2005/8/layout/vList2"/>
    <dgm:cxn modelId="{54F37D75-436F-47A7-9013-2E886C9C9A4E}" type="presParOf" srcId="{0020E7D6-A1C3-4E74-A72D-5CFD9F938361}" destId="{AFAC30AE-6DBC-4E6A-AA39-9FBE86F588FA}" srcOrd="3" destOrd="0" presId="urn:microsoft.com/office/officeart/2005/8/layout/vList2"/>
    <dgm:cxn modelId="{44E6E819-CDC4-42BA-95C1-2403969A6585}" type="presParOf" srcId="{0020E7D6-A1C3-4E74-A72D-5CFD9F938361}" destId="{F25331BE-C8B6-4D02-AC05-A12AA8F434C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C218F-E66D-4EA7-8504-A651A7B16AA9}">
      <dsp:nvSpPr>
        <dsp:cNvPr id="0" name=""/>
        <dsp:cNvSpPr/>
      </dsp:nvSpPr>
      <dsp:spPr>
        <a:xfrm>
          <a:off x="0" y="2222"/>
          <a:ext cx="6881283" cy="2066015"/>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latin typeface="Arial" panose="020B0604020202020204" pitchFamily="34" charset="0"/>
              <a:cs typeface="Arial" panose="020B0604020202020204" pitchFamily="34" charset="0"/>
            </a:rPr>
            <a:t>An </a:t>
          </a:r>
          <a:r>
            <a:rPr lang="en-US" sz="2500" b="1" kern="1200" dirty="0">
              <a:solidFill>
                <a:schemeClr val="bg1"/>
              </a:solidFill>
              <a:latin typeface="Arial" panose="020B0604020202020204" pitchFamily="34" charset="0"/>
              <a:cs typeface="Arial" panose="020B0604020202020204" pitchFamily="34" charset="0"/>
            </a:rPr>
            <a:t>Intrusion Detection System </a:t>
          </a:r>
          <a:r>
            <a:rPr lang="en-US" sz="2500" kern="1200" dirty="0">
              <a:solidFill>
                <a:schemeClr val="bg1"/>
              </a:solidFill>
              <a:latin typeface="Arial" panose="020B0604020202020204" pitchFamily="34" charset="0"/>
              <a:cs typeface="Arial" panose="020B0604020202020204" pitchFamily="34" charset="0"/>
            </a:rPr>
            <a:t>is a wall of defense to confront the attacks of computer systems on the internet. </a:t>
          </a:r>
        </a:p>
      </dsp:txBody>
      <dsp:txXfrm>
        <a:off x="100855" y="103077"/>
        <a:ext cx="6679573" cy="1864305"/>
      </dsp:txXfrm>
    </dsp:sp>
    <dsp:sp modelId="{62644415-8166-4DAE-930F-C12DB7FF722E}">
      <dsp:nvSpPr>
        <dsp:cNvPr id="0" name=""/>
        <dsp:cNvSpPr/>
      </dsp:nvSpPr>
      <dsp:spPr>
        <a:xfrm>
          <a:off x="0" y="2082483"/>
          <a:ext cx="6881283" cy="2066015"/>
        </a:xfrm>
        <a:prstGeom prst="round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latin typeface="Arial" panose="020B0604020202020204" pitchFamily="34" charset="0"/>
              <a:cs typeface="Arial" panose="020B0604020202020204" pitchFamily="34" charset="0"/>
            </a:rPr>
            <a:t>The main assumption of the IDS is that the behavior of intruders is different from legal users.</a:t>
          </a:r>
        </a:p>
      </dsp:txBody>
      <dsp:txXfrm>
        <a:off x="100855" y="2183338"/>
        <a:ext cx="6679573" cy="1864305"/>
      </dsp:txXfrm>
    </dsp:sp>
    <dsp:sp modelId="{F25331BE-C8B6-4D02-AC05-A12AA8F434C2}">
      <dsp:nvSpPr>
        <dsp:cNvPr id="0" name=""/>
        <dsp:cNvSpPr/>
      </dsp:nvSpPr>
      <dsp:spPr>
        <a:xfrm>
          <a:off x="0" y="4162744"/>
          <a:ext cx="6881283" cy="2066015"/>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chemeClr val="bg1"/>
              </a:solidFill>
              <a:latin typeface="Arial" panose="020B0604020202020204" pitchFamily="34" charset="0"/>
              <a:cs typeface="Arial" panose="020B0604020202020204" pitchFamily="34" charset="0"/>
            </a:rPr>
            <a:t>There are four main types of IDS: Network intrusion detection system</a:t>
          </a:r>
          <a:r>
            <a:rPr lang="en-US" sz="2500" kern="1200" dirty="0">
              <a:solidFill>
                <a:schemeClr val="bg1"/>
              </a:solidFill>
              <a:latin typeface="Arial" panose="020B0604020202020204" pitchFamily="34" charset="0"/>
              <a:cs typeface="Arial" panose="020B0604020202020204" pitchFamily="34" charset="0"/>
            </a:rPr>
            <a:t> (NIDS), Host-based intrusion detection system (HIDS), Perimeter Intrusion Detection System (PIDS) and VM based Intrusion Detection System (VMIDS).</a:t>
          </a:r>
        </a:p>
      </dsp:txBody>
      <dsp:txXfrm>
        <a:off x="100855" y="4263599"/>
        <a:ext cx="6679573" cy="18643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0869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09-May-21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64094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683390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9924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302722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32766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30411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92831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70234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91732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922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42169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32831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09-May-21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08167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09-May-21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29126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21818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95209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98124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09-May-21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89146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09-May-21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8326459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627247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5649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05212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9530444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8657875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09-May-21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108316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294862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775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09-May-21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2238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09-May-21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1824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4160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5133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09-May-21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3164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09-May-21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8464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09-May-21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27782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09-May-21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31612987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E34A5E-AD15-4E12-A5AE-A9FD367697B6}"/>
              </a:ext>
            </a:extLst>
          </p:cNvPr>
          <p:cNvSpPr>
            <a:spLocks noGrp="1"/>
          </p:cNvSpPr>
          <p:nvPr>
            <p:ph type="ctrTitle"/>
          </p:nvPr>
        </p:nvSpPr>
        <p:spPr>
          <a:xfrm>
            <a:off x="1024480" y="561747"/>
            <a:ext cx="9844617" cy="2290526"/>
          </a:xfrm>
        </p:spPr>
        <p:txBody>
          <a:bodyPr>
            <a:normAutofit/>
          </a:bodyPr>
          <a:lstStyle/>
          <a:p>
            <a:pPr algn="ctr"/>
            <a:r>
              <a:rPr lang="en-US" sz="4000" b="1" dirty="0"/>
              <a:t>Automated ML Application for</a:t>
            </a:r>
            <a:br>
              <a:rPr lang="en-US" sz="4000" b="1" dirty="0"/>
            </a:br>
            <a:r>
              <a:rPr lang="en-US" sz="4000" b="1" dirty="0"/>
              <a:t>IDS And System Administration.</a:t>
            </a:r>
          </a:p>
        </p:txBody>
      </p:sp>
      <p:sp>
        <p:nvSpPr>
          <p:cNvPr id="9" name="Subtitle 8">
            <a:extLst>
              <a:ext uri="{FF2B5EF4-FFF2-40B4-BE49-F238E27FC236}">
                <a16:creationId xmlns:a16="http://schemas.microsoft.com/office/drawing/2014/main" id="{25318202-EF38-49AE-B369-91EAC311A84F}"/>
              </a:ext>
            </a:extLst>
          </p:cNvPr>
          <p:cNvSpPr>
            <a:spLocks noGrp="1"/>
          </p:cNvSpPr>
          <p:nvPr>
            <p:ph type="subTitle" idx="1"/>
          </p:nvPr>
        </p:nvSpPr>
        <p:spPr>
          <a:xfrm>
            <a:off x="2232025" y="3362368"/>
            <a:ext cx="8637072" cy="1861067"/>
          </a:xfrm>
        </p:spPr>
        <p:txBody>
          <a:bodyPr>
            <a:noAutofit/>
          </a:bodyPr>
          <a:lstStyle/>
          <a:p>
            <a:r>
              <a:rPr lang="en-US" sz="3000" b="1" baseline="-25000" dirty="0"/>
              <a:t>By</a:t>
            </a:r>
          </a:p>
          <a:p>
            <a:r>
              <a:rPr lang="en-US" sz="3000" b="1" baseline="-25000" dirty="0"/>
              <a:t>	Adithya E S – 312418104005</a:t>
            </a:r>
          </a:p>
          <a:p>
            <a:r>
              <a:rPr lang="en-US" sz="3000" b="1" baseline="-25000" dirty="0"/>
              <a:t>	JAVED AKHTAR Z - </a:t>
            </a:r>
            <a:r>
              <a:rPr lang="en-US" sz="3000" b="1" baseline="-25000" dirty="0">
                <a:effectLst/>
                <a:latin typeface="Times New Roman" panose="02020603050405020304" pitchFamily="18" charset="0"/>
                <a:ea typeface="Calibri" panose="020F0502020204030204" pitchFamily="34" charset="0"/>
              </a:rPr>
              <a:t>312418104056</a:t>
            </a:r>
          </a:p>
          <a:p>
            <a:endParaRPr lang="en-US" sz="3000" b="1" baseline="-25000" dirty="0">
              <a:latin typeface="Times New Roman" panose="02020603050405020304" pitchFamily="18" charset="0"/>
            </a:endParaRPr>
          </a:p>
        </p:txBody>
      </p:sp>
      <p:sp>
        <p:nvSpPr>
          <p:cNvPr id="10" name="TextBox 9">
            <a:extLst>
              <a:ext uri="{FF2B5EF4-FFF2-40B4-BE49-F238E27FC236}">
                <a16:creationId xmlns:a16="http://schemas.microsoft.com/office/drawing/2014/main" id="{BE00D262-8918-4086-91D0-95A6247F3B7D}"/>
              </a:ext>
            </a:extLst>
          </p:cNvPr>
          <p:cNvSpPr txBox="1"/>
          <p:nvPr/>
        </p:nvSpPr>
        <p:spPr>
          <a:xfrm>
            <a:off x="2232025" y="5223435"/>
            <a:ext cx="3810000" cy="400110"/>
          </a:xfrm>
          <a:prstGeom prst="rect">
            <a:avLst/>
          </a:prstGeom>
          <a:noFill/>
        </p:spPr>
        <p:txBody>
          <a:bodyPr wrap="square" rtlCol="0">
            <a:spAutoFit/>
          </a:bodyPr>
          <a:lstStyle/>
          <a:p>
            <a:r>
              <a:rPr lang="en-US" sz="2000" dirty="0"/>
              <a:t>Under the guidance of </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A122-E8E0-416B-9F53-A23DC1AAA4CC}"/>
              </a:ext>
            </a:extLst>
          </p:cNvPr>
          <p:cNvSpPr>
            <a:spLocks noGrp="1"/>
          </p:cNvSpPr>
          <p:nvPr>
            <p:ph type="title"/>
          </p:nvPr>
        </p:nvSpPr>
        <p:spPr/>
        <p:txBody>
          <a:bodyPr/>
          <a:lstStyle/>
          <a:p>
            <a:pPr algn="ctr"/>
            <a:r>
              <a:rPr lang="en-GB" b="1" u="sng" dirty="0"/>
              <a:t>IMPLEMENTATION DETAILS</a:t>
            </a:r>
          </a:p>
        </p:txBody>
      </p:sp>
      <p:sp>
        <p:nvSpPr>
          <p:cNvPr id="3" name="Content Placeholder 2">
            <a:extLst>
              <a:ext uri="{FF2B5EF4-FFF2-40B4-BE49-F238E27FC236}">
                <a16:creationId xmlns:a16="http://schemas.microsoft.com/office/drawing/2014/main" id="{7A8F9624-04AB-4FCB-A07F-22F488C9C095}"/>
              </a:ext>
            </a:extLst>
          </p:cNvPr>
          <p:cNvSpPr>
            <a:spLocks noGrp="1"/>
          </p:cNvSpPr>
          <p:nvPr>
            <p:ph idx="1"/>
          </p:nvPr>
        </p:nvSpPr>
        <p:spPr>
          <a:xfrm>
            <a:off x="1104293" y="1478153"/>
            <a:ext cx="8946541" cy="4195481"/>
          </a:xfrm>
        </p:spPr>
        <p:txBody>
          <a:bodyPr>
            <a:noAutofit/>
          </a:bodyPr>
          <a:lstStyle/>
          <a:p>
            <a:pPr algn="l"/>
            <a:r>
              <a:rPr lang="en-US" sz="2500" b="1" u="sng"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SOFTWARE</a:t>
            </a:r>
            <a:r>
              <a:rPr lang="en-US" sz="2500" b="1" i="1" u="sng"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 :</a:t>
            </a:r>
          </a:p>
          <a:p>
            <a:pPr marL="342900" indent="-342900">
              <a:buFont typeface="Wingdings" panose="05000000000000000000" pitchFamily="2" charset="2"/>
              <a:buChar char="ü"/>
            </a:pPr>
            <a:r>
              <a:rPr lang="en-US" sz="2500" dirty="0">
                <a:latin typeface="Adobe Garamond Pro" panose="02020502060506020403" pitchFamily="18" charset="0"/>
              </a:rPr>
              <a:t>      Python 3 with necessary libraries</a:t>
            </a:r>
          </a:p>
          <a:p>
            <a:pPr marL="342900" indent="-342900">
              <a:buFont typeface="Wingdings" panose="05000000000000000000" pitchFamily="2" charset="2"/>
              <a:buChar char="ü"/>
            </a:pPr>
            <a:r>
              <a:rPr lang="en-US" sz="2500" dirty="0">
                <a:latin typeface="Adobe Garamond Pro" panose="02020502060506020403" pitchFamily="18" charset="0"/>
              </a:rPr>
              <a:t>       NSL – KDD Dataset</a:t>
            </a:r>
          </a:p>
          <a:p>
            <a:pPr marL="342900" indent="-342900" algn="l">
              <a:buFont typeface="Wingdings" panose="05000000000000000000" pitchFamily="2" charset="2"/>
              <a:buChar char="ü"/>
            </a:pPr>
            <a:r>
              <a:rPr lang="en-US" sz="2500" dirty="0">
                <a:latin typeface="Adobe Garamond Pro" panose="02020502060506020403" pitchFamily="18" charset="0"/>
              </a:rPr>
              <a:t>      </a:t>
            </a:r>
            <a:r>
              <a:rPr lang="en-US" sz="2500" dirty="0" err="1">
                <a:latin typeface="Adobe Garamond Pro" panose="02020502060506020403" pitchFamily="18" charset="0"/>
              </a:rPr>
              <a:t>PyQt</a:t>
            </a:r>
            <a:r>
              <a:rPr lang="en-US" sz="2500" dirty="0">
                <a:latin typeface="Adobe Garamond Pro" panose="02020502060506020403" pitchFamily="18" charset="0"/>
              </a:rPr>
              <a:t> – Qt Designer</a:t>
            </a:r>
          </a:p>
          <a:p>
            <a:pPr marL="342900" indent="-342900" algn="l">
              <a:buFont typeface="Wingdings" panose="05000000000000000000" pitchFamily="2" charset="2"/>
              <a:buChar char="ü"/>
            </a:pPr>
            <a:r>
              <a:rPr lang="en-US" sz="2500" dirty="0">
                <a:latin typeface="Adobe Garamond Pro" panose="02020502060506020403" pitchFamily="18" charset="0"/>
              </a:rPr>
              <a:t>      MySQL/MariaDB database server</a:t>
            </a:r>
          </a:p>
          <a:p>
            <a:pPr marL="342900" indent="-342900" algn="l">
              <a:buFont typeface="Wingdings" panose="05000000000000000000" pitchFamily="2" charset="2"/>
              <a:buChar char="ü"/>
            </a:pPr>
            <a:r>
              <a:rPr lang="en-US" sz="2500" dirty="0">
                <a:latin typeface="Adobe Garamond Pro" panose="02020502060506020403" pitchFamily="18" charset="0"/>
              </a:rPr>
              <a:t>      Windows 7 or higher</a:t>
            </a:r>
          </a:p>
          <a:p>
            <a:pPr algn="l"/>
            <a:endParaRPr lang="en-US" sz="2500" dirty="0"/>
          </a:p>
          <a:p>
            <a:pPr algn="l"/>
            <a:r>
              <a:rPr lang="en-IN" sz="2500" b="1" u="sng"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HARDWARE AND ARCHITECTURE</a:t>
            </a:r>
            <a:r>
              <a:rPr lang="en-US" sz="2500" b="1" u="sng"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 </a:t>
            </a:r>
            <a:r>
              <a:rPr lang="en-IN" sz="2500" b="1" i="1" u="sng"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a:t>
            </a:r>
          </a:p>
          <a:p>
            <a:pPr marL="342900" indent="-342900" algn="l">
              <a:buFont typeface="Wingdings" panose="05000000000000000000" pitchFamily="2" charset="2"/>
              <a:buChar char="ü"/>
            </a:pPr>
            <a:r>
              <a:rPr lang="en-IN" sz="2500" dirty="0"/>
              <a:t>     </a:t>
            </a:r>
            <a:r>
              <a:rPr lang="en-IN" sz="2500" dirty="0">
                <a:latin typeface="Adobe Garamond Pro" panose="02020502060506020403" pitchFamily="18" charset="0"/>
              </a:rPr>
              <a:t>Laptop with basic hardware</a:t>
            </a:r>
          </a:p>
          <a:p>
            <a:pPr marL="342900" indent="-342900" algn="l">
              <a:buFont typeface="Wingdings" panose="05000000000000000000" pitchFamily="2" charset="2"/>
              <a:buChar char="ü"/>
            </a:pPr>
            <a:r>
              <a:rPr lang="en-IN" sz="2500" dirty="0">
                <a:latin typeface="Adobe Garamond Pro" panose="02020502060506020403" pitchFamily="18" charset="0"/>
              </a:rPr>
              <a:t>      Processor – i3 or i5</a:t>
            </a:r>
            <a:endParaRPr lang="en-GB" sz="2500" dirty="0"/>
          </a:p>
        </p:txBody>
      </p:sp>
    </p:spTree>
    <p:extLst>
      <p:ext uri="{BB962C8B-B14F-4D97-AF65-F5344CB8AC3E}">
        <p14:creationId xmlns:p14="http://schemas.microsoft.com/office/powerpoint/2010/main" val="12616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FACE-C14C-42CE-A687-6429978EBE90}"/>
              </a:ext>
            </a:extLst>
          </p:cNvPr>
          <p:cNvSpPr>
            <a:spLocks noGrp="1"/>
          </p:cNvSpPr>
          <p:nvPr>
            <p:ph type="title"/>
          </p:nvPr>
        </p:nvSpPr>
        <p:spPr/>
        <p:txBody>
          <a:bodyPr/>
          <a:lstStyle/>
          <a:p>
            <a:pPr algn="ctr"/>
            <a:r>
              <a:rPr lang="en-GB" b="1" u="sng" dirty="0"/>
              <a:t>Algorithms</a:t>
            </a:r>
          </a:p>
        </p:txBody>
      </p:sp>
      <p:sp>
        <p:nvSpPr>
          <p:cNvPr id="3" name="Content Placeholder 2">
            <a:extLst>
              <a:ext uri="{FF2B5EF4-FFF2-40B4-BE49-F238E27FC236}">
                <a16:creationId xmlns:a16="http://schemas.microsoft.com/office/drawing/2014/main" id="{BA4E7A49-929B-4759-80BE-4BA2C36DC176}"/>
              </a:ext>
            </a:extLst>
          </p:cNvPr>
          <p:cNvSpPr>
            <a:spLocks noGrp="1"/>
          </p:cNvSpPr>
          <p:nvPr>
            <p:ph idx="1"/>
          </p:nvPr>
        </p:nvSpPr>
        <p:spPr>
          <a:xfrm>
            <a:off x="1103312" y="2052918"/>
            <a:ext cx="9177157" cy="4195481"/>
          </a:xfrm>
        </p:spPr>
        <p:txBody>
          <a:bodyPr>
            <a:noAutofit/>
          </a:bodyPr>
          <a:lstStyle/>
          <a:p>
            <a:r>
              <a:rPr lang="en-GB" sz="2500" dirty="0">
                <a:latin typeface="Arial" panose="020B0604020202020204" pitchFamily="34" charset="0"/>
                <a:ea typeface="+mn-lt"/>
                <a:cs typeface="Arial" panose="020B0604020202020204" pitchFamily="34" charset="0"/>
              </a:rPr>
              <a:t>A great example of algorithms in action is with automation software. This is because automation works by following set of rules to complete tasks. Those rules form an algorithm.</a:t>
            </a:r>
            <a:endParaRPr lang="en-GB" sz="2500" dirty="0">
              <a:latin typeface="Arial" panose="020B0604020202020204" pitchFamily="34" charset="0"/>
              <a:cs typeface="Arial" panose="020B0604020202020204" pitchFamily="34" charset="0"/>
            </a:endParaRPr>
          </a:p>
          <a:p>
            <a:r>
              <a:rPr lang="en-GB" sz="2500" dirty="0">
                <a:latin typeface="Arial" panose="020B0604020202020204" pitchFamily="34" charset="0"/>
                <a:ea typeface="+mn-lt"/>
                <a:cs typeface="Arial" panose="020B0604020202020204" pitchFamily="34" charset="0"/>
              </a:rPr>
              <a:t>So, automation software is sometimes made up of many algorithms all working to automate your processes.</a:t>
            </a:r>
            <a:endParaRPr lang="en-GB" sz="2500" dirty="0">
              <a:latin typeface="Arial" panose="020B0604020202020204" pitchFamily="34" charset="0"/>
              <a:cs typeface="Arial" panose="020B0604020202020204" pitchFamily="34" charset="0"/>
            </a:endParaRPr>
          </a:p>
          <a:p>
            <a:r>
              <a:rPr lang="en-GB" sz="2500" dirty="0">
                <a:latin typeface="Arial" panose="020B0604020202020204" pitchFamily="34" charset="0"/>
                <a:cs typeface="Arial" panose="020B0604020202020204" pitchFamily="34" charset="0"/>
              </a:rPr>
              <a:t>Some of the algorithms used for automation:</a:t>
            </a:r>
          </a:p>
          <a:p>
            <a:r>
              <a:rPr lang="en-GB" sz="2500" dirty="0">
                <a:latin typeface="Arial" panose="020B0604020202020204" pitchFamily="34" charset="0"/>
                <a:cs typeface="Arial" panose="020B0604020202020204" pitchFamily="34" charset="0"/>
              </a:rPr>
              <a:t>Encryption Algorithm, Scheduling,  Auto-ML, Scripting, IDS Algorithms, File Compression and Hashing Algorithms.</a:t>
            </a:r>
          </a:p>
          <a:p>
            <a:r>
              <a:rPr lang="en-GB" sz="2500" dirty="0">
                <a:latin typeface="Arial" panose="020B0604020202020204" pitchFamily="34" charset="0"/>
                <a:cs typeface="Arial" panose="020B0604020202020204" pitchFamily="34" charset="0"/>
              </a:rPr>
              <a:t>In this project, we will be using Linear Regression and CNN.</a:t>
            </a:r>
          </a:p>
          <a:p>
            <a:endParaRPr lang="en-GB"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417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687D-ACA4-4319-A7EB-0FB1D0978A83}"/>
              </a:ext>
            </a:extLst>
          </p:cNvPr>
          <p:cNvSpPr>
            <a:spLocks noGrp="1"/>
          </p:cNvSpPr>
          <p:nvPr>
            <p:ph type="title"/>
          </p:nvPr>
        </p:nvSpPr>
        <p:spPr/>
        <p:txBody>
          <a:bodyPr/>
          <a:lstStyle/>
          <a:p>
            <a:r>
              <a:rPr lang="en-GB"/>
              <a:t>Modules</a:t>
            </a:r>
          </a:p>
        </p:txBody>
      </p:sp>
      <p:sp>
        <p:nvSpPr>
          <p:cNvPr id="3" name="Content Placeholder 2">
            <a:extLst>
              <a:ext uri="{FF2B5EF4-FFF2-40B4-BE49-F238E27FC236}">
                <a16:creationId xmlns:a16="http://schemas.microsoft.com/office/drawing/2014/main" id="{0AC5F4EE-8AC7-4564-94E8-49ED41E9FBD8}"/>
              </a:ext>
            </a:extLst>
          </p:cNvPr>
          <p:cNvSpPr>
            <a:spLocks noGrp="1"/>
          </p:cNvSpPr>
          <p:nvPr>
            <p:ph idx="1"/>
          </p:nvPr>
        </p:nvSpPr>
        <p:spPr/>
        <p:txBody>
          <a:bodyPr>
            <a:normAutofit/>
          </a:bodyPr>
          <a:lstStyle/>
          <a:p>
            <a:r>
              <a:rPr lang="en-GB" sz="3200" dirty="0"/>
              <a:t>Pyttsx3</a:t>
            </a:r>
          </a:p>
          <a:p>
            <a:r>
              <a:rPr lang="en-GB" sz="3200" dirty="0"/>
              <a:t>SMTP</a:t>
            </a:r>
          </a:p>
          <a:p>
            <a:r>
              <a:rPr lang="en-GB" sz="3200" dirty="0"/>
              <a:t>MySQL</a:t>
            </a:r>
          </a:p>
          <a:p>
            <a:r>
              <a:rPr lang="en-GB" sz="3200" dirty="0" err="1"/>
              <a:t>PyAutoGUI</a:t>
            </a:r>
            <a:endParaRPr lang="en-GB" sz="3200" dirty="0"/>
          </a:p>
          <a:p>
            <a:r>
              <a:rPr lang="en-GB" sz="3200" dirty="0" err="1"/>
              <a:t>Tkinter</a:t>
            </a:r>
            <a:r>
              <a:rPr lang="en-GB" sz="3200" dirty="0"/>
              <a:t>, </a:t>
            </a:r>
            <a:r>
              <a:rPr lang="en-GB" sz="3200" dirty="0" err="1"/>
              <a:t>PyQT</a:t>
            </a:r>
            <a:endParaRPr lang="en-GB" sz="3200" dirty="0"/>
          </a:p>
          <a:p>
            <a:r>
              <a:rPr lang="en-GB" sz="3200" dirty="0"/>
              <a:t>CSV</a:t>
            </a:r>
          </a:p>
        </p:txBody>
      </p:sp>
    </p:spTree>
    <p:extLst>
      <p:ext uri="{BB962C8B-B14F-4D97-AF65-F5344CB8AC3E}">
        <p14:creationId xmlns:p14="http://schemas.microsoft.com/office/powerpoint/2010/main" val="411864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35AF94A6-42FB-4252-B900-C2F80CF4E09B}"/>
              </a:ext>
            </a:extLst>
          </p:cNvPr>
          <p:cNvPicPr>
            <a:picLocks noChangeAspect="1"/>
          </p:cNvPicPr>
          <p:nvPr/>
        </p:nvPicPr>
        <p:blipFill>
          <a:blip r:embed="rId2"/>
          <a:stretch>
            <a:fillRect/>
          </a:stretch>
        </p:blipFill>
        <p:spPr>
          <a:xfrm>
            <a:off x="1193181" y="595869"/>
            <a:ext cx="9805638" cy="5303847"/>
          </a:xfrm>
          <a:prstGeom prst="rect">
            <a:avLst/>
          </a:prstGeom>
        </p:spPr>
      </p:pic>
    </p:spTree>
    <p:extLst>
      <p:ext uri="{BB962C8B-B14F-4D97-AF65-F5344CB8AC3E}">
        <p14:creationId xmlns:p14="http://schemas.microsoft.com/office/powerpoint/2010/main" val="2483582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65DDA6-E5AD-466C-8A53-4807C9D3A39B}"/>
              </a:ext>
            </a:extLst>
          </p:cNvPr>
          <p:cNvPicPr>
            <a:picLocks noChangeAspect="1"/>
          </p:cNvPicPr>
          <p:nvPr/>
        </p:nvPicPr>
        <p:blipFill>
          <a:blip r:embed="rId2"/>
          <a:stretch>
            <a:fillRect/>
          </a:stretch>
        </p:blipFill>
        <p:spPr>
          <a:xfrm>
            <a:off x="1673263" y="536756"/>
            <a:ext cx="8845474" cy="5563597"/>
          </a:xfrm>
          <a:prstGeom prst="rect">
            <a:avLst/>
          </a:prstGeom>
        </p:spPr>
      </p:pic>
    </p:spTree>
    <p:extLst>
      <p:ext uri="{BB962C8B-B14F-4D97-AF65-F5344CB8AC3E}">
        <p14:creationId xmlns:p14="http://schemas.microsoft.com/office/powerpoint/2010/main" val="322501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CE3164EA-BC87-43FC-A14C-69523E9FC24F}"/>
              </a:ext>
            </a:extLst>
          </p:cNvPr>
          <p:cNvPicPr>
            <a:picLocks noChangeAspect="1"/>
          </p:cNvPicPr>
          <p:nvPr/>
        </p:nvPicPr>
        <p:blipFill>
          <a:blip r:embed="rId2"/>
          <a:stretch>
            <a:fillRect/>
          </a:stretch>
        </p:blipFill>
        <p:spPr>
          <a:xfrm>
            <a:off x="2865865" y="190482"/>
            <a:ext cx="7817004" cy="5538474"/>
          </a:xfrm>
          <a:prstGeom prst="rect">
            <a:avLst/>
          </a:prstGeom>
        </p:spPr>
      </p:pic>
    </p:spTree>
    <p:extLst>
      <p:ext uri="{BB962C8B-B14F-4D97-AF65-F5344CB8AC3E}">
        <p14:creationId xmlns:p14="http://schemas.microsoft.com/office/powerpoint/2010/main" val="410437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9B80-5BD4-4FAD-A6C9-1F5663CB3208}"/>
              </a:ext>
            </a:extLst>
          </p:cNvPr>
          <p:cNvSpPr>
            <a:spLocks noGrp="1"/>
          </p:cNvSpPr>
          <p:nvPr>
            <p:ph type="title"/>
          </p:nvPr>
        </p:nvSpPr>
        <p:spPr>
          <a:xfrm>
            <a:off x="780582" y="493059"/>
            <a:ext cx="9404723" cy="1400530"/>
          </a:xfrm>
        </p:spPr>
        <p:txBody>
          <a:bodyPr/>
          <a:lstStyle/>
          <a:p>
            <a:pPr algn="ctr"/>
            <a:r>
              <a:rPr lang="en-GB" b="1" u="sng" dirty="0"/>
              <a:t>Use of Machine Learning</a:t>
            </a:r>
          </a:p>
        </p:txBody>
      </p:sp>
      <p:sp>
        <p:nvSpPr>
          <p:cNvPr id="3" name="Content Placeholder 2">
            <a:extLst>
              <a:ext uri="{FF2B5EF4-FFF2-40B4-BE49-F238E27FC236}">
                <a16:creationId xmlns:a16="http://schemas.microsoft.com/office/drawing/2014/main" id="{BAAD764B-30DB-49CF-A6F1-9EBA44FDDBDE}"/>
              </a:ext>
            </a:extLst>
          </p:cNvPr>
          <p:cNvSpPr>
            <a:spLocks noGrp="1"/>
          </p:cNvSpPr>
          <p:nvPr>
            <p:ph idx="1"/>
          </p:nvPr>
        </p:nvSpPr>
        <p:spPr>
          <a:xfrm>
            <a:off x="888160" y="2200631"/>
            <a:ext cx="9869488" cy="3258670"/>
          </a:xfrm>
        </p:spPr>
        <p:txBody>
          <a:bodyPr>
            <a:normAutofit/>
          </a:bodyPr>
          <a:lstStyle/>
          <a:p>
            <a:r>
              <a:rPr lang="en-GB" sz="2500" dirty="0">
                <a:latin typeface="Arial" panose="020B0604020202020204" pitchFamily="34" charset="0"/>
                <a:ea typeface="+mn-lt"/>
                <a:cs typeface="Arial" panose="020B0604020202020204" pitchFamily="34" charset="0"/>
              </a:rPr>
              <a:t>With anti-malware/anti-virus software machine learning automates detection with the help of datasets involving code paired with a classification of this code. Then it can be trained in an isolated environment with viruses or malware, but also normal programs, to learn by itself what is ok and not ok to allow to run. This allows for the detection of malware that is new or targeted malware, things that traditional anti-malware can struggle with.</a:t>
            </a:r>
          </a:p>
        </p:txBody>
      </p:sp>
    </p:spTree>
    <p:extLst>
      <p:ext uri="{BB962C8B-B14F-4D97-AF65-F5344CB8AC3E}">
        <p14:creationId xmlns:p14="http://schemas.microsoft.com/office/powerpoint/2010/main" val="1596872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41F8-B8CC-48E8-9321-4922D6A8E967}"/>
              </a:ext>
            </a:extLst>
          </p:cNvPr>
          <p:cNvSpPr>
            <a:spLocks noGrp="1"/>
          </p:cNvSpPr>
          <p:nvPr>
            <p:ph type="title"/>
          </p:nvPr>
        </p:nvSpPr>
        <p:spPr/>
        <p:txBody>
          <a:bodyPr/>
          <a:lstStyle/>
          <a:p>
            <a:pPr algn="ctr"/>
            <a:r>
              <a:rPr lang="en-GB" b="1" u="sng" dirty="0"/>
              <a:t>Implementation</a:t>
            </a:r>
          </a:p>
        </p:txBody>
      </p:sp>
      <p:sp>
        <p:nvSpPr>
          <p:cNvPr id="3" name="Content Placeholder 2">
            <a:extLst>
              <a:ext uri="{FF2B5EF4-FFF2-40B4-BE49-F238E27FC236}">
                <a16:creationId xmlns:a16="http://schemas.microsoft.com/office/drawing/2014/main" id="{4636FDA4-C22C-4E33-8B37-C2AA832230AC}"/>
              </a:ext>
            </a:extLst>
          </p:cNvPr>
          <p:cNvSpPr>
            <a:spLocks noGrp="1"/>
          </p:cNvSpPr>
          <p:nvPr>
            <p:ph idx="1"/>
          </p:nvPr>
        </p:nvSpPr>
        <p:spPr>
          <a:xfrm>
            <a:off x="1104293" y="2208647"/>
            <a:ext cx="9620313" cy="2440705"/>
          </a:xfrm>
        </p:spPr>
        <p:txBody>
          <a:bodyPr>
            <a:noAutofit/>
          </a:bodyPr>
          <a:lstStyle/>
          <a:p>
            <a:r>
              <a:rPr lang="en-GB" sz="2500" dirty="0">
                <a:latin typeface="Arial" panose="020B0604020202020204" pitchFamily="34" charset="0"/>
                <a:cs typeface="Arial" panose="020B0604020202020204" pitchFamily="34" charset="0"/>
              </a:rPr>
              <a:t>A GUI will be made available for the front users through which they can login (securely), do their work, and report will be generated automatically and mailed to the administrator everyday. </a:t>
            </a:r>
          </a:p>
          <a:p>
            <a:r>
              <a:rPr lang="en-GB" sz="2500" dirty="0">
                <a:latin typeface="Arial" panose="020B0604020202020204" pitchFamily="34" charset="0"/>
                <a:cs typeface="Arial" panose="020B0604020202020204" pitchFamily="34" charset="0"/>
              </a:rPr>
              <a:t>System health is monitored and details stored in a MySQL database. This can be added to KDD. Intrusion analysis on the generated report keeps everything safe. Regular scanning of files is done to detect signatures of viruses.</a:t>
            </a:r>
          </a:p>
        </p:txBody>
      </p:sp>
    </p:spTree>
    <p:extLst>
      <p:ext uri="{BB962C8B-B14F-4D97-AF65-F5344CB8AC3E}">
        <p14:creationId xmlns:p14="http://schemas.microsoft.com/office/powerpoint/2010/main" val="413680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C3FC-1EA2-47E4-A1E2-057D1EEA08E6}"/>
              </a:ext>
            </a:extLst>
          </p:cNvPr>
          <p:cNvSpPr>
            <a:spLocks noGrp="1"/>
          </p:cNvSpPr>
          <p:nvPr>
            <p:ph type="title"/>
          </p:nvPr>
        </p:nvSpPr>
        <p:spPr/>
        <p:txBody>
          <a:bodyPr/>
          <a:lstStyle/>
          <a:p>
            <a:pPr algn="ctr"/>
            <a:r>
              <a:rPr lang="en-GB" b="1" u="sng" dirty="0"/>
              <a:t>Pros &amp; cons</a:t>
            </a:r>
            <a:endParaRPr lang="en-US" b="1" u="sng" dirty="0"/>
          </a:p>
        </p:txBody>
      </p:sp>
      <p:sp>
        <p:nvSpPr>
          <p:cNvPr id="3" name="Content Placeholder 2">
            <a:extLst>
              <a:ext uri="{FF2B5EF4-FFF2-40B4-BE49-F238E27FC236}">
                <a16:creationId xmlns:a16="http://schemas.microsoft.com/office/drawing/2014/main" id="{4AB1A2C7-2EBB-40A0-918E-082AC943DA9D}"/>
              </a:ext>
            </a:extLst>
          </p:cNvPr>
          <p:cNvSpPr>
            <a:spLocks noGrp="1"/>
          </p:cNvSpPr>
          <p:nvPr>
            <p:ph idx="1"/>
          </p:nvPr>
        </p:nvSpPr>
        <p:spPr>
          <a:xfrm>
            <a:off x="1037997" y="1581631"/>
            <a:ext cx="9791111" cy="3694738"/>
          </a:xfrm>
        </p:spPr>
        <p:txBody>
          <a:bodyPr>
            <a:noAutofit/>
          </a:bodyPr>
          <a:lstStyle/>
          <a:p>
            <a:r>
              <a:rPr lang="en-GB" sz="2500" dirty="0">
                <a:ea typeface="+mn-lt"/>
                <a:cs typeface="+mn-lt"/>
              </a:rPr>
              <a:t>The positives of a machine learning anti-malware solution would be that you have a system that can, if trained properly, stop many future malware/viruses without need constant updates or management. The downsides are the time it can take to train the algorithm and the resources required. The time it takes to train an algorithm is not something you can find a reliable source on however estimate a couple of weeks to get the solution ready for deployment at least. False positives can only be reduced.</a:t>
            </a:r>
          </a:p>
        </p:txBody>
      </p:sp>
    </p:spTree>
    <p:extLst>
      <p:ext uri="{BB962C8B-B14F-4D97-AF65-F5344CB8AC3E}">
        <p14:creationId xmlns:p14="http://schemas.microsoft.com/office/powerpoint/2010/main" val="4028483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EA48-9734-4A3C-A68A-927A43AC31C6}"/>
              </a:ext>
            </a:extLst>
          </p:cNvPr>
          <p:cNvSpPr>
            <a:spLocks noGrp="1"/>
          </p:cNvSpPr>
          <p:nvPr>
            <p:ph type="title"/>
          </p:nvPr>
        </p:nvSpPr>
        <p:spPr/>
        <p:txBody>
          <a:bodyPr/>
          <a:lstStyle/>
          <a:p>
            <a:pPr algn="ctr"/>
            <a:r>
              <a:rPr lang="en-GB" b="1" u="sng" dirty="0"/>
              <a:t>References</a:t>
            </a:r>
          </a:p>
        </p:txBody>
      </p:sp>
      <p:sp>
        <p:nvSpPr>
          <p:cNvPr id="3" name="Content Placeholder 2">
            <a:extLst>
              <a:ext uri="{FF2B5EF4-FFF2-40B4-BE49-F238E27FC236}">
                <a16:creationId xmlns:a16="http://schemas.microsoft.com/office/drawing/2014/main" id="{1CB98600-BE2F-48DE-9237-9AD3023D0D22}"/>
              </a:ext>
            </a:extLst>
          </p:cNvPr>
          <p:cNvSpPr>
            <a:spLocks noGrp="1"/>
          </p:cNvSpPr>
          <p:nvPr>
            <p:ph idx="1"/>
          </p:nvPr>
        </p:nvSpPr>
        <p:spPr>
          <a:xfrm>
            <a:off x="1096432" y="1544869"/>
            <a:ext cx="9999136" cy="4195481"/>
          </a:xfrm>
        </p:spPr>
        <p:txBody>
          <a:bodyPr>
            <a:noAutofit/>
          </a:bodyPr>
          <a:lstStyle/>
          <a:p>
            <a:r>
              <a:rPr lang="en-GB" sz="2500" dirty="0" err="1">
                <a:latin typeface="Arial" panose="020B0604020202020204" pitchFamily="34" charset="0"/>
                <a:ea typeface="+mn-lt"/>
                <a:cs typeface="Arial" panose="020B0604020202020204" pitchFamily="34" charset="0"/>
              </a:rPr>
              <a:t>KołaczekG,WarzyńskiA</a:t>
            </a:r>
            <a:r>
              <a:rPr lang="en-GB" sz="2500" dirty="0">
                <a:latin typeface="Arial" panose="020B0604020202020204" pitchFamily="34" charset="0"/>
                <a:ea typeface="+mn-lt"/>
                <a:cs typeface="Arial" panose="020B0604020202020204" pitchFamily="34" charset="0"/>
              </a:rPr>
              <a:t>.(2018). Intrusion detection systems vulnerability on adversarial examples. 2018 Innovations in Intelligent Systems and Applications (INISTA). IEEE</a:t>
            </a:r>
          </a:p>
          <a:p>
            <a:r>
              <a:rPr lang="en-GB" sz="2500" dirty="0" err="1">
                <a:latin typeface="Arial" panose="020B0604020202020204" pitchFamily="34" charset="0"/>
                <a:ea typeface="+mn-lt"/>
                <a:cs typeface="Arial" panose="020B0604020202020204" pitchFamily="34" charset="0"/>
              </a:rPr>
              <a:t>MatinLM,Rahardjo</a:t>
            </a:r>
            <a:r>
              <a:rPr lang="en-GB" sz="2500" dirty="0">
                <a:latin typeface="Arial" panose="020B0604020202020204" pitchFamily="34" charset="0"/>
                <a:ea typeface="+mn-lt"/>
                <a:cs typeface="Arial" panose="020B0604020202020204" pitchFamily="34" charset="0"/>
              </a:rPr>
              <a:t> B (2019) Malware Detection Using Honeypot and Machine Learning. 2019 7th International Conference on Cyber and IT Service Management (CITSM). IEEE</a:t>
            </a:r>
          </a:p>
          <a:p>
            <a:r>
              <a:rPr lang="en-GB" sz="2500" dirty="0">
                <a:latin typeface="Arial" panose="020B0604020202020204" pitchFamily="34" charset="0"/>
                <a:cs typeface="Arial" panose="020B0604020202020204" pitchFamily="34" charset="0"/>
              </a:rPr>
              <a:t>Interaction of Automation Visibility and Information Quality in Flight Deck Information Automation, 2017</a:t>
            </a:r>
            <a:endParaRPr lang="en-GB" sz="2500" dirty="0">
              <a:latin typeface="Arial" panose="020B0604020202020204" pitchFamily="34" charset="0"/>
              <a:ea typeface="+mn-lt"/>
              <a:cs typeface="Arial" panose="020B0604020202020204" pitchFamily="34" charset="0"/>
            </a:endParaRPr>
          </a:p>
          <a:p>
            <a:r>
              <a:rPr lang="en-GB" sz="2500" dirty="0">
                <a:latin typeface="Arial" panose="020B0604020202020204" pitchFamily="34" charset="0"/>
                <a:cs typeface="Arial" panose="020B0604020202020204" pitchFamily="34" charset="0"/>
              </a:rPr>
              <a:t>Design and Analysis of </a:t>
            </a:r>
            <a:r>
              <a:rPr lang="en-GB" sz="2500" dirty="0" err="1">
                <a:latin typeface="Arial" panose="020B0604020202020204" pitchFamily="34" charset="0"/>
                <a:cs typeface="Arial" panose="020B0604020202020204" pitchFamily="34" charset="0"/>
              </a:rPr>
              <a:t>Multimodel</a:t>
            </a:r>
            <a:r>
              <a:rPr lang="en-GB" sz="2500" dirty="0">
                <a:latin typeface="Arial" panose="020B0604020202020204" pitchFamily="34" charset="0"/>
                <a:cs typeface="Arial" panose="020B0604020202020204" pitchFamily="34" charset="0"/>
              </a:rPr>
              <a:t>-Based Anomaly Intrusion Detection Systems in Industrial Process Automation. 2015</a:t>
            </a:r>
            <a:endParaRPr lang="en-GB" sz="2500" dirty="0">
              <a:latin typeface="Arial" panose="020B0604020202020204" pitchFamily="34" charset="0"/>
              <a:ea typeface="+mn-lt"/>
              <a:cs typeface="Arial" panose="020B0604020202020204" pitchFamily="34" charset="0"/>
            </a:endParaRPr>
          </a:p>
          <a:p>
            <a:r>
              <a:rPr lang="en-GB" sz="2500" dirty="0">
                <a:latin typeface="Arial" panose="020B0604020202020204" pitchFamily="34" charset="0"/>
                <a:ea typeface="+mn-lt"/>
                <a:cs typeface="Arial" panose="020B0604020202020204" pitchFamily="34" charset="0"/>
              </a:rPr>
              <a:t>Machine Learning and System Administration</a:t>
            </a:r>
          </a:p>
          <a:p>
            <a:endParaRPr lang="en-GB" sz="2500" dirty="0">
              <a:latin typeface="Arial" panose="020B0604020202020204" pitchFamily="34" charset="0"/>
              <a:cs typeface="Arial" panose="020B0604020202020204" pitchFamily="34" charset="0"/>
            </a:endParaRPr>
          </a:p>
          <a:p>
            <a:endParaRPr lang="en-GB"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13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5C55F-F9BF-4A56-B91A-98C6A650D444}"/>
              </a:ext>
            </a:extLst>
          </p:cNvPr>
          <p:cNvSpPr>
            <a:spLocks noGrp="1"/>
          </p:cNvSpPr>
          <p:nvPr>
            <p:ph type="title"/>
          </p:nvPr>
        </p:nvSpPr>
        <p:spPr>
          <a:xfrm>
            <a:off x="1393638" y="817076"/>
            <a:ext cx="9404723" cy="1400530"/>
          </a:xfrm>
        </p:spPr>
        <p:txBody>
          <a:bodyPr/>
          <a:lstStyle/>
          <a:p>
            <a:pPr algn="ctr"/>
            <a:r>
              <a:rPr lang="en-US" sz="4000" b="1" u="sng" dirty="0"/>
              <a:t>MACHINE LEARNING</a:t>
            </a:r>
          </a:p>
        </p:txBody>
      </p:sp>
      <p:sp>
        <p:nvSpPr>
          <p:cNvPr id="3" name="Content Placeholder 2">
            <a:extLst>
              <a:ext uri="{FF2B5EF4-FFF2-40B4-BE49-F238E27FC236}">
                <a16:creationId xmlns:a16="http://schemas.microsoft.com/office/drawing/2014/main" id="{53ADE2B1-0359-45E5-A9CB-E45630C8A42E}"/>
              </a:ext>
            </a:extLst>
          </p:cNvPr>
          <p:cNvSpPr>
            <a:spLocks noGrp="1"/>
          </p:cNvSpPr>
          <p:nvPr>
            <p:ph idx="1"/>
          </p:nvPr>
        </p:nvSpPr>
        <p:spPr>
          <a:xfrm>
            <a:off x="1103943" y="1517341"/>
            <a:ext cx="9984111" cy="4195481"/>
          </a:xfrm>
        </p:spPr>
        <p:txBody>
          <a:bodyPr anchor="ctr">
            <a:normAutofit/>
          </a:bodyPr>
          <a:lstStyle/>
          <a:p>
            <a:r>
              <a:rPr lang="en-US" sz="3000" b="1" dirty="0">
                <a:latin typeface="Arial" panose="020B0604020202020204" pitchFamily="34" charset="0"/>
                <a:cs typeface="Arial" panose="020B0604020202020204" pitchFamily="34" charset="0"/>
              </a:rPr>
              <a:t>Machine Learning </a:t>
            </a:r>
            <a:r>
              <a:rPr lang="en-US" sz="3000" dirty="0">
                <a:latin typeface="Arial" panose="020B0604020202020204" pitchFamily="34" charset="0"/>
                <a:cs typeface="Arial" panose="020B0604020202020204" pitchFamily="34" charset="0"/>
              </a:rPr>
              <a:t>is</a:t>
            </a: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a branch of Artificial Intelligence, concerns the construction and study of systems that can learn from data. The goal of ML is to build computer systems that can adapt and learn from their experience.</a:t>
            </a:r>
          </a:p>
        </p:txBody>
      </p:sp>
    </p:spTree>
    <p:extLst>
      <p:ext uri="{BB962C8B-B14F-4D97-AF65-F5344CB8AC3E}">
        <p14:creationId xmlns:p14="http://schemas.microsoft.com/office/powerpoint/2010/main" val="30503261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6831-0C7F-4181-A330-E334971AD9F2}"/>
              </a:ext>
            </a:extLst>
          </p:cNvPr>
          <p:cNvSpPr>
            <a:spLocks noGrp="1"/>
          </p:cNvSpPr>
          <p:nvPr>
            <p:ph type="ctrTitle" idx="4294967295"/>
          </p:nvPr>
        </p:nvSpPr>
        <p:spPr>
          <a:xfrm>
            <a:off x="2250141" y="2866913"/>
            <a:ext cx="7691718" cy="3090228"/>
          </a:xfrm>
        </p:spPr>
        <p:txBody>
          <a:bodyPr>
            <a:normAutofit/>
          </a:bodyPr>
          <a:lstStyle/>
          <a:p>
            <a:pPr algn="ctr"/>
            <a:r>
              <a:rPr lang="en-US" sz="6000" b="1" i="1" dirty="0">
                <a:effectLst>
                  <a:outerShdw blurRad="38100" dist="38100" dir="2700000" algn="tl">
                    <a:srgbClr val="000000">
                      <a:alpha val="43137"/>
                    </a:srgbClr>
                  </a:outerShdw>
                </a:effectLst>
                <a:latin typeface="Adobe Garamond Pro" panose="02020502060506020403" pitchFamily="18" charset="0"/>
              </a:rPr>
              <a:t>THANK YOU ….</a:t>
            </a:r>
            <a:endParaRPr lang="en-US" sz="6000" b="1" i="1" dirty="0">
              <a:solidFill>
                <a:schemeClr val="tx1"/>
              </a:solidFill>
            </a:endParaRPr>
          </a:p>
        </p:txBody>
      </p:sp>
    </p:spTree>
    <p:extLst>
      <p:ext uri="{BB962C8B-B14F-4D97-AF65-F5344CB8AC3E}">
        <p14:creationId xmlns:p14="http://schemas.microsoft.com/office/powerpoint/2010/main" val="40453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7DD17-BBB6-421D-A097-C01ACAE83EBE}"/>
              </a:ext>
            </a:extLst>
          </p:cNvPr>
          <p:cNvSpPr>
            <a:spLocks noGrp="1"/>
          </p:cNvSpPr>
          <p:nvPr>
            <p:ph type="title"/>
          </p:nvPr>
        </p:nvSpPr>
        <p:spPr>
          <a:xfrm>
            <a:off x="1103312" y="779289"/>
            <a:ext cx="9404723" cy="1400530"/>
          </a:xfrm>
        </p:spPr>
        <p:txBody>
          <a:bodyPr/>
          <a:lstStyle/>
          <a:p>
            <a:pPr algn="ctr"/>
            <a:r>
              <a:rPr lang="en-US" sz="4000" b="1" u="sng" dirty="0"/>
              <a:t>AUTOMATION</a:t>
            </a:r>
          </a:p>
        </p:txBody>
      </p:sp>
      <p:sp>
        <p:nvSpPr>
          <p:cNvPr id="3" name="Content Placeholder 2">
            <a:extLst>
              <a:ext uri="{FF2B5EF4-FFF2-40B4-BE49-F238E27FC236}">
                <a16:creationId xmlns:a16="http://schemas.microsoft.com/office/drawing/2014/main" id="{53ADE2B1-0359-45E5-A9CB-E45630C8A42E}"/>
              </a:ext>
            </a:extLst>
          </p:cNvPr>
          <p:cNvSpPr>
            <a:spLocks noGrp="1"/>
          </p:cNvSpPr>
          <p:nvPr>
            <p:ph idx="1"/>
          </p:nvPr>
        </p:nvSpPr>
        <p:spPr>
          <a:xfrm>
            <a:off x="1103312" y="1479554"/>
            <a:ext cx="10326688" cy="4195481"/>
          </a:xfrm>
        </p:spPr>
        <p:txBody>
          <a:bodyPr anchor="ctr">
            <a:normAutofit/>
          </a:bodyPr>
          <a:lstStyle/>
          <a:p>
            <a:pPr>
              <a:lnSpc>
                <a:spcPct val="110000"/>
              </a:lnSpc>
            </a:pPr>
            <a:r>
              <a:rPr lang="en-GB" sz="3000" b="1" dirty="0">
                <a:latin typeface="Arial" panose="020B0604020202020204" pitchFamily="34" charset="0"/>
                <a:cs typeface="Arial" panose="020B0604020202020204" pitchFamily="34" charset="0"/>
              </a:rPr>
              <a:t>Automation</a:t>
            </a:r>
            <a:r>
              <a:rPr lang="en-GB" sz="3000" dirty="0">
                <a:latin typeface="Arial" panose="020B0604020202020204" pitchFamily="34" charset="0"/>
                <a:cs typeface="Arial" panose="020B0604020202020204" pitchFamily="34" charset="0"/>
              </a:rPr>
              <a:t> is the use of technology to accomplish a task with as little human interaction as possible. In computing, automation is usually accomplished by a program, a script or batch processing.</a:t>
            </a:r>
          </a:p>
        </p:txBody>
      </p:sp>
    </p:spTree>
    <p:extLst>
      <p:ext uri="{BB962C8B-B14F-4D97-AF65-F5344CB8AC3E}">
        <p14:creationId xmlns:p14="http://schemas.microsoft.com/office/powerpoint/2010/main" val="31473989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245C-B7C5-40BF-958D-CF23D37C998F}"/>
              </a:ext>
            </a:extLst>
          </p:cNvPr>
          <p:cNvSpPr>
            <a:spLocks noGrp="1"/>
          </p:cNvSpPr>
          <p:nvPr>
            <p:ph type="title"/>
          </p:nvPr>
        </p:nvSpPr>
        <p:spPr>
          <a:xfrm>
            <a:off x="1028700" y="878518"/>
            <a:ext cx="9404723" cy="1400530"/>
          </a:xfrm>
        </p:spPr>
        <p:txBody>
          <a:bodyPr/>
          <a:lstStyle/>
          <a:p>
            <a:pPr algn="ctr"/>
            <a:r>
              <a:rPr lang="en-US" sz="4000" b="1" u="sng" dirty="0"/>
              <a:t>System Administration</a:t>
            </a:r>
          </a:p>
        </p:txBody>
      </p:sp>
      <p:sp>
        <p:nvSpPr>
          <p:cNvPr id="3" name="Content Placeholder 2">
            <a:extLst>
              <a:ext uri="{FF2B5EF4-FFF2-40B4-BE49-F238E27FC236}">
                <a16:creationId xmlns:a16="http://schemas.microsoft.com/office/drawing/2014/main" id="{2A51098C-9923-4BD9-B497-DD176112EBBC}"/>
              </a:ext>
            </a:extLst>
          </p:cNvPr>
          <p:cNvSpPr>
            <a:spLocks noGrp="1"/>
          </p:cNvSpPr>
          <p:nvPr>
            <p:ph idx="1"/>
          </p:nvPr>
        </p:nvSpPr>
        <p:spPr>
          <a:xfrm>
            <a:off x="1028700" y="2070043"/>
            <a:ext cx="10518866" cy="3425969"/>
          </a:xfrm>
        </p:spPr>
        <p:txBody>
          <a:bodyPr>
            <a:noAutofit/>
          </a:bodyPr>
          <a:lstStyle/>
          <a:p>
            <a:pPr marL="0" marR="0" algn="l">
              <a:spcBef>
                <a:spcPts val="0"/>
              </a:spcBef>
              <a:spcAft>
                <a:spcPts val="0"/>
              </a:spcAft>
            </a:pPr>
            <a:r>
              <a:rPr lang="en-US" sz="3000" dirty="0">
                <a:effectLst/>
                <a:latin typeface="Arial" panose="020B0604020202020204" pitchFamily="34" charset="0"/>
                <a:ea typeface="Calibri" panose="020F0502020204030204" pitchFamily="34" charset="0"/>
                <a:cs typeface="Arial" panose="020B0604020202020204" pitchFamily="34" charset="0"/>
              </a:rPr>
              <a:t>System administration refers to the management of one or more hardware and software systems in an IT environment.</a:t>
            </a:r>
          </a:p>
          <a:p>
            <a:pPr marL="0" marR="0" indent="0" algn="l">
              <a:spcBef>
                <a:spcPts val="0"/>
              </a:spcBef>
              <a:spcAft>
                <a:spcPts val="0"/>
              </a:spcAft>
              <a:buNone/>
            </a:pPr>
            <a:r>
              <a:rPr lang="en-US" sz="3000" dirty="0">
                <a:effectLst/>
                <a:latin typeface="Arial" panose="020B0604020202020204" pitchFamily="34" charset="0"/>
                <a:ea typeface="Calibri" panose="020F0502020204030204" pitchFamily="34" charset="0"/>
                <a:cs typeface="Arial" panose="020B0604020202020204" pitchFamily="34" charset="0"/>
              </a:rPr>
              <a:t>  </a:t>
            </a:r>
          </a:p>
          <a:p>
            <a:pPr marL="0" marR="0" algn="l">
              <a:spcBef>
                <a:spcPts val="0"/>
              </a:spcBef>
              <a:spcAft>
                <a:spcPts val="0"/>
              </a:spcAft>
            </a:pPr>
            <a:r>
              <a:rPr lang="en-US" sz="3000" dirty="0">
                <a:effectLst/>
                <a:latin typeface="Arial" panose="020B0604020202020204" pitchFamily="34" charset="0"/>
                <a:ea typeface="Calibri" panose="020F0502020204030204" pitchFamily="34" charset="0"/>
                <a:cs typeface="Arial" panose="020B0604020202020204" pitchFamily="34" charset="0"/>
              </a:rPr>
              <a:t>The task is performed by a system administrator who monitors system health, monitors and allocates system resources like disk space, performs backups, provides user access, manages files, user accounts and logs, monitors system security and performs many other functions.</a:t>
            </a:r>
          </a:p>
          <a:p>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425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6F53-B514-440D-B593-3ACE572336C9}"/>
              </a:ext>
            </a:extLst>
          </p:cNvPr>
          <p:cNvSpPr>
            <a:spLocks noGrp="1"/>
          </p:cNvSpPr>
          <p:nvPr>
            <p:ph type="title"/>
          </p:nvPr>
        </p:nvSpPr>
        <p:spPr>
          <a:xfrm>
            <a:off x="1298559" y="413530"/>
            <a:ext cx="9404723" cy="1400530"/>
          </a:xfrm>
        </p:spPr>
        <p:txBody>
          <a:bodyPr/>
          <a:lstStyle/>
          <a:p>
            <a:pPr algn="ctr"/>
            <a:r>
              <a:rPr lang="en-US" sz="4000" b="1" u="sng" dirty="0"/>
              <a:t>Current challenges</a:t>
            </a:r>
          </a:p>
        </p:txBody>
      </p:sp>
      <p:sp>
        <p:nvSpPr>
          <p:cNvPr id="3" name="Content Placeholder 2">
            <a:extLst>
              <a:ext uri="{FF2B5EF4-FFF2-40B4-BE49-F238E27FC236}">
                <a16:creationId xmlns:a16="http://schemas.microsoft.com/office/drawing/2014/main" id="{D5904B19-C0BE-4781-9921-C6009101C8B7}"/>
              </a:ext>
            </a:extLst>
          </p:cNvPr>
          <p:cNvSpPr>
            <a:spLocks noGrp="1"/>
          </p:cNvSpPr>
          <p:nvPr>
            <p:ph idx="1"/>
          </p:nvPr>
        </p:nvSpPr>
        <p:spPr>
          <a:xfrm>
            <a:off x="953589" y="1474951"/>
            <a:ext cx="10189028" cy="4756032"/>
          </a:xfrm>
        </p:spPr>
        <p:txBody>
          <a:bodyPr>
            <a:noAutofit/>
          </a:bodyPr>
          <a:lstStyle/>
          <a:p>
            <a:r>
              <a:rPr lang="en-US" sz="2500" dirty="0">
                <a:latin typeface="Arial" panose="020B0604020202020204" pitchFamily="34" charset="0"/>
                <a:cs typeface="Arial" panose="020B0604020202020204" pitchFamily="34" charset="0"/>
              </a:rPr>
              <a:t>Time is not on their side</a:t>
            </a:r>
          </a:p>
          <a:p>
            <a:pPr marL="0" indent="0">
              <a:buNone/>
            </a:pPr>
            <a:r>
              <a:rPr lang="en-US" sz="2500" dirty="0">
                <a:latin typeface="Arial" panose="020B0604020202020204" pitchFamily="34" charset="0"/>
                <a:cs typeface="Arial" panose="020B0604020202020204" pitchFamily="34" charset="0"/>
              </a:rPr>
              <a:t>		Finding time to do everything is one of the greatest challenges faced by a sys-admin.</a:t>
            </a:r>
          </a:p>
          <a:p>
            <a:r>
              <a:rPr lang="en-US" sz="2500" dirty="0">
                <a:latin typeface="Arial" panose="020B0604020202020204" pitchFamily="34" charset="0"/>
                <a:cs typeface="Arial" panose="020B0604020202020204" pitchFamily="34" charset="0"/>
              </a:rPr>
              <a:t>It’s hard to work around the users (are unpredictable). Doing the work without impacting the users is hard.</a:t>
            </a:r>
          </a:p>
          <a:p>
            <a:r>
              <a:rPr lang="en-US" sz="2500" dirty="0">
                <a:latin typeface="Arial" panose="020B0604020202020204" pitchFamily="34" charset="0"/>
                <a:cs typeface="Arial" panose="020B0604020202020204" pitchFamily="34" charset="0"/>
              </a:rPr>
              <a:t>Need for a Centralized Management</a:t>
            </a:r>
          </a:p>
          <a:p>
            <a:pPr marL="0" indent="0">
              <a:buNone/>
            </a:pPr>
            <a:r>
              <a:rPr lang="en-US" sz="2500" dirty="0">
                <a:latin typeface="Arial" panose="020B0604020202020204" pitchFamily="34" charset="0"/>
                <a:cs typeface="Arial" panose="020B0604020202020204" pitchFamily="34" charset="0"/>
              </a:rPr>
              <a:t>		Centralized management becomes an issue with increasing mobilization and infrastructure in the workforce.</a:t>
            </a:r>
          </a:p>
          <a:p>
            <a:r>
              <a:rPr lang="en-US" sz="2500" dirty="0">
                <a:latin typeface="Arial" panose="020B0604020202020204" pitchFamily="34" charset="0"/>
                <a:cs typeface="Arial" panose="020B0604020202020204" pitchFamily="34" charset="0"/>
              </a:rPr>
              <a:t>Keeping everything running smoothly</a:t>
            </a:r>
          </a:p>
          <a:p>
            <a:pPr marL="0" indent="0">
              <a:buNone/>
            </a:pPr>
            <a:endParaRPr lang="en-US" sz="2500" dirty="0">
              <a:latin typeface="Arial" panose="020B0604020202020204" pitchFamily="34" charset="0"/>
              <a:cs typeface="Arial" panose="020B0604020202020204" pitchFamily="34" charset="0"/>
            </a:endParaRPr>
          </a:p>
          <a:p>
            <a:pPr marL="0" indent="0">
              <a:buNone/>
            </a:pPr>
            <a:endParaRPr lang="en-US" sz="2500" dirty="0">
              <a:latin typeface="Arial" panose="020B0604020202020204" pitchFamily="34" charset="0"/>
              <a:cs typeface="Arial" panose="020B0604020202020204" pitchFamily="34" charset="0"/>
            </a:endParaRPr>
          </a:p>
          <a:p>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97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B5FB-B60A-4970-9B14-10273BF1DB25}"/>
              </a:ext>
            </a:extLst>
          </p:cNvPr>
          <p:cNvSpPr>
            <a:spLocks noGrp="1"/>
          </p:cNvSpPr>
          <p:nvPr>
            <p:ph type="title"/>
          </p:nvPr>
        </p:nvSpPr>
        <p:spPr/>
        <p:txBody>
          <a:bodyPr/>
          <a:lstStyle/>
          <a:p>
            <a:pPr algn="ctr"/>
            <a:r>
              <a:rPr lang="en-US" sz="4000" b="1" u="sng" dirty="0"/>
              <a:t>OBJECTIVE</a:t>
            </a:r>
          </a:p>
        </p:txBody>
      </p:sp>
      <p:sp>
        <p:nvSpPr>
          <p:cNvPr id="3" name="Content Placeholder 2">
            <a:extLst>
              <a:ext uri="{FF2B5EF4-FFF2-40B4-BE49-F238E27FC236}">
                <a16:creationId xmlns:a16="http://schemas.microsoft.com/office/drawing/2014/main" id="{99EE00AC-5EC6-42D9-ADB5-14D2ADD04FC2}"/>
              </a:ext>
            </a:extLst>
          </p:cNvPr>
          <p:cNvSpPr>
            <a:spLocks noGrp="1"/>
          </p:cNvSpPr>
          <p:nvPr>
            <p:ph idx="1"/>
          </p:nvPr>
        </p:nvSpPr>
        <p:spPr>
          <a:xfrm>
            <a:off x="791633" y="1384535"/>
            <a:ext cx="10608734" cy="4350059"/>
          </a:xfrm>
        </p:spPr>
        <p:txBody>
          <a:bodyPr>
            <a:noAutofit/>
          </a:bodyPr>
          <a:lstStyle/>
          <a:p>
            <a:r>
              <a:rPr lang="en-US" sz="2500" dirty="0"/>
              <a:t>The main objective of this project is to develop a GUI Application for System Administration along</a:t>
            </a:r>
          </a:p>
          <a:p>
            <a:pPr marL="0" indent="0">
              <a:buNone/>
            </a:pPr>
            <a:r>
              <a:rPr lang="en-US" sz="2500" dirty="0"/>
              <a:t>   with an Intrusion Detection Model for the network.</a:t>
            </a:r>
          </a:p>
          <a:p>
            <a:pPr marL="0" indent="0">
              <a:buNone/>
            </a:pPr>
            <a:endParaRPr lang="en-US" sz="2500" dirty="0"/>
          </a:p>
          <a:p>
            <a:r>
              <a:rPr lang="en-US" sz="2500" dirty="0">
                <a:latin typeface="Arial" panose="020B0604020202020204" pitchFamily="34" charset="0"/>
                <a:cs typeface="Arial" panose="020B0604020202020204" pitchFamily="34" charset="0"/>
              </a:rPr>
              <a:t>This includes:</a:t>
            </a:r>
          </a:p>
          <a:p>
            <a:pPr lvl="1"/>
            <a:r>
              <a:rPr lang="en-US" sz="2500" dirty="0">
                <a:latin typeface="Arial" panose="020B0604020202020204" pitchFamily="34" charset="0"/>
                <a:cs typeface="Arial" panose="020B0604020202020204" pitchFamily="34" charset="0"/>
              </a:rPr>
              <a:t>Secure login method for sys-admin – To limit the admin access.</a:t>
            </a:r>
          </a:p>
          <a:p>
            <a:pPr lvl="1"/>
            <a:r>
              <a:rPr lang="en-US" sz="2500" dirty="0">
                <a:latin typeface="Arial" panose="020B0604020202020204" pitchFamily="34" charset="0"/>
                <a:cs typeface="Arial" panose="020B0604020202020204" pitchFamily="34" charset="0"/>
              </a:rPr>
              <a:t>An interactive Graphical User Interface – For simple interaction.</a:t>
            </a:r>
          </a:p>
          <a:p>
            <a:pPr lvl="1"/>
            <a:r>
              <a:rPr lang="en-US" sz="2500" dirty="0">
                <a:latin typeface="Arial" panose="020B0604020202020204" pitchFamily="34" charset="0"/>
                <a:cs typeface="Arial" panose="020B0604020202020204" pitchFamily="34" charset="0"/>
              </a:rPr>
              <a:t>An Intrusion Detection System model using Machine Learning.</a:t>
            </a:r>
          </a:p>
          <a:p>
            <a:pPr lvl="1"/>
            <a:r>
              <a:rPr lang="en-US" sz="2500" dirty="0">
                <a:latin typeface="Arial" panose="020B0604020202020204" pitchFamily="34" charset="0"/>
                <a:cs typeface="Arial" panose="020B0604020202020204" pitchFamily="34" charset="0"/>
              </a:rPr>
              <a:t>Automation of various tasks like log generation, dataset creation, model training, system health monitoring, signature scanning etc.</a:t>
            </a:r>
          </a:p>
          <a:p>
            <a:pPr lvl="1"/>
            <a:endParaRPr lang="en-US" sz="2500" dirty="0"/>
          </a:p>
        </p:txBody>
      </p:sp>
    </p:spTree>
    <p:extLst>
      <p:ext uri="{BB962C8B-B14F-4D97-AF65-F5344CB8AC3E}">
        <p14:creationId xmlns:p14="http://schemas.microsoft.com/office/powerpoint/2010/main" val="321154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9CE1-714C-47F0-B5EA-665B31F3F86E}"/>
              </a:ext>
            </a:extLst>
          </p:cNvPr>
          <p:cNvSpPr>
            <a:spLocks noGrp="1"/>
          </p:cNvSpPr>
          <p:nvPr>
            <p:ph type="title"/>
          </p:nvPr>
        </p:nvSpPr>
        <p:spPr/>
        <p:txBody>
          <a:bodyPr/>
          <a:lstStyle/>
          <a:p>
            <a:pPr algn="ctr"/>
            <a:r>
              <a:rPr lang="en-US" sz="4000" b="1" u="sng" dirty="0"/>
              <a:t>PROBLEM STATEMENT</a:t>
            </a:r>
          </a:p>
        </p:txBody>
      </p:sp>
      <p:sp>
        <p:nvSpPr>
          <p:cNvPr id="3" name="Content Placeholder 2">
            <a:extLst>
              <a:ext uri="{FF2B5EF4-FFF2-40B4-BE49-F238E27FC236}">
                <a16:creationId xmlns:a16="http://schemas.microsoft.com/office/drawing/2014/main" id="{879CFE1D-3E57-476C-9B9A-5107FF27BB9A}"/>
              </a:ext>
            </a:extLst>
          </p:cNvPr>
          <p:cNvSpPr>
            <a:spLocks noGrp="1"/>
          </p:cNvSpPr>
          <p:nvPr>
            <p:ph idx="1"/>
          </p:nvPr>
        </p:nvSpPr>
        <p:spPr/>
        <p:txBody>
          <a:bodyPr>
            <a:normAutofit/>
          </a:bodyPr>
          <a:lstStyle/>
          <a:p>
            <a:r>
              <a:rPr lang="en-US" sz="3000" dirty="0">
                <a:latin typeface="Arial" panose="020B0604020202020204" pitchFamily="34" charset="0"/>
                <a:cs typeface="Arial" panose="020B0604020202020204" pitchFamily="34" charset="0"/>
              </a:rPr>
              <a:t>To develop an application to reduce the workload of a system-administrator by performing some tasks using Python which the Sys-admin has to do on a daily basis. And to train a ML model for Network Intrusion Detection using the NSL-KDD dataset (containing 42 features), which is a dataset for Network based Intrusion Detection. </a:t>
            </a:r>
          </a:p>
        </p:txBody>
      </p:sp>
    </p:spTree>
    <p:extLst>
      <p:ext uri="{BB962C8B-B14F-4D97-AF65-F5344CB8AC3E}">
        <p14:creationId xmlns:p14="http://schemas.microsoft.com/office/powerpoint/2010/main" val="377174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B5FB-B60A-4970-9B14-10273BF1DB25}"/>
              </a:ext>
            </a:extLst>
          </p:cNvPr>
          <p:cNvSpPr>
            <a:spLocks noGrp="1"/>
          </p:cNvSpPr>
          <p:nvPr>
            <p:ph type="title"/>
          </p:nvPr>
        </p:nvSpPr>
        <p:spPr>
          <a:xfrm>
            <a:off x="1136650" y="2310014"/>
            <a:ext cx="3037417" cy="2674198"/>
          </a:xfrm>
        </p:spPr>
        <p:txBody>
          <a:bodyPr anchor="t">
            <a:normAutofit fontScale="90000"/>
          </a:bodyPr>
          <a:lstStyle/>
          <a:p>
            <a:r>
              <a:rPr lang="en-US" sz="4000" dirty="0">
                <a:latin typeface="Arial" panose="020B0604020202020204" pitchFamily="34" charset="0"/>
                <a:cs typeface="Arial" panose="020B0604020202020204" pitchFamily="34" charset="0"/>
              </a:rPr>
              <a:t>INTRUSION DETECTION SYSTEMS (IDS)</a:t>
            </a:r>
          </a:p>
        </p:txBody>
      </p:sp>
      <p:graphicFrame>
        <p:nvGraphicFramePr>
          <p:cNvPr id="5" name="Content Placeholder 2">
            <a:extLst>
              <a:ext uri="{FF2B5EF4-FFF2-40B4-BE49-F238E27FC236}">
                <a16:creationId xmlns:a16="http://schemas.microsoft.com/office/drawing/2014/main" id="{B2CDD5BB-C4D6-474E-A0AD-1CD48048B490}"/>
              </a:ext>
            </a:extLst>
          </p:cNvPr>
          <p:cNvGraphicFramePr>
            <a:graphicFrameLocks noGrp="1"/>
          </p:cNvGraphicFramePr>
          <p:nvPr>
            <p:ph idx="1"/>
            <p:extLst>
              <p:ext uri="{D42A27DB-BD31-4B8C-83A1-F6EECF244321}">
                <p14:modId xmlns:p14="http://schemas.microsoft.com/office/powerpoint/2010/main" val="3164453205"/>
              </p:ext>
            </p:extLst>
          </p:nvPr>
        </p:nvGraphicFramePr>
        <p:xfrm>
          <a:off x="4174067" y="222070"/>
          <a:ext cx="6881283" cy="6230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244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25A8-EBA3-4E7C-8777-77495A54C4E0}"/>
              </a:ext>
            </a:extLst>
          </p:cNvPr>
          <p:cNvSpPr>
            <a:spLocks noGrp="1"/>
          </p:cNvSpPr>
          <p:nvPr>
            <p:ph type="ctrTitle"/>
          </p:nvPr>
        </p:nvSpPr>
        <p:spPr>
          <a:xfrm>
            <a:off x="1524000" y="333376"/>
            <a:ext cx="9144000" cy="552450"/>
          </a:xfrm>
        </p:spPr>
        <p:txBody>
          <a:bodyPr>
            <a:noAutofit/>
          </a:bodyPr>
          <a:lstStyle/>
          <a:p>
            <a:pPr algn="ctr"/>
            <a:r>
              <a:rPr lang="en-US" sz="4000" b="1" u="sng" dirty="0">
                <a:effectLst>
                  <a:outerShdw blurRad="38100" dist="38100" dir="2700000" algn="tl">
                    <a:srgbClr val="000000">
                      <a:alpha val="43137"/>
                    </a:srgbClr>
                  </a:outerShdw>
                </a:effectLst>
              </a:rPr>
              <a:t>LITERATURE REVIEW</a:t>
            </a:r>
            <a:endParaRPr lang="en-IN" sz="4000" b="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29DC8FF-A912-4E2C-AA5A-FC58009A80AD}"/>
              </a:ext>
            </a:extLst>
          </p:cNvPr>
          <p:cNvSpPr>
            <a:spLocks noGrp="1"/>
          </p:cNvSpPr>
          <p:nvPr>
            <p:ph type="subTitle" idx="1"/>
          </p:nvPr>
        </p:nvSpPr>
        <p:spPr>
          <a:xfrm>
            <a:off x="180974" y="885826"/>
            <a:ext cx="11915775" cy="5972174"/>
          </a:xfrm>
        </p:spPr>
        <p:txBody>
          <a:bodyPr>
            <a:normAutofit fontScale="92500" lnSpcReduction="20000"/>
          </a:bodyPr>
          <a:lstStyle/>
          <a:p>
            <a:pPr marL="342900" indent="-342900" algn="l">
              <a:buFont typeface="+mj-lt"/>
              <a:buAutoNum type="arabicPeriod"/>
            </a:pPr>
            <a:r>
              <a:rPr lang="en-US" sz="1600" b="1" u="sng" dirty="0">
                <a:effectLst>
                  <a:outerShdw blurRad="38100" dist="38100" dir="2700000" algn="tl">
                    <a:srgbClr val="000000">
                      <a:alpha val="43137"/>
                    </a:srgbClr>
                  </a:outerShdw>
                </a:effectLst>
                <a:latin typeface="Adobe Garamond Pro" panose="02020502060506020403" pitchFamily="18" charset="0"/>
              </a:rPr>
              <a:t>TITLE</a:t>
            </a:r>
            <a:r>
              <a:rPr lang="en-US" sz="1600" b="1" u="sng" dirty="0">
                <a:latin typeface="Adobe Garamond Pro" panose="02020502060506020403" pitchFamily="18" charset="0"/>
              </a:rPr>
              <a:t> </a:t>
            </a:r>
            <a:r>
              <a:rPr lang="en-US" sz="1600" dirty="0">
                <a:latin typeface="Adobe Garamond Pro" panose="02020502060506020403" pitchFamily="18" charset="0"/>
              </a:rPr>
              <a:t>- </a:t>
            </a:r>
            <a:r>
              <a:rPr lang="en-US" sz="1600" b="1" i="1"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Camera –based drowsiness reference for driver state classification under real driving conditions</a:t>
            </a:r>
            <a:r>
              <a:rPr lang="en-US" sz="1600" dirty="0">
                <a:latin typeface="Adobe Garamond Pro" panose="02020502060506020403" pitchFamily="18" charset="0"/>
              </a:rPr>
              <a:t>.</a:t>
            </a:r>
          </a:p>
          <a:p>
            <a:pPr algn="l"/>
            <a:r>
              <a:rPr lang="en-US" sz="1600" b="1" dirty="0">
                <a:latin typeface="Adobe Garamond Pro" panose="02020502060506020403" pitchFamily="18" charset="0"/>
              </a:rPr>
              <a:t>      </a:t>
            </a:r>
            <a:r>
              <a:rPr lang="en-US" sz="1600" b="1" u="sng" dirty="0">
                <a:effectLst>
                  <a:outerShdw blurRad="38100" dist="38100" dir="2700000" algn="tl">
                    <a:srgbClr val="000000">
                      <a:alpha val="43137"/>
                    </a:srgbClr>
                  </a:outerShdw>
                </a:effectLst>
                <a:latin typeface="Adobe Garamond Pro" panose="02020502060506020403" pitchFamily="18" charset="0"/>
              </a:rPr>
              <a:t>AUTHOR</a:t>
            </a:r>
            <a:r>
              <a:rPr lang="en-US" sz="1600" b="1" u="sng" dirty="0">
                <a:latin typeface="Adobe Garamond Pro" panose="02020502060506020403" pitchFamily="18" charset="0"/>
              </a:rPr>
              <a:t> </a:t>
            </a:r>
            <a:r>
              <a:rPr lang="en-US" sz="1600" dirty="0">
                <a:latin typeface="Adobe Garamond Pro" panose="02020502060506020403" pitchFamily="18" charset="0"/>
              </a:rPr>
              <a:t>- Fabian Friedrichs; Bin Yang </a:t>
            </a:r>
          </a:p>
          <a:p>
            <a:pPr algn="l"/>
            <a:r>
              <a:rPr lang="en-US" sz="1600" b="1" dirty="0">
                <a:effectLst>
                  <a:outerShdw blurRad="38100" dist="38100" dir="2700000" algn="tl">
                    <a:srgbClr val="000000">
                      <a:alpha val="43137"/>
                    </a:srgbClr>
                  </a:outerShdw>
                </a:effectLst>
                <a:latin typeface="Adobe Garamond Pro" panose="02020502060506020403" pitchFamily="18" charset="0"/>
              </a:rPr>
              <a:t>      </a:t>
            </a:r>
            <a:r>
              <a:rPr lang="en-US" sz="1600" b="1" u="sng" dirty="0">
                <a:effectLst>
                  <a:outerShdw blurRad="38100" dist="38100" dir="2700000" algn="tl">
                    <a:srgbClr val="000000">
                      <a:alpha val="43137"/>
                    </a:srgbClr>
                  </a:outerShdw>
                </a:effectLst>
                <a:latin typeface="Adobe Garamond Pro" panose="02020502060506020403" pitchFamily="18" charset="0"/>
              </a:rPr>
              <a:t>YEAR </a:t>
            </a:r>
            <a:r>
              <a:rPr lang="en-US" sz="1600" dirty="0">
                <a:latin typeface="Adobe Garamond Pro" panose="02020502060506020403" pitchFamily="18" charset="0"/>
              </a:rPr>
              <a:t>- 2010</a:t>
            </a:r>
          </a:p>
          <a:p>
            <a:pPr algn="l"/>
            <a:r>
              <a:rPr lang="en-US" sz="1600" dirty="0">
                <a:latin typeface="Adobe Garamond Pro" panose="02020502060506020403" pitchFamily="18" charset="0"/>
              </a:rPr>
              <a:t>           The performance of the latest eye tracking based in-vehicle fatigue prediction measures are evaluated.</a:t>
            </a:r>
          </a:p>
          <a:p>
            <a:pPr algn="l"/>
            <a:r>
              <a:rPr lang="en-US" sz="1600" b="1" dirty="0">
                <a:latin typeface="Adobe Garamond Pro" panose="02020502060506020403" pitchFamily="18" charset="0"/>
              </a:rPr>
              <a:t>      </a:t>
            </a:r>
            <a:r>
              <a:rPr lang="en-US" sz="1600" b="1" u="sng" dirty="0">
                <a:effectLst>
                  <a:outerShdw blurRad="38100" dist="38100" dir="2700000" algn="tl">
                    <a:srgbClr val="000000">
                      <a:alpha val="43137"/>
                    </a:srgbClr>
                  </a:outerShdw>
                </a:effectLst>
                <a:latin typeface="Adobe Garamond Pro" panose="02020502060506020403" pitchFamily="18" charset="0"/>
              </a:rPr>
              <a:t>DRAWBACKS</a:t>
            </a:r>
            <a:r>
              <a:rPr lang="en-US" sz="1600" b="1" u="sng" dirty="0">
                <a:latin typeface="Adobe Garamond Pro" panose="02020502060506020403" pitchFamily="18" charset="0"/>
              </a:rPr>
              <a:t> </a:t>
            </a:r>
            <a:r>
              <a:rPr lang="en-US" sz="1600" b="1" dirty="0">
                <a:latin typeface="Adobe Garamond Pro" panose="02020502060506020403" pitchFamily="18" charset="0"/>
              </a:rPr>
              <a:t>-</a:t>
            </a:r>
            <a:r>
              <a:rPr lang="en-US" sz="1600" dirty="0">
                <a:latin typeface="Adobe Garamond Pro" panose="02020502060506020403" pitchFamily="18" charset="0"/>
              </a:rPr>
              <a:t> It cannot be detected with bad light conditions and for persons wearing glasses.</a:t>
            </a:r>
          </a:p>
          <a:p>
            <a:pPr marL="342900" indent="-342900" algn="l">
              <a:buAutoNum type="arabicPeriod" startAt="2"/>
            </a:pPr>
            <a:r>
              <a:rPr lang="en-US" sz="1600" b="1" u="sng" dirty="0">
                <a:effectLst>
                  <a:outerShdw blurRad="38100" dist="38100" dir="2700000" algn="tl">
                    <a:srgbClr val="000000">
                      <a:alpha val="43137"/>
                    </a:srgbClr>
                  </a:outerShdw>
                </a:effectLst>
                <a:latin typeface="Adobe Garamond Pro" panose="02020502060506020403" pitchFamily="18" charset="0"/>
              </a:rPr>
              <a:t>TITLE</a:t>
            </a:r>
            <a:r>
              <a:rPr lang="en-US" sz="1600" dirty="0">
                <a:effectLst>
                  <a:outerShdw blurRad="38100" dist="38100" dir="2700000" algn="tl">
                    <a:srgbClr val="000000">
                      <a:alpha val="43137"/>
                    </a:srgbClr>
                  </a:outerShdw>
                </a:effectLst>
                <a:latin typeface="Adobe Garamond Pro" panose="02020502060506020403" pitchFamily="18" charset="0"/>
              </a:rPr>
              <a:t> </a:t>
            </a:r>
            <a:r>
              <a:rPr lang="en-US" sz="1600" dirty="0">
                <a:latin typeface="Adobe Garamond Pro" panose="02020502060506020403" pitchFamily="18" charset="0"/>
              </a:rPr>
              <a:t>– </a:t>
            </a:r>
            <a:r>
              <a:rPr lang="en-US" sz="1600" b="1" i="1"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Design of Real – Time Driver Drowsiness Detection system using </a:t>
            </a:r>
            <a:r>
              <a:rPr lang="en-US" sz="1600" b="1" i="1" dirty="0" err="1">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Dlib</a:t>
            </a:r>
            <a:r>
              <a:rPr lang="en-US" sz="1600" b="1" i="1"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a:t>
            </a:r>
          </a:p>
          <a:p>
            <a:pPr algn="l"/>
            <a:r>
              <a:rPr lang="en-US" sz="1600" dirty="0">
                <a:latin typeface="Adobe Garamond Pro" panose="02020502060506020403" pitchFamily="18" charset="0"/>
              </a:rPr>
              <a:t>       </a:t>
            </a:r>
            <a:r>
              <a:rPr lang="en-US" sz="1600" b="1" u="sng" dirty="0">
                <a:effectLst>
                  <a:outerShdw blurRad="38100" dist="38100" dir="2700000" algn="tl">
                    <a:srgbClr val="000000">
                      <a:alpha val="43137"/>
                    </a:srgbClr>
                  </a:outerShdw>
                </a:effectLst>
                <a:latin typeface="Adobe Garamond Pro" panose="02020502060506020403" pitchFamily="18" charset="0"/>
              </a:rPr>
              <a:t>AUTHOR</a:t>
            </a:r>
            <a:r>
              <a:rPr lang="en-US" sz="1600" dirty="0">
                <a:latin typeface="Adobe Garamond Pro" panose="02020502060506020403" pitchFamily="18" charset="0"/>
              </a:rPr>
              <a:t> –Shruthi Mohanty, Shruthi V Hedge, </a:t>
            </a:r>
            <a:r>
              <a:rPr lang="en-US" sz="1600" dirty="0" err="1">
                <a:latin typeface="Adobe Garamond Pro" panose="02020502060506020403" pitchFamily="18" charset="0"/>
              </a:rPr>
              <a:t>Supriya</a:t>
            </a:r>
            <a:r>
              <a:rPr lang="en-US" sz="1600" dirty="0">
                <a:latin typeface="Adobe Garamond Pro" panose="02020502060506020403" pitchFamily="18" charset="0"/>
              </a:rPr>
              <a:t> Prasad , J . Manikandan.</a:t>
            </a:r>
          </a:p>
          <a:p>
            <a:pPr algn="l"/>
            <a:r>
              <a:rPr lang="en-US" sz="1600" b="1" dirty="0">
                <a:effectLst>
                  <a:outerShdw blurRad="38100" dist="38100" dir="2700000" algn="tl">
                    <a:srgbClr val="000000">
                      <a:alpha val="43137"/>
                    </a:srgbClr>
                  </a:outerShdw>
                </a:effectLst>
                <a:latin typeface="Adobe Garamond Pro" panose="02020502060506020403" pitchFamily="18" charset="0"/>
              </a:rPr>
              <a:t>       </a:t>
            </a:r>
            <a:r>
              <a:rPr lang="en-US" sz="1600" b="1" u="sng" dirty="0">
                <a:effectLst>
                  <a:outerShdw blurRad="38100" dist="38100" dir="2700000" algn="tl">
                    <a:srgbClr val="000000">
                      <a:alpha val="43137"/>
                    </a:srgbClr>
                  </a:outerShdw>
                </a:effectLst>
                <a:latin typeface="Adobe Garamond Pro" panose="02020502060506020403" pitchFamily="18" charset="0"/>
              </a:rPr>
              <a:t>YEAR</a:t>
            </a:r>
            <a:r>
              <a:rPr lang="en-US" sz="1600" b="1" dirty="0">
                <a:effectLst>
                  <a:outerShdw blurRad="38100" dist="38100" dir="2700000" algn="tl">
                    <a:srgbClr val="000000">
                      <a:alpha val="43137"/>
                    </a:srgbClr>
                  </a:outerShdw>
                </a:effectLst>
                <a:latin typeface="Adobe Garamond Pro" panose="02020502060506020403" pitchFamily="18" charset="0"/>
              </a:rPr>
              <a:t> </a:t>
            </a:r>
            <a:r>
              <a:rPr lang="en-US" sz="1600" dirty="0">
                <a:latin typeface="Adobe Garamond Pro" panose="02020502060506020403" pitchFamily="18" charset="0"/>
              </a:rPr>
              <a:t>– 2019</a:t>
            </a:r>
          </a:p>
          <a:p>
            <a:r>
              <a:rPr lang="en-US" sz="1600" dirty="0">
                <a:latin typeface="Adobe Garamond Pro" panose="02020502060506020403" pitchFamily="18" charset="0"/>
              </a:rPr>
              <a:t>           It is based on </a:t>
            </a:r>
            <a:r>
              <a:rPr lang="en-US" sz="1600" dirty="0" err="1">
                <a:latin typeface="Adobe Garamond Pro" panose="02020502060506020403" pitchFamily="18" charset="0"/>
              </a:rPr>
              <a:t>Dlib’s</a:t>
            </a:r>
            <a:r>
              <a:rPr lang="en-US" sz="1600" dirty="0">
                <a:latin typeface="Adobe Garamond Pro" panose="02020502060506020403" pitchFamily="18" charset="0"/>
              </a:rPr>
              <a:t> shape detector which is used to map the coordinates of the facial landmarks of the input video and drowsiness detection by monitoring the aspects ratios of eyes and mouth.</a:t>
            </a:r>
          </a:p>
          <a:p>
            <a:pPr algn="l"/>
            <a:r>
              <a:rPr lang="en-US" sz="1600" dirty="0">
                <a:latin typeface="Adobe Garamond Pro" panose="02020502060506020403" pitchFamily="18" charset="0"/>
              </a:rPr>
              <a:t>       </a:t>
            </a:r>
            <a:r>
              <a:rPr lang="en-US" sz="1600" b="1" u="sng" dirty="0">
                <a:effectLst>
                  <a:outerShdw blurRad="38100" dist="38100" dir="2700000" algn="tl">
                    <a:srgbClr val="000000">
                      <a:alpha val="43137"/>
                    </a:srgbClr>
                  </a:outerShdw>
                </a:effectLst>
                <a:latin typeface="Adobe Garamond Pro" panose="02020502060506020403" pitchFamily="18" charset="0"/>
              </a:rPr>
              <a:t>DRAWBACKS</a:t>
            </a:r>
            <a:r>
              <a:rPr lang="en-US" sz="1600" dirty="0">
                <a:latin typeface="Adobe Garamond Pro" panose="02020502060506020403" pitchFamily="18" charset="0"/>
              </a:rPr>
              <a:t> – It is difficult to detect due to wrong or mismatched coordinates along with the unidentified shapes of the faces. </a:t>
            </a:r>
          </a:p>
          <a:p>
            <a:pPr marL="342900" indent="-342900" algn="l">
              <a:buAutoNum type="arabicPeriod" startAt="3"/>
            </a:pPr>
            <a:r>
              <a:rPr lang="en-US" sz="1600" b="1" u="sng" dirty="0">
                <a:effectLst>
                  <a:outerShdw blurRad="38100" dist="38100" dir="2700000" algn="tl">
                    <a:srgbClr val="000000">
                      <a:alpha val="43137"/>
                    </a:srgbClr>
                  </a:outerShdw>
                </a:effectLst>
                <a:latin typeface="Adobe Garamond Pro" panose="02020502060506020403" pitchFamily="18" charset="0"/>
              </a:rPr>
              <a:t>TITLE</a:t>
            </a:r>
            <a:r>
              <a:rPr lang="en-US" sz="1600" dirty="0">
                <a:latin typeface="Adobe Garamond Pro" panose="02020502060506020403" pitchFamily="18" charset="0"/>
              </a:rPr>
              <a:t> – </a:t>
            </a:r>
            <a:r>
              <a:rPr lang="en-US" sz="1600" b="1" i="1"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Real – Time Driver Drowsiness Detection Systems using Facial features.</a:t>
            </a:r>
          </a:p>
          <a:p>
            <a:pPr algn="l"/>
            <a:r>
              <a:rPr lang="en-US" sz="1600" dirty="0">
                <a:latin typeface="Adobe Garamond Pro" panose="02020502060506020403" pitchFamily="18" charset="0"/>
              </a:rPr>
              <a:t>       </a:t>
            </a:r>
            <a:r>
              <a:rPr lang="en-US" sz="1600" b="1" u="sng" dirty="0">
                <a:effectLst>
                  <a:outerShdw blurRad="38100" dist="38100" dir="2700000" algn="tl">
                    <a:srgbClr val="000000">
                      <a:alpha val="43137"/>
                    </a:srgbClr>
                  </a:outerShdw>
                </a:effectLst>
                <a:latin typeface="Adobe Garamond Pro" panose="02020502060506020403" pitchFamily="18" charset="0"/>
              </a:rPr>
              <a:t>AUTHOR</a:t>
            </a:r>
            <a:r>
              <a:rPr lang="en-US" sz="1600" dirty="0">
                <a:latin typeface="Adobe Garamond Pro" panose="02020502060506020403" pitchFamily="18" charset="0"/>
              </a:rPr>
              <a:t> –  </a:t>
            </a:r>
            <a:r>
              <a:rPr lang="en-US" sz="1600" dirty="0" err="1">
                <a:latin typeface="Adobe Garamond Pro" panose="02020502060506020403" pitchFamily="18" charset="0"/>
              </a:rPr>
              <a:t>Wanghua</a:t>
            </a:r>
            <a:r>
              <a:rPr lang="en-US" sz="1600" dirty="0">
                <a:latin typeface="Adobe Garamond Pro" panose="02020502060506020403" pitchFamily="18" charset="0"/>
              </a:rPr>
              <a:t> . Deng ; </a:t>
            </a:r>
            <a:r>
              <a:rPr lang="en-US" sz="1600" dirty="0" err="1">
                <a:latin typeface="Adobe Garamond Pro" panose="02020502060506020403" pitchFamily="18" charset="0"/>
              </a:rPr>
              <a:t>Ruoxue</a:t>
            </a:r>
            <a:r>
              <a:rPr lang="en-US" sz="1600" dirty="0">
                <a:latin typeface="Adobe Garamond Pro" panose="02020502060506020403" pitchFamily="18" charset="0"/>
              </a:rPr>
              <a:t> Wu</a:t>
            </a:r>
          </a:p>
          <a:p>
            <a:pPr algn="l"/>
            <a:r>
              <a:rPr lang="en-US" sz="1600" dirty="0">
                <a:effectLst>
                  <a:outerShdw blurRad="38100" dist="38100" dir="2700000" algn="tl">
                    <a:srgbClr val="000000">
                      <a:alpha val="43137"/>
                    </a:srgbClr>
                  </a:outerShdw>
                </a:effectLst>
                <a:latin typeface="Adobe Garamond Pro" panose="02020502060506020403" pitchFamily="18" charset="0"/>
              </a:rPr>
              <a:t>       </a:t>
            </a:r>
            <a:r>
              <a:rPr lang="en-US" sz="1600" b="1" u="sng" dirty="0">
                <a:effectLst>
                  <a:outerShdw blurRad="38100" dist="38100" dir="2700000" algn="tl">
                    <a:srgbClr val="000000">
                      <a:alpha val="43137"/>
                    </a:srgbClr>
                  </a:outerShdw>
                </a:effectLst>
                <a:latin typeface="Adobe Garamond Pro" panose="02020502060506020403" pitchFamily="18" charset="0"/>
              </a:rPr>
              <a:t>YEAR </a:t>
            </a:r>
            <a:r>
              <a:rPr lang="en-US" sz="1600" dirty="0">
                <a:latin typeface="Adobe Garamond Pro" panose="02020502060506020403" pitchFamily="18" charset="0"/>
              </a:rPr>
              <a:t>– 2019</a:t>
            </a:r>
          </a:p>
          <a:p>
            <a:pPr algn="l"/>
            <a:r>
              <a:rPr lang="en-US" sz="1600" dirty="0">
                <a:latin typeface="Adobe Garamond Pro" panose="02020502060506020403" pitchFamily="18" charset="0"/>
              </a:rPr>
              <a:t>           It  is based on the detection of drowsiness or fatigue of driver facial status such as blinking , yawning and eye closure duration .</a:t>
            </a:r>
          </a:p>
          <a:p>
            <a:pPr algn="l"/>
            <a:r>
              <a:rPr lang="en-US" sz="1600" dirty="0">
                <a:latin typeface="Adobe Garamond Pro" panose="02020502060506020403" pitchFamily="18" charset="0"/>
              </a:rPr>
              <a:t>       </a:t>
            </a:r>
            <a:r>
              <a:rPr lang="en-US" sz="1600" b="1" u="sng" dirty="0">
                <a:effectLst>
                  <a:outerShdw blurRad="38100" dist="38100" dir="2700000" algn="tl">
                    <a:srgbClr val="000000">
                      <a:alpha val="43137"/>
                    </a:srgbClr>
                  </a:outerShdw>
                </a:effectLst>
                <a:latin typeface="Adobe Garamond Pro" panose="02020502060506020403" pitchFamily="18" charset="0"/>
              </a:rPr>
              <a:t>DRAWBACKS</a:t>
            </a:r>
            <a:r>
              <a:rPr lang="en-US" sz="1600" dirty="0">
                <a:latin typeface="Adobe Garamond Pro" panose="02020502060506020403" pitchFamily="18" charset="0"/>
              </a:rPr>
              <a:t> – The change of intensity due to lighting conditions , the presence of glass and beard on the face of the person.</a:t>
            </a:r>
          </a:p>
          <a:p>
            <a:pPr algn="l"/>
            <a:endParaRPr lang="en-US" sz="1600" dirty="0">
              <a:latin typeface="Adobe Garamond Pro" panose="02020502060506020403" pitchFamily="18" charset="0"/>
            </a:endParaRPr>
          </a:p>
        </p:txBody>
      </p:sp>
    </p:spTree>
    <p:extLst>
      <p:ext uri="{BB962C8B-B14F-4D97-AF65-F5344CB8AC3E}">
        <p14:creationId xmlns:p14="http://schemas.microsoft.com/office/powerpoint/2010/main" val="1634254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233</TotalTime>
  <Words>1196</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Adobe Garamond Pro</vt:lpstr>
      <vt:lpstr>Adobe Gothic Std B</vt:lpstr>
      <vt:lpstr>Arial</vt:lpstr>
      <vt:lpstr>Century Gothic</vt:lpstr>
      <vt:lpstr>Times New Roman</vt:lpstr>
      <vt:lpstr>Wingdings</vt:lpstr>
      <vt:lpstr>Wingdings 3</vt:lpstr>
      <vt:lpstr>Ion</vt:lpstr>
      <vt:lpstr>1_Ion</vt:lpstr>
      <vt:lpstr>Automated ML Application for IDS And System Administration.</vt:lpstr>
      <vt:lpstr>MACHINE LEARNING</vt:lpstr>
      <vt:lpstr>AUTOMATION</vt:lpstr>
      <vt:lpstr>System Administration</vt:lpstr>
      <vt:lpstr>Current challenges</vt:lpstr>
      <vt:lpstr>OBJECTIVE</vt:lpstr>
      <vt:lpstr>PROBLEM STATEMENT</vt:lpstr>
      <vt:lpstr>INTRUSION DETECTION SYSTEMS (IDS)</vt:lpstr>
      <vt:lpstr>LITERATURE REVIEW</vt:lpstr>
      <vt:lpstr>IMPLEMENTATION DETAILS</vt:lpstr>
      <vt:lpstr>Algorithms</vt:lpstr>
      <vt:lpstr>Modules</vt:lpstr>
      <vt:lpstr>PowerPoint Presentation</vt:lpstr>
      <vt:lpstr>PowerPoint Presentation</vt:lpstr>
      <vt:lpstr>PowerPoint Presentation</vt:lpstr>
      <vt:lpstr>Use of Machine Learning</vt:lpstr>
      <vt:lpstr>Implementation</vt:lpstr>
      <vt:lpstr>Pros &amp; cons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Cyberkid</dc:creator>
  <cp:lastModifiedBy>Adithya Cyberkid</cp:lastModifiedBy>
  <cp:revision>119</cp:revision>
  <dcterms:created xsi:type="dcterms:W3CDTF">2021-04-07T08:30:02Z</dcterms:created>
  <dcterms:modified xsi:type="dcterms:W3CDTF">2021-05-09T14:31:36Z</dcterms:modified>
</cp:coreProperties>
</file>