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58" r:id="rId5"/>
    <p:sldId id="259" r:id="rId6"/>
    <p:sldId id="260" r:id="rId7"/>
    <p:sldId id="261" r:id="rId8"/>
    <p:sldId id="262" r:id="rId9"/>
    <p:sldId id="263" r:id="rId10"/>
    <p:sldId id="267" r:id="rId11"/>
    <p:sldId id="265" r:id="rId12"/>
    <p:sldId id="264" r:id="rId13"/>
    <p:sldId id="268" r:id="rId14"/>
    <p:sldId id="266"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CC80"/>
    <a:srgbClr val="71B9F0"/>
    <a:srgbClr val="83DD9B"/>
    <a:srgbClr val="1919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D600E7-6387-B0DC-D707-3139E0B05F5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4BE0F39-0D75-3E6E-890A-430D8D6191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424BFB4-FA4A-FF80-C976-F894D553DD63}"/>
              </a:ext>
            </a:extLst>
          </p:cNvPr>
          <p:cNvSpPr>
            <a:spLocks noGrp="1"/>
          </p:cNvSpPr>
          <p:nvPr>
            <p:ph type="dt" sz="half" idx="10"/>
          </p:nvPr>
        </p:nvSpPr>
        <p:spPr/>
        <p:txBody>
          <a:bodyPr/>
          <a:lstStyle/>
          <a:p>
            <a:fld id="{697C0303-F80C-437D-918E-92542028D4FC}" type="datetimeFigureOut">
              <a:rPr lang="zh-CN" altLang="en-US" smtClean="0"/>
              <a:t>2023/6/15</a:t>
            </a:fld>
            <a:endParaRPr lang="zh-CN" altLang="en-US"/>
          </a:p>
        </p:txBody>
      </p:sp>
      <p:sp>
        <p:nvSpPr>
          <p:cNvPr id="5" name="页脚占位符 4">
            <a:extLst>
              <a:ext uri="{FF2B5EF4-FFF2-40B4-BE49-F238E27FC236}">
                <a16:creationId xmlns:a16="http://schemas.microsoft.com/office/drawing/2014/main" id="{76026532-488B-5EEE-3ADF-E990E7C666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59B976-9C5D-65A4-9E27-A7764C01CAF8}"/>
              </a:ext>
            </a:extLst>
          </p:cNvPr>
          <p:cNvSpPr>
            <a:spLocks noGrp="1"/>
          </p:cNvSpPr>
          <p:nvPr>
            <p:ph type="sldNum" sz="quarter" idx="12"/>
          </p:nvPr>
        </p:nvSpPr>
        <p:spPr/>
        <p:txBody>
          <a:bodyPr/>
          <a:lstStyle/>
          <a:p>
            <a:fld id="{315DBC64-BEA0-4746-86DD-6F2CDBD9A9FE}" type="slidenum">
              <a:rPr lang="zh-CN" altLang="en-US" smtClean="0"/>
              <a:t>‹#›</a:t>
            </a:fld>
            <a:endParaRPr lang="zh-CN" altLang="en-US"/>
          </a:p>
        </p:txBody>
      </p:sp>
    </p:spTree>
    <p:extLst>
      <p:ext uri="{BB962C8B-B14F-4D97-AF65-F5344CB8AC3E}">
        <p14:creationId xmlns:p14="http://schemas.microsoft.com/office/powerpoint/2010/main" val="4125583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50037-2AA9-3C49-0D92-75165D3F2C6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988988B-82E7-47CF-6CAA-3947CB82483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9AF85B-F634-E23A-B1BF-4C219AE45DE2}"/>
              </a:ext>
            </a:extLst>
          </p:cNvPr>
          <p:cNvSpPr>
            <a:spLocks noGrp="1"/>
          </p:cNvSpPr>
          <p:nvPr>
            <p:ph type="dt" sz="half" idx="10"/>
          </p:nvPr>
        </p:nvSpPr>
        <p:spPr/>
        <p:txBody>
          <a:bodyPr/>
          <a:lstStyle/>
          <a:p>
            <a:fld id="{697C0303-F80C-437D-918E-92542028D4FC}" type="datetimeFigureOut">
              <a:rPr lang="zh-CN" altLang="en-US" smtClean="0"/>
              <a:t>2023/6/15</a:t>
            </a:fld>
            <a:endParaRPr lang="zh-CN" altLang="en-US"/>
          </a:p>
        </p:txBody>
      </p:sp>
      <p:sp>
        <p:nvSpPr>
          <p:cNvPr id="5" name="页脚占位符 4">
            <a:extLst>
              <a:ext uri="{FF2B5EF4-FFF2-40B4-BE49-F238E27FC236}">
                <a16:creationId xmlns:a16="http://schemas.microsoft.com/office/drawing/2014/main" id="{FFACC6CE-59F3-2CC2-98EB-A74D5C2610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23A4EB-AACE-C957-1E3B-C4FEF6E82013}"/>
              </a:ext>
            </a:extLst>
          </p:cNvPr>
          <p:cNvSpPr>
            <a:spLocks noGrp="1"/>
          </p:cNvSpPr>
          <p:nvPr>
            <p:ph type="sldNum" sz="quarter" idx="12"/>
          </p:nvPr>
        </p:nvSpPr>
        <p:spPr/>
        <p:txBody>
          <a:bodyPr/>
          <a:lstStyle/>
          <a:p>
            <a:fld id="{315DBC64-BEA0-4746-86DD-6F2CDBD9A9FE}" type="slidenum">
              <a:rPr lang="zh-CN" altLang="en-US" smtClean="0"/>
              <a:t>‹#›</a:t>
            </a:fld>
            <a:endParaRPr lang="zh-CN" altLang="en-US"/>
          </a:p>
        </p:txBody>
      </p:sp>
    </p:spTree>
    <p:extLst>
      <p:ext uri="{BB962C8B-B14F-4D97-AF65-F5344CB8AC3E}">
        <p14:creationId xmlns:p14="http://schemas.microsoft.com/office/powerpoint/2010/main" val="2211102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439CF3B-BEC4-998D-C501-36BA4EAD4AC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4AF219E-099C-A09C-645D-9BE8E3CBD87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B014E28-64B9-AC24-04F4-A7DEC75799B3}"/>
              </a:ext>
            </a:extLst>
          </p:cNvPr>
          <p:cNvSpPr>
            <a:spLocks noGrp="1"/>
          </p:cNvSpPr>
          <p:nvPr>
            <p:ph type="dt" sz="half" idx="10"/>
          </p:nvPr>
        </p:nvSpPr>
        <p:spPr/>
        <p:txBody>
          <a:bodyPr/>
          <a:lstStyle/>
          <a:p>
            <a:fld id="{697C0303-F80C-437D-918E-92542028D4FC}" type="datetimeFigureOut">
              <a:rPr lang="zh-CN" altLang="en-US" smtClean="0"/>
              <a:t>2023/6/15</a:t>
            </a:fld>
            <a:endParaRPr lang="zh-CN" altLang="en-US"/>
          </a:p>
        </p:txBody>
      </p:sp>
      <p:sp>
        <p:nvSpPr>
          <p:cNvPr id="5" name="页脚占位符 4">
            <a:extLst>
              <a:ext uri="{FF2B5EF4-FFF2-40B4-BE49-F238E27FC236}">
                <a16:creationId xmlns:a16="http://schemas.microsoft.com/office/drawing/2014/main" id="{16C10D3E-839E-324C-99FC-143A536685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1DB27E-F3E7-F75C-7B83-EEAD26242580}"/>
              </a:ext>
            </a:extLst>
          </p:cNvPr>
          <p:cNvSpPr>
            <a:spLocks noGrp="1"/>
          </p:cNvSpPr>
          <p:nvPr>
            <p:ph type="sldNum" sz="quarter" idx="12"/>
          </p:nvPr>
        </p:nvSpPr>
        <p:spPr/>
        <p:txBody>
          <a:bodyPr/>
          <a:lstStyle/>
          <a:p>
            <a:fld id="{315DBC64-BEA0-4746-86DD-6F2CDBD9A9FE}" type="slidenum">
              <a:rPr lang="zh-CN" altLang="en-US" smtClean="0"/>
              <a:t>‹#›</a:t>
            </a:fld>
            <a:endParaRPr lang="zh-CN" altLang="en-US"/>
          </a:p>
        </p:txBody>
      </p:sp>
    </p:spTree>
    <p:extLst>
      <p:ext uri="{BB962C8B-B14F-4D97-AF65-F5344CB8AC3E}">
        <p14:creationId xmlns:p14="http://schemas.microsoft.com/office/powerpoint/2010/main" val="2890611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7C154-9F5E-34DF-A292-AB6B9596E2E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0243E01-14F9-6D10-7673-D7A826EE687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176D7AD-16FF-DC0D-5877-C243DB01F9EA}"/>
              </a:ext>
            </a:extLst>
          </p:cNvPr>
          <p:cNvSpPr>
            <a:spLocks noGrp="1"/>
          </p:cNvSpPr>
          <p:nvPr>
            <p:ph type="dt" sz="half" idx="10"/>
          </p:nvPr>
        </p:nvSpPr>
        <p:spPr/>
        <p:txBody>
          <a:bodyPr/>
          <a:lstStyle/>
          <a:p>
            <a:fld id="{697C0303-F80C-437D-918E-92542028D4FC}" type="datetimeFigureOut">
              <a:rPr lang="zh-CN" altLang="en-US" smtClean="0"/>
              <a:t>2023/6/15</a:t>
            </a:fld>
            <a:endParaRPr lang="zh-CN" altLang="en-US"/>
          </a:p>
        </p:txBody>
      </p:sp>
      <p:sp>
        <p:nvSpPr>
          <p:cNvPr id="5" name="页脚占位符 4">
            <a:extLst>
              <a:ext uri="{FF2B5EF4-FFF2-40B4-BE49-F238E27FC236}">
                <a16:creationId xmlns:a16="http://schemas.microsoft.com/office/drawing/2014/main" id="{392FEA30-793B-9A5D-2E04-9CBE56562D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76361C-0509-5C21-846D-0AA9FC56D2F5}"/>
              </a:ext>
            </a:extLst>
          </p:cNvPr>
          <p:cNvSpPr>
            <a:spLocks noGrp="1"/>
          </p:cNvSpPr>
          <p:nvPr>
            <p:ph type="sldNum" sz="quarter" idx="12"/>
          </p:nvPr>
        </p:nvSpPr>
        <p:spPr/>
        <p:txBody>
          <a:bodyPr/>
          <a:lstStyle/>
          <a:p>
            <a:fld id="{315DBC64-BEA0-4746-86DD-6F2CDBD9A9FE}" type="slidenum">
              <a:rPr lang="zh-CN" altLang="en-US" smtClean="0"/>
              <a:t>‹#›</a:t>
            </a:fld>
            <a:endParaRPr lang="zh-CN" altLang="en-US"/>
          </a:p>
        </p:txBody>
      </p:sp>
    </p:spTree>
    <p:extLst>
      <p:ext uri="{BB962C8B-B14F-4D97-AF65-F5344CB8AC3E}">
        <p14:creationId xmlns:p14="http://schemas.microsoft.com/office/powerpoint/2010/main" val="972604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11072-0830-9C3F-97CD-9CF45B8645E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9624720-5554-B1C8-487E-A3B915018F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849129E-90FB-F340-22EB-03BBFC40075E}"/>
              </a:ext>
            </a:extLst>
          </p:cNvPr>
          <p:cNvSpPr>
            <a:spLocks noGrp="1"/>
          </p:cNvSpPr>
          <p:nvPr>
            <p:ph type="dt" sz="half" idx="10"/>
          </p:nvPr>
        </p:nvSpPr>
        <p:spPr/>
        <p:txBody>
          <a:bodyPr/>
          <a:lstStyle/>
          <a:p>
            <a:fld id="{697C0303-F80C-437D-918E-92542028D4FC}" type="datetimeFigureOut">
              <a:rPr lang="zh-CN" altLang="en-US" smtClean="0"/>
              <a:t>2023/6/15</a:t>
            </a:fld>
            <a:endParaRPr lang="zh-CN" altLang="en-US"/>
          </a:p>
        </p:txBody>
      </p:sp>
      <p:sp>
        <p:nvSpPr>
          <p:cNvPr id="5" name="页脚占位符 4">
            <a:extLst>
              <a:ext uri="{FF2B5EF4-FFF2-40B4-BE49-F238E27FC236}">
                <a16:creationId xmlns:a16="http://schemas.microsoft.com/office/drawing/2014/main" id="{A1EAFBE0-CA54-4FF6-5767-0108AD76CA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73247B-A0E4-349E-82D5-EF41A2B9CBE3}"/>
              </a:ext>
            </a:extLst>
          </p:cNvPr>
          <p:cNvSpPr>
            <a:spLocks noGrp="1"/>
          </p:cNvSpPr>
          <p:nvPr>
            <p:ph type="sldNum" sz="quarter" idx="12"/>
          </p:nvPr>
        </p:nvSpPr>
        <p:spPr/>
        <p:txBody>
          <a:bodyPr/>
          <a:lstStyle/>
          <a:p>
            <a:fld id="{315DBC64-BEA0-4746-86DD-6F2CDBD9A9FE}" type="slidenum">
              <a:rPr lang="zh-CN" altLang="en-US" smtClean="0"/>
              <a:t>‹#›</a:t>
            </a:fld>
            <a:endParaRPr lang="zh-CN" altLang="en-US"/>
          </a:p>
        </p:txBody>
      </p:sp>
    </p:spTree>
    <p:extLst>
      <p:ext uri="{BB962C8B-B14F-4D97-AF65-F5344CB8AC3E}">
        <p14:creationId xmlns:p14="http://schemas.microsoft.com/office/powerpoint/2010/main" val="375157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B5BDEA-3274-F072-BFFE-06B15FC8E21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972DB94-CAD2-99E6-EE21-53300DD4B07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6F14E6C-A51C-98E3-FE6D-A5D0BCDFC1D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E2C4E4C-7115-E12F-E13C-84F9A9198029}"/>
              </a:ext>
            </a:extLst>
          </p:cNvPr>
          <p:cNvSpPr>
            <a:spLocks noGrp="1"/>
          </p:cNvSpPr>
          <p:nvPr>
            <p:ph type="dt" sz="half" idx="10"/>
          </p:nvPr>
        </p:nvSpPr>
        <p:spPr/>
        <p:txBody>
          <a:bodyPr/>
          <a:lstStyle/>
          <a:p>
            <a:fld id="{697C0303-F80C-437D-918E-92542028D4FC}" type="datetimeFigureOut">
              <a:rPr lang="zh-CN" altLang="en-US" smtClean="0"/>
              <a:t>2023/6/15</a:t>
            </a:fld>
            <a:endParaRPr lang="zh-CN" altLang="en-US"/>
          </a:p>
        </p:txBody>
      </p:sp>
      <p:sp>
        <p:nvSpPr>
          <p:cNvPr id="6" name="页脚占位符 5">
            <a:extLst>
              <a:ext uri="{FF2B5EF4-FFF2-40B4-BE49-F238E27FC236}">
                <a16:creationId xmlns:a16="http://schemas.microsoft.com/office/drawing/2014/main" id="{6C23663D-D7DC-CF35-657F-288FD59B48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9656342-C105-C53C-806F-E43C2D49D6B9}"/>
              </a:ext>
            </a:extLst>
          </p:cNvPr>
          <p:cNvSpPr>
            <a:spLocks noGrp="1"/>
          </p:cNvSpPr>
          <p:nvPr>
            <p:ph type="sldNum" sz="quarter" idx="12"/>
          </p:nvPr>
        </p:nvSpPr>
        <p:spPr/>
        <p:txBody>
          <a:bodyPr/>
          <a:lstStyle/>
          <a:p>
            <a:fld id="{315DBC64-BEA0-4746-86DD-6F2CDBD9A9FE}" type="slidenum">
              <a:rPr lang="zh-CN" altLang="en-US" smtClean="0"/>
              <a:t>‹#›</a:t>
            </a:fld>
            <a:endParaRPr lang="zh-CN" altLang="en-US"/>
          </a:p>
        </p:txBody>
      </p:sp>
    </p:spTree>
    <p:extLst>
      <p:ext uri="{BB962C8B-B14F-4D97-AF65-F5344CB8AC3E}">
        <p14:creationId xmlns:p14="http://schemas.microsoft.com/office/powerpoint/2010/main" val="179931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744E77-AF22-D46C-F4BD-1F712A44CB4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399691F-6EBB-AE17-E558-1E9B9FC45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3E30428-D808-BBA2-F8B7-C9A7578B747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E8F5813-262F-591C-CAC0-2530094373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6B401BC-3537-4ECE-8DAE-4032B246E74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0A141DF-E8ED-4725-D22B-58F8B2A21DB3}"/>
              </a:ext>
            </a:extLst>
          </p:cNvPr>
          <p:cNvSpPr>
            <a:spLocks noGrp="1"/>
          </p:cNvSpPr>
          <p:nvPr>
            <p:ph type="dt" sz="half" idx="10"/>
          </p:nvPr>
        </p:nvSpPr>
        <p:spPr/>
        <p:txBody>
          <a:bodyPr/>
          <a:lstStyle/>
          <a:p>
            <a:fld id="{697C0303-F80C-437D-918E-92542028D4FC}" type="datetimeFigureOut">
              <a:rPr lang="zh-CN" altLang="en-US" smtClean="0"/>
              <a:t>2023/6/15</a:t>
            </a:fld>
            <a:endParaRPr lang="zh-CN" altLang="en-US"/>
          </a:p>
        </p:txBody>
      </p:sp>
      <p:sp>
        <p:nvSpPr>
          <p:cNvPr id="8" name="页脚占位符 7">
            <a:extLst>
              <a:ext uri="{FF2B5EF4-FFF2-40B4-BE49-F238E27FC236}">
                <a16:creationId xmlns:a16="http://schemas.microsoft.com/office/drawing/2014/main" id="{630A46C4-838B-B48B-BADD-4C19FA17E0F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1BC023C-8EBA-C80F-A35A-0DF9781A7A2E}"/>
              </a:ext>
            </a:extLst>
          </p:cNvPr>
          <p:cNvSpPr>
            <a:spLocks noGrp="1"/>
          </p:cNvSpPr>
          <p:nvPr>
            <p:ph type="sldNum" sz="quarter" idx="12"/>
          </p:nvPr>
        </p:nvSpPr>
        <p:spPr/>
        <p:txBody>
          <a:bodyPr/>
          <a:lstStyle/>
          <a:p>
            <a:fld id="{315DBC64-BEA0-4746-86DD-6F2CDBD9A9FE}" type="slidenum">
              <a:rPr lang="zh-CN" altLang="en-US" smtClean="0"/>
              <a:t>‹#›</a:t>
            </a:fld>
            <a:endParaRPr lang="zh-CN" altLang="en-US"/>
          </a:p>
        </p:txBody>
      </p:sp>
    </p:spTree>
    <p:extLst>
      <p:ext uri="{BB962C8B-B14F-4D97-AF65-F5344CB8AC3E}">
        <p14:creationId xmlns:p14="http://schemas.microsoft.com/office/powerpoint/2010/main" val="897210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8EF84E-B8F0-9BE3-E313-05B9C3C15BC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D48BF33-2D09-F5B4-2838-8A84F20AEAF4}"/>
              </a:ext>
            </a:extLst>
          </p:cNvPr>
          <p:cNvSpPr>
            <a:spLocks noGrp="1"/>
          </p:cNvSpPr>
          <p:nvPr>
            <p:ph type="dt" sz="half" idx="10"/>
          </p:nvPr>
        </p:nvSpPr>
        <p:spPr/>
        <p:txBody>
          <a:bodyPr/>
          <a:lstStyle/>
          <a:p>
            <a:fld id="{697C0303-F80C-437D-918E-92542028D4FC}" type="datetimeFigureOut">
              <a:rPr lang="zh-CN" altLang="en-US" smtClean="0"/>
              <a:t>2023/6/15</a:t>
            </a:fld>
            <a:endParaRPr lang="zh-CN" altLang="en-US"/>
          </a:p>
        </p:txBody>
      </p:sp>
      <p:sp>
        <p:nvSpPr>
          <p:cNvPr id="4" name="页脚占位符 3">
            <a:extLst>
              <a:ext uri="{FF2B5EF4-FFF2-40B4-BE49-F238E27FC236}">
                <a16:creationId xmlns:a16="http://schemas.microsoft.com/office/drawing/2014/main" id="{123636CC-2683-A6FF-24A3-C41DE8D5FD4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2F32A6A-A2E2-2BD8-F401-87D1F7397787}"/>
              </a:ext>
            </a:extLst>
          </p:cNvPr>
          <p:cNvSpPr>
            <a:spLocks noGrp="1"/>
          </p:cNvSpPr>
          <p:nvPr>
            <p:ph type="sldNum" sz="quarter" idx="12"/>
          </p:nvPr>
        </p:nvSpPr>
        <p:spPr/>
        <p:txBody>
          <a:bodyPr/>
          <a:lstStyle/>
          <a:p>
            <a:fld id="{315DBC64-BEA0-4746-86DD-6F2CDBD9A9FE}" type="slidenum">
              <a:rPr lang="zh-CN" altLang="en-US" smtClean="0"/>
              <a:t>‹#›</a:t>
            </a:fld>
            <a:endParaRPr lang="zh-CN" altLang="en-US"/>
          </a:p>
        </p:txBody>
      </p:sp>
    </p:spTree>
    <p:extLst>
      <p:ext uri="{BB962C8B-B14F-4D97-AF65-F5344CB8AC3E}">
        <p14:creationId xmlns:p14="http://schemas.microsoft.com/office/powerpoint/2010/main" val="3142183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CFADF6E-03E8-7B5F-2753-8102ED1B42A8}"/>
              </a:ext>
            </a:extLst>
          </p:cNvPr>
          <p:cNvSpPr>
            <a:spLocks noGrp="1"/>
          </p:cNvSpPr>
          <p:nvPr>
            <p:ph type="dt" sz="half" idx="10"/>
          </p:nvPr>
        </p:nvSpPr>
        <p:spPr/>
        <p:txBody>
          <a:bodyPr/>
          <a:lstStyle/>
          <a:p>
            <a:fld id="{697C0303-F80C-437D-918E-92542028D4FC}" type="datetimeFigureOut">
              <a:rPr lang="zh-CN" altLang="en-US" smtClean="0"/>
              <a:t>2023/6/15</a:t>
            </a:fld>
            <a:endParaRPr lang="zh-CN" altLang="en-US"/>
          </a:p>
        </p:txBody>
      </p:sp>
      <p:sp>
        <p:nvSpPr>
          <p:cNvPr id="3" name="页脚占位符 2">
            <a:extLst>
              <a:ext uri="{FF2B5EF4-FFF2-40B4-BE49-F238E27FC236}">
                <a16:creationId xmlns:a16="http://schemas.microsoft.com/office/drawing/2014/main" id="{B2A7EB11-68EC-07ED-CF3A-D586246271F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5FEA6C4-EB11-4C6C-5FDF-46A71CA947B7}"/>
              </a:ext>
            </a:extLst>
          </p:cNvPr>
          <p:cNvSpPr>
            <a:spLocks noGrp="1"/>
          </p:cNvSpPr>
          <p:nvPr>
            <p:ph type="sldNum" sz="quarter" idx="12"/>
          </p:nvPr>
        </p:nvSpPr>
        <p:spPr/>
        <p:txBody>
          <a:bodyPr/>
          <a:lstStyle/>
          <a:p>
            <a:fld id="{315DBC64-BEA0-4746-86DD-6F2CDBD9A9FE}" type="slidenum">
              <a:rPr lang="zh-CN" altLang="en-US" smtClean="0"/>
              <a:t>‹#›</a:t>
            </a:fld>
            <a:endParaRPr lang="zh-CN" altLang="en-US"/>
          </a:p>
        </p:txBody>
      </p:sp>
    </p:spTree>
    <p:extLst>
      <p:ext uri="{BB962C8B-B14F-4D97-AF65-F5344CB8AC3E}">
        <p14:creationId xmlns:p14="http://schemas.microsoft.com/office/powerpoint/2010/main" val="3757331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3DF14C-F588-2563-B8A8-52ABE3D8677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B5F72E2-012B-21AE-2F5B-9533E99856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8F2CE0E-98A2-E867-D438-94FF2377B3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99F7B06-D944-69C9-C21A-80F680CB0F5D}"/>
              </a:ext>
            </a:extLst>
          </p:cNvPr>
          <p:cNvSpPr>
            <a:spLocks noGrp="1"/>
          </p:cNvSpPr>
          <p:nvPr>
            <p:ph type="dt" sz="half" idx="10"/>
          </p:nvPr>
        </p:nvSpPr>
        <p:spPr/>
        <p:txBody>
          <a:bodyPr/>
          <a:lstStyle/>
          <a:p>
            <a:fld id="{697C0303-F80C-437D-918E-92542028D4FC}" type="datetimeFigureOut">
              <a:rPr lang="zh-CN" altLang="en-US" smtClean="0"/>
              <a:t>2023/6/15</a:t>
            </a:fld>
            <a:endParaRPr lang="zh-CN" altLang="en-US"/>
          </a:p>
        </p:txBody>
      </p:sp>
      <p:sp>
        <p:nvSpPr>
          <p:cNvPr id="6" name="页脚占位符 5">
            <a:extLst>
              <a:ext uri="{FF2B5EF4-FFF2-40B4-BE49-F238E27FC236}">
                <a16:creationId xmlns:a16="http://schemas.microsoft.com/office/drawing/2014/main" id="{13D47E5F-2AA1-50F1-57E9-CE5D5D50FFB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943194B-7E14-FBC0-31BC-72B75DF2F903}"/>
              </a:ext>
            </a:extLst>
          </p:cNvPr>
          <p:cNvSpPr>
            <a:spLocks noGrp="1"/>
          </p:cNvSpPr>
          <p:nvPr>
            <p:ph type="sldNum" sz="quarter" idx="12"/>
          </p:nvPr>
        </p:nvSpPr>
        <p:spPr/>
        <p:txBody>
          <a:bodyPr/>
          <a:lstStyle/>
          <a:p>
            <a:fld id="{315DBC64-BEA0-4746-86DD-6F2CDBD9A9FE}" type="slidenum">
              <a:rPr lang="zh-CN" altLang="en-US" smtClean="0"/>
              <a:t>‹#›</a:t>
            </a:fld>
            <a:endParaRPr lang="zh-CN" altLang="en-US"/>
          </a:p>
        </p:txBody>
      </p:sp>
    </p:spTree>
    <p:extLst>
      <p:ext uri="{BB962C8B-B14F-4D97-AF65-F5344CB8AC3E}">
        <p14:creationId xmlns:p14="http://schemas.microsoft.com/office/powerpoint/2010/main" val="2588486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940B2E-F6C1-3913-005A-0CF6E2282A3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6BAEA0F-706C-E74C-8D0F-97278632CC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29F8648-44CD-E2AE-4BDD-7B595F979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9A74043-AF4D-E643-83F4-80FA0FDED35D}"/>
              </a:ext>
            </a:extLst>
          </p:cNvPr>
          <p:cNvSpPr>
            <a:spLocks noGrp="1"/>
          </p:cNvSpPr>
          <p:nvPr>
            <p:ph type="dt" sz="half" idx="10"/>
          </p:nvPr>
        </p:nvSpPr>
        <p:spPr/>
        <p:txBody>
          <a:bodyPr/>
          <a:lstStyle/>
          <a:p>
            <a:fld id="{697C0303-F80C-437D-918E-92542028D4FC}" type="datetimeFigureOut">
              <a:rPr lang="zh-CN" altLang="en-US" smtClean="0"/>
              <a:t>2023/6/15</a:t>
            </a:fld>
            <a:endParaRPr lang="zh-CN" altLang="en-US"/>
          </a:p>
        </p:txBody>
      </p:sp>
      <p:sp>
        <p:nvSpPr>
          <p:cNvPr id="6" name="页脚占位符 5">
            <a:extLst>
              <a:ext uri="{FF2B5EF4-FFF2-40B4-BE49-F238E27FC236}">
                <a16:creationId xmlns:a16="http://schemas.microsoft.com/office/drawing/2014/main" id="{DD5569A2-1AF2-8BC4-B1D2-62195D1796E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04B2AD-CFB3-EFD8-0E80-DE79D14CE3AB}"/>
              </a:ext>
            </a:extLst>
          </p:cNvPr>
          <p:cNvSpPr>
            <a:spLocks noGrp="1"/>
          </p:cNvSpPr>
          <p:nvPr>
            <p:ph type="sldNum" sz="quarter" idx="12"/>
          </p:nvPr>
        </p:nvSpPr>
        <p:spPr/>
        <p:txBody>
          <a:bodyPr/>
          <a:lstStyle/>
          <a:p>
            <a:fld id="{315DBC64-BEA0-4746-86DD-6F2CDBD9A9FE}" type="slidenum">
              <a:rPr lang="zh-CN" altLang="en-US" smtClean="0"/>
              <a:t>‹#›</a:t>
            </a:fld>
            <a:endParaRPr lang="zh-CN" altLang="en-US"/>
          </a:p>
        </p:txBody>
      </p:sp>
    </p:spTree>
    <p:extLst>
      <p:ext uri="{BB962C8B-B14F-4D97-AF65-F5344CB8AC3E}">
        <p14:creationId xmlns:p14="http://schemas.microsoft.com/office/powerpoint/2010/main" val="48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CCA9D79-8559-16BA-ADE0-E4E57F96D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FD38A41-8AEE-7B41-F112-7A4164F6E7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BB819A0-1CA4-FF92-A59B-324B5D11CC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7C0303-F80C-437D-918E-92542028D4FC}" type="datetimeFigureOut">
              <a:rPr lang="zh-CN" altLang="en-US" smtClean="0"/>
              <a:t>2023/6/15</a:t>
            </a:fld>
            <a:endParaRPr lang="zh-CN" altLang="en-US"/>
          </a:p>
        </p:txBody>
      </p:sp>
      <p:sp>
        <p:nvSpPr>
          <p:cNvPr id="5" name="页脚占位符 4">
            <a:extLst>
              <a:ext uri="{FF2B5EF4-FFF2-40B4-BE49-F238E27FC236}">
                <a16:creationId xmlns:a16="http://schemas.microsoft.com/office/drawing/2014/main" id="{B8A6F82C-2BB6-AF04-322B-01C1864AFB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686E83F-E7F8-72EE-9D72-7A11D52296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5DBC64-BEA0-4746-86DD-6F2CDBD9A9FE}" type="slidenum">
              <a:rPr lang="zh-CN" altLang="en-US" smtClean="0"/>
              <a:t>‹#›</a:t>
            </a:fld>
            <a:endParaRPr lang="zh-CN" altLang="en-US"/>
          </a:p>
        </p:txBody>
      </p:sp>
    </p:spTree>
    <p:extLst>
      <p:ext uri="{BB962C8B-B14F-4D97-AF65-F5344CB8AC3E}">
        <p14:creationId xmlns:p14="http://schemas.microsoft.com/office/powerpoint/2010/main" val="2208311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hyperlink" Target="https://www.datafountain.cn/competitions/536/ranking?isRedance=1"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s://zhuanlan.zhihu.com/p/412889866" TargetMode="External"/><Relationship Id="rId7" Type="http://schemas.openxmlformats.org/officeDocument/2006/relationships/hyperlink" Target="https://kexue.fm/archives/8046" TargetMode="External"/><Relationship Id="rId2" Type="http://schemas.openxmlformats.org/officeDocument/2006/relationships/hyperlink" Target="https://github.com/PaddlePaddle/PaddleNLP/tree/develop/applications/text_summarization/finetune" TargetMode="External"/><Relationship Id="rId1" Type="http://schemas.openxmlformats.org/officeDocument/2006/relationships/slideLayout" Target="../slideLayouts/slideLayout1.xml"/><Relationship Id="rId6" Type="http://schemas.openxmlformats.org/officeDocument/2006/relationships/hyperlink" Target="https://zhuanlan.zhihu.com/p/504279252" TargetMode="External"/><Relationship Id="rId5" Type="http://schemas.openxmlformats.org/officeDocument/2006/relationships/hyperlink" Target="https://openreview.net/pdf?id=pz1euXohm4H" TargetMode="External"/><Relationship Id="rId4" Type="http://schemas.openxmlformats.org/officeDocument/2006/relationships/hyperlink" Target="https://arxiv.org/abs/1912.0877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TARGET-SIDE-DATA-AUG/TSDASG" TargetMode="External"/><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4037F-096D-8D8D-12A6-71ECF8AC1681}"/>
              </a:ext>
            </a:extLst>
          </p:cNvPr>
          <p:cNvSpPr>
            <a:spLocks noGrp="1"/>
          </p:cNvSpPr>
          <p:nvPr>
            <p:ph type="ctrTitle"/>
          </p:nvPr>
        </p:nvSpPr>
        <p:spPr>
          <a:xfrm>
            <a:off x="1524000" y="2815309"/>
            <a:ext cx="9144000" cy="1227382"/>
          </a:xfrm>
        </p:spPr>
        <p:txBody>
          <a:bodyPr>
            <a:noAutofit/>
          </a:bodyPr>
          <a:lstStyle/>
          <a:p>
            <a:r>
              <a:rPr lang="zh-CN" altLang="en-US" sz="3600" b="1" dirty="0">
                <a:latin typeface="+mn-lt"/>
              </a:rPr>
              <a:t>客服通话文本摘要提取</a:t>
            </a:r>
            <a:br>
              <a:rPr lang="en-US" altLang="zh-CN" sz="3600" b="1" dirty="0">
                <a:latin typeface="+mn-lt"/>
              </a:rPr>
            </a:br>
            <a:r>
              <a:rPr lang="en-US" altLang="zh-CN" sz="3600" b="1" dirty="0">
                <a:latin typeface="+mn-lt"/>
              </a:rPr>
              <a:t>                                         </a:t>
            </a:r>
            <a:r>
              <a:rPr lang="en-US" altLang="zh-CN" sz="1800" b="1" dirty="0">
                <a:latin typeface="+mn-lt"/>
              </a:rPr>
              <a:t>---</a:t>
            </a:r>
            <a:r>
              <a:rPr lang="zh-CN" altLang="en-US" sz="1800" b="1" dirty="0">
                <a:latin typeface="+mn-lt"/>
              </a:rPr>
              <a:t>基于</a:t>
            </a:r>
            <a:r>
              <a:rPr lang="en-US" altLang="zh-CN" sz="1800" b="1" dirty="0">
                <a:latin typeface="+mn-lt"/>
              </a:rPr>
              <a:t>PEGASUS</a:t>
            </a:r>
            <a:r>
              <a:rPr lang="zh-CN" altLang="en-US" sz="1800" b="1" dirty="0">
                <a:latin typeface="+mn-lt"/>
              </a:rPr>
              <a:t>的迭代式摘要抽取</a:t>
            </a:r>
            <a:endParaRPr lang="zh-CN" altLang="en-US" sz="3600" b="1" dirty="0">
              <a:latin typeface="+mn-lt"/>
            </a:endParaRPr>
          </a:p>
        </p:txBody>
      </p:sp>
      <p:sp>
        <p:nvSpPr>
          <p:cNvPr id="3" name="副标题 2">
            <a:extLst>
              <a:ext uri="{FF2B5EF4-FFF2-40B4-BE49-F238E27FC236}">
                <a16:creationId xmlns:a16="http://schemas.microsoft.com/office/drawing/2014/main" id="{E6C10D8D-591B-D181-8441-D04D9954EA3B}"/>
              </a:ext>
            </a:extLst>
          </p:cNvPr>
          <p:cNvSpPr>
            <a:spLocks noGrp="1"/>
          </p:cNvSpPr>
          <p:nvPr>
            <p:ph type="subTitle" idx="1"/>
          </p:nvPr>
        </p:nvSpPr>
        <p:spPr>
          <a:xfrm>
            <a:off x="8096045" y="5991034"/>
            <a:ext cx="3487812" cy="337860"/>
          </a:xfrm>
        </p:spPr>
        <p:txBody>
          <a:bodyPr>
            <a:normAutofit lnSpcReduction="10000"/>
          </a:bodyPr>
          <a:lstStyle/>
          <a:p>
            <a:r>
              <a:rPr lang="zh-CN" altLang="en-US" sz="1800" b="1" dirty="0"/>
              <a:t>组员：贾涵泽 阮心仪 郑奕霏</a:t>
            </a:r>
          </a:p>
        </p:txBody>
      </p:sp>
    </p:spTree>
    <p:extLst>
      <p:ext uri="{BB962C8B-B14F-4D97-AF65-F5344CB8AC3E}">
        <p14:creationId xmlns:p14="http://schemas.microsoft.com/office/powerpoint/2010/main" val="3528382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a:extLst>
              <a:ext uri="{FF2B5EF4-FFF2-40B4-BE49-F238E27FC236}">
                <a16:creationId xmlns:a16="http://schemas.microsoft.com/office/drawing/2014/main" id="{E7C05E52-6FFB-C87D-A616-E71B89A8192A}"/>
              </a:ext>
            </a:extLst>
          </p:cNvPr>
          <p:cNvSpPr txBox="1">
            <a:spLocks/>
          </p:cNvSpPr>
          <p:nvPr/>
        </p:nvSpPr>
        <p:spPr>
          <a:xfrm>
            <a:off x="-1" y="147526"/>
            <a:ext cx="2212215" cy="431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b="1" dirty="0"/>
              <a:t>3 </a:t>
            </a:r>
            <a:r>
              <a:rPr lang="zh-CN" altLang="en-US" b="1" dirty="0"/>
              <a:t>网络与训练</a:t>
            </a:r>
          </a:p>
        </p:txBody>
      </p:sp>
      <p:cxnSp>
        <p:nvCxnSpPr>
          <p:cNvPr id="6" name="直接连接符 5">
            <a:extLst>
              <a:ext uri="{FF2B5EF4-FFF2-40B4-BE49-F238E27FC236}">
                <a16:creationId xmlns:a16="http://schemas.microsoft.com/office/drawing/2014/main" id="{2779F495-D949-2A08-9622-787353F147AB}"/>
              </a:ext>
            </a:extLst>
          </p:cNvPr>
          <p:cNvCxnSpPr>
            <a:cxnSpLocks/>
          </p:cNvCxnSpPr>
          <p:nvPr/>
        </p:nvCxnSpPr>
        <p:spPr>
          <a:xfrm>
            <a:off x="-106324" y="579391"/>
            <a:ext cx="2212215" cy="0"/>
          </a:xfrm>
          <a:prstGeom prst="line">
            <a:avLst/>
          </a:prstGeom>
          <a:ln w="41275"/>
        </p:spPr>
        <p:style>
          <a:lnRef idx="1">
            <a:schemeClr val="dk1"/>
          </a:lnRef>
          <a:fillRef idx="0">
            <a:schemeClr val="dk1"/>
          </a:fillRef>
          <a:effectRef idx="0">
            <a:schemeClr val="dk1"/>
          </a:effectRef>
          <a:fontRef idx="minor">
            <a:schemeClr val="tx1"/>
          </a:fontRef>
        </p:style>
      </p:cxnSp>
      <p:sp>
        <p:nvSpPr>
          <p:cNvPr id="4" name="副标题 2">
            <a:extLst>
              <a:ext uri="{FF2B5EF4-FFF2-40B4-BE49-F238E27FC236}">
                <a16:creationId xmlns:a16="http://schemas.microsoft.com/office/drawing/2014/main" id="{4571BAE5-30AF-4514-BD6B-D8E221618E74}"/>
              </a:ext>
            </a:extLst>
          </p:cNvPr>
          <p:cNvSpPr txBox="1">
            <a:spLocks/>
          </p:cNvSpPr>
          <p:nvPr/>
        </p:nvSpPr>
        <p:spPr>
          <a:xfrm>
            <a:off x="221673" y="702959"/>
            <a:ext cx="4479636" cy="431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2000" b="1" dirty="0"/>
              <a:t>3.3 </a:t>
            </a:r>
            <a:r>
              <a:rPr lang="zh-CN" altLang="en-US" sz="2000" b="1" dirty="0"/>
              <a:t>训练</a:t>
            </a:r>
          </a:p>
        </p:txBody>
      </p:sp>
      <p:sp>
        <p:nvSpPr>
          <p:cNvPr id="2" name="副标题 2">
            <a:extLst>
              <a:ext uri="{FF2B5EF4-FFF2-40B4-BE49-F238E27FC236}">
                <a16:creationId xmlns:a16="http://schemas.microsoft.com/office/drawing/2014/main" id="{ECAE01A1-EC6B-E9DF-68E6-A5536E73FE10}"/>
              </a:ext>
            </a:extLst>
          </p:cNvPr>
          <p:cNvSpPr txBox="1">
            <a:spLocks/>
          </p:cNvSpPr>
          <p:nvPr/>
        </p:nvSpPr>
        <p:spPr>
          <a:xfrm>
            <a:off x="535708" y="1405069"/>
            <a:ext cx="10834255" cy="9348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zh-CN" altLang="en-US" sz="1600" dirty="0"/>
              <a:t>在</a:t>
            </a:r>
            <a:r>
              <a:rPr lang="en-US" altLang="zh-CN" sz="1600" dirty="0" err="1"/>
              <a:t>linux</a:t>
            </a:r>
            <a:r>
              <a:rPr lang="zh-CN" altLang="en-US" sz="1600" dirty="0"/>
              <a:t>（</a:t>
            </a:r>
            <a:r>
              <a:rPr lang="en-US" altLang="zh-CN" sz="1600" dirty="0"/>
              <a:t>Ubuntu 18.04</a:t>
            </a:r>
            <a:r>
              <a:rPr lang="zh-CN" altLang="en-US" sz="1600" dirty="0"/>
              <a:t>）服务器上使用</a:t>
            </a:r>
            <a:r>
              <a:rPr lang="en-US" altLang="zh-CN" sz="1600" dirty="0"/>
              <a:t>Paddle</a:t>
            </a:r>
            <a:r>
              <a:rPr lang="zh-CN" altLang="en-US" sz="1600" dirty="0"/>
              <a:t>框架作为深度学习框架，显卡为</a:t>
            </a:r>
            <a:r>
              <a:rPr lang="en-US" altLang="zh-CN" sz="1600" dirty="0"/>
              <a:t>24G NVIDIA P40</a:t>
            </a:r>
            <a:r>
              <a:rPr lang="zh-CN" altLang="en-US" sz="1600" dirty="0"/>
              <a:t>单卡，</a:t>
            </a:r>
            <a:r>
              <a:rPr lang="en-US" altLang="zh-CN" sz="1600" dirty="0"/>
              <a:t>cuda11.2</a:t>
            </a:r>
            <a:r>
              <a:rPr lang="zh-CN" altLang="en-US" sz="1600" dirty="0"/>
              <a:t>。</a:t>
            </a:r>
            <a:endParaRPr lang="en-US" altLang="zh-CN" sz="1600" dirty="0"/>
          </a:p>
          <a:p>
            <a:pPr marL="285750" indent="-285750" algn="l">
              <a:lnSpc>
                <a:spcPct val="100000"/>
              </a:lnSpc>
              <a:buFont typeface="Arial" panose="020B0604020202020204" pitchFamily="34" charset="0"/>
              <a:buChar char="•"/>
            </a:pPr>
            <a:r>
              <a:rPr lang="zh-CN" altLang="en-US" sz="1600" dirty="0"/>
              <a:t>最终训练</a:t>
            </a:r>
            <a:r>
              <a:rPr lang="en-US" altLang="zh-CN" sz="1600" dirty="0"/>
              <a:t>epoch</a:t>
            </a:r>
            <a:r>
              <a:rPr lang="zh-CN" altLang="en-US" sz="1600" dirty="0"/>
              <a:t>为</a:t>
            </a:r>
            <a:r>
              <a:rPr lang="en-US" altLang="zh-CN" sz="1600" dirty="0"/>
              <a:t>50</a:t>
            </a:r>
            <a:r>
              <a:rPr lang="zh-CN" altLang="en-US" sz="1600" dirty="0"/>
              <a:t>，总共大约</a:t>
            </a:r>
            <a:r>
              <a:rPr lang="en-US" altLang="zh-CN" sz="1600" dirty="0"/>
              <a:t>15w</a:t>
            </a:r>
            <a:r>
              <a:rPr lang="zh-CN" altLang="en-US" sz="1600" dirty="0"/>
              <a:t>个</a:t>
            </a:r>
            <a:r>
              <a:rPr lang="en-US" altLang="zh-CN" sz="1600" dirty="0"/>
              <a:t>step</a:t>
            </a:r>
            <a:r>
              <a:rPr lang="zh-CN" altLang="en-US" sz="1600" dirty="0"/>
              <a:t>，</a:t>
            </a:r>
            <a:r>
              <a:rPr lang="en-US" altLang="zh-CN" sz="1600" dirty="0"/>
              <a:t>0.9s/step</a:t>
            </a:r>
            <a:r>
              <a:rPr lang="zh-CN" altLang="en-US" sz="1600" dirty="0"/>
              <a:t>，大约需要</a:t>
            </a:r>
            <a:r>
              <a:rPr lang="en-US" altLang="zh-CN" sz="1600" dirty="0"/>
              <a:t>2</a:t>
            </a:r>
            <a:r>
              <a:rPr lang="zh-CN" altLang="en-US" sz="1600" dirty="0"/>
              <a:t>天时间，在</a:t>
            </a:r>
            <a:r>
              <a:rPr lang="en-US" altLang="zh-CN" sz="1600" dirty="0"/>
              <a:t>12w step</a:t>
            </a:r>
            <a:r>
              <a:rPr lang="zh-CN" altLang="en-US" sz="1600" dirty="0"/>
              <a:t>时网络最终收敛。</a:t>
            </a:r>
            <a:endParaRPr lang="en-US" altLang="zh-CN" sz="1600" dirty="0"/>
          </a:p>
          <a:p>
            <a:pPr marL="285750" indent="-285750" algn="l">
              <a:lnSpc>
                <a:spcPct val="100000"/>
              </a:lnSpc>
              <a:buFont typeface="Arial" panose="020B0604020202020204" pitchFamily="34" charset="0"/>
              <a:buChar char="•"/>
            </a:pPr>
            <a:r>
              <a:rPr lang="zh-CN" altLang="en-US" sz="1600" dirty="0"/>
              <a:t>在训练</a:t>
            </a:r>
            <a:r>
              <a:rPr lang="en-US" altLang="zh-CN" sz="1600" dirty="0"/>
              <a:t>step</a:t>
            </a:r>
            <a:r>
              <a:rPr lang="zh-CN" altLang="en-US" sz="1600" dirty="0"/>
              <a:t>的最后时候，每</a:t>
            </a:r>
            <a:r>
              <a:rPr lang="en-US" altLang="zh-CN" sz="1600" dirty="0"/>
              <a:t>4000step</a:t>
            </a:r>
            <a:r>
              <a:rPr lang="zh-CN" altLang="en-US" sz="1600" dirty="0"/>
              <a:t>进行一次判断，通过选取最优的</a:t>
            </a:r>
            <a:r>
              <a:rPr lang="en-US" altLang="zh-CN" sz="1600" dirty="0"/>
              <a:t>rouge</a:t>
            </a:r>
            <a:r>
              <a:rPr lang="zh-CN" altLang="en-US" sz="1600" dirty="0"/>
              <a:t>的模型作为最终的输出模型。</a:t>
            </a:r>
            <a:endParaRPr lang="en-US" altLang="zh-CN" sz="1600" dirty="0"/>
          </a:p>
          <a:p>
            <a:pPr marL="285750" indent="-285750" algn="l">
              <a:lnSpc>
                <a:spcPct val="100000"/>
              </a:lnSpc>
              <a:buFont typeface="Arial" panose="020B0604020202020204" pitchFamily="34" charset="0"/>
              <a:buChar char="•"/>
            </a:pPr>
            <a:endParaRPr lang="en-US" altLang="zh-CN" sz="1600" dirty="0"/>
          </a:p>
        </p:txBody>
      </p:sp>
      <p:pic>
        <p:nvPicPr>
          <p:cNvPr id="16" name="图片 15">
            <a:extLst>
              <a:ext uri="{FF2B5EF4-FFF2-40B4-BE49-F238E27FC236}">
                <a16:creationId xmlns:a16="http://schemas.microsoft.com/office/drawing/2014/main" id="{93B026AA-F187-87AA-FD9A-7AA57C5F40DA}"/>
              </a:ext>
            </a:extLst>
          </p:cNvPr>
          <p:cNvPicPr>
            <a:picLocks noChangeAspect="1"/>
          </p:cNvPicPr>
          <p:nvPr/>
        </p:nvPicPr>
        <p:blipFill>
          <a:blip r:embed="rId2"/>
          <a:stretch>
            <a:fillRect/>
          </a:stretch>
        </p:blipFill>
        <p:spPr>
          <a:xfrm>
            <a:off x="1212219" y="2877579"/>
            <a:ext cx="9034454" cy="3401030"/>
          </a:xfrm>
          <a:prstGeom prst="rect">
            <a:avLst/>
          </a:prstGeom>
        </p:spPr>
      </p:pic>
    </p:spTree>
    <p:extLst>
      <p:ext uri="{BB962C8B-B14F-4D97-AF65-F5344CB8AC3E}">
        <p14:creationId xmlns:p14="http://schemas.microsoft.com/office/powerpoint/2010/main" val="1905088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a:extLst>
              <a:ext uri="{FF2B5EF4-FFF2-40B4-BE49-F238E27FC236}">
                <a16:creationId xmlns:a16="http://schemas.microsoft.com/office/drawing/2014/main" id="{E7C05E52-6FFB-C87D-A616-E71B89A8192A}"/>
              </a:ext>
            </a:extLst>
          </p:cNvPr>
          <p:cNvSpPr txBox="1">
            <a:spLocks/>
          </p:cNvSpPr>
          <p:nvPr/>
        </p:nvSpPr>
        <p:spPr>
          <a:xfrm>
            <a:off x="-1" y="147526"/>
            <a:ext cx="2373745" cy="431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b="1" dirty="0"/>
              <a:t>4 </a:t>
            </a:r>
            <a:r>
              <a:rPr lang="zh-CN" altLang="en-US" b="1" dirty="0"/>
              <a:t>数据后处理</a:t>
            </a:r>
          </a:p>
        </p:txBody>
      </p:sp>
      <p:cxnSp>
        <p:nvCxnSpPr>
          <p:cNvPr id="6" name="直接连接符 5">
            <a:extLst>
              <a:ext uri="{FF2B5EF4-FFF2-40B4-BE49-F238E27FC236}">
                <a16:creationId xmlns:a16="http://schemas.microsoft.com/office/drawing/2014/main" id="{2779F495-D949-2A08-9622-787353F147AB}"/>
              </a:ext>
            </a:extLst>
          </p:cNvPr>
          <p:cNvCxnSpPr>
            <a:cxnSpLocks/>
          </p:cNvCxnSpPr>
          <p:nvPr/>
        </p:nvCxnSpPr>
        <p:spPr>
          <a:xfrm>
            <a:off x="-106324" y="579391"/>
            <a:ext cx="2212215" cy="0"/>
          </a:xfrm>
          <a:prstGeom prst="line">
            <a:avLst/>
          </a:prstGeom>
          <a:ln w="41275"/>
        </p:spPr>
        <p:style>
          <a:lnRef idx="1">
            <a:schemeClr val="dk1"/>
          </a:lnRef>
          <a:fillRef idx="0">
            <a:schemeClr val="dk1"/>
          </a:fillRef>
          <a:effectRef idx="0">
            <a:schemeClr val="dk1"/>
          </a:effectRef>
          <a:fontRef idx="minor">
            <a:schemeClr val="tx1"/>
          </a:fontRef>
        </p:style>
      </p:cxnSp>
      <p:sp>
        <p:nvSpPr>
          <p:cNvPr id="2" name="副标题 2">
            <a:extLst>
              <a:ext uri="{FF2B5EF4-FFF2-40B4-BE49-F238E27FC236}">
                <a16:creationId xmlns:a16="http://schemas.microsoft.com/office/drawing/2014/main" id="{1913D428-9D5C-98A8-FB5E-A93901625A53}"/>
              </a:ext>
            </a:extLst>
          </p:cNvPr>
          <p:cNvSpPr txBox="1">
            <a:spLocks/>
          </p:cNvSpPr>
          <p:nvPr/>
        </p:nvSpPr>
        <p:spPr>
          <a:xfrm>
            <a:off x="545135" y="905447"/>
            <a:ext cx="10834255" cy="223367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zh-CN" altLang="en-US" sz="1600" b="1" dirty="0"/>
              <a:t>摘要冗余信息去除：</a:t>
            </a:r>
            <a:r>
              <a:rPr lang="zh-CN" altLang="en-US" sz="1600" dirty="0"/>
              <a:t>生成模型中由于使用</a:t>
            </a:r>
            <a:r>
              <a:rPr lang="en-US" altLang="zh-CN" sz="1600" dirty="0"/>
              <a:t>beam search</a:t>
            </a:r>
            <a:r>
              <a:rPr lang="zh-CN" altLang="en-US" sz="1600" dirty="0"/>
              <a:t>，导致模型会在某一段连续时序中生成重复信息，针对该问题，我们进行了后处理。方法为：</a:t>
            </a:r>
            <a:br>
              <a:rPr lang="en-US" altLang="zh-CN" sz="1600" dirty="0"/>
            </a:br>
            <a:r>
              <a:rPr lang="en-US" altLang="zh-CN" sz="1600" dirty="0"/>
              <a:t>a. </a:t>
            </a:r>
            <a:r>
              <a:rPr lang="zh-CN" altLang="en-US" sz="1600" dirty="0"/>
              <a:t>根据标点符号对生成摘要进行切片，遍历切片，相似度小于阈值的切片加入候选集（经过尝试阈值选择</a:t>
            </a:r>
            <a:r>
              <a:rPr lang="en-US" altLang="zh-CN" sz="1600" dirty="0"/>
              <a:t>0.75</a:t>
            </a:r>
            <a:r>
              <a:rPr lang="zh-CN" altLang="en-US" sz="1600" dirty="0"/>
              <a:t>最优）。</a:t>
            </a:r>
            <a:br>
              <a:rPr lang="en-US" altLang="zh-CN" sz="1600" dirty="0"/>
            </a:br>
            <a:r>
              <a:rPr lang="en-US" altLang="zh-CN" sz="1600" dirty="0"/>
              <a:t>b. </a:t>
            </a:r>
            <a:r>
              <a:rPr lang="zh-CN" altLang="en-US" sz="1600" dirty="0"/>
              <a:t>将候选集中的切片连接作为输出。</a:t>
            </a:r>
            <a:br>
              <a:rPr lang="en-US" altLang="zh-CN" sz="1600" dirty="0"/>
            </a:br>
            <a:r>
              <a:rPr lang="zh-CN" altLang="en-US" sz="1600" dirty="0"/>
              <a:t>其中相似度计算公式为</a:t>
            </a:r>
            <a:endParaRPr lang="en-US" altLang="zh-CN" sz="1600" dirty="0"/>
          </a:p>
        </p:txBody>
      </p:sp>
      <p:pic>
        <p:nvPicPr>
          <p:cNvPr id="7" name="图片 6">
            <a:extLst>
              <a:ext uri="{FF2B5EF4-FFF2-40B4-BE49-F238E27FC236}">
                <a16:creationId xmlns:a16="http://schemas.microsoft.com/office/drawing/2014/main" id="{BD916D41-B0CB-7727-C694-D1C69C5A205F}"/>
              </a:ext>
            </a:extLst>
          </p:cNvPr>
          <p:cNvPicPr>
            <a:picLocks noChangeAspect="1"/>
          </p:cNvPicPr>
          <p:nvPr/>
        </p:nvPicPr>
        <p:blipFill>
          <a:blip r:embed="rId2"/>
          <a:stretch>
            <a:fillRect/>
          </a:stretch>
        </p:blipFill>
        <p:spPr>
          <a:xfrm>
            <a:off x="2672696" y="2219648"/>
            <a:ext cx="5443783" cy="745443"/>
          </a:xfrm>
          <a:prstGeom prst="rect">
            <a:avLst/>
          </a:prstGeom>
        </p:spPr>
      </p:pic>
      <p:sp>
        <p:nvSpPr>
          <p:cNvPr id="8" name="副标题 2">
            <a:extLst>
              <a:ext uri="{FF2B5EF4-FFF2-40B4-BE49-F238E27FC236}">
                <a16:creationId xmlns:a16="http://schemas.microsoft.com/office/drawing/2014/main" id="{1719387F-40BF-6DE1-37F0-163027782376}"/>
              </a:ext>
            </a:extLst>
          </p:cNvPr>
          <p:cNvSpPr txBox="1">
            <a:spLocks/>
          </p:cNvSpPr>
          <p:nvPr/>
        </p:nvSpPr>
        <p:spPr>
          <a:xfrm>
            <a:off x="545135" y="3565378"/>
            <a:ext cx="10834255" cy="8879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en-US" altLang="zh-CN" sz="1600" b="1" dirty="0"/>
              <a:t>OOV</a:t>
            </a:r>
            <a:r>
              <a:rPr lang="zh-CN" altLang="en-US" sz="1600" b="1" dirty="0"/>
              <a:t>处理：</a:t>
            </a:r>
            <a:r>
              <a:rPr lang="zh-CN" altLang="en-US" sz="1600" dirty="0"/>
              <a:t>在生成摘要时一些标点符号由于全角半角原因会产生</a:t>
            </a:r>
            <a:r>
              <a:rPr lang="en-US" altLang="zh-CN" sz="1600" dirty="0"/>
              <a:t>OOV</a:t>
            </a:r>
            <a:r>
              <a:rPr lang="zh-CN" altLang="en-US" sz="1600" dirty="0"/>
              <a:t>现象，我们设计了相关的替换代码。</a:t>
            </a:r>
            <a:endParaRPr lang="en-US" altLang="zh-CN" sz="1600" dirty="0"/>
          </a:p>
          <a:p>
            <a:pPr marL="285750" indent="-285750" algn="l">
              <a:lnSpc>
                <a:spcPct val="100000"/>
              </a:lnSpc>
              <a:buFont typeface="Arial" panose="020B0604020202020204" pitchFamily="34" charset="0"/>
              <a:buChar char="•"/>
            </a:pPr>
            <a:r>
              <a:rPr lang="zh-CN" altLang="en-US" sz="1600" dirty="0"/>
              <a:t>经过以上两种后处理方式，最终在提交结果上会有</a:t>
            </a:r>
            <a:r>
              <a:rPr lang="en-US" altLang="zh-CN" sz="1600" dirty="0"/>
              <a:t>3-10</a:t>
            </a:r>
            <a:r>
              <a:rPr lang="zh-CN" altLang="en-US" sz="1600" dirty="0"/>
              <a:t>分左右的提高。</a:t>
            </a:r>
            <a:endParaRPr lang="en-US" altLang="zh-CN" sz="1600" dirty="0"/>
          </a:p>
        </p:txBody>
      </p:sp>
    </p:spTree>
    <p:extLst>
      <p:ext uri="{BB962C8B-B14F-4D97-AF65-F5344CB8AC3E}">
        <p14:creationId xmlns:p14="http://schemas.microsoft.com/office/powerpoint/2010/main" val="784629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a:extLst>
              <a:ext uri="{FF2B5EF4-FFF2-40B4-BE49-F238E27FC236}">
                <a16:creationId xmlns:a16="http://schemas.microsoft.com/office/drawing/2014/main" id="{E7C05E52-6FFB-C87D-A616-E71B89A8192A}"/>
              </a:ext>
            </a:extLst>
          </p:cNvPr>
          <p:cNvSpPr txBox="1">
            <a:spLocks/>
          </p:cNvSpPr>
          <p:nvPr/>
        </p:nvSpPr>
        <p:spPr>
          <a:xfrm>
            <a:off x="0" y="147526"/>
            <a:ext cx="1182255" cy="431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b="1" dirty="0"/>
              <a:t>5 </a:t>
            </a:r>
            <a:r>
              <a:rPr lang="zh-CN" altLang="en-US" b="1" dirty="0"/>
              <a:t>结果</a:t>
            </a:r>
          </a:p>
        </p:txBody>
      </p:sp>
      <p:cxnSp>
        <p:nvCxnSpPr>
          <p:cNvPr id="6" name="直接连接符 5">
            <a:extLst>
              <a:ext uri="{FF2B5EF4-FFF2-40B4-BE49-F238E27FC236}">
                <a16:creationId xmlns:a16="http://schemas.microsoft.com/office/drawing/2014/main" id="{2779F495-D949-2A08-9622-787353F147AB}"/>
              </a:ext>
            </a:extLst>
          </p:cNvPr>
          <p:cNvCxnSpPr>
            <a:cxnSpLocks/>
          </p:cNvCxnSpPr>
          <p:nvPr/>
        </p:nvCxnSpPr>
        <p:spPr>
          <a:xfrm>
            <a:off x="-106324" y="579391"/>
            <a:ext cx="2212215" cy="0"/>
          </a:xfrm>
          <a:prstGeom prst="line">
            <a:avLst/>
          </a:prstGeom>
          <a:ln w="41275"/>
        </p:spPr>
        <p:style>
          <a:lnRef idx="1">
            <a:schemeClr val="dk1"/>
          </a:lnRef>
          <a:fillRef idx="0">
            <a:schemeClr val="dk1"/>
          </a:fillRef>
          <a:effectRef idx="0">
            <a:schemeClr val="dk1"/>
          </a:effectRef>
          <a:fontRef idx="minor">
            <a:schemeClr val="tx1"/>
          </a:fontRef>
        </p:style>
      </p:cxnSp>
      <p:sp>
        <p:nvSpPr>
          <p:cNvPr id="4" name="副标题 2">
            <a:extLst>
              <a:ext uri="{FF2B5EF4-FFF2-40B4-BE49-F238E27FC236}">
                <a16:creationId xmlns:a16="http://schemas.microsoft.com/office/drawing/2014/main" id="{4571BAE5-30AF-4514-BD6B-D8E221618E74}"/>
              </a:ext>
            </a:extLst>
          </p:cNvPr>
          <p:cNvSpPr txBox="1">
            <a:spLocks/>
          </p:cNvSpPr>
          <p:nvPr/>
        </p:nvSpPr>
        <p:spPr>
          <a:xfrm>
            <a:off x="221673" y="702959"/>
            <a:ext cx="4479636" cy="431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2000" b="1" dirty="0"/>
              <a:t>5.1 </a:t>
            </a:r>
            <a:r>
              <a:rPr lang="zh-CN" altLang="en-US" sz="2000" b="1" dirty="0"/>
              <a:t>评价指标</a:t>
            </a:r>
          </a:p>
        </p:txBody>
      </p:sp>
      <p:sp>
        <p:nvSpPr>
          <p:cNvPr id="11" name="副标题 2">
            <a:extLst>
              <a:ext uri="{FF2B5EF4-FFF2-40B4-BE49-F238E27FC236}">
                <a16:creationId xmlns:a16="http://schemas.microsoft.com/office/drawing/2014/main" id="{CDFBB04D-3346-57F4-7F72-5FE56E47B12D}"/>
              </a:ext>
            </a:extLst>
          </p:cNvPr>
          <p:cNvSpPr txBox="1">
            <a:spLocks/>
          </p:cNvSpPr>
          <p:nvPr/>
        </p:nvSpPr>
        <p:spPr>
          <a:xfrm>
            <a:off x="452581" y="1030221"/>
            <a:ext cx="10834255" cy="10575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zh-CN" altLang="en-US" sz="1600" dirty="0"/>
              <a:t>与任务的评价指标保持一致，选择了</a:t>
            </a:r>
            <a:r>
              <a:rPr lang="en-US" altLang="zh-CN" sz="1600" dirty="0"/>
              <a:t>rouge-1</a:t>
            </a:r>
            <a:r>
              <a:rPr lang="zh-CN" altLang="en-US" sz="1600" dirty="0"/>
              <a:t>、</a:t>
            </a:r>
            <a:r>
              <a:rPr lang="en-US" altLang="zh-CN" sz="1600" dirty="0"/>
              <a:t>rouge-2</a:t>
            </a:r>
            <a:r>
              <a:rPr lang="zh-CN" altLang="en-US" sz="1600" dirty="0"/>
              <a:t>以及</a:t>
            </a:r>
            <a:r>
              <a:rPr lang="en-US" altLang="zh-CN" sz="1600" dirty="0"/>
              <a:t>rouge-l</a:t>
            </a:r>
            <a:r>
              <a:rPr lang="zh-CN" altLang="en-US" sz="1600" dirty="0"/>
              <a:t>，训练中对</a:t>
            </a:r>
            <a:r>
              <a:rPr lang="en-US" altLang="zh-CN" sz="1600" dirty="0"/>
              <a:t>train</a:t>
            </a:r>
            <a:r>
              <a:rPr lang="zh-CN" altLang="en-US" sz="1600" dirty="0"/>
              <a:t>数据按照</a:t>
            </a:r>
            <a:r>
              <a:rPr lang="en-US" altLang="zh-CN" sz="1600" dirty="0"/>
              <a:t>9</a:t>
            </a:r>
            <a:r>
              <a:rPr lang="zh-CN" altLang="en-US" sz="1600" dirty="0"/>
              <a:t>：</a:t>
            </a:r>
            <a:r>
              <a:rPr lang="en-US" altLang="zh-CN" sz="1600" dirty="0"/>
              <a:t>1</a:t>
            </a:r>
            <a:r>
              <a:rPr lang="zh-CN" altLang="en-US" sz="1600" dirty="0"/>
              <a:t>进行分割，</a:t>
            </a:r>
            <a:r>
              <a:rPr lang="en-US" altLang="zh-CN" sz="1600" dirty="0"/>
              <a:t>10%</a:t>
            </a:r>
            <a:r>
              <a:rPr lang="zh-CN" altLang="en-US" sz="1600" dirty="0"/>
              <a:t>的数据作为</a:t>
            </a:r>
            <a:r>
              <a:rPr lang="en-US" altLang="zh-CN" sz="1600" dirty="0"/>
              <a:t>validation</a:t>
            </a:r>
            <a:r>
              <a:rPr lang="zh-CN" altLang="en-US" sz="1600" dirty="0"/>
              <a:t>。</a:t>
            </a:r>
            <a:endParaRPr lang="en-US" altLang="zh-CN" sz="1600" dirty="0"/>
          </a:p>
          <a:p>
            <a:pPr marL="285750" indent="-285750" algn="l">
              <a:lnSpc>
                <a:spcPct val="100000"/>
              </a:lnSpc>
              <a:buFont typeface="Arial" panose="020B0604020202020204" pitchFamily="34" charset="0"/>
              <a:buChar char="•"/>
            </a:pPr>
            <a:r>
              <a:rPr lang="zh-CN" altLang="en-US" sz="1600" dirty="0"/>
              <a:t>对于最终输出模型对</a:t>
            </a:r>
            <a:r>
              <a:rPr lang="en-US" altLang="zh-CN" sz="1600" dirty="0"/>
              <a:t>test</a:t>
            </a:r>
            <a:r>
              <a:rPr lang="zh-CN" altLang="en-US" sz="1600" dirty="0"/>
              <a:t>数据集进行摘要，并且将结果上传到比赛网站，对私有数据集进行打分。</a:t>
            </a:r>
            <a:endParaRPr lang="en-US" altLang="zh-CN" sz="1600" dirty="0"/>
          </a:p>
        </p:txBody>
      </p:sp>
      <p:sp>
        <p:nvSpPr>
          <p:cNvPr id="2" name="副标题 2">
            <a:extLst>
              <a:ext uri="{FF2B5EF4-FFF2-40B4-BE49-F238E27FC236}">
                <a16:creationId xmlns:a16="http://schemas.microsoft.com/office/drawing/2014/main" id="{32DAC58E-B385-C245-0E18-7D19F49C1F00}"/>
              </a:ext>
            </a:extLst>
          </p:cNvPr>
          <p:cNvSpPr txBox="1">
            <a:spLocks/>
          </p:cNvSpPr>
          <p:nvPr/>
        </p:nvSpPr>
        <p:spPr>
          <a:xfrm>
            <a:off x="221673" y="2087784"/>
            <a:ext cx="4479636" cy="431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2000" b="1" dirty="0"/>
              <a:t>5.2 </a:t>
            </a:r>
            <a:r>
              <a:rPr lang="zh-CN" altLang="en-US" sz="2000" b="1" dirty="0"/>
              <a:t>结果展示</a:t>
            </a:r>
          </a:p>
        </p:txBody>
      </p:sp>
      <p:pic>
        <p:nvPicPr>
          <p:cNvPr id="7" name="图片 6">
            <a:extLst>
              <a:ext uri="{FF2B5EF4-FFF2-40B4-BE49-F238E27FC236}">
                <a16:creationId xmlns:a16="http://schemas.microsoft.com/office/drawing/2014/main" id="{5E6A09CD-4A0A-1EB9-820E-F0FC8FB1C82F}"/>
              </a:ext>
            </a:extLst>
          </p:cNvPr>
          <p:cNvPicPr>
            <a:picLocks noChangeAspect="1"/>
          </p:cNvPicPr>
          <p:nvPr/>
        </p:nvPicPr>
        <p:blipFill>
          <a:blip r:embed="rId2"/>
          <a:stretch>
            <a:fillRect/>
          </a:stretch>
        </p:blipFill>
        <p:spPr>
          <a:xfrm>
            <a:off x="2461491" y="2290908"/>
            <a:ext cx="6161511" cy="1455925"/>
          </a:xfrm>
          <a:prstGeom prst="rect">
            <a:avLst/>
          </a:prstGeom>
        </p:spPr>
      </p:pic>
      <p:sp>
        <p:nvSpPr>
          <p:cNvPr id="9" name="文本框 8">
            <a:extLst>
              <a:ext uri="{FF2B5EF4-FFF2-40B4-BE49-F238E27FC236}">
                <a16:creationId xmlns:a16="http://schemas.microsoft.com/office/drawing/2014/main" id="{008C295A-E9EC-BABD-46F2-629143879C13}"/>
              </a:ext>
            </a:extLst>
          </p:cNvPr>
          <p:cNvSpPr txBox="1"/>
          <p:nvPr/>
        </p:nvSpPr>
        <p:spPr>
          <a:xfrm>
            <a:off x="452581" y="3723997"/>
            <a:ext cx="10248365" cy="338554"/>
          </a:xfrm>
          <a:prstGeom prst="rect">
            <a:avLst/>
          </a:prstGeom>
          <a:noFill/>
        </p:spPr>
        <p:txBody>
          <a:bodyPr wrap="square">
            <a:spAutoFit/>
          </a:bodyPr>
          <a:lstStyle/>
          <a:p>
            <a:pPr marL="285750" indent="-285750" algn="l">
              <a:lnSpc>
                <a:spcPct val="100000"/>
              </a:lnSpc>
              <a:buFont typeface="Arial" panose="020B0604020202020204" pitchFamily="34" charset="0"/>
              <a:buChar char="•"/>
            </a:pPr>
            <a:r>
              <a:rPr lang="en-US" altLang="zh-CN" sz="1600" dirty="0"/>
              <a:t>Rouge</a:t>
            </a:r>
            <a:r>
              <a:rPr lang="zh-CN" altLang="en-US" sz="1600" dirty="0"/>
              <a:t>数据来自于</a:t>
            </a:r>
            <a:r>
              <a:rPr lang="en-US" altLang="zh-CN" sz="1600" dirty="0"/>
              <a:t>validation</a:t>
            </a:r>
            <a:r>
              <a:rPr lang="zh-CN" altLang="en-US" sz="1600" dirty="0"/>
              <a:t>的结果，</a:t>
            </a:r>
            <a:r>
              <a:rPr lang="en-US" altLang="zh-CN" sz="1600" dirty="0"/>
              <a:t>Score</a:t>
            </a:r>
            <a:r>
              <a:rPr lang="zh-CN" altLang="en-US" sz="1600" dirty="0"/>
              <a:t>为官网打分结果，在初赛</a:t>
            </a:r>
            <a:r>
              <a:rPr lang="en-US" altLang="zh-CN" sz="1600" dirty="0"/>
              <a:t>996</a:t>
            </a:r>
            <a:r>
              <a:rPr lang="zh-CN" altLang="en-US" sz="1600" dirty="0"/>
              <a:t>个队伍中该成绩大约在前</a:t>
            </a:r>
            <a:r>
              <a:rPr lang="en-US" altLang="zh-CN" sz="1600" dirty="0"/>
              <a:t>20</a:t>
            </a:r>
            <a:r>
              <a:rPr lang="zh-CN" altLang="en-US" sz="1600" dirty="0"/>
              <a:t>。</a:t>
            </a:r>
            <a:endParaRPr lang="en-US" altLang="zh-CN" sz="1600" dirty="0"/>
          </a:p>
        </p:txBody>
      </p:sp>
      <p:pic>
        <p:nvPicPr>
          <p:cNvPr id="14" name="图片 13">
            <a:extLst>
              <a:ext uri="{FF2B5EF4-FFF2-40B4-BE49-F238E27FC236}">
                <a16:creationId xmlns:a16="http://schemas.microsoft.com/office/drawing/2014/main" id="{D1984E82-5FC5-BC9D-B394-3ECF30B50F49}"/>
              </a:ext>
            </a:extLst>
          </p:cNvPr>
          <p:cNvPicPr>
            <a:picLocks noChangeAspect="1"/>
          </p:cNvPicPr>
          <p:nvPr/>
        </p:nvPicPr>
        <p:blipFill>
          <a:blip r:embed="rId3"/>
          <a:stretch>
            <a:fillRect/>
          </a:stretch>
        </p:blipFill>
        <p:spPr>
          <a:xfrm>
            <a:off x="469966" y="4230225"/>
            <a:ext cx="4489672" cy="918793"/>
          </a:xfrm>
          <a:prstGeom prst="rect">
            <a:avLst/>
          </a:prstGeom>
          <a:ln>
            <a:solidFill>
              <a:schemeClr val="accent1"/>
            </a:solidFill>
          </a:ln>
        </p:spPr>
      </p:pic>
      <p:sp>
        <p:nvSpPr>
          <p:cNvPr id="16" name="文本框 15">
            <a:extLst>
              <a:ext uri="{FF2B5EF4-FFF2-40B4-BE49-F238E27FC236}">
                <a16:creationId xmlns:a16="http://schemas.microsoft.com/office/drawing/2014/main" id="{A472F92A-CCA4-F6DC-A6FC-C3C168CDFD24}"/>
              </a:ext>
            </a:extLst>
          </p:cNvPr>
          <p:cNvSpPr txBox="1"/>
          <p:nvPr/>
        </p:nvSpPr>
        <p:spPr>
          <a:xfrm>
            <a:off x="304800" y="6505726"/>
            <a:ext cx="4654838" cy="307777"/>
          </a:xfrm>
          <a:prstGeom prst="rect">
            <a:avLst/>
          </a:prstGeom>
          <a:noFill/>
        </p:spPr>
        <p:txBody>
          <a:bodyPr wrap="square">
            <a:spAutoFit/>
          </a:bodyPr>
          <a:lstStyle/>
          <a:p>
            <a:r>
              <a:rPr lang="zh-CN" altLang="en-US" sz="1400" dirty="0">
                <a:hlinkClick r:id="rId4"/>
              </a:rPr>
              <a:t>客服通话文本摘要提取 竞赛 排行榜</a:t>
            </a:r>
            <a:r>
              <a:rPr lang="en-US" altLang="zh-CN" sz="1400" dirty="0">
                <a:hlinkClick r:id="rId4"/>
              </a:rPr>
              <a:t>- </a:t>
            </a:r>
            <a:r>
              <a:rPr lang="en-US" altLang="zh-CN" sz="1400" dirty="0" err="1">
                <a:hlinkClick r:id="rId4"/>
              </a:rPr>
              <a:t>DataFountain</a:t>
            </a:r>
            <a:endParaRPr lang="zh-CN" altLang="en-US" sz="1400" dirty="0"/>
          </a:p>
        </p:txBody>
      </p:sp>
      <p:pic>
        <p:nvPicPr>
          <p:cNvPr id="8" name="图片 7">
            <a:extLst>
              <a:ext uri="{FF2B5EF4-FFF2-40B4-BE49-F238E27FC236}">
                <a16:creationId xmlns:a16="http://schemas.microsoft.com/office/drawing/2014/main" id="{1182EE31-B98E-0DFB-74C1-BE8EDF49C5A8}"/>
              </a:ext>
            </a:extLst>
          </p:cNvPr>
          <p:cNvPicPr>
            <a:picLocks noChangeAspect="1"/>
          </p:cNvPicPr>
          <p:nvPr/>
        </p:nvPicPr>
        <p:blipFill>
          <a:blip r:embed="rId5"/>
          <a:stretch>
            <a:fillRect/>
          </a:stretch>
        </p:blipFill>
        <p:spPr>
          <a:xfrm>
            <a:off x="6096000" y="4062551"/>
            <a:ext cx="3652124" cy="2618457"/>
          </a:xfrm>
          <a:prstGeom prst="rect">
            <a:avLst/>
          </a:prstGeom>
          <a:ln>
            <a:solidFill>
              <a:schemeClr val="accent1"/>
            </a:solidFill>
          </a:ln>
        </p:spPr>
      </p:pic>
      <p:pic>
        <p:nvPicPr>
          <p:cNvPr id="12" name="图片 11">
            <a:extLst>
              <a:ext uri="{FF2B5EF4-FFF2-40B4-BE49-F238E27FC236}">
                <a16:creationId xmlns:a16="http://schemas.microsoft.com/office/drawing/2014/main" id="{9D808D4F-6A05-517F-B236-6D47A04A4E74}"/>
              </a:ext>
            </a:extLst>
          </p:cNvPr>
          <p:cNvPicPr>
            <a:picLocks noChangeAspect="1"/>
          </p:cNvPicPr>
          <p:nvPr/>
        </p:nvPicPr>
        <p:blipFill>
          <a:blip r:embed="rId6"/>
          <a:stretch>
            <a:fillRect/>
          </a:stretch>
        </p:blipFill>
        <p:spPr>
          <a:xfrm>
            <a:off x="440096" y="5295374"/>
            <a:ext cx="4522569" cy="997576"/>
          </a:xfrm>
          <a:prstGeom prst="rect">
            <a:avLst/>
          </a:prstGeom>
          <a:ln>
            <a:solidFill>
              <a:schemeClr val="accent1"/>
            </a:solidFill>
          </a:ln>
        </p:spPr>
      </p:pic>
    </p:spTree>
    <p:extLst>
      <p:ext uri="{BB962C8B-B14F-4D97-AF65-F5344CB8AC3E}">
        <p14:creationId xmlns:p14="http://schemas.microsoft.com/office/powerpoint/2010/main" val="3061453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a:extLst>
              <a:ext uri="{FF2B5EF4-FFF2-40B4-BE49-F238E27FC236}">
                <a16:creationId xmlns:a16="http://schemas.microsoft.com/office/drawing/2014/main" id="{E7C05E52-6FFB-C87D-A616-E71B89A8192A}"/>
              </a:ext>
            </a:extLst>
          </p:cNvPr>
          <p:cNvSpPr txBox="1">
            <a:spLocks/>
          </p:cNvSpPr>
          <p:nvPr/>
        </p:nvSpPr>
        <p:spPr>
          <a:xfrm>
            <a:off x="0" y="147526"/>
            <a:ext cx="1182255" cy="431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b="1" dirty="0"/>
              <a:t>5 </a:t>
            </a:r>
            <a:r>
              <a:rPr lang="zh-CN" altLang="en-US" b="1" dirty="0"/>
              <a:t>结果</a:t>
            </a:r>
          </a:p>
        </p:txBody>
      </p:sp>
      <p:cxnSp>
        <p:nvCxnSpPr>
          <p:cNvPr id="6" name="直接连接符 5">
            <a:extLst>
              <a:ext uri="{FF2B5EF4-FFF2-40B4-BE49-F238E27FC236}">
                <a16:creationId xmlns:a16="http://schemas.microsoft.com/office/drawing/2014/main" id="{2779F495-D949-2A08-9622-787353F147AB}"/>
              </a:ext>
            </a:extLst>
          </p:cNvPr>
          <p:cNvCxnSpPr>
            <a:cxnSpLocks/>
          </p:cNvCxnSpPr>
          <p:nvPr/>
        </p:nvCxnSpPr>
        <p:spPr>
          <a:xfrm>
            <a:off x="-106324" y="579391"/>
            <a:ext cx="2212215" cy="0"/>
          </a:xfrm>
          <a:prstGeom prst="line">
            <a:avLst/>
          </a:prstGeom>
          <a:ln w="41275"/>
        </p:spPr>
        <p:style>
          <a:lnRef idx="1">
            <a:schemeClr val="dk1"/>
          </a:lnRef>
          <a:fillRef idx="0">
            <a:schemeClr val="dk1"/>
          </a:fillRef>
          <a:effectRef idx="0">
            <a:schemeClr val="dk1"/>
          </a:effectRef>
          <a:fontRef idx="minor">
            <a:schemeClr val="tx1"/>
          </a:fontRef>
        </p:style>
      </p:cxnSp>
      <p:sp>
        <p:nvSpPr>
          <p:cNvPr id="3" name="副标题 2">
            <a:extLst>
              <a:ext uri="{FF2B5EF4-FFF2-40B4-BE49-F238E27FC236}">
                <a16:creationId xmlns:a16="http://schemas.microsoft.com/office/drawing/2014/main" id="{277828DF-2B4C-6D28-B9EC-97DE713C2150}"/>
              </a:ext>
            </a:extLst>
          </p:cNvPr>
          <p:cNvSpPr txBox="1">
            <a:spLocks/>
          </p:cNvSpPr>
          <p:nvPr/>
        </p:nvSpPr>
        <p:spPr>
          <a:xfrm>
            <a:off x="221673" y="702959"/>
            <a:ext cx="4479636" cy="431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2000" b="1" dirty="0"/>
              <a:t>5.3 </a:t>
            </a:r>
            <a:r>
              <a:rPr lang="zh-CN" altLang="en-US" sz="2000" b="1" dirty="0"/>
              <a:t>存在的问题</a:t>
            </a:r>
          </a:p>
        </p:txBody>
      </p:sp>
      <p:sp>
        <p:nvSpPr>
          <p:cNvPr id="8" name="副标题 2">
            <a:extLst>
              <a:ext uri="{FF2B5EF4-FFF2-40B4-BE49-F238E27FC236}">
                <a16:creationId xmlns:a16="http://schemas.microsoft.com/office/drawing/2014/main" id="{CE38F274-89D5-8AC3-53F7-AF410C93589A}"/>
              </a:ext>
            </a:extLst>
          </p:cNvPr>
          <p:cNvSpPr txBox="1">
            <a:spLocks/>
          </p:cNvSpPr>
          <p:nvPr/>
        </p:nvSpPr>
        <p:spPr>
          <a:xfrm>
            <a:off x="526472" y="1231825"/>
            <a:ext cx="10834255" cy="43186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zh-CN" altLang="en-US" sz="1600" dirty="0"/>
              <a:t>生成摘要存在大量重复内容：解决方法</a:t>
            </a:r>
            <a:r>
              <a:rPr lang="en-US" altLang="zh-CN" sz="1600" dirty="0"/>
              <a:t>----</a:t>
            </a:r>
            <a:r>
              <a:rPr lang="zh-CN" altLang="en-US" sz="1600" dirty="0"/>
              <a:t>还没想好。（下图为</a:t>
            </a:r>
            <a:r>
              <a:rPr lang="en-US" altLang="zh-CN" sz="1600" dirty="0"/>
              <a:t>test</a:t>
            </a:r>
            <a:r>
              <a:rPr lang="zh-CN" altLang="en-US" sz="1600" dirty="0"/>
              <a:t>数据集生成的摘要）</a:t>
            </a:r>
            <a:endParaRPr lang="en-US" altLang="zh-CN" sz="1600" dirty="0"/>
          </a:p>
        </p:txBody>
      </p:sp>
      <p:pic>
        <p:nvPicPr>
          <p:cNvPr id="12" name="图片 11">
            <a:extLst>
              <a:ext uri="{FF2B5EF4-FFF2-40B4-BE49-F238E27FC236}">
                <a16:creationId xmlns:a16="http://schemas.microsoft.com/office/drawing/2014/main" id="{6DEA12A8-5B19-18DB-349F-C32AFF2966CE}"/>
              </a:ext>
            </a:extLst>
          </p:cNvPr>
          <p:cNvPicPr>
            <a:picLocks noChangeAspect="1"/>
          </p:cNvPicPr>
          <p:nvPr/>
        </p:nvPicPr>
        <p:blipFill>
          <a:blip r:embed="rId2"/>
          <a:stretch>
            <a:fillRect/>
          </a:stretch>
        </p:blipFill>
        <p:spPr>
          <a:xfrm>
            <a:off x="999783" y="1686480"/>
            <a:ext cx="4491732" cy="1765309"/>
          </a:xfrm>
          <a:prstGeom prst="rect">
            <a:avLst/>
          </a:prstGeom>
        </p:spPr>
      </p:pic>
      <p:sp>
        <p:nvSpPr>
          <p:cNvPr id="13" name="副标题 2">
            <a:extLst>
              <a:ext uri="{FF2B5EF4-FFF2-40B4-BE49-F238E27FC236}">
                <a16:creationId xmlns:a16="http://schemas.microsoft.com/office/drawing/2014/main" id="{03910BB6-BA9C-CE0F-6778-345D2B701B16}"/>
              </a:ext>
            </a:extLst>
          </p:cNvPr>
          <p:cNvSpPr txBox="1">
            <a:spLocks/>
          </p:cNvSpPr>
          <p:nvPr/>
        </p:nvSpPr>
        <p:spPr>
          <a:xfrm>
            <a:off x="578398" y="3500289"/>
            <a:ext cx="10834255" cy="43186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zh-CN" altLang="en-US" sz="1600" dirty="0"/>
              <a:t>目前感觉可能问题出在数据集的</a:t>
            </a:r>
            <a:r>
              <a:rPr lang="en-US" altLang="zh-CN" sz="1600" dirty="0"/>
              <a:t>Ground Truth</a:t>
            </a:r>
            <a:r>
              <a:rPr lang="zh-CN" altLang="en-US" sz="1600" dirty="0"/>
              <a:t>分布上，因为数据集中也存在类似现象，可能根源就是因为数据集的问题（下图为</a:t>
            </a:r>
            <a:r>
              <a:rPr lang="en-US" altLang="zh-CN" sz="1600" dirty="0"/>
              <a:t>train</a:t>
            </a:r>
            <a:r>
              <a:rPr lang="zh-CN" altLang="en-US" sz="1600" dirty="0"/>
              <a:t>数据的</a:t>
            </a:r>
            <a:r>
              <a:rPr lang="en-US" altLang="zh-CN" sz="1600" dirty="0"/>
              <a:t>ground truth</a:t>
            </a:r>
            <a:r>
              <a:rPr lang="zh-CN" altLang="en-US" sz="1600" dirty="0"/>
              <a:t>摘要）</a:t>
            </a:r>
            <a:endParaRPr lang="en-US" altLang="zh-CN" sz="1600" dirty="0"/>
          </a:p>
        </p:txBody>
      </p:sp>
      <p:pic>
        <p:nvPicPr>
          <p:cNvPr id="17" name="图片 16">
            <a:extLst>
              <a:ext uri="{FF2B5EF4-FFF2-40B4-BE49-F238E27FC236}">
                <a16:creationId xmlns:a16="http://schemas.microsoft.com/office/drawing/2014/main" id="{F5919AB4-5FBE-4104-F666-CBD157B7132C}"/>
              </a:ext>
            </a:extLst>
          </p:cNvPr>
          <p:cNvPicPr>
            <a:picLocks noChangeAspect="1"/>
          </p:cNvPicPr>
          <p:nvPr/>
        </p:nvPicPr>
        <p:blipFill>
          <a:blip r:embed="rId3"/>
          <a:stretch>
            <a:fillRect/>
          </a:stretch>
        </p:blipFill>
        <p:spPr>
          <a:xfrm>
            <a:off x="999783" y="4209932"/>
            <a:ext cx="3803126" cy="2339127"/>
          </a:xfrm>
          <a:prstGeom prst="rect">
            <a:avLst/>
          </a:prstGeom>
        </p:spPr>
      </p:pic>
    </p:spTree>
    <p:extLst>
      <p:ext uri="{BB962C8B-B14F-4D97-AF65-F5344CB8AC3E}">
        <p14:creationId xmlns:p14="http://schemas.microsoft.com/office/powerpoint/2010/main" val="3820061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a:extLst>
              <a:ext uri="{FF2B5EF4-FFF2-40B4-BE49-F238E27FC236}">
                <a16:creationId xmlns:a16="http://schemas.microsoft.com/office/drawing/2014/main" id="{E7C05E52-6FFB-C87D-A616-E71B89A8192A}"/>
              </a:ext>
            </a:extLst>
          </p:cNvPr>
          <p:cNvSpPr txBox="1">
            <a:spLocks/>
          </p:cNvSpPr>
          <p:nvPr/>
        </p:nvSpPr>
        <p:spPr>
          <a:xfrm>
            <a:off x="0" y="147526"/>
            <a:ext cx="2687782" cy="431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b="1" dirty="0"/>
              <a:t>6 </a:t>
            </a:r>
            <a:r>
              <a:rPr lang="zh-CN" altLang="en-US" b="1" dirty="0"/>
              <a:t>成员分工</a:t>
            </a:r>
          </a:p>
        </p:txBody>
      </p:sp>
      <p:cxnSp>
        <p:nvCxnSpPr>
          <p:cNvPr id="6" name="直接连接符 5">
            <a:extLst>
              <a:ext uri="{FF2B5EF4-FFF2-40B4-BE49-F238E27FC236}">
                <a16:creationId xmlns:a16="http://schemas.microsoft.com/office/drawing/2014/main" id="{2779F495-D949-2A08-9622-787353F147AB}"/>
              </a:ext>
            </a:extLst>
          </p:cNvPr>
          <p:cNvCxnSpPr>
            <a:cxnSpLocks/>
          </p:cNvCxnSpPr>
          <p:nvPr/>
        </p:nvCxnSpPr>
        <p:spPr>
          <a:xfrm>
            <a:off x="-106324" y="579391"/>
            <a:ext cx="2212215" cy="0"/>
          </a:xfrm>
          <a:prstGeom prst="line">
            <a:avLst/>
          </a:prstGeom>
          <a:ln w="41275"/>
        </p:spPr>
        <p:style>
          <a:lnRef idx="1">
            <a:schemeClr val="dk1"/>
          </a:lnRef>
          <a:fillRef idx="0">
            <a:schemeClr val="dk1"/>
          </a:fillRef>
          <a:effectRef idx="0">
            <a:schemeClr val="dk1"/>
          </a:effectRef>
          <a:fontRef idx="minor">
            <a:schemeClr val="tx1"/>
          </a:fontRef>
        </p:style>
      </p:cxnSp>
      <p:sp>
        <p:nvSpPr>
          <p:cNvPr id="10" name="副标题 2">
            <a:extLst>
              <a:ext uri="{FF2B5EF4-FFF2-40B4-BE49-F238E27FC236}">
                <a16:creationId xmlns:a16="http://schemas.microsoft.com/office/drawing/2014/main" id="{ED392EED-A1D6-232C-B622-03EE7E171E40}"/>
              </a:ext>
            </a:extLst>
          </p:cNvPr>
          <p:cNvSpPr txBox="1">
            <a:spLocks/>
          </p:cNvSpPr>
          <p:nvPr/>
        </p:nvSpPr>
        <p:spPr>
          <a:xfrm>
            <a:off x="87745" y="3213067"/>
            <a:ext cx="2687782" cy="431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b="1" dirty="0"/>
              <a:t>7 </a:t>
            </a:r>
            <a:r>
              <a:rPr lang="zh-CN" altLang="en-US" b="1" dirty="0"/>
              <a:t>参考资料</a:t>
            </a:r>
          </a:p>
        </p:txBody>
      </p:sp>
      <p:cxnSp>
        <p:nvCxnSpPr>
          <p:cNvPr id="12" name="直接连接符 11">
            <a:extLst>
              <a:ext uri="{FF2B5EF4-FFF2-40B4-BE49-F238E27FC236}">
                <a16:creationId xmlns:a16="http://schemas.microsoft.com/office/drawing/2014/main" id="{033B662F-6E66-D6A3-1418-904F79D3D8C0}"/>
              </a:ext>
            </a:extLst>
          </p:cNvPr>
          <p:cNvCxnSpPr>
            <a:cxnSpLocks/>
          </p:cNvCxnSpPr>
          <p:nvPr/>
        </p:nvCxnSpPr>
        <p:spPr>
          <a:xfrm>
            <a:off x="-124798" y="3721132"/>
            <a:ext cx="2212215" cy="0"/>
          </a:xfrm>
          <a:prstGeom prst="line">
            <a:avLst/>
          </a:prstGeom>
          <a:ln w="41275"/>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8080451B-6E8F-CB8B-5444-4ACFB9A2FDAC}"/>
              </a:ext>
            </a:extLst>
          </p:cNvPr>
          <p:cNvSpPr txBox="1"/>
          <p:nvPr/>
        </p:nvSpPr>
        <p:spPr>
          <a:xfrm>
            <a:off x="981309" y="4280111"/>
            <a:ext cx="10104583" cy="199849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1400" dirty="0" err="1">
                <a:hlinkClick r:id="rId2"/>
              </a:rPr>
              <a:t>PaddleNLP</a:t>
            </a:r>
            <a:r>
              <a:rPr lang="en-US" altLang="zh-CN" sz="1400" dirty="0">
                <a:hlinkClick r:id="rId2"/>
              </a:rPr>
              <a:t>/applications/</a:t>
            </a:r>
            <a:r>
              <a:rPr lang="en-US" altLang="zh-CN" sz="1400" dirty="0" err="1">
                <a:hlinkClick r:id="rId2"/>
              </a:rPr>
              <a:t>text_summarization</a:t>
            </a:r>
            <a:r>
              <a:rPr lang="en-US" altLang="zh-CN" sz="1400" dirty="0">
                <a:hlinkClick r:id="rId2"/>
              </a:rPr>
              <a:t>/finetune at develop · </a:t>
            </a:r>
            <a:r>
              <a:rPr lang="en-US" altLang="zh-CN" sz="1400" dirty="0" err="1">
                <a:hlinkClick r:id="rId2"/>
              </a:rPr>
              <a:t>PaddlePaddle</a:t>
            </a:r>
            <a:r>
              <a:rPr lang="en-US" altLang="zh-CN" sz="1400" dirty="0">
                <a:hlinkClick r:id="rId2"/>
              </a:rPr>
              <a:t>/</a:t>
            </a:r>
            <a:r>
              <a:rPr lang="en-US" altLang="zh-CN" sz="1400" dirty="0" err="1">
                <a:hlinkClick r:id="rId2"/>
              </a:rPr>
              <a:t>PaddleNLP</a:t>
            </a:r>
            <a:r>
              <a:rPr lang="en-US" altLang="zh-CN" sz="1400" dirty="0">
                <a:hlinkClick r:id="rId2"/>
              </a:rPr>
              <a:t> · GitHub</a:t>
            </a:r>
            <a:endParaRPr lang="en-US" altLang="zh-CN" sz="1400" dirty="0"/>
          </a:p>
          <a:p>
            <a:pPr marL="285750" indent="-285750">
              <a:lnSpc>
                <a:spcPct val="150000"/>
              </a:lnSpc>
              <a:buFont typeface="Arial" panose="020B0604020202020204" pitchFamily="34" charset="0"/>
              <a:buChar char="•"/>
            </a:pPr>
            <a:r>
              <a:rPr lang="zh-CN" altLang="en-US" sz="1400" dirty="0">
                <a:hlinkClick r:id="rId3"/>
              </a:rPr>
              <a:t>微调</a:t>
            </a:r>
            <a:r>
              <a:rPr lang="en-US" altLang="zh-CN" sz="1400" dirty="0">
                <a:hlinkClick r:id="rId3"/>
              </a:rPr>
              <a:t>Transformer</a:t>
            </a:r>
            <a:r>
              <a:rPr lang="zh-CN" altLang="en-US" sz="1400" dirty="0">
                <a:hlinkClick r:id="rId3"/>
              </a:rPr>
              <a:t>的高级技法 </a:t>
            </a:r>
            <a:r>
              <a:rPr lang="en-US" altLang="zh-CN" sz="1400" dirty="0">
                <a:hlinkClick r:id="rId3"/>
              </a:rPr>
              <a:t>- </a:t>
            </a:r>
            <a:r>
              <a:rPr lang="zh-CN" altLang="en-US" sz="1400" dirty="0">
                <a:hlinkClick r:id="rId3"/>
              </a:rPr>
              <a:t>知乎 </a:t>
            </a:r>
            <a:r>
              <a:rPr lang="en-US" altLang="zh-CN" sz="1400" dirty="0">
                <a:hlinkClick r:id="rId3"/>
              </a:rPr>
              <a:t>(zhihu.com)</a:t>
            </a:r>
            <a:endParaRPr lang="en-US" altLang="zh-CN" sz="1400" dirty="0"/>
          </a:p>
          <a:p>
            <a:pPr marL="285750" indent="-285750">
              <a:lnSpc>
                <a:spcPct val="150000"/>
              </a:lnSpc>
              <a:buFont typeface="Arial" panose="020B0604020202020204" pitchFamily="34" charset="0"/>
              <a:buChar char="•"/>
            </a:pPr>
            <a:r>
              <a:rPr lang="en-US" altLang="zh-CN" sz="1400" dirty="0">
                <a:hlinkClick r:id="rId4"/>
              </a:rPr>
              <a:t>[1912.08777] PEGASUS: Pre-training with Extracted Gap-sentences for Abstractive Summarization (arxiv.org)</a:t>
            </a:r>
            <a:endParaRPr lang="en-US" altLang="zh-CN" sz="1400" dirty="0"/>
          </a:p>
          <a:p>
            <a:pPr marL="285750" indent="-285750">
              <a:lnSpc>
                <a:spcPct val="150000"/>
              </a:lnSpc>
              <a:buFont typeface="Arial" panose="020B0604020202020204" pitchFamily="34" charset="0"/>
              <a:buChar char="•"/>
            </a:pPr>
            <a:r>
              <a:rPr lang="en-US" altLang="zh-CN" sz="1400" dirty="0">
                <a:hlinkClick r:id="rId5"/>
              </a:rPr>
              <a:t>TARGET-SIDE INPUT AUGMENTATION FOR SEQUENCE(openreview.net)</a:t>
            </a:r>
            <a:endParaRPr lang="en-US" altLang="zh-CN" sz="1400" dirty="0"/>
          </a:p>
          <a:p>
            <a:pPr marL="285750" indent="-285750">
              <a:lnSpc>
                <a:spcPct val="150000"/>
              </a:lnSpc>
              <a:buFont typeface="Arial" panose="020B0604020202020204" pitchFamily="34" charset="0"/>
              <a:buChar char="•"/>
            </a:pPr>
            <a:r>
              <a:rPr lang="en-US" altLang="zh-CN" sz="1400" dirty="0">
                <a:hlinkClick r:id="rId6"/>
              </a:rPr>
              <a:t>NLP</a:t>
            </a:r>
            <a:r>
              <a:rPr lang="zh-CN" altLang="en-US" sz="1400" dirty="0">
                <a:hlinkClick r:id="rId6"/>
              </a:rPr>
              <a:t>评估指标之</a:t>
            </a:r>
            <a:r>
              <a:rPr lang="en-US" altLang="zh-CN" sz="1400" dirty="0">
                <a:hlinkClick r:id="rId6"/>
              </a:rPr>
              <a:t>ROUGE - </a:t>
            </a:r>
            <a:r>
              <a:rPr lang="zh-CN" altLang="en-US" sz="1400" dirty="0">
                <a:hlinkClick r:id="rId6"/>
              </a:rPr>
              <a:t>知乎 </a:t>
            </a:r>
            <a:r>
              <a:rPr lang="en-US" altLang="zh-CN" sz="1400" dirty="0">
                <a:hlinkClick r:id="rId6"/>
              </a:rPr>
              <a:t>(zhihu.com)</a:t>
            </a:r>
            <a:endParaRPr lang="en-US" altLang="zh-CN" sz="1400" dirty="0"/>
          </a:p>
          <a:p>
            <a:pPr marL="285750" indent="-285750">
              <a:lnSpc>
                <a:spcPct val="150000"/>
              </a:lnSpc>
              <a:buFont typeface="Arial" panose="020B0604020202020204" pitchFamily="34" charset="0"/>
              <a:buChar char="•"/>
            </a:pPr>
            <a:r>
              <a:rPr lang="en-US" altLang="zh-CN" sz="1400" dirty="0">
                <a:hlinkClick r:id="rId7"/>
              </a:rPr>
              <a:t>SPACES</a:t>
            </a:r>
            <a:r>
              <a:rPr lang="zh-CN" altLang="en-US" sz="1400" dirty="0">
                <a:hlinkClick r:id="rId7"/>
              </a:rPr>
              <a:t>：“抽取</a:t>
            </a:r>
            <a:r>
              <a:rPr lang="en-US" altLang="zh-CN" sz="1400" dirty="0">
                <a:hlinkClick r:id="rId7"/>
              </a:rPr>
              <a:t>-</a:t>
            </a:r>
            <a:r>
              <a:rPr lang="zh-CN" altLang="en-US" sz="1400" dirty="0">
                <a:hlinkClick r:id="rId7"/>
              </a:rPr>
              <a:t>生成”式长文本摘要（法研杯总结） </a:t>
            </a:r>
            <a:r>
              <a:rPr lang="en-US" altLang="zh-CN" sz="1400" dirty="0">
                <a:hlinkClick r:id="rId7"/>
              </a:rPr>
              <a:t>- </a:t>
            </a:r>
            <a:r>
              <a:rPr lang="zh-CN" altLang="en-US" sz="1400" dirty="0">
                <a:hlinkClick r:id="rId7"/>
              </a:rPr>
              <a:t>科学空间</a:t>
            </a:r>
            <a:r>
              <a:rPr lang="en-US" altLang="zh-CN" sz="1400" dirty="0">
                <a:hlinkClick r:id="rId7"/>
              </a:rPr>
              <a:t>|Scientific Spaces (kexue.fm)</a:t>
            </a:r>
            <a:endParaRPr lang="zh-CN" altLang="en-US" sz="1400" dirty="0"/>
          </a:p>
        </p:txBody>
      </p:sp>
      <p:pic>
        <p:nvPicPr>
          <p:cNvPr id="3" name="图片 2">
            <a:extLst>
              <a:ext uri="{FF2B5EF4-FFF2-40B4-BE49-F238E27FC236}">
                <a16:creationId xmlns:a16="http://schemas.microsoft.com/office/drawing/2014/main" id="{599CDE5B-861A-E3D6-6FA9-28AD769C787F}"/>
              </a:ext>
            </a:extLst>
          </p:cNvPr>
          <p:cNvPicPr>
            <a:picLocks noChangeAspect="1"/>
          </p:cNvPicPr>
          <p:nvPr/>
        </p:nvPicPr>
        <p:blipFill>
          <a:blip r:embed="rId8"/>
          <a:stretch>
            <a:fillRect/>
          </a:stretch>
        </p:blipFill>
        <p:spPr>
          <a:xfrm>
            <a:off x="1940799" y="1011256"/>
            <a:ext cx="8077200" cy="1819275"/>
          </a:xfrm>
          <a:prstGeom prst="rect">
            <a:avLst/>
          </a:prstGeom>
        </p:spPr>
      </p:pic>
    </p:spTree>
    <p:extLst>
      <p:ext uri="{BB962C8B-B14F-4D97-AF65-F5344CB8AC3E}">
        <p14:creationId xmlns:p14="http://schemas.microsoft.com/office/powerpoint/2010/main" val="670946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E6C10D8D-591B-D181-8441-D04D9954EA3B}"/>
              </a:ext>
            </a:extLst>
          </p:cNvPr>
          <p:cNvSpPr>
            <a:spLocks noGrp="1"/>
          </p:cNvSpPr>
          <p:nvPr>
            <p:ph type="subTitle" idx="1"/>
          </p:nvPr>
        </p:nvSpPr>
        <p:spPr>
          <a:xfrm>
            <a:off x="0" y="147526"/>
            <a:ext cx="2431312" cy="431865"/>
          </a:xfrm>
        </p:spPr>
        <p:txBody>
          <a:bodyPr>
            <a:normAutofit/>
          </a:bodyPr>
          <a:lstStyle/>
          <a:p>
            <a:pPr algn="l"/>
            <a:r>
              <a:rPr lang="en-US" altLang="zh-CN" b="1" dirty="0"/>
              <a:t>1 </a:t>
            </a:r>
            <a:r>
              <a:rPr lang="zh-CN" altLang="en-US" b="1" dirty="0"/>
              <a:t>任务分析</a:t>
            </a:r>
          </a:p>
        </p:txBody>
      </p:sp>
      <p:cxnSp>
        <p:nvCxnSpPr>
          <p:cNvPr id="9" name="直接连接符 8">
            <a:extLst>
              <a:ext uri="{FF2B5EF4-FFF2-40B4-BE49-F238E27FC236}">
                <a16:creationId xmlns:a16="http://schemas.microsoft.com/office/drawing/2014/main" id="{9E6B5D8F-9841-627E-CB5D-2EC49A932808}"/>
              </a:ext>
            </a:extLst>
          </p:cNvPr>
          <p:cNvCxnSpPr>
            <a:cxnSpLocks/>
          </p:cNvCxnSpPr>
          <p:nvPr/>
        </p:nvCxnSpPr>
        <p:spPr>
          <a:xfrm>
            <a:off x="-106324" y="579391"/>
            <a:ext cx="2431312" cy="0"/>
          </a:xfrm>
          <a:prstGeom prst="line">
            <a:avLst/>
          </a:prstGeom>
          <a:ln w="41275"/>
        </p:spPr>
        <p:style>
          <a:lnRef idx="1">
            <a:schemeClr val="dk1"/>
          </a:lnRef>
          <a:fillRef idx="0">
            <a:schemeClr val="dk1"/>
          </a:fillRef>
          <a:effectRef idx="0">
            <a:schemeClr val="dk1"/>
          </a:effectRef>
          <a:fontRef idx="minor">
            <a:schemeClr val="tx1"/>
          </a:fontRef>
        </p:style>
      </p:cxnSp>
      <p:sp>
        <p:nvSpPr>
          <p:cNvPr id="2" name="副标题 2">
            <a:extLst>
              <a:ext uri="{FF2B5EF4-FFF2-40B4-BE49-F238E27FC236}">
                <a16:creationId xmlns:a16="http://schemas.microsoft.com/office/drawing/2014/main" id="{90B63E2A-091C-4BBA-E99E-CC90439DD79A}"/>
              </a:ext>
            </a:extLst>
          </p:cNvPr>
          <p:cNvSpPr txBox="1">
            <a:spLocks/>
          </p:cNvSpPr>
          <p:nvPr/>
        </p:nvSpPr>
        <p:spPr>
          <a:xfrm>
            <a:off x="627967" y="1285083"/>
            <a:ext cx="11157633" cy="460021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50000"/>
              </a:lnSpc>
              <a:buFont typeface="Arial" panose="020B0604020202020204" pitchFamily="34" charset="0"/>
              <a:buChar char="•"/>
            </a:pPr>
            <a:r>
              <a:rPr lang="zh-CN" altLang="en-US" sz="1800" b="1" dirty="0"/>
              <a:t>任务定位：</a:t>
            </a:r>
            <a:r>
              <a:rPr lang="zh-CN" altLang="en-US" sz="1800" dirty="0"/>
              <a:t>文本摘要是通过对于输入长文本内容进行概括而输出精炼的核心内容，而本任务的语言文本来自于客服通话，题目希望我们通过</a:t>
            </a:r>
            <a:r>
              <a:rPr lang="zh-CN" altLang="en-US" sz="1800" b="1" dirty="0">
                <a:effectLst/>
              </a:rPr>
              <a:t>监督学习</a:t>
            </a:r>
            <a:r>
              <a:rPr lang="zh-CN" altLang="en-US" sz="1800" dirty="0"/>
              <a:t>来解决摘要问题。</a:t>
            </a:r>
            <a:endParaRPr lang="en-US" altLang="zh-CN" sz="1800" dirty="0"/>
          </a:p>
          <a:p>
            <a:pPr marL="285750" indent="-285750" algn="l">
              <a:lnSpc>
                <a:spcPct val="150000"/>
              </a:lnSpc>
              <a:buFont typeface="Arial" panose="020B0604020202020204" pitchFamily="34" charset="0"/>
              <a:buChar char="•"/>
            </a:pPr>
            <a:r>
              <a:rPr lang="zh-CN" altLang="en-US" sz="1800" b="1" dirty="0"/>
              <a:t>任务调研：</a:t>
            </a:r>
            <a:r>
              <a:rPr lang="zh-CN" altLang="en-US" sz="1800" dirty="0"/>
              <a:t>在前期调研阶段，我们三位组员一起花费了大约半周时间，我们首先对于任务内容进行了分析，得出了该任务的难点：</a:t>
            </a:r>
            <a:br>
              <a:rPr lang="en-US" altLang="zh-CN" sz="1800" dirty="0"/>
            </a:br>
            <a:r>
              <a:rPr lang="en-US" altLang="zh-CN" sz="1800" dirty="0"/>
              <a:t>A.  </a:t>
            </a:r>
            <a:r>
              <a:rPr lang="zh-CN" altLang="en-US" sz="1800" dirty="0"/>
              <a:t>文本与摘要均</a:t>
            </a:r>
            <a:r>
              <a:rPr lang="zh-CN" altLang="en-US" sz="1800" b="1" dirty="0"/>
              <a:t>过长</a:t>
            </a:r>
            <a:br>
              <a:rPr lang="en-US" altLang="zh-CN" sz="1800" dirty="0"/>
            </a:br>
            <a:r>
              <a:rPr lang="en-US" altLang="zh-CN" sz="1800" dirty="0"/>
              <a:t>B.  </a:t>
            </a:r>
            <a:r>
              <a:rPr lang="zh-CN" altLang="en-US" sz="1800" dirty="0"/>
              <a:t>对话的前后文存在明显异质性和</a:t>
            </a:r>
            <a:r>
              <a:rPr lang="zh-CN" altLang="en-US" sz="1800" b="1" dirty="0"/>
              <a:t>大量冗余信息</a:t>
            </a:r>
            <a:r>
              <a:rPr lang="zh-CN" altLang="en-US" sz="1800" dirty="0"/>
              <a:t>，</a:t>
            </a:r>
            <a:r>
              <a:rPr lang="zh-CN" altLang="en-US" sz="1800" b="1" dirty="0"/>
              <a:t>不适合抽取式</a:t>
            </a:r>
            <a:r>
              <a:rPr lang="zh-CN" altLang="en-US" sz="1800" dirty="0"/>
              <a:t>提取摘要任务</a:t>
            </a:r>
            <a:br>
              <a:rPr lang="en-US" altLang="zh-CN" sz="1800" dirty="0"/>
            </a:br>
            <a:r>
              <a:rPr lang="en-US" altLang="zh-CN" sz="1800" dirty="0"/>
              <a:t>C.</a:t>
            </a:r>
            <a:r>
              <a:rPr lang="zh-CN" altLang="en-US" sz="1800" dirty="0"/>
              <a:t>  数据量</a:t>
            </a:r>
            <a:r>
              <a:rPr lang="zh-CN" altLang="en-US" sz="1800" b="1" dirty="0"/>
              <a:t>极少</a:t>
            </a:r>
            <a:br>
              <a:rPr lang="en-US" altLang="zh-CN" sz="1800" dirty="0"/>
            </a:br>
            <a:r>
              <a:rPr lang="en-US" altLang="zh-CN" sz="1800" dirty="0"/>
              <a:t>D.  </a:t>
            </a:r>
            <a:r>
              <a:rPr lang="zh-CN" altLang="en-US" sz="1800" dirty="0"/>
              <a:t>语音转文本中存在</a:t>
            </a:r>
            <a:r>
              <a:rPr lang="zh-CN" altLang="en-US" sz="1800" b="1" dirty="0"/>
              <a:t>转换错误</a:t>
            </a:r>
            <a:endParaRPr lang="en-US" altLang="zh-CN" sz="1800" b="1" dirty="0"/>
          </a:p>
          <a:p>
            <a:pPr marL="285750" indent="-285750" algn="l">
              <a:lnSpc>
                <a:spcPct val="150000"/>
              </a:lnSpc>
              <a:buFont typeface="Arial" panose="020B0604020202020204" pitchFamily="34" charset="0"/>
              <a:buChar char="•"/>
            </a:pPr>
            <a:r>
              <a:rPr lang="zh-CN" altLang="en-US" sz="1800" b="1" dirty="0"/>
              <a:t>解决方案：</a:t>
            </a:r>
            <a:r>
              <a:rPr lang="zh-CN" altLang="en-US" sz="1800" dirty="0"/>
              <a:t>最终根据这些难点，我们使用了</a:t>
            </a:r>
            <a:r>
              <a:rPr lang="zh-CN" altLang="en-US" sz="1800" b="1" dirty="0"/>
              <a:t>“迭代生成提取片段”</a:t>
            </a:r>
            <a:r>
              <a:rPr lang="zh-CN" altLang="en-US" sz="1800" dirty="0"/>
              <a:t>进行预处理，以及基于</a:t>
            </a:r>
            <a:r>
              <a:rPr lang="en-US" altLang="zh-CN" sz="1800" dirty="0"/>
              <a:t>transformer</a:t>
            </a:r>
            <a:r>
              <a:rPr lang="zh-CN" altLang="en-US" sz="1800" dirty="0"/>
              <a:t>的</a:t>
            </a:r>
            <a:r>
              <a:rPr lang="en-US" altLang="zh-CN" sz="1800" b="1" dirty="0"/>
              <a:t>PEGASUS</a:t>
            </a:r>
            <a:r>
              <a:rPr lang="zh-CN" altLang="en-US" sz="1800" b="1" dirty="0"/>
              <a:t>模型</a:t>
            </a:r>
            <a:r>
              <a:rPr lang="zh-CN" altLang="en-US" sz="1800" dirty="0"/>
              <a:t>进行微调完成该项任务</a:t>
            </a:r>
            <a:endParaRPr lang="en-US" altLang="zh-CN" sz="1800" dirty="0"/>
          </a:p>
        </p:txBody>
      </p:sp>
    </p:spTree>
    <p:extLst>
      <p:ext uri="{BB962C8B-B14F-4D97-AF65-F5344CB8AC3E}">
        <p14:creationId xmlns:p14="http://schemas.microsoft.com/office/powerpoint/2010/main" val="997788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 name="组合 163">
            <a:extLst>
              <a:ext uri="{FF2B5EF4-FFF2-40B4-BE49-F238E27FC236}">
                <a16:creationId xmlns:a16="http://schemas.microsoft.com/office/drawing/2014/main" id="{15338D99-3555-14F8-EF87-4FDB702BBF1A}"/>
              </a:ext>
            </a:extLst>
          </p:cNvPr>
          <p:cNvGrpSpPr/>
          <p:nvPr/>
        </p:nvGrpSpPr>
        <p:grpSpPr>
          <a:xfrm>
            <a:off x="815164" y="1405838"/>
            <a:ext cx="10150547" cy="4816081"/>
            <a:chOff x="404038" y="994712"/>
            <a:chExt cx="10150547" cy="4816081"/>
          </a:xfrm>
        </p:grpSpPr>
        <p:sp>
          <p:nvSpPr>
            <p:cNvPr id="2" name="矩形: 圆角 1">
              <a:extLst>
                <a:ext uri="{FF2B5EF4-FFF2-40B4-BE49-F238E27FC236}">
                  <a16:creationId xmlns:a16="http://schemas.microsoft.com/office/drawing/2014/main" id="{8E2DAB16-7A28-4780-331F-A615AAE07DD1}"/>
                </a:ext>
              </a:extLst>
            </p:cNvPr>
            <p:cNvSpPr/>
            <p:nvPr/>
          </p:nvSpPr>
          <p:spPr>
            <a:xfrm>
              <a:off x="404038" y="994712"/>
              <a:ext cx="1233377" cy="693699"/>
            </a:xfrm>
            <a:prstGeom prst="roundRect">
              <a:avLst/>
            </a:prstGeom>
            <a:solidFill>
              <a:srgbClr val="83DD9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宋体" panose="02010600030101010101" pitchFamily="2" charset="-122"/>
                  <a:ea typeface="宋体" panose="02010600030101010101" pitchFamily="2" charset="-122"/>
                </a:rPr>
                <a:t>训练文本</a:t>
              </a:r>
            </a:p>
          </p:txBody>
        </p:sp>
        <p:sp>
          <p:nvSpPr>
            <p:cNvPr id="7" name="矩形: 圆角 6">
              <a:extLst>
                <a:ext uri="{FF2B5EF4-FFF2-40B4-BE49-F238E27FC236}">
                  <a16:creationId xmlns:a16="http://schemas.microsoft.com/office/drawing/2014/main" id="{6C94FD13-A846-1E61-2FEE-6EA8546C8B1A}"/>
                </a:ext>
              </a:extLst>
            </p:cNvPr>
            <p:cNvSpPr/>
            <p:nvPr/>
          </p:nvSpPr>
          <p:spPr>
            <a:xfrm>
              <a:off x="3032626" y="994713"/>
              <a:ext cx="2254169" cy="693699"/>
            </a:xfrm>
            <a:prstGeom prst="roundRect">
              <a:avLst/>
            </a:prstGeom>
            <a:solidFill>
              <a:srgbClr val="71B9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宋体" panose="02010600030101010101" pitchFamily="2" charset="-122"/>
                  <a:ea typeface="宋体" panose="02010600030101010101" pitchFamily="2" charset="-122"/>
                </a:rPr>
                <a:t>PEGASUS </a:t>
              </a:r>
              <a:endParaRPr lang="zh-CN" altLang="en-US" sz="1600" dirty="0">
                <a:solidFill>
                  <a:schemeClr val="tx1"/>
                </a:solidFill>
                <a:latin typeface="宋体" panose="02010600030101010101" pitchFamily="2" charset="-122"/>
                <a:ea typeface="宋体" panose="02010600030101010101" pitchFamily="2" charset="-122"/>
              </a:endParaRPr>
            </a:p>
          </p:txBody>
        </p:sp>
        <p:sp>
          <p:nvSpPr>
            <p:cNvPr id="13" name="矩形: 圆角 12">
              <a:extLst>
                <a:ext uri="{FF2B5EF4-FFF2-40B4-BE49-F238E27FC236}">
                  <a16:creationId xmlns:a16="http://schemas.microsoft.com/office/drawing/2014/main" id="{70DC49CA-4583-DD34-25A7-1405489E0912}"/>
                </a:ext>
              </a:extLst>
            </p:cNvPr>
            <p:cNvSpPr/>
            <p:nvPr/>
          </p:nvSpPr>
          <p:spPr>
            <a:xfrm>
              <a:off x="3032628" y="2323785"/>
              <a:ext cx="2254169" cy="693698"/>
            </a:xfrm>
            <a:prstGeom prst="roundRect">
              <a:avLst/>
            </a:prstGeom>
            <a:solidFill>
              <a:srgbClr val="F8CC8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宋体" panose="02010600030101010101" pitchFamily="2" charset="-122"/>
                  <a:ea typeface="宋体" panose="02010600030101010101" pitchFamily="2" charset="-122"/>
                </a:rPr>
                <a:t>Finetune PEGASUS 1</a:t>
              </a:r>
              <a:endParaRPr lang="zh-CN" altLang="en-US" sz="1600" dirty="0">
                <a:solidFill>
                  <a:schemeClr val="tx1"/>
                </a:solidFill>
                <a:latin typeface="宋体" panose="02010600030101010101" pitchFamily="2" charset="-122"/>
                <a:ea typeface="宋体" panose="02010600030101010101" pitchFamily="2" charset="-122"/>
              </a:endParaRPr>
            </a:p>
          </p:txBody>
        </p:sp>
        <p:cxnSp>
          <p:nvCxnSpPr>
            <p:cNvPr id="16" name="直接箭头连接符 15">
              <a:extLst>
                <a:ext uri="{FF2B5EF4-FFF2-40B4-BE49-F238E27FC236}">
                  <a16:creationId xmlns:a16="http://schemas.microsoft.com/office/drawing/2014/main" id="{EC335F1E-0AAD-37D1-A039-D85157FBBA75}"/>
                </a:ext>
              </a:extLst>
            </p:cNvPr>
            <p:cNvCxnSpPr>
              <a:cxnSpLocks/>
              <a:stCxn id="2" idx="3"/>
              <a:endCxn id="7" idx="1"/>
            </p:cNvCxnSpPr>
            <p:nvPr/>
          </p:nvCxnSpPr>
          <p:spPr>
            <a:xfrm>
              <a:off x="1637415" y="1341562"/>
              <a:ext cx="139521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F3DF466E-B3FE-3DF3-6652-815CDF78FEFD}"/>
                </a:ext>
              </a:extLst>
            </p:cNvPr>
            <p:cNvSpPr txBox="1"/>
            <p:nvPr/>
          </p:nvSpPr>
          <p:spPr>
            <a:xfrm>
              <a:off x="1718331" y="1063052"/>
              <a:ext cx="1233377" cy="523220"/>
            </a:xfrm>
            <a:prstGeom prst="rect">
              <a:avLst/>
            </a:prstGeom>
            <a:noFill/>
          </p:spPr>
          <p:txBody>
            <a:bodyPr wrap="square" rtlCol="0">
              <a:spAutoFit/>
            </a:bodyPr>
            <a:lstStyle/>
            <a:p>
              <a:pPr algn="ctr"/>
              <a:r>
                <a:rPr lang="zh-CN" altLang="en-US" sz="1400" dirty="0">
                  <a:latin typeface="宋体" panose="02010600030101010101" pitchFamily="2" charset="-122"/>
                  <a:ea typeface="宋体" panose="02010600030101010101" pitchFamily="2" charset="-122"/>
                </a:rPr>
                <a:t>预处理</a:t>
              </a:r>
              <a:endParaRPr lang="en-US" altLang="zh-CN" sz="1400" dirty="0">
                <a:latin typeface="宋体" panose="02010600030101010101" pitchFamily="2" charset="-122"/>
                <a:ea typeface="宋体" panose="02010600030101010101" pitchFamily="2" charset="-122"/>
              </a:endParaRPr>
            </a:p>
            <a:p>
              <a:pPr algn="ctr"/>
              <a:r>
                <a:rPr lang="zh-CN" altLang="en-US" sz="1400" dirty="0">
                  <a:latin typeface="宋体" panose="02010600030101010101" pitchFamily="2" charset="-122"/>
                  <a:ea typeface="宋体" panose="02010600030101010101" pitchFamily="2" charset="-122"/>
                </a:rPr>
                <a:t>（前后抽取）</a:t>
              </a:r>
            </a:p>
          </p:txBody>
        </p:sp>
        <p:cxnSp>
          <p:nvCxnSpPr>
            <p:cNvPr id="20" name="直接箭头连接符 19">
              <a:extLst>
                <a:ext uri="{FF2B5EF4-FFF2-40B4-BE49-F238E27FC236}">
                  <a16:creationId xmlns:a16="http://schemas.microsoft.com/office/drawing/2014/main" id="{9C90011A-A6A3-FE6A-529D-47D0454E71B3}"/>
                </a:ext>
              </a:extLst>
            </p:cNvPr>
            <p:cNvCxnSpPr>
              <a:cxnSpLocks/>
              <a:stCxn id="7" idx="2"/>
              <a:endCxn id="13" idx="0"/>
            </p:cNvCxnSpPr>
            <p:nvPr/>
          </p:nvCxnSpPr>
          <p:spPr>
            <a:xfrm>
              <a:off x="4159711" y="1688412"/>
              <a:ext cx="2" cy="6353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圆角 22">
              <a:extLst>
                <a:ext uri="{FF2B5EF4-FFF2-40B4-BE49-F238E27FC236}">
                  <a16:creationId xmlns:a16="http://schemas.microsoft.com/office/drawing/2014/main" id="{A5E12D08-C0F9-7D60-25F3-98E8EB02485C}"/>
                </a:ext>
              </a:extLst>
            </p:cNvPr>
            <p:cNvSpPr/>
            <p:nvPr/>
          </p:nvSpPr>
          <p:spPr>
            <a:xfrm>
              <a:off x="404038" y="2323784"/>
              <a:ext cx="1233377" cy="693699"/>
            </a:xfrm>
            <a:prstGeom prst="roundRect">
              <a:avLst/>
            </a:prstGeom>
            <a:solidFill>
              <a:srgbClr val="83DD9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宋体" panose="02010600030101010101" pitchFamily="2" charset="-122"/>
                  <a:ea typeface="宋体" panose="02010600030101010101" pitchFamily="2" charset="-122"/>
                </a:rPr>
                <a:t>训练文本</a:t>
              </a:r>
            </a:p>
          </p:txBody>
        </p:sp>
        <p:sp>
          <p:nvSpPr>
            <p:cNvPr id="24" name="文本框 23">
              <a:extLst>
                <a:ext uri="{FF2B5EF4-FFF2-40B4-BE49-F238E27FC236}">
                  <a16:creationId xmlns:a16="http://schemas.microsoft.com/office/drawing/2014/main" id="{061F61AB-6C17-66D6-E651-2655983361A1}"/>
                </a:ext>
              </a:extLst>
            </p:cNvPr>
            <p:cNvSpPr txBox="1"/>
            <p:nvPr/>
          </p:nvSpPr>
          <p:spPr>
            <a:xfrm>
              <a:off x="1718331" y="2409022"/>
              <a:ext cx="1233377" cy="523220"/>
            </a:xfrm>
            <a:prstGeom prst="rect">
              <a:avLst/>
            </a:prstGeom>
            <a:noFill/>
          </p:spPr>
          <p:txBody>
            <a:bodyPr wrap="square" rtlCol="0">
              <a:spAutoFit/>
            </a:bodyPr>
            <a:lstStyle/>
            <a:p>
              <a:pPr algn="ctr"/>
              <a:r>
                <a:rPr lang="zh-CN" altLang="en-US" sz="1400" dirty="0">
                  <a:latin typeface="宋体" panose="02010600030101010101" pitchFamily="2" charset="-122"/>
                  <a:ea typeface="宋体" panose="02010600030101010101" pitchFamily="2" charset="-122"/>
                </a:rPr>
                <a:t>预处理</a:t>
              </a:r>
              <a:endParaRPr lang="en-US" altLang="zh-CN" sz="1400" dirty="0">
                <a:latin typeface="宋体" panose="02010600030101010101" pitchFamily="2" charset="-122"/>
                <a:ea typeface="宋体" panose="02010600030101010101" pitchFamily="2" charset="-122"/>
              </a:endParaRPr>
            </a:p>
            <a:p>
              <a:pPr algn="ctr"/>
              <a:r>
                <a:rPr lang="zh-CN" altLang="en-US" sz="1400" dirty="0">
                  <a:latin typeface="宋体" panose="02010600030101010101" pitchFamily="2" charset="-122"/>
                  <a:ea typeface="宋体" panose="02010600030101010101" pitchFamily="2" charset="-122"/>
                </a:rPr>
                <a:t>（迭代生成）</a:t>
              </a:r>
            </a:p>
          </p:txBody>
        </p:sp>
        <p:cxnSp>
          <p:nvCxnSpPr>
            <p:cNvPr id="25" name="直接箭头连接符 24">
              <a:extLst>
                <a:ext uri="{FF2B5EF4-FFF2-40B4-BE49-F238E27FC236}">
                  <a16:creationId xmlns:a16="http://schemas.microsoft.com/office/drawing/2014/main" id="{0575AC14-8A18-37B3-C3DE-4CC047FAE573}"/>
                </a:ext>
              </a:extLst>
            </p:cNvPr>
            <p:cNvCxnSpPr>
              <a:cxnSpLocks/>
              <a:stCxn id="23" idx="3"/>
              <a:endCxn id="13" idx="1"/>
            </p:cNvCxnSpPr>
            <p:nvPr/>
          </p:nvCxnSpPr>
          <p:spPr>
            <a:xfrm>
              <a:off x="1637415" y="2670634"/>
              <a:ext cx="13952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029FA7C5-5C66-85C5-C71F-93C30025FDAF}"/>
                </a:ext>
              </a:extLst>
            </p:cNvPr>
            <p:cNvCxnSpPr>
              <a:cxnSpLocks/>
              <a:stCxn id="13" idx="3"/>
              <a:endCxn id="45" idx="1"/>
            </p:cNvCxnSpPr>
            <p:nvPr/>
          </p:nvCxnSpPr>
          <p:spPr>
            <a:xfrm>
              <a:off x="5286797" y="2670634"/>
              <a:ext cx="852528"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矩形: 圆角 44">
              <a:extLst>
                <a:ext uri="{FF2B5EF4-FFF2-40B4-BE49-F238E27FC236}">
                  <a16:creationId xmlns:a16="http://schemas.microsoft.com/office/drawing/2014/main" id="{3611A289-A037-9A04-10C2-ECBDF1837AD7}"/>
                </a:ext>
              </a:extLst>
            </p:cNvPr>
            <p:cNvSpPr/>
            <p:nvPr/>
          </p:nvSpPr>
          <p:spPr>
            <a:xfrm>
              <a:off x="6139325" y="2323786"/>
              <a:ext cx="1233377" cy="693699"/>
            </a:xfrm>
            <a:prstGeom prst="roundRect">
              <a:avLst/>
            </a:prstGeom>
            <a:solidFill>
              <a:srgbClr val="83DD9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宋体" panose="02010600030101010101" pitchFamily="2" charset="-122"/>
                  <a:ea typeface="宋体" panose="02010600030101010101" pitchFamily="2" charset="-122"/>
                </a:rPr>
                <a:t>小于等于</a:t>
              </a:r>
              <a:r>
                <a:rPr lang="en-US" altLang="zh-CN" sz="1400" dirty="0">
                  <a:solidFill>
                    <a:schemeClr val="tx1"/>
                  </a:solidFill>
                  <a:latin typeface="宋体" panose="02010600030101010101" pitchFamily="2" charset="-122"/>
                  <a:ea typeface="宋体" panose="02010600030101010101" pitchFamily="2" charset="-122"/>
                </a:rPr>
                <a:t>512</a:t>
              </a:r>
              <a:r>
                <a:rPr lang="zh-CN" altLang="en-US" sz="1400" dirty="0">
                  <a:solidFill>
                    <a:schemeClr val="tx1"/>
                  </a:solidFill>
                  <a:latin typeface="宋体" panose="02010600030101010101" pitchFamily="2" charset="-122"/>
                  <a:ea typeface="宋体" panose="02010600030101010101" pitchFamily="2" charset="-122"/>
                </a:rPr>
                <a:t>字符的文本</a:t>
              </a:r>
            </a:p>
          </p:txBody>
        </p:sp>
        <p:sp>
          <p:nvSpPr>
            <p:cNvPr id="51" name="矩形: 圆角 50">
              <a:extLst>
                <a:ext uri="{FF2B5EF4-FFF2-40B4-BE49-F238E27FC236}">
                  <a16:creationId xmlns:a16="http://schemas.microsoft.com/office/drawing/2014/main" id="{BB6C7E45-0E3E-1F2B-EA4F-5581E031E898}"/>
                </a:ext>
              </a:extLst>
            </p:cNvPr>
            <p:cNvSpPr/>
            <p:nvPr/>
          </p:nvSpPr>
          <p:spPr>
            <a:xfrm>
              <a:off x="8074455" y="3720439"/>
              <a:ext cx="2480130" cy="693699"/>
            </a:xfrm>
            <a:prstGeom prst="roundRect">
              <a:avLst/>
            </a:prstGeom>
            <a:solidFill>
              <a:srgbClr val="F8CC8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宋体" panose="02010600030101010101" pitchFamily="2" charset="-122"/>
                  <a:ea typeface="宋体" panose="02010600030101010101" pitchFamily="2" charset="-122"/>
                </a:rPr>
                <a:t>Finetune PEGASUS 2</a:t>
              </a:r>
              <a:endParaRPr lang="zh-CN" altLang="en-US" sz="1600" dirty="0">
                <a:solidFill>
                  <a:schemeClr val="tx1"/>
                </a:solidFill>
                <a:latin typeface="宋体" panose="02010600030101010101" pitchFamily="2" charset="-122"/>
                <a:ea typeface="宋体" panose="02010600030101010101" pitchFamily="2" charset="-122"/>
              </a:endParaRPr>
            </a:p>
          </p:txBody>
        </p:sp>
        <p:sp>
          <p:nvSpPr>
            <p:cNvPr id="52" name="文本框 51">
              <a:extLst>
                <a:ext uri="{FF2B5EF4-FFF2-40B4-BE49-F238E27FC236}">
                  <a16:creationId xmlns:a16="http://schemas.microsoft.com/office/drawing/2014/main" id="{CEA398B5-F688-7E89-66B0-1682D9B3BEAA}"/>
                </a:ext>
              </a:extLst>
            </p:cNvPr>
            <p:cNvSpPr txBox="1"/>
            <p:nvPr/>
          </p:nvSpPr>
          <p:spPr>
            <a:xfrm>
              <a:off x="4272691" y="1852210"/>
              <a:ext cx="555441" cy="307777"/>
            </a:xfrm>
            <a:prstGeom prst="rect">
              <a:avLst/>
            </a:prstGeom>
            <a:noFill/>
          </p:spPr>
          <p:txBody>
            <a:bodyPr wrap="square" rtlCol="0">
              <a:spAutoFit/>
            </a:bodyPr>
            <a:lstStyle/>
            <a:p>
              <a:pPr algn="ctr"/>
              <a:r>
                <a:rPr lang="zh-CN" altLang="en-US" sz="1400" dirty="0">
                  <a:latin typeface="宋体" panose="02010600030101010101" pitchFamily="2" charset="-122"/>
                  <a:ea typeface="宋体" panose="02010600030101010101" pitchFamily="2" charset="-122"/>
                </a:rPr>
                <a:t>训练</a:t>
              </a:r>
            </a:p>
          </p:txBody>
        </p:sp>
        <p:sp>
          <p:nvSpPr>
            <p:cNvPr id="53" name="矩形: 圆角 52">
              <a:extLst>
                <a:ext uri="{FF2B5EF4-FFF2-40B4-BE49-F238E27FC236}">
                  <a16:creationId xmlns:a16="http://schemas.microsoft.com/office/drawing/2014/main" id="{7AF5449B-EAFA-0128-D602-8F1AD74AF1E0}"/>
                </a:ext>
              </a:extLst>
            </p:cNvPr>
            <p:cNvSpPr/>
            <p:nvPr/>
          </p:nvSpPr>
          <p:spPr>
            <a:xfrm>
              <a:off x="8074455" y="2323784"/>
              <a:ext cx="2480130" cy="693699"/>
            </a:xfrm>
            <a:prstGeom prst="roundRect">
              <a:avLst/>
            </a:prstGeom>
            <a:solidFill>
              <a:srgbClr val="71B9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宋体" panose="02010600030101010101" pitchFamily="2" charset="-122"/>
                  <a:ea typeface="宋体" panose="02010600030101010101" pitchFamily="2" charset="-122"/>
                </a:rPr>
                <a:t>PEGASUS Target-Side Argumentation </a:t>
              </a:r>
              <a:endParaRPr lang="zh-CN" altLang="en-US" sz="1600" dirty="0">
                <a:solidFill>
                  <a:schemeClr val="tx1"/>
                </a:solidFill>
                <a:latin typeface="宋体" panose="02010600030101010101" pitchFamily="2" charset="-122"/>
                <a:ea typeface="宋体" panose="02010600030101010101" pitchFamily="2" charset="-122"/>
              </a:endParaRPr>
            </a:p>
          </p:txBody>
        </p:sp>
        <p:cxnSp>
          <p:nvCxnSpPr>
            <p:cNvPr id="55" name="直接箭头连接符 54">
              <a:extLst>
                <a:ext uri="{FF2B5EF4-FFF2-40B4-BE49-F238E27FC236}">
                  <a16:creationId xmlns:a16="http://schemas.microsoft.com/office/drawing/2014/main" id="{7305C265-5D61-492A-146F-76810E222421}"/>
                </a:ext>
              </a:extLst>
            </p:cNvPr>
            <p:cNvCxnSpPr>
              <a:cxnSpLocks/>
              <a:stCxn id="45" idx="3"/>
              <a:endCxn id="53" idx="1"/>
            </p:cNvCxnSpPr>
            <p:nvPr/>
          </p:nvCxnSpPr>
          <p:spPr>
            <a:xfrm flipV="1">
              <a:off x="7372702" y="2670634"/>
              <a:ext cx="701753"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8322C239-1A73-A023-ADC7-B7D6C7AFF022}"/>
                </a:ext>
              </a:extLst>
            </p:cNvPr>
            <p:cNvCxnSpPr>
              <a:cxnSpLocks/>
              <a:stCxn id="53" idx="2"/>
              <a:endCxn id="51" idx="0"/>
            </p:cNvCxnSpPr>
            <p:nvPr/>
          </p:nvCxnSpPr>
          <p:spPr>
            <a:xfrm>
              <a:off x="9314520" y="3017483"/>
              <a:ext cx="0" cy="7029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5313CD90-C7BA-B981-0788-06DB3A5496E9}"/>
                </a:ext>
              </a:extLst>
            </p:cNvPr>
            <p:cNvSpPr txBox="1"/>
            <p:nvPr/>
          </p:nvSpPr>
          <p:spPr>
            <a:xfrm>
              <a:off x="9314520" y="3210444"/>
              <a:ext cx="555441" cy="307777"/>
            </a:xfrm>
            <a:prstGeom prst="rect">
              <a:avLst/>
            </a:prstGeom>
            <a:noFill/>
          </p:spPr>
          <p:txBody>
            <a:bodyPr wrap="square" rtlCol="0">
              <a:spAutoFit/>
            </a:bodyPr>
            <a:lstStyle/>
            <a:p>
              <a:pPr algn="ctr"/>
              <a:r>
                <a:rPr lang="zh-CN" altLang="en-US" sz="1400" dirty="0">
                  <a:latin typeface="宋体" panose="02010600030101010101" pitchFamily="2" charset="-122"/>
                  <a:ea typeface="宋体" panose="02010600030101010101" pitchFamily="2" charset="-122"/>
                </a:rPr>
                <a:t>训练</a:t>
              </a:r>
            </a:p>
          </p:txBody>
        </p:sp>
        <p:sp>
          <p:nvSpPr>
            <p:cNvPr id="69" name="矩形: 圆角 68">
              <a:extLst>
                <a:ext uri="{FF2B5EF4-FFF2-40B4-BE49-F238E27FC236}">
                  <a16:creationId xmlns:a16="http://schemas.microsoft.com/office/drawing/2014/main" id="{E6589E57-1EAF-2761-9BB5-80B0FE702BDA}"/>
                </a:ext>
              </a:extLst>
            </p:cNvPr>
            <p:cNvSpPr/>
            <p:nvPr/>
          </p:nvSpPr>
          <p:spPr>
            <a:xfrm>
              <a:off x="405055" y="3720435"/>
              <a:ext cx="1232360" cy="693699"/>
            </a:xfrm>
            <a:prstGeom prst="roundRect">
              <a:avLst/>
            </a:prstGeom>
            <a:solidFill>
              <a:srgbClr val="83DD9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宋体" panose="02010600030101010101" pitchFamily="2" charset="-122"/>
                  <a:ea typeface="宋体" panose="02010600030101010101" pitchFamily="2" charset="-122"/>
                </a:rPr>
                <a:t>测试文本</a:t>
              </a:r>
            </a:p>
          </p:txBody>
        </p:sp>
        <p:sp>
          <p:nvSpPr>
            <p:cNvPr id="84" name="矩形: 圆角 83">
              <a:extLst>
                <a:ext uri="{FF2B5EF4-FFF2-40B4-BE49-F238E27FC236}">
                  <a16:creationId xmlns:a16="http://schemas.microsoft.com/office/drawing/2014/main" id="{15F94056-124E-2AFD-427F-09D7ABF33F42}"/>
                </a:ext>
              </a:extLst>
            </p:cNvPr>
            <p:cNvSpPr/>
            <p:nvPr/>
          </p:nvSpPr>
          <p:spPr>
            <a:xfrm>
              <a:off x="6139325" y="3720436"/>
              <a:ext cx="1233377" cy="693699"/>
            </a:xfrm>
            <a:prstGeom prst="roundRect">
              <a:avLst/>
            </a:prstGeom>
            <a:solidFill>
              <a:srgbClr val="83DD9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宋体" panose="02010600030101010101" pitchFamily="2" charset="-122"/>
                  <a:ea typeface="宋体" panose="02010600030101010101" pitchFamily="2" charset="-122"/>
                </a:rPr>
                <a:t>小于等于</a:t>
              </a:r>
              <a:r>
                <a:rPr lang="en-US" altLang="zh-CN" sz="1400" dirty="0">
                  <a:solidFill>
                    <a:schemeClr val="tx1"/>
                  </a:solidFill>
                  <a:latin typeface="宋体" panose="02010600030101010101" pitchFamily="2" charset="-122"/>
                  <a:ea typeface="宋体" panose="02010600030101010101" pitchFamily="2" charset="-122"/>
                </a:rPr>
                <a:t>512</a:t>
              </a:r>
              <a:r>
                <a:rPr lang="zh-CN" altLang="en-US" sz="1400" dirty="0">
                  <a:solidFill>
                    <a:schemeClr val="tx1"/>
                  </a:solidFill>
                  <a:latin typeface="宋体" panose="02010600030101010101" pitchFamily="2" charset="-122"/>
                  <a:ea typeface="宋体" panose="02010600030101010101" pitchFamily="2" charset="-122"/>
                </a:rPr>
                <a:t>字符的文本</a:t>
              </a:r>
            </a:p>
          </p:txBody>
        </p:sp>
        <p:sp>
          <p:nvSpPr>
            <p:cNvPr id="85" name="文本框 84">
              <a:extLst>
                <a:ext uri="{FF2B5EF4-FFF2-40B4-BE49-F238E27FC236}">
                  <a16:creationId xmlns:a16="http://schemas.microsoft.com/office/drawing/2014/main" id="{2F2C4E88-27AB-76A5-E06D-786DE7E0A191}"/>
                </a:ext>
              </a:extLst>
            </p:cNvPr>
            <p:cNvSpPr txBox="1"/>
            <p:nvPr/>
          </p:nvSpPr>
          <p:spPr>
            <a:xfrm>
              <a:off x="5367717" y="2405942"/>
              <a:ext cx="642687" cy="307777"/>
            </a:xfrm>
            <a:prstGeom prst="rect">
              <a:avLst/>
            </a:prstGeom>
            <a:noFill/>
          </p:spPr>
          <p:txBody>
            <a:bodyPr wrap="square" rtlCol="0">
              <a:spAutoFit/>
            </a:bodyPr>
            <a:lstStyle/>
            <a:p>
              <a:pPr algn="ctr"/>
              <a:r>
                <a:rPr lang="zh-CN" altLang="en-US" sz="1400" dirty="0">
                  <a:latin typeface="宋体" panose="02010600030101010101" pitchFamily="2" charset="-122"/>
                  <a:ea typeface="宋体" panose="02010600030101010101" pitchFamily="2" charset="-122"/>
                </a:rPr>
                <a:t>输出</a:t>
              </a:r>
            </a:p>
          </p:txBody>
        </p:sp>
        <p:sp>
          <p:nvSpPr>
            <p:cNvPr id="86" name="文本框 85">
              <a:extLst>
                <a:ext uri="{FF2B5EF4-FFF2-40B4-BE49-F238E27FC236}">
                  <a16:creationId xmlns:a16="http://schemas.microsoft.com/office/drawing/2014/main" id="{43D2D502-2FC1-7ECE-CEB9-306CC8F6BE7A}"/>
                </a:ext>
              </a:extLst>
            </p:cNvPr>
            <p:cNvSpPr txBox="1"/>
            <p:nvPr/>
          </p:nvSpPr>
          <p:spPr>
            <a:xfrm>
              <a:off x="7106889" y="2405943"/>
              <a:ext cx="1233377" cy="307777"/>
            </a:xfrm>
            <a:prstGeom prst="rect">
              <a:avLst/>
            </a:prstGeom>
            <a:noFill/>
          </p:spPr>
          <p:txBody>
            <a:bodyPr wrap="square" rtlCol="0">
              <a:spAutoFit/>
            </a:bodyPr>
            <a:lstStyle/>
            <a:p>
              <a:pPr algn="ctr"/>
              <a:r>
                <a:rPr lang="zh-CN" altLang="en-US" sz="1400" dirty="0">
                  <a:latin typeface="宋体" panose="02010600030101010101" pitchFamily="2" charset="-122"/>
                  <a:ea typeface="宋体" panose="02010600030101010101" pitchFamily="2" charset="-122"/>
                </a:rPr>
                <a:t>输入</a:t>
              </a:r>
            </a:p>
          </p:txBody>
        </p:sp>
        <p:cxnSp>
          <p:nvCxnSpPr>
            <p:cNvPr id="96" name="直接箭头连接符 95">
              <a:extLst>
                <a:ext uri="{FF2B5EF4-FFF2-40B4-BE49-F238E27FC236}">
                  <a16:creationId xmlns:a16="http://schemas.microsoft.com/office/drawing/2014/main" id="{3A54CB09-BBEE-B75F-176E-566614630D1C}"/>
                </a:ext>
              </a:extLst>
            </p:cNvPr>
            <p:cNvCxnSpPr>
              <a:cxnSpLocks/>
              <a:stCxn id="84" idx="3"/>
              <a:endCxn id="51" idx="1"/>
            </p:cNvCxnSpPr>
            <p:nvPr/>
          </p:nvCxnSpPr>
          <p:spPr>
            <a:xfrm>
              <a:off x="7372702" y="4067286"/>
              <a:ext cx="701753" cy="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文本框 96">
              <a:extLst>
                <a:ext uri="{FF2B5EF4-FFF2-40B4-BE49-F238E27FC236}">
                  <a16:creationId xmlns:a16="http://schemas.microsoft.com/office/drawing/2014/main" id="{D823FD98-C240-AAC0-4757-2521C4ABE898}"/>
                </a:ext>
              </a:extLst>
            </p:cNvPr>
            <p:cNvSpPr txBox="1"/>
            <p:nvPr/>
          </p:nvSpPr>
          <p:spPr>
            <a:xfrm>
              <a:off x="7106889" y="3779046"/>
              <a:ext cx="1233377" cy="307777"/>
            </a:xfrm>
            <a:prstGeom prst="rect">
              <a:avLst/>
            </a:prstGeom>
            <a:noFill/>
          </p:spPr>
          <p:txBody>
            <a:bodyPr wrap="square" rtlCol="0">
              <a:spAutoFit/>
            </a:bodyPr>
            <a:lstStyle/>
            <a:p>
              <a:pPr algn="ctr"/>
              <a:r>
                <a:rPr lang="zh-CN" altLang="en-US" sz="1400" dirty="0">
                  <a:latin typeface="宋体" panose="02010600030101010101" pitchFamily="2" charset="-122"/>
                  <a:ea typeface="宋体" panose="02010600030101010101" pitchFamily="2" charset="-122"/>
                </a:rPr>
                <a:t>输入</a:t>
              </a:r>
            </a:p>
          </p:txBody>
        </p:sp>
        <p:sp>
          <p:nvSpPr>
            <p:cNvPr id="118" name="矩形: 圆角 117">
              <a:extLst>
                <a:ext uri="{FF2B5EF4-FFF2-40B4-BE49-F238E27FC236}">
                  <a16:creationId xmlns:a16="http://schemas.microsoft.com/office/drawing/2014/main" id="{4B1EB782-BEE2-DFD5-E8BB-CC91436A68EE}"/>
                </a:ext>
              </a:extLst>
            </p:cNvPr>
            <p:cNvSpPr/>
            <p:nvPr/>
          </p:nvSpPr>
          <p:spPr>
            <a:xfrm>
              <a:off x="3032626" y="3720436"/>
              <a:ext cx="2254169" cy="693698"/>
            </a:xfrm>
            <a:prstGeom prst="roundRect">
              <a:avLst/>
            </a:prstGeom>
            <a:solidFill>
              <a:srgbClr val="F8CC8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宋体" panose="02010600030101010101" pitchFamily="2" charset="-122"/>
                  <a:ea typeface="宋体" panose="02010600030101010101" pitchFamily="2" charset="-122"/>
                </a:rPr>
                <a:t>Finetune PEGASUS 1</a:t>
              </a:r>
              <a:endParaRPr lang="zh-CN" altLang="en-US" sz="1600" dirty="0">
                <a:solidFill>
                  <a:schemeClr val="tx1"/>
                </a:solidFill>
                <a:latin typeface="宋体" panose="02010600030101010101" pitchFamily="2" charset="-122"/>
                <a:ea typeface="宋体" panose="02010600030101010101" pitchFamily="2" charset="-122"/>
              </a:endParaRPr>
            </a:p>
          </p:txBody>
        </p:sp>
        <p:cxnSp>
          <p:nvCxnSpPr>
            <p:cNvPr id="119" name="直接箭头连接符 118">
              <a:extLst>
                <a:ext uri="{FF2B5EF4-FFF2-40B4-BE49-F238E27FC236}">
                  <a16:creationId xmlns:a16="http://schemas.microsoft.com/office/drawing/2014/main" id="{2FE1E235-A1A2-03BE-C6EB-8CB85240CA4D}"/>
                </a:ext>
              </a:extLst>
            </p:cNvPr>
            <p:cNvCxnSpPr>
              <a:cxnSpLocks/>
              <a:stCxn id="13" idx="2"/>
              <a:endCxn id="118" idx="0"/>
            </p:cNvCxnSpPr>
            <p:nvPr/>
          </p:nvCxnSpPr>
          <p:spPr>
            <a:xfrm flipH="1">
              <a:off x="4159711" y="3017483"/>
              <a:ext cx="2" cy="702953"/>
            </a:xfrm>
            <a:prstGeom prst="straightConnector1">
              <a:avLst/>
            </a:prstGeom>
            <a:ln>
              <a:solidFill>
                <a:schemeClr val="tx1"/>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122" name="文本框 121">
              <a:extLst>
                <a:ext uri="{FF2B5EF4-FFF2-40B4-BE49-F238E27FC236}">
                  <a16:creationId xmlns:a16="http://schemas.microsoft.com/office/drawing/2014/main" id="{8C0F911E-9A91-3C6D-7650-F3167E9A39D0}"/>
                </a:ext>
              </a:extLst>
            </p:cNvPr>
            <p:cNvSpPr txBox="1"/>
            <p:nvPr/>
          </p:nvSpPr>
          <p:spPr>
            <a:xfrm>
              <a:off x="1703956" y="3798297"/>
              <a:ext cx="1233377" cy="523220"/>
            </a:xfrm>
            <a:prstGeom prst="rect">
              <a:avLst/>
            </a:prstGeom>
            <a:noFill/>
          </p:spPr>
          <p:txBody>
            <a:bodyPr wrap="square" rtlCol="0">
              <a:spAutoFit/>
            </a:bodyPr>
            <a:lstStyle/>
            <a:p>
              <a:pPr algn="ctr"/>
              <a:r>
                <a:rPr lang="zh-CN" altLang="en-US" sz="1400" dirty="0">
                  <a:latin typeface="宋体" panose="02010600030101010101" pitchFamily="2" charset="-122"/>
                  <a:ea typeface="宋体" panose="02010600030101010101" pitchFamily="2" charset="-122"/>
                </a:rPr>
                <a:t>预处理</a:t>
              </a:r>
              <a:endParaRPr lang="en-US" altLang="zh-CN" sz="1400" dirty="0">
                <a:latin typeface="宋体" panose="02010600030101010101" pitchFamily="2" charset="-122"/>
                <a:ea typeface="宋体" panose="02010600030101010101" pitchFamily="2" charset="-122"/>
              </a:endParaRPr>
            </a:p>
            <a:p>
              <a:pPr algn="ctr"/>
              <a:r>
                <a:rPr lang="zh-CN" altLang="en-US" sz="1400" dirty="0">
                  <a:latin typeface="宋体" panose="02010600030101010101" pitchFamily="2" charset="-122"/>
                  <a:ea typeface="宋体" panose="02010600030101010101" pitchFamily="2" charset="-122"/>
                </a:rPr>
                <a:t>（迭代生成）</a:t>
              </a:r>
            </a:p>
          </p:txBody>
        </p:sp>
        <p:cxnSp>
          <p:nvCxnSpPr>
            <p:cNvPr id="123" name="直接箭头连接符 122">
              <a:extLst>
                <a:ext uri="{FF2B5EF4-FFF2-40B4-BE49-F238E27FC236}">
                  <a16:creationId xmlns:a16="http://schemas.microsoft.com/office/drawing/2014/main" id="{AE10093A-2C40-9A9F-F6D2-C89346181A28}"/>
                </a:ext>
              </a:extLst>
            </p:cNvPr>
            <p:cNvCxnSpPr>
              <a:cxnSpLocks/>
              <a:stCxn id="69" idx="3"/>
              <a:endCxn id="118" idx="1"/>
            </p:cNvCxnSpPr>
            <p:nvPr/>
          </p:nvCxnSpPr>
          <p:spPr>
            <a:xfrm>
              <a:off x="1637415" y="4067285"/>
              <a:ext cx="139521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9F699E0C-436F-B659-CA79-A480ED3F6BE4}"/>
                </a:ext>
              </a:extLst>
            </p:cNvPr>
            <p:cNvCxnSpPr>
              <a:cxnSpLocks/>
              <a:stCxn id="118" idx="3"/>
              <a:endCxn id="84" idx="1"/>
            </p:cNvCxnSpPr>
            <p:nvPr/>
          </p:nvCxnSpPr>
          <p:spPr>
            <a:xfrm>
              <a:off x="5286795" y="4067285"/>
              <a:ext cx="85253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文本框 126">
              <a:extLst>
                <a:ext uri="{FF2B5EF4-FFF2-40B4-BE49-F238E27FC236}">
                  <a16:creationId xmlns:a16="http://schemas.microsoft.com/office/drawing/2014/main" id="{932677BF-A125-E4A3-657B-A9A88805161C}"/>
                </a:ext>
              </a:extLst>
            </p:cNvPr>
            <p:cNvSpPr txBox="1"/>
            <p:nvPr/>
          </p:nvSpPr>
          <p:spPr>
            <a:xfrm>
              <a:off x="5423120" y="3752130"/>
              <a:ext cx="612345" cy="307777"/>
            </a:xfrm>
            <a:prstGeom prst="rect">
              <a:avLst/>
            </a:prstGeom>
            <a:noFill/>
          </p:spPr>
          <p:txBody>
            <a:bodyPr wrap="square" rtlCol="0">
              <a:spAutoFit/>
            </a:bodyPr>
            <a:lstStyle/>
            <a:p>
              <a:pPr algn="ctr"/>
              <a:r>
                <a:rPr lang="zh-CN" altLang="en-US" sz="1400" dirty="0">
                  <a:latin typeface="宋体" panose="02010600030101010101" pitchFamily="2" charset="-122"/>
                  <a:ea typeface="宋体" panose="02010600030101010101" pitchFamily="2" charset="-122"/>
                </a:rPr>
                <a:t>输出</a:t>
              </a:r>
            </a:p>
          </p:txBody>
        </p:sp>
        <p:sp>
          <p:nvSpPr>
            <p:cNvPr id="141" name="矩形: 圆角 140">
              <a:extLst>
                <a:ext uri="{FF2B5EF4-FFF2-40B4-BE49-F238E27FC236}">
                  <a16:creationId xmlns:a16="http://schemas.microsoft.com/office/drawing/2014/main" id="{33FD1796-25C8-871D-E791-530CDCB77A72}"/>
                </a:ext>
              </a:extLst>
            </p:cNvPr>
            <p:cNvSpPr/>
            <p:nvPr/>
          </p:nvSpPr>
          <p:spPr>
            <a:xfrm>
              <a:off x="8697831" y="5117094"/>
              <a:ext cx="1233377" cy="693699"/>
            </a:xfrm>
            <a:prstGeom prst="roundRect">
              <a:avLst/>
            </a:prstGeom>
            <a:solidFill>
              <a:srgbClr val="83DD9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宋体" panose="02010600030101010101" pitchFamily="2" charset="-122"/>
                  <a:ea typeface="宋体" panose="02010600030101010101" pitchFamily="2" charset="-122"/>
                </a:rPr>
                <a:t>输出摘要</a:t>
              </a:r>
            </a:p>
          </p:txBody>
        </p:sp>
        <p:sp>
          <p:nvSpPr>
            <p:cNvPr id="142" name="文本框 141">
              <a:extLst>
                <a:ext uri="{FF2B5EF4-FFF2-40B4-BE49-F238E27FC236}">
                  <a16:creationId xmlns:a16="http://schemas.microsoft.com/office/drawing/2014/main" id="{6D9D71E6-DBB5-F21E-B3EA-90FA17AD3881}"/>
                </a:ext>
              </a:extLst>
            </p:cNvPr>
            <p:cNvSpPr txBox="1"/>
            <p:nvPr/>
          </p:nvSpPr>
          <p:spPr>
            <a:xfrm>
              <a:off x="9338040" y="4611727"/>
              <a:ext cx="569648" cy="307777"/>
            </a:xfrm>
            <a:prstGeom prst="rect">
              <a:avLst/>
            </a:prstGeom>
            <a:noFill/>
          </p:spPr>
          <p:txBody>
            <a:bodyPr wrap="square" rtlCol="0">
              <a:spAutoFit/>
            </a:bodyPr>
            <a:lstStyle/>
            <a:p>
              <a:pPr algn="ctr"/>
              <a:r>
                <a:rPr lang="zh-CN" altLang="en-US" sz="1400" dirty="0">
                  <a:latin typeface="宋体" panose="02010600030101010101" pitchFamily="2" charset="-122"/>
                  <a:ea typeface="宋体" panose="02010600030101010101" pitchFamily="2" charset="-122"/>
                </a:rPr>
                <a:t>输出</a:t>
              </a:r>
            </a:p>
          </p:txBody>
        </p:sp>
        <p:cxnSp>
          <p:nvCxnSpPr>
            <p:cNvPr id="143" name="直接箭头连接符 142">
              <a:extLst>
                <a:ext uri="{FF2B5EF4-FFF2-40B4-BE49-F238E27FC236}">
                  <a16:creationId xmlns:a16="http://schemas.microsoft.com/office/drawing/2014/main" id="{B9E30E5A-5470-20A5-1CBB-F7A7EB2991C0}"/>
                </a:ext>
              </a:extLst>
            </p:cNvPr>
            <p:cNvCxnSpPr>
              <a:cxnSpLocks/>
              <a:stCxn id="51" idx="2"/>
              <a:endCxn id="141" idx="0"/>
            </p:cNvCxnSpPr>
            <p:nvPr/>
          </p:nvCxnSpPr>
          <p:spPr>
            <a:xfrm>
              <a:off x="9314520" y="4414138"/>
              <a:ext cx="0" cy="7029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1" name="矩形: 圆角 150">
              <a:extLst>
                <a:ext uri="{FF2B5EF4-FFF2-40B4-BE49-F238E27FC236}">
                  <a16:creationId xmlns:a16="http://schemas.microsoft.com/office/drawing/2014/main" id="{A6E7C301-69D4-BFC7-6E5F-DD156B4DEF75}"/>
                </a:ext>
              </a:extLst>
            </p:cNvPr>
            <p:cNvSpPr/>
            <p:nvPr/>
          </p:nvSpPr>
          <p:spPr>
            <a:xfrm>
              <a:off x="6174591" y="5117094"/>
              <a:ext cx="1233377" cy="693699"/>
            </a:xfrm>
            <a:prstGeom prst="roundRect">
              <a:avLst/>
            </a:prstGeom>
            <a:solidFill>
              <a:srgbClr val="83DD9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宋体" panose="02010600030101010101" pitchFamily="2" charset="-122"/>
                  <a:ea typeface="宋体" panose="02010600030101010101" pitchFamily="2" charset="-122"/>
                </a:rPr>
                <a:t>最终结果</a:t>
              </a:r>
            </a:p>
          </p:txBody>
        </p:sp>
        <p:cxnSp>
          <p:nvCxnSpPr>
            <p:cNvPr id="152" name="直接箭头连接符 151">
              <a:extLst>
                <a:ext uri="{FF2B5EF4-FFF2-40B4-BE49-F238E27FC236}">
                  <a16:creationId xmlns:a16="http://schemas.microsoft.com/office/drawing/2014/main" id="{05781C58-681B-28EC-A615-DA13FF64D1C3}"/>
                </a:ext>
              </a:extLst>
            </p:cNvPr>
            <p:cNvCxnSpPr>
              <a:cxnSpLocks/>
              <a:stCxn id="141" idx="1"/>
              <a:endCxn id="151" idx="3"/>
            </p:cNvCxnSpPr>
            <p:nvPr/>
          </p:nvCxnSpPr>
          <p:spPr>
            <a:xfrm flipH="1">
              <a:off x="7407968" y="5463944"/>
              <a:ext cx="12898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3" name="文本框 162">
              <a:extLst>
                <a:ext uri="{FF2B5EF4-FFF2-40B4-BE49-F238E27FC236}">
                  <a16:creationId xmlns:a16="http://schemas.microsoft.com/office/drawing/2014/main" id="{2F463C74-DA9C-32A4-63F2-728B2878FF89}"/>
                </a:ext>
              </a:extLst>
            </p:cNvPr>
            <p:cNvSpPr txBox="1"/>
            <p:nvPr/>
          </p:nvSpPr>
          <p:spPr>
            <a:xfrm>
              <a:off x="7464454" y="5151162"/>
              <a:ext cx="1233377" cy="307777"/>
            </a:xfrm>
            <a:prstGeom prst="rect">
              <a:avLst/>
            </a:prstGeom>
            <a:noFill/>
          </p:spPr>
          <p:txBody>
            <a:bodyPr wrap="square" rtlCol="0">
              <a:spAutoFit/>
            </a:bodyPr>
            <a:lstStyle/>
            <a:p>
              <a:pPr algn="ctr"/>
              <a:r>
                <a:rPr lang="zh-CN" altLang="en-US" sz="1400" dirty="0">
                  <a:latin typeface="宋体" panose="02010600030101010101" pitchFamily="2" charset="-122"/>
                  <a:ea typeface="宋体" panose="02010600030101010101" pitchFamily="2" charset="-122"/>
                </a:rPr>
                <a:t>后处理</a:t>
              </a:r>
            </a:p>
          </p:txBody>
        </p:sp>
      </p:grpSp>
      <p:sp>
        <p:nvSpPr>
          <p:cNvPr id="165" name="副标题 2">
            <a:extLst>
              <a:ext uri="{FF2B5EF4-FFF2-40B4-BE49-F238E27FC236}">
                <a16:creationId xmlns:a16="http://schemas.microsoft.com/office/drawing/2014/main" id="{89EF22D4-02A6-A7EF-9A02-C2A62BEF10C1}"/>
              </a:ext>
            </a:extLst>
          </p:cNvPr>
          <p:cNvSpPr>
            <a:spLocks noGrp="1"/>
          </p:cNvSpPr>
          <p:nvPr>
            <p:ph type="subTitle" idx="1"/>
          </p:nvPr>
        </p:nvSpPr>
        <p:spPr>
          <a:xfrm>
            <a:off x="0" y="147526"/>
            <a:ext cx="2431312" cy="431865"/>
          </a:xfrm>
        </p:spPr>
        <p:txBody>
          <a:bodyPr>
            <a:normAutofit/>
          </a:bodyPr>
          <a:lstStyle/>
          <a:p>
            <a:pPr algn="l"/>
            <a:r>
              <a:rPr lang="en-US" altLang="zh-CN" b="1" dirty="0"/>
              <a:t>1 </a:t>
            </a:r>
            <a:r>
              <a:rPr lang="zh-CN" altLang="en-US" b="1" dirty="0"/>
              <a:t>任务概述</a:t>
            </a:r>
          </a:p>
        </p:txBody>
      </p:sp>
      <p:cxnSp>
        <p:nvCxnSpPr>
          <p:cNvPr id="166" name="直接连接符 165">
            <a:extLst>
              <a:ext uri="{FF2B5EF4-FFF2-40B4-BE49-F238E27FC236}">
                <a16:creationId xmlns:a16="http://schemas.microsoft.com/office/drawing/2014/main" id="{9092D315-3C99-ED22-109E-20A0A845838E}"/>
              </a:ext>
            </a:extLst>
          </p:cNvPr>
          <p:cNvCxnSpPr>
            <a:cxnSpLocks/>
          </p:cNvCxnSpPr>
          <p:nvPr/>
        </p:nvCxnSpPr>
        <p:spPr>
          <a:xfrm>
            <a:off x="-106324" y="579391"/>
            <a:ext cx="2431312" cy="0"/>
          </a:xfrm>
          <a:prstGeom prst="line">
            <a:avLst/>
          </a:prstGeom>
          <a:ln w="412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01042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a:extLst>
              <a:ext uri="{FF2B5EF4-FFF2-40B4-BE49-F238E27FC236}">
                <a16:creationId xmlns:a16="http://schemas.microsoft.com/office/drawing/2014/main" id="{E7C05E52-6FFB-C87D-A616-E71B89A8192A}"/>
              </a:ext>
            </a:extLst>
          </p:cNvPr>
          <p:cNvSpPr txBox="1">
            <a:spLocks/>
          </p:cNvSpPr>
          <p:nvPr/>
        </p:nvSpPr>
        <p:spPr>
          <a:xfrm>
            <a:off x="0" y="147526"/>
            <a:ext cx="3768436" cy="431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b="1" dirty="0"/>
              <a:t>2 </a:t>
            </a:r>
            <a:r>
              <a:rPr lang="zh-CN" altLang="en-US" b="1" dirty="0"/>
              <a:t>数据预处理</a:t>
            </a:r>
          </a:p>
        </p:txBody>
      </p:sp>
      <p:cxnSp>
        <p:nvCxnSpPr>
          <p:cNvPr id="6" name="直接连接符 5">
            <a:extLst>
              <a:ext uri="{FF2B5EF4-FFF2-40B4-BE49-F238E27FC236}">
                <a16:creationId xmlns:a16="http://schemas.microsoft.com/office/drawing/2014/main" id="{2779F495-D949-2A08-9622-787353F147AB}"/>
              </a:ext>
            </a:extLst>
          </p:cNvPr>
          <p:cNvCxnSpPr>
            <a:cxnSpLocks/>
          </p:cNvCxnSpPr>
          <p:nvPr/>
        </p:nvCxnSpPr>
        <p:spPr>
          <a:xfrm>
            <a:off x="-106324" y="579391"/>
            <a:ext cx="2212215" cy="0"/>
          </a:xfrm>
          <a:prstGeom prst="line">
            <a:avLst/>
          </a:prstGeom>
          <a:ln w="41275"/>
        </p:spPr>
        <p:style>
          <a:lnRef idx="1">
            <a:schemeClr val="dk1"/>
          </a:lnRef>
          <a:fillRef idx="0">
            <a:schemeClr val="dk1"/>
          </a:fillRef>
          <a:effectRef idx="0">
            <a:schemeClr val="dk1"/>
          </a:effectRef>
          <a:fontRef idx="minor">
            <a:schemeClr val="tx1"/>
          </a:fontRef>
        </p:style>
      </p:cxnSp>
      <p:sp>
        <p:nvSpPr>
          <p:cNvPr id="8" name="副标题 2">
            <a:extLst>
              <a:ext uri="{FF2B5EF4-FFF2-40B4-BE49-F238E27FC236}">
                <a16:creationId xmlns:a16="http://schemas.microsoft.com/office/drawing/2014/main" id="{DD64BA6A-21E7-E114-0D84-FC3FDA03B98F}"/>
              </a:ext>
            </a:extLst>
          </p:cNvPr>
          <p:cNvSpPr txBox="1">
            <a:spLocks/>
          </p:cNvSpPr>
          <p:nvPr/>
        </p:nvSpPr>
        <p:spPr>
          <a:xfrm>
            <a:off x="221673" y="702959"/>
            <a:ext cx="3768436" cy="431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2000" b="1" dirty="0"/>
              <a:t>2.1 </a:t>
            </a:r>
            <a:r>
              <a:rPr lang="zh-CN" altLang="en-US" sz="2000" b="1" dirty="0"/>
              <a:t>解决数据过长问题</a:t>
            </a:r>
          </a:p>
        </p:txBody>
      </p:sp>
      <p:pic>
        <p:nvPicPr>
          <p:cNvPr id="14" name="图片 13">
            <a:extLst>
              <a:ext uri="{FF2B5EF4-FFF2-40B4-BE49-F238E27FC236}">
                <a16:creationId xmlns:a16="http://schemas.microsoft.com/office/drawing/2014/main" id="{05F38C3E-2C26-10B8-259F-FD1E1D46BBB0}"/>
              </a:ext>
            </a:extLst>
          </p:cNvPr>
          <p:cNvPicPr>
            <a:picLocks noChangeAspect="1"/>
          </p:cNvPicPr>
          <p:nvPr/>
        </p:nvPicPr>
        <p:blipFill>
          <a:blip r:embed="rId2"/>
          <a:stretch>
            <a:fillRect/>
          </a:stretch>
        </p:blipFill>
        <p:spPr>
          <a:xfrm>
            <a:off x="131775" y="1172692"/>
            <a:ext cx="5465461" cy="2524026"/>
          </a:xfrm>
          <a:prstGeom prst="rect">
            <a:avLst/>
          </a:prstGeom>
        </p:spPr>
      </p:pic>
      <p:grpSp>
        <p:nvGrpSpPr>
          <p:cNvPr id="17" name="组合 16">
            <a:extLst>
              <a:ext uri="{FF2B5EF4-FFF2-40B4-BE49-F238E27FC236}">
                <a16:creationId xmlns:a16="http://schemas.microsoft.com/office/drawing/2014/main" id="{4949F383-C550-9129-FC12-3931E4E8FEDA}"/>
              </a:ext>
            </a:extLst>
          </p:cNvPr>
          <p:cNvGrpSpPr/>
          <p:nvPr/>
        </p:nvGrpSpPr>
        <p:grpSpPr>
          <a:xfrm>
            <a:off x="600364" y="3902042"/>
            <a:ext cx="4253013" cy="2701957"/>
            <a:chOff x="6530496" y="1338353"/>
            <a:chExt cx="3832704" cy="2423699"/>
          </a:xfrm>
        </p:grpSpPr>
        <p:pic>
          <p:nvPicPr>
            <p:cNvPr id="12" name="图片 11">
              <a:extLst>
                <a:ext uri="{FF2B5EF4-FFF2-40B4-BE49-F238E27FC236}">
                  <a16:creationId xmlns:a16="http://schemas.microsoft.com/office/drawing/2014/main" id="{18747283-9FCF-96AE-4249-CB4E637224F6}"/>
                </a:ext>
              </a:extLst>
            </p:cNvPr>
            <p:cNvPicPr>
              <a:picLocks noChangeAspect="1"/>
            </p:cNvPicPr>
            <p:nvPr/>
          </p:nvPicPr>
          <p:blipFill>
            <a:blip r:embed="rId3"/>
            <a:stretch>
              <a:fillRect/>
            </a:stretch>
          </p:blipFill>
          <p:spPr>
            <a:xfrm>
              <a:off x="6530496" y="1338353"/>
              <a:ext cx="3832704" cy="2423699"/>
            </a:xfrm>
            <a:prstGeom prst="rect">
              <a:avLst/>
            </a:prstGeom>
          </p:spPr>
        </p:pic>
        <p:sp>
          <p:nvSpPr>
            <p:cNvPr id="15" name="矩形 14">
              <a:extLst>
                <a:ext uri="{FF2B5EF4-FFF2-40B4-BE49-F238E27FC236}">
                  <a16:creationId xmlns:a16="http://schemas.microsoft.com/office/drawing/2014/main" id="{B199C349-C397-BA3B-D82E-F8649421B3BF}"/>
                </a:ext>
              </a:extLst>
            </p:cNvPr>
            <p:cNvSpPr/>
            <p:nvPr/>
          </p:nvSpPr>
          <p:spPr>
            <a:xfrm>
              <a:off x="6622473" y="1690255"/>
              <a:ext cx="2540000" cy="1985818"/>
            </a:xfrm>
            <a:prstGeom prst="rect">
              <a:avLst/>
            </a:prstGeom>
            <a:noFill/>
            <a:ln w="19050">
              <a:solidFill>
                <a:srgbClr val="19196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63044BB0-BFBB-C36B-F444-FE265C917435}"/>
                </a:ext>
              </a:extLst>
            </p:cNvPr>
            <p:cNvSpPr/>
            <p:nvPr/>
          </p:nvSpPr>
          <p:spPr>
            <a:xfrm>
              <a:off x="8294255" y="3429000"/>
              <a:ext cx="794327" cy="2470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副标题 2">
            <a:extLst>
              <a:ext uri="{FF2B5EF4-FFF2-40B4-BE49-F238E27FC236}">
                <a16:creationId xmlns:a16="http://schemas.microsoft.com/office/drawing/2014/main" id="{9AB3AF20-D6C6-B6D0-6EBB-BC014C18320D}"/>
              </a:ext>
            </a:extLst>
          </p:cNvPr>
          <p:cNvSpPr txBox="1">
            <a:spLocks/>
          </p:cNvSpPr>
          <p:nvPr/>
        </p:nvSpPr>
        <p:spPr>
          <a:xfrm>
            <a:off x="5331948" y="4457855"/>
            <a:ext cx="6134218" cy="184792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zh-CN" altLang="en-US" sz="1600" b="1" dirty="0"/>
              <a:t>模型限制：</a:t>
            </a:r>
            <a:r>
              <a:rPr lang="zh-CN" altLang="en-US" sz="1600" dirty="0"/>
              <a:t>受限于机器性能，选择的模型</a:t>
            </a:r>
            <a:r>
              <a:rPr lang="en-US" altLang="zh-CN" sz="1600" dirty="0"/>
              <a:t>PEGASUS-238M</a:t>
            </a:r>
            <a:r>
              <a:rPr lang="zh-CN" altLang="en-US" sz="1600" dirty="0"/>
              <a:t>支持最长输入</a:t>
            </a:r>
            <a:r>
              <a:rPr lang="en-US" altLang="zh-CN" sz="1600" dirty="0"/>
              <a:t>token</a:t>
            </a:r>
            <a:r>
              <a:rPr lang="zh-CN" altLang="en-US" sz="1600" dirty="0"/>
              <a:t>为</a:t>
            </a:r>
            <a:r>
              <a:rPr lang="en-US" altLang="zh-CN" sz="1600" dirty="0"/>
              <a:t>512</a:t>
            </a:r>
            <a:r>
              <a:rPr lang="zh-CN" altLang="en-US" sz="1600" dirty="0"/>
              <a:t>。</a:t>
            </a:r>
            <a:endParaRPr lang="en-US" altLang="zh-CN" sz="1600" b="1" dirty="0"/>
          </a:p>
          <a:p>
            <a:pPr marL="285750" indent="-285750" algn="l">
              <a:lnSpc>
                <a:spcPct val="100000"/>
              </a:lnSpc>
              <a:buFont typeface="Arial" panose="020B0604020202020204" pitchFamily="34" charset="0"/>
              <a:buChar char="•"/>
            </a:pPr>
            <a:r>
              <a:rPr lang="zh-CN" altLang="en-US" sz="1600" b="1" dirty="0"/>
              <a:t>文本过长：</a:t>
            </a:r>
            <a:r>
              <a:rPr lang="zh-CN" altLang="en-US" sz="1600" dirty="0"/>
              <a:t>均值为</a:t>
            </a:r>
            <a:r>
              <a:rPr lang="en-US" altLang="zh-CN" sz="1600" dirty="0"/>
              <a:t>1215</a:t>
            </a:r>
            <a:r>
              <a:rPr lang="zh-CN" altLang="en-US" sz="1600" dirty="0"/>
              <a:t>，超过</a:t>
            </a:r>
            <a:r>
              <a:rPr lang="en-US" altLang="zh-CN" sz="1600" dirty="0"/>
              <a:t>90%</a:t>
            </a:r>
            <a:r>
              <a:rPr lang="zh-CN" altLang="en-US" sz="1600" dirty="0"/>
              <a:t>的数据长度小于</a:t>
            </a:r>
            <a:r>
              <a:rPr lang="en-US" altLang="zh-CN" sz="1600" dirty="0"/>
              <a:t>2164</a:t>
            </a:r>
            <a:r>
              <a:rPr lang="zh-CN" altLang="en-US" sz="1600" dirty="0"/>
              <a:t>，最长文本在</a:t>
            </a:r>
            <a:r>
              <a:rPr lang="en-US" altLang="zh-CN" sz="1600" dirty="0"/>
              <a:t>20000</a:t>
            </a:r>
            <a:r>
              <a:rPr lang="zh-CN" altLang="en-US" sz="1600" dirty="0"/>
              <a:t>个字符以上。</a:t>
            </a:r>
            <a:endParaRPr lang="en-US" altLang="zh-CN" sz="1600" dirty="0"/>
          </a:p>
          <a:p>
            <a:pPr marL="285750" indent="-285750" algn="l">
              <a:lnSpc>
                <a:spcPct val="100000"/>
              </a:lnSpc>
              <a:buFont typeface="Arial" panose="020B0604020202020204" pitchFamily="34" charset="0"/>
              <a:buChar char="•"/>
            </a:pPr>
            <a:r>
              <a:rPr lang="zh-CN" altLang="en-US" sz="1600" b="1" dirty="0"/>
              <a:t>对话轮数过长：</a:t>
            </a:r>
            <a:r>
              <a:rPr lang="zh-CN" altLang="en-US" sz="1600" dirty="0"/>
              <a:t>存在大量“垃圾话”时间，导致对话信息十分冗余，并且存在一些固定模式的对话方式。</a:t>
            </a:r>
            <a:endParaRPr lang="en-US" altLang="zh-CN" sz="1600" dirty="0"/>
          </a:p>
        </p:txBody>
      </p:sp>
      <p:pic>
        <p:nvPicPr>
          <p:cNvPr id="20" name="图片 19">
            <a:extLst>
              <a:ext uri="{FF2B5EF4-FFF2-40B4-BE49-F238E27FC236}">
                <a16:creationId xmlns:a16="http://schemas.microsoft.com/office/drawing/2014/main" id="{8895CA2C-6F01-A1F2-1781-CADE53E2B8C4}"/>
              </a:ext>
            </a:extLst>
          </p:cNvPr>
          <p:cNvPicPr>
            <a:picLocks noChangeAspect="1"/>
          </p:cNvPicPr>
          <p:nvPr/>
        </p:nvPicPr>
        <p:blipFill>
          <a:blip r:embed="rId4"/>
          <a:stretch>
            <a:fillRect/>
          </a:stretch>
        </p:blipFill>
        <p:spPr>
          <a:xfrm>
            <a:off x="5891524" y="1109662"/>
            <a:ext cx="5574642" cy="2644510"/>
          </a:xfrm>
          <a:prstGeom prst="rect">
            <a:avLst/>
          </a:prstGeom>
        </p:spPr>
      </p:pic>
    </p:spTree>
    <p:extLst>
      <p:ext uri="{BB962C8B-B14F-4D97-AF65-F5344CB8AC3E}">
        <p14:creationId xmlns:p14="http://schemas.microsoft.com/office/powerpoint/2010/main" val="2247513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a:extLst>
              <a:ext uri="{FF2B5EF4-FFF2-40B4-BE49-F238E27FC236}">
                <a16:creationId xmlns:a16="http://schemas.microsoft.com/office/drawing/2014/main" id="{E7C05E52-6FFB-C87D-A616-E71B89A8192A}"/>
              </a:ext>
            </a:extLst>
          </p:cNvPr>
          <p:cNvSpPr txBox="1">
            <a:spLocks/>
          </p:cNvSpPr>
          <p:nvPr/>
        </p:nvSpPr>
        <p:spPr>
          <a:xfrm>
            <a:off x="0" y="147526"/>
            <a:ext cx="3768436" cy="431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b="1" dirty="0"/>
              <a:t>2 </a:t>
            </a:r>
            <a:r>
              <a:rPr lang="zh-CN" altLang="en-US" b="1" dirty="0"/>
              <a:t>数据预处理</a:t>
            </a:r>
          </a:p>
        </p:txBody>
      </p:sp>
      <p:cxnSp>
        <p:nvCxnSpPr>
          <p:cNvPr id="6" name="直接连接符 5">
            <a:extLst>
              <a:ext uri="{FF2B5EF4-FFF2-40B4-BE49-F238E27FC236}">
                <a16:creationId xmlns:a16="http://schemas.microsoft.com/office/drawing/2014/main" id="{2779F495-D949-2A08-9622-787353F147AB}"/>
              </a:ext>
            </a:extLst>
          </p:cNvPr>
          <p:cNvCxnSpPr>
            <a:cxnSpLocks/>
          </p:cNvCxnSpPr>
          <p:nvPr/>
        </p:nvCxnSpPr>
        <p:spPr>
          <a:xfrm>
            <a:off x="-106324" y="579391"/>
            <a:ext cx="2212215" cy="0"/>
          </a:xfrm>
          <a:prstGeom prst="line">
            <a:avLst/>
          </a:prstGeom>
          <a:ln w="41275"/>
        </p:spPr>
        <p:style>
          <a:lnRef idx="1">
            <a:schemeClr val="dk1"/>
          </a:lnRef>
          <a:fillRef idx="0">
            <a:schemeClr val="dk1"/>
          </a:fillRef>
          <a:effectRef idx="0">
            <a:schemeClr val="dk1"/>
          </a:effectRef>
          <a:fontRef idx="minor">
            <a:schemeClr val="tx1"/>
          </a:fontRef>
        </p:style>
      </p:cxnSp>
      <p:sp>
        <p:nvSpPr>
          <p:cNvPr id="8" name="副标题 2">
            <a:extLst>
              <a:ext uri="{FF2B5EF4-FFF2-40B4-BE49-F238E27FC236}">
                <a16:creationId xmlns:a16="http://schemas.microsoft.com/office/drawing/2014/main" id="{DD64BA6A-21E7-E114-0D84-FC3FDA03B98F}"/>
              </a:ext>
            </a:extLst>
          </p:cNvPr>
          <p:cNvSpPr txBox="1">
            <a:spLocks/>
          </p:cNvSpPr>
          <p:nvPr/>
        </p:nvSpPr>
        <p:spPr>
          <a:xfrm>
            <a:off x="221673" y="702959"/>
            <a:ext cx="2715491" cy="431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2000" b="1" dirty="0"/>
              <a:t>2.1 </a:t>
            </a:r>
            <a:r>
              <a:rPr lang="zh-CN" altLang="en-US" sz="2000" b="1" dirty="0"/>
              <a:t>解决数据过长问题</a:t>
            </a:r>
          </a:p>
        </p:txBody>
      </p:sp>
      <p:sp>
        <p:nvSpPr>
          <p:cNvPr id="18" name="副标题 2">
            <a:extLst>
              <a:ext uri="{FF2B5EF4-FFF2-40B4-BE49-F238E27FC236}">
                <a16:creationId xmlns:a16="http://schemas.microsoft.com/office/drawing/2014/main" id="{9AB3AF20-D6C6-B6D0-6EBB-BC014C18320D}"/>
              </a:ext>
            </a:extLst>
          </p:cNvPr>
          <p:cNvSpPr txBox="1">
            <a:spLocks/>
          </p:cNvSpPr>
          <p:nvPr/>
        </p:nvSpPr>
        <p:spPr>
          <a:xfrm>
            <a:off x="390493" y="1025309"/>
            <a:ext cx="11579834" cy="6320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zh-CN" altLang="en-US" sz="1600" b="1" dirty="0"/>
              <a:t>基于规则的冗余数据去除：</a:t>
            </a:r>
            <a:r>
              <a:rPr lang="zh-CN" altLang="en-US" sz="1600" dirty="0"/>
              <a:t>即根据观察去除句子中某些冗余部分，这一部分包括了</a:t>
            </a:r>
            <a:br>
              <a:rPr lang="en-US" altLang="zh-CN" sz="1600" dirty="0"/>
            </a:br>
            <a:r>
              <a:rPr lang="en-US" altLang="zh-CN" sz="1600" dirty="0"/>
              <a:t>a.</a:t>
            </a:r>
            <a:r>
              <a:rPr lang="zh-CN" altLang="en-US" sz="1600" dirty="0"/>
              <a:t>问候部分去除  </a:t>
            </a:r>
            <a:r>
              <a:rPr lang="en-US" altLang="zh-CN" sz="1600" dirty="0"/>
              <a:t>b.</a:t>
            </a:r>
            <a:r>
              <a:rPr lang="zh-CN" altLang="en-US" sz="1600" dirty="0"/>
              <a:t>停用词以及替换词   </a:t>
            </a:r>
            <a:r>
              <a:rPr lang="en-US" altLang="zh-CN" sz="1600" dirty="0"/>
              <a:t>c. </a:t>
            </a:r>
            <a:r>
              <a:rPr lang="zh-CN" altLang="en-US" sz="1600" dirty="0"/>
              <a:t>短句子去除  </a:t>
            </a:r>
            <a:r>
              <a:rPr lang="en-US" altLang="zh-CN" sz="1600" dirty="0"/>
              <a:t>d.</a:t>
            </a:r>
            <a:r>
              <a:rPr lang="zh-CN" altLang="en-US" sz="1600" dirty="0"/>
              <a:t>前缀编码替换</a:t>
            </a:r>
            <a:endParaRPr lang="en-US" altLang="zh-CN" sz="1600" dirty="0"/>
          </a:p>
          <a:p>
            <a:pPr algn="l">
              <a:lnSpc>
                <a:spcPct val="100000"/>
              </a:lnSpc>
            </a:pPr>
            <a:endParaRPr lang="en-US" altLang="zh-CN" sz="1600" dirty="0"/>
          </a:p>
        </p:txBody>
      </p:sp>
      <p:sp>
        <p:nvSpPr>
          <p:cNvPr id="24" name="副标题 2">
            <a:extLst>
              <a:ext uri="{FF2B5EF4-FFF2-40B4-BE49-F238E27FC236}">
                <a16:creationId xmlns:a16="http://schemas.microsoft.com/office/drawing/2014/main" id="{62329ED3-FC41-A35F-48F9-45D8CC58015F}"/>
              </a:ext>
            </a:extLst>
          </p:cNvPr>
          <p:cNvSpPr txBox="1">
            <a:spLocks/>
          </p:cNvSpPr>
          <p:nvPr/>
        </p:nvSpPr>
        <p:spPr>
          <a:xfrm>
            <a:off x="390493" y="3748855"/>
            <a:ext cx="11579834" cy="74708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zh-CN" altLang="en-US" sz="1600" b="1" dirty="0"/>
              <a:t>尝试进行无监督的信息抽取：</a:t>
            </a:r>
            <a:r>
              <a:rPr lang="zh-CN" altLang="en-US" sz="1600" dirty="0"/>
              <a:t>选择了</a:t>
            </a:r>
            <a:r>
              <a:rPr lang="en-US" altLang="zh-CN" sz="1600" dirty="0" err="1"/>
              <a:t>TextRank</a:t>
            </a:r>
            <a:r>
              <a:rPr lang="zh-CN" altLang="en-US" sz="1600" dirty="0"/>
              <a:t>这个方法进行抽取，但是效果不尽如人意。这种抽取反而会去掉部分重要信息。</a:t>
            </a:r>
            <a:br>
              <a:rPr lang="en-US" altLang="zh-CN" sz="1600" dirty="0"/>
            </a:br>
            <a:r>
              <a:rPr lang="zh-CN" altLang="en-US" sz="1600" dirty="0"/>
              <a:t>由于是无监督的抽取，以上判断来自于观察，稍后会提供一种方法与之后提出的迭代生成式提取进行对比。</a:t>
            </a:r>
            <a:endParaRPr lang="en-US" altLang="zh-CN" sz="1600" dirty="0"/>
          </a:p>
        </p:txBody>
      </p:sp>
      <p:pic>
        <p:nvPicPr>
          <p:cNvPr id="27" name="图片 26">
            <a:extLst>
              <a:ext uri="{FF2B5EF4-FFF2-40B4-BE49-F238E27FC236}">
                <a16:creationId xmlns:a16="http://schemas.microsoft.com/office/drawing/2014/main" id="{740BAC9D-4617-090C-9CDE-E874FAE27E22}"/>
              </a:ext>
            </a:extLst>
          </p:cNvPr>
          <p:cNvPicPr>
            <a:picLocks noChangeAspect="1"/>
          </p:cNvPicPr>
          <p:nvPr/>
        </p:nvPicPr>
        <p:blipFill>
          <a:blip r:embed="rId2"/>
          <a:stretch>
            <a:fillRect/>
          </a:stretch>
        </p:blipFill>
        <p:spPr>
          <a:xfrm>
            <a:off x="745258" y="1780908"/>
            <a:ext cx="10162867" cy="1710256"/>
          </a:xfrm>
          <a:prstGeom prst="rect">
            <a:avLst/>
          </a:prstGeom>
        </p:spPr>
      </p:pic>
      <p:pic>
        <p:nvPicPr>
          <p:cNvPr id="31" name="图片 30">
            <a:extLst>
              <a:ext uri="{FF2B5EF4-FFF2-40B4-BE49-F238E27FC236}">
                <a16:creationId xmlns:a16="http://schemas.microsoft.com/office/drawing/2014/main" id="{01268046-36C4-2DCB-02E3-94BF89F8BE3E}"/>
              </a:ext>
            </a:extLst>
          </p:cNvPr>
          <p:cNvPicPr>
            <a:picLocks noChangeAspect="1"/>
          </p:cNvPicPr>
          <p:nvPr/>
        </p:nvPicPr>
        <p:blipFill>
          <a:blip r:embed="rId3"/>
          <a:stretch>
            <a:fillRect/>
          </a:stretch>
        </p:blipFill>
        <p:spPr>
          <a:xfrm>
            <a:off x="390493" y="4560126"/>
            <a:ext cx="4020389" cy="1835676"/>
          </a:xfrm>
          <a:prstGeom prst="rect">
            <a:avLst/>
          </a:prstGeom>
        </p:spPr>
      </p:pic>
      <p:pic>
        <p:nvPicPr>
          <p:cNvPr id="37" name="图片 36">
            <a:extLst>
              <a:ext uri="{FF2B5EF4-FFF2-40B4-BE49-F238E27FC236}">
                <a16:creationId xmlns:a16="http://schemas.microsoft.com/office/drawing/2014/main" id="{445A4DBE-CCDB-0DE3-1EAD-3C8B0C81878C}"/>
              </a:ext>
            </a:extLst>
          </p:cNvPr>
          <p:cNvPicPr>
            <a:picLocks noChangeAspect="1"/>
          </p:cNvPicPr>
          <p:nvPr/>
        </p:nvPicPr>
        <p:blipFill>
          <a:blip r:embed="rId4"/>
          <a:stretch>
            <a:fillRect/>
          </a:stretch>
        </p:blipFill>
        <p:spPr>
          <a:xfrm>
            <a:off x="8502765" y="4550330"/>
            <a:ext cx="3384435" cy="1781282"/>
          </a:xfrm>
          <a:prstGeom prst="rect">
            <a:avLst/>
          </a:prstGeom>
        </p:spPr>
      </p:pic>
      <p:pic>
        <p:nvPicPr>
          <p:cNvPr id="39" name="图片 38">
            <a:extLst>
              <a:ext uri="{FF2B5EF4-FFF2-40B4-BE49-F238E27FC236}">
                <a16:creationId xmlns:a16="http://schemas.microsoft.com/office/drawing/2014/main" id="{59922868-DFB0-811F-4762-4035E17DE855}"/>
              </a:ext>
            </a:extLst>
          </p:cNvPr>
          <p:cNvPicPr>
            <a:picLocks noChangeAspect="1"/>
          </p:cNvPicPr>
          <p:nvPr/>
        </p:nvPicPr>
        <p:blipFill>
          <a:blip r:embed="rId5"/>
          <a:stretch>
            <a:fillRect/>
          </a:stretch>
        </p:blipFill>
        <p:spPr>
          <a:xfrm>
            <a:off x="4449959" y="4558240"/>
            <a:ext cx="3878794" cy="1835676"/>
          </a:xfrm>
          <a:prstGeom prst="rect">
            <a:avLst/>
          </a:prstGeom>
        </p:spPr>
      </p:pic>
      <p:sp>
        <p:nvSpPr>
          <p:cNvPr id="40" name="副标题 2">
            <a:extLst>
              <a:ext uri="{FF2B5EF4-FFF2-40B4-BE49-F238E27FC236}">
                <a16:creationId xmlns:a16="http://schemas.microsoft.com/office/drawing/2014/main" id="{62360BDF-7CA3-6DD8-0C07-268267BFACA6}"/>
              </a:ext>
            </a:extLst>
          </p:cNvPr>
          <p:cNvSpPr txBox="1">
            <a:spLocks/>
          </p:cNvSpPr>
          <p:nvPr/>
        </p:nvSpPr>
        <p:spPr>
          <a:xfrm>
            <a:off x="6569082" y="6393916"/>
            <a:ext cx="4194589" cy="314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altLang="zh-CN" sz="1100" b="1" dirty="0" err="1"/>
              <a:t>TextRank</a:t>
            </a:r>
            <a:r>
              <a:rPr lang="zh-CN" altLang="en-US" sz="1100" b="1" dirty="0"/>
              <a:t>重要度排名后面的句子仍然会丢失很多关键信息</a:t>
            </a:r>
            <a:endParaRPr lang="en-US" altLang="zh-CN" sz="1100" dirty="0"/>
          </a:p>
        </p:txBody>
      </p:sp>
      <p:sp>
        <p:nvSpPr>
          <p:cNvPr id="42" name="副标题 2">
            <a:extLst>
              <a:ext uri="{FF2B5EF4-FFF2-40B4-BE49-F238E27FC236}">
                <a16:creationId xmlns:a16="http://schemas.microsoft.com/office/drawing/2014/main" id="{412B88E7-0B22-EAF1-B20C-3F75BFF85273}"/>
              </a:ext>
            </a:extLst>
          </p:cNvPr>
          <p:cNvSpPr txBox="1">
            <a:spLocks/>
          </p:cNvSpPr>
          <p:nvPr/>
        </p:nvSpPr>
        <p:spPr>
          <a:xfrm>
            <a:off x="931683" y="6395802"/>
            <a:ext cx="2593942" cy="314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altLang="zh-CN" sz="1100" b="1" dirty="0" err="1"/>
              <a:t>TextRank</a:t>
            </a:r>
            <a:r>
              <a:rPr lang="zh-CN" altLang="en-US" sz="1100" b="1" dirty="0"/>
              <a:t>得到的重要度排序（部分）</a:t>
            </a:r>
            <a:endParaRPr lang="en-US" altLang="zh-CN" sz="1100" dirty="0"/>
          </a:p>
        </p:txBody>
      </p:sp>
    </p:spTree>
    <p:extLst>
      <p:ext uri="{BB962C8B-B14F-4D97-AF65-F5344CB8AC3E}">
        <p14:creationId xmlns:p14="http://schemas.microsoft.com/office/powerpoint/2010/main" val="758009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a:extLst>
              <a:ext uri="{FF2B5EF4-FFF2-40B4-BE49-F238E27FC236}">
                <a16:creationId xmlns:a16="http://schemas.microsoft.com/office/drawing/2014/main" id="{E7C05E52-6FFB-C87D-A616-E71B89A8192A}"/>
              </a:ext>
            </a:extLst>
          </p:cNvPr>
          <p:cNvSpPr txBox="1">
            <a:spLocks/>
          </p:cNvSpPr>
          <p:nvPr/>
        </p:nvSpPr>
        <p:spPr>
          <a:xfrm>
            <a:off x="0" y="147526"/>
            <a:ext cx="3768436" cy="431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b="1" dirty="0"/>
              <a:t>2 </a:t>
            </a:r>
            <a:r>
              <a:rPr lang="zh-CN" altLang="en-US" b="1" dirty="0"/>
              <a:t>数据预处理</a:t>
            </a:r>
          </a:p>
        </p:txBody>
      </p:sp>
      <p:cxnSp>
        <p:nvCxnSpPr>
          <p:cNvPr id="6" name="直接连接符 5">
            <a:extLst>
              <a:ext uri="{FF2B5EF4-FFF2-40B4-BE49-F238E27FC236}">
                <a16:creationId xmlns:a16="http://schemas.microsoft.com/office/drawing/2014/main" id="{2779F495-D949-2A08-9622-787353F147AB}"/>
              </a:ext>
            </a:extLst>
          </p:cNvPr>
          <p:cNvCxnSpPr>
            <a:cxnSpLocks/>
          </p:cNvCxnSpPr>
          <p:nvPr/>
        </p:nvCxnSpPr>
        <p:spPr>
          <a:xfrm>
            <a:off x="-106324" y="579391"/>
            <a:ext cx="2212215" cy="0"/>
          </a:xfrm>
          <a:prstGeom prst="line">
            <a:avLst/>
          </a:prstGeom>
          <a:ln w="41275"/>
        </p:spPr>
        <p:style>
          <a:lnRef idx="1">
            <a:schemeClr val="dk1"/>
          </a:lnRef>
          <a:fillRef idx="0">
            <a:schemeClr val="dk1"/>
          </a:fillRef>
          <a:effectRef idx="0">
            <a:schemeClr val="dk1"/>
          </a:effectRef>
          <a:fontRef idx="minor">
            <a:schemeClr val="tx1"/>
          </a:fontRef>
        </p:style>
      </p:cxnSp>
      <p:sp>
        <p:nvSpPr>
          <p:cNvPr id="8" name="副标题 2">
            <a:extLst>
              <a:ext uri="{FF2B5EF4-FFF2-40B4-BE49-F238E27FC236}">
                <a16:creationId xmlns:a16="http://schemas.microsoft.com/office/drawing/2014/main" id="{DD64BA6A-21E7-E114-0D84-FC3FDA03B98F}"/>
              </a:ext>
            </a:extLst>
          </p:cNvPr>
          <p:cNvSpPr txBox="1">
            <a:spLocks/>
          </p:cNvSpPr>
          <p:nvPr/>
        </p:nvSpPr>
        <p:spPr>
          <a:xfrm>
            <a:off x="221673" y="702959"/>
            <a:ext cx="4313382" cy="431865"/>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2000" b="1" dirty="0"/>
              <a:t>2.1 </a:t>
            </a:r>
            <a:r>
              <a:rPr lang="zh-CN" altLang="en-US" sz="2000" b="1" dirty="0"/>
              <a:t>解决数据过长问题与文本信息错误</a:t>
            </a:r>
          </a:p>
        </p:txBody>
      </p:sp>
      <p:sp>
        <p:nvSpPr>
          <p:cNvPr id="18" name="副标题 2">
            <a:extLst>
              <a:ext uri="{FF2B5EF4-FFF2-40B4-BE49-F238E27FC236}">
                <a16:creationId xmlns:a16="http://schemas.microsoft.com/office/drawing/2014/main" id="{9AB3AF20-D6C6-B6D0-6EBB-BC014C18320D}"/>
              </a:ext>
            </a:extLst>
          </p:cNvPr>
          <p:cNvSpPr txBox="1">
            <a:spLocks/>
          </p:cNvSpPr>
          <p:nvPr/>
        </p:nvSpPr>
        <p:spPr>
          <a:xfrm>
            <a:off x="404670" y="1211071"/>
            <a:ext cx="11579834" cy="35100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zh-CN" altLang="en-US" sz="1600" b="1" dirty="0"/>
              <a:t>基于模型的迭代生成式：</a:t>
            </a:r>
            <a:r>
              <a:rPr lang="zh-CN" altLang="en-US" sz="1600" dirty="0"/>
              <a:t>通过迭代的方式压缩文本长度小于等于</a:t>
            </a:r>
            <a:r>
              <a:rPr lang="en-US" altLang="zh-CN" sz="1600" dirty="0"/>
              <a:t>512</a:t>
            </a:r>
          </a:p>
        </p:txBody>
      </p:sp>
      <p:pic>
        <p:nvPicPr>
          <p:cNvPr id="7" name="图片 6">
            <a:extLst>
              <a:ext uri="{FF2B5EF4-FFF2-40B4-BE49-F238E27FC236}">
                <a16:creationId xmlns:a16="http://schemas.microsoft.com/office/drawing/2014/main" id="{3D753D9E-2938-92A6-C29A-05CFDFDD3FDE}"/>
              </a:ext>
            </a:extLst>
          </p:cNvPr>
          <p:cNvPicPr>
            <a:picLocks noChangeAspect="1"/>
          </p:cNvPicPr>
          <p:nvPr/>
        </p:nvPicPr>
        <p:blipFill>
          <a:blip r:embed="rId2"/>
          <a:stretch>
            <a:fillRect/>
          </a:stretch>
        </p:blipFill>
        <p:spPr>
          <a:xfrm>
            <a:off x="109870" y="1638322"/>
            <a:ext cx="4105211" cy="5124893"/>
          </a:xfrm>
          <a:prstGeom prst="rect">
            <a:avLst/>
          </a:prstGeom>
        </p:spPr>
      </p:pic>
      <p:sp>
        <p:nvSpPr>
          <p:cNvPr id="11" name="副标题 2">
            <a:extLst>
              <a:ext uri="{FF2B5EF4-FFF2-40B4-BE49-F238E27FC236}">
                <a16:creationId xmlns:a16="http://schemas.microsoft.com/office/drawing/2014/main" id="{CCA4A1CD-6B4E-9BDC-2461-A84C5F5D2E59}"/>
              </a:ext>
            </a:extLst>
          </p:cNvPr>
          <p:cNvSpPr txBox="1">
            <a:spLocks/>
          </p:cNvSpPr>
          <p:nvPr/>
        </p:nvSpPr>
        <p:spPr>
          <a:xfrm>
            <a:off x="4654149" y="4820959"/>
            <a:ext cx="7223426" cy="189454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zh-CN" altLang="en-US" sz="1600" dirty="0"/>
              <a:t>较为一般的迭代生成思路如上图所示，这里后处理指的是，可以观察到模型因为经过微调会产生较为固定的句式：如红框中所示，因此需要后处理将这些语句停用，并且尽可能将句式恢复为与原始数据类似的对话形式，及使用前缀分割。</a:t>
            </a:r>
            <a:endParaRPr lang="en-US" altLang="zh-CN" sz="1600" dirty="0"/>
          </a:p>
          <a:p>
            <a:pPr marL="285750" indent="-285750" algn="l">
              <a:lnSpc>
                <a:spcPct val="100000"/>
              </a:lnSpc>
              <a:buFont typeface="Arial" panose="020B0604020202020204" pitchFamily="34" charset="0"/>
              <a:buChar char="•"/>
            </a:pPr>
            <a:r>
              <a:rPr lang="zh-CN" altLang="en-US" sz="1600" dirty="0"/>
              <a:t>实际上的算法流程采用的是左图的算法所示，对于小于</a:t>
            </a:r>
            <a:r>
              <a:rPr lang="en-US" altLang="zh-CN" sz="1600" dirty="0"/>
              <a:t>512</a:t>
            </a:r>
            <a:r>
              <a:rPr lang="zh-CN" altLang="en-US" sz="1600" dirty="0"/>
              <a:t>的语句不进行切割，对于</a:t>
            </a:r>
            <a:r>
              <a:rPr lang="en-US" altLang="zh-CN" sz="1600" dirty="0"/>
              <a:t>512-600</a:t>
            </a:r>
            <a:r>
              <a:rPr lang="zh-CN" altLang="en-US" sz="1600" dirty="0"/>
              <a:t>的直接取前</a:t>
            </a:r>
            <a:r>
              <a:rPr lang="en-US" altLang="zh-CN" sz="1600" dirty="0"/>
              <a:t>256</a:t>
            </a:r>
            <a:r>
              <a:rPr lang="zh-CN" altLang="en-US" sz="1600" dirty="0"/>
              <a:t>和后</a:t>
            </a:r>
            <a:r>
              <a:rPr lang="en-US" altLang="zh-CN" sz="1600" dirty="0"/>
              <a:t>256</a:t>
            </a:r>
            <a:r>
              <a:rPr lang="zh-CN" altLang="en-US" sz="1600" dirty="0"/>
              <a:t>，并且算法区分了数据长度是否大于</a:t>
            </a:r>
            <a:r>
              <a:rPr lang="en-US" altLang="zh-CN" sz="1600" dirty="0"/>
              <a:t>2048</a:t>
            </a:r>
            <a:r>
              <a:rPr lang="zh-CN" altLang="en-US" sz="1600" dirty="0"/>
              <a:t>的部分。</a:t>
            </a:r>
            <a:endParaRPr lang="en-US" altLang="zh-CN" sz="1600" dirty="0"/>
          </a:p>
        </p:txBody>
      </p:sp>
      <p:pic>
        <p:nvPicPr>
          <p:cNvPr id="13" name="图片 12">
            <a:extLst>
              <a:ext uri="{FF2B5EF4-FFF2-40B4-BE49-F238E27FC236}">
                <a16:creationId xmlns:a16="http://schemas.microsoft.com/office/drawing/2014/main" id="{D5F34ACA-C226-6F6B-CDF2-41AC3D02B6DC}"/>
              </a:ext>
            </a:extLst>
          </p:cNvPr>
          <p:cNvPicPr>
            <a:picLocks noChangeAspect="1"/>
          </p:cNvPicPr>
          <p:nvPr/>
        </p:nvPicPr>
        <p:blipFill rotWithShape="1">
          <a:blip r:embed="rId3"/>
          <a:srcRect l="1263" t="11830" r="6174" b="6962"/>
          <a:stretch/>
        </p:blipFill>
        <p:spPr>
          <a:xfrm>
            <a:off x="4905786" y="1638322"/>
            <a:ext cx="6527758" cy="3106390"/>
          </a:xfrm>
          <a:prstGeom prst="rect">
            <a:avLst/>
          </a:prstGeom>
        </p:spPr>
      </p:pic>
    </p:spTree>
    <p:extLst>
      <p:ext uri="{BB962C8B-B14F-4D97-AF65-F5344CB8AC3E}">
        <p14:creationId xmlns:p14="http://schemas.microsoft.com/office/powerpoint/2010/main" val="1814868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a:extLst>
              <a:ext uri="{FF2B5EF4-FFF2-40B4-BE49-F238E27FC236}">
                <a16:creationId xmlns:a16="http://schemas.microsoft.com/office/drawing/2014/main" id="{E7C05E52-6FFB-C87D-A616-E71B89A8192A}"/>
              </a:ext>
            </a:extLst>
          </p:cNvPr>
          <p:cNvSpPr txBox="1">
            <a:spLocks/>
          </p:cNvSpPr>
          <p:nvPr/>
        </p:nvSpPr>
        <p:spPr>
          <a:xfrm>
            <a:off x="0" y="147526"/>
            <a:ext cx="3768436" cy="431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b="1" dirty="0"/>
              <a:t>2 </a:t>
            </a:r>
            <a:r>
              <a:rPr lang="zh-CN" altLang="en-US" b="1" dirty="0"/>
              <a:t>数据预处理</a:t>
            </a:r>
          </a:p>
        </p:txBody>
      </p:sp>
      <p:cxnSp>
        <p:nvCxnSpPr>
          <p:cNvPr id="6" name="直接连接符 5">
            <a:extLst>
              <a:ext uri="{FF2B5EF4-FFF2-40B4-BE49-F238E27FC236}">
                <a16:creationId xmlns:a16="http://schemas.microsoft.com/office/drawing/2014/main" id="{2779F495-D949-2A08-9622-787353F147AB}"/>
              </a:ext>
            </a:extLst>
          </p:cNvPr>
          <p:cNvCxnSpPr>
            <a:cxnSpLocks/>
          </p:cNvCxnSpPr>
          <p:nvPr/>
        </p:nvCxnSpPr>
        <p:spPr>
          <a:xfrm>
            <a:off x="-106324" y="579391"/>
            <a:ext cx="2212215" cy="0"/>
          </a:xfrm>
          <a:prstGeom prst="line">
            <a:avLst/>
          </a:prstGeom>
          <a:ln w="41275"/>
        </p:spPr>
        <p:style>
          <a:lnRef idx="1">
            <a:schemeClr val="dk1"/>
          </a:lnRef>
          <a:fillRef idx="0">
            <a:schemeClr val="dk1"/>
          </a:fillRef>
          <a:effectRef idx="0">
            <a:schemeClr val="dk1"/>
          </a:effectRef>
          <a:fontRef idx="minor">
            <a:schemeClr val="tx1"/>
          </a:fontRef>
        </p:style>
      </p:cxnSp>
      <p:sp>
        <p:nvSpPr>
          <p:cNvPr id="8" name="副标题 2">
            <a:extLst>
              <a:ext uri="{FF2B5EF4-FFF2-40B4-BE49-F238E27FC236}">
                <a16:creationId xmlns:a16="http://schemas.microsoft.com/office/drawing/2014/main" id="{DD64BA6A-21E7-E114-0D84-FC3FDA03B98F}"/>
              </a:ext>
            </a:extLst>
          </p:cNvPr>
          <p:cNvSpPr txBox="1">
            <a:spLocks/>
          </p:cNvSpPr>
          <p:nvPr/>
        </p:nvSpPr>
        <p:spPr>
          <a:xfrm>
            <a:off x="221673" y="702959"/>
            <a:ext cx="4479636" cy="431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2000" b="1" dirty="0"/>
              <a:t>2.2 </a:t>
            </a:r>
            <a:r>
              <a:rPr lang="zh-CN" altLang="en-US" sz="2000" b="1" dirty="0"/>
              <a:t>三种处理方式的一种简单比较</a:t>
            </a:r>
          </a:p>
        </p:txBody>
      </p:sp>
      <p:sp>
        <p:nvSpPr>
          <p:cNvPr id="2" name="副标题 2">
            <a:extLst>
              <a:ext uri="{FF2B5EF4-FFF2-40B4-BE49-F238E27FC236}">
                <a16:creationId xmlns:a16="http://schemas.microsoft.com/office/drawing/2014/main" id="{42E94BAD-E154-EE45-4F7B-4B965C0D314A}"/>
              </a:ext>
            </a:extLst>
          </p:cNvPr>
          <p:cNvSpPr txBox="1">
            <a:spLocks/>
          </p:cNvSpPr>
          <p:nvPr/>
        </p:nvSpPr>
        <p:spPr>
          <a:xfrm>
            <a:off x="404670" y="1211070"/>
            <a:ext cx="11579834" cy="184616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zh-CN" altLang="en-US" sz="1600" b="1" dirty="0"/>
              <a:t>使用</a:t>
            </a:r>
            <a:r>
              <a:rPr lang="en-US" altLang="zh-CN" sz="1600" b="1" dirty="0"/>
              <a:t>ROUGE</a:t>
            </a:r>
            <a:r>
              <a:rPr lang="zh-CN" altLang="en-US" sz="1600" dirty="0"/>
              <a:t>（</a:t>
            </a:r>
            <a:r>
              <a:rPr lang="en-US" altLang="zh-CN" sz="1600" dirty="0"/>
              <a:t>Recall-Oriented Understudy for </a:t>
            </a:r>
            <a:r>
              <a:rPr lang="en-US" altLang="zh-CN" sz="1600" dirty="0" err="1"/>
              <a:t>Gisting</a:t>
            </a:r>
            <a:r>
              <a:rPr lang="en-US" altLang="zh-CN" sz="1600" dirty="0"/>
              <a:t> Evaluation</a:t>
            </a:r>
            <a:r>
              <a:rPr lang="zh-CN" altLang="en-US" sz="1600" dirty="0"/>
              <a:t>）评估指标进行粗略评估，通过衡量三种生成的长度小于等于</a:t>
            </a:r>
            <a:r>
              <a:rPr lang="en-US" altLang="zh-CN" sz="1600" dirty="0"/>
              <a:t>512</a:t>
            </a:r>
            <a:r>
              <a:rPr lang="zh-CN" altLang="en-US" sz="1600" dirty="0"/>
              <a:t>的句子与标准</a:t>
            </a:r>
            <a:r>
              <a:rPr lang="en-US" altLang="zh-CN" sz="1600" dirty="0"/>
              <a:t>Ground Truth</a:t>
            </a:r>
            <a:r>
              <a:rPr lang="zh-CN" altLang="en-US" sz="1600" dirty="0"/>
              <a:t>之间的距离来进行判断</a:t>
            </a:r>
            <a:br>
              <a:rPr lang="en-US" altLang="zh-CN" sz="1600" dirty="0"/>
            </a:br>
            <a:br>
              <a:rPr lang="en-US" altLang="zh-CN" sz="1600" dirty="0"/>
            </a:br>
            <a:br>
              <a:rPr lang="en-US" altLang="zh-CN" sz="1600" dirty="0"/>
            </a:br>
            <a:br>
              <a:rPr lang="en-US" altLang="zh-CN" sz="1600" dirty="0"/>
            </a:br>
            <a:r>
              <a:rPr lang="zh-CN" altLang="en-US" sz="1600" dirty="0"/>
              <a:t>结果如下图所示：</a:t>
            </a:r>
            <a:endParaRPr lang="en-US" altLang="zh-CN" sz="1600" dirty="0"/>
          </a:p>
        </p:txBody>
      </p:sp>
      <p:pic>
        <p:nvPicPr>
          <p:cNvPr id="4" name="图片 3">
            <a:extLst>
              <a:ext uri="{FF2B5EF4-FFF2-40B4-BE49-F238E27FC236}">
                <a16:creationId xmlns:a16="http://schemas.microsoft.com/office/drawing/2014/main" id="{465541A0-1793-0D96-68BD-44FD0B407CC9}"/>
              </a:ext>
            </a:extLst>
          </p:cNvPr>
          <p:cNvPicPr>
            <a:picLocks noChangeAspect="1"/>
          </p:cNvPicPr>
          <p:nvPr/>
        </p:nvPicPr>
        <p:blipFill rotWithShape="1">
          <a:blip r:embed="rId2"/>
          <a:srcRect t="27028" b="26878"/>
          <a:stretch/>
        </p:blipFill>
        <p:spPr>
          <a:xfrm>
            <a:off x="3587187" y="1908084"/>
            <a:ext cx="5482924" cy="321435"/>
          </a:xfrm>
          <a:prstGeom prst="rect">
            <a:avLst/>
          </a:prstGeom>
        </p:spPr>
      </p:pic>
      <p:pic>
        <p:nvPicPr>
          <p:cNvPr id="10" name="图片 9">
            <a:extLst>
              <a:ext uri="{FF2B5EF4-FFF2-40B4-BE49-F238E27FC236}">
                <a16:creationId xmlns:a16="http://schemas.microsoft.com/office/drawing/2014/main" id="{B7C47C93-A0D8-0334-58EF-F2864A40110B}"/>
              </a:ext>
            </a:extLst>
          </p:cNvPr>
          <p:cNvPicPr>
            <a:picLocks noChangeAspect="1"/>
          </p:cNvPicPr>
          <p:nvPr/>
        </p:nvPicPr>
        <p:blipFill>
          <a:blip r:embed="rId3"/>
          <a:stretch>
            <a:fillRect/>
          </a:stretch>
        </p:blipFill>
        <p:spPr>
          <a:xfrm>
            <a:off x="3151766" y="3057235"/>
            <a:ext cx="5192236" cy="3584958"/>
          </a:xfrm>
          <a:prstGeom prst="rect">
            <a:avLst/>
          </a:prstGeom>
        </p:spPr>
      </p:pic>
    </p:spTree>
    <p:extLst>
      <p:ext uri="{BB962C8B-B14F-4D97-AF65-F5344CB8AC3E}">
        <p14:creationId xmlns:p14="http://schemas.microsoft.com/office/powerpoint/2010/main" val="3353183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a:extLst>
              <a:ext uri="{FF2B5EF4-FFF2-40B4-BE49-F238E27FC236}">
                <a16:creationId xmlns:a16="http://schemas.microsoft.com/office/drawing/2014/main" id="{E7C05E52-6FFB-C87D-A616-E71B89A8192A}"/>
              </a:ext>
            </a:extLst>
          </p:cNvPr>
          <p:cNvSpPr txBox="1">
            <a:spLocks/>
          </p:cNvSpPr>
          <p:nvPr/>
        </p:nvSpPr>
        <p:spPr>
          <a:xfrm>
            <a:off x="0" y="147526"/>
            <a:ext cx="2212214" cy="431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b="1" dirty="0"/>
              <a:t>3 </a:t>
            </a:r>
            <a:r>
              <a:rPr lang="zh-CN" altLang="en-US" b="1" dirty="0"/>
              <a:t>网络与训练</a:t>
            </a:r>
          </a:p>
        </p:txBody>
      </p:sp>
      <p:cxnSp>
        <p:nvCxnSpPr>
          <p:cNvPr id="6" name="直接连接符 5">
            <a:extLst>
              <a:ext uri="{FF2B5EF4-FFF2-40B4-BE49-F238E27FC236}">
                <a16:creationId xmlns:a16="http://schemas.microsoft.com/office/drawing/2014/main" id="{2779F495-D949-2A08-9622-787353F147AB}"/>
              </a:ext>
            </a:extLst>
          </p:cNvPr>
          <p:cNvCxnSpPr>
            <a:cxnSpLocks/>
          </p:cNvCxnSpPr>
          <p:nvPr/>
        </p:nvCxnSpPr>
        <p:spPr>
          <a:xfrm>
            <a:off x="-106324" y="579391"/>
            <a:ext cx="2212215" cy="0"/>
          </a:xfrm>
          <a:prstGeom prst="line">
            <a:avLst/>
          </a:prstGeom>
          <a:ln w="41275"/>
        </p:spPr>
        <p:style>
          <a:lnRef idx="1">
            <a:schemeClr val="dk1"/>
          </a:lnRef>
          <a:fillRef idx="0">
            <a:schemeClr val="dk1"/>
          </a:fillRef>
          <a:effectRef idx="0">
            <a:schemeClr val="dk1"/>
          </a:effectRef>
          <a:fontRef idx="minor">
            <a:schemeClr val="tx1"/>
          </a:fontRef>
        </p:style>
      </p:cxnSp>
      <p:sp>
        <p:nvSpPr>
          <p:cNvPr id="8" name="副标题 2">
            <a:extLst>
              <a:ext uri="{FF2B5EF4-FFF2-40B4-BE49-F238E27FC236}">
                <a16:creationId xmlns:a16="http://schemas.microsoft.com/office/drawing/2014/main" id="{DD64BA6A-21E7-E114-0D84-FC3FDA03B98F}"/>
              </a:ext>
            </a:extLst>
          </p:cNvPr>
          <p:cNvSpPr txBox="1">
            <a:spLocks/>
          </p:cNvSpPr>
          <p:nvPr/>
        </p:nvSpPr>
        <p:spPr>
          <a:xfrm>
            <a:off x="221673" y="702959"/>
            <a:ext cx="4479636" cy="431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2000" b="1" dirty="0"/>
              <a:t>3.1 </a:t>
            </a:r>
            <a:r>
              <a:rPr lang="zh-CN" altLang="en-US" sz="2000" b="1" dirty="0"/>
              <a:t>关于</a:t>
            </a:r>
            <a:r>
              <a:rPr lang="en-US" altLang="zh-CN" sz="2000" b="1" dirty="0"/>
              <a:t>PEGASUS</a:t>
            </a:r>
            <a:endParaRPr lang="zh-CN" altLang="en-US" sz="2000" b="1" dirty="0"/>
          </a:p>
        </p:txBody>
      </p:sp>
      <p:sp>
        <p:nvSpPr>
          <p:cNvPr id="2" name="副标题 2">
            <a:extLst>
              <a:ext uri="{FF2B5EF4-FFF2-40B4-BE49-F238E27FC236}">
                <a16:creationId xmlns:a16="http://schemas.microsoft.com/office/drawing/2014/main" id="{42E94BAD-E154-EE45-4F7B-4B965C0D314A}"/>
              </a:ext>
            </a:extLst>
          </p:cNvPr>
          <p:cNvSpPr txBox="1">
            <a:spLocks/>
          </p:cNvSpPr>
          <p:nvPr/>
        </p:nvSpPr>
        <p:spPr>
          <a:xfrm>
            <a:off x="376960" y="1211071"/>
            <a:ext cx="11579834" cy="10241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en-US" altLang="zh-CN" sz="1600" b="1" dirty="0"/>
              <a:t>PEGASUS</a:t>
            </a:r>
            <a:r>
              <a:rPr lang="zh-CN" altLang="en-US" sz="1600" b="1" dirty="0"/>
              <a:t>：</a:t>
            </a:r>
            <a:r>
              <a:rPr lang="zh-CN" altLang="en-US" sz="1600" dirty="0"/>
              <a:t>（</a:t>
            </a:r>
            <a:r>
              <a:rPr lang="en-US" altLang="zh-CN" sz="1600" dirty="0"/>
              <a:t>Pre-training with Extracted Gap-sentences for Abstractive Summarization Sequence-to-sequence models)</a:t>
            </a:r>
          </a:p>
          <a:p>
            <a:pPr marL="285750" indent="-285750" algn="l">
              <a:lnSpc>
                <a:spcPct val="100000"/>
              </a:lnSpc>
              <a:buFont typeface="Arial" panose="020B0604020202020204" pitchFamily="34" charset="0"/>
              <a:buChar char="•"/>
            </a:pPr>
            <a:r>
              <a:rPr lang="zh-CN" altLang="en-US" sz="1600" dirty="0"/>
              <a:t>选择的原因：该模型预训练的时候的目标是把生成间隙句子（</a:t>
            </a:r>
            <a:r>
              <a:rPr lang="en-US" altLang="zh-CN" sz="1600" dirty="0"/>
              <a:t>GSG</a:t>
            </a:r>
            <a:r>
              <a:rPr lang="zh-CN" altLang="en-US" sz="1600" dirty="0"/>
              <a:t>）， 所以在提取文本摘要的时候，简单的</a:t>
            </a:r>
            <a:r>
              <a:rPr lang="en-US" altLang="zh-CN" sz="1600" dirty="0"/>
              <a:t>finetuning</a:t>
            </a:r>
            <a:r>
              <a:rPr lang="zh-CN" altLang="en-US" sz="1600" dirty="0"/>
              <a:t>有很大的提升。随机</a:t>
            </a:r>
            <a:r>
              <a:rPr lang="en-US" altLang="zh-CN" sz="1600" dirty="0"/>
              <a:t>mask</a:t>
            </a:r>
            <a:r>
              <a:rPr lang="zh-CN" altLang="en-US" sz="1600" dirty="0"/>
              <a:t>掉一部分句子，然后将</a:t>
            </a:r>
            <a:r>
              <a:rPr lang="en-US" altLang="zh-CN" sz="1600" dirty="0"/>
              <a:t>Gap sentence</a:t>
            </a:r>
            <a:r>
              <a:rPr lang="zh-CN" altLang="en-US" sz="1600" dirty="0"/>
              <a:t>直接拼接，作为一个“伪摘要”，</a:t>
            </a:r>
            <a:r>
              <a:rPr lang="en-US" altLang="zh-CN" sz="1600" dirty="0"/>
              <a:t>mask</a:t>
            </a:r>
            <a:r>
              <a:rPr lang="zh-CN" altLang="en-US" sz="1600" dirty="0"/>
              <a:t>调的句子则被</a:t>
            </a:r>
            <a:r>
              <a:rPr lang="en-US" altLang="zh-CN" sz="1600" dirty="0"/>
              <a:t>[Mask]</a:t>
            </a:r>
            <a:r>
              <a:rPr lang="zh-CN" altLang="en-US" sz="1600" dirty="0"/>
              <a:t>替换掉。</a:t>
            </a:r>
            <a:endParaRPr lang="en-US" altLang="zh-CN" sz="1600" dirty="0"/>
          </a:p>
        </p:txBody>
      </p:sp>
      <p:pic>
        <p:nvPicPr>
          <p:cNvPr id="7" name="图片 6">
            <a:extLst>
              <a:ext uri="{FF2B5EF4-FFF2-40B4-BE49-F238E27FC236}">
                <a16:creationId xmlns:a16="http://schemas.microsoft.com/office/drawing/2014/main" id="{3F23ACAE-0538-D38B-F6FD-9BD66B7F5948}"/>
              </a:ext>
            </a:extLst>
          </p:cNvPr>
          <p:cNvPicPr>
            <a:picLocks noChangeAspect="1"/>
          </p:cNvPicPr>
          <p:nvPr/>
        </p:nvPicPr>
        <p:blipFill>
          <a:blip r:embed="rId2"/>
          <a:stretch>
            <a:fillRect/>
          </a:stretch>
        </p:blipFill>
        <p:spPr>
          <a:xfrm>
            <a:off x="844613" y="2311447"/>
            <a:ext cx="4062260" cy="2001935"/>
          </a:xfrm>
          <a:prstGeom prst="rect">
            <a:avLst/>
          </a:prstGeom>
        </p:spPr>
      </p:pic>
      <p:pic>
        <p:nvPicPr>
          <p:cNvPr id="14" name="图片 13">
            <a:extLst>
              <a:ext uri="{FF2B5EF4-FFF2-40B4-BE49-F238E27FC236}">
                <a16:creationId xmlns:a16="http://schemas.microsoft.com/office/drawing/2014/main" id="{6EC7FC47-F6C6-FF50-F139-315333EA7683}"/>
              </a:ext>
            </a:extLst>
          </p:cNvPr>
          <p:cNvPicPr>
            <a:picLocks noChangeAspect="1"/>
          </p:cNvPicPr>
          <p:nvPr/>
        </p:nvPicPr>
        <p:blipFill>
          <a:blip r:embed="rId3"/>
          <a:stretch>
            <a:fillRect/>
          </a:stretch>
        </p:blipFill>
        <p:spPr>
          <a:xfrm>
            <a:off x="5190202" y="2412272"/>
            <a:ext cx="6103505" cy="745677"/>
          </a:xfrm>
          <a:prstGeom prst="rect">
            <a:avLst/>
          </a:prstGeom>
          <a:ln w="15875">
            <a:solidFill>
              <a:schemeClr val="dk1"/>
            </a:solidFill>
          </a:ln>
        </p:spPr>
      </p:pic>
      <p:sp>
        <p:nvSpPr>
          <p:cNvPr id="15" name="副标题 2">
            <a:extLst>
              <a:ext uri="{FF2B5EF4-FFF2-40B4-BE49-F238E27FC236}">
                <a16:creationId xmlns:a16="http://schemas.microsoft.com/office/drawing/2014/main" id="{E8AB6170-F550-745A-0C9C-420A677A02D3}"/>
              </a:ext>
            </a:extLst>
          </p:cNvPr>
          <p:cNvSpPr txBox="1">
            <a:spLocks/>
          </p:cNvSpPr>
          <p:nvPr/>
        </p:nvSpPr>
        <p:spPr>
          <a:xfrm>
            <a:off x="625343" y="5295338"/>
            <a:ext cx="6259367" cy="9348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zh-CN" altLang="en-US" sz="1600" dirty="0"/>
              <a:t>微调的过程：微调的过程主要对于优化器和学习率进行了改动，参考了网上的一些例子，采用了一些</a:t>
            </a:r>
            <a:r>
              <a:rPr lang="en-US" altLang="zh-CN" sz="1600" dirty="0"/>
              <a:t>trick</a:t>
            </a:r>
            <a:r>
              <a:rPr lang="zh-CN" altLang="en-US" sz="1600" dirty="0"/>
              <a:t>如</a:t>
            </a:r>
            <a:r>
              <a:rPr lang="en-US" altLang="zh-CN" sz="1600" dirty="0"/>
              <a:t>warmup</a:t>
            </a:r>
            <a:r>
              <a:rPr lang="zh-CN" altLang="en-US" sz="1600" dirty="0"/>
              <a:t>，优化器采用了</a:t>
            </a:r>
            <a:r>
              <a:rPr lang="en-US" altLang="zh-CN" sz="1600" dirty="0" err="1"/>
              <a:t>Adamw</a:t>
            </a:r>
            <a:r>
              <a:rPr lang="zh-CN" altLang="en-US" sz="1600" dirty="0"/>
              <a:t>，学习率曲线如右所示。</a:t>
            </a:r>
            <a:endParaRPr lang="en-US" altLang="zh-CN" sz="1600" dirty="0"/>
          </a:p>
        </p:txBody>
      </p:sp>
      <p:sp>
        <p:nvSpPr>
          <p:cNvPr id="18" name="副标题 2">
            <a:extLst>
              <a:ext uri="{FF2B5EF4-FFF2-40B4-BE49-F238E27FC236}">
                <a16:creationId xmlns:a16="http://schemas.microsoft.com/office/drawing/2014/main" id="{8E3B803F-DF7E-D2A9-BB83-379EC5B527F8}"/>
              </a:ext>
            </a:extLst>
          </p:cNvPr>
          <p:cNvSpPr txBox="1">
            <a:spLocks/>
          </p:cNvSpPr>
          <p:nvPr/>
        </p:nvSpPr>
        <p:spPr>
          <a:xfrm>
            <a:off x="7696778" y="3221813"/>
            <a:ext cx="1576531" cy="28983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altLang="zh-CN" sz="1200" b="1" dirty="0"/>
              <a:t>Paddle</a:t>
            </a:r>
            <a:r>
              <a:rPr lang="zh-CN" altLang="en-US" sz="1200" b="1" dirty="0"/>
              <a:t>官网的介绍</a:t>
            </a:r>
            <a:endParaRPr lang="en-US" altLang="zh-CN" sz="1200" dirty="0"/>
          </a:p>
        </p:txBody>
      </p:sp>
      <p:pic>
        <p:nvPicPr>
          <p:cNvPr id="24" name="图片 23">
            <a:extLst>
              <a:ext uri="{FF2B5EF4-FFF2-40B4-BE49-F238E27FC236}">
                <a16:creationId xmlns:a16="http://schemas.microsoft.com/office/drawing/2014/main" id="{4C229C33-7C31-582F-AD18-5F787BA99685}"/>
              </a:ext>
            </a:extLst>
          </p:cNvPr>
          <p:cNvPicPr>
            <a:picLocks noChangeAspect="1"/>
          </p:cNvPicPr>
          <p:nvPr/>
        </p:nvPicPr>
        <p:blipFill>
          <a:blip r:embed="rId4"/>
          <a:stretch>
            <a:fillRect/>
          </a:stretch>
        </p:blipFill>
        <p:spPr>
          <a:xfrm>
            <a:off x="7482176" y="3809036"/>
            <a:ext cx="3582266" cy="2841408"/>
          </a:xfrm>
          <a:prstGeom prst="rect">
            <a:avLst/>
          </a:prstGeom>
        </p:spPr>
      </p:pic>
    </p:spTree>
    <p:extLst>
      <p:ext uri="{BB962C8B-B14F-4D97-AF65-F5344CB8AC3E}">
        <p14:creationId xmlns:p14="http://schemas.microsoft.com/office/powerpoint/2010/main" val="1951607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a:extLst>
              <a:ext uri="{FF2B5EF4-FFF2-40B4-BE49-F238E27FC236}">
                <a16:creationId xmlns:a16="http://schemas.microsoft.com/office/drawing/2014/main" id="{E7C05E52-6FFB-C87D-A616-E71B89A8192A}"/>
              </a:ext>
            </a:extLst>
          </p:cNvPr>
          <p:cNvSpPr txBox="1">
            <a:spLocks/>
          </p:cNvSpPr>
          <p:nvPr/>
        </p:nvSpPr>
        <p:spPr>
          <a:xfrm>
            <a:off x="-1" y="147526"/>
            <a:ext cx="2309567" cy="431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b="1" dirty="0"/>
              <a:t>3 </a:t>
            </a:r>
            <a:r>
              <a:rPr lang="zh-CN" altLang="en-US" b="1" dirty="0"/>
              <a:t>网络与训练</a:t>
            </a:r>
          </a:p>
        </p:txBody>
      </p:sp>
      <p:cxnSp>
        <p:nvCxnSpPr>
          <p:cNvPr id="6" name="直接连接符 5">
            <a:extLst>
              <a:ext uri="{FF2B5EF4-FFF2-40B4-BE49-F238E27FC236}">
                <a16:creationId xmlns:a16="http://schemas.microsoft.com/office/drawing/2014/main" id="{2779F495-D949-2A08-9622-787353F147AB}"/>
              </a:ext>
            </a:extLst>
          </p:cNvPr>
          <p:cNvCxnSpPr>
            <a:cxnSpLocks/>
          </p:cNvCxnSpPr>
          <p:nvPr/>
        </p:nvCxnSpPr>
        <p:spPr>
          <a:xfrm>
            <a:off x="-106324" y="579391"/>
            <a:ext cx="2212215" cy="0"/>
          </a:xfrm>
          <a:prstGeom prst="line">
            <a:avLst/>
          </a:prstGeom>
          <a:ln w="41275"/>
        </p:spPr>
        <p:style>
          <a:lnRef idx="1">
            <a:schemeClr val="dk1"/>
          </a:lnRef>
          <a:fillRef idx="0">
            <a:schemeClr val="dk1"/>
          </a:fillRef>
          <a:effectRef idx="0">
            <a:schemeClr val="dk1"/>
          </a:effectRef>
          <a:fontRef idx="minor">
            <a:schemeClr val="tx1"/>
          </a:fontRef>
        </p:style>
      </p:cxnSp>
      <p:sp>
        <p:nvSpPr>
          <p:cNvPr id="4" name="副标题 2">
            <a:extLst>
              <a:ext uri="{FF2B5EF4-FFF2-40B4-BE49-F238E27FC236}">
                <a16:creationId xmlns:a16="http://schemas.microsoft.com/office/drawing/2014/main" id="{4571BAE5-30AF-4514-BD6B-D8E221618E74}"/>
              </a:ext>
            </a:extLst>
          </p:cNvPr>
          <p:cNvSpPr txBox="1">
            <a:spLocks/>
          </p:cNvSpPr>
          <p:nvPr/>
        </p:nvSpPr>
        <p:spPr>
          <a:xfrm>
            <a:off x="221673" y="702959"/>
            <a:ext cx="4479636" cy="431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2000" b="1" dirty="0"/>
              <a:t>3.2 </a:t>
            </a:r>
            <a:r>
              <a:rPr lang="zh-CN" altLang="en-US" sz="2000" b="1" dirty="0"/>
              <a:t>网络结构的改动</a:t>
            </a:r>
          </a:p>
        </p:txBody>
      </p:sp>
      <p:pic>
        <p:nvPicPr>
          <p:cNvPr id="10" name="图片 9">
            <a:extLst>
              <a:ext uri="{FF2B5EF4-FFF2-40B4-BE49-F238E27FC236}">
                <a16:creationId xmlns:a16="http://schemas.microsoft.com/office/drawing/2014/main" id="{0752449A-DA8B-ED1A-AA70-2C056B2DFDA6}"/>
              </a:ext>
            </a:extLst>
          </p:cNvPr>
          <p:cNvPicPr>
            <a:picLocks noChangeAspect="1"/>
          </p:cNvPicPr>
          <p:nvPr/>
        </p:nvPicPr>
        <p:blipFill>
          <a:blip r:embed="rId2"/>
          <a:stretch>
            <a:fillRect/>
          </a:stretch>
        </p:blipFill>
        <p:spPr>
          <a:xfrm>
            <a:off x="535708" y="2380853"/>
            <a:ext cx="4827284" cy="1715355"/>
          </a:xfrm>
          <a:prstGeom prst="rect">
            <a:avLst/>
          </a:prstGeom>
        </p:spPr>
      </p:pic>
      <p:sp>
        <p:nvSpPr>
          <p:cNvPr id="11" name="副标题 2">
            <a:extLst>
              <a:ext uri="{FF2B5EF4-FFF2-40B4-BE49-F238E27FC236}">
                <a16:creationId xmlns:a16="http://schemas.microsoft.com/office/drawing/2014/main" id="{CDFBB04D-3346-57F4-7F72-5FE56E47B12D}"/>
              </a:ext>
            </a:extLst>
          </p:cNvPr>
          <p:cNvSpPr txBox="1">
            <a:spLocks/>
          </p:cNvSpPr>
          <p:nvPr/>
        </p:nvSpPr>
        <p:spPr>
          <a:xfrm>
            <a:off x="535708" y="1405069"/>
            <a:ext cx="10834255" cy="9348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zh-CN" altLang="en-US" sz="1600" dirty="0"/>
              <a:t>值得一提的是，网络架构可以进行一种被称作目标端数据增强的方式（</a:t>
            </a:r>
            <a:r>
              <a:rPr lang="en-US" altLang="zh-CN" sz="1600" dirty="0"/>
              <a:t>TARGET-SIDE INPUT AUGMENTATION</a:t>
            </a:r>
            <a:r>
              <a:rPr lang="zh-CN" altLang="en-US" sz="1600" dirty="0"/>
              <a:t>）的改动。这个文章提出了在基于</a:t>
            </a:r>
            <a:r>
              <a:rPr lang="en-US" altLang="zh-CN" sz="1600" dirty="0"/>
              <a:t>transform</a:t>
            </a:r>
            <a:r>
              <a:rPr lang="zh-CN" altLang="en-US" sz="1600" dirty="0"/>
              <a:t>的生成任务中一种被用于目标端的数据增强的方法</a:t>
            </a:r>
            <a:endParaRPr lang="en-US" altLang="zh-CN" sz="1600" dirty="0"/>
          </a:p>
        </p:txBody>
      </p:sp>
      <p:sp>
        <p:nvSpPr>
          <p:cNvPr id="13" name="文本框 12">
            <a:extLst>
              <a:ext uri="{FF2B5EF4-FFF2-40B4-BE49-F238E27FC236}">
                <a16:creationId xmlns:a16="http://schemas.microsoft.com/office/drawing/2014/main" id="{B1A88CD0-5BD9-1822-0365-0ABEFC881C8C}"/>
              </a:ext>
            </a:extLst>
          </p:cNvPr>
          <p:cNvSpPr txBox="1"/>
          <p:nvPr/>
        </p:nvSpPr>
        <p:spPr>
          <a:xfrm>
            <a:off x="0" y="6571974"/>
            <a:ext cx="11559978" cy="276999"/>
          </a:xfrm>
          <a:prstGeom prst="rect">
            <a:avLst/>
          </a:prstGeom>
          <a:noFill/>
        </p:spPr>
        <p:txBody>
          <a:bodyPr wrap="square">
            <a:spAutoFit/>
          </a:bodyPr>
          <a:lstStyle/>
          <a:p>
            <a:r>
              <a:rPr lang="en-US" altLang="zh-CN" sz="1200" dirty="0">
                <a:hlinkClick r:id="rId3"/>
              </a:rPr>
              <a:t>TARGET-SIDE-DATA-AUG/TSDASG: Source Code for &lt;Target-Side Data Augmentation for Sequence Generation&gt; (github.com)</a:t>
            </a:r>
            <a:endParaRPr lang="zh-CN" altLang="en-US" sz="1200" dirty="0"/>
          </a:p>
        </p:txBody>
      </p:sp>
      <p:pic>
        <p:nvPicPr>
          <p:cNvPr id="18" name="图片 17">
            <a:extLst>
              <a:ext uri="{FF2B5EF4-FFF2-40B4-BE49-F238E27FC236}">
                <a16:creationId xmlns:a16="http://schemas.microsoft.com/office/drawing/2014/main" id="{1B0AA70C-8A07-5F48-104D-7B75434EFD78}"/>
              </a:ext>
            </a:extLst>
          </p:cNvPr>
          <p:cNvPicPr>
            <a:picLocks noChangeAspect="1"/>
          </p:cNvPicPr>
          <p:nvPr/>
        </p:nvPicPr>
        <p:blipFill>
          <a:blip r:embed="rId4"/>
          <a:stretch>
            <a:fillRect/>
          </a:stretch>
        </p:blipFill>
        <p:spPr>
          <a:xfrm>
            <a:off x="6561914" y="2120892"/>
            <a:ext cx="4159179" cy="934825"/>
          </a:xfrm>
          <a:prstGeom prst="rect">
            <a:avLst/>
          </a:prstGeom>
        </p:spPr>
      </p:pic>
      <p:pic>
        <p:nvPicPr>
          <p:cNvPr id="20" name="图片 19">
            <a:extLst>
              <a:ext uri="{FF2B5EF4-FFF2-40B4-BE49-F238E27FC236}">
                <a16:creationId xmlns:a16="http://schemas.microsoft.com/office/drawing/2014/main" id="{2C4CD5AD-60DF-E472-07E3-8F57C74961C6}"/>
              </a:ext>
            </a:extLst>
          </p:cNvPr>
          <p:cNvPicPr>
            <a:picLocks noChangeAspect="1"/>
          </p:cNvPicPr>
          <p:nvPr/>
        </p:nvPicPr>
        <p:blipFill>
          <a:blip r:embed="rId5"/>
          <a:stretch>
            <a:fillRect/>
          </a:stretch>
        </p:blipFill>
        <p:spPr>
          <a:xfrm>
            <a:off x="6997283" y="4355592"/>
            <a:ext cx="4636403" cy="1042865"/>
          </a:xfrm>
          <a:prstGeom prst="rect">
            <a:avLst/>
          </a:prstGeom>
          <a:ln w="15875">
            <a:solidFill>
              <a:schemeClr val="tx1"/>
            </a:solidFill>
          </a:ln>
        </p:spPr>
      </p:pic>
      <p:sp>
        <p:nvSpPr>
          <p:cNvPr id="21" name="副标题 2">
            <a:extLst>
              <a:ext uri="{FF2B5EF4-FFF2-40B4-BE49-F238E27FC236}">
                <a16:creationId xmlns:a16="http://schemas.microsoft.com/office/drawing/2014/main" id="{B1A09C34-E7DE-A783-062F-E22CE5F5330C}"/>
              </a:ext>
            </a:extLst>
          </p:cNvPr>
          <p:cNvSpPr txBox="1">
            <a:spLocks/>
          </p:cNvSpPr>
          <p:nvPr/>
        </p:nvSpPr>
        <p:spPr>
          <a:xfrm>
            <a:off x="535707" y="5850450"/>
            <a:ext cx="10834255" cy="30459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zh-CN" altLang="en-US" sz="1600" dirty="0"/>
              <a:t>最终跑分的时候加强了</a:t>
            </a:r>
            <a:r>
              <a:rPr lang="en-US" altLang="zh-CN" sz="1600" dirty="0"/>
              <a:t>target</a:t>
            </a:r>
            <a:r>
              <a:rPr lang="zh-CN" altLang="en-US" sz="1600" dirty="0"/>
              <a:t>端输入的方法的效果确实比不加这个的效果好一些。</a:t>
            </a:r>
            <a:endParaRPr lang="en-US" altLang="zh-CN" sz="1600" dirty="0"/>
          </a:p>
        </p:txBody>
      </p:sp>
      <p:pic>
        <p:nvPicPr>
          <p:cNvPr id="23" name="图片 22">
            <a:extLst>
              <a:ext uri="{FF2B5EF4-FFF2-40B4-BE49-F238E27FC236}">
                <a16:creationId xmlns:a16="http://schemas.microsoft.com/office/drawing/2014/main" id="{4BC6817C-3DBC-78DC-500E-1EA3121FE5B2}"/>
              </a:ext>
            </a:extLst>
          </p:cNvPr>
          <p:cNvPicPr>
            <a:picLocks noChangeAspect="1"/>
          </p:cNvPicPr>
          <p:nvPr/>
        </p:nvPicPr>
        <p:blipFill>
          <a:blip r:embed="rId6"/>
          <a:stretch>
            <a:fillRect/>
          </a:stretch>
        </p:blipFill>
        <p:spPr>
          <a:xfrm>
            <a:off x="2930291" y="4350319"/>
            <a:ext cx="3615293" cy="1102612"/>
          </a:xfrm>
          <a:prstGeom prst="rect">
            <a:avLst/>
          </a:prstGeom>
          <a:ln w="15875">
            <a:solidFill>
              <a:schemeClr val="tx1"/>
            </a:solidFill>
          </a:ln>
        </p:spPr>
      </p:pic>
      <p:cxnSp>
        <p:nvCxnSpPr>
          <p:cNvPr id="25" name="直接箭头连接符 24">
            <a:extLst>
              <a:ext uri="{FF2B5EF4-FFF2-40B4-BE49-F238E27FC236}">
                <a16:creationId xmlns:a16="http://schemas.microsoft.com/office/drawing/2014/main" id="{40E034EF-C08C-8551-851E-3F3AA16762AF}"/>
              </a:ext>
            </a:extLst>
          </p:cNvPr>
          <p:cNvCxnSpPr>
            <a:cxnSpLocks/>
            <a:stCxn id="23" idx="0"/>
          </p:cNvCxnSpPr>
          <p:nvPr/>
        </p:nvCxnSpPr>
        <p:spPr>
          <a:xfrm flipV="1">
            <a:off x="4737938" y="2934008"/>
            <a:ext cx="3308310" cy="14163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8C2F8F43-7C13-1C0A-3B87-94B43F9A6882}"/>
              </a:ext>
            </a:extLst>
          </p:cNvPr>
          <p:cNvCxnSpPr>
            <a:cxnSpLocks/>
            <a:stCxn id="20" idx="0"/>
          </p:cNvCxnSpPr>
          <p:nvPr/>
        </p:nvCxnSpPr>
        <p:spPr>
          <a:xfrm flipH="1" flipV="1">
            <a:off x="9228841" y="2800781"/>
            <a:ext cx="86644" cy="15548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6313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5848</TotalTime>
  <Words>1402</Words>
  <Application>Microsoft Office PowerPoint</Application>
  <PresentationFormat>宽屏</PresentationFormat>
  <Paragraphs>91</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等线</vt:lpstr>
      <vt:lpstr>等线 Light</vt:lpstr>
      <vt:lpstr>宋体</vt:lpstr>
      <vt:lpstr>Arial</vt:lpstr>
      <vt:lpstr>Office 主题​​</vt:lpstr>
      <vt:lpstr>客服通话文本摘要提取                                          ---基于PEGASUS的迭代式摘要抽取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客服通话文本摘要提取                                          ---基于PEGASUS的迭代式摘要抽取</dc:title>
  <dc:creator>jia hanze</dc:creator>
  <cp:lastModifiedBy>jia hanze</cp:lastModifiedBy>
  <cp:revision>55</cp:revision>
  <dcterms:created xsi:type="dcterms:W3CDTF">2023-06-07T08:04:28Z</dcterms:created>
  <dcterms:modified xsi:type="dcterms:W3CDTF">2023-06-15T10:59:47Z</dcterms:modified>
</cp:coreProperties>
</file>