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7.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076138237" r:id="rId2"/>
    <p:sldId id="266" r:id="rId3"/>
    <p:sldId id="271" r:id="rId4"/>
    <p:sldId id="2147470830" r:id="rId5"/>
    <p:sldId id="269" r:id="rId6"/>
    <p:sldId id="2147477335" r:id="rId7"/>
    <p:sldId id="270" r:id="rId8"/>
    <p:sldId id="2147477361" r:id="rId9"/>
    <p:sldId id="258" r:id="rId10"/>
    <p:sldId id="2147477359" r:id="rId11"/>
    <p:sldId id="25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47D6B7-F2D3-4B1F-89A5-D8047E5F43CD}" v="1" dt="2022-12-06T19:32:28.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59024" autoAdjust="0"/>
  </p:normalViewPr>
  <p:slideViewPr>
    <p:cSldViewPr snapToGrid="0">
      <p:cViewPr varScale="1">
        <p:scale>
          <a:sx n="60" d="100"/>
          <a:sy n="60" d="100"/>
        </p:scale>
        <p:origin x="133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ah Taylor" userId="45680ff4-bbd0-4c45-8b90-9062b382d623" providerId="ADAL" clId="{92465DF9-BE70-4802-81B1-798E8BB596CC}"/>
    <pc:docChg chg="custSel delSld modSld">
      <pc:chgData name="Noah Taylor" userId="45680ff4-bbd0-4c45-8b90-9062b382d623" providerId="ADAL" clId="{92465DF9-BE70-4802-81B1-798E8BB596CC}" dt="2022-11-09T17:18:00.326" v="15" actId="478"/>
      <pc:docMkLst>
        <pc:docMk/>
      </pc:docMkLst>
      <pc:sldChg chg="modNotesTx">
        <pc:chgData name="Noah Taylor" userId="45680ff4-bbd0-4c45-8b90-9062b382d623" providerId="ADAL" clId="{92465DF9-BE70-4802-81B1-798E8BB596CC}" dt="2022-11-09T17:13:36.167" v="7" actId="20577"/>
        <pc:sldMkLst>
          <pc:docMk/>
          <pc:sldMk cId="2543801726" sldId="258"/>
        </pc:sldMkLst>
      </pc:sldChg>
      <pc:sldChg chg="modNotesTx">
        <pc:chgData name="Noah Taylor" userId="45680ff4-bbd0-4c45-8b90-9062b382d623" providerId="ADAL" clId="{92465DF9-BE70-4802-81B1-798E8BB596CC}" dt="2022-11-09T17:13:44.289" v="9" actId="20577"/>
        <pc:sldMkLst>
          <pc:docMk/>
          <pc:sldMk cId="1782711389" sldId="259"/>
        </pc:sldMkLst>
      </pc:sldChg>
      <pc:sldChg chg="modNotesTx">
        <pc:chgData name="Noah Taylor" userId="45680ff4-bbd0-4c45-8b90-9062b382d623" providerId="ADAL" clId="{92465DF9-BE70-4802-81B1-798E8BB596CC}" dt="2022-11-09T17:13:46.895" v="10" actId="20577"/>
        <pc:sldMkLst>
          <pc:docMk/>
          <pc:sldMk cId="396615508" sldId="260"/>
        </pc:sldMkLst>
      </pc:sldChg>
      <pc:sldChg chg="modNotesTx">
        <pc:chgData name="Noah Taylor" userId="45680ff4-bbd0-4c45-8b90-9062b382d623" providerId="ADAL" clId="{92465DF9-BE70-4802-81B1-798E8BB596CC}" dt="2022-11-09T17:13:11.173" v="0" actId="20577"/>
        <pc:sldMkLst>
          <pc:docMk/>
          <pc:sldMk cId="1634714523" sldId="266"/>
        </pc:sldMkLst>
      </pc:sldChg>
      <pc:sldChg chg="modNotesTx">
        <pc:chgData name="Noah Taylor" userId="45680ff4-bbd0-4c45-8b90-9062b382d623" providerId="ADAL" clId="{92465DF9-BE70-4802-81B1-798E8BB596CC}" dt="2022-11-09T17:13:21.605" v="3" actId="20577"/>
        <pc:sldMkLst>
          <pc:docMk/>
          <pc:sldMk cId="828710903" sldId="269"/>
        </pc:sldMkLst>
      </pc:sldChg>
      <pc:sldChg chg="modNotesTx">
        <pc:chgData name="Noah Taylor" userId="45680ff4-bbd0-4c45-8b90-9062b382d623" providerId="ADAL" clId="{92465DF9-BE70-4802-81B1-798E8BB596CC}" dt="2022-11-09T17:13:31.498" v="6" actId="20577"/>
        <pc:sldMkLst>
          <pc:docMk/>
          <pc:sldMk cId="1870551246" sldId="270"/>
        </pc:sldMkLst>
      </pc:sldChg>
      <pc:sldChg chg="modNotesTx">
        <pc:chgData name="Noah Taylor" userId="45680ff4-bbd0-4c45-8b90-9062b382d623" providerId="ADAL" clId="{92465DF9-BE70-4802-81B1-798E8BB596CC}" dt="2022-11-09T17:13:13.322" v="1" actId="20577"/>
        <pc:sldMkLst>
          <pc:docMk/>
          <pc:sldMk cId="3331807622" sldId="271"/>
        </pc:sldMkLst>
      </pc:sldChg>
      <pc:sldChg chg="del">
        <pc:chgData name="Noah Taylor" userId="45680ff4-bbd0-4c45-8b90-9062b382d623" providerId="ADAL" clId="{92465DF9-BE70-4802-81B1-798E8BB596CC}" dt="2022-11-09T17:13:52.768" v="12" actId="47"/>
        <pc:sldMkLst>
          <pc:docMk/>
          <pc:sldMk cId="1822164468" sldId="1899"/>
        </pc:sldMkLst>
      </pc:sldChg>
      <pc:sldChg chg="addSp delSp modSp mod">
        <pc:chgData name="Noah Taylor" userId="45680ff4-bbd0-4c45-8b90-9062b382d623" providerId="ADAL" clId="{92465DF9-BE70-4802-81B1-798E8BB596CC}" dt="2022-11-09T17:18:00.326" v="15" actId="478"/>
        <pc:sldMkLst>
          <pc:docMk/>
          <pc:sldMk cId="471867069" sldId="2076138237"/>
        </pc:sldMkLst>
        <pc:spChg chg="add del mod">
          <ac:chgData name="Noah Taylor" userId="45680ff4-bbd0-4c45-8b90-9062b382d623" providerId="ADAL" clId="{92465DF9-BE70-4802-81B1-798E8BB596CC}" dt="2022-11-09T17:18:00.326" v="15" actId="478"/>
          <ac:spMkLst>
            <pc:docMk/>
            <pc:sldMk cId="471867069" sldId="2076138237"/>
            <ac:spMk id="3" creationId="{5A9E5DE4-0E38-265B-C608-D24D4DB23012}"/>
          </ac:spMkLst>
        </pc:spChg>
        <pc:spChg chg="del mod">
          <ac:chgData name="Noah Taylor" userId="45680ff4-bbd0-4c45-8b90-9062b382d623" providerId="ADAL" clId="{92465DF9-BE70-4802-81B1-798E8BB596CC}" dt="2022-11-09T17:17:58.232" v="14" actId="478"/>
          <ac:spMkLst>
            <pc:docMk/>
            <pc:sldMk cId="471867069" sldId="2076138237"/>
            <ac:spMk id="5" creationId="{00000000-0000-0000-0000-000000000000}"/>
          </ac:spMkLst>
        </pc:spChg>
      </pc:sldChg>
      <pc:sldChg chg="modNotesTx">
        <pc:chgData name="Noah Taylor" userId="45680ff4-bbd0-4c45-8b90-9062b382d623" providerId="ADAL" clId="{92465DF9-BE70-4802-81B1-798E8BB596CC}" dt="2022-11-09T17:13:50.210" v="11" actId="20577"/>
        <pc:sldMkLst>
          <pc:docMk/>
          <pc:sldMk cId="4206763913" sldId="2147468995"/>
        </pc:sldMkLst>
      </pc:sldChg>
      <pc:sldChg chg="modNotesTx">
        <pc:chgData name="Noah Taylor" userId="45680ff4-bbd0-4c45-8b90-9062b382d623" providerId="ADAL" clId="{92465DF9-BE70-4802-81B1-798E8BB596CC}" dt="2022-11-09T17:13:23.598" v="4" actId="5793"/>
        <pc:sldMkLst>
          <pc:docMk/>
          <pc:sldMk cId="2935928532" sldId="2147470830"/>
        </pc:sldMkLst>
      </pc:sldChg>
      <pc:sldChg chg="modNotesTx">
        <pc:chgData name="Noah Taylor" userId="45680ff4-bbd0-4c45-8b90-9062b382d623" providerId="ADAL" clId="{92465DF9-BE70-4802-81B1-798E8BB596CC}" dt="2022-11-09T17:13:27.977" v="5" actId="20577"/>
        <pc:sldMkLst>
          <pc:docMk/>
          <pc:sldMk cId="2541717398" sldId="2147477335"/>
        </pc:sldMkLst>
      </pc:sldChg>
      <pc:sldChg chg="modNotesTx">
        <pc:chgData name="Noah Taylor" userId="45680ff4-bbd0-4c45-8b90-9062b382d623" providerId="ADAL" clId="{92465DF9-BE70-4802-81B1-798E8BB596CC}" dt="2022-11-09T17:13:40.149" v="8" actId="20577"/>
        <pc:sldMkLst>
          <pc:docMk/>
          <pc:sldMk cId="964517725" sldId="2147477359"/>
        </pc:sldMkLst>
      </pc:sldChg>
      <pc:sldMasterChg chg="delSldLayout">
        <pc:chgData name="Noah Taylor" userId="45680ff4-bbd0-4c45-8b90-9062b382d623" providerId="ADAL" clId="{92465DF9-BE70-4802-81B1-798E8BB596CC}" dt="2022-11-09T17:13:52.768" v="12" actId="47"/>
        <pc:sldMasterMkLst>
          <pc:docMk/>
          <pc:sldMasterMk cId="2211049865" sldId="2147483648"/>
        </pc:sldMasterMkLst>
        <pc:sldLayoutChg chg="del">
          <pc:chgData name="Noah Taylor" userId="45680ff4-bbd0-4c45-8b90-9062b382d623" providerId="ADAL" clId="{92465DF9-BE70-4802-81B1-798E8BB596CC}" dt="2022-11-09T17:13:52.768" v="12" actId="47"/>
          <pc:sldLayoutMkLst>
            <pc:docMk/>
            <pc:sldMasterMk cId="2211049865" sldId="2147483648"/>
            <pc:sldLayoutMk cId="752840392" sldId="2147483662"/>
          </pc:sldLayoutMkLst>
        </pc:sldLayoutChg>
      </pc:sldMasterChg>
    </pc:docChg>
  </pc:docChgLst>
  <pc:docChgLst>
    <pc:chgData name="Noah Taylor" userId="45680ff4-bbd0-4c45-8b90-9062b382d623" providerId="ADAL" clId="{5047D6B7-F2D3-4B1F-89A5-D8047E5F43CD}"/>
    <pc:docChg chg="delSld modSld">
      <pc:chgData name="Noah Taylor" userId="45680ff4-bbd0-4c45-8b90-9062b382d623" providerId="ADAL" clId="{5047D6B7-F2D3-4B1F-89A5-D8047E5F43CD}" dt="2022-12-06T19:33:15.329" v="48" actId="47"/>
      <pc:docMkLst>
        <pc:docMk/>
      </pc:docMkLst>
      <pc:sldChg chg="del">
        <pc:chgData name="Noah Taylor" userId="45680ff4-bbd0-4c45-8b90-9062b382d623" providerId="ADAL" clId="{5047D6B7-F2D3-4B1F-89A5-D8047E5F43CD}" dt="2022-12-02T17:28:12.621" v="0" actId="47"/>
        <pc:sldMkLst>
          <pc:docMk/>
          <pc:sldMk cId="1548335035" sldId="256"/>
        </pc:sldMkLst>
      </pc:sldChg>
      <pc:sldChg chg="modSp mod">
        <pc:chgData name="Noah Taylor" userId="45680ff4-bbd0-4c45-8b90-9062b382d623" providerId="ADAL" clId="{5047D6B7-F2D3-4B1F-89A5-D8047E5F43CD}" dt="2022-12-02T17:29:48.882" v="3" actId="20577"/>
        <pc:sldMkLst>
          <pc:docMk/>
          <pc:sldMk cId="1634714523" sldId="266"/>
        </pc:sldMkLst>
        <pc:spChg chg="mod">
          <ac:chgData name="Noah Taylor" userId="45680ff4-bbd0-4c45-8b90-9062b382d623" providerId="ADAL" clId="{5047D6B7-F2D3-4B1F-89A5-D8047E5F43CD}" dt="2022-12-02T17:29:48.882" v="3" actId="20577"/>
          <ac:spMkLst>
            <pc:docMk/>
            <pc:sldMk cId="1634714523" sldId="266"/>
            <ac:spMk id="2" creationId="{D1B6564D-0DF9-7B2F-323B-C51EDA711050}"/>
          </ac:spMkLst>
        </pc:spChg>
      </pc:sldChg>
      <pc:sldChg chg="addSp modSp mod">
        <pc:chgData name="Noah Taylor" userId="45680ff4-bbd0-4c45-8b90-9062b382d623" providerId="ADAL" clId="{5047D6B7-F2D3-4B1F-89A5-D8047E5F43CD}" dt="2022-12-06T19:33:01.058" v="47" actId="20577"/>
        <pc:sldMkLst>
          <pc:docMk/>
          <pc:sldMk cId="471867069" sldId="2076138237"/>
        </pc:sldMkLst>
        <pc:spChg chg="add mod">
          <ac:chgData name="Noah Taylor" userId="45680ff4-bbd0-4c45-8b90-9062b382d623" providerId="ADAL" clId="{5047D6B7-F2D3-4B1F-89A5-D8047E5F43CD}" dt="2022-12-06T19:33:01.058" v="47" actId="20577"/>
          <ac:spMkLst>
            <pc:docMk/>
            <pc:sldMk cId="471867069" sldId="2076138237"/>
            <ac:spMk id="2" creationId="{472376DE-E10E-1009-31D0-99BEB7591F3F}"/>
          </ac:spMkLst>
        </pc:spChg>
        <pc:spChg chg="mod">
          <ac:chgData name="Noah Taylor" userId="45680ff4-bbd0-4c45-8b90-9062b382d623" providerId="ADAL" clId="{5047D6B7-F2D3-4B1F-89A5-D8047E5F43CD}" dt="2022-12-02T17:29:35.374" v="1" actId="20577"/>
          <ac:spMkLst>
            <pc:docMk/>
            <pc:sldMk cId="471867069" sldId="2076138237"/>
            <ac:spMk id="4" creationId="{00000000-0000-0000-0000-000000000000}"/>
          </ac:spMkLst>
        </pc:spChg>
      </pc:sldChg>
      <pc:sldChg chg="del">
        <pc:chgData name="Noah Taylor" userId="45680ff4-bbd0-4c45-8b90-9062b382d623" providerId="ADAL" clId="{5047D6B7-F2D3-4B1F-89A5-D8047E5F43CD}" dt="2022-12-06T19:33:15.329" v="48" actId="47"/>
        <pc:sldMkLst>
          <pc:docMk/>
          <pc:sldMk cId="4206763913" sldId="2147468995"/>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jpg"/><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diagrams/_rels/data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0.jpg"/><Relationship Id="rId1" Type="http://schemas.openxmlformats.org/officeDocument/2006/relationships/image" Target="../media/image13.jpg"/></Relationships>
</file>

<file path=ppt/diagrams/_rels/data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4.jpg"/><Relationship Id="rId1" Type="http://schemas.openxmlformats.org/officeDocument/2006/relationships/image" Target="../media/image21.jpg"/><Relationship Id="rId5" Type="http://schemas.openxmlformats.org/officeDocument/2006/relationships/image" Target="../media/image18.jpg"/><Relationship Id="rId4" Type="http://schemas.openxmlformats.org/officeDocument/2006/relationships/image" Target="../media/image17.jpg"/></Relationships>
</file>

<file path=ppt/diagrams/_rels/data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image" Target="../media/image20.jpg"/></Relationships>
</file>

<file path=ppt/diagrams/_rels/data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3.jpg"/><Relationship Id="rId1" Type="http://schemas.openxmlformats.org/officeDocument/2006/relationships/image" Target="../media/image20.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jpg"/><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0.jpg"/><Relationship Id="rId1" Type="http://schemas.openxmlformats.org/officeDocument/2006/relationships/image" Target="../media/image13.jpg"/></Relationships>
</file>

<file path=ppt/diagrams/_rels/drawing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4.jpg"/><Relationship Id="rId1" Type="http://schemas.openxmlformats.org/officeDocument/2006/relationships/image" Target="../media/image21.jpg"/><Relationship Id="rId5" Type="http://schemas.openxmlformats.org/officeDocument/2006/relationships/image" Target="../media/image18.jpg"/><Relationship Id="rId4" Type="http://schemas.openxmlformats.org/officeDocument/2006/relationships/image" Target="../media/image17.jpg"/></Relationships>
</file>

<file path=ppt/diagrams/_rels/drawing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image" Target="../media/image20.jpg"/></Relationships>
</file>

<file path=ppt/diagrams/_rels/drawing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3.jpg"/><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9D57C-EE2A-4BB1-882F-3B6402C6BED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06ACD90B-03E6-49EA-9FC3-7E0B260A6F93}">
      <dgm:prSet/>
      <dgm:spPr/>
      <dgm:t>
        <a:bodyPr/>
        <a:lstStyle/>
        <a:p>
          <a:r>
            <a:rPr lang="en-US" dirty="0"/>
            <a:t>The MDCA integration with MDE extends Cloud Discovery, enables device-based investigation, and Shadow IT discovery, making use of network traffic information to see cloud apps and services being accessed.</a:t>
          </a:r>
        </a:p>
      </dgm:t>
    </dgm:pt>
    <dgm:pt modelId="{A9C3EC2D-90D6-4033-8D32-04207F0DC217}" type="parTrans" cxnId="{9D64E068-A395-41B8-BE6E-445FFBC4EBCC}">
      <dgm:prSet/>
      <dgm:spPr/>
      <dgm:t>
        <a:bodyPr/>
        <a:lstStyle/>
        <a:p>
          <a:endParaRPr lang="en-US"/>
        </a:p>
      </dgm:t>
    </dgm:pt>
    <dgm:pt modelId="{3AE4A656-05CA-4CD7-9C64-A1AC69264FD7}" type="sibTrans" cxnId="{9D64E068-A395-41B8-BE6E-445FFBC4EBCC}">
      <dgm:prSet/>
      <dgm:spPr/>
      <dgm:t>
        <a:bodyPr/>
        <a:lstStyle/>
        <a:p>
          <a:endParaRPr lang="en-US"/>
        </a:p>
      </dgm:t>
    </dgm:pt>
    <dgm:pt modelId="{C7B34734-B7CF-45BD-96D0-8F3CB25CCBD2}">
      <dgm:prSet/>
      <dgm:spPr/>
      <dgm:t>
        <a:bodyPr/>
        <a:lstStyle/>
        <a:p>
          <a:r>
            <a:rPr lang="en-US" dirty="0"/>
            <a:t>MDI integration sends behavioral signals to MDE, tracking reconnaissance, lateral movement, credential access, and persistence attack techniques.</a:t>
          </a:r>
        </a:p>
      </dgm:t>
    </dgm:pt>
    <dgm:pt modelId="{C531ADB0-3083-4815-B230-F5AE15565AD6}" type="parTrans" cxnId="{42E579E5-2A5F-4951-A46C-ADF377BD2801}">
      <dgm:prSet/>
      <dgm:spPr/>
      <dgm:t>
        <a:bodyPr/>
        <a:lstStyle/>
        <a:p>
          <a:endParaRPr lang="en-US"/>
        </a:p>
      </dgm:t>
    </dgm:pt>
    <dgm:pt modelId="{F4556BAA-0521-45FB-BC38-8843F49C0940}" type="sibTrans" cxnId="{42E579E5-2A5F-4951-A46C-ADF377BD2801}">
      <dgm:prSet/>
      <dgm:spPr/>
      <dgm:t>
        <a:bodyPr/>
        <a:lstStyle/>
        <a:p>
          <a:endParaRPr lang="en-US"/>
        </a:p>
      </dgm:t>
    </dgm:pt>
    <dgm:pt modelId="{2F13E2AB-8E88-478B-A2EC-36A4AFC23DDD}">
      <dgm:prSet/>
      <dgm:spPr/>
      <dgm:t>
        <a:bodyPr/>
        <a:lstStyle/>
        <a:p>
          <a:r>
            <a:rPr lang="en-US" dirty="0"/>
            <a:t>Defender for Cloud (DfC) works with MDE to provide threat protection on Servers, allowing for automated onboarding, integration of DfC and MDE alerts and recommendations, and server investigation in the Security portal.</a:t>
          </a:r>
        </a:p>
      </dgm:t>
    </dgm:pt>
    <dgm:pt modelId="{067EFD52-8BC2-41B1-9253-15FC456D9502}" type="parTrans" cxnId="{644AB264-C2E5-4797-9803-EE5CC3B60AAB}">
      <dgm:prSet/>
      <dgm:spPr/>
      <dgm:t>
        <a:bodyPr/>
        <a:lstStyle/>
        <a:p>
          <a:endParaRPr lang="en-US"/>
        </a:p>
      </dgm:t>
    </dgm:pt>
    <dgm:pt modelId="{18C95ADE-0569-412B-B5FF-24D0ABF9F928}" type="sibTrans" cxnId="{644AB264-C2E5-4797-9803-EE5CC3B60AAB}">
      <dgm:prSet/>
      <dgm:spPr/>
      <dgm:t>
        <a:bodyPr/>
        <a:lstStyle/>
        <a:p>
          <a:endParaRPr lang="en-US"/>
        </a:p>
      </dgm:t>
    </dgm:pt>
    <dgm:pt modelId="{0BC8D850-C578-46B7-9965-052E30C5DEAD}">
      <dgm:prSet/>
      <dgm:spPr/>
      <dgm:t>
        <a:bodyPr/>
        <a:lstStyle/>
        <a:p>
          <a:r>
            <a:rPr lang="en-US" dirty="0"/>
            <a:t>With MDO integrating with MDE, we can view device details and alerts from Threat Explorer. MDE will be able to query Office 365 data, and link back to Threat Explorer</a:t>
          </a:r>
        </a:p>
      </dgm:t>
    </dgm:pt>
    <dgm:pt modelId="{C432107B-1139-462B-958F-D3DD0A2A3041}" type="parTrans" cxnId="{2150CD6C-7143-4934-BE1B-D1B408357933}">
      <dgm:prSet/>
      <dgm:spPr/>
      <dgm:t>
        <a:bodyPr/>
        <a:lstStyle/>
        <a:p>
          <a:endParaRPr lang="en-US"/>
        </a:p>
      </dgm:t>
    </dgm:pt>
    <dgm:pt modelId="{97AEF8FC-42C5-411F-8A62-5967D7392B7B}" type="sibTrans" cxnId="{2150CD6C-7143-4934-BE1B-D1B408357933}">
      <dgm:prSet/>
      <dgm:spPr/>
      <dgm:t>
        <a:bodyPr/>
        <a:lstStyle/>
        <a:p>
          <a:endParaRPr lang="en-US"/>
        </a:p>
      </dgm:t>
    </dgm:pt>
    <dgm:pt modelId="{8EC4F208-C5C7-460F-9A39-A85CE955DF6D}">
      <dgm:prSet/>
      <dgm:spPr/>
      <dgm:t>
        <a:bodyPr/>
        <a:lstStyle/>
        <a:p>
          <a:r>
            <a:rPr lang="en-US" b="0" i="0" dirty="0"/>
            <a:t>Information Protection is integrated with Microsoft Defender for Endpoint, enforcing DLP policy and sending alerts to the security portal.</a:t>
          </a:r>
          <a:endParaRPr lang="en-US" dirty="0"/>
        </a:p>
      </dgm:t>
    </dgm:pt>
    <dgm:pt modelId="{218DC9E4-13C2-4139-8B3C-8955FD3E41A1}" type="parTrans" cxnId="{0D137A51-7BF7-4376-B15E-59120723E00E}">
      <dgm:prSet/>
      <dgm:spPr/>
      <dgm:t>
        <a:bodyPr/>
        <a:lstStyle/>
        <a:p>
          <a:endParaRPr lang="en-US"/>
        </a:p>
      </dgm:t>
    </dgm:pt>
    <dgm:pt modelId="{2FDC6CD5-A70E-43F7-AF05-3A74DABD7E28}" type="sibTrans" cxnId="{0D137A51-7BF7-4376-B15E-59120723E00E}">
      <dgm:prSet/>
      <dgm:spPr/>
      <dgm:t>
        <a:bodyPr/>
        <a:lstStyle/>
        <a:p>
          <a:endParaRPr lang="en-US"/>
        </a:p>
      </dgm:t>
    </dgm:pt>
    <dgm:pt modelId="{0D6B3E1B-1512-40D5-B9FA-3D5664358F6E}">
      <dgm:prSet/>
      <dgm:spPr/>
      <dgm:t>
        <a:bodyPr/>
        <a:lstStyle/>
        <a:p>
          <a:r>
            <a:rPr lang="en-US"/>
            <a:t>MDE Alerts and Incidents are sent to Microsoft Sentinel, and a bi-directional sync can be implemented for status and closing of these incidents across MDE and Sentinel.</a:t>
          </a:r>
          <a:endParaRPr lang="en-US" dirty="0"/>
        </a:p>
      </dgm:t>
    </dgm:pt>
    <dgm:pt modelId="{E9A1DB07-3F77-4D8E-B476-9A5194FD589B}" type="parTrans" cxnId="{1160FF8F-04EA-4A74-B5CF-53341842B3B4}">
      <dgm:prSet/>
      <dgm:spPr/>
      <dgm:t>
        <a:bodyPr/>
        <a:lstStyle/>
        <a:p>
          <a:endParaRPr lang="en-US"/>
        </a:p>
      </dgm:t>
    </dgm:pt>
    <dgm:pt modelId="{02AA8B98-4D9F-47D4-A0C7-E0ED9F9C5BF2}" type="sibTrans" cxnId="{1160FF8F-04EA-4A74-B5CF-53341842B3B4}">
      <dgm:prSet/>
      <dgm:spPr/>
      <dgm:t>
        <a:bodyPr/>
        <a:lstStyle/>
        <a:p>
          <a:endParaRPr lang="en-US"/>
        </a:p>
      </dgm:t>
    </dgm:pt>
    <dgm:pt modelId="{FC56C400-E4EB-40BD-B7EB-CFAA784B975E}" type="pres">
      <dgm:prSet presAssocID="{2D99D57C-EE2A-4BB1-882F-3B6402C6BED2}" presName="linearFlow" presStyleCnt="0">
        <dgm:presLayoutVars>
          <dgm:dir/>
          <dgm:resizeHandles val="exact"/>
        </dgm:presLayoutVars>
      </dgm:prSet>
      <dgm:spPr/>
    </dgm:pt>
    <dgm:pt modelId="{461F0452-7F2E-4738-8704-8D68425F9DAD}" type="pres">
      <dgm:prSet presAssocID="{06ACD90B-03E6-49EA-9FC3-7E0B260A6F93}" presName="composite" presStyleCnt="0"/>
      <dgm:spPr/>
    </dgm:pt>
    <dgm:pt modelId="{4ABFF28A-9521-4132-9AD3-FFF588E3D5FE}" type="pres">
      <dgm:prSet presAssocID="{06ACD90B-03E6-49EA-9FC3-7E0B260A6F93}"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A62D19D6-BED5-4F27-B607-9C27F16B1074}" type="pres">
      <dgm:prSet presAssocID="{06ACD90B-03E6-49EA-9FC3-7E0B260A6F93}" presName="txShp" presStyleLbl="node1" presStyleIdx="0" presStyleCnt="6">
        <dgm:presLayoutVars>
          <dgm:bulletEnabled val="1"/>
        </dgm:presLayoutVars>
      </dgm:prSet>
      <dgm:spPr/>
    </dgm:pt>
    <dgm:pt modelId="{43587A38-0973-43C0-BCCD-E5DEC98FAE83}" type="pres">
      <dgm:prSet presAssocID="{3AE4A656-05CA-4CD7-9C64-A1AC69264FD7}" presName="spacing" presStyleCnt="0"/>
      <dgm:spPr/>
    </dgm:pt>
    <dgm:pt modelId="{6C3E5CD1-791B-4BD4-BDB6-137E319BEC78}" type="pres">
      <dgm:prSet presAssocID="{C7B34734-B7CF-45BD-96D0-8F3CB25CCBD2}" presName="composite" presStyleCnt="0"/>
      <dgm:spPr/>
    </dgm:pt>
    <dgm:pt modelId="{712FB219-7FC4-4B8D-B90D-EE41692CE834}" type="pres">
      <dgm:prSet presAssocID="{C7B34734-B7CF-45BD-96D0-8F3CB25CCBD2}" presName="imgShp"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48B5207-B1E1-4BF3-AAEE-375497EEF125}" type="pres">
      <dgm:prSet presAssocID="{C7B34734-B7CF-45BD-96D0-8F3CB25CCBD2}" presName="txShp" presStyleLbl="node1" presStyleIdx="1" presStyleCnt="6">
        <dgm:presLayoutVars>
          <dgm:bulletEnabled val="1"/>
        </dgm:presLayoutVars>
      </dgm:prSet>
      <dgm:spPr/>
    </dgm:pt>
    <dgm:pt modelId="{5C8CCC96-DBA9-4B3F-A2C4-041C9DC2EDF1}" type="pres">
      <dgm:prSet presAssocID="{F4556BAA-0521-45FB-BC38-8843F49C0940}" presName="spacing" presStyleCnt="0"/>
      <dgm:spPr/>
    </dgm:pt>
    <dgm:pt modelId="{9D6866EA-A352-48D2-BD10-968468654FDA}" type="pres">
      <dgm:prSet presAssocID="{2F13E2AB-8E88-478B-A2EC-36A4AFC23DDD}" presName="composite" presStyleCnt="0"/>
      <dgm:spPr/>
    </dgm:pt>
    <dgm:pt modelId="{EACD2472-BD52-4F15-98CF-E63DA41866C9}" type="pres">
      <dgm:prSet presAssocID="{2F13E2AB-8E88-478B-A2EC-36A4AFC23DDD}" presName="imgShp"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46000" r="-46000"/>
          </a:stretch>
        </a:blipFill>
      </dgm:spPr>
    </dgm:pt>
    <dgm:pt modelId="{13EE1760-BE9F-4D88-9A89-D76CF1B37F6E}" type="pres">
      <dgm:prSet presAssocID="{2F13E2AB-8E88-478B-A2EC-36A4AFC23DDD}" presName="txShp" presStyleLbl="node1" presStyleIdx="2" presStyleCnt="6">
        <dgm:presLayoutVars>
          <dgm:bulletEnabled val="1"/>
        </dgm:presLayoutVars>
      </dgm:prSet>
      <dgm:spPr/>
    </dgm:pt>
    <dgm:pt modelId="{EBB40CE5-63C5-4904-B4D5-D40C0AA79963}" type="pres">
      <dgm:prSet presAssocID="{18C95ADE-0569-412B-B5FF-24D0ABF9F928}" presName="spacing" presStyleCnt="0"/>
      <dgm:spPr/>
    </dgm:pt>
    <dgm:pt modelId="{D5F8F128-2F72-4D76-AB85-D77A0CDA5DBB}" type="pres">
      <dgm:prSet presAssocID="{0BC8D850-C578-46B7-9965-052E30C5DEAD}" presName="composite" presStyleCnt="0"/>
      <dgm:spPr/>
    </dgm:pt>
    <dgm:pt modelId="{4AAD9834-D7F9-4F9C-A24C-C11BFC89C1FC}" type="pres">
      <dgm:prSet presAssocID="{0BC8D850-C578-46B7-9965-052E30C5DEAD}" presName="imgShp"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BC293002-AF0B-437C-9B05-A840A5356627}" type="pres">
      <dgm:prSet presAssocID="{0BC8D850-C578-46B7-9965-052E30C5DEAD}" presName="txShp" presStyleLbl="node1" presStyleIdx="3" presStyleCnt="6">
        <dgm:presLayoutVars>
          <dgm:bulletEnabled val="1"/>
        </dgm:presLayoutVars>
      </dgm:prSet>
      <dgm:spPr/>
    </dgm:pt>
    <dgm:pt modelId="{D848E255-786A-4982-BEF3-E36069261E02}" type="pres">
      <dgm:prSet presAssocID="{97AEF8FC-42C5-411F-8A62-5967D7392B7B}" presName="spacing" presStyleCnt="0"/>
      <dgm:spPr/>
    </dgm:pt>
    <dgm:pt modelId="{8DCC1AC7-51EF-4972-9A06-8E1364002C68}" type="pres">
      <dgm:prSet presAssocID="{8EC4F208-C5C7-460F-9A39-A85CE955DF6D}" presName="composite" presStyleCnt="0"/>
      <dgm:spPr/>
    </dgm:pt>
    <dgm:pt modelId="{1C69E99B-8B4A-478A-9ABE-F11F1FBA6B51}" type="pres">
      <dgm:prSet presAssocID="{8EC4F208-C5C7-460F-9A39-A85CE955DF6D}" presName="imgShp"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34CB0DE9-BE36-4C93-9C68-E8F2183301DB}" type="pres">
      <dgm:prSet presAssocID="{8EC4F208-C5C7-460F-9A39-A85CE955DF6D}" presName="txShp" presStyleLbl="node1" presStyleIdx="4" presStyleCnt="6">
        <dgm:presLayoutVars>
          <dgm:bulletEnabled val="1"/>
        </dgm:presLayoutVars>
      </dgm:prSet>
      <dgm:spPr/>
    </dgm:pt>
    <dgm:pt modelId="{CF263874-45CF-49DD-AD04-D10A5791B118}" type="pres">
      <dgm:prSet presAssocID="{2FDC6CD5-A70E-43F7-AF05-3A74DABD7E28}" presName="spacing" presStyleCnt="0"/>
      <dgm:spPr/>
    </dgm:pt>
    <dgm:pt modelId="{9DD94BA1-1D71-4A75-8C32-3F53F2974479}" type="pres">
      <dgm:prSet presAssocID="{0D6B3E1B-1512-40D5-B9FA-3D5664358F6E}" presName="composite" presStyleCnt="0"/>
      <dgm:spPr/>
    </dgm:pt>
    <dgm:pt modelId="{EF4F8B6D-D1ED-4143-AE82-4244FC5C541F}" type="pres">
      <dgm:prSet presAssocID="{0D6B3E1B-1512-40D5-B9FA-3D5664358F6E}" presName="imgShp"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13000" r="-13000"/>
          </a:stretch>
        </a:blipFill>
      </dgm:spPr>
    </dgm:pt>
    <dgm:pt modelId="{76C5676B-20C5-48E9-AF67-C1332F68D00A}" type="pres">
      <dgm:prSet presAssocID="{0D6B3E1B-1512-40D5-B9FA-3D5664358F6E}" presName="txShp" presStyleLbl="node1" presStyleIdx="5" presStyleCnt="6">
        <dgm:presLayoutVars>
          <dgm:bulletEnabled val="1"/>
        </dgm:presLayoutVars>
      </dgm:prSet>
      <dgm:spPr/>
    </dgm:pt>
  </dgm:ptLst>
  <dgm:cxnLst>
    <dgm:cxn modelId="{3BA2DF60-37B2-41FC-8B40-82EA32EC4FBA}" type="presOf" srcId="{06ACD90B-03E6-49EA-9FC3-7E0B260A6F93}" destId="{A62D19D6-BED5-4F27-B607-9C27F16B1074}" srcOrd="0" destOrd="0" presId="urn:microsoft.com/office/officeart/2005/8/layout/vList3"/>
    <dgm:cxn modelId="{3ECCD442-C4DC-4D36-B2D1-4F69EE58AB4C}" type="presOf" srcId="{0BC8D850-C578-46B7-9965-052E30C5DEAD}" destId="{BC293002-AF0B-437C-9B05-A840A5356627}" srcOrd="0" destOrd="0" presId="urn:microsoft.com/office/officeart/2005/8/layout/vList3"/>
    <dgm:cxn modelId="{644AB264-C2E5-4797-9803-EE5CC3B60AAB}" srcId="{2D99D57C-EE2A-4BB1-882F-3B6402C6BED2}" destId="{2F13E2AB-8E88-478B-A2EC-36A4AFC23DDD}" srcOrd="2" destOrd="0" parTransId="{067EFD52-8BC2-41B1-9253-15FC456D9502}" sibTransId="{18C95ADE-0569-412B-B5FF-24D0ABF9F928}"/>
    <dgm:cxn modelId="{9D64E068-A395-41B8-BE6E-445FFBC4EBCC}" srcId="{2D99D57C-EE2A-4BB1-882F-3B6402C6BED2}" destId="{06ACD90B-03E6-49EA-9FC3-7E0B260A6F93}" srcOrd="0" destOrd="0" parTransId="{A9C3EC2D-90D6-4033-8D32-04207F0DC217}" sibTransId="{3AE4A656-05CA-4CD7-9C64-A1AC69264FD7}"/>
    <dgm:cxn modelId="{2150CD6C-7143-4934-BE1B-D1B408357933}" srcId="{2D99D57C-EE2A-4BB1-882F-3B6402C6BED2}" destId="{0BC8D850-C578-46B7-9965-052E30C5DEAD}" srcOrd="3" destOrd="0" parTransId="{C432107B-1139-462B-958F-D3DD0A2A3041}" sibTransId="{97AEF8FC-42C5-411F-8A62-5967D7392B7B}"/>
    <dgm:cxn modelId="{E10D264E-7045-4A25-B8C8-77925C3F3B21}" type="presOf" srcId="{2D99D57C-EE2A-4BB1-882F-3B6402C6BED2}" destId="{FC56C400-E4EB-40BD-B7EB-CFAA784B975E}" srcOrd="0" destOrd="0" presId="urn:microsoft.com/office/officeart/2005/8/layout/vList3"/>
    <dgm:cxn modelId="{38A11471-C13B-4BBB-8F31-254BD2329D75}" type="presOf" srcId="{C7B34734-B7CF-45BD-96D0-8F3CB25CCBD2}" destId="{948B5207-B1E1-4BF3-AAEE-375497EEF125}" srcOrd="0" destOrd="0" presId="urn:microsoft.com/office/officeart/2005/8/layout/vList3"/>
    <dgm:cxn modelId="{0D137A51-7BF7-4376-B15E-59120723E00E}" srcId="{2D99D57C-EE2A-4BB1-882F-3B6402C6BED2}" destId="{8EC4F208-C5C7-460F-9A39-A85CE955DF6D}" srcOrd="4" destOrd="0" parTransId="{218DC9E4-13C2-4139-8B3C-8955FD3E41A1}" sibTransId="{2FDC6CD5-A70E-43F7-AF05-3A74DABD7E28}"/>
    <dgm:cxn modelId="{1160FF8F-04EA-4A74-B5CF-53341842B3B4}" srcId="{2D99D57C-EE2A-4BB1-882F-3B6402C6BED2}" destId="{0D6B3E1B-1512-40D5-B9FA-3D5664358F6E}" srcOrd="5" destOrd="0" parTransId="{E9A1DB07-3F77-4D8E-B476-9A5194FD589B}" sibTransId="{02AA8B98-4D9F-47D4-A0C7-E0ED9F9C5BF2}"/>
    <dgm:cxn modelId="{565E3AAC-3846-4F44-9391-D45C5C96F1A6}" type="presOf" srcId="{8EC4F208-C5C7-460F-9A39-A85CE955DF6D}" destId="{34CB0DE9-BE36-4C93-9C68-E8F2183301DB}" srcOrd="0" destOrd="0" presId="urn:microsoft.com/office/officeart/2005/8/layout/vList3"/>
    <dgm:cxn modelId="{D3BC5DB0-08A9-40E8-8C7D-17AF313B50D0}" type="presOf" srcId="{0D6B3E1B-1512-40D5-B9FA-3D5664358F6E}" destId="{76C5676B-20C5-48E9-AF67-C1332F68D00A}" srcOrd="0" destOrd="0" presId="urn:microsoft.com/office/officeart/2005/8/layout/vList3"/>
    <dgm:cxn modelId="{42E579E5-2A5F-4951-A46C-ADF377BD2801}" srcId="{2D99D57C-EE2A-4BB1-882F-3B6402C6BED2}" destId="{C7B34734-B7CF-45BD-96D0-8F3CB25CCBD2}" srcOrd="1" destOrd="0" parTransId="{C531ADB0-3083-4815-B230-F5AE15565AD6}" sibTransId="{F4556BAA-0521-45FB-BC38-8843F49C0940}"/>
    <dgm:cxn modelId="{7B392CF7-4FBE-4EA7-A27B-66B9EA079B57}" type="presOf" srcId="{2F13E2AB-8E88-478B-A2EC-36A4AFC23DDD}" destId="{13EE1760-BE9F-4D88-9A89-D76CF1B37F6E}" srcOrd="0" destOrd="0" presId="urn:microsoft.com/office/officeart/2005/8/layout/vList3"/>
    <dgm:cxn modelId="{46D0F5B6-77CB-46B5-972B-8D09152A199B}" type="presParOf" srcId="{FC56C400-E4EB-40BD-B7EB-CFAA784B975E}" destId="{461F0452-7F2E-4738-8704-8D68425F9DAD}" srcOrd="0" destOrd="0" presId="urn:microsoft.com/office/officeart/2005/8/layout/vList3"/>
    <dgm:cxn modelId="{66108649-C3A3-4EB9-A070-E8DEC02494B2}" type="presParOf" srcId="{461F0452-7F2E-4738-8704-8D68425F9DAD}" destId="{4ABFF28A-9521-4132-9AD3-FFF588E3D5FE}" srcOrd="0" destOrd="0" presId="urn:microsoft.com/office/officeart/2005/8/layout/vList3"/>
    <dgm:cxn modelId="{844A6A74-D810-44D7-B3CC-D4E7A29744E5}" type="presParOf" srcId="{461F0452-7F2E-4738-8704-8D68425F9DAD}" destId="{A62D19D6-BED5-4F27-B607-9C27F16B1074}" srcOrd="1" destOrd="0" presId="urn:microsoft.com/office/officeart/2005/8/layout/vList3"/>
    <dgm:cxn modelId="{8F4A29D1-F1A9-4BF5-9AE8-0E787427A6E2}" type="presParOf" srcId="{FC56C400-E4EB-40BD-B7EB-CFAA784B975E}" destId="{43587A38-0973-43C0-BCCD-E5DEC98FAE83}" srcOrd="1" destOrd="0" presId="urn:microsoft.com/office/officeart/2005/8/layout/vList3"/>
    <dgm:cxn modelId="{485249AC-4138-4F58-B6FA-0B36C88F7F2F}" type="presParOf" srcId="{FC56C400-E4EB-40BD-B7EB-CFAA784B975E}" destId="{6C3E5CD1-791B-4BD4-BDB6-137E319BEC78}" srcOrd="2" destOrd="0" presId="urn:microsoft.com/office/officeart/2005/8/layout/vList3"/>
    <dgm:cxn modelId="{151BA86F-357A-4B70-86DD-6B2638319D2B}" type="presParOf" srcId="{6C3E5CD1-791B-4BD4-BDB6-137E319BEC78}" destId="{712FB219-7FC4-4B8D-B90D-EE41692CE834}" srcOrd="0" destOrd="0" presId="urn:microsoft.com/office/officeart/2005/8/layout/vList3"/>
    <dgm:cxn modelId="{D64B4E6B-D240-43B1-8FA8-183A5948E983}" type="presParOf" srcId="{6C3E5CD1-791B-4BD4-BDB6-137E319BEC78}" destId="{948B5207-B1E1-4BF3-AAEE-375497EEF125}" srcOrd="1" destOrd="0" presId="urn:microsoft.com/office/officeart/2005/8/layout/vList3"/>
    <dgm:cxn modelId="{FFCBE491-37F5-4D82-849D-6801C8163F56}" type="presParOf" srcId="{FC56C400-E4EB-40BD-B7EB-CFAA784B975E}" destId="{5C8CCC96-DBA9-4B3F-A2C4-041C9DC2EDF1}" srcOrd="3" destOrd="0" presId="urn:microsoft.com/office/officeart/2005/8/layout/vList3"/>
    <dgm:cxn modelId="{CEBEB82A-06D8-4EA3-80EB-6BC36A23F0E8}" type="presParOf" srcId="{FC56C400-E4EB-40BD-B7EB-CFAA784B975E}" destId="{9D6866EA-A352-48D2-BD10-968468654FDA}" srcOrd="4" destOrd="0" presId="urn:microsoft.com/office/officeart/2005/8/layout/vList3"/>
    <dgm:cxn modelId="{66F75764-B7D2-4569-9C03-55A47E94BF8E}" type="presParOf" srcId="{9D6866EA-A352-48D2-BD10-968468654FDA}" destId="{EACD2472-BD52-4F15-98CF-E63DA41866C9}" srcOrd="0" destOrd="0" presId="urn:microsoft.com/office/officeart/2005/8/layout/vList3"/>
    <dgm:cxn modelId="{4F17E631-8C6E-42FD-A5A3-0A8E5D925968}" type="presParOf" srcId="{9D6866EA-A352-48D2-BD10-968468654FDA}" destId="{13EE1760-BE9F-4D88-9A89-D76CF1B37F6E}" srcOrd="1" destOrd="0" presId="urn:microsoft.com/office/officeart/2005/8/layout/vList3"/>
    <dgm:cxn modelId="{58510787-C48F-48BA-B6F3-D80543D328A8}" type="presParOf" srcId="{FC56C400-E4EB-40BD-B7EB-CFAA784B975E}" destId="{EBB40CE5-63C5-4904-B4D5-D40C0AA79963}" srcOrd="5" destOrd="0" presId="urn:microsoft.com/office/officeart/2005/8/layout/vList3"/>
    <dgm:cxn modelId="{86271143-991D-4470-A2E4-0005730CF735}" type="presParOf" srcId="{FC56C400-E4EB-40BD-B7EB-CFAA784B975E}" destId="{D5F8F128-2F72-4D76-AB85-D77A0CDA5DBB}" srcOrd="6" destOrd="0" presId="urn:microsoft.com/office/officeart/2005/8/layout/vList3"/>
    <dgm:cxn modelId="{6247A912-5E54-4A23-AE25-64E057D29313}" type="presParOf" srcId="{D5F8F128-2F72-4D76-AB85-D77A0CDA5DBB}" destId="{4AAD9834-D7F9-4F9C-A24C-C11BFC89C1FC}" srcOrd="0" destOrd="0" presId="urn:microsoft.com/office/officeart/2005/8/layout/vList3"/>
    <dgm:cxn modelId="{A5646E2E-BCA4-4AB6-B78C-5B93C0B6940A}" type="presParOf" srcId="{D5F8F128-2F72-4D76-AB85-D77A0CDA5DBB}" destId="{BC293002-AF0B-437C-9B05-A840A5356627}" srcOrd="1" destOrd="0" presId="urn:microsoft.com/office/officeart/2005/8/layout/vList3"/>
    <dgm:cxn modelId="{F290A49E-C047-4908-9C2C-52FDDABA6EE8}" type="presParOf" srcId="{FC56C400-E4EB-40BD-B7EB-CFAA784B975E}" destId="{D848E255-786A-4982-BEF3-E36069261E02}" srcOrd="7" destOrd="0" presId="urn:microsoft.com/office/officeart/2005/8/layout/vList3"/>
    <dgm:cxn modelId="{E0C8B3D8-F8D6-40D5-B9B1-9893580F334D}" type="presParOf" srcId="{FC56C400-E4EB-40BD-B7EB-CFAA784B975E}" destId="{8DCC1AC7-51EF-4972-9A06-8E1364002C68}" srcOrd="8" destOrd="0" presId="urn:microsoft.com/office/officeart/2005/8/layout/vList3"/>
    <dgm:cxn modelId="{A83ED35A-A3CA-4253-92E6-3C8F3C4B3F8E}" type="presParOf" srcId="{8DCC1AC7-51EF-4972-9A06-8E1364002C68}" destId="{1C69E99B-8B4A-478A-9ABE-F11F1FBA6B51}" srcOrd="0" destOrd="0" presId="urn:microsoft.com/office/officeart/2005/8/layout/vList3"/>
    <dgm:cxn modelId="{4B540ACF-FCB2-469F-ACA9-CFD7993454BF}" type="presParOf" srcId="{8DCC1AC7-51EF-4972-9A06-8E1364002C68}" destId="{34CB0DE9-BE36-4C93-9C68-E8F2183301DB}" srcOrd="1" destOrd="0" presId="urn:microsoft.com/office/officeart/2005/8/layout/vList3"/>
    <dgm:cxn modelId="{7AAB30A8-FFB4-4FB8-B9BB-396A5F132EBA}" type="presParOf" srcId="{FC56C400-E4EB-40BD-B7EB-CFAA784B975E}" destId="{CF263874-45CF-49DD-AD04-D10A5791B118}" srcOrd="9" destOrd="0" presId="urn:microsoft.com/office/officeart/2005/8/layout/vList3"/>
    <dgm:cxn modelId="{57BC5048-029B-4284-907B-6C1965472123}" type="presParOf" srcId="{FC56C400-E4EB-40BD-B7EB-CFAA784B975E}" destId="{9DD94BA1-1D71-4A75-8C32-3F53F2974479}" srcOrd="10" destOrd="0" presId="urn:microsoft.com/office/officeart/2005/8/layout/vList3"/>
    <dgm:cxn modelId="{0448E7A5-164B-4130-8404-7E27AC9A6C11}" type="presParOf" srcId="{9DD94BA1-1D71-4A75-8C32-3F53F2974479}" destId="{EF4F8B6D-D1ED-4143-AE82-4244FC5C541F}" srcOrd="0" destOrd="0" presId="urn:microsoft.com/office/officeart/2005/8/layout/vList3"/>
    <dgm:cxn modelId="{343031FA-9554-46CB-B711-A14120CDF9B3}" type="presParOf" srcId="{9DD94BA1-1D71-4A75-8C32-3F53F2974479}" destId="{76C5676B-20C5-48E9-AF67-C1332F68D00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C23CAB-329F-41E2-B766-8201270F863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E066CE9-03B4-4E31-87BC-9EC1D2381BD5}">
      <dgm:prSet custT="1"/>
      <dgm:spPr/>
      <dgm:t>
        <a:bodyPr/>
        <a:lstStyle/>
        <a:p>
          <a:r>
            <a:rPr lang="en-US" sz="1000" b="0" i="0" dirty="0"/>
            <a:t>MDCA integrates with MDI to provide user entity behavioral analytics (UEBA) across both cloud and on-premises. After enabling MDI integration, you'll be able to see on-premises activities for all the users in your organization. You will also get advanced insights on your users that combine alerts and suspicious activities across environments. Additionally, alerts from Defender for Identity will appear on the Defender for Cloud Apps policies page. </a:t>
          </a:r>
          <a:endParaRPr lang="en-US" sz="1000" dirty="0"/>
        </a:p>
      </dgm:t>
    </dgm:pt>
    <dgm:pt modelId="{C033C78E-CBEF-4736-B879-0E7A8AB1498E}" type="parTrans" cxnId="{22599C42-289B-4D79-8E57-B7BD2E2E1FB6}">
      <dgm:prSet/>
      <dgm:spPr/>
      <dgm:t>
        <a:bodyPr/>
        <a:lstStyle/>
        <a:p>
          <a:endParaRPr lang="en-US"/>
        </a:p>
      </dgm:t>
    </dgm:pt>
    <dgm:pt modelId="{99239250-096D-4570-B0D4-B06C6E0914F4}" type="sibTrans" cxnId="{22599C42-289B-4D79-8E57-B7BD2E2E1FB6}">
      <dgm:prSet/>
      <dgm:spPr/>
      <dgm:t>
        <a:bodyPr/>
        <a:lstStyle/>
        <a:p>
          <a:endParaRPr lang="en-US"/>
        </a:p>
      </dgm:t>
    </dgm:pt>
    <dgm:pt modelId="{620540D2-2B92-45F2-84AA-3507D2B3F690}">
      <dgm:prSet custT="1"/>
      <dgm:spPr/>
      <dgm:t>
        <a:bodyPr/>
        <a:lstStyle/>
        <a:p>
          <a:r>
            <a:rPr lang="en-US" sz="1000" b="0" i="0" dirty="0"/>
            <a:t>Seamless integration with Microsoft Defender for Endpoint provides another layer of enhanced security by additional detection and protection against advanced persistent threats on the operating system. </a:t>
          </a:r>
          <a:r>
            <a:rPr lang="en-US" sz="1000" dirty="0"/>
            <a:t>MDI integration sends behavioral signals to MDE, tracking reconnaissance, lateral movement, credential access, and persistence attack techniques.</a:t>
          </a:r>
        </a:p>
      </dgm:t>
    </dgm:pt>
    <dgm:pt modelId="{47D58497-B336-466B-8E5B-3220E22F8087}" type="parTrans" cxnId="{3EBEEEF0-52E1-43D7-A1F4-72F172021785}">
      <dgm:prSet/>
      <dgm:spPr/>
      <dgm:t>
        <a:bodyPr/>
        <a:lstStyle/>
        <a:p>
          <a:endParaRPr lang="en-US"/>
        </a:p>
      </dgm:t>
    </dgm:pt>
    <dgm:pt modelId="{7D668902-7791-48E9-863A-9B20AB3347AE}" type="sibTrans" cxnId="{3EBEEEF0-52E1-43D7-A1F4-72F172021785}">
      <dgm:prSet/>
      <dgm:spPr/>
      <dgm:t>
        <a:bodyPr/>
        <a:lstStyle/>
        <a:p>
          <a:endParaRPr lang="en-US"/>
        </a:p>
      </dgm:t>
    </dgm:pt>
    <dgm:pt modelId="{D8482AA9-2587-4932-B896-9CEDC55A50D9}">
      <dgm:prSet custT="1"/>
      <dgm:spPr/>
      <dgm:t>
        <a:bodyPr/>
        <a:lstStyle/>
        <a:p>
          <a:r>
            <a:rPr lang="en-US" sz="1000" b="0" i="0" dirty="0"/>
            <a:t>The MDI integration with Microsoft Sentinel allows us to enable centralized monitoring of alerts and discovery data, automating security procedures.</a:t>
          </a:r>
          <a:endParaRPr lang="en-US" sz="1000" dirty="0"/>
        </a:p>
      </dgm:t>
    </dgm:pt>
    <dgm:pt modelId="{B0E3A687-2F7A-4171-BBBF-8D7072B64E54}" type="parTrans" cxnId="{C07BB5AA-5A7E-4E67-BF1A-0B2ED75D8B3F}">
      <dgm:prSet/>
      <dgm:spPr/>
      <dgm:t>
        <a:bodyPr/>
        <a:lstStyle/>
        <a:p>
          <a:endParaRPr lang="en-US"/>
        </a:p>
      </dgm:t>
    </dgm:pt>
    <dgm:pt modelId="{C695837A-9604-40FE-9267-038713F912BF}" type="sibTrans" cxnId="{C07BB5AA-5A7E-4E67-BF1A-0B2ED75D8B3F}">
      <dgm:prSet/>
      <dgm:spPr/>
      <dgm:t>
        <a:bodyPr/>
        <a:lstStyle/>
        <a:p>
          <a:endParaRPr lang="en-US"/>
        </a:p>
      </dgm:t>
    </dgm:pt>
    <dgm:pt modelId="{96743C1F-A7BA-49E6-AA48-42F6F71415A7}" type="pres">
      <dgm:prSet presAssocID="{C5C23CAB-329F-41E2-B766-8201270F8637}" presName="linearFlow" presStyleCnt="0">
        <dgm:presLayoutVars>
          <dgm:dir/>
          <dgm:resizeHandles val="exact"/>
        </dgm:presLayoutVars>
      </dgm:prSet>
      <dgm:spPr/>
    </dgm:pt>
    <dgm:pt modelId="{435F3C4F-DAA8-4668-BB21-F6533C7DFE03}" type="pres">
      <dgm:prSet presAssocID="{BE066CE9-03B4-4E31-87BC-9EC1D2381BD5}" presName="composite" presStyleCnt="0"/>
      <dgm:spPr/>
    </dgm:pt>
    <dgm:pt modelId="{D9396017-C275-4A00-AA3E-CF4491E6DBE3}" type="pres">
      <dgm:prSet presAssocID="{BE066CE9-03B4-4E31-87BC-9EC1D2381BD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D4ED46FC-7574-42CB-B494-001E7E18F1A3}" type="pres">
      <dgm:prSet presAssocID="{BE066CE9-03B4-4E31-87BC-9EC1D2381BD5}" presName="txShp" presStyleLbl="node1" presStyleIdx="0" presStyleCnt="3">
        <dgm:presLayoutVars>
          <dgm:bulletEnabled val="1"/>
        </dgm:presLayoutVars>
      </dgm:prSet>
      <dgm:spPr/>
    </dgm:pt>
    <dgm:pt modelId="{24CB9B78-587C-4ABB-9CCB-D38F13FB6355}" type="pres">
      <dgm:prSet presAssocID="{99239250-096D-4570-B0D4-B06C6E0914F4}" presName="spacing" presStyleCnt="0"/>
      <dgm:spPr/>
    </dgm:pt>
    <dgm:pt modelId="{71339B6E-1851-46C1-B461-8A500AC548E4}" type="pres">
      <dgm:prSet presAssocID="{620540D2-2B92-45F2-84AA-3507D2B3F690}" presName="composite" presStyleCnt="0"/>
      <dgm:spPr/>
    </dgm:pt>
    <dgm:pt modelId="{C29B72EB-D8ED-451B-B0AF-271DD40C65E7}" type="pres">
      <dgm:prSet presAssocID="{620540D2-2B92-45F2-84AA-3507D2B3F690}"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C4B64C3-AA99-4A6A-A0BF-0B8F66D41A9F}" type="pres">
      <dgm:prSet presAssocID="{620540D2-2B92-45F2-84AA-3507D2B3F690}" presName="txShp" presStyleLbl="node1" presStyleIdx="1" presStyleCnt="3">
        <dgm:presLayoutVars>
          <dgm:bulletEnabled val="1"/>
        </dgm:presLayoutVars>
      </dgm:prSet>
      <dgm:spPr/>
    </dgm:pt>
    <dgm:pt modelId="{40C6BF45-C578-4943-BCEE-DD7A63C6697D}" type="pres">
      <dgm:prSet presAssocID="{7D668902-7791-48E9-863A-9B20AB3347AE}" presName="spacing" presStyleCnt="0"/>
      <dgm:spPr/>
    </dgm:pt>
    <dgm:pt modelId="{8EFEBBB5-251A-43E7-82B0-6DAEDE6A219F}" type="pres">
      <dgm:prSet presAssocID="{D8482AA9-2587-4932-B896-9CEDC55A50D9}" presName="composite" presStyleCnt="0"/>
      <dgm:spPr/>
    </dgm:pt>
    <dgm:pt modelId="{D8179471-8454-411D-8AEA-4160BBCFE0F9}" type="pres">
      <dgm:prSet presAssocID="{D8482AA9-2587-4932-B896-9CEDC55A50D9}"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dgm:spPr>
    </dgm:pt>
    <dgm:pt modelId="{5F3FEE7A-5474-424D-A046-74CB29883A46}" type="pres">
      <dgm:prSet presAssocID="{D8482AA9-2587-4932-B896-9CEDC55A50D9}" presName="txShp" presStyleLbl="node1" presStyleIdx="2" presStyleCnt="3">
        <dgm:presLayoutVars>
          <dgm:bulletEnabled val="1"/>
        </dgm:presLayoutVars>
      </dgm:prSet>
      <dgm:spPr/>
    </dgm:pt>
  </dgm:ptLst>
  <dgm:cxnLst>
    <dgm:cxn modelId="{B1312C36-DCF6-4702-BF83-B41B5B2AF63A}" type="presOf" srcId="{C5C23CAB-329F-41E2-B766-8201270F8637}" destId="{96743C1F-A7BA-49E6-AA48-42F6F71415A7}" srcOrd="0" destOrd="0" presId="urn:microsoft.com/office/officeart/2005/8/layout/vList3"/>
    <dgm:cxn modelId="{4C335F3D-6D9C-45CC-8F9F-2D6CDA7AAF90}" type="presOf" srcId="{BE066CE9-03B4-4E31-87BC-9EC1D2381BD5}" destId="{D4ED46FC-7574-42CB-B494-001E7E18F1A3}" srcOrd="0" destOrd="0" presId="urn:microsoft.com/office/officeart/2005/8/layout/vList3"/>
    <dgm:cxn modelId="{22599C42-289B-4D79-8E57-B7BD2E2E1FB6}" srcId="{C5C23CAB-329F-41E2-B766-8201270F8637}" destId="{BE066CE9-03B4-4E31-87BC-9EC1D2381BD5}" srcOrd="0" destOrd="0" parTransId="{C033C78E-CBEF-4736-B879-0E7A8AB1498E}" sibTransId="{99239250-096D-4570-B0D4-B06C6E0914F4}"/>
    <dgm:cxn modelId="{C07BB5AA-5A7E-4E67-BF1A-0B2ED75D8B3F}" srcId="{C5C23CAB-329F-41E2-B766-8201270F8637}" destId="{D8482AA9-2587-4932-B896-9CEDC55A50D9}" srcOrd="2" destOrd="0" parTransId="{B0E3A687-2F7A-4171-BBBF-8D7072B64E54}" sibTransId="{C695837A-9604-40FE-9267-038713F912BF}"/>
    <dgm:cxn modelId="{CFD662EE-E067-4A4B-B845-F42DDE70A21A}" type="presOf" srcId="{D8482AA9-2587-4932-B896-9CEDC55A50D9}" destId="{5F3FEE7A-5474-424D-A046-74CB29883A46}" srcOrd="0" destOrd="0" presId="urn:microsoft.com/office/officeart/2005/8/layout/vList3"/>
    <dgm:cxn modelId="{3EBEEEF0-52E1-43D7-A1F4-72F172021785}" srcId="{C5C23CAB-329F-41E2-B766-8201270F8637}" destId="{620540D2-2B92-45F2-84AA-3507D2B3F690}" srcOrd="1" destOrd="0" parTransId="{47D58497-B336-466B-8E5B-3220E22F8087}" sibTransId="{7D668902-7791-48E9-863A-9B20AB3347AE}"/>
    <dgm:cxn modelId="{CBF11BF7-3754-4B68-A11B-9603DD5968F0}" type="presOf" srcId="{620540D2-2B92-45F2-84AA-3507D2B3F690}" destId="{FC4B64C3-AA99-4A6A-A0BF-0B8F66D41A9F}" srcOrd="0" destOrd="0" presId="urn:microsoft.com/office/officeart/2005/8/layout/vList3"/>
    <dgm:cxn modelId="{D7E3EF8C-F132-410A-BF0A-1EC9134AFE47}" type="presParOf" srcId="{96743C1F-A7BA-49E6-AA48-42F6F71415A7}" destId="{435F3C4F-DAA8-4668-BB21-F6533C7DFE03}" srcOrd="0" destOrd="0" presId="urn:microsoft.com/office/officeart/2005/8/layout/vList3"/>
    <dgm:cxn modelId="{6B41D938-6443-4B5E-AE53-FEB6DBBC7103}" type="presParOf" srcId="{435F3C4F-DAA8-4668-BB21-F6533C7DFE03}" destId="{D9396017-C275-4A00-AA3E-CF4491E6DBE3}" srcOrd="0" destOrd="0" presId="urn:microsoft.com/office/officeart/2005/8/layout/vList3"/>
    <dgm:cxn modelId="{D8B83BD4-406B-4CC5-B748-5EEA6D09D0E8}" type="presParOf" srcId="{435F3C4F-DAA8-4668-BB21-F6533C7DFE03}" destId="{D4ED46FC-7574-42CB-B494-001E7E18F1A3}" srcOrd="1" destOrd="0" presId="urn:microsoft.com/office/officeart/2005/8/layout/vList3"/>
    <dgm:cxn modelId="{C45D400B-B7EB-4D02-BE6F-94246E9EDAB7}" type="presParOf" srcId="{96743C1F-A7BA-49E6-AA48-42F6F71415A7}" destId="{24CB9B78-587C-4ABB-9CCB-D38F13FB6355}" srcOrd="1" destOrd="0" presId="urn:microsoft.com/office/officeart/2005/8/layout/vList3"/>
    <dgm:cxn modelId="{990D4D23-84DD-4B85-963A-F701E7756B1C}" type="presParOf" srcId="{96743C1F-A7BA-49E6-AA48-42F6F71415A7}" destId="{71339B6E-1851-46C1-B461-8A500AC548E4}" srcOrd="2" destOrd="0" presId="urn:microsoft.com/office/officeart/2005/8/layout/vList3"/>
    <dgm:cxn modelId="{BC9C386F-1EF8-4686-BAC0-8D527BB715CC}" type="presParOf" srcId="{71339B6E-1851-46C1-B461-8A500AC548E4}" destId="{C29B72EB-D8ED-451B-B0AF-271DD40C65E7}" srcOrd="0" destOrd="0" presId="urn:microsoft.com/office/officeart/2005/8/layout/vList3"/>
    <dgm:cxn modelId="{D55B5424-5FF2-4DA7-B6F2-E37D91662F4F}" type="presParOf" srcId="{71339B6E-1851-46C1-B461-8A500AC548E4}" destId="{FC4B64C3-AA99-4A6A-A0BF-0B8F66D41A9F}" srcOrd="1" destOrd="0" presId="urn:microsoft.com/office/officeart/2005/8/layout/vList3"/>
    <dgm:cxn modelId="{17BA0997-FC80-4FDF-A868-1FBB1F16A2D4}" type="presParOf" srcId="{96743C1F-A7BA-49E6-AA48-42F6F71415A7}" destId="{40C6BF45-C578-4943-BCEE-DD7A63C6697D}" srcOrd="3" destOrd="0" presId="urn:microsoft.com/office/officeart/2005/8/layout/vList3"/>
    <dgm:cxn modelId="{0264B546-236D-4676-BD38-7F8536820CD6}" type="presParOf" srcId="{96743C1F-A7BA-49E6-AA48-42F6F71415A7}" destId="{8EFEBBB5-251A-43E7-82B0-6DAEDE6A219F}" srcOrd="4" destOrd="0" presId="urn:microsoft.com/office/officeart/2005/8/layout/vList3"/>
    <dgm:cxn modelId="{E13C3BBF-2B14-42AB-95A0-FD83CF302D85}" type="presParOf" srcId="{8EFEBBB5-251A-43E7-82B0-6DAEDE6A219F}" destId="{D8179471-8454-411D-8AEA-4160BBCFE0F9}" srcOrd="0" destOrd="0" presId="urn:microsoft.com/office/officeart/2005/8/layout/vList3"/>
    <dgm:cxn modelId="{5BFF72BF-DD09-4BA3-B988-C2E486F2A1F0}" type="presParOf" srcId="{8EFEBBB5-251A-43E7-82B0-6DAEDE6A219F}" destId="{5F3FEE7A-5474-424D-A046-74CB29883A4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99D57C-EE2A-4BB1-882F-3B6402C6BED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2F13E2AB-8E88-478B-A2EC-36A4AFC23DDD}">
      <dgm:prSet custT="1"/>
      <dgm:spPr/>
      <dgm:t>
        <a:bodyPr/>
        <a:lstStyle/>
        <a:p>
          <a:r>
            <a:rPr lang="en-US" sz="900" b="0" i="0" dirty="0">
              <a:effectLst/>
              <a:latin typeface="Segoe UI" panose="020B0502040204020203" pitchFamily="34" charset="0"/>
            </a:rPr>
            <a:t>MDCA discovery relies on cloud traffic logs being forwarded to it from enterprise firewall and proxy servers. Microsoft Defender for Endpoint integrates with Defender for Cloud Apps by collecting and forwarding all cloud app networking activities, providing unparalleled visibility to cloud app usage. Since the network activity is collected directly from the endpoint, it's available whether the device is on or off corporate network providing devic</a:t>
          </a:r>
          <a:r>
            <a:rPr lang="en-US" sz="900" dirty="0">
              <a:latin typeface="Segoe UI" panose="020B0502040204020203" pitchFamily="34" charset="0"/>
            </a:rPr>
            <a:t>e context.</a:t>
          </a:r>
          <a:endParaRPr lang="en-US" sz="900" dirty="0"/>
        </a:p>
      </dgm:t>
    </dgm:pt>
    <dgm:pt modelId="{067EFD52-8BC2-41B1-9253-15FC456D9502}" type="parTrans" cxnId="{644AB264-C2E5-4797-9803-EE5CC3B60AAB}">
      <dgm:prSet/>
      <dgm:spPr/>
      <dgm:t>
        <a:bodyPr/>
        <a:lstStyle/>
        <a:p>
          <a:endParaRPr lang="en-US"/>
        </a:p>
      </dgm:t>
    </dgm:pt>
    <dgm:pt modelId="{18C95ADE-0569-412B-B5FF-24D0ABF9F928}" type="sibTrans" cxnId="{644AB264-C2E5-4797-9803-EE5CC3B60AAB}">
      <dgm:prSet/>
      <dgm:spPr/>
      <dgm:t>
        <a:bodyPr/>
        <a:lstStyle/>
        <a:p>
          <a:endParaRPr lang="en-US"/>
        </a:p>
      </dgm:t>
    </dgm:pt>
    <dgm:pt modelId="{A7623C6A-73CE-4E0A-9871-E2103C084EE1}">
      <dgm:prSet custT="1"/>
      <dgm:spPr/>
      <dgm:t>
        <a:bodyPr/>
        <a:lstStyle/>
        <a:p>
          <a:r>
            <a:rPr lang="en-US" sz="900" b="0" i="0" dirty="0"/>
            <a:t>MDCA integrates with MDI to provide user entity behavioral analytics (UEBA) across both cloud and on-premises. After enabling MDI integration, you'll be able to see on-premises activities for all the users in your organization. You will also get advanced insights on your users that combine alerts and suspicious activities across environments. Additionally, alerts from Defender for Identity will appear on the Defender for Cloud Apps policies page. </a:t>
          </a:r>
          <a:endParaRPr lang="en-US" sz="900" dirty="0"/>
        </a:p>
      </dgm:t>
    </dgm:pt>
    <dgm:pt modelId="{73624509-27BD-48D2-BE8E-AB0929E53ECF}" type="parTrans" cxnId="{C55AC9A4-A557-4D14-A3B5-9794E10C45ED}">
      <dgm:prSet/>
      <dgm:spPr/>
      <dgm:t>
        <a:bodyPr/>
        <a:lstStyle/>
        <a:p>
          <a:endParaRPr lang="en-US"/>
        </a:p>
      </dgm:t>
    </dgm:pt>
    <dgm:pt modelId="{B017B648-11D3-4405-A8F4-29BA6DCDE26C}" type="sibTrans" cxnId="{C55AC9A4-A557-4D14-A3B5-9794E10C45ED}">
      <dgm:prSet/>
      <dgm:spPr/>
      <dgm:t>
        <a:bodyPr/>
        <a:lstStyle/>
        <a:p>
          <a:endParaRPr lang="en-US"/>
        </a:p>
      </dgm:t>
    </dgm:pt>
    <dgm:pt modelId="{2B453461-07D0-4F07-B139-C08C8E297001}">
      <dgm:prSet custT="1"/>
      <dgm:spPr/>
      <dgm:t>
        <a:bodyPr/>
        <a:lstStyle/>
        <a:p>
          <a:r>
            <a:rPr lang="en-US" sz="900" b="0" i="0" dirty="0"/>
            <a:t>MDCA integrates with Azure Active Directory Identity Protection to provide user entity behavioral analytics (UEBA) across a hybrid environment. Enabling Identity Protection integration, you'll be able to see alerts for all the users in your organization.</a:t>
          </a:r>
          <a:endParaRPr lang="en-US" sz="900" dirty="0"/>
        </a:p>
      </dgm:t>
    </dgm:pt>
    <dgm:pt modelId="{17C43AD7-8920-4BEC-ABE9-D5C4058CD0A5}" type="parTrans" cxnId="{6ACCFAED-451C-4E02-87A4-9CF10F633992}">
      <dgm:prSet/>
      <dgm:spPr/>
      <dgm:t>
        <a:bodyPr/>
        <a:lstStyle/>
        <a:p>
          <a:endParaRPr lang="en-US"/>
        </a:p>
      </dgm:t>
    </dgm:pt>
    <dgm:pt modelId="{A107D826-7AC5-402E-BABE-7545D9E2CC79}" type="sibTrans" cxnId="{6ACCFAED-451C-4E02-87A4-9CF10F633992}">
      <dgm:prSet/>
      <dgm:spPr/>
      <dgm:t>
        <a:bodyPr/>
        <a:lstStyle/>
        <a:p>
          <a:endParaRPr lang="en-US"/>
        </a:p>
      </dgm:t>
    </dgm:pt>
    <dgm:pt modelId="{A60EFC25-FEF9-4F7D-9914-E252912CBC76}">
      <dgm:prSet/>
      <dgm:spPr/>
      <dgm:t>
        <a:bodyPr/>
        <a:lstStyle/>
        <a:p>
          <a:r>
            <a:rPr lang="en-US" b="0" i="0" dirty="0"/>
            <a:t>MDCA lets you automatically apply sensitivity labels from Microsoft Purview Information Protection. With it, we can apply sensitivity labels as a governance action to files that match specific policies, view all classified files in a central location, and quantify exposure of sensitive data over your cloud applications</a:t>
          </a:r>
        </a:p>
      </dgm:t>
    </dgm:pt>
    <dgm:pt modelId="{E3A8DBB2-FA16-4A97-82DA-5F71ECBBA0B5}" type="parTrans" cxnId="{F33DD2D1-DFF6-4916-9790-38B6FDFA2EC2}">
      <dgm:prSet/>
      <dgm:spPr/>
      <dgm:t>
        <a:bodyPr/>
        <a:lstStyle/>
        <a:p>
          <a:endParaRPr lang="en-US"/>
        </a:p>
      </dgm:t>
    </dgm:pt>
    <dgm:pt modelId="{F5E4C724-8112-43AA-839A-FE2ED3C7BC1B}" type="sibTrans" cxnId="{F33DD2D1-DFF6-4916-9790-38B6FDFA2EC2}">
      <dgm:prSet/>
      <dgm:spPr/>
      <dgm:t>
        <a:bodyPr/>
        <a:lstStyle/>
        <a:p>
          <a:endParaRPr lang="en-US"/>
        </a:p>
      </dgm:t>
    </dgm:pt>
    <dgm:pt modelId="{B938F430-50E0-4073-B2F9-CC592DBB99BB}">
      <dgm:prSet/>
      <dgm:spPr/>
      <dgm:t>
        <a:bodyPr/>
        <a:lstStyle/>
        <a:p>
          <a:r>
            <a:rPr lang="en-US" b="0" i="0"/>
            <a:t>The MDCA integration with Microsoft Sentinel allows us to enable centralized monitoring of alerts and discovery data, automating security procedures, and correlating between cloud-based and on-premises events.</a:t>
          </a:r>
          <a:endParaRPr lang="en-US" dirty="0"/>
        </a:p>
      </dgm:t>
    </dgm:pt>
    <dgm:pt modelId="{0D367F4A-3E80-409E-A195-EBACA74676AE}" type="parTrans" cxnId="{E95567BA-CE54-47DA-853D-9107077BD9E8}">
      <dgm:prSet/>
      <dgm:spPr/>
      <dgm:t>
        <a:bodyPr/>
        <a:lstStyle/>
        <a:p>
          <a:endParaRPr lang="en-US"/>
        </a:p>
      </dgm:t>
    </dgm:pt>
    <dgm:pt modelId="{D2312979-03AA-4F7F-99CF-13BE003B2C1A}" type="sibTrans" cxnId="{E95567BA-CE54-47DA-853D-9107077BD9E8}">
      <dgm:prSet/>
      <dgm:spPr/>
      <dgm:t>
        <a:bodyPr/>
        <a:lstStyle/>
        <a:p>
          <a:endParaRPr lang="en-US"/>
        </a:p>
      </dgm:t>
    </dgm:pt>
    <dgm:pt modelId="{FC56C400-E4EB-40BD-B7EB-CFAA784B975E}" type="pres">
      <dgm:prSet presAssocID="{2D99D57C-EE2A-4BB1-882F-3B6402C6BED2}" presName="linearFlow" presStyleCnt="0">
        <dgm:presLayoutVars>
          <dgm:dir/>
          <dgm:resizeHandles val="exact"/>
        </dgm:presLayoutVars>
      </dgm:prSet>
      <dgm:spPr/>
    </dgm:pt>
    <dgm:pt modelId="{63F1410F-9060-4467-8D5B-E0A22AA97CB7}" type="pres">
      <dgm:prSet presAssocID="{2B453461-07D0-4F07-B139-C08C8E297001}" presName="composite" presStyleCnt="0"/>
      <dgm:spPr/>
    </dgm:pt>
    <dgm:pt modelId="{B1AD72D0-9942-406E-856D-0C766FCA44C5}" type="pres">
      <dgm:prSet presAssocID="{2B453461-07D0-4F07-B139-C08C8E297001}"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FA46488-79D0-4F56-90A0-64D80EBC3B70}" type="pres">
      <dgm:prSet presAssocID="{2B453461-07D0-4F07-B139-C08C8E297001}" presName="txShp" presStyleLbl="node1" presStyleIdx="0" presStyleCnt="5" custScaleY="113013">
        <dgm:presLayoutVars>
          <dgm:bulletEnabled val="1"/>
        </dgm:presLayoutVars>
      </dgm:prSet>
      <dgm:spPr/>
    </dgm:pt>
    <dgm:pt modelId="{9C7694E2-DD4D-4DA9-9CFD-033D5C7DEC84}" type="pres">
      <dgm:prSet presAssocID="{A107D826-7AC5-402E-BABE-7545D9E2CC79}" presName="spacing" presStyleCnt="0"/>
      <dgm:spPr/>
    </dgm:pt>
    <dgm:pt modelId="{9396F77E-95AC-4DC5-8BB7-7EDB7984D2F6}" type="pres">
      <dgm:prSet presAssocID="{A7623C6A-73CE-4E0A-9871-E2103C084EE1}" presName="composite" presStyleCnt="0"/>
      <dgm:spPr/>
    </dgm:pt>
    <dgm:pt modelId="{9382FD97-37EF-4600-91B0-5FDBCB77BACF}" type="pres">
      <dgm:prSet presAssocID="{A7623C6A-73CE-4E0A-9871-E2103C084EE1}"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49C1B0D-A8C5-452A-AE60-758697C451A7}" type="pres">
      <dgm:prSet presAssocID="{A7623C6A-73CE-4E0A-9871-E2103C084EE1}" presName="txShp" presStyleLbl="node1" presStyleIdx="1" presStyleCnt="5">
        <dgm:presLayoutVars>
          <dgm:bulletEnabled val="1"/>
        </dgm:presLayoutVars>
      </dgm:prSet>
      <dgm:spPr/>
    </dgm:pt>
    <dgm:pt modelId="{52CF755B-FDC2-430E-8373-236377FDE01A}" type="pres">
      <dgm:prSet presAssocID="{B017B648-11D3-4405-A8F4-29BA6DCDE26C}" presName="spacing" presStyleCnt="0"/>
      <dgm:spPr/>
    </dgm:pt>
    <dgm:pt modelId="{9D6866EA-A352-48D2-BD10-968468654FDA}" type="pres">
      <dgm:prSet presAssocID="{2F13E2AB-8E88-478B-A2EC-36A4AFC23DDD}" presName="composite" presStyleCnt="0"/>
      <dgm:spPr/>
    </dgm:pt>
    <dgm:pt modelId="{EACD2472-BD52-4F15-98CF-E63DA41866C9}" type="pres">
      <dgm:prSet presAssocID="{2F13E2AB-8E88-478B-A2EC-36A4AFC23DDD}"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13EE1760-BE9F-4D88-9A89-D76CF1B37F6E}" type="pres">
      <dgm:prSet presAssocID="{2F13E2AB-8E88-478B-A2EC-36A4AFC23DDD}" presName="txShp" presStyleLbl="node1" presStyleIdx="2" presStyleCnt="5" custScaleY="119776">
        <dgm:presLayoutVars>
          <dgm:bulletEnabled val="1"/>
        </dgm:presLayoutVars>
      </dgm:prSet>
      <dgm:spPr/>
    </dgm:pt>
    <dgm:pt modelId="{EBB40CE5-63C5-4904-B4D5-D40C0AA79963}" type="pres">
      <dgm:prSet presAssocID="{18C95ADE-0569-412B-B5FF-24D0ABF9F928}" presName="spacing" presStyleCnt="0"/>
      <dgm:spPr/>
    </dgm:pt>
    <dgm:pt modelId="{E1B0E340-817D-4A87-8472-5031139652E9}" type="pres">
      <dgm:prSet presAssocID="{A60EFC25-FEF9-4F7D-9914-E252912CBC76}" presName="composite" presStyleCnt="0"/>
      <dgm:spPr/>
    </dgm:pt>
    <dgm:pt modelId="{5902DA87-AD66-42E0-BD8D-FED10F549F94}" type="pres">
      <dgm:prSet presAssocID="{A60EFC25-FEF9-4F7D-9914-E252912CBC76}"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E9A1F573-7650-4530-B203-74D5E979635F}" type="pres">
      <dgm:prSet presAssocID="{A60EFC25-FEF9-4F7D-9914-E252912CBC76}" presName="txShp" presStyleLbl="node1" presStyleIdx="3" presStyleCnt="5">
        <dgm:presLayoutVars>
          <dgm:bulletEnabled val="1"/>
        </dgm:presLayoutVars>
      </dgm:prSet>
      <dgm:spPr/>
    </dgm:pt>
    <dgm:pt modelId="{D2F86D80-B3AB-4F90-8482-A10D43ED9FFF}" type="pres">
      <dgm:prSet presAssocID="{F5E4C724-8112-43AA-839A-FE2ED3C7BC1B}" presName="spacing" presStyleCnt="0"/>
      <dgm:spPr/>
    </dgm:pt>
    <dgm:pt modelId="{F02256CE-5B46-4823-BAE5-BDF737762339}" type="pres">
      <dgm:prSet presAssocID="{B938F430-50E0-4073-B2F9-CC592DBB99BB}" presName="composite" presStyleCnt="0"/>
      <dgm:spPr/>
    </dgm:pt>
    <dgm:pt modelId="{053EF3A2-B65B-4E2E-BD42-F4C350E6D5D3}" type="pres">
      <dgm:prSet presAssocID="{B938F430-50E0-4073-B2F9-CC592DBB99BB}"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13000" r="-13000"/>
          </a:stretch>
        </a:blipFill>
      </dgm:spPr>
    </dgm:pt>
    <dgm:pt modelId="{E6E81413-1425-4BCA-A6A0-2335484977DC}" type="pres">
      <dgm:prSet presAssocID="{B938F430-50E0-4073-B2F9-CC592DBB99BB}" presName="txShp" presStyleLbl="node1" presStyleIdx="4" presStyleCnt="5">
        <dgm:presLayoutVars>
          <dgm:bulletEnabled val="1"/>
        </dgm:presLayoutVars>
      </dgm:prSet>
      <dgm:spPr/>
    </dgm:pt>
  </dgm:ptLst>
  <dgm:cxnLst>
    <dgm:cxn modelId="{644AB264-C2E5-4797-9803-EE5CC3B60AAB}" srcId="{2D99D57C-EE2A-4BB1-882F-3B6402C6BED2}" destId="{2F13E2AB-8E88-478B-A2EC-36A4AFC23DDD}" srcOrd="2" destOrd="0" parTransId="{067EFD52-8BC2-41B1-9253-15FC456D9502}" sibTransId="{18C95ADE-0569-412B-B5FF-24D0ABF9F928}"/>
    <dgm:cxn modelId="{EB1C224B-8FF8-48B6-9C8C-8CA315358567}" type="presOf" srcId="{B938F430-50E0-4073-B2F9-CC592DBB99BB}" destId="{E6E81413-1425-4BCA-A6A0-2335484977DC}" srcOrd="0" destOrd="0" presId="urn:microsoft.com/office/officeart/2005/8/layout/vList3"/>
    <dgm:cxn modelId="{E10D264E-7045-4A25-B8C8-77925C3F3B21}" type="presOf" srcId="{2D99D57C-EE2A-4BB1-882F-3B6402C6BED2}" destId="{FC56C400-E4EB-40BD-B7EB-CFAA784B975E}" srcOrd="0" destOrd="0" presId="urn:microsoft.com/office/officeart/2005/8/layout/vList3"/>
    <dgm:cxn modelId="{333A408F-C02C-4723-BE7E-7F424C1F9C9A}" type="presOf" srcId="{2B453461-07D0-4F07-B139-C08C8E297001}" destId="{EFA46488-79D0-4F56-90A0-64D80EBC3B70}" srcOrd="0" destOrd="0" presId="urn:microsoft.com/office/officeart/2005/8/layout/vList3"/>
    <dgm:cxn modelId="{C55AC9A4-A557-4D14-A3B5-9794E10C45ED}" srcId="{2D99D57C-EE2A-4BB1-882F-3B6402C6BED2}" destId="{A7623C6A-73CE-4E0A-9871-E2103C084EE1}" srcOrd="1" destOrd="0" parTransId="{73624509-27BD-48D2-BE8E-AB0929E53ECF}" sibTransId="{B017B648-11D3-4405-A8F4-29BA6DCDE26C}"/>
    <dgm:cxn modelId="{C9A4B8B6-FE34-44DE-87D1-83902B365AF1}" type="presOf" srcId="{A60EFC25-FEF9-4F7D-9914-E252912CBC76}" destId="{E9A1F573-7650-4530-B203-74D5E979635F}" srcOrd="0" destOrd="0" presId="urn:microsoft.com/office/officeart/2005/8/layout/vList3"/>
    <dgm:cxn modelId="{E95567BA-CE54-47DA-853D-9107077BD9E8}" srcId="{2D99D57C-EE2A-4BB1-882F-3B6402C6BED2}" destId="{B938F430-50E0-4073-B2F9-CC592DBB99BB}" srcOrd="4" destOrd="0" parTransId="{0D367F4A-3E80-409E-A195-EBACA74676AE}" sibTransId="{D2312979-03AA-4F7F-99CF-13BE003B2C1A}"/>
    <dgm:cxn modelId="{F33DD2D1-DFF6-4916-9790-38B6FDFA2EC2}" srcId="{2D99D57C-EE2A-4BB1-882F-3B6402C6BED2}" destId="{A60EFC25-FEF9-4F7D-9914-E252912CBC76}" srcOrd="3" destOrd="0" parTransId="{E3A8DBB2-FA16-4A97-82DA-5F71ECBBA0B5}" sibTransId="{F5E4C724-8112-43AA-839A-FE2ED3C7BC1B}"/>
    <dgm:cxn modelId="{6ACCFAED-451C-4E02-87A4-9CF10F633992}" srcId="{2D99D57C-EE2A-4BB1-882F-3B6402C6BED2}" destId="{2B453461-07D0-4F07-B139-C08C8E297001}" srcOrd="0" destOrd="0" parTransId="{17C43AD7-8920-4BEC-ABE9-D5C4058CD0A5}" sibTransId="{A107D826-7AC5-402E-BABE-7545D9E2CC79}"/>
    <dgm:cxn modelId="{7B392CF7-4FBE-4EA7-A27B-66B9EA079B57}" type="presOf" srcId="{2F13E2AB-8E88-478B-A2EC-36A4AFC23DDD}" destId="{13EE1760-BE9F-4D88-9A89-D76CF1B37F6E}" srcOrd="0" destOrd="0" presId="urn:microsoft.com/office/officeart/2005/8/layout/vList3"/>
    <dgm:cxn modelId="{F6E8FFFF-F5B5-46B5-9575-DDD266DF4CDA}" type="presOf" srcId="{A7623C6A-73CE-4E0A-9871-E2103C084EE1}" destId="{249C1B0D-A8C5-452A-AE60-758697C451A7}" srcOrd="0" destOrd="0" presId="urn:microsoft.com/office/officeart/2005/8/layout/vList3"/>
    <dgm:cxn modelId="{26DD5BF1-1A38-4F07-A301-7B63E802D9A8}" type="presParOf" srcId="{FC56C400-E4EB-40BD-B7EB-CFAA784B975E}" destId="{63F1410F-9060-4467-8D5B-E0A22AA97CB7}" srcOrd="0" destOrd="0" presId="urn:microsoft.com/office/officeart/2005/8/layout/vList3"/>
    <dgm:cxn modelId="{8905C596-8D64-4752-8D2D-B50D8030A2B5}" type="presParOf" srcId="{63F1410F-9060-4467-8D5B-E0A22AA97CB7}" destId="{B1AD72D0-9942-406E-856D-0C766FCA44C5}" srcOrd="0" destOrd="0" presId="urn:microsoft.com/office/officeart/2005/8/layout/vList3"/>
    <dgm:cxn modelId="{772A6421-6B32-483B-AF60-F268A5B72EC2}" type="presParOf" srcId="{63F1410F-9060-4467-8D5B-E0A22AA97CB7}" destId="{EFA46488-79D0-4F56-90A0-64D80EBC3B70}" srcOrd="1" destOrd="0" presId="urn:microsoft.com/office/officeart/2005/8/layout/vList3"/>
    <dgm:cxn modelId="{2940FD02-BE2A-452A-B176-C23F710C04FF}" type="presParOf" srcId="{FC56C400-E4EB-40BD-B7EB-CFAA784B975E}" destId="{9C7694E2-DD4D-4DA9-9CFD-033D5C7DEC84}" srcOrd="1" destOrd="0" presId="urn:microsoft.com/office/officeart/2005/8/layout/vList3"/>
    <dgm:cxn modelId="{C19AB0BB-E8A2-4DB2-8083-81EDB23EA8F7}" type="presParOf" srcId="{FC56C400-E4EB-40BD-B7EB-CFAA784B975E}" destId="{9396F77E-95AC-4DC5-8BB7-7EDB7984D2F6}" srcOrd="2" destOrd="0" presId="urn:microsoft.com/office/officeart/2005/8/layout/vList3"/>
    <dgm:cxn modelId="{3B8C85A9-A39A-492F-AA2E-F06ADAB89732}" type="presParOf" srcId="{9396F77E-95AC-4DC5-8BB7-7EDB7984D2F6}" destId="{9382FD97-37EF-4600-91B0-5FDBCB77BACF}" srcOrd="0" destOrd="0" presId="urn:microsoft.com/office/officeart/2005/8/layout/vList3"/>
    <dgm:cxn modelId="{BC3B7B2D-DD2B-4692-8E91-30E703ED99C4}" type="presParOf" srcId="{9396F77E-95AC-4DC5-8BB7-7EDB7984D2F6}" destId="{249C1B0D-A8C5-452A-AE60-758697C451A7}" srcOrd="1" destOrd="0" presId="urn:microsoft.com/office/officeart/2005/8/layout/vList3"/>
    <dgm:cxn modelId="{3C3385A4-3121-4A7A-80A9-7E9222C83A8B}" type="presParOf" srcId="{FC56C400-E4EB-40BD-B7EB-CFAA784B975E}" destId="{52CF755B-FDC2-430E-8373-236377FDE01A}" srcOrd="3" destOrd="0" presId="urn:microsoft.com/office/officeart/2005/8/layout/vList3"/>
    <dgm:cxn modelId="{CEBEB82A-06D8-4EA3-80EB-6BC36A23F0E8}" type="presParOf" srcId="{FC56C400-E4EB-40BD-B7EB-CFAA784B975E}" destId="{9D6866EA-A352-48D2-BD10-968468654FDA}" srcOrd="4" destOrd="0" presId="urn:microsoft.com/office/officeart/2005/8/layout/vList3"/>
    <dgm:cxn modelId="{66F75764-B7D2-4569-9C03-55A47E94BF8E}" type="presParOf" srcId="{9D6866EA-A352-48D2-BD10-968468654FDA}" destId="{EACD2472-BD52-4F15-98CF-E63DA41866C9}" srcOrd="0" destOrd="0" presId="urn:microsoft.com/office/officeart/2005/8/layout/vList3"/>
    <dgm:cxn modelId="{4F17E631-8C6E-42FD-A5A3-0A8E5D925968}" type="presParOf" srcId="{9D6866EA-A352-48D2-BD10-968468654FDA}" destId="{13EE1760-BE9F-4D88-9A89-D76CF1B37F6E}" srcOrd="1" destOrd="0" presId="urn:microsoft.com/office/officeart/2005/8/layout/vList3"/>
    <dgm:cxn modelId="{58510787-C48F-48BA-B6F3-D80543D328A8}" type="presParOf" srcId="{FC56C400-E4EB-40BD-B7EB-CFAA784B975E}" destId="{EBB40CE5-63C5-4904-B4D5-D40C0AA79963}" srcOrd="5" destOrd="0" presId="urn:microsoft.com/office/officeart/2005/8/layout/vList3"/>
    <dgm:cxn modelId="{39F4A207-78B1-41FB-9985-5BC2725CF67B}" type="presParOf" srcId="{FC56C400-E4EB-40BD-B7EB-CFAA784B975E}" destId="{E1B0E340-817D-4A87-8472-5031139652E9}" srcOrd="6" destOrd="0" presId="urn:microsoft.com/office/officeart/2005/8/layout/vList3"/>
    <dgm:cxn modelId="{8F55523E-04CD-4482-B8AA-C91192201F48}" type="presParOf" srcId="{E1B0E340-817D-4A87-8472-5031139652E9}" destId="{5902DA87-AD66-42E0-BD8D-FED10F549F94}" srcOrd="0" destOrd="0" presId="urn:microsoft.com/office/officeart/2005/8/layout/vList3"/>
    <dgm:cxn modelId="{B26A2F55-F9D7-4352-A75C-B376020DC9D1}" type="presParOf" srcId="{E1B0E340-817D-4A87-8472-5031139652E9}" destId="{E9A1F573-7650-4530-B203-74D5E979635F}" srcOrd="1" destOrd="0" presId="urn:microsoft.com/office/officeart/2005/8/layout/vList3"/>
    <dgm:cxn modelId="{586C8B26-DAB2-4FBE-9E51-A3EEE3102551}" type="presParOf" srcId="{FC56C400-E4EB-40BD-B7EB-CFAA784B975E}" destId="{D2F86D80-B3AB-4F90-8482-A10D43ED9FFF}" srcOrd="7" destOrd="0" presId="urn:microsoft.com/office/officeart/2005/8/layout/vList3"/>
    <dgm:cxn modelId="{451FC715-5D13-410A-A9F8-42566079EDA1}" type="presParOf" srcId="{FC56C400-E4EB-40BD-B7EB-CFAA784B975E}" destId="{F02256CE-5B46-4823-BAE5-BDF737762339}" srcOrd="8" destOrd="0" presId="urn:microsoft.com/office/officeart/2005/8/layout/vList3"/>
    <dgm:cxn modelId="{C0CB5998-8B10-4D2C-83A6-629534A8546A}" type="presParOf" srcId="{F02256CE-5B46-4823-BAE5-BDF737762339}" destId="{053EF3A2-B65B-4E2E-BD42-F4C350E6D5D3}" srcOrd="0" destOrd="0" presId="urn:microsoft.com/office/officeart/2005/8/layout/vList3"/>
    <dgm:cxn modelId="{4EA74A63-A09A-410C-9FEA-282B4941D1C8}" type="presParOf" srcId="{F02256CE-5B46-4823-BAE5-BDF737762339}" destId="{E6E81413-1425-4BCA-A6A0-2335484977DC}"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99D57C-EE2A-4BB1-882F-3B6402C6BED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2F13E2AB-8E88-478B-A2EC-36A4AFC23DDD}">
      <dgm:prSet custT="1"/>
      <dgm:spPr/>
      <dgm:t>
        <a:bodyPr/>
        <a:lstStyle/>
        <a:p>
          <a:r>
            <a:rPr lang="en-US" sz="1000" dirty="0"/>
            <a:t>Integrating MDE and MDO will allow  us to view device details and MDE alerts from Threat Explorer. MDE will be able to query Office 365 data while threat hunting as well as link back to Threat Explorer. It enables security operations to monitor and quickly act on at risk devices or users. Being able to track devices potentially affected by malicious email messages.</a:t>
          </a:r>
        </a:p>
      </dgm:t>
    </dgm:pt>
    <dgm:pt modelId="{067EFD52-8BC2-41B1-9253-15FC456D9502}" type="parTrans" cxnId="{644AB264-C2E5-4797-9803-EE5CC3B60AAB}">
      <dgm:prSet/>
      <dgm:spPr/>
      <dgm:t>
        <a:bodyPr/>
        <a:lstStyle/>
        <a:p>
          <a:endParaRPr lang="en-US"/>
        </a:p>
      </dgm:t>
    </dgm:pt>
    <dgm:pt modelId="{18C95ADE-0569-412B-B5FF-24D0ABF9F928}" type="sibTrans" cxnId="{644AB264-C2E5-4797-9803-EE5CC3B60AAB}">
      <dgm:prSet/>
      <dgm:spPr/>
      <dgm:t>
        <a:bodyPr/>
        <a:lstStyle/>
        <a:p>
          <a:endParaRPr lang="en-US"/>
        </a:p>
      </dgm:t>
    </dgm:pt>
    <dgm:pt modelId="{4E45836F-F97A-4CB3-94D6-6C5370522566}">
      <dgm:prSet custT="1"/>
      <dgm:spPr/>
      <dgm:t>
        <a:bodyPr/>
        <a:lstStyle/>
        <a:p>
          <a:r>
            <a:rPr lang="en-US" sz="1000" dirty="0"/>
            <a:t>We can connect MDO to Sentinel through a data connector, sending incidents, alerts, and raw data to be able to threat hunt and track potential threats.</a:t>
          </a:r>
        </a:p>
      </dgm:t>
    </dgm:pt>
    <dgm:pt modelId="{EAF8777E-94B7-46F3-A3C2-D0C921C11070}" type="parTrans" cxnId="{7BB72431-23DF-48A8-A765-6A5B33DB0A33}">
      <dgm:prSet/>
      <dgm:spPr/>
      <dgm:t>
        <a:bodyPr/>
        <a:lstStyle/>
        <a:p>
          <a:endParaRPr lang="en-US"/>
        </a:p>
      </dgm:t>
    </dgm:pt>
    <dgm:pt modelId="{9DD35E94-41DF-49FC-A2A1-87E05AB90012}" type="sibTrans" cxnId="{7BB72431-23DF-48A8-A765-6A5B33DB0A33}">
      <dgm:prSet/>
      <dgm:spPr/>
      <dgm:t>
        <a:bodyPr/>
        <a:lstStyle/>
        <a:p>
          <a:endParaRPr lang="en-US"/>
        </a:p>
      </dgm:t>
    </dgm:pt>
    <dgm:pt modelId="{FC56C400-E4EB-40BD-B7EB-CFAA784B975E}" type="pres">
      <dgm:prSet presAssocID="{2D99D57C-EE2A-4BB1-882F-3B6402C6BED2}" presName="linearFlow" presStyleCnt="0">
        <dgm:presLayoutVars>
          <dgm:dir/>
          <dgm:resizeHandles val="exact"/>
        </dgm:presLayoutVars>
      </dgm:prSet>
      <dgm:spPr/>
    </dgm:pt>
    <dgm:pt modelId="{9D6866EA-A352-48D2-BD10-968468654FDA}" type="pres">
      <dgm:prSet presAssocID="{2F13E2AB-8E88-478B-A2EC-36A4AFC23DDD}" presName="composite" presStyleCnt="0"/>
      <dgm:spPr/>
    </dgm:pt>
    <dgm:pt modelId="{EACD2472-BD52-4F15-98CF-E63DA41866C9}" type="pres">
      <dgm:prSet presAssocID="{2F13E2AB-8E88-478B-A2EC-36A4AFC23DDD}"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3EE1760-BE9F-4D88-9A89-D76CF1B37F6E}" type="pres">
      <dgm:prSet presAssocID="{2F13E2AB-8E88-478B-A2EC-36A4AFC23DDD}" presName="txShp" presStyleLbl="node1" presStyleIdx="0" presStyleCnt="2" custScaleY="117824">
        <dgm:presLayoutVars>
          <dgm:bulletEnabled val="1"/>
        </dgm:presLayoutVars>
      </dgm:prSet>
      <dgm:spPr/>
    </dgm:pt>
    <dgm:pt modelId="{EBB40CE5-63C5-4904-B4D5-D40C0AA79963}" type="pres">
      <dgm:prSet presAssocID="{18C95ADE-0569-412B-B5FF-24D0ABF9F928}" presName="spacing" presStyleCnt="0"/>
      <dgm:spPr/>
    </dgm:pt>
    <dgm:pt modelId="{C51087DC-65CC-4F5F-A744-C5916CE034AE}" type="pres">
      <dgm:prSet presAssocID="{4E45836F-F97A-4CB3-94D6-6C5370522566}" presName="composite" presStyleCnt="0"/>
      <dgm:spPr/>
    </dgm:pt>
    <dgm:pt modelId="{3EDE067E-6FC0-4C5E-AF69-B327BF95B84D}" type="pres">
      <dgm:prSet presAssocID="{4E45836F-F97A-4CB3-94D6-6C5370522566}"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dgm:spPr>
    </dgm:pt>
    <dgm:pt modelId="{B91F5850-C89E-4DA0-A232-62CDCC5FEBF6}" type="pres">
      <dgm:prSet presAssocID="{4E45836F-F97A-4CB3-94D6-6C5370522566}" presName="txShp" presStyleLbl="node1" presStyleIdx="1" presStyleCnt="2" custLinFactNeighborY="757">
        <dgm:presLayoutVars>
          <dgm:bulletEnabled val="1"/>
        </dgm:presLayoutVars>
      </dgm:prSet>
      <dgm:spPr/>
    </dgm:pt>
  </dgm:ptLst>
  <dgm:cxnLst>
    <dgm:cxn modelId="{7BB72431-23DF-48A8-A765-6A5B33DB0A33}" srcId="{2D99D57C-EE2A-4BB1-882F-3B6402C6BED2}" destId="{4E45836F-F97A-4CB3-94D6-6C5370522566}" srcOrd="1" destOrd="0" parTransId="{EAF8777E-94B7-46F3-A3C2-D0C921C11070}" sibTransId="{9DD35E94-41DF-49FC-A2A1-87E05AB90012}"/>
    <dgm:cxn modelId="{644AB264-C2E5-4797-9803-EE5CC3B60AAB}" srcId="{2D99D57C-EE2A-4BB1-882F-3B6402C6BED2}" destId="{2F13E2AB-8E88-478B-A2EC-36A4AFC23DDD}" srcOrd="0" destOrd="0" parTransId="{067EFD52-8BC2-41B1-9253-15FC456D9502}" sibTransId="{18C95ADE-0569-412B-B5FF-24D0ABF9F928}"/>
    <dgm:cxn modelId="{E10D264E-7045-4A25-B8C8-77925C3F3B21}" type="presOf" srcId="{2D99D57C-EE2A-4BB1-882F-3B6402C6BED2}" destId="{FC56C400-E4EB-40BD-B7EB-CFAA784B975E}" srcOrd="0" destOrd="0" presId="urn:microsoft.com/office/officeart/2005/8/layout/vList3"/>
    <dgm:cxn modelId="{675ACDF6-9BE8-436F-A37D-4302B184DDEA}" type="presOf" srcId="{4E45836F-F97A-4CB3-94D6-6C5370522566}" destId="{B91F5850-C89E-4DA0-A232-62CDCC5FEBF6}" srcOrd="0" destOrd="0" presId="urn:microsoft.com/office/officeart/2005/8/layout/vList3"/>
    <dgm:cxn modelId="{7B392CF7-4FBE-4EA7-A27B-66B9EA079B57}" type="presOf" srcId="{2F13E2AB-8E88-478B-A2EC-36A4AFC23DDD}" destId="{13EE1760-BE9F-4D88-9A89-D76CF1B37F6E}" srcOrd="0" destOrd="0" presId="urn:microsoft.com/office/officeart/2005/8/layout/vList3"/>
    <dgm:cxn modelId="{CEBEB82A-06D8-4EA3-80EB-6BC36A23F0E8}" type="presParOf" srcId="{FC56C400-E4EB-40BD-B7EB-CFAA784B975E}" destId="{9D6866EA-A352-48D2-BD10-968468654FDA}" srcOrd="0" destOrd="0" presId="urn:microsoft.com/office/officeart/2005/8/layout/vList3"/>
    <dgm:cxn modelId="{66F75764-B7D2-4569-9C03-55A47E94BF8E}" type="presParOf" srcId="{9D6866EA-A352-48D2-BD10-968468654FDA}" destId="{EACD2472-BD52-4F15-98CF-E63DA41866C9}" srcOrd="0" destOrd="0" presId="urn:microsoft.com/office/officeart/2005/8/layout/vList3"/>
    <dgm:cxn modelId="{4F17E631-8C6E-42FD-A5A3-0A8E5D925968}" type="presParOf" srcId="{9D6866EA-A352-48D2-BD10-968468654FDA}" destId="{13EE1760-BE9F-4D88-9A89-D76CF1B37F6E}" srcOrd="1" destOrd="0" presId="urn:microsoft.com/office/officeart/2005/8/layout/vList3"/>
    <dgm:cxn modelId="{58510787-C48F-48BA-B6F3-D80543D328A8}" type="presParOf" srcId="{FC56C400-E4EB-40BD-B7EB-CFAA784B975E}" destId="{EBB40CE5-63C5-4904-B4D5-D40C0AA79963}" srcOrd="1" destOrd="0" presId="urn:microsoft.com/office/officeart/2005/8/layout/vList3"/>
    <dgm:cxn modelId="{47EAD8C4-9A1C-49F4-B593-D09CFD8E3326}" type="presParOf" srcId="{FC56C400-E4EB-40BD-B7EB-CFAA784B975E}" destId="{C51087DC-65CC-4F5F-A744-C5916CE034AE}" srcOrd="2" destOrd="0" presId="urn:microsoft.com/office/officeart/2005/8/layout/vList3"/>
    <dgm:cxn modelId="{0CAFD89E-2540-4E7C-90E2-86EFBF8EF4E8}" type="presParOf" srcId="{C51087DC-65CC-4F5F-A744-C5916CE034AE}" destId="{3EDE067E-6FC0-4C5E-AF69-B327BF95B84D}" srcOrd="0" destOrd="0" presId="urn:microsoft.com/office/officeart/2005/8/layout/vList3"/>
    <dgm:cxn modelId="{47E99EA8-D1F5-429B-8DFE-67EE4BBD79BE}" type="presParOf" srcId="{C51087DC-65CC-4F5F-A744-C5916CE034AE}" destId="{B91F5850-C89E-4DA0-A232-62CDCC5FEBF6}"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B5599E-5750-4BFB-AE0D-33E291E0846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4CCFF4A9-2EEF-41D3-9532-5E59EC5E433E}">
      <dgm:prSet/>
      <dgm:spPr/>
      <dgm:t>
        <a:bodyPr/>
        <a:lstStyle/>
        <a:p>
          <a:r>
            <a:rPr lang="en-US" dirty="0"/>
            <a:t>Integrating with MDE provides comprehensive protection, making use of MDE to improve threat detection on servers. In addition, it provides automated onboarding and allows for server monitoring through the security portal single pane of glass.</a:t>
          </a:r>
        </a:p>
      </dgm:t>
    </dgm:pt>
    <dgm:pt modelId="{3D2D05E7-A439-4A58-A9BB-85487E7FC7D9}" type="parTrans" cxnId="{5CBA274F-C867-4BCC-B8F1-D452B16E1C06}">
      <dgm:prSet/>
      <dgm:spPr/>
      <dgm:t>
        <a:bodyPr/>
        <a:lstStyle/>
        <a:p>
          <a:endParaRPr lang="en-US"/>
        </a:p>
      </dgm:t>
    </dgm:pt>
    <dgm:pt modelId="{801ADAAA-480B-4361-9393-BB4B9D7373C3}" type="sibTrans" cxnId="{5CBA274F-C867-4BCC-B8F1-D452B16E1C06}">
      <dgm:prSet/>
      <dgm:spPr/>
      <dgm:t>
        <a:bodyPr/>
        <a:lstStyle/>
        <a:p>
          <a:endParaRPr lang="en-US"/>
        </a:p>
      </dgm:t>
    </dgm:pt>
    <dgm:pt modelId="{C83896F8-61C0-44AC-84C9-EE4B5C4C53FC}">
      <dgm:prSet/>
      <dgm:spPr/>
      <dgm:t>
        <a:bodyPr/>
        <a:lstStyle/>
        <a:p>
          <a:r>
            <a:rPr lang="en-US" dirty="0"/>
            <a:t>Using Azure Arc we can connect servers from on-prem, AWS, and GCP into DfC, allowing integration of </a:t>
          </a:r>
          <a:r>
            <a:rPr lang="en-US" b="0" i="0" dirty="0"/>
            <a:t>physical and virtual servers in your hybrid environments. Providing cloud benefits like you get with Azure resources, like tags, RBAC, MDE onboarding, alerts, compliance, and many more.</a:t>
          </a:r>
          <a:endParaRPr lang="en-US" dirty="0"/>
        </a:p>
      </dgm:t>
    </dgm:pt>
    <dgm:pt modelId="{D22C64BA-798C-497B-BF91-2C7D9956BC81}" type="parTrans" cxnId="{80EA0680-5507-4364-8056-96DAAF58056B}">
      <dgm:prSet/>
      <dgm:spPr/>
      <dgm:t>
        <a:bodyPr/>
        <a:lstStyle/>
        <a:p>
          <a:endParaRPr lang="en-US"/>
        </a:p>
      </dgm:t>
    </dgm:pt>
    <dgm:pt modelId="{3818D8D8-F618-42A3-90F1-043DBF721BBF}" type="sibTrans" cxnId="{80EA0680-5507-4364-8056-96DAAF58056B}">
      <dgm:prSet/>
      <dgm:spPr/>
      <dgm:t>
        <a:bodyPr/>
        <a:lstStyle/>
        <a:p>
          <a:endParaRPr lang="en-US"/>
        </a:p>
      </dgm:t>
    </dgm:pt>
    <dgm:pt modelId="{8BA25469-8B4F-4679-A491-20E2E78C1304}">
      <dgm:prSet/>
      <dgm:spPr/>
      <dgm:t>
        <a:bodyPr/>
        <a:lstStyle/>
        <a:p>
          <a:r>
            <a:rPr lang="en-US" dirty="0"/>
            <a:t>Connecting Defender for Cloud to Sentinel allows us to stream security alerts from </a:t>
          </a:r>
          <a:r>
            <a:rPr lang="en-US" dirty="0" err="1"/>
            <a:t>DfC</a:t>
          </a:r>
          <a:r>
            <a:rPr lang="en-US" dirty="0"/>
            <a:t> to Sentinel for the security team to view, analyze, and respond. Alert synchronization also allows the security team to close an alert and it will sync that status change between the two services.</a:t>
          </a:r>
        </a:p>
      </dgm:t>
    </dgm:pt>
    <dgm:pt modelId="{C326E6AD-67A3-4A2B-BC48-6FCBD099A185}" type="parTrans" cxnId="{2A85E0E0-3388-405F-A24E-32FECD622D78}">
      <dgm:prSet/>
      <dgm:spPr/>
      <dgm:t>
        <a:bodyPr/>
        <a:lstStyle/>
        <a:p>
          <a:endParaRPr lang="en-US"/>
        </a:p>
      </dgm:t>
    </dgm:pt>
    <dgm:pt modelId="{459AA4E9-1757-44D6-A6D4-9915280510EF}" type="sibTrans" cxnId="{2A85E0E0-3388-405F-A24E-32FECD622D78}">
      <dgm:prSet/>
      <dgm:spPr/>
      <dgm:t>
        <a:bodyPr/>
        <a:lstStyle/>
        <a:p>
          <a:endParaRPr lang="en-US"/>
        </a:p>
      </dgm:t>
    </dgm:pt>
    <dgm:pt modelId="{93896894-07CD-4609-B9E5-401E828765FD}" type="pres">
      <dgm:prSet presAssocID="{24B5599E-5750-4BFB-AE0D-33E291E0846D}" presName="linearFlow" presStyleCnt="0">
        <dgm:presLayoutVars>
          <dgm:dir/>
          <dgm:resizeHandles val="exact"/>
        </dgm:presLayoutVars>
      </dgm:prSet>
      <dgm:spPr/>
    </dgm:pt>
    <dgm:pt modelId="{007CE813-CA2F-40CF-8017-3D62D0FCE78B}" type="pres">
      <dgm:prSet presAssocID="{4CCFF4A9-2EEF-41D3-9532-5E59EC5E433E}" presName="composite" presStyleCnt="0"/>
      <dgm:spPr/>
    </dgm:pt>
    <dgm:pt modelId="{9394E24A-98C9-44D4-BC26-6DC55D041752}" type="pres">
      <dgm:prSet presAssocID="{4CCFF4A9-2EEF-41D3-9532-5E59EC5E433E}"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578B3CB-2611-4268-9B1A-5A6C575DC82D}" type="pres">
      <dgm:prSet presAssocID="{4CCFF4A9-2EEF-41D3-9532-5E59EC5E433E}" presName="txShp" presStyleLbl="node1" presStyleIdx="0" presStyleCnt="3">
        <dgm:presLayoutVars>
          <dgm:bulletEnabled val="1"/>
        </dgm:presLayoutVars>
      </dgm:prSet>
      <dgm:spPr/>
    </dgm:pt>
    <dgm:pt modelId="{4630718C-D9A5-42A7-A7A3-B0F78060173F}" type="pres">
      <dgm:prSet presAssocID="{801ADAAA-480B-4361-9393-BB4B9D7373C3}" presName="spacing" presStyleCnt="0"/>
      <dgm:spPr/>
    </dgm:pt>
    <dgm:pt modelId="{00E4671E-1414-44AA-998C-DF112CCC4ED8}" type="pres">
      <dgm:prSet presAssocID="{C83896F8-61C0-44AC-84C9-EE4B5C4C53FC}" presName="composite" presStyleCnt="0"/>
      <dgm:spPr/>
    </dgm:pt>
    <dgm:pt modelId="{83B87C9D-AF35-42A2-9159-2D74AABDEBE5}" type="pres">
      <dgm:prSet presAssocID="{C83896F8-61C0-44AC-84C9-EE4B5C4C53FC}" presName="imgShp" presStyleLbl="fgImgPlace1" presStyleIdx="1" presStyleCnt="3" custScaleX="96911" custScaleY="99159"/>
      <dgm:spPr>
        <a:blipFill>
          <a:blip xmlns:r="http://schemas.openxmlformats.org/officeDocument/2006/relationships" r:embed="rId2">
            <a:extLst>
              <a:ext uri="{28A0092B-C50C-407E-A947-70E740481C1C}">
                <a14:useLocalDpi xmlns:a14="http://schemas.microsoft.com/office/drawing/2010/main" val="0"/>
              </a:ext>
            </a:extLst>
          </a:blip>
          <a:srcRect/>
          <a:stretch>
            <a:fillRect l="-44000" r="-44000"/>
          </a:stretch>
        </a:blipFill>
      </dgm:spPr>
    </dgm:pt>
    <dgm:pt modelId="{33E56B99-6DB0-4306-A570-E4D21A32EE52}" type="pres">
      <dgm:prSet presAssocID="{C83896F8-61C0-44AC-84C9-EE4B5C4C53FC}" presName="txShp" presStyleLbl="node1" presStyleIdx="1" presStyleCnt="3">
        <dgm:presLayoutVars>
          <dgm:bulletEnabled val="1"/>
        </dgm:presLayoutVars>
      </dgm:prSet>
      <dgm:spPr/>
    </dgm:pt>
    <dgm:pt modelId="{A5813F8F-8E67-4379-A8B9-021FD35C7379}" type="pres">
      <dgm:prSet presAssocID="{3818D8D8-F618-42A3-90F1-043DBF721BBF}" presName="spacing" presStyleCnt="0"/>
      <dgm:spPr/>
    </dgm:pt>
    <dgm:pt modelId="{5524A554-93F3-4204-A818-2E393B8BF300}" type="pres">
      <dgm:prSet presAssocID="{8BA25469-8B4F-4679-A491-20E2E78C1304}" presName="composite" presStyleCnt="0"/>
      <dgm:spPr/>
    </dgm:pt>
    <dgm:pt modelId="{3AC5F883-A57A-4932-9472-BF68118ABF2F}" type="pres">
      <dgm:prSet presAssocID="{8BA25469-8B4F-4679-A491-20E2E78C1304}"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dgm:spPr>
    </dgm:pt>
    <dgm:pt modelId="{63AE37FB-D44B-48FB-9D90-684FFD61F96E}" type="pres">
      <dgm:prSet presAssocID="{8BA25469-8B4F-4679-A491-20E2E78C1304}" presName="txShp" presStyleLbl="node1" presStyleIdx="2" presStyleCnt="3">
        <dgm:presLayoutVars>
          <dgm:bulletEnabled val="1"/>
        </dgm:presLayoutVars>
      </dgm:prSet>
      <dgm:spPr/>
    </dgm:pt>
  </dgm:ptLst>
  <dgm:cxnLst>
    <dgm:cxn modelId="{DD0A5247-828D-490D-8694-13B94812C7A3}" type="presOf" srcId="{24B5599E-5750-4BFB-AE0D-33E291E0846D}" destId="{93896894-07CD-4609-B9E5-401E828765FD}" srcOrd="0" destOrd="0" presId="urn:microsoft.com/office/officeart/2005/8/layout/vList3"/>
    <dgm:cxn modelId="{5CBA274F-C867-4BCC-B8F1-D452B16E1C06}" srcId="{24B5599E-5750-4BFB-AE0D-33E291E0846D}" destId="{4CCFF4A9-2EEF-41D3-9532-5E59EC5E433E}" srcOrd="0" destOrd="0" parTransId="{3D2D05E7-A439-4A58-A9BB-85487E7FC7D9}" sibTransId="{801ADAAA-480B-4361-9393-BB4B9D7373C3}"/>
    <dgm:cxn modelId="{75CB5A70-919D-45B6-9A0A-3248CA156492}" type="presOf" srcId="{4CCFF4A9-2EEF-41D3-9532-5E59EC5E433E}" destId="{5578B3CB-2611-4268-9B1A-5A6C575DC82D}" srcOrd="0" destOrd="0" presId="urn:microsoft.com/office/officeart/2005/8/layout/vList3"/>
    <dgm:cxn modelId="{80EA0680-5507-4364-8056-96DAAF58056B}" srcId="{24B5599E-5750-4BFB-AE0D-33E291E0846D}" destId="{C83896F8-61C0-44AC-84C9-EE4B5C4C53FC}" srcOrd="1" destOrd="0" parTransId="{D22C64BA-798C-497B-BF91-2C7D9956BC81}" sibTransId="{3818D8D8-F618-42A3-90F1-043DBF721BBF}"/>
    <dgm:cxn modelId="{F9FA4997-2E81-4000-AC6A-D1DE585D2AC3}" type="presOf" srcId="{8BA25469-8B4F-4679-A491-20E2E78C1304}" destId="{63AE37FB-D44B-48FB-9D90-684FFD61F96E}" srcOrd="0" destOrd="0" presId="urn:microsoft.com/office/officeart/2005/8/layout/vList3"/>
    <dgm:cxn modelId="{2A85E0E0-3388-405F-A24E-32FECD622D78}" srcId="{24B5599E-5750-4BFB-AE0D-33E291E0846D}" destId="{8BA25469-8B4F-4679-A491-20E2E78C1304}" srcOrd="2" destOrd="0" parTransId="{C326E6AD-67A3-4A2B-BC48-6FCBD099A185}" sibTransId="{459AA4E9-1757-44D6-A6D4-9915280510EF}"/>
    <dgm:cxn modelId="{B8BB40FA-84D7-4B71-8791-E8833207FF65}" type="presOf" srcId="{C83896F8-61C0-44AC-84C9-EE4B5C4C53FC}" destId="{33E56B99-6DB0-4306-A570-E4D21A32EE52}" srcOrd="0" destOrd="0" presId="urn:microsoft.com/office/officeart/2005/8/layout/vList3"/>
    <dgm:cxn modelId="{BE84BCC5-2BB7-4860-B16F-E63B8E4273E6}" type="presParOf" srcId="{93896894-07CD-4609-B9E5-401E828765FD}" destId="{007CE813-CA2F-40CF-8017-3D62D0FCE78B}" srcOrd="0" destOrd="0" presId="urn:microsoft.com/office/officeart/2005/8/layout/vList3"/>
    <dgm:cxn modelId="{F049AAD6-6AD1-49FB-A8E1-1E451AC1961B}" type="presParOf" srcId="{007CE813-CA2F-40CF-8017-3D62D0FCE78B}" destId="{9394E24A-98C9-44D4-BC26-6DC55D041752}" srcOrd="0" destOrd="0" presId="urn:microsoft.com/office/officeart/2005/8/layout/vList3"/>
    <dgm:cxn modelId="{84DEABE3-EF4C-4490-B64E-68C8EB3EA739}" type="presParOf" srcId="{007CE813-CA2F-40CF-8017-3D62D0FCE78B}" destId="{5578B3CB-2611-4268-9B1A-5A6C575DC82D}" srcOrd="1" destOrd="0" presId="urn:microsoft.com/office/officeart/2005/8/layout/vList3"/>
    <dgm:cxn modelId="{B386562A-4650-47BB-A348-C8A19AFC9FD7}" type="presParOf" srcId="{93896894-07CD-4609-B9E5-401E828765FD}" destId="{4630718C-D9A5-42A7-A7A3-B0F78060173F}" srcOrd="1" destOrd="0" presId="urn:microsoft.com/office/officeart/2005/8/layout/vList3"/>
    <dgm:cxn modelId="{F8D96006-644D-447C-B911-D417395D7163}" type="presParOf" srcId="{93896894-07CD-4609-B9E5-401E828765FD}" destId="{00E4671E-1414-44AA-998C-DF112CCC4ED8}" srcOrd="2" destOrd="0" presId="urn:microsoft.com/office/officeart/2005/8/layout/vList3"/>
    <dgm:cxn modelId="{DEF43585-131A-48E5-9112-005187A914B4}" type="presParOf" srcId="{00E4671E-1414-44AA-998C-DF112CCC4ED8}" destId="{83B87C9D-AF35-42A2-9159-2D74AABDEBE5}" srcOrd="0" destOrd="0" presId="urn:microsoft.com/office/officeart/2005/8/layout/vList3"/>
    <dgm:cxn modelId="{FCF78274-9188-46E6-A160-AAC779499C96}" type="presParOf" srcId="{00E4671E-1414-44AA-998C-DF112CCC4ED8}" destId="{33E56B99-6DB0-4306-A570-E4D21A32EE52}" srcOrd="1" destOrd="0" presId="urn:microsoft.com/office/officeart/2005/8/layout/vList3"/>
    <dgm:cxn modelId="{6F5D2E2E-F0D8-48F1-BE5F-ED47EAD5EE21}" type="presParOf" srcId="{93896894-07CD-4609-B9E5-401E828765FD}" destId="{A5813F8F-8E67-4379-A8B9-021FD35C7379}" srcOrd="3" destOrd="0" presId="urn:microsoft.com/office/officeart/2005/8/layout/vList3"/>
    <dgm:cxn modelId="{0EFF6578-FB4C-4C7E-8646-8B1CBE6F9AB8}" type="presParOf" srcId="{93896894-07CD-4609-B9E5-401E828765FD}" destId="{5524A554-93F3-4204-A818-2E393B8BF300}" srcOrd="4" destOrd="0" presId="urn:microsoft.com/office/officeart/2005/8/layout/vList3"/>
    <dgm:cxn modelId="{39207FDE-7DDC-4FE6-81FD-BAF42057CD76}" type="presParOf" srcId="{5524A554-93F3-4204-A818-2E393B8BF300}" destId="{3AC5F883-A57A-4932-9472-BF68118ABF2F}" srcOrd="0" destOrd="0" presId="urn:microsoft.com/office/officeart/2005/8/layout/vList3"/>
    <dgm:cxn modelId="{8E2A6740-AA14-4D15-BC39-C0B74B8BEC50}" type="presParOf" srcId="{5524A554-93F3-4204-A818-2E393B8BF300}" destId="{63AE37FB-D44B-48FB-9D90-684FFD61F96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D19D6-BED5-4F27-B607-9C27F16B1074}">
      <dsp:nvSpPr>
        <dsp:cNvPr id="0" name=""/>
        <dsp:cNvSpPr/>
      </dsp:nvSpPr>
      <dsp:spPr>
        <a:xfrm rot="10800000">
          <a:off x="1746706" y="2496"/>
          <a:ext cx="6535369" cy="4023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411"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The MDCA integration with MDE extends Cloud Discovery, enables device-based investigation, and Shadow IT discovery, making use of network traffic information to see cloud apps and services being accessed.</a:t>
          </a:r>
        </a:p>
      </dsp:txBody>
      <dsp:txXfrm rot="10800000">
        <a:off x="1847285" y="2496"/>
        <a:ext cx="6434790" cy="402317"/>
      </dsp:txXfrm>
    </dsp:sp>
    <dsp:sp modelId="{4ABFF28A-9521-4132-9AD3-FFF588E3D5FE}">
      <dsp:nvSpPr>
        <dsp:cNvPr id="0" name=""/>
        <dsp:cNvSpPr/>
      </dsp:nvSpPr>
      <dsp:spPr>
        <a:xfrm>
          <a:off x="1545547" y="2496"/>
          <a:ext cx="402317" cy="40231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8B5207-B1E1-4BF3-AAEE-375497EEF125}">
      <dsp:nvSpPr>
        <dsp:cNvPr id="0" name=""/>
        <dsp:cNvSpPr/>
      </dsp:nvSpPr>
      <dsp:spPr>
        <a:xfrm rot="10800000">
          <a:off x="1746706" y="505394"/>
          <a:ext cx="6535369" cy="4023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411"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MDI integration sends behavioral signals to MDE, tracking reconnaissance, lateral movement, credential access, and persistence attack techniques.</a:t>
          </a:r>
        </a:p>
      </dsp:txBody>
      <dsp:txXfrm rot="10800000">
        <a:off x="1847285" y="505394"/>
        <a:ext cx="6434790" cy="402317"/>
      </dsp:txXfrm>
    </dsp:sp>
    <dsp:sp modelId="{712FB219-7FC4-4B8D-B90D-EE41692CE834}">
      <dsp:nvSpPr>
        <dsp:cNvPr id="0" name=""/>
        <dsp:cNvSpPr/>
      </dsp:nvSpPr>
      <dsp:spPr>
        <a:xfrm>
          <a:off x="1545547" y="505394"/>
          <a:ext cx="402317" cy="40231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EE1760-BE9F-4D88-9A89-D76CF1B37F6E}">
      <dsp:nvSpPr>
        <dsp:cNvPr id="0" name=""/>
        <dsp:cNvSpPr/>
      </dsp:nvSpPr>
      <dsp:spPr>
        <a:xfrm rot="10800000">
          <a:off x="1746706" y="1008291"/>
          <a:ext cx="6535369" cy="4023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411"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Defender for Cloud (DfC) works with MDE to provide threat protection on Servers, allowing for automated onboarding, integration of DfC and MDE alerts and recommendations, and server investigation in the Security portal.</a:t>
          </a:r>
        </a:p>
      </dsp:txBody>
      <dsp:txXfrm rot="10800000">
        <a:off x="1847285" y="1008291"/>
        <a:ext cx="6434790" cy="402317"/>
      </dsp:txXfrm>
    </dsp:sp>
    <dsp:sp modelId="{EACD2472-BD52-4F15-98CF-E63DA41866C9}">
      <dsp:nvSpPr>
        <dsp:cNvPr id="0" name=""/>
        <dsp:cNvSpPr/>
      </dsp:nvSpPr>
      <dsp:spPr>
        <a:xfrm>
          <a:off x="1545547" y="1008291"/>
          <a:ext cx="402317" cy="40231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6000" r="-4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293002-AF0B-437C-9B05-A840A5356627}">
      <dsp:nvSpPr>
        <dsp:cNvPr id="0" name=""/>
        <dsp:cNvSpPr/>
      </dsp:nvSpPr>
      <dsp:spPr>
        <a:xfrm rot="10800000">
          <a:off x="1746706" y="1511188"/>
          <a:ext cx="6535369" cy="4023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411"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With MDO integrating with MDE, we can view device details and alerts from Threat Explorer. MDE will be able to query Office 365 data, and link back to Threat Explorer</a:t>
          </a:r>
        </a:p>
      </dsp:txBody>
      <dsp:txXfrm rot="10800000">
        <a:off x="1847285" y="1511188"/>
        <a:ext cx="6434790" cy="402317"/>
      </dsp:txXfrm>
    </dsp:sp>
    <dsp:sp modelId="{4AAD9834-D7F9-4F9C-A24C-C11BFC89C1FC}">
      <dsp:nvSpPr>
        <dsp:cNvPr id="0" name=""/>
        <dsp:cNvSpPr/>
      </dsp:nvSpPr>
      <dsp:spPr>
        <a:xfrm>
          <a:off x="1545547" y="1511188"/>
          <a:ext cx="402317" cy="402317"/>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CB0DE9-BE36-4C93-9C68-E8F2183301DB}">
      <dsp:nvSpPr>
        <dsp:cNvPr id="0" name=""/>
        <dsp:cNvSpPr/>
      </dsp:nvSpPr>
      <dsp:spPr>
        <a:xfrm rot="10800000">
          <a:off x="1746706" y="2014086"/>
          <a:ext cx="6535369" cy="4023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411"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t>Information Protection is integrated with Microsoft Defender for Endpoint, enforcing DLP policy and sending alerts to the security portal.</a:t>
          </a:r>
          <a:endParaRPr lang="en-US" sz="1000" kern="1200" dirty="0"/>
        </a:p>
      </dsp:txBody>
      <dsp:txXfrm rot="10800000">
        <a:off x="1847285" y="2014086"/>
        <a:ext cx="6434790" cy="402317"/>
      </dsp:txXfrm>
    </dsp:sp>
    <dsp:sp modelId="{1C69E99B-8B4A-478A-9ABE-F11F1FBA6B51}">
      <dsp:nvSpPr>
        <dsp:cNvPr id="0" name=""/>
        <dsp:cNvSpPr/>
      </dsp:nvSpPr>
      <dsp:spPr>
        <a:xfrm>
          <a:off x="1545547" y="2014086"/>
          <a:ext cx="402317" cy="402317"/>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C5676B-20C5-48E9-AF67-C1332F68D00A}">
      <dsp:nvSpPr>
        <dsp:cNvPr id="0" name=""/>
        <dsp:cNvSpPr/>
      </dsp:nvSpPr>
      <dsp:spPr>
        <a:xfrm rot="10800000">
          <a:off x="1746706" y="2516983"/>
          <a:ext cx="6535369" cy="4023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411"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kern="1200"/>
            <a:t>MDE Alerts and Incidents are sent to Microsoft Sentinel, and a bi-directional sync can be implemented for status and closing of these incidents across MDE and Sentinel.</a:t>
          </a:r>
          <a:endParaRPr lang="en-US" sz="1000" kern="1200" dirty="0"/>
        </a:p>
      </dsp:txBody>
      <dsp:txXfrm rot="10800000">
        <a:off x="1847285" y="2516983"/>
        <a:ext cx="6434790" cy="402317"/>
      </dsp:txXfrm>
    </dsp:sp>
    <dsp:sp modelId="{EF4F8B6D-D1ED-4143-AE82-4244FC5C541F}">
      <dsp:nvSpPr>
        <dsp:cNvPr id="0" name=""/>
        <dsp:cNvSpPr/>
      </dsp:nvSpPr>
      <dsp:spPr>
        <a:xfrm>
          <a:off x="1545547" y="2516983"/>
          <a:ext cx="402317" cy="402317"/>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D46FC-7574-42CB-B494-001E7E18F1A3}">
      <dsp:nvSpPr>
        <dsp:cNvPr id="0" name=""/>
        <dsp:cNvSpPr/>
      </dsp:nvSpPr>
      <dsp:spPr>
        <a:xfrm rot="10800000">
          <a:off x="2068280" y="291"/>
          <a:ext cx="7534854" cy="681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572"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t>MDCA integrates with MDI to provide user entity behavioral analytics (UEBA) across both cloud and on-premises. After enabling MDI integration, you'll be able to see on-premises activities for all the users in your organization. You will also get advanced insights on your users that combine alerts and suspicious activities across environments. Additionally, alerts from Defender for Identity will appear on the Defender for Cloud Apps policies page. </a:t>
          </a:r>
          <a:endParaRPr lang="en-US" sz="1000" kern="1200" dirty="0"/>
        </a:p>
      </dsp:txBody>
      <dsp:txXfrm rot="10800000">
        <a:off x="2238683" y="291"/>
        <a:ext cx="7364451" cy="681612"/>
      </dsp:txXfrm>
    </dsp:sp>
    <dsp:sp modelId="{D9396017-C275-4A00-AA3E-CF4491E6DBE3}">
      <dsp:nvSpPr>
        <dsp:cNvPr id="0" name=""/>
        <dsp:cNvSpPr/>
      </dsp:nvSpPr>
      <dsp:spPr>
        <a:xfrm>
          <a:off x="1727473" y="291"/>
          <a:ext cx="681612" cy="681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4B64C3-AA99-4A6A-A0BF-0B8F66D41A9F}">
      <dsp:nvSpPr>
        <dsp:cNvPr id="0" name=""/>
        <dsp:cNvSpPr/>
      </dsp:nvSpPr>
      <dsp:spPr>
        <a:xfrm rot="10800000">
          <a:off x="2068280" y="852307"/>
          <a:ext cx="7534854" cy="681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572"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t>Seamless integration with Microsoft Defender for Endpoint provides another layer of enhanced security by additional detection and protection against advanced persistent threats on the operating system. </a:t>
          </a:r>
          <a:r>
            <a:rPr lang="en-US" sz="1000" kern="1200" dirty="0"/>
            <a:t>MDI integration sends behavioral signals to MDE, tracking reconnaissance, lateral movement, credential access, and persistence attack techniques.</a:t>
          </a:r>
        </a:p>
      </dsp:txBody>
      <dsp:txXfrm rot="10800000">
        <a:off x="2238683" y="852307"/>
        <a:ext cx="7364451" cy="681612"/>
      </dsp:txXfrm>
    </dsp:sp>
    <dsp:sp modelId="{C29B72EB-D8ED-451B-B0AF-271DD40C65E7}">
      <dsp:nvSpPr>
        <dsp:cNvPr id="0" name=""/>
        <dsp:cNvSpPr/>
      </dsp:nvSpPr>
      <dsp:spPr>
        <a:xfrm>
          <a:off x="1727473" y="852307"/>
          <a:ext cx="681612" cy="68161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3FEE7A-5474-424D-A046-74CB29883A46}">
      <dsp:nvSpPr>
        <dsp:cNvPr id="0" name=""/>
        <dsp:cNvSpPr/>
      </dsp:nvSpPr>
      <dsp:spPr>
        <a:xfrm rot="10800000">
          <a:off x="2068280" y="1704323"/>
          <a:ext cx="7534854" cy="681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572"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t>The MDI integration with Microsoft Sentinel allows us to enable centralized monitoring of alerts and discovery data, automating security procedures.</a:t>
          </a:r>
          <a:endParaRPr lang="en-US" sz="1000" kern="1200" dirty="0"/>
        </a:p>
      </dsp:txBody>
      <dsp:txXfrm rot="10800000">
        <a:off x="2238683" y="1704323"/>
        <a:ext cx="7364451" cy="681612"/>
      </dsp:txXfrm>
    </dsp:sp>
    <dsp:sp modelId="{D8179471-8454-411D-8AEA-4160BBCFE0F9}">
      <dsp:nvSpPr>
        <dsp:cNvPr id="0" name=""/>
        <dsp:cNvSpPr/>
      </dsp:nvSpPr>
      <dsp:spPr>
        <a:xfrm>
          <a:off x="1727473" y="1704323"/>
          <a:ext cx="681612" cy="68161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46488-79D0-4F56-90A0-64D80EBC3B70}">
      <dsp:nvSpPr>
        <dsp:cNvPr id="0" name=""/>
        <dsp:cNvSpPr/>
      </dsp:nvSpPr>
      <dsp:spPr>
        <a:xfrm rot="10800000">
          <a:off x="2107840" y="669"/>
          <a:ext cx="7904988" cy="5277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907"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0" i="0" kern="1200" dirty="0"/>
            <a:t>MDCA integrates with Azure Active Directory Identity Protection to provide user entity behavioral analytics (UEBA) across a hybrid environment. Enabling Identity Protection integration, you'll be able to see alerts for all the users in your organization.</a:t>
          </a:r>
          <a:endParaRPr lang="en-US" sz="900" kern="1200" dirty="0"/>
        </a:p>
      </dsp:txBody>
      <dsp:txXfrm rot="10800000">
        <a:off x="2239765" y="669"/>
        <a:ext cx="7773063" cy="527702"/>
      </dsp:txXfrm>
    </dsp:sp>
    <dsp:sp modelId="{B1AD72D0-9942-406E-856D-0C766FCA44C5}">
      <dsp:nvSpPr>
        <dsp:cNvPr id="0" name=""/>
        <dsp:cNvSpPr/>
      </dsp:nvSpPr>
      <dsp:spPr>
        <a:xfrm>
          <a:off x="1874371" y="31050"/>
          <a:ext cx="466939" cy="46693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9C1B0D-A8C5-452A-AE60-758697C451A7}">
      <dsp:nvSpPr>
        <dsp:cNvPr id="0" name=""/>
        <dsp:cNvSpPr/>
      </dsp:nvSpPr>
      <dsp:spPr>
        <a:xfrm rot="10800000">
          <a:off x="2107840" y="645106"/>
          <a:ext cx="7904988" cy="4669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907"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0" i="0" kern="1200" dirty="0"/>
            <a:t>MDCA integrates with MDI to provide user entity behavioral analytics (UEBA) across both cloud and on-premises. After enabling MDI integration, you'll be able to see on-premises activities for all the users in your organization. You will also get advanced insights on your users that combine alerts and suspicious activities across environments. Additionally, alerts from Defender for Identity will appear on the Defender for Cloud Apps policies page. </a:t>
          </a:r>
          <a:endParaRPr lang="en-US" sz="900" kern="1200" dirty="0"/>
        </a:p>
      </dsp:txBody>
      <dsp:txXfrm rot="10800000">
        <a:off x="2224575" y="645106"/>
        <a:ext cx="7788253" cy="466939"/>
      </dsp:txXfrm>
    </dsp:sp>
    <dsp:sp modelId="{9382FD97-37EF-4600-91B0-5FDBCB77BACF}">
      <dsp:nvSpPr>
        <dsp:cNvPr id="0" name=""/>
        <dsp:cNvSpPr/>
      </dsp:nvSpPr>
      <dsp:spPr>
        <a:xfrm>
          <a:off x="1874371" y="645106"/>
          <a:ext cx="466939" cy="46693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EE1760-BE9F-4D88-9A89-D76CF1B37F6E}">
      <dsp:nvSpPr>
        <dsp:cNvPr id="0" name=""/>
        <dsp:cNvSpPr/>
      </dsp:nvSpPr>
      <dsp:spPr>
        <a:xfrm rot="10800000">
          <a:off x="2107840" y="1228780"/>
          <a:ext cx="7904988" cy="559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907"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0" i="0" kern="1200" dirty="0">
              <a:effectLst/>
              <a:latin typeface="Segoe UI" panose="020B0502040204020203" pitchFamily="34" charset="0"/>
            </a:rPr>
            <a:t>MDCA discovery relies on cloud traffic logs being forwarded to it from enterprise firewall and proxy servers. Microsoft Defender for Endpoint integrates with Defender for Cloud Apps by collecting and forwarding all cloud app networking activities, providing unparalleled visibility to cloud app usage. Since the network activity is collected directly from the endpoint, it's available whether the device is on or off corporate network providing devic</a:t>
          </a:r>
          <a:r>
            <a:rPr lang="en-US" sz="900" kern="1200" dirty="0">
              <a:latin typeface="Segoe UI" panose="020B0502040204020203" pitchFamily="34" charset="0"/>
            </a:rPr>
            <a:t>e context.</a:t>
          </a:r>
          <a:endParaRPr lang="en-US" sz="900" kern="1200" dirty="0"/>
        </a:p>
      </dsp:txBody>
      <dsp:txXfrm rot="10800000">
        <a:off x="2247660" y="1228780"/>
        <a:ext cx="7765168" cy="559281"/>
      </dsp:txXfrm>
    </dsp:sp>
    <dsp:sp modelId="{EACD2472-BD52-4F15-98CF-E63DA41866C9}">
      <dsp:nvSpPr>
        <dsp:cNvPr id="0" name=""/>
        <dsp:cNvSpPr/>
      </dsp:nvSpPr>
      <dsp:spPr>
        <a:xfrm>
          <a:off x="1874371" y="1274951"/>
          <a:ext cx="466939" cy="46693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A1F573-7650-4530-B203-74D5E979635F}">
      <dsp:nvSpPr>
        <dsp:cNvPr id="0" name=""/>
        <dsp:cNvSpPr/>
      </dsp:nvSpPr>
      <dsp:spPr>
        <a:xfrm rot="10800000">
          <a:off x="2107840" y="1904796"/>
          <a:ext cx="7904988" cy="4669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907"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0" i="0" kern="1200" dirty="0"/>
            <a:t>MDCA lets you automatically apply sensitivity labels from Microsoft Purview Information Protection. With it, we can apply sensitivity labels as a governance action to files that match specific policies, view all classified files in a central location, and quantify exposure of sensitive data over your cloud applications</a:t>
          </a:r>
        </a:p>
      </dsp:txBody>
      <dsp:txXfrm rot="10800000">
        <a:off x="2224575" y="1904796"/>
        <a:ext cx="7788253" cy="466939"/>
      </dsp:txXfrm>
    </dsp:sp>
    <dsp:sp modelId="{5902DA87-AD66-42E0-BD8D-FED10F549F94}">
      <dsp:nvSpPr>
        <dsp:cNvPr id="0" name=""/>
        <dsp:cNvSpPr/>
      </dsp:nvSpPr>
      <dsp:spPr>
        <a:xfrm>
          <a:off x="1874371" y="1904796"/>
          <a:ext cx="466939" cy="46693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E81413-1425-4BCA-A6A0-2335484977DC}">
      <dsp:nvSpPr>
        <dsp:cNvPr id="0" name=""/>
        <dsp:cNvSpPr/>
      </dsp:nvSpPr>
      <dsp:spPr>
        <a:xfrm rot="10800000">
          <a:off x="2107840" y="2488471"/>
          <a:ext cx="7904988" cy="46693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907"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0" i="0" kern="1200"/>
            <a:t>The MDCA integration with Microsoft Sentinel allows us to enable centralized monitoring of alerts and discovery data, automating security procedures, and correlating between cloud-based and on-premises events.</a:t>
          </a:r>
          <a:endParaRPr lang="en-US" sz="900" kern="1200" dirty="0"/>
        </a:p>
      </dsp:txBody>
      <dsp:txXfrm rot="10800000">
        <a:off x="2224575" y="2488471"/>
        <a:ext cx="7788253" cy="466939"/>
      </dsp:txXfrm>
    </dsp:sp>
    <dsp:sp modelId="{053EF3A2-B65B-4E2E-BD42-F4C350E6D5D3}">
      <dsp:nvSpPr>
        <dsp:cNvPr id="0" name=""/>
        <dsp:cNvSpPr/>
      </dsp:nvSpPr>
      <dsp:spPr>
        <a:xfrm>
          <a:off x="1874371" y="2488471"/>
          <a:ext cx="466939" cy="466939"/>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E1760-BE9F-4D88-9A89-D76CF1B37F6E}">
      <dsp:nvSpPr>
        <dsp:cNvPr id="0" name=""/>
        <dsp:cNvSpPr/>
      </dsp:nvSpPr>
      <dsp:spPr>
        <a:xfrm rot="10800000">
          <a:off x="1693875" y="358"/>
          <a:ext cx="6121298" cy="71657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189"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Integrating MDE and MDO will allow  us to view device details and MDE alerts from Threat Explorer. MDE will be able to query Office 365 data while threat hunting as well as link back to Threat Explorer. It enables security operations to monitor and quickly act on at risk devices or users. Being able to track devices potentially affected by malicious email messages.</a:t>
          </a:r>
        </a:p>
      </dsp:txBody>
      <dsp:txXfrm rot="10800000">
        <a:off x="1873020" y="358"/>
        <a:ext cx="5942153" cy="716579"/>
      </dsp:txXfrm>
    </dsp:sp>
    <dsp:sp modelId="{EACD2472-BD52-4F15-98CF-E63DA41866C9}">
      <dsp:nvSpPr>
        <dsp:cNvPr id="0" name=""/>
        <dsp:cNvSpPr/>
      </dsp:nvSpPr>
      <dsp:spPr>
        <a:xfrm>
          <a:off x="1389786" y="54559"/>
          <a:ext cx="608177" cy="6081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1F5850-C89E-4DA0-A232-62CDCC5FEBF6}">
      <dsp:nvSpPr>
        <dsp:cNvPr id="0" name=""/>
        <dsp:cNvSpPr/>
      </dsp:nvSpPr>
      <dsp:spPr>
        <a:xfrm rot="10800000">
          <a:off x="1693875" y="869340"/>
          <a:ext cx="6121298" cy="60817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189"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We can connect MDO to Sentinel through a data connector, sending incidents, alerts, and raw data to be able to threat hunt and track potential threats.</a:t>
          </a:r>
        </a:p>
      </dsp:txBody>
      <dsp:txXfrm rot="10800000">
        <a:off x="1845919" y="869340"/>
        <a:ext cx="5969254" cy="608177"/>
      </dsp:txXfrm>
    </dsp:sp>
    <dsp:sp modelId="{3EDE067E-6FC0-4C5E-AF69-B327BF95B84D}">
      <dsp:nvSpPr>
        <dsp:cNvPr id="0" name=""/>
        <dsp:cNvSpPr/>
      </dsp:nvSpPr>
      <dsp:spPr>
        <a:xfrm>
          <a:off x="1389786" y="868981"/>
          <a:ext cx="608177" cy="60817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8B3CB-2611-4268-9B1A-5A6C575DC82D}">
      <dsp:nvSpPr>
        <dsp:cNvPr id="0" name=""/>
        <dsp:cNvSpPr/>
      </dsp:nvSpPr>
      <dsp:spPr>
        <a:xfrm rot="10800000">
          <a:off x="2136322" y="193"/>
          <a:ext cx="8032394" cy="4525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541"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Integrating with MDE provides comprehensive protection, making use of MDE to improve threat detection on servers. In addition, it provides automated onboarding and allows for server monitoring through the security portal single pane of glass.</a:t>
          </a:r>
        </a:p>
      </dsp:txBody>
      <dsp:txXfrm rot="10800000">
        <a:off x="2249447" y="193"/>
        <a:ext cx="7919269" cy="452502"/>
      </dsp:txXfrm>
    </dsp:sp>
    <dsp:sp modelId="{9394E24A-98C9-44D4-BC26-6DC55D041752}">
      <dsp:nvSpPr>
        <dsp:cNvPr id="0" name=""/>
        <dsp:cNvSpPr/>
      </dsp:nvSpPr>
      <dsp:spPr>
        <a:xfrm>
          <a:off x="1910071" y="193"/>
          <a:ext cx="452502" cy="4525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E56B99-6DB0-4306-A570-E4D21A32EE52}">
      <dsp:nvSpPr>
        <dsp:cNvPr id="0" name=""/>
        <dsp:cNvSpPr/>
      </dsp:nvSpPr>
      <dsp:spPr>
        <a:xfrm rot="10800000">
          <a:off x="2132828" y="565822"/>
          <a:ext cx="8032394" cy="4525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541"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kern="1200" dirty="0"/>
            <a:t>Using Azure Arc we can connect servers from on-prem, AWS, and GCP into DfC, allowing integration of </a:t>
          </a:r>
          <a:r>
            <a:rPr lang="en-US" sz="1000" b="0" i="0" kern="1200" dirty="0"/>
            <a:t>physical and virtual servers in your hybrid environments. Providing cloud benefits like you get with Azure resources, like tags, RBAC, MDE onboarding, alerts, compliance, and many more.</a:t>
          </a:r>
          <a:endParaRPr lang="en-US" sz="1000" kern="1200" dirty="0"/>
        </a:p>
      </dsp:txBody>
      <dsp:txXfrm rot="10800000">
        <a:off x="2245953" y="565822"/>
        <a:ext cx="7919269" cy="452502"/>
      </dsp:txXfrm>
    </dsp:sp>
    <dsp:sp modelId="{83B87C9D-AF35-42A2-9159-2D74AABDEBE5}">
      <dsp:nvSpPr>
        <dsp:cNvPr id="0" name=""/>
        <dsp:cNvSpPr/>
      </dsp:nvSpPr>
      <dsp:spPr>
        <a:xfrm>
          <a:off x="1913565" y="567724"/>
          <a:ext cx="438525" cy="44869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4000" r="-4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AE37FB-D44B-48FB-9D90-684FFD61F96E}">
      <dsp:nvSpPr>
        <dsp:cNvPr id="0" name=""/>
        <dsp:cNvSpPr/>
      </dsp:nvSpPr>
      <dsp:spPr>
        <a:xfrm rot="10800000">
          <a:off x="2136322" y="1131450"/>
          <a:ext cx="8032394" cy="4525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541"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Connecting Defender for Cloud to Sentinel allows us to stream security alerts from </a:t>
          </a:r>
          <a:r>
            <a:rPr lang="en-US" sz="1000" kern="1200" dirty="0" err="1"/>
            <a:t>DfC</a:t>
          </a:r>
          <a:r>
            <a:rPr lang="en-US" sz="1000" kern="1200" dirty="0"/>
            <a:t> to Sentinel for the security team to view, analyze, and respond. Alert synchronization also allows the security team to close an alert and it will sync that status change between the two services.</a:t>
          </a:r>
        </a:p>
      </dsp:txBody>
      <dsp:txXfrm rot="10800000">
        <a:off x="2249447" y="1131450"/>
        <a:ext cx="7919269" cy="452502"/>
      </dsp:txXfrm>
    </dsp:sp>
    <dsp:sp modelId="{3AC5F883-A57A-4932-9472-BF68118ABF2F}">
      <dsp:nvSpPr>
        <dsp:cNvPr id="0" name=""/>
        <dsp:cNvSpPr/>
      </dsp:nvSpPr>
      <dsp:spPr>
        <a:xfrm>
          <a:off x="1910071" y="1131450"/>
          <a:ext cx="452502" cy="45250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D4995-EE0A-4D3D-B06F-2733451363FE}"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029AB-FF54-4F56-B7B7-3B5CDB1F1D32}" type="slidenum">
              <a:rPr lang="en-US" smtClean="0"/>
              <a:t>‹#›</a:t>
            </a:fld>
            <a:endParaRPr lang="en-US" dirty="0"/>
          </a:p>
        </p:txBody>
      </p:sp>
    </p:spTree>
    <p:extLst>
      <p:ext uri="{BB962C8B-B14F-4D97-AF65-F5344CB8AC3E}">
        <p14:creationId xmlns:p14="http://schemas.microsoft.com/office/powerpoint/2010/main" val="204151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12/6/2022 2:32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570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12/6/2022 2:30 PM</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097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29AB-FF54-4F56-B7B7-3B5CDB1F1D32}" type="slidenum">
              <a:rPr lang="en-US" smtClean="0"/>
              <a:t>11</a:t>
            </a:fld>
            <a:endParaRPr lang="en-US" dirty="0"/>
          </a:p>
        </p:txBody>
      </p:sp>
    </p:spTree>
    <p:extLst>
      <p:ext uri="{BB962C8B-B14F-4D97-AF65-F5344CB8AC3E}">
        <p14:creationId xmlns:p14="http://schemas.microsoft.com/office/powerpoint/2010/main" val="549093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29AB-FF54-4F56-B7B7-3B5CDB1F1D32}" type="slidenum">
              <a:rPr lang="en-US" smtClean="0"/>
              <a:t>12</a:t>
            </a:fld>
            <a:endParaRPr lang="en-US" dirty="0"/>
          </a:p>
        </p:txBody>
      </p:sp>
    </p:spTree>
    <p:extLst>
      <p:ext uri="{BB962C8B-B14F-4D97-AF65-F5344CB8AC3E}">
        <p14:creationId xmlns:p14="http://schemas.microsoft.com/office/powerpoint/2010/main" val="1786287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29AB-FF54-4F56-B7B7-3B5CDB1F1D32}" type="slidenum">
              <a:rPr lang="en-US" smtClean="0"/>
              <a:t>2</a:t>
            </a:fld>
            <a:endParaRPr lang="en-US" dirty="0"/>
          </a:p>
        </p:txBody>
      </p:sp>
    </p:spTree>
    <p:extLst>
      <p:ext uri="{BB962C8B-B14F-4D97-AF65-F5344CB8AC3E}">
        <p14:creationId xmlns:p14="http://schemas.microsoft.com/office/powerpoint/2010/main" val="64362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29AB-FF54-4F56-B7B7-3B5CDB1F1D32}" type="slidenum">
              <a:rPr lang="en-US" smtClean="0"/>
              <a:t>3</a:t>
            </a:fld>
            <a:endParaRPr lang="en-US" dirty="0"/>
          </a:p>
        </p:txBody>
      </p:sp>
    </p:spTree>
    <p:extLst>
      <p:ext uri="{BB962C8B-B14F-4D97-AF65-F5344CB8AC3E}">
        <p14:creationId xmlns:p14="http://schemas.microsoft.com/office/powerpoint/2010/main" val="2297474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Font typeface="Arial" panose="020B0604020202020204" pitchFamily="34" charset="0"/>
              <a:buNone/>
            </a:pPr>
            <a:endParaRPr lang="en-US" sz="2800" b="0" i="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endParaRP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12/6/2022 2:30 PM</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889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29AB-FF54-4F56-B7B7-3B5CDB1F1D32}" type="slidenum">
              <a:rPr lang="en-US" smtClean="0"/>
              <a:t>5</a:t>
            </a:fld>
            <a:endParaRPr lang="en-US" dirty="0"/>
          </a:p>
        </p:txBody>
      </p:sp>
    </p:spTree>
    <p:extLst>
      <p:ext uri="{BB962C8B-B14F-4D97-AF65-F5344CB8AC3E}">
        <p14:creationId xmlns:p14="http://schemas.microsoft.com/office/powerpoint/2010/main" val="753260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12/6/2022 2:30 PM</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0247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29AB-FF54-4F56-B7B7-3B5CDB1F1D32}" type="slidenum">
              <a:rPr lang="en-US" smtClean="0"/>
              <a:t>7</a:t>
            </a:fld>
            <a:endParaRPr lang="en-US" dirty="0"/>
          </a:p>
        </p:txBody>
      </p:sp>
    </p:spTree>
    <p:extLst>
      <p:ext uri="{BB962C8B-B14F-4D97-AF65-F5344CB8AC3E}">
        <p14:creationId xmlns:p14="http://schemas.microsoft.com/office/powerpoint/2010/main" val="2304410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12/6/2022 2:30 PM</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818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29AB-FF54-4F56-B7B7-3B5CDB1F1D32}" type="slidenum">
              <a:rPr lang="en-US" smtClean="0"/>
              <a:t>9</a:t>
            </a:fld>
            <a:endParaRPr lang="en-US" dirty="0"/>
          </a:p>
        </p:txBody>
      </p:sp>
    </p:spTree>
    <p:extLst>
      <p:ext uri="{BB962C8B-B14F-4D97-AF65-F5344CB8AC3E}">
        <p14:creationId xmlns:p14="http://schemas.microsoft.com/office/powerpoint/2010/main" val="129919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7F13-8CBF-5C98-D932-FB57310EDC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66DFA7-5D34-E1F5-5563-631A3C38A1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56FD40-4CB1-91EC-F8B7-2AC314B730FB}"/>
              </a:ext>
            </a:extLst>
          </p:cNvPr>
          <p:cNvSpPr>
            <a:spLocks noGrp="1"/>
          </p:cNvSpPr>
          <p:nvPr>
            <p:ph type="dt" sz="half" idx="10"/>
          </p:nvPr>
        </p:nvSpPr>
        <p:spPr/>
        <p:txBody>
          <a:bodyPr/>
          <a:lstStyle/>
          <a:p>
            <a:fld id="{6FE38234-AD04-4EC0-AD77-7402D2AEB3FA}" type="datetimeFigureOut">
              <a:rPr lang="en-US" smtClean="0"/>
              <a:t>12/6/2022</a:t>
            </a:fld>
            <a:endParaRPr lang="en-US" dirty="0"/>
          </a:p>
        </p:txBody>
      </p:sp>
      <p:sp>
        <p:nvSpPr>
          <p:cNvPr id="5" name="Footer Placeholder 4">
            <a:extLst>
              <a:ext uri="{FF2B5EF4-FFF2-40B4-BE49-F238E27FC236}">
                <a16:creationId xmlns:a16="http://schemas.microsoft.com/office/drawing/2014/main" id="{D644032F-4CD7-249C-900D-46D644226D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5B7BA3-01C9-7263-D4A4-689D2DA61B37}"/>
              </a:ext>
            </a:extLst>
          </p:cNvPr>
          <p:cNvSpPr>
            <a:spLocks noGrp="1"/>
          </p:cNvSpPr>
          <p:nvPr>
            <p:ph type="sldNum" sz="quarter" idx="12"/>
          </p:nvPr>
        </p:nvSpPr>
        <p:spPr/>
        <p:txBody>
          <a:bodyPr/>
          <a:lstStyle/>
          <a:p>
            <a:fld id="{F0000419-9E3E-4DFA-A146-C85E079E5096}" type="slidenum">
              <a:rPr lang="en-US" smtClean="0"/>
              <a:t>‹#›</a:t>
            </a:fld>
            <a:endParaRPr lang="en-US" dirty="0"/>
          </a:p>
        </p:txBody>
      </p:sp>
    </p:spTree>
    <p:extLst>
      <p:ext uri="{BB962C8B-B14F-4D97-AF65-F5344CB8AC3E}">
        <p14:creationId xmlns:p14="http://schemas.microsoft.com/office/powerpoint/2010/main" val="429287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16E3-42CF-08FF-D881-838846658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C830C7-1639-797B-8B7A-0FC4CB0442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48FAB-95A8-7D77-9CAD-4CE7768FDB27}"/>
              </a:ext>
            </a:extLst>
          </p:cNvPr>
          <p:cNvSpPr>
            <a:spLocks noGrp="1"/>
          </p:cNvSpPr>
          <p:nvPr>
            <p:ph type="dt" sz="half" idx="10"/>
          </p:nvPr>
        </p:nvSpPr>
        <p:spPr/>
        <p:txBody>
          <a:bodyPr/>
          <a:lstStyle/>
          <a:p>
            <a:fld id="{6FE38234-AD04-4EC0-AD77-7402D2AEB3FA}" type="datetimeFigureOut">
              <a:rPr lang="en-US" smtClean="0"/>
              <a:t>12/6/2022</a:t>
            </a:fld>
            <a:endParaRPr lang="en-US" dirty="0"/>
          </a:p>
        </p:txBody>
      </p:sp>
      <p:sp>
        <p:nvSpPr>
          <p:cNvPr id="5" name="Footer Placeholder 4">
            <a:extLst>
              <a:ext uri="{FF2B5EF4-FFF2-40B4-BE49-F238E27FC236}">
                <a16:creationId xmlns:a16="http://schemas.microsoft.com/office/drawing/2014/main" id="{4FD1BB97-D8D2-5902-2CB5-6E2CB43D00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3407ED-86B5-980D-90F5-A456224106A1}"/>
              </a:ext>
            </a:extLst>
          </p:cNvPr>
          <p:cNvSpPr>
            <a:spLocks noGrp="1"/>
          </p:cNvSpPr>
          <p:nvPr>
            <p:ph type="sldNum" sz="quarter" idx="12"/>
          </p:nvPr>
        </p:nvSpPr>
        <p:spPr/>
        <p:txBody>
          <a:bodyPr/>
          <a:lstStyle/>
          <a:p>
            <a:fld id="{F0000419-9E3E-4DFA-A146-C85E079E5096}" type="slidenum">
              <a:rPr lang="en-US" smtClean="0"/>
              <a:t>‹#›</a:t>
            </a:fld>
            <a:endParaRPr lang="en-US" dirty="0"/>
          </a:p>
        </p:txBody>
      </p:sp>
    </p:spTree>
    <p:extLst>
      <p:ext uri="{BB962C8B-B14F-4D97-AF65-F5344CB8AC3E}">
        <p14:creationId xmlns:p14="http://schemas.microsoft.com/office/powerpoint/2010/main" val="376353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AA287-32C8-EA4D-4129-D439B75295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7D7C2A-C8FF-14D1-FB31-399B43C8DA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9DBBC-CB46-4A2C-D254-B4B5EC5E5B22}"/>
              </a:ext>
            </a:extLst>
          </p:cNvPr>
          <p:cNvSpPr>
            <a:spLocks noGrp="1"/>
          </p:cNvSpPr>
          <p:nvPr>
            <p:ph type="dt" sz="half" idx="10"/>
          </p:nvPr>
        </p:nvSpPr>
        <p:spPr/>
        <p:txBody>
          <a:bodyPr/>
          <a:lstStyle/>
          <a:p>
            <a:fld id="{6FE38234-AD04-4EC0-AD77-7402D2AEB3FA}" type="datetimeFigureOut">
              <a:rPr lang="en-US" smtClean="0"/>
              <a:t>12/6/2022</a:t>
            </a:fld>
            <a:endParaRPr lang="en-US" dirty="0"/>
          </a:p>
        </p:txBody>
      </p:sp>
      <p:sp>
        <p:nvSpPr>
          <p:cNvPr id="5" name="Footer Placeholder 4">
            <a:extLst>
              <a:ext uri="{FF2B5EF4-FFF2-40B4-BE49-F238E27FC236}">
                <a16:creationId xmlns:a16="http://schemas.microsoft.com/office/drawing/2014/main" id="{3AC566DF-4CF3-D86F-4536-F63F70686A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9518A1-299E-058B-5558-A6D1EC54CE01}"/>
              </a:ext>
            </a:extLst>
          </p:cNvPr>
          <p:cNvSpPr>
            <a:spLocks noGrp="1"/>
          </p:cNvSpPr>
          <p:nvPr>
            <p:ph type="sldNum" sz="quarter" idx="12"/>
          </p:nvPr>
        </p:nvSpPr>
        <p:spPr/>
        <p:txBody>
          <a:bodyPr/>
          <a:lstStyle/>
          <a:p>
            <a:fld id="{F0000419-9E3E-4DFA-A146-C85E079E5096}" type="slidenum">
              <a:rPr lang="en-US" smtClean="0"/>
              <a:t>‹#›</a:t>
            </a:fld>
            <a:endParaRPr lang="en-US" dirty="0"/>
          </a:p>
        </p:txBody>
      </p:sp>
    </p:spTree>
    <p:extLst>
      <p:ext uri="{BB962C8B-B14F-4D97-AF65-F5344CB8AC3E}">
        <p14:creationId xmlns:p14="http://schemas.microsoft.com/office/powerpoint/2010/main" val="619847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F11CDE3-5C8E-DA48-A90A-3F4A9A23BB0F}"/>
              </a:ext>
            </a:extLst>
          </p:cNvPr>
          <p:cNvSpPr>
            <a:spLocks noGrp="1"/>
          </p:cNvSpPr>
          <p:nvPr>
            <p:ph type="body" sz="quarter" idx="10"/>
          </p:nvPr>
        </p:nvSpPr>
        <p:spPr>
          <a:xfrm>
            <a:off x="613202" y="1023254"/>
            <a:ext cx="11018520" cy="307777"/>
          </a:xfrm>
        </p:spPr>
        <p:txBody>
          <a:bodyPr wrap="square">
            <a:spAutoFit/>
          </a:bodyPr>
          <a:lstStyle>
            <a:lvl1pPr marL="0" indent="0">
              <a:buNone/>
              <a:defRPr sz="1997" b="0" i="0">
                <a:latin typeface="Segoe UI" panose="020B0502040204020203" pitchFamily="34" charset="0"/>
                <a:cs typeface="Segoe UI" panose="020B0502040204020203" pitchFamily="34" charset="0"/>
              </a:defRPr>
            </a:lvl1pPr>
            <a:lvl2pPr marL="228262" indent="0">
              <a:buNone/>
              <a:defRPr sz="1997"/>
            </a:lvl2pPr>
            <a:lvl3pPr marL="456525" indent="0">
              <a:buNone/>
              <a:defRPr sz="1997"/>
            </a:lvl3pPr>
            <a:lvl4pPr marL="684788" indent="0">
              <a:buNone/>
              <a:defRPr sz="1997"/>
            </a:lvl4pPr>
            <a:lvl5pPr marL="913050" indent="0">
              <a:buNone/>
              <a:defRPr sz="1997"/>
            </a:lvl5pPr>
          </a:lstStyle>
          <a:p>
            <a:pPr lvl="0"/>
            <a:r>
              <a:rPr lang="en-US"/>
              <a:t>Click to edit Master text styles</a:t>
            </a:r>
          </a:p>
        </p:txBody>
      </p:sp>
      <p:sp>
        <p:nvSpPr>
          <p:cNvPr id="5" name="Title 4">
            <a:extLst>
              <a:ext uri="{FF2B5EF4-FFF2-40B4-BE49-F238E27FC236}">
                <a16:creationId xmlns:a16="http://schemas.microsoft.com/office/drawing/2014/main" id="{71653AA5-8101-4A2C-BA63-EBE91D1D83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1224474"/>
      </p:ext>
    </p:extLst>
  </p:cSld>
  <p:clrMapOvr>
    <a:masterClrMapping/>
  </p:clrMapOvr>
  <p:transition>
    <p:fade/>
  </p:transition>
  <p:extLst>
    <p:ext uri="{DCECCB84-F9BA-43D5-87BE-67443E8EF086}">
      <p15:sldGuideLst xmlns:p15="http://schemas.microsoft.com/office/powerpoint/2012/main">
        <p15:guide id="1" orient="horz" pos="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2">
    <p:bg>
      <p:bgRef idx="1001">
        <a:schemeClr val="bg2"/>
      </p:bgRef>
    </p:bg>
    <p:spTree>
      <p:nvGrpSpPr>
        <p:cNvPr id="1" name=""/>
        <p:cNvGrpSpPr/>
        <p:nvPr/>
      </p:nvGrpSpPr>
      <p:grpSpPr>
        <a:xfrm>
          <a:off x="0" y="0"/>
          <a:ext cx="0" cy="0"/>
          <a:chOff x="0" y="0"/>
          <a:chExt cx="0" cy="0"/>
        </a:xfrm>
      </p:grpSpPr>
      <p:pic>
        <p:nvPicPr>
          <p:cNvPr id="10" name="Picture 9" descr="Microsoft Security">
            <a:extLst>
              <a:ext uri="{FF2B5EF4-FFF2-40B4-BE49-F238E27FC236}">
                <a16:creationId xmlns:a16="http://schemas.microsoft.com/office/drawing/2014/main" id="{BB483D14-DC3C-45F3-855E-02B5FD4CDF8D}"/>
              </a:ext>
            </a:extLst>
          </p:cNvPr>
          <p:cNvPicPr>
            <a:picLocks noChangeAspect="1"/>
          </p:cNvPicPr>
          <p:nvPr userDrawn="1"/>
        </p:nvPicPr>
        <p:blipFill>
          <a:blip r:embed="rId2"/>
          <a:stretch>
            <a:fillRect/>
          </a:stretch>
        </p:blipFill>
        <p:spPr>
          <a:xfrm>
            <a:off x="582043" y="585788"/>
            <a:ext cx="2308795" cy="29413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19" name="Graphic 18">
            <a:extLst>
              <a:ext uri="{FF2B5EF4-FFF2-40B4-BE49-F238E27FC236}">
                <a16:creationId xmlns:a16="http://schemas.microsoft.com/office/drawing/2014/main" id="{3FBDEDB6-A84F-40BC-B54B-238AED6B04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invGray">
          <a:xfrm>
            <a:off x="4393915" y="0"/>
            <a:ext cx="7798085" cy="6858000"/>
          </a:xfrm>
          <a:prstGeom prst="rect">
            <a:avLst/>
          </a:prstGeom>
        </p:spPr>
      </p:pic>
      <p:sp>
        <p:nvSpPr>
          <p:cNvPr id="25" name="Freeform: Shape 24">
            <a:extLst>
              <a:ext uri="{FF2B5EF4-FFF2-40B4-BE49-F238E27FC236}">
                <a16:creationId xmlns:a16="http://schemas.microsoft.com/office/drawing/2014/main" id="{72B44542-6FEA-4633-9FA4-2E7E2381276D}"/>
              </a:ext>
            </a:extLst>
          </p:cNvPr>
          <p:cNvSpPr/>
          <p:nvPr userDrawn="1"/>
        </p:nvSpPr>
        <p:spPr bwMode="auto">
          <a:xfrm rot="17674506">
            <a:off x="10794396" y="4611776"/>
            <a:ext cx="635802" cy="2665253"/>
          </a:xfrm>
          <a:custGeom>
            <a:avLst/>
            <a:gdLst>
              <a:gd name="connsiteX0" fmla="*/ 610820 w 635802"/>
              <a:gd name="connsiteY0" fmla="*/ 194160 h 2665253"/>
              <a:gd name="connsiteX1" fmla="*/ 635802 w 635802"/>
              <a:gd name="connsiteY1" fmla="*/ 317901 h 2665253"/>
              <a:gd name="connsiteX2" fmla="*/ 635802 w 635802"/>
              <a:gd name="connsiteY2" fmla="*/ 2374494 h 2665253"/>
              <a:gd name="connsiteX3" fmla="*/ 0 w 635802"/>
              <a:gd name="connsiteY3" fmla="*/ 2665253 h 2665253"/>
              <a:gd name="connsiteX4" fmla="*/ 0 w 635802"/>
              <a:gd name="connsiteY4" fmla="*/ 317901 h 2665253"/>
              <a:gd name="connsiteX5" fmla="*/ 317901 w 635802"/>
              <a:gd name="connsiteY5" fmla="*/ 0 h 2665253"/>
              <a:gd name="connsiteX6" fmla="*/ 610820 w 635802"/>
              <a:gd name="connsiteY6" fmla="*/ 194160 h 266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802" h="2665253">
                <a:moveTo>
                  <a:pt x="610820" y="194160"/>
                </a:moveTo>
                <a:cubicBezTo>
                  <a:pt x="626906" y="232193"/>
                  <a:pt x="635802" y="274008"/>
                  <a:pt x="635802" y="317901"/>
                </a:cubicBezTo>
                <a:lnTo>
                  <a:pt x="635802" y="2374494"/>
                </a:lnTo>
                <a:lnTo>
                  <a:pt x="0" y="2665253"/>
                </a:lnTo>
                <a:lnTo>
                  <a:pt x="0" y="317901"/>
                </a:lnTo>
                <a:cubicBezTo>
                  <a:pt x="-1" y="142329"/>
                  <a:pt x="142328" y="0"/>
                  <a:pt x="317901" y="0"/>
                </a:cubicBezTo>
                <a:cubicBezTo>
                  <a:pt x="449580" y="0"/>
                  <a:pt x="562559" y="80060"/>
                  <a:pt x="610820" y="19416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1" name="Freeform: Shape 20">
            <a:extLst>
              <a:ext uri="{FF2B5EF4-FFF2-40B4-BE49-F238E27FC236}">
                <a16:creationId xmlns:a16="http://schemas.microsoft.com/office/drawing/2014/main" id="{F3335884-C023-4224-A943-917B878BC8D4}"/>
              </a:ext>
            </a:extLst>
          </p:cNvPr>
          <p:cNvSpPr/>
          <p:nvPr userDrawn="1"/>
        </p:nvSpPr>
        <p:spPr bwMode="auto">
          <a:xfrm>
            <a:off x="4410930" y="0"/>
            <a:ext cx="3165243" cy="1270495"/>
          </a:xfrm>
          <a:custGeom>
            <a:avLst/>
            <a:gdLst>
              <a:gd name="connsiteX0" fmla="*/ 0 w 3165243"/>
              <a:gd name="connsiteY0" fmla="*/ 0 h 1270495"/>
              <a:gd name="connsiteX1" fmla="*/ 1528791 w 3165243"/>
              <a:gd name="connsiteY1" fmla="*/ 0 h 1270495"/>
              <a:gd name="connsiteX2" fmla="*/ 2979476 w 3165243"/>
              <a:gd name="connsiteY2" fmla="*/ 663413 h 1270495"/>
              <a:gd name="connsiteX3" fmla="*/ 3136370 w 3165243"/>
              <a:gd name="connsiteY3" fmla="*/ 1084728 h 1270495"/>
              <a:gd name="connsiteX4" fmla="*/ 2715055 w 3165243"/>
              <a:gd name="connsiteY4" fmla="*/ 1241622 h 1270495"/>
              <a:gd name="connsiteX5" fmla="*/ 0 w 3165243"/>
              <a:gd name="connsiteY5" fmla="*/ 0 h 127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5243" h="1270495">
                <a:moveTo>
                  <a:pt x="0" y="0"/>
                </a:moveTo>
                <a:lnTo>
                  <a:pt x="1528791" y="0"/>
                </a:lnTo>
                <a:lnTo>
                  <a:pt x="2979476" y="663413"/>
                </a:lnTo>
                <a:cubicBezTo>
                  <a:pt x="3139144" y="736431"/>
                  <a:pt x="3209388" y="925060"/>
                  <a:pt x="3136370" y="1084728"/>
                </a:cubicBezTo>
                <a:cubicBezTo>
                  <a:pt x="3063352" y="1244396"/>
                  <a:pt x="2874723" y="1314640"/>
                  <a:pt x="2715055" y="1241622"/>
                </a:cubicBez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6519908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587A-DE7F-47FA-E319-ECEF04520B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40BDE0-53DB-F218-C0D7-1D7B416F9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63BE6-3CE6-9A81-549D-170E04F0C357}"/>
              </a:ext>
            </a:extLst>
          </p:cNvPr>
          <p:cNvSpPr>
            <a:spLocks noGrp="1"/>
          </p:cNvSpPr>
          <p:nvPr>
            <p:ph type="dt" sz="half" idx="10"/>
          </p:nvPr>
        </p:nvSpPr>
        <p:spPr/>
        <p:txBody>
          <a:bodyPr/>
          <a:lstStyle/>
          <a:p>
            <a:fld id="{6FE38234-AD04-4EC0-AD77-7402D2AEB3FA}" type="datetimeFigureOut">
              <a:rPr lang="en-US" smtClean="0"/>
              <a:t>12/6/2022</a:t>
            </a:fld>
            <a:endParaRPr lang="en-US" dirty="0"/>
          </a:p>
        </p:txBody>
      </p:sp>
      <p:sp>
        <p:nvSpPr>
          <p:cNvPr id="5" name="Footer Placeholder 4">
            <a:extLst>
              <a:ext uri="{FF2B5EF4-FFF2-40B4-BE49-F238E27FC236}">
                <a16:creationId xmlns:a16="http://schemas.microsoft.com/office/drawing/2014/main" id="{DA6F6559-D7C8-5B2C-9A45-25E182443A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1308C6-8A67-5EE9-78C8-73D68BD1BCF9}"/>
              </a:ext>
            </a:extLst>
          </p:cNvPr>
          <p:cNvSpPr>
            <a:spLocks noGrp="1"/>
          </p:cNvSpPr>
          <p:nvPr>
            <p:ph type="sldNum" sz="quarter" idx="12"/>
          </p:nvPr>
        </p:nvSpPr>
        <p:spPr/>
        <p:txBody>
          <a:bodyPr/>
          <a:lstStyle/>
          <a:p>
            <a:fld id="{F0000419-9E3E-4DFA-A146-C85E079E5096}" type="slidenum">
              <a:rPr lang="en-US" smtClean="0"/>
              <a:t>‹#›</a:t>
            </a:fld>
            <a:endParaRPr lang="en-US" dirty="0"/>
          </a:p>
        </p:txBody>
      </p:sp>
    </p:spTree>
    <p:extLst>
      <p:ext uri="{BB962C8B-B14F-4D97-AF65-F5344CB8AC3E}">
        <p14:creationId xmlns:p14="http://schemas.microsoft.com/office/powerpoint/2010/main" val="115814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752F-4A2C-5BD9-1D4F-4573F4A7E1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38DD0E-FA00-59E1-5385-0529BE321E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908EA9-189C-CAB5-FD10-F052E041E422}"/>
              </a:ext>
            </a:extLst>
          </p:cNvPr>
          <p:cNvSpPr>
            <a:spLocks noGrp="1"/>
          </p:cNvSpPr>
          <p:nvPr>
            <p:ph type="dt" sz="half" idx="10"/>
          </p:nvPr>
        </p:nvSpPr>
        <p:spPr/>
        <p:txBody>
          <a:bodyPr/>
          <a:lstStyle/>
          <a:p>
            <a:fld id="{6FE38234-AD04-4EC0-AD77-7402D2AEB3FA}" type="datetimeFigureOut">
              <a:rPr lang="en-US" smtClean="0"/>
              <a:t>12/6/2022</a:t>
            </a:fld>
            <a:endParaRPr lang="en-US" dirty="0"/>
          </a:p>
        </p:txBody>
      </p:sp>
      <p:sp>
        <p:nvSpPr>
          <p:cNvPr id="5" name="Footer Placeholder 4">
            <a:extLst>
              <a:ext uri="{FF2B5EF4-FFF2-40B4-BE49-F238E27FC236}">
                <a16:creationId xmlns:a16="http://schemas.microsoft.com/office/drawing/2014/main" id="{C84F4C24-05F7-0AE1-AE5C-07CC8C205A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1D3787-C584-27EF-8802-E0AF8D519FAB}"/>
              </a:ext>
            </a:extLst>
          </p:cNvPr>
          <p:cNvSpPr>
            <a:spLocks noGrp="1"/>
          </p:cNvSpPr>
          <p:nvPr>
            <p:ph type="sldNum" sz="quarter" idx="12"/>
          </p:nvPr>
        </p:nvSpPr>
        <p:spPr/>
        <p:txBody>
          <a:bodyPr/>
          <a:lstStyle/>
          <a:p>
            <a:fld id="{F0000419-9E3E-4DFA-A146-C85E079E5096}" type="slidenum">
              <a:rPr lang="en-US" smtClean="0"/>
              <a:t>‹#›</a:t>
            </a:fld>
            <a:endParaRPr lang="en-US" dirty="0"/>
          </a:p>
        </p:txBody>
      </p:sp>
    </p:spTree>
    <p:extLst>
      <p:ext uri="{BB962C8B-B14F-4D97-AF65-F5344CB8AC3E}">
        <p14:creationId xmlns:p14="http://schemas.microsoft.com/office/powerpoint/2010/main" val="203227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4791-839B-5BD4-7D80-F53A34743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438DFF-BF95-6FD5-12D2-F5259198B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2AAFD7-EDB3-3F10-EA8E-0D6CE579B6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CFCCCE-F247-5139-96B3-87BC2F83CEDE}"/>
              </a:ext>
            </a:extLst>
          </p:cNvPr>
          <p:cNvSpPr>
            <a:spLocks noGrp="1"/>
          </p:cNvSpPr>
          <p:nvPr>
            <p:ph type="dt" sz="half" idx="10"/>
          </p:nvPr>
        </p:nvSpPr>
        <p:spPr/>
        <p:txBody>
          <a:bodyPr/>
          <a:lstStyle/>
          <a:p>
            <a:fld id="{6FE38234-AD04-4EC0-AD77-7402D2AEB3FA}" type="datetimeFigureOut">
              <a:rPr lang="en-US" smtClean="0"/>
              <a:t>12/6/2022</a:t>
            </a:fld>
            <a:endParaRPr lang="en-US" dirty="0"/>
          </a:p>
        </p:txBody>
      </p:sp>
      <p:sp>
        <p:nvSpPr>
          <p:cNvPr id="6" name="Footer Placeholder 5">
            <a:extLst>
              <a:ext uri="{FF2B5EF4-FFF2-40B4-BE49-F238E27FC236}">
                <a16:creationId xmlns:a16="http://schemas.microsoft.com/office/drawing/2014/main" id="{6F3C9F0C-FE15-C7DF-3761-0FEABE65E7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47795B-87C9-EBA1-DA65-8D2A8713954C}"/>
              </a:ext>
            </a:extLst>
          </p:cNvPr>
          <p:cNvSpPr>
            <a:spLocks noGrp="1"/>
          </p:cNvSpPr>
          <p:nvPr>
            <p:ph type="sldNum" sz="quarter" idx="12"/>
          </p:nvPr>
        </p:nvSpPr>
        <p:spPr/>
        <p:txBody>
          <a:bodyPr/>
          <a:lstStyle/>
          <a:p>
            <a:fld id="{F0000419-9E3E-4DFA-A146-C85E079E5096}" type="slidenum">
              <a:rPr lang="en-US" smtClean="0"/>
              <a:t>‹#›</a:t>
            </a:fld>
            <a:endParaRPr lang="en-US" dirty="0"/>
          </a:p>
        </p:txBody>
      </p:sp>
    </p:spTree>
    <p:extLst>
      <p:ext uri="{BB962C8B-B14F-4D97-AF65-F5344CB8AC3E}">
        <p14:creationId xmlns:p14="http://schemas.microsoft.com/office/powerpoint/2010/main" val="3135200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7707-6543-0877-887C-873E578030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EC7380-D86F-27F9-DDFB-3B4B0D964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B7535D-10E5-BDCA-8F8F-AD0FA4FEF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B73467-5F23-0FB9-5689-A4697BD87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F78074-4C07-299C-6E59-FA809E3400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B28CCF-5E41-D91D-540A-A5B3CE7CA2A7}"/>
              </a:ext>
            </a:extLst>
          </p:cNvPr>
          <p:cNvSpPr>
            <a:spLocks noGrp="1"/>
          </p:cNvSpPr>
          <p:nvPr>
            <p:ph type="dt" sz="half" idx="10"/>
          </p:nvPr>
        </p:nvSpPr>
        <p:spPr/>
        <p:txBody>
          <a:bodyPr/>
          <a:lstStyle/>
          <a:p>
            <a:fld id="{6FE38234-AD04-4EC0-AD77-7402D2AEB3FA}" type="datetimeFigureOut">
              <a:rPr lang="en-US" smtClean="0"/>
              <a:t>12/6/2022</a:t>
            </a:fld>
            <a:endParaRPr lang="en-US" dirty="0"/>
          </a:p>
        </p:txBody>
      </p:sp>
      <p:sp>
        <p:nvSpPr>
          <p:cNvPr id="8" name="Footer Placeholder 7">
            <a:extLst>
              <a:ext uri="{FF2B5EF4-FFF2-40B4-BE49-F238E27FC236}">
                <a16:creationId xmlns:a16="http://schemas.microsoft.com/office/drawing/2014/main" id="{2D52AFF1-3F0F-51DC-CF9F-61C39389B2C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F1D8169-2537-7E76-AF03-9F8B8E6AD0B8}"/>
              </a:ext>
            </a:extLst>
          </p:cNvPr>
          <p:cNvSpPr>
            <a:spLocks noGrp="1"/>
          </p:cNvSpPr>
          <p:nvPr>
            <p:ph type="sldNum" sz="quarter" idx="12"/>
          </p:nvPr>
        </p:nvSpPr>
        <p:spPr/>
        <p:txBody>
          <a:bodyPr/>
          <a:lstStyle/>
          <a:p>
            <a:fld id="{F0000419-9E3E-4DFA-A146-C85E079E5096}" type="slidenum">
              <a:rPr lang="en-US" smtClean="0"/>
              <a:t>‹#›</a:t>
            </a:fld>
            <a:endParaRPr lang="en-US" dirty="0"/>
          </a:p>
        </p:txBody>
      </p:sp>
    </p:spTree>
    <p:extLst>
      <p:ext uri="{BB962C8B-B14F-4D97-AF65-F5344CB8AC3E}">
        <p14:creationId xmlns:p14="http://schemas.microsoft.com/office/powerpoint/2010/main" val="302396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5F3F-1269-DE5C-77F0-E5019EA606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6B9C65-6C37-CEF6-23C8-86125619B27C}"/>
              </a:ext>
            </a:extLst>
          </p:cNvPr>
          <p:cNvSpPr>
            <a:spLocks noGrp="1"/>
          </p:cNvSpPr>
          <p:nvPr>
            <p:ph type="dt" sz="half" idx="10"/>
          </p:nvPr>
        </p:nvSpPr>
        <p:spPr/>
        <p:txBody>
          <a:bodyPr/>
          <a:lstStyle/>
          <a:p>
            <a:fld id="{6FE38234-AD04-4EC0-AD77-7402D2AEB3FA}" type="datetimeFigureOut">
              <a:rPr lang="en-US" smtClean="0"/>
              <a:t>12/6/2022</a:t>
            </a:fld>
            <a:endParaRPr lang="en-US" dirty="0"/>
          </a:p>
        </p:txBody>
      </p:sp>
      <p:sp>
        <p:nvSpPr>
          <p:cNvPr id="4" name="Footer Placeholder 3">
            <a:extLst>
              <a:ext uri="{FF2B5EF4-FFF2-40B4-BE49-F238E27FC236}">
                <a16:creationId xmlns:a16="http://schemas.microsoft.com/office/drawing/2014/main" id="{3D0277EE-61B4-1C81-F2BA-F01F8D8DFAD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6A29D96-6D77-F5B1-51F2-D353344F9C7E}"/>
              </a:ext>
            </a:extLst>
          </p:cNvPr>
          <p:cNvSpPr>
            <a:spLocks noGrp="1"/>
          </p:cNvSpPr>
          <p:nvPr>
            <p:ph type="sldNum" sz="quarter" idx="12"/>
          </p:nvPr>
        </p:nvSpPr>
        <p:spPr/>
        <p:txBody>
          <a:bodyPr/>
          <a:lstStyle/>
          <a:p>
            <a:fld id="{F0000419-9E3E-4DFA-A146-C85E079E5096}" type="slidenum">
              <a:rPr lang="en-US" smtClean="0"/>
              <a:t>‹#›</a:t>
            </a:fld>
            <a:endParaRPr lang="en-US" dirty="0"/>
          </a:p>
        </p:txBody>
      </p:sp>
    </p:spTree>
    <p:extLst>
      <p:ext uri="{BB962C8B-B14F-4D97-AF65-F5344CB8AC3E}">
        <p14:creationId xmlns:p14="http://schemas.microsoft.com/office/powerpoint/2010/main" val="328585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FB519C-5661-4E4B-0040-4C6E49E379C5}"/>
              </a:ext>
            </a:extLst>
          </p:cNvPr>
          <p:cNvSpPr>
            <a:spLocks noGrp="1"/>
          </p:cNvSpPr>
          <p:nvPr>
            <p:ph type="dt" sz="half" idx="10"/>
          </p:nvPr>
        </p:nvSpPr>
        <p:spPr/>
        <p:txBody>
          <a:bodyPr/>
          <a:lstStyle/>
          <a:p>
            <a:fld id="{6FE38234-AD04-4EC0-AD77-7402D2AEB3FA}" type="datetimeFigureOut">
              <a:rPr lang="en-US" smtClean="0"/>
              <a:t>12/6/2022</a:t>
            </a:fld>
            <a:endParaRPr lang="en-US" dirty="0"/>
          </a:p>
        </p:txBody>
      </p:sp>
      <p:sp>
        <p:nvSpPr>
          <p:cNvPr id="3" name="Footer Placeholder 2">
            <a:extLst>
              <a:ext uri="{FF2B5EF4-FFF2-40B4-BE49-F238E27FC236}">
                <a16:creationId xmlns:a16="http://schemas.microsoft.com/office/drawing/2014/main" id="{89C4E4AF-670A-26CA-F50A-AEE9736430F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A932A5B-7B90-DA2B-E5F9-C1DE73DA5306}"/>
              </a:ext>
            </a:extLst>
          </p:cNvPr>
          <p:cNvSpPr>
            <a:spLocks noGrp="1"/>
          </p:cNvSpPr>
          <p:nvPr>
            <p:ph type="sldNum" sz="quarter" idx="12"/>
          </p:nvPr>
        </p:nvSpPr>
        <p:spPr/>
        <p:txBody>
          <a:bodyPr/>
          <a:lstStyle/>
          <a:p>
            <a:fld id="{F0000419-9E3E-4DFA-A146-C85E079E5096}" type="slidenum">
              <a:rPr lang="en-US" smtClean="0"/>
              <a:t>‹#›</a:t>
            </a:fld>
            <a:endParaRPr lang="en-US" dirty="0"/>
          </a:p>
        </p:txBody>
      </p:sp>
    </p:spTree>
    <p:extLst>
      <p:ext uri="{BB962C8B-B14F-4D97-AF65-F5344CB8AC3E}">
        <p14:creationId xmlns:p14="http://schemas.microsoft.com/office/powerpoint/2010/main" val="266244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D566-EAD0-3606-E2C7-FEFB1E895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C45D1B-47AB-9D4C-A674-A8BFDB010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7668D2-1649-E536-B6DF-8374B52E2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9AC84-6472-71C5-9B05-9DF633836754}"/>
              </a:ext>
            </a:extLst>
          </p:cNvPr>
          <p:cNvSpPr>
            <a:spLocks noGrp="1"/>
          </p:cNvSpPr>
          <p:nvPr>
            <p:ph type="dt" sz="half" idx="10"/>
          </p:nvPr>
        </p:nvSpPr>
        <p:spPr/>
        <p:txBody>
          <a:bodyPr/>
          <a:lstStyle/>
          <a:p>
            <a:fld id="{6FE38234-AD04-4EC0-AD77-7402D2AEB3FA}" type="datetimeFigureOut">
              <a:rPr lang="en-US" smtClean="0"/>
              <a:t>12/6/2022</a:t>
            </a:fld>
            <a:endParaRPr lang="en-US" dirty="0"/>
          </a:p>
        </p:txBody>
      </p:sp>
      <p:sp>
        <p:nvSpPr>
          <p:cNvPr id="6" name="Footer Placeholder 5">
            <a:extLst>
              <a:ext uri="{FF2B5EF4-FFF2-40B4-BE49-F238E27FC236}">
                <a16:creationId xmlns:a16="http://schemas.microsoft.com/office/drawing/2014/main" id="{F09348EB-16B6-133A-B7A9-8682192DC7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8D1591-0DCB-A383-AD5D-63C8305E6144}"/>
              </a:ext>
            </a:extLst>
          </p:cNvPr>
          <p:cNvSpPr>
            <a:spLocks noGrp="1"/>
          </p:cNvSpPr>
          <p:nvPr>
            <p:ph type="sldNum" sz="quarter" idx="12"/>
          </p:nvPr>
        </p:nvSpPr>
        <p:spPr/>
        <p:txBody>
          <a:bodyPr/>
          <a:lstStyle/>
          <a:p>
            <a:fld id="{F0000419-9E3E-4DFA-A146-C85E079E5096}" type="slidenum">
              <a:rPr lang="en-US" smtClean="0"/>
              <a:t>‹#›</a:t>
            </a:fld>
            <a:endParaRPr lang="en-US" dirty="0"/>
          </a:p>
        </p:txBody>
      </p:sp>
    </p:spTree>
    <p:extLst>
      <p:ext uri="{BB962C8B-B14F-4D97-AF65-F5344CB8AC3E}">
        <p14:creationId xmlns:p14="http://schemas.microsoft.com/office/powerpoint/2010/main" val="121983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5D6-314B-6D8D-A1A6-0DA32E2CF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8E0387-DD25-7948-4C6D-97A4B3862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47A5BF1-EE62-8FD0-B966-8DF87241D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AEF54-3985-6852-26D0-E722AC770ABB}"/>
              </a:ext>
            </a:extLst>
          </p:cNvPr>
          <p:cNvSpPr>
            <a:spLocks noGrp="1"/>
          </p:cNvSpPr>
          <p:nvPr>
            <p:ph type="dt" sz="half" idx="10"/>
          </p:nvPr>
        </p:nvSpPr>
        <p:spPr/>
        <p:txBody>
          <a:bodyPr/>
          <a:lstStyle/>
          <a:p>
            <a:fld id="{6FE38234-AD04-4EC0-AD77-7402D2AEB3FA}" type="datetimeFigureOut">
              <a:rPr lang="en-US" smtClean="0"/>
              <a:t>12/6/2022</a:t>
            </a:fld>
            <a:endParaRPr lang="en-US" dirty="0"/>
          </a:p>
        </p:txBody>
      </p:sp>
      <p:sp>
        <p:nvSpPr>
          <p:cNvPr id="6" name="Footer Placeholder 5">
            <a:extLst>
              <a:ext uri="{FF2B5EF4-FFF2-40B4-BE49-F238E27FC236}">
                <a16:creationId xmlns:a16="http://schemas.microsoft.com/office/drawing/2014/main" id="{3B1277B6-7C52-9A03-D84F-52ECC080B6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EC7236-50C7-CE68-D410-B50ADA9C302A}"/>
              </a:ext>
            </a:extLst>
          </p:cNvPr>
          <p:cNvSpPr>
            <a:spLocks noGrp="1"/>
          </p:cNvSpPr>
          <p:nvPr>
            <p:ph type="sldNum" sz="quarter" idx="12"/>
          </p:nvPr>
        </p:nvSpPr>
        <p:spPr/>
        <p:txBody>
          <a:bodyPr/>
          <a:lstStyle/>
          <a:p>
            <a:fld id="{F0000419-9E3E-4DFA-A146-C85E079E5096}" type="slidenum">
              <a:rPr lang="en-US" smtClean="0"/>
              <a:t>‹#›</a:t>
            </a:fld>
            <a:endParaRPr lang="en-US" dirty="0"/>
          </a:p>
        </p:txBody>
      </p:sp>
    </p:spTree>
    <p:extLst>
      <p:ext uri="{BB962C8B-B14F-4D97-AF65-F5344CB8AC3E}">
        <p14:creationId xmlns:p14="http://schemas.microsoft.com/office/powerpoint/2010/main" val="410473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32D61-640E-C112-8671-7102273146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EA3996-A6C2-4392-8488-158AB752B4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3FE11-FE58-FE8E-53BF-A189353A6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38234-AD04-4EC0-AD77-7402D2AEB3FA}" type="datetimeFigureOut">
              <a:rPr lang="en-US" smtClean="0"/>
              <a:t>12/6/2022</a:t>
            </a:fld>
            <a:endParaRPr lang="en-US" dirty="0"/>
          </a:p>
        </p:txBody>
      </p:sp>
      <p:sp>
        <p:nvSpPr>
          <p:cNvPr id="5" name="Footer Placeholder 4">
            <a:extLst>
              <a:ext uri="{FF2B5EF4-FFF2-40B4-BE49-F238E27FC236}">
                <a16:creationId xmlns:a16="http://schemas.microsoft.com/office/drawing/2014/main" id="{A6CFBAB4-D636-E337-B19C-7DBA1DB49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11BB0E5-E14C-BDB8-FF77-9034BBA16B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00419-9E3E-4DFA-A146-C85E079E5096}" type="slidenum">
              <a:rPr lang="en-US" smtClean="0"/>
              <a:t>‹#›</a:t>
            </a:fld>
            <a:endParaRPr lang="en-US" dirty="0"/>
          </a:p>
        </p:txBody>
      </p:sp>
    </p:spTree>
    <p:extLst>
      <p:ext uri="{BB962C8B-B14F-4D97-AF65-F5344CB8AC3E}">
        <p14:creationId xmlns:p14="http://schemas.microsoft.com/office/powerpoint/2010/main" val="2211049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png"/><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11.jpeg"/><Relationship Id="rId5" Type="http://schemas.openxmlformats.org/officeDocument/2006/relationships/diagramLayout" Target="../diagrams/layout4.xml"/><Relationship Id="rId10" Type="http://schemas.openxmlformats.org/officeDocument/2006/relationships/image" Target="../media/image6.png"/><Relationship Id="rId4" Type="http://schemas.openxmlformats.org/officeDocument/2006/relationships/diagramData" Target="../diagrams/data4.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6.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24.png"/><Relationship Id="rId5" Type="http://schemas.openxmlformats.org/officeDocument/2006/relationships/diagramQuickStyle" Target="../diagrams/quickStyle5.xml"/><Relationship Id="rId15" Type="http://schemas.openxmlformats.org/officeDocument/2006/relationships/image" Target="../media/image23.jpg"/><Relationship Id="rId10" Type="http://schemas.openxmlformats.org/officeDocument/2006/relationships/image" Target="../media/image6.png"/><Relationship Id="rId4" Type="http://schemas.openxmlformats.org/officeDocument/2006/relationships/diagramLayout" Target="../diagrams/layout5.xml"/><Relationship Id="rId9" Type="http://schemas.openxmlformats.org/officeDocument/2006/relationships/image" Target="../media/image4.png"/><Relationship Id="rId14" Type="http://schemas.openxmlformats.org/officeDocument/2006/relationships/image" Target="../media/image11.jpe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9.png"/><Relationship Id="rId17" Type="http://schemas.openxmlformats.org/officeDocument/2006/relationships/image" Target="../media/image17.jpg"/><Relationship Id="rId2" Type="http://schemas.openxmlformats.org/officeDocument/2006/relationships/notesSlide" Target="../notesSlides/notesSlide5.xml"/><Relationship Id="rId16"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7.png"/><Relationship Id="rId5" Type="http://schemas.openxmlformats.org/officeDocument/2006/relationships/diagramQuickStyle" Target="../diagrams/quickStyle2.xml"/><Relationship Id="rId10" Type="http://schemas.openxmlformats.org/officeDocument/2006/relationships/image" Target="../media/image4.png"/><Relationship Id="rId4" Type="http://schemas.openxmlformats.org/officeDocument/2006/relationships/diagramLayout" Target="../diagrams/layout2.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diagramColors" Target="../diagrams/colors3.xml"/><Relationship Id="rId12"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8.png"/><Relationship Id="rId5" Type="http://schemas.openxmlformats.org/officeDocument/2006/relationships/diagramLayout" Target="../diagrams/layout3.xml"/><Relationship Id="rId15" Type="http://schemas.openxmlformats.org/officeDocument/2006/relationships/image" Target="../media/image17.jpg"/><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4.png"/><Relationship Id="rId1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727" y="3133534"/>
            <a:ext cx="7970948" cy="590931"/>
          </a:xfrm>
        </p:spPr>
        <p:txBody>
          <a:bodyPr/>
          <a:lstStyle/>
          <a:p>
            <a:r>
              <a:rPr lang="en-US" sz="3600" dirty="0"/>
              <a:t>M365 Defender Integrations</a:t>
            </a:r>
          </a:p>
        </p:txBody>
      </p:sp>
      <p:sp>
        <p:nvSpPr>
          <p:cNvPr id="2" name="Title 3">
            <a:extLst>
              <a:ext uri="{FF2B5EF4-FFF2-40B4-BE49-F238E27FC236}">
                <a16:creationId xmlns:a16="http://schemas.microsoft.com/office/drawing/2014/main" id="{472376DE-E10E-1009-31D0-99BEB7591F3F}"/>
              </a:ext>
            </a:extLst>
          </p:cNvPr>
          <p:cNvSpPr txBox="1">
            <a:spLocks/>
          </p:cNvSpPr>
          <p:nvPr/>
        </p:nvSpPr>
        <p:spPr>
          <a:xfrm>
            <a:off x="96727" y="6627168"/>
            <a:ext cx="7970948" cy="230832"/>
          </a:xfrm>
          <a:prstGeom prst="rect">
            <a:avLst/>
          </a:prstGeom>
        </p:spPr>
        <p:txBody>
          <a:bodyPr vert="horz" lIns="91440" tIns="45720" rIns="91440" bIns="4572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00" dirty="0"/>
              <a:t>Noah Taylor CSA-E Security</a:t>
            </a:r>
          </a:p>
        </p:txBody>
      </p:sp>
    </p:spTree>
    <p:extLst>
      <p:ext uri="{BB962C8B-B14F-4D97-AF65-F5344CB8AC3E}">
        <p14:creationId xmlns:p14="http://schemas.microsoft.com/office/powerpoint/2010/main" val="4718670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 Grey Oval">
            <a:extLst>
              <a:ext uri="{FF2B5EF4-FFF2-40B4-BE49-F238E27FC236}">
                <a16:creationId xmlns:a16="http://schemas.microsoft.com/office/drawing/2014/main" id="{B332175D-0F24-C706-2B2F-7A71CFB1EA28}"/>
              </a:ext>
              <a:ext uri="{C183D7F6-B498-43B3-948B-1728B52AA6E4}">
                <adec:decorative xmlns:adec="http://schemas.microsoft.com/office/drawing/2017/decorative" val="1"/>
              </a:ext>
            </a:extLst>
          </p:cNvPr>
          <p:cNvSpPr/>
          <p:nvPr/>
        </p:nvSpPr>
        <p:spPr bwMode="auto">
          <a:xfrm>
            <a:off x="8631669" y="3646535"/>
            <a:ext cx="2438700" cy="2438700"/>
          </a:xfrm>
          <a:prstGeom prst="ellipse">
            <a:avLst/>
          </a:prstGeom>
          <a:solidFill>
            <a:schemeClr val="bg1"/>
          </a:solidFill>
          <a:ln w="381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cxnSp>
        <p:nvCxnSpPr>
          <p:cNvPr id="108" name="Straight Connector 107">
            <a:extLst>
              <a:ext uri="{FF2B5EF4-FFF2-40B4-BE49-F238E27FC236}">
                <a16:creationId xmlns:a16="http://schemas.microsoft.com/office/drawing/2014/main" id="{7CE4D2D4-7F66-3A1C-8B28-BD02B78F36E2}"/>
              </a:ext>
              <a:ext uri="{C183D7F6-B498-43B3-948B-1728B52AA6E4}">
                <adec:decorative xmlns:adec="http://schemas.microsoft.com/office/drawing/2017/decorative" val="1"/>
              </a:ext>
            </a:extLst>
          </p:cNvPr>
          <p:cNvCxnSpPr>
            <a:cxnSpLocks/>
            <a:endCxn id="107" idx="2"/>
          </p:cNvCxnSpPr>
          <p:nvPr/>
        </p:nvCxnSpPr>
        <p:spPr>
          <a:xfrm flipV="1">
            <a:off x="929591" y="4865885"/>
            <a:ext cx="7702078" cy="6513"/>
          </a:xfrm>
          <a:prstGeom prst="line">
            <a:avLst/>
          </a:prstGeom>
          <a:solidFill>
            <a:schemeClr val="bg1"/>
          </a:solidFill>
          <a:ln w="381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C586A7A4-2003-A159-9A27-342890062E65}"/>
              </a:ext>
              <a:ext uri="{C183D7F6-B498-43B3-948B-1728B52AA6E4}">
                <adec:decorative xmlns:adec="http://schemas.microsoft.com/office/drawing/2017/decorative" val="1"/>
              </a:ext>
            </a:extLst>
          </p:cNvPr>
          <p:cNvGrpSpPr/>
          <p:nvPr/>
        </p:nvGrpSpPr>
        <p:grpSpPr>
          <a:xfrm>
            <a:off x="915184" y="4398156"/>
            <a:ext cx="949953" cy="949948"/>
            <a:chOff x="9704041" y="2649428"/>
            <a:chExt cx="795784" cy="795780"/>
          </a:xfrm>
        </p:grpSpPr>
        <p:sp>
          <p:nvSpPr>
            <p:cNvPr id="119" name="Oval 118">
              <a:extLst>
                <a:ext uri="{FF2B5EF4-FFF2-40B4-BE49-F238E27FC236}">
                  <a16:creationId xmlns:a16="http://schemas.microsoft.com/office/drawing/2014/main" id="{50D754E6-C547-20FC-CECB-99BD11800C2F}"/>
                </a:ext>
              </a:extLst>
            </p:cNvPr>
            <p:cNvSpPr/>
            <p:nvPr/>
          </p:nvSpPr>
          <p:spPr bwMode="auto">
            <a:xfrm>
              <a:off x="9704041" y="2649428"/>
              <a:ext cx="795784" cy="795780"/>
            </a:xfrm>
            <a:prstGeom prst="ellipse">
              <a:avLst/>
            </a:prstGeom>
            <a:solidFill>
              <a:srgbClr val="FFC000"/>
            </a:solidFill>
            <a:ln w="571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274281" numCol="1" spcCol="0" rtlCol="0" fromWordArt="0" anchor="b" anchorCtr="0" forceAA="0" compatLnSpc="1">
              <a:prstTxWarp prst="textNoShape">
                <a:avLst/>
              </a:prstTxWarp>
              <a:noAutofit/>
            </a:bodyPr>
            <a:lstStyle/>
            <a:p>
              <a:pPr marL="0" marR="0" lvl="0" indent="0" algn="ctr" defTabSz="950480" rtl="0" eaLnBrk="1" fontAlgn="base" latinLnBrk="0" hangingPunct="1">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gradFill>
                  <a:gsLst>
                    <a:gs pos="83000">
                      <a:srgbClr val="282828"/>
                    </a:gs>
                    <a:gs pos="100000">
                      <a:srgbClr val="282828"/>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120" name="Freeform 5">
              <a:extLst>
                <a:ext uri="{FF2B5EF4-FFF2-40B4-BE49-F238E27FC236}">
                  <a16:creationId xmlns:a16="http://schemas.microsoft.com/office/drawing/2014/main" id="{0D60A6CE-8BA2-FC2A-00F1-AAF892457357}"/>
                </a:ext>
              </a:extLst>
            </p:cNvPr>
            <p:cNvSpPr>
              <a:spLocks/>
            </p:cNvSpPr>
            <p:nvPr/>
          </p:nvSpPr>
          <p:spPr bwMode="auto">
            <a:xfrm>
              <a:off x="9944783" y="2898097"/>
              <a:ext cx="312738" cy="331788"/>
            </a:xfrm>
            <a:custGeom>
              <a:avLst/>
              <a:gdLst>
                <a:gd name="T0" fmla="*/ 180 w 373"/>
                <a:gd name="T1" fmla="*/ 393 h 397"/>
                <a:gd name="T2" fmla="*/ 180 w 373"/>
                <a:gd name="T3" fmla="*/ 393 h 397"/>
                <a:gd name="T4" fmla="*/ 137 w 373"/>
                <a:gd name="T5" fmla="*/ 365 h 397"/>
                <a:gd name="T6" fmla="*/ 95 w 373"/>
                <a:gd name="T7" fmla="*/ 332 h 397"/>
                <a:gd name="T8" fmla="*/ 58 w 373"/>
                <a:gd name="T9" fmla="*/ 294 h 397"/>
                <a:gd name="T10" fmla="*/ 28 w 373"/>
                <a:gd name="T11" fmla="*/ 250 h 397"/>
                <a:gd name="T12" fmla="*/ 8 w 373"/>
                <a:gd name="T13" fmla="*/ 201 h 397"/>
                <a:gd name="T14" fmla="*/ 0 w 373"/>
                <a:gd name="T15" fmla="*/ 146 h 397"/>
                <a:gd name="T16" fmla="*/ 0 w 373"/>
                <a:gd name="T17" fmla="*/ 53 h 397"/>
                <a:gd name="T18" fmla="*/ 13 w 373"/>
                <a:gd name="T19" fmla="*/ 52 h 397"/>
                <a:gd name="T20" fmla="*/ 69 w 373"/>
                <a:gd name="T21" fmla="*/ 43 h 397"/>
                <a:gd name="T22" fmla="*/ 120 w 373"/>
                <a:gd name="T23" fmla="*/ 19 h 397"/>
                <a:gd name="T24" fmla="*/ 152 w 373"/>
                <a:gd name="T25" fmla="*/ 4 h 397"/>
                <a:gd name="T26" fmla="*/ 187 w 373"/>
                <a:gd name="T27" fmla="*/ 0 h 397"/>
                <a:gd name="T28" fmla="*/ 222 w 373"/>
                <a:gd name="T29" fmla="*/ 4 h 397"/>
                <a:gd name="T30" fmla="*/ 253 w 373"/>
                <a:gd name="T31" fmla="*/ 19 h 397"/>
                <a:gd name="T32" fmla="*/ 304 w 373"/>
                <a:gd name="T33" fmla="*/ 43 h 397"/>
                <a:gd name="T34" fmla="*/ 361 w 373"/>
                <a:gd name="T35" fmla="*/ 52 h 397"/>
                <a:gd name="T36" fmla="*/ 373 w 373"/>
                <a:gd name="T37" fmla="*/ 53 h 397"/>
                <a:gd name="T38" fmla="*/ 373 w 373"/>
                <a:gd name="T39" fmla="*/ 146 h 397"/>
                <a:gd name="T40" fmla="*/ 366 w 373"/>
                <a:gd name="T41" fmla="*/ 201 h 397"/>
                <a:gd name="T42" fmla="*/ 346 w 373"/>
                <a:gd name="T43" fmla="*/ 250 h 397"/>
                <a:gd name="T44" fmla="*/ 316 w 373"/>
                <a:gd name="T45" fmla="*/ 294 h 397"/>
                <a:gd name="T46" fmla="*/ 278 w 373"/>
                <a:gd name="T47" fmla="*/ 332 h 397"/>
                <a:gd name="T48" fmla="*/ 237 w 373"/>
                <a:gd name="T49" fmla="*/ 365 h 397"/>
                <a:gd name="T50" fmla="*/ 194 w 373"/>
                <a:gd name="T51" fmla="*/ 393 h 397"/>
                <a:gd name="T52" fmla="*/ 187 w 373"/>
                <a:gd name="T53" fmla="*/ 397 h 397"/>
                <a:gd name="T54" fmla="*/ 180 w 373"/>
                <a:gd name="T55" fmla="*/ 393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3" h="397">
                  <a:moveTo>
                    <a:pt x="180" y="393"/>
                  </a:moveTo>
                  <a:lnTo>
                    <a:pt x="180" y="393"/>
                  </a:lnTo>
                  <a:cubicBezTo>
                    <a:pt x="166" y="385"/>
                    <a:pt x="151" y="375"/>
                    <a:pt x="137" y="365"/>
                  </a:cubicBezTo>
                  <a:cubicBezTo>
                    <a:pt x="122" y="355"/>
                    <a:pt x="108" y="344"/>
                    <a:pt x="95" y="332"/>
                  </a:cubicBezTo>
                  <a:cubicBezTo>
                    <a:pt x="82" y="320"/>
                    <a:pt x="70" y="307"/>
                    <a:pt x="58" y="294"/>
                  </a:cubicBezTo>
                  <a:cubicBezTo>
                    <a:pt x="46" y="280"/>
                    <a:pt x="36" y="265"/>
                    <a:pt x="28" y="250"/>
                  </a:cubicBezTo>
                  <a:cubicBezTo>
                    <a:pt x="19" y="234"/>
                    <a:pt x="13" y="218"/>
                    <a:pt x="8" y="201"/>
                  </a:cubicBezTo>
                  <a:cubicBezTo>
                    <a:pt x="3" y="183"/>
                    <a:pt x="0" y="165"/>
                    <a:pt x="0" y="146"/>
                  </a:cubicBezTo>
                  <a:lnTo>
                    <a:pt x="0" y="53"/>
                  </a:lnTo>
                  <a:lnTo>
                    <a:pt x="13" y="52"/>
                  </a:lnTo>
                  <a:cubicBezTo>
                    <a:pt x="32" y="51"/>
                    <a:pt x="51" y="48"/>
                    <a:pt x="69" y="43"/>
                  </a:cubicBezTo>
                  <a:cubicBezTo>
                    <a:pt x="87" y="38"/>
                    <a:pt x="104" y="30"/>
                    <a:pt x="120" y="19"/>
                  </a:cubicBezTo>
                  <a:cubicBezTo>
                    <a:pt x="131" y="13"/>
                    <a:pt x="141" y="8"/>
                    <a:pt x="152" y="4"/>
                  </a:cubicBezTo>
                  <a:cubicBezTo>
                    <a:pt x="163" y="1"/>
                    <a:pt x="174" y="0"/>
                    <a:pt x="187" y="0"/>
                  </a:cubicBezTo>
                  <a:cubicBezTo>
                    <a:pt x="199" y="0"/>
                    <a:pt x="211" y="1"/>
                    <a:pt x="222" y="4"/>
                  </a:cubicBezTo>
                  <a:cubicBezTo>
                    <a:pt x="232" y="8"/>
                    <a:pt x="243" y="13"/>
                    <a:pt x="253" y="19"/>
                  </a:cubicBezTo>
                  <a:cubicBezTo>
                    <a:pt x="270" y="30"/>
                    <a:pt x="287" y="38"/>
                    <a:pt x="304" y="43"/>
                  </a:cubicBezTo>
                  <a:cubicBezTo>
                    <a:pt x="322" y="48"/>
                    <a:pt x="341" y="51"/>
                    <a:pt x="361" y="52"/>
                  </a:cubicBezTo>
                  <a:lnTo>
                    <a:pt x="373" y="53"/>
                  </a:lnTo>
                  <a:lnTo>
                    <a:pt x="373" y="146"/>
                  </a:lnTo>
                  <a:cubicBezTo>
                    <a:pt x="373" y="165"/>
                    <a:pt x="371" y="183"/>
                    <a:pt x="366" y="201"/>
                  </a:cubicBezTo>
                  <a:cubicBezTo>
                    <a:pt x="361" y="218"/>
                    <a:pt x="354" y="234"/>
                    <a:pt x="346" y="250"/>
                  </a:cubicBezTo>
                  <a:cubicBezTo>
                    <a:pt x="337" y="265"/>
                    <a:pt x="327" y="280"/>
                    <a:pt x="316" y="294"/>
                  </a:cubicBezTo>
                  <a:cubicBezTo>
                    <a:pt x="304" y="307"/>
                    <a:pt x="292" y="320"/>
                    <a:pt x="278" y="332"/>
                  </a:cubicBezTo>
                  <a:cubicBezTo>
                    <a:pt x="265" y="344"/>
                    <a:pt x="251" y="355"/>
                    <a:pt x="237" y="365"/>
                  </a:cubicBezTo>
                  <a:cubicBezTo>
                    <a:pt x="223" y="375"/>
                    <a:pt x="208" y="385"/>
                    <a:pt x="194" y="393"/>
                  </a:cubicBezTo>
                  <a:lnTo>
                    <a:pt x="187" y="397"/>
                  </a:lnTo>
                  <a:lnTo>
                    <a:pt x="180" y="393"/>
                  </a:lnTo>
                  <a:close/>
                </a:path>
              </a:pathLst>
            </a:custGeom>
            <a:no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121" name="Group 120">
            <a:extLst>
              <a:ext uri="{FF2B5EF4-FFF2-40B4-BE49-F238E27FC236}">
                <a16:creationId xmlns:a16="http://schemas.microsoft.com/office/drawing/2014/main" id="{893BB2D8-C5C0-2ABD-3F30-74A4F5C86E5B}"/>
              </a:ext>
              <a:ext uri="{C183D7F6-B498-43B3-948B-1728B52AA6E4}">
                <adec:decorative xmlns:adec="http://schemas.microsoft.com/office/drawing/2017/decorative" val="1"/>
              </a:ext>
            </a:extLst>
          </p:cNvPr>
          <p:cNvGrpSpPr/>
          <p:nvPr/>
        </p:nvGrpSpPr>
        <p:grpSpPr>
          <a:xfrm>
            <a:off x="3437418" y="4398156"/>
            <a:ext cx="949953" cy="949948"/>
            <a:chOff x="8286859" y="4750783"/>
            <a:chExt cx="795784" cy="795780"/>
          </a:xfrm>
        </p:grpSpPr>
        <p:sp>
          <p:nvSpPr>
            <p:cNvPr id="122" name="Oval 121">
              <a:extLst>
                <a:ext uri="{FF2B5EF4-FFF2-40B4-BE49-F238E27FC236}">
                  <a16:creationId xmlns:a16="http://schemas.microsoft.com/office/drawing/2014/main" id="{D23CD046-CDC6-511E-F266-7BF8BFE6F38F}"/>
                </a:ext>
              </a:extLst>
            </p:cNvPr>
            <p:cNvSpPr/>
            <p:nvPr/>
          </p:nvSpPr>
          <p:spPr bwMode="auto">
            <a:xfrm>
              <a:off x="8286859" y="4750783"/>
              <a:ext cx="795784" cy="795780"/>
            </a:xfrm>
            <a:prstGeom prst="ellipse">
              <a:avLst/>
            </a:prstGeom>
            <a:solidFill>
              <a:schemeClr val="accent1"/>
            </a:solidFill>
            <a:ln w="571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274281" numCol="1" spcCol="0" rtlCol="0" fromWordArt="0" anchor="b" anchorCtr="0" forceAA="0" compatLnSpc="1">
              <a:prstTxWarp prst="textNoShape">
                <a:avLst/>
              </a:prstTxWarp>
              <a:noAutofit/>
            </a:bodyPr>
            <a:lstStyle/>
            <a:p>
              <a:pPr marL="0" marR="0" lvl="0" indent="0" algn="ctr" defTabSz="950480" rtl="0" eaLnBrk="1" fontAlgn="base" latinLnBrk="0" hangingPunct="1">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gradFill>
                  <a:gsLst>
                    <a:gs pos="83000">
                      <a:srgbClr val="282828"/>
                    </a:gs>
                    <a:gs pos="100000">
                      <a:srgbClr val="282828"/>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123" name="magnify">
              <a:extLst>
                <a:ext uri="{FF2B5EF4-FFF2-40B4-BE49-F238E27FC236}">
                  <a16:creationId xmlns:a16="http://schemas.microsoft.com/office/drawing/2014/main" id="{36C44A14-9D0C-7E33-3E17-D0E3AB62DC5B}"/>
                </a:ext>
              </a:extLst>
            </p:cNvPr>
            <p:cNvSpPr>
              <a:spLocks noChangeAspect="1" noEditPoints="1"/>
            </p:cNvSpPr>
            <p:nvPr/>
          </p:nvSpPr>
          <p:spPr bwMode="auto">
            <a:xfrm flipH="1">
              <a:off x="8501973" y="4959062"/>
              <a:ext cx="365556" cy="35857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125" name="Group 124">
            <a:extLst>
              <a:ext uri="{FF2B5EF4-FFF2-40B4-BE49-F238E27FC236}">
                <a16:creationId xmlns:a16="http://schemas.microsoft.com/office/drawing/2014/main" id="{11C1B897-F790-245B-31F4-4528DD9AEE6C}"/>
              </a:ext>
              <a:ext uri="{C183D7F6-B498-43B3-948B-1728B52AA6E4}">
                <adec:decorative xmlns:adec="http://schemas.microsoft.com/office/drawing/2017/decorative" val="1"/>
              </a:ext>
            </a:extLst>
          </p:cNvPr>
          <p:cNvGrpSpPr/>
          <p:nvPr/>
        </p:nvGrpSpPr>
        <p:grpSpPr>
          <a:xfrm>
            <a:off x="5959652" y="4398156"/>
            <a:ext cx="949953" cy="949948"/>
            <a:chOff x="6913094" y="2649428"/>
            <a:chExt cx="795784" cy="795780"/>
          </a:xfrm>
        </p:grpSpPr>
        <p:sp>
          <p:nvSpPr>
            <p:cNvPr id="126" name="Oval 125">
              <a:extLst>
                <a:ext uri="{FF2B5EF4-FFF2-40B4-BE49-F238E27FC236}">
                  <a16:creationId xmlns:a16="http://schemas.microsoft.com/office/drawing/2014/main" id="{73B9D70E-0CE7-9D92-E832-7AAFA9D73230}"/>
                </a:ext>
              </a:extLst>
            </p:cNvPr>
            <p:cNvSpPr/>
            <p:nvPr/>
          </p:nvSpPr>
          <p:spPr bwMode="auto">
            <a:xfrm>
              <a:off x="6913094" y="2649428"/>
              <a:ext cx="795784" cy="795780"/>
            </a:xfrm>
            <a:prstGeom prst="ellipse">
              <a:avLst/>
            </a:prstGeom>
            <a:solidFill>
              <a:srgbClr val="107C10"/>
            </a:solidFill>
            <a:ln w="571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274281" numCol="1" spcCol="0" rtlCol="0" fromWordArt="0" anchor="b" anchorCtr="0" forceAA="0" compatLnSpc="1">
              <a:prstTxWarp prst="textNoShape">
                <a:avLst/>
              </a:prstTxWarp>
              <a:noAutofit/>
            </a:bodyPr>
            <a:lstStyle/>
            <a:p>
              <a:pPr marL="0" marR="0" lvl="0" indent="0" algn="ctr" defTabSz="950480" rtl="0" eaLnBrk="1" fontAlgn="base" latinLnBrk="0" hangingPunct="1">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gradFill>
                  <a:gsLst>
                    <a:gs pos="83000">
                      <a:srgbClr val="282828"/>
                    </a:gs>
                    <a:gs pos="100000">
                      <a:srgbClr val="282828"/>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127" name="graduate">
              <a:extLst>
                <a:ext uri="{FF2B5EF4-FFF2-40B4-BE49-F238E27FC236}">
                  <a16:creationId xmlns:a16="http://schemas.microsoft.com/office/drawing/2014/main" id="{4146CE20-ED13-9E25-2EE0-93401C865420}"/>
                </a:ext>
              </a:extLst>
            </p:cNvPr>
            <p:cNvSpPr>
              <a:spLocks noChangeAspect="1" noEditPoints="1"/>
            </p:cNvSpPr>
            <p:nvPr/>
          </p:nvSpPr>
          <p:spPr bwMode="auto">
            <a:xfrm>
              <a:off x="7101983" y="2868033"/>
              <a:ext cx="418007" cy="358570"/>
            </a:xfrm>
            <a:custGeom>
              <a:avLst/>
              <a:gdLst>
                <a:gd name="T0" fmla="*/ 103 w 312"/>
                <a:gd name="T1" fmla="*/ 32 h 268"/>
                <a:gd name="T2" fmla="*/ 165 w 312"/>
                <a:gd name="T3" fmla="*/ 0 h 268"/>
                <a:gd name="T4" fmla="*/ 312 w 312"/>
                <a:gd name="T5" fmla="*/ 74 h 268"/>
                <a:gd name="T6" fmla="*/ 165 w 312"/>
                <a:gd name="T7" fmla="*/ 147 h 268"/>
                <a:gd name="T8" fmla="*/ 21 w 312"/>
                <a:gd name="T9" fmla="*/ 74 h 268"/>
                <a:gd name="T10" fmla="*/ 103 w 312"/>
                <a:gd name="T11" fmla="*/ 32 h 268"/>
                <a:gd name="T12" fmla="*/ 87 w 312"/>
                <a:gd name="T13" fmla="*/ 108 h 268"/>
                <a:gd name="T14" fmla="*/ 69 w 312"/>
                <a:gd name="T15" fmla="*/ 174 h 268"/>
                <a:gd name="T16" fmla="*/ 165 w 312"/>
                <a:gd name="T17" fmla="*/ 224 h 268"/>
                <a:gd name="T18" fmla="*/ 260 w 312"/>
                <a:gd name="T19" fmla="*/ 174 h 268"/>
                <a:gd name="T20" fmla="*/ 243 w 312"/>
                <a:gd name="T21" fmla="*/ 108 h 268"/>
                <a:gd name="T22" fmla="*/ 53 w 312"/>
                <a:gd name="T23" fmla="*/ 268 h 268"/>
                <a:gd name="T24" fmla="*/ 53 w 312"/>
                <a:gd name="T25" fmla="*/ 226 h 268"/>
                <a:gd name="T26" fmla="*/ 26 w 312"/>
                <a:gd name="T27" fmla="*/ 200 h 268"/>
                <a:gd name="T28" fmla="*/ 26 w 312"/>
                <a:gd name="T29" fmla="*/ 200 h 268"/>
                <a:gd name="T30" fmla="*/ 0 w 312"/>
                <a:gd name="T31" fmla="*/ 226 h 268"/>
                <a:gd name="T32" fmla="*/ 0 w 312"/>
                <a:gd name="T33" fmla="*/ 268 h 268"/>
                <a:gd name="T34" fmla="*/ 53 w 312"/>
                <a:gd name="T35" fmla="*/ 268 h 268"/>
                <a:gd name="T36" fmla="*/ 26 w 312"/>
                <a:gd name="T37" fmla="*/ 77 h 268"/>
                <a:gd name="T38" fmla="*/ 26 w 312"/>
                <a:gd name="T39" fmla="*/ 20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2" h="268">
                  <a:moveTo>
                    <a:pt x="103" y="32"/>
                  </a:moveTo>
                  <a:cubicBezTo>
                    <a:pt x="165" y="0"/>
                    <a:pt x="165" y="0"/>
                    <a:pt x="165" y="0"/>
                  </a:cubicBezTo>
                  <a:cubicBezTo>
                    <a:pt x="312" y="74"/>
                    <a:pt x="312" y="74"/>
                    <a:pt x="312" y="74"/>
                  </a:cubicBezTo>
                  <a:cubicBezTo>
                    <a:pt x="165" y="147"/>
                    <a:pt x="165" y="147"/>
                    <a:pt x="165" y="147"/>
                  </a:cubicBezTo>
                  <a:cubicBezTo>
                    <a:pt x="21" y="74"/>
                    <a:pt x="21" y="74"/>
                    <a:pt x="21" y="74"/>
                  </a:cubicBezTo>
                  <a:lnTo>
                    <a:pt x="103" y="32"/>
                  </a:lnTo>
                  <a:close/>
                  <a:moveTo>
                    <a:pt x="87" y="108"/>
                  </a:moveTo>
                  <a:cubicBezTo>
                    <a:pt x="69" y="130"/>
                    <a:pt x="69" y="174"/>
                    <a:pt x="69" y="174"/>
                  </a:cubicBezTo>
                  <a:cubicBezTo>
                    <a:pt x="165" y="224"/>
                    <a:pt x="165" y="224"/>
                    <a:pt x="165" y="224"/>
                  </a:cubicBezTo>
                  <a:cubicBezTo>
                    <a:pt x="260" y="174"/>
                    <a:pt x="260" y="174"/>
                    <a:pt x="260" y="174"/>
                  </a:cubicBezTo>
                  <a:cubicBezTo>
                    <a:pt x="260" y="174"/>
                    <a:pt x="260" y="131"/>
                    <a:pt x="243" y="108"/>
                  </a:cubicBezTo>
                  <a:moveTo>
                    <a:pt x="53" y="268"/>
                  </a:moveTo>
                  <a:cubicBezTo>
                    <a:pt x="53" y="226"/>
                    <a:pt x="53" y="226"/>
                    <a:pt x="53" y="226"/>
                  </a:cubicBezTo>
                  <a:cubicBezTo>
                    <a:pt x="53" y="212"/>
                    <a:pt x="41" y="200"/>
                    <a:pt x="26" y="200"/>
                  </a:cubicBezTo>
                  <a:cubicBezTo>
                    <a:pt x="26" y="200"/>
                    <a:pt x="26" y="200"/>
                    <a:pt x="26" y="200"/>
                  </a:cubicBezTo>
                  <a:cubicBezTo>
                    <a:pt x="12" y="200"/>
                    <a:pt x="0" y="212"/>
                    <a:pt x="0" y="226"/>
                  </a:cubicBezTo>
                  <a:cubicBezTo>
                    <a:pt x="0" y="268"/>
                    <a:pt x="0" y="268"/>
                    <a:pt x="0" y="268"/>
                  </a:cubicBezTo>
                  <a:lnTo>
                    <a:pt x="53" y="268"/>
                  </a:lnTo>
                  <a:close/>
                  <a:moveTo>
                    <a:pt x="26" y="77"/>
                  </a:moveTo>
                  <a:cubicBezTo>
                    <a:pt x="26" y="200"/>
                    <a:pt x="26" y="200"/>
                    <a:pt x="26" y="200"/>
                  </a:cubicBezTo>
                </a:path>
              </a:pathLst>
            </a:custGeom>
            <a:no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D90AA99-37B5-9C62-81FB-DCADE9170D1F}"/>
              </a:ext>
              <a:ext uri="{C183D7F6-B498-43B3-948B-1728B52AA6E4}">
                <adec:decorative xmlns:adec="http://schemas.microsoft.com/office/drawing/2017/decorative" val="1"/>
              </a:ext>
            </a:extLst>
          </p:cNvPr>
          <p:cNvGrpSpPr/>
          <p:nvPr/>
        </p:nvGrpSpPr>
        <p:grpSpPr>
          <a:xfrm>
            <a:off x="7220768" y="4398156"/>
            <a:ext cx="949953" cy="949948"/>
            <a:chOff x="5669333" y="1524938"/>
            <a:chExt cx="795784" cy="795780"/>
          </a:xfrm>
          <a:solidFill>
            <a:srgbClr val="E6E6E6"/>
          </a:solidFill>
        </p:grpSpPr>
        <p:sp>
          <p:nvSpPr>
            <p:cNvPr id="129" name="Oval 128">
              <a:extLst>
                <a:ext uri="{FF2B5EF4-FFF2-40B4-BE49-F238E27FC236}">
                  <a16:creationId xmlns:a16="http://schemas.microsoft.com/office/drawing/2014/main" id="{EE5F3B87-83E2-BFC9-CAE7-709C586C4294}"/>
                </a:ext>
              </a:extLst>
            </p:cNvPr>
            <p:cNvSpPr/>
            <p:nvPr/>
          </p:nvSpPr>
          <p:spPr bwMode="auto">
            <a:xfrm>
              <a:off x="5669333" y="1524938"/>
              <a:ext cx="795784" cy="795780"/>
            </a:xfrm>
            <a:prstGeom prst="ellipse">
              <a:avLst/>
            </a:prstGeom>
            <a:grpFill/>
            <a:ln w="571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274281" numCol="1" spcCol="0" rtlCol="0" fromWordArt="0" anchor="b" anchorCtr="0" forceAA="0" compatLnSpc="1">
              <a:prstTxWarp prst="textNoShape">
                <a:avLst/>
              </a:prstTxWarp>
              <a:noAutofit/>
            </a:bodyPr>
            <a:lstStyle/>
            <a:p>
              <a:pPr marL="0" marR="0" lvl="0" indent="0" algn="ctr" defTabSz="950480" rtl="0" eaLnBrk="1" fontAlgn="base" latinLnBrk="0" hangingPunct="1">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gradFill>
                  <a:gsLst>
                    <a:gs pos="83000">
                      <a:srgbClr val="282828"/>
                    </a:gs>
                    <a:gs pos="100000">
                      <a:srgbClr val="282828"/>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130" name="Graphic 11">
              <a:extLst>
                <a:ext uri="{FF2B5EF4-FFF2-40B4-BE49-F238E27FC236}">
                  <a16:creationId xmlns:a16="http://schemas.microsoft.com/office/drawing/2014/main" id="{1778D652-B753-AAF1-742F-3722D226BD6F}"/>
                </a:ext>
              </a:extLst>
            </p:cNvPr>
            <p:cNvSpPr/>
            <p:nvPr/>
          </p:nvSpPr>
          <p:spPr>
            <a:xfrm>
              <a:off x="5930149" y="1716549"/>
              <a:ext cx="274152" cy="391554"/>
            </a:xfrm>
            <a:custGeom>
              <a:avLst/>
              <a:gdLst>
                <a:gd name="connsiteX0" fmla="*/ 318214 w 318214"/>
                <a:gd name="connsiteY0" fmla="*/ 454486 h 454486"/>
                <a:gd name="connsiteX1" fmla="*/ 0 w 318214"/>
                <a:gd name="connsiteY1" fmla="*/ 454486 h 454486"/>
                <a:gd name="connsiteX2" fmla="*/ 0 w 318214"/>
                <a:gd name="connsiteY2" fmla="*/ 212879 h 454486"/>
                <a:gd name="connsiteX3" fmla="*/ 318214 w 318214"/>
                <a:gd name="connsiteY3" fmla="*/ 212879 h 454486"/>
                <a:gd name="connsiteX4" fmla="*/ 318214 w 318214"/>
                <a:gd name="connsiteY4" fmla="*/ 454486 h 454486"/>
                <a:gd name="connsiteX5" fmla="*/ 318214 w 318214"/>
                <a:gd name="connsiteY5" fmla="*/ 454486 h 454486"/>
                <a:gd name="connsiteX6" fmla="*/ 318214 w 318214"/>
                <a:gd name="connsiteY6" fmla="*/ 454486 h 454486"/>
                <a:gd name="connsiteX7" fmla="*/ 261053 w 318214"/>
                <a:gd name="connsiteY7" fmla="*/ 213027 h 454486"/>
                <a:gd name="connsiteX8" fmla="*/ 261053 w 318214"/>
                <a:gd name="connsiteY8" fmla="*/ 101799 h 454486"/>
                <a:gd name="connsiteX9" fmla="*/ 161170 w 318214"/>
                <a:gd name="connsiteY9" fmla="*/ 0 h 454486"/>
                <a:gd name="connsiteX10" fmla="*/ 61286 w 318214"/>
                <a:gd name="connsiteY10" fmla="*/ 101652 h 454486"/>
                <a:gd name="connsiteX11" fmla="*/ 61286 w 318214"/>
                <a:gd name="connsiteY11" fmla="*/ 212879 h 454486"/>
                <a:gd name="connsiteX0" fmla="*/ 318214 w 318214"/>
                <a:gd name="connsiteY0" fmla="*/ 454486 h 454486"/>
                <a:gd name="connsiteX1" fmla="*/ 0 w 318214"/>
                <a:gd name="connsiteY1" fmla="*/ 454486 h 454486"/>
                <a:gd name="connsiteX2" fmla="*/ 0 w 318214"/>
                <a:gd name="connsiteY2" fmla="*/ 212879 h 454486"/>
                <a:gd name="connsiteX3" fmla="*/ 318214 w 318214"/>
                <a:gd name="connsiteY3" fmla="*/ 212879 h 454486"/>
                <a:gd name="connsiteX4" fmla="*/ 318214 w 318214"/>
                <a:gd name="connsiteY4" fmla="*/ 454486 h 454486"/>
                <a:gd name="connsiteX5" fmla="*/ 318214 w 318214"/>
                <a:gd name="connsiteY5" fmla="*/ 454486 h 454486"/>
                <a:gd name="connsiteX6" fmla="*/ 318214 w 318214"/>
                <a:gd name="connsiteY6" fmla="*/ 454486 h 454486"/>
                <a:gd name="connsiteX7" fmla="*/ 261053 w 318214"/>
                <a:gd name="connsiteY7" fmla="*/ 213027 h 454486"/>
                <a:gd name="connsiteX8" fmla="*/ 261053 w 318214"/>
                <a:gd name="connsiteY8" fmla="*/ 101799 h 454486"/>
                <a:gd name="connsiteX9" fmla="*/ 161170 w 318214"/>
                <a:gd name="connsiteY9" fmla="*/ 0 h 454486"/>
                <a:gd name="connsiteX10" fmla="*/ 61286 w 318214"/>
                <a:gd name="connsiteY10" fmla="*/ 101652 h 454486"/>
                <a:gd name="connsiteX11" fmla="*/ 61286 w 318214"/>
                <a:gd name="connsiteY11" fmla="*/ 212879 h 45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14" h="454486">
                  <a:moveTo>
                    <a:pt x="318214" y="454486"/>
                  </a:moveTo>
                  <a:lnTo>
                    <a:pt x="0" y="454486"/>
                  </a:lnTo>
                  <a:lnTo>
                    <a:pt x="0" y="212879"/>
                  </a:lnTo>
                  <a:lnTo>
                    <a:pt x="318214" y="212879"/>
                  </a:lnTo>
                  <a:lnTo>
                    <a:pt x="318214" y="454486"/>
                  </a:lnTo>
                  <a:lnTo>
                    <a:pt x="318214" y="454486"/>
                  </a:lnTo>
                  <a:lnTo>
                    <a:pt x="318214" y="454486"/>
                  </a:lnTo>
                  <a:close/>
                  <a:moveTo>
                    <a:pt x="261053" y="213027"/>
                  </a:moveTo>
                  <a:lnTo>
                    <a:pt x="261053" y="101799"/>
                  </a:lnTo>
                  <a:cubicBezTo>
                    <a:pt x="261053" y="46112"/>
                    <a:pt x="217152" y="0"/>
                    <a:pt x="161170" y="0"/>
                  </a:cubicBezTo>
                  <a:cubicBezTo>
                    <a:pt x="105187" y="0"/>
                    <a:pt x="61286" y="46112"/>
                    <a:pt x="61286" y="101652"/>
                  </a:cubicBezTo>
                  <a:lnTo>
                    <a:pt x="61286" y="212879"/>
                  </a:lnTo>
                </a:path>
              </a:pathLst>
            </a:custGeom>
            <a:grpFill/>
            <a:ln w="1905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0247AA08-2EA7-95DE-9890-B2F43351D174}"/>
              </a:ext>
              <a:ext uri="{C183D7F6-B498-43B3-948B-1728B52AA6E4}">
                <adec:decorative xmlns:adec="http://schemas.microsoft.com/office/drawing/2017/decorative" val="1"/>
              </a:ext>
            </a:extLst>
          </p:cNvPr>
          <p:cNvGrpSpPr/>
          <p:nvPr/>
        </p:nvGrpSpPr>
        <p:grpSpPr>
          <a:xfrm>
            <a:off x="4698535" y="4398156"/>
            <a:ext cx="949953" cy="949948"/>
            <a:chOff x="7020084" y="4077791"/>
            <a:chExt cx="795784" cy="795780"/>
          </a:xfrm>
        </p:grpSpPr>
        <p:sp>
          <p:nvSpPr>
            <p:cNvPr id="132" name="Oval 131">
              <a:extLst>
                <a:ext uri="{FF2B5EF4-FFF2-40B4-BE49-F238E27FC236}">
                  <a16:creationId xmlns:a16="http://schemas.microsoft.com/office/drawing/2014/main" id="{FD7E92A3-B14F-F685-824D-8C41037D4D91}"/>
                </a:ext>
              </a:extLst>
            </p:cNvPr>
            <p:cNvSpPr/>
            <p:nvPr/>
          </p:nvSpPr>
          <p:spPr bwMode="auto">
            <a:xfrm>
              <a:off x="7020084" y="4077791"/>
              <a:ext cx="795784" cy="795780"/>
            </a:xfrm>
            <a:prstGeom prst="ellipse">
              <a:avLst/>
            </a:prstGeom>
            <a:solidFill>
              <a:srgbClr val="000000"/>
            </a:solidFill>
            <a:ln w="571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274281" numCol="1" spcCol="0" rtlCol="0" fromWordArt="0" anchor="b" anchorCtr="0" forceAA="0" compatLnSpc="1">
              <a:prstTxWarp prst="textNoShape">
                <a:avLst/>
              </a:prstTxWarp>
              <a:noAutofit/>
            </a:bodyPr>
            <a:lstStyle/>
            <a:p>
              <a:pPr marL="0" marR="0" lvl="0" indent="0" algn="ctr" defTabSz="950480" rtl="0" eaLnBrk="1" fontAlgn="base" latinLnBrk="0" hangingPunct="1">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gradFill>
                  <a:gsLst>
                    <a:gs pos="83000">
                      <a:srgbClr val="282828"/>
                    </a:gs>
                    <a:gs pos="100000">
                      <a:srgbClr val="282828"/>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nvGrpSpPr>
            <p:cNvPr id="133" name="Group 132">
              <a:extLst>
                <a:ext uri="{FF2B5EF4-FFF2-40B4-BE49-F238E27FC236}">
                  <a16:creationId xmlns:a16="http://schemas.microsoft.com/office/drawing/2014/main" id="{15929C34-C233-50AB-A08F-7D30C20F4197}"/>
                </a:ext>
              </a:extLst>
            </p:cNvPr>
            <p:cNvGrpSpPr/>
            <p:nvPr/>
          </p:nvGrpSpPr>
          <p:grpSpPr>
            <a:xfrm>
              <a:off x="7198141" y="4255846"/>
              <a:ext cx="439671" cy="439671"/>
              <a:chOff x="4597275" y="3988482"/>
              <a:chExt cx="485032" cy="485032"/>
            </a:xfrm>
          </p:grpSpPr>
          <p:sp>
            <p:nvSpPr>
              <p:cNvPr id="134" name="Freeform 43">
                <a:extLst>
                  <a:ext uri="{FF2B5EF4-FFF2-40B4-BE49-F238E27FC236}">
                    <a16:creationId xmlns:a16="http://schemas.microsoft.com/office/drawing/2014/main" id="{23EF1859-A108-8E70-E0EB-FE3A9A0E4EDA}"/>
                  </a:ext>
                </a:extLst>
              </p:cNvPr>
              <p:cNvSpPr/>
              <p:nvPr/>
            </p:nvSpPr>
            <p:spPr>
              <a:xfrm>
                <a:off x="4597275" y="3988482"/>
                <a:ext cx="485032" cy="485032"/>
              </a:xfrm>
              <a:custGeom>
                <a:avLst/>
                <a:gdLst>
                  <a:gd name="connsiteX0" fmla="*/ 266700 w 266700"/>
                  <a:gd name="connsiteY0" fmla="*/ 152400 h 266700"/>
                  <a:gd name="connsiteX1" fmla="*/ 266700 w 266700"/>
                  <a:gd name="connsiteY1" fmla="*/ 114300 h 266700"/>
                  <a:gd name="connsiteX2" fmla="*/ 238125 w 266700"/>
                  <a:gd name="connsiteY2" fmla="*/ 109728 h 266700"/>
                  <a:gd name="connsiteX3" fmla="*/ 224695 w 266700"/>
                  <a:gd name="connsiteY3" fmla="*/ 76200 h 266700"/>
                  <a:gd name="connsiteX4" fmla="*/ 241364 w 266700"/>
                  <a:gd name="connsiteY4" fmla="*/ 53054 h 266700"/>
                  <a:gd name="connsiteX5" fmla="*/ 213931 w 266700"/>
                  <a:gd name="connsiteY5" fmla="*/ 25337 h 266700"/>
                  <a:gd name="connsiteX6" fmla="*/ 190500 w 266700"/>
                  <a:gd name="connsiteY6" fmla="*/ 42005 h 266700"/>
                  <a:gd name="connsiteX7" fmla="*/ 157353 w 266700"/>
                  <a:gd name="connsiteY7" fmla="*/ 28575 h 266700"/>
                  <a:gd name="connsiteX8" fmla="*/ 152400 w 266700"/>
                  <a:gd name="connsiteY8" fmla="*/ 0 h 266700"/>
                  <a:gd name="connsiteX9" fmla="*/ 114300 w 266700"/>
                  <a:gd name="connsiteY9" fmla="*/ 0 h 266700"/>
                  <a:gd name="connsiteX10" fmla="*/ 109728 w 266700"/>
                  <a:gd name="connsiteY10" fmla="*/ 28575 h 266700"/>
                  <a:gd name="connsiteX11" fmla="*/ 76200 w 266700"/>
                  <a:gd name="connsiteY11" fmla="*/ 42005 h 266700"/>
                  <a:gd name="connsiteX12" fmla="*/ 52769 w 266700"/>
                  <a:gd name="connsiteY12" fmla="*/ 25337 h 266700"/>
                  <a:gd name="connsiteX13" fmla="*/ 25337 w 266700"/>
                  <a:gd name="connsiteY13" fmla="*/ 52769 h 266700"/>
                  <a:gd name="connsiteX14" fmla="*/ 42005 w 266700"/>
                  <a:gd name="connsiteY14" fmla="*/ 76200 h 266700"/>
                  <a:gd name="connsiteX15" fmla="*/ 28575 w 266700"/>
                  <a:gd name="connsiteY15" fmla="*/ 109347 h 266700"/>
                  <a:gd name="connsiteX16" fmla="*/ 0 w 266700"/>
                  <a:gd name="connsiteY16" fmla="*/ 114300 h 266700"/>
                  <a:gd name="connsiteX17" fmla="*/ 0 w 266700"/>
                  <a:gd name="connsiteY17" fmla="*/ 152400 h 266700"/>
                  <a:gd name="connsiteX18" fmla="*/ 28575 w 266700"/>
                  <a:gd name="connsiteY18" fmla="*/ 156972 h 266700"/>
                  <a:gd name="connsiteX19" fmla="*/ 42005 w 266700"/>
                  <a:gd name="connsiteY19" fmla="*/ 190500 h 266700"/>
                  <a:gd name="connsiteX20" fmla="*/ 25337 w 266700"/>
                  <a:gd name="connsiteY20" fmla="*/ 213931 h 266700"/>
                  <a:gd name="connsiteX21" fmla="*/ 52769 w 266700"/>
                  <a:gd name="connsiteY21" fmla="*/ 241364 h 266700"/>
                  <a:gd name="connsiteX22" fmla="*/ 76200 w 266700"/>
                  <a:gd name="connsiteY22" fmla="*/ 224695 h 266700"/>
                  <a:gd name="connsiteX23" fmla="*/ 109347 w 266700"/>
                  <a:gd name="connsiteY23" fmla="*/ 238125 h 266700"/>
                  <a:gd name="connsiteX24" fmla="*/ 114300 w 266700"/>
                  <a:gd name="connsiteY24" fmla="*/ 266700 h 266700"/>
                  <a:gd name="connsiteX25" fmla="*/ 152400 w 266700"/>
                  <a:gd name="connsiteY25" fmla="*/ 266700 h 266700"/>
                  <a:gd name="connsiteX26" fmla="*/ 156972 w 266700"/>
                  <a:gd name="connsiteY26" fmla="*/ 238125 h 266700"/>
                  <a:gd name="connsiteX27" fmla="*/ 190500 w 266700"/>
                  <a:gd name="connsiteY27" fmla="*/ 224695 h 266700"/>
                  <a:gd name="connsiteX28" fmla="*/ 213646 w 266700"/>
                  <a:gd name="connsiteY28" fmla="*/ 241364 h 266700"/>
                  <a:gd name="connsiteX29" fmla="*/ 241078 w 266700"/>
                  <a:gd name="connsiteY29" fmla="*/ 213931 h 266700"/>
                  <a:gd name="connsiteX30" fmla="*/ 224695 w 266700"/>
                  <a:gd name="connsiteY30" fmla="*/ 190500 h 266700"/>
                  <a:gd name="connsiteX31" fmla="*/ 238125 w 266700"/>
                  <a:gd name="connsiteY31" fmla="*/ 157353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6700" h="266700">
                    <a:moveTo>
                      <a:pt x="266700" y="152400"/>
                    </a:moveTo>
                    <a:lnTo>
                      <a:pt x="266700" y="114300"/>
                    </a:lnTo>
                    <a:lnTo>
                      <a:pt x="238125" y="109728"/>
                    </a:lnTo>
                    <a:cubicBezTo>
                      <a:pt x="235590" y="97868"/>
                      <a:pt x="231048" y="86530"/>
                      <a:pt x="224695" y="76200"/>
                    </a:cubicBezTo>
                    <a:lnTo>
                      <a:pt x="241364" y="53054"/>
                    </a:lnTo>
                    <a:lnTo>
                      <a:pt x="213931" y="25337"/>
                    </a:lnTo>
                    <a:lnTo>
                      <a:pt x="190500" y="42005"/>
                    </a:lnTo>
                    <a:cubicBezTo>
                      <a:pt x="180287" y="35692"/>
                      <a:pt x="169080" y="31151"/>
                      <a:pt x="157353" y="28575"/>
                    </a:cubicBezTo>
                    <a:lnTo>
                      <a:pt x="152400" y="0"/>
                    </a:lnTo>
                    <a:lnTo>
                      <a:pt x="114300" y="0"/>
                    </a:lnTo>
                    <a:lnTo>
                      <a:pt x="109728" y="28575"/>
                    </a:lnTo>
                    <a:cubicBezTo>
                      <a:pt x="97868" y="31110"/>
                      <a:pt x="86530" y="35652"/>
                      <a:pt x="76200" y="42005"/>
                    </a:cubicBezTo>
                    <a:lnTo>
                      <a:pt x="52769" y="25337"/>
                    </a:lnTo>
                    <a:lnTo>
                      <a:pt x="25337" y="52769"/>
                    </a:lnTo>
                    <a:lnTo>
                      <a:pt x="42005" y="76200"/>
                    </a:lnTo>
                    <a:cubicBezTo>
                      <a:pt x="35662" y="86397"/>
                      <a:pt x="31119" y="97610"/>
                      <a:pt x="28575" y="109347"/>
                    </a:cubicBezTo>
                    <a:lnTo>
                      <a:pt x="0" y="114300"/>
                    </a:lnTo>
                    <a:lnTo>
                      <a:pt x="0" y="152400"/>
                    </a:lnTo>
                    <a:lnTo>
                      <a:pt x="28575" y="156972"/>
                    </a:lnTo>
                    <a:cubicBezTo>
                      <a:pt x="31110" y="168832"/>
                      <a:pt x="35652" y="180170"/>
                      <a:pt x="42005" y="190500"/>
                    </a:cubicBezTo>
                    <a:lnTo>
                      <a:pt x="25337" y="213931"/>
                    </a:lnTo>
                    <a:lnTo>
                      <a:pt x="52769" y="241364"/>
                    </a:lnTo>
                    <a:lnTo>
                      <a:pt x="76200" y="224695"/>
                    </a:lnTo>
                    <a:cubicBezTo>
                      <a:pt x="86413" y="231008"/>
                      <a:pt x="97620" y="235548"/>
                      <a:pt x="109347" y="238125"/>
                    </a:cubicBezTo>
                    <a:lnTo>
                      <a:pt x="114300" y="266700"/>
                    </a:lnTo>
                    <a:lnTo>
                      <a:pt x="152400" y="266700"/>
                    </a:lnTo>
                    <a:lnTo>
                      <a:pt x="156972" y="238125"/>
                    </a:lnTo>
                    <a:cubicBezTo>
                      <a:pt x="168832" y="235590"/>
                      <a:pt x="180170" y="231048"/>
                      <a:pt x="190500" y="224695"/>
                    </a:cubicBezTo>
                    <a:lnTo>
                      <a:pt x="213646" y="241364"/>
                    </a:lnTo>
                    <a:lnTo>
                      <a:pt x="241078" y="213931"/>
                    </a:lnTo>
                    <a:lnTo>
                      <a:pt x="224695" y="190500"/>
                    </a:lnTo>
                    <a:cubicBezTo>
                      <a:pt x="231008" y="180287"/>
                      <a:pt x="235548" y="169080"/>
                      <a:pt x="238125" y="157353"/>
                    </a:cubicBezTo>
                    <a:close/>
                  </a:path>
                </a:pathLst>
              </a:custGeom>
              <a:no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135" name="Group 134">
                <a:extLst>
                  <a:ext uri="{FF2B5EF4-FFF2-40B4-BE49-F238E27FC236}">
                    <a16:creationId xmlns:a16="http://schemas.microsoft.com/office/drawing/2014/main" id="{0D6821A9-2EA4-7618-9674-BF5C53FA556F}"/>
                  </a:ext>
                </a:extLst>
              </p:cNvPr>
              <p:cNvGrpSpPr/>
              <p:nvPr/>
            </p:nvGrpSpPr>
            <p:grpSpPr>
              <a:xfrm>
                <a:off x="4694358" y="4085565"/>
                <a:ext cx="290867" cy="290867"/>
                <a:chOff x="4694358" y="4085565"/>
                <a:chExt cx="290867" cy="290867"/>
              </a:xfrm>
            </p:grpSpPr>
            <p:sp>
              <p:nvSpPr>
                <p:cNvPr id="136" name="Oval 135">
                  <a:extLst>
                    <a:ext uri="{FF2B5EF4-FFF2-40B4-BE49-F238E27FC236}">
                      <a16:creationId xmlns:a16="http://schemas.microsoft.com/office/drawing/2014/main" id="{2C104346-18B3-61C8-5DD2-1CA2B76F7555}"/>
                    </a:ext>
                  </a:extLst>
                </p:cNvPr>
                <p:cNvSpPr/>
                <p:nvPr/>
              </p:nvSpPr>
              <p:spPr bwMode="auto">
                <a:xfrm>
                  <a:off x="4694358" y="4085565"/>
                  <a:ext cx="290867" cy="290867"/>
                </a:xfrm>
                <a:prstGeom prst="ellipse">
                  <a:avLst/>
                </a:prstGeom>
                <a:no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7" name="Freeform: Shape 103">
                  <a:extLst>
                    <a:ext uri="{FF2B5EF4-FFF2-40B4-BE49-F238E27FC236}">
                      <a16:creationId xmlns:a16="http://schemas.microsoft.com/office/drawing/2014/main" id="{4975EA5E-3532-D8F7-4506-90373ACB909E}"/>
                    </a:ext>
                  </a:extLst>
                </p:cNvPr>
                <p:cNvSpPr/>
                <p:nvPr/>
              </p:nvSpPr>
              <p:spPr>
                <a:xfrm>
                  <a:off x="4707336" y="4149188"/>
                  <a:ext cx="207837" cy="200594"/>
                </a:xfrm>
                <a:custGeom>
                  <a:avLst/>
                  <a:gdLst>
                    <a:gd name="connsiteX0" fmla="*/ 106078 w 185797"/>
                    <a:gd name="connsiteY0" fmla="*/ 802 h 179322"/>
                    <a:gd name="connsiteX1" fmla="*/ 145989 w 185797"/>
                    <a:gd name="connsiteY1" fmla="*/ 6520 h 179322"/>
                    <a:gd name="connsiteX2" fmla="*/ 95739 w 185797"/>
                    <a:gd name="connsiteY2" fmla="*/ 53873 h 179322"/>
                    <a:gd name="connsiteX3" fmla="*/ 130650 w 185797"/>
                    <a:gd name="connsiteY3" fmla="*/ 90990 h 179322"/>
                    <a:gd name="connsiteX4" fmla="*/ 181034 w 185797"/>
                    <a:gd name="connsiteY4" fmla="*/ 43512 h 179322"/>
                    <a:gd name="connsiteX5" fmla="*/ 163511 w 185797"/>
                    <a:gd name="connsiteY5" fmla="*/ 119442 h 179322"/>
                    <a:gd name="connsiteX6" fmla="*/ 114474 w 185797"/>
                    <a:gd name="connsiteY6" fmla="*/ 138059 h 179322"/>
                    <a:gd name="connsiteX7" fmla="*/ 94144 w 185797"/>
                    <a:gd name="connsiteY7" fmla="*/ 133429 h 179322"/>
                    <a:gd name="connsiteX8" fmla="*/ 45350 w 185797"/>
                    <a:gd name="connsiteY8" fmla="*/ 179322 h 179322"/>
                    <a:gd name="connsiteX9" fmla="*/ 0 w 185797"/>
                    <a:gd name="connsiteY9" fmla="*/ 131105 h 179322"/>
                    <a:gd name="connsiteX10" fmla="*/ 50171 w 185797"/>
                    <a:gd name="connsiteY10" fmla="*/ 83917 h 179322"/>
                    <a:gd name="connsiteX11" fmla="*/ 47549 w 185797"/>
                    <a:gd name="connsiteY11" fmla="*/ 67484 h 179322"/>
                    <a:gd name="connsiteX12" fmla="*/ 69087 w 185797"/>
                    <a:gd name="connsiteY12" fmla="*/ 19176 h 179322"/>
                    <a:gd name="connsiteX13" fmla="*/ 106078 w 185797"/>
                    <a:gd name="connsiteY13" fmla="*/ 802 h 179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797" h="179322">
                      <a:moveTo>
                        <a:pt x="106078" y="802"/>
                      </a:moveTo>
                      <a:cubicBezTo>
                        <a:pt x="119463" y="-1267"/>
                        <a:pt x="133334" y="680"/>
                        <a:pt x="145989" y="6520"/>
                      </a:cubicBezTo>
                      <a:lnTo>
                        <a:pt x="95739" y="53873"/>
                      </a:lnTo>
                      <a:lnTo>
                        <a:pt x="130650" y="90990"/>
                      </a:lnTo>
                      <a:lnTo>
                        <a:pt x="181034" y="43512"/>
                      </a:lnTo>
                      <a:cubicBezTo>
                        <a:pt x="190768" y="69796"/>
                        <a:pt x="185901" y="99972"/>
                        <a:pt x="163511" y="119442"/>
                      </a:cubicBezTo>
                      <a:cubicBezTo>
                        <a:pt x="149883" y="132583"/>
                        <a:pt x="132118" y="138668"/>
                        <a:pt x="114474" y="138059"/>
                      </a:cubicBezTo>
                      <a:lnTo>
                        <a:pt x="94144" y="133429"/>
                      </a:lnTo>
                      <a:lnTo>
                        <a:pt x="45350" y="179322"/>
                      </a:lnTo>
                      <a:lnTo>
                        <a:pt x="0" y="131105"/>
                      </a:lnTo>
                      <a:lnTo>
                        <a:pt x="50171" y="83917"/>
                      </a:lnTo>
                      <a:lnTo>
                        <a:pt x="47549" y="67484"/>
                      </a:lnTo>
                      <a:cubicBezTo>
                        <a:pt x="48158" y="49840"/>
                        <a:pt x="55459" y="32317"/>
                        <a:pt x="69087" y="19176"/>
                      </a:cubicBezTo>
                      <a:cubicBezTo>
                        <a:pt x="79795" y="8954"/>
                        <a:pt x="92693" y="2870"/>
                        <a:pt x="106078" y="802"/>
                      </a:cubicBezTo>
                      <a:close/>
                    </a:path>
                  </a:pathLst>
                </a:custGeom>
                <a:noFill/>
                <a:ln w="1905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grpSp>
      <p:sp>
        <p:nvSpPr>
          <p:cNvPr id="138" name="building_8">
            <a:extLst>
              <a:ext uri="{FF2B5EF4-FFF2-40B4-BE49-F238E27FC236}">
                <a16:creationId xmlns:a16="http://schemas.microsoft.com/office/drawing/2014/main" id="{3F25751B-56D6-2218-AE6B-38893AEC156E}"/>
              </a:ext>
              <a:ext uri="{C183D7F6-B498-43B3-948B-1728B52AA6E4}">
                <adec:decorative xmlns:adec="http://schemas.microsoft.com/office/drawing/2017/decorative" val="1"/>
              </a:ext>
            </a:extLst>
          </p:cNvPr>
          <p:cNvSpPr>
            <a:spLocks noChangeAspect="1" noEditPoints="1"/>
          </p:cNvSpPr>
          <p:nvPr/>
        </p:nvSpPr>
        <p:spPr bwMode="auto">
          <a:xfrm>
            <a:off x="9549567" y="4147513"/>
            <a:ext cx="686436" cy="745520"/>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285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139" name="Group 138">
            <a:extLst>
              <a:ext uri="{FF2B5EF4-FFF2-40B4-BE49-F238E27FC236}">
                <a16:creationId xmlns:a16="http://schemas.microsoft.com/office/drawing/2014/main" id="{52965D22-E594-BE99-63B4-9AFFCD0E3BB9}"/>
              </a:ext>
              <a:ext uri="{C183D7F6-B498-43B3-948B-1728B52AA6E4}">
                <adec:decorative xmlns:adec="http://schemas.microsoft.com/office/drawing/2017/decorative" val="1"/>
              </a:ext>
            </a:extLst>
          </p:cNvPr>
          <p:cNvGrpSpPr/>
          <p:nvPr/>
        </p:nvGrpSpPr>
        <p:grpSpPr>
          <a:xfrm>
            <a:off x="2176301" y="4398156"/>
            <a:ext cx="949953" cy="949948"/>
            <a:chOff x="2176301" y="3121148"/>
            <a:chExt cx="949953" cy="949948"/>
          </a:xfrm>
        </p:grpSpPr>
        <p:sp>
          <p:nvSpPr>
            <p:cNvPr id="140" name="Oval 139">
              <a:extLst>
                <a:ext uri="{FF2B5EF4-FFF2-40B4-BE49-F238E27FC236}">
                  <a16:creationId xmlns:a16="http://schemas.microsoft.com/office/drawing/2014/main" id="{FE96D7CD-FC00-70B1-706F-FA31C0F78FBF}"/>
                </a:ext>
              </a:extLst>
            </p:cNvPr>
            <p:cNvSpPr/>
            <p:nvPr/>
          </p:nvSpPr>
          <p:spPr bwMode="auto">
            <a:xfrm>
              <a:off x="2176301" y="3121148"/>
              <a:ext cx="949953" cy="949948"/>
            </a:xfrm>
            <a:prstGeom prst="ellipse">
              <a:avLst/>
            </a:prstGeom>
            <a:solidFill>
              <a:srgbClr val="7A7A7A"/>
            </a:solidFill>
            <a:ln w="571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274281" numCol="1" spcCol="0" rtlCol="0" fromWordArt="0" anchor="b" anchorCtr="0" forceAA="0" compatLnSpc="1">
              <a:prstTxWarp prst="textNoShape">
                <a:avLst/>
              </a:prstTxWarp>
              <a:noAutofit/>
            </a:bodyPr>
            <a:lstStyle/>
            <a:p>
              <a:pPr marL="0" marR="0" lvl="0" indent="0" algn="ctr" defTabSz="950480" rtl="0" eaLnBrk="1" fontAlgn="base" latinLnBrk="0" hangingPunct="1">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gradFill>
                  <a:gsLst>
                    <a:gs pos="83000">
                      <a:srgbClr val="282828"/>
                    </a:gs>
                    <a:gs pos="100000">
                      <a:srgbClr val="282828"/>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nvGrpSpPr>
            <p:cNvPr id="141" name="Group 140">
              <a:extLst>
                <a:ext uri="{FF2B5EF4-FFF2-40B4-BE49-F238E27FC236}">
                  <a16:creationId xmlns:a16="http://schemas.microsoft.com/office/drawing/2014/main" id="{67156B24-D0A7-2AC6-280C-4F9885AD9C9A}"/>
                </a:ext>
              </a:extLst>
            </p:cNvPr>
            <p:cNvGrpSpPr/>
            <p:nvPr/>
          </p:nvGrpSpPr>
          <p:grpSpPr>
            <a:xfrm>
              <a:off x="2421098" y="3368185"/>
              <a:ext cx="460358" cy="455875"/>
              <a:chOff x="1798695" y="2230980"/>
              <a:chExt cx="293369" cy="290512"/>
            </a:xfrm>
          </p:grpSpPr>
          <p:sp>
            <p:nvSpPr>
              <p:cNvPr id="142" name="Graphic 3">
                <a:extLst>
                  <a:ext uri="{FF2B5EF4-FFF2-40B4-BE49-F238E27FC236}">
                    <a16:creationId xmlns:a16="http://schemas.microsoft.com/office/drawing/2014/main" id="{3954EABC-7C6F-EC81-3442-A8C06506ACE4}"/>
                  </a:ext>
                </a:extLst>
              </p:cNvPr>
              <p:cNvSpPr/>
              <p:nvPr/>
            </p:nvSpPr>
            <p:spPr>
              <a:xfrm>
                <a:off x="1798695" y="2234790"/>
                <a:ext cx="273367" cy="286702"/>
              </a:xfrm>
              <a:custGeom>
                <a:avLst/>
                <a:gdLst>
                  <a:gd name="connsiteX0" fmla="*/ 273368 w 273367"/>
                  <a:gd name="connsiteY0" fmla="*/ 205740 h 286702"/>
                  <a:gd name="connsiteX1" fmla="*/ 143828 w 273367"/>
                  <a:gd name="connsiteY1" fmla="*/ 286703 h 286702"/>
                  <a:gd name="connsiteX2" fmla="*/ 0 w 273367"/>
                  <a:gd name="connsiteY2" fmla="*/ 142875 h 286702"/>
                  <a:gd name="connsiteX3" fmla="*/ 143828 w 273367"/>
                  <a:gd name="connsiteY3" fmla="*/ 0 h 286702"/>
                  <a:gd name="connsiteX4" fmla="*/ 219075 w 273367"/>
                  <a:gd name="connsiteY4" fmla="*/ 20955 h 286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367" h="286702">
                    <a:moveTo>
                      <a:pt x="273368" y="205740"/>
                    </a:moveTo>
                    <a:cubicBezTo>
                      <a:pt x="250508" y="254318"/>
                      <a:pt x="200978" y="286703"/>
                      <a:pt x="143828" y="286703"/>
                    </a:cubicBezTo>
                    <a:cubicBezTo>
                      <a:pt x="64770" y="286703"/>
                      <a:pt x="0" y="222885"/>
                      <a:pt x="0" y="142875"/>
                    </a:cubicBezTo>
                    <a:cubicBezTo>
                      <a:pt x="0" y="62865"/>
                      <a:pt x="64770" y="0"/>
                      <a:pt x="143828" y="0"/>
                    </a:cubicBezTo>
                    <a:cubicBezTo>
                      <a:pt x="171450" y="0"/>
                      <a:pt x="197168" y="7620"/>
                      <a:pt x="219075" y="20955"/>
                    </a:cubicBezTo>
                  </a:path>
                </a:pathLst>
              </a:custGeom>
              <a:noFill/>
              <a:ln w="19050" cap="sq">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3" name="Graphic 3">
                <a:extLst>
                  <a:ext uri="{FF2B5EF4-FFF2-40B4-BE49-F238E27FC236}">
                    <a16:creationId xmlns:a16="http://schemas.microsoft.com/office/drawing/2014/main" id="{BA6E1E45-6CFE-AA7E-AD26-19B98FA77AB2}"/>
                  </a:ext>
                </a:extLst>
              </p:cNvPr>
              <p:cNvSpPr/>
              <p:nvPr/>
            </p:nvSpPr>
            <p:spPr>
              <a:xfrm>
                <a:off x="1844415" y="2279558"/>
                <a:ext cx="185737" cy="197167"/>
              </a:xfrm>
              <a:custGeom>
                <a:avLst/>
                <a:gdLst>
                  <a:gd name="connsiteX0" fmla="*/ 185738 w 185737"/>
                  <a:gd name="connsiteY0" fmla="*/ 142875 h 197167"/>
                  <a:gd name="connsiteX1" fmla="*/ 98108 w 185737"/>
                  <a:gd name="connsiteY1" fmla="*/ 197168 h 197167"/>
                  <a:gd name="connsiteX2" fmla="*/ 0 w 185737"/>
                  <a:gd name="connsiteY2" fmla="*/ 99060 h 197167"/>
                  <a:gd name="connsiteX3" fmla="*/ 98108 w 185737"/>
                  <a:gd name="connsiteY3" fmla="*/ 0 h 197167"/>
                  <a:gd name="connsiteX4" fmla="*/ 143828 w 185737"/>
                  <a:gd name="connsiteY4" fmla="*/ 11430 h 197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 h="197167">
                    <a:moveTo>
                      <a:pt x="185738" y="142875"/>
                    </a:moveTo>
                    <a:cubicBezTo>
                      <a:pt x="169545" y="175260"/>
                      <a:pt x="136208" y="197168"/>
                      <a:pt x="98108" y="197168"/>
                    </a:cubicBezTo>
                    <a:cubicBezTo>
                      <a:pt x="43815" y="197168"/>
                      <a:pt x="0" y="153353"/>
                      <a:pt x="0" y="99060"/>
                    </a:cubicBezTo>
                    <a:cubicBezTo>
                      <a:pt x="0" y="44768"/>
                      <a:pt x="43815" y="0"/>
                      <a:pt x="98108" y="0"/>
                    </a:cubicBezTo>
                    <a:cubicBezTo>
                      <a:pt x="114300" y="0"/>
                      <a:pt x="130493" y="3810"/>
                      <a:pt x="143828" y="11430"/>
                    </a:cubicBezTo>
                  </a:path>
                </a:pathLst>
              </a:custGeom>
              <a:noFill/>
              <a:ln w="19050" cap="sq">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4" name="Graphic 3">
                <a:extLst>
                  <a:ext uri="{FF2B5EF4-FFF2-40B4-BE49-F238E27FC236}">
                    <a16:creationId xmlns:a16="http://schemas.microsoft.com/office/drawing/2014/main" id="{3758581E-747D-C6D6-7978-DD6E4ADF3DF1}"/>
                  </a:ext>
                </a:extLst>
              </p:cNvPr>
              <p:cNvSpPr/>
              <p:nvPr/>
            </p:nvSpPr>
            <p:spPr>
              <a:xfrm>
                <a:off x="1894897" y="2330992"/>
                <a:ext cx="88582" cy="95250"/>
              </a:xfrm>
              <a:custGeom>
                <a:avLst/>
                <a:gdLst>
                  <a:gd name="connsiteX0" fmla="*/ 88583 w 88582"/>
                  <a:gd name="connsiteY0" fmla="*/ 71438 h 95250"/>
                  <a:gd name="connsiteX1" fmla="*/ 47625 w 88582"/>
                  <a:gd name="connsiteY1" fmla="*/ 95250 h 95250"/>
                  <a:gd name="connsiteX2" fmla="*/ 0 w 88582"/>
                  <a:gd name="connsiteY2" fmla="*/ 47625 h 95250"/>
                  <a:gd name="connsiteX3" fmla="*/ 47625 w 88582"/>
                  <a:gd name="connsiteY3" fmla="*/ 0 h 95250"/>
                </a:gdLst>
                <a:ahLst/>
                <a:cxnLst>
                  <a:cxn ang="0">
                    <a:pos x="connsiteX0" y="connsiteY0"/>
                  </a:cxn>
                  <a:cxn ang="0">
                    <a:pos x="connsiteX1" y="connsiteY1"/>
                  </a:cxn>
                  <a:cxn ang="0">
                    <a:pos x="connsiteX2" y="connsiteY2"/>
                  </a:cxn>
                  <a:cxn ang="0">
                    <a:pos x="connsiteX3" y="connsiteY3"/>
                  </a:cxn>
                </a:cxnLst>
                <a:rect l="l" t="t" r="r" b="b"/>
                <a:pathLst>
                  <a:path w="88582" h="95250">
                    <a:moveTo>
                      <a:pt x="88583" y="71438"/>
                    </a:moveTo>
                    <a:cubicBezTo>
                      <a:pt x="80010" y="85725"/>
                      <a:pt x="64770" y="95250"/>
                      <a:pt x="47625" y="95250"/>
                    </a:cubicBezTo>
                    <a:cubicBezTo>
                      <a:pt x="20955" y="95250"/>
                      <a:pt x="0" y="74295"/>
                      <a:pt x="0" y="47625"/>
                    </a:cubicBezTo>
                    <a:cubicBezTo>
                      <a:pt x="0" y="20955"/>
                      <a:pt x="20955" y="0"/>
                      <a:pt x="47625" y="0"/>
                    </a:cubicBezTo>
                  </a:path>
                </a:pathLst>
              </a:custGeom>
              <a:noFill/>
              <a:ln w="19050" cap="sq">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5" name="Graphic 3">
                <a:extLst>
                  <a:ext uri="{FF2B5EF4-FFF2-40B4-BE49-F238E27FC236}">
                    <a16:creationId xmlns:a16="http://schemas.microsoft.com/office/drawing/2014/main" id="{F9F8E043-534E-00DE-CC34-18652AE6FB7A}"/>
                  </a:ext>
                </a:extLst>
              </p:cNvPr>
              <p:cNvSpPr/>
              <p:nvPr/>
            </p:nvSpPr>
            <p:spPr>
              <a:xfrm>
                <a:off x="1942522" y="2230980"/>
                <a:ext cx="149542" cy="146685"/>
              </a:xfrm>
              <a:custGeom>
                <a:avLst/>
                <a:gdLst>
                  <a:gd name="connsiteX0" fmla="*/ 149543 w 149542"/>
                  <a:gd name="connsiteY0" fmla="*/ 0 h 146685"/>
                  <a:gd name="connsiteX1" fmla="*/ 0 w 149542"/>
                  <a:gd name="connsiteY1" fmla="*/ 146685 h 146685"/>
                </a:gdLst>
                <a:ahLst/>
                <a:cxnLst>
                  <a:cxn ang="0">
                    <a:pos x="connsiteX0" y="connsiteY0"/>
                  </a:cxn>
                  <a:cxn ang="0">
                    <a:pos x="connsiteX1" y="connsiteY1"/>
                  </a:cxn>
                </a:cxnLst>
                <a:rect l="l" t="t" r="r" b="b"/>
                <a:pathLst>
                  <a:path w="149542" h="146685">
                    <a:moveTo>
                      <a:pt x="149543" y="0"/>
                    </a:moveTo>
                    <a:lnTo>
                      <a:pt x="0" y="146685"/>
                    </a:lnTo>
                  </a:path>
                </a:pathLst>
              </a:custGeom>
              <a:ln w="19050" cap="sq">
                <a:solidFill>
                  <a:srgbClr val="FFFFF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cxnSp>
        <p:nvCxnSpPr>
          <p:cNvPr id="148" name="Straight Connector 147">
            <a:extLst>
              <a:ext uri="{FF2B5EF4-FFF2-40B4-BE49-F238E27FC236}">
                <a16:creationId xmlns:a16="http://schemas.microsoft.com/office/drawing/2014/main" id="{FFFB8FB2-C29A-026E-D676-06B34DB99D1B}"/>
              </a:ext>
              <a:ext uri="{C183D7F6-B498-43B3-948B-1728B52AA6E4}">
                <adec:decorative xmlns:adec="http://schemas.microsoft.com/office/drawing/2017/decorative" val="1"/>
              </a:ext>
            </a:extLst>
          </p:cNvPr>
          <p:cNvCxnSpPr>
            <a:cxnSpLocks/>
          </p:cNvCxnSpPr>
          <p:nvPr/>
        </p:nvCxnSpPr>
        <p:spPr>
          <a:xfrm>
            <a:off x="504993" y="2203009"/>
            <a:ext cx="11182015" cy="0"/>
          </a:xfrm>
          <a:prstGeom prst="line">
            <a:avLst/>
          </a:prstGeom>
          <a:solidFill>
            <a:schemeClr val="bg1"/>
          </a:solidFill>
          <a:ln w="38100" cap="rnd">
            <a:solidFill>
              <a:srgbClr val="E6E6E6"/>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6" name="Title 149">
            <a:extLst>
              <a:ext uri="{FF2B5EF4-FFF2-40B4-BE49-F238E27FC236}">
                <a16:creationId xmlns:a16="http://schemas.microsoft.com/office/drawing/2014/main" id="{10271CDE-F946-ABA9-9413-5B99C1287486}"/>
              </a:ext>
            </a:extLst>
          </p:cNvPr>
          <p:cNvSpPr txBox="1">
            <a:spLocks/>
          </p:cNvSpPr>
          <p:nvPr/>
        </p:nvSpPr>
        <p:spPr>
          <a:xfrm>
            <a:off x="2592560" y="772765"/>
            <a:ext cx="7006879" cy="849463"/>
          </a:xfrm>
          <a:prstGeom prst="rect">
            <a:avLst/>
          </a:prstGeom>
          <a:noFill/>
          <a:ln>
            <a:noFill/>
            <a:prstDash/>
          </a:ln>
          <a:effectLst/>
        </p:spPr>
        <p:txBody>
          <a:bodyPr rot="0" spcFirstLastPara="0" vertOverflow="overflow" horzOverflow="overflow" vert="horz" wrap="square" lIns="0" tIns="146304" rIns="182880" bIns="146304"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spcAft>
                <a:spcPts val="600"/>
              </a:spcAft>
              <a:defRPr/>
            </a:pPr>
            <a:r>
              <a:rPr lang="en-US" dirty="0">
                <a:solidFill>
                  <a:schemeClr val="accent1"/>
                </a:solidFill>
              </a:rPr>
              <a:t>Microsoft Defender for Office 365</a:t>
            </a:r>
          </a:p>
        </p:txBody>
      </p:sp>
      <p:sp>
        <p:nvSpPr>
          <p:cNvPr id="149" name="Text Placeholder 3">
            <a:extLst>
              <a:ext uri="{FF2B5EF4-FFF2-40B4-BE49-F238E27FC236}">
                <a16:creationId xmlns:a16="http://schemas.microsoft.com/office/drawing/2014/main" id="{28DDCD42-357E-787F-3B78-97168ED08C75}"/>
              </a:ext>
            </a:extLst>
          </p:cNvPr>
          <p:cNvSpPr txBox="1">
            <a:spLocks/>
          </p:cNvSpPr>
          <p:nvPr/>
        </p:nvSpPr>
        <p:spPr>
          <a:xfrm>
            <a:off x="3760512" y="2008253"/>
            <a:ext cx="4670978" cy="389513"/>
          </a:xfrm>
          <a:prstGeom prst="roundRect">
            <a:avLst>
              <a:gd name="adj" fmla="val 50000"/>
            </a:avLst>
          </a:prstGeom>
          <a:solidFill>
            <a:schemeClr val="bg1"/>
          </a:solidFill>
        </p:spPr>
        <p:txBody>
          <a:bodyPr vert="horz" wrap="none" lIns="182880" tIns="0" rIns="182880" bIns="0" rtlCol="0" anchor="ctr" anchorCtr="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Segoe UI" panose="020B0502040204020203" pitchFamily="34" charset="0"/>
                <a:ea typeface="+mn-ea"/>
                <a:cs typeface="Segoe UI" panose="020B0502040204020203" pitchFamily="34" charset="0"/>
              </a:defRPr>
            </a:lvl1pPr>
            <a:lvl2pPr marL="2285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10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3pPr>
            <a:lvl4pPr marL="68565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4pPr>
            <a:lvl5pPr marL="91420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800" dirty="0">
                <a:ln w="3175">
                  <a:noFill/>
                </a:ln>
                <a:gradFill>
                  <a:gsLst>
                    <a:gs pos="83000">
                      <a:schemeClr val="tx1"/>
                    </a:gs>
                    <a:gs pos="100000">
                      <a:schemeClr val="tx1"/>
                    </a:gs>
                  </a:gsLst>
                  <a:lin ang="5400000" scaled="1"/>
                </a:gradFill>
                <a:latin typeface="+mj-lt"/>
              </a:rPr>
              <a:t>Protect all of Office 365 against threats. </a:t>
            </a:r>
          </a:p>
        </p:txBody>
      </p:sp>
      <p:sp>
        <p:nvSpPr>
          <p:cNvPr id="146" name="!! Stat 1 descrip">
            <a:extLst>
              <a:ext uri="{FF2B5EF4-FFF2-40B4-BE49-F238E27FC236}">
                <a16:creationId xmlns:a16="http://schemas.microsoft.com/office/drawing/2014/main" id="{8DF65003-0333-0BAF-368F-6B47A9D7C3EA}"/>
              </a:ext>
            </a:extLst>
          </p:cNvPr>
          <p:cNvSpPr txBox="1"/>
          <p:nvPr/>
        </p:nvSpPr>
        <p:spPr>
          <a:xfrm>
            <a:off x="504993" y="2620349"/>
            <a:ext cx="11182015" cy="1465327"/>
          </a:xfrm>
          <a:prstGeom prst="rect">
            <a:avLst/>
          </a:prstGeom>
          <a:noFill/>
        </p:spPr>
        <p:txBody>
          <a:bodyPr wrap="square" lIns="0" tIns="0" rIns="0" bIns="0" numCol="3" spcCol="274320" rtlCol="0">
            <a:noAutofit/>
          </a:bodyPr>
          <a:lstStyle>
            <a:defPPr>
              <a:defRPr lang="en-US"/>
            </a:defPPr>
            <a:lvl1pPr marR="0" lvl="0" indent="0" fontAlgn="auto">
              <a:lnSpc>
                <a:spcPct val="100000"/>
              </a:lnSpc>
              <a:spcBef>
                <a:spcPts val="0"/>
              </a:spcBef>
              <a:spcAft>
                <a:spcPts val="4800"/>
              </a:spcAft>
              <a:buClrTx/>
              <a:buSzTx/>
              <a:buFontTx/>
              <a:buNone/>
              <a:tabLst/>
              <a:defRPr kumimoji="0" b="0" i="0" u="none" strike="noStrike" cap="none" spc="0" normalizeH="0" baseline="0">
                <a:ln>
                  <a:noFill/>
                </a:ln>
                <a:gradFill>
                  <a:gsLst>
                    <a:gs pos="0">
                      <a:srgbClr val="282828"/>
                    </a:gs>
                    <a:gs pos="100000">
                      <a:srgbClr val="282828"/>
                    </a:gs>
                  </a:gsLst>
                  <a:lin ang="5400000" scaled="0"/>
                </a:gradFill>
                <a:effectLst/>
                <a:uLnTx/>
                <a:uFillTx/>
                <a:latin typeface="Segoe UI"/>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1800"/>
              </a:spcAft>
              <a:buClrTx/>
              <a:buSzTx/>
              <a:buFontTx/>
              <a:buNone/>
              <a:tabLst/>
              <a:defRPr/>
            </a:pPr>
            <a:r>
              <a:rPr lang="en-US" sz="1400" b="1" dirty="0">
                <a:gradFill>
                  <a:gsLst>
                    <a:gs pos="0">
                      <a:srgbClr val="0078D4"/>
                    </a:gs>
                    <a:gs pos="100000">
                      <a:srgbClr val="0078D4"/>
                    </a:gs>
                  </a:gsLst>
                  <a:lin ang="5400000" scaled="0"/>
                </a:gradFill>
              </a:rPr>
              <a:t>Built-in protection </a:t>
            </a: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rPr>
              <a:t>for email and collaboration tools that maximizes user productivity, simplifies administration, and reduces total cost of ownership.</a:t>
            </a:r>
          </a:p>
          <a:p>
            <a:pPr marL="0" marR="0" lvl="0" indent="0" algn="ctr" defTabSz="914400" rtl="0" eaLnBrk="1" fontAlgn="auto" latinLnBrk="0" hangingPunct="1">
              <a:lnSpc>
                <a:spcPct val="100000"/>
              </a:lnSpc>
              <a:spcBef>
                <a:spcPts val="0"/>
              </a:spcBef>
              <a:spcAft>
                <a:spcPts val="1800"/>
              </a:spcAft>
              <a:buClrTx/>
              <a:buSzTx/>
              <a:buFontTx/>
              <a:buNone/>
              <a:tabLst/>
              <a:defRPr/>
            </a:pPr>
            <a:endPar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1800"/>
              </a:spcAft>
              <a:buClrTx/>
              <a:buSzTx/>
              <a:buFontTx/>
              <a:buNone/>
              <a:tabLst/>
              <a:defRPr/>
            </a:pP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rPr>
              <a:t>Native </a:t>
            </a:r>
            <a:r>
              <a:rPr lang="en-US" sz="1400" b="1" dirty="0">
                <a:gradFill>
                  <a:gsLst>
                    <a:gs pos="0">
                      <a:srgbClr val="0078D4"/>
                    </a:gs>
                    <a:gs pos="100000">
                      <a:srgbClr val="0078D4"/>
                    </a:gs>
                  </a:gsLst>
                  <a:lin ang="5400000" scaled="0"/>
                </a:gradFill>
              </a:rPr>
              <a:t>AI and automation </a:t>
            </a:r>
            <a:r>
              <a:rPr lang="en-US" sz="1400" dirty="0"/>
              <a:t>deliver the</a:t>
            </a:r>
            <a:br>
              <a:rPr lang="en-US" sz="1400" dirty="0"/>
            </a:br>
            <a:r>
              <a:rPr lang="en-US" sz="1400" dirty="0"/>
              <a:t>most continuously</a:t>
            </a:r>
            <a:r>
              <a:rPr lang="en-US" sz="1400" b="1" dirty="0">
                <a:gradFill>
                  <a:gsLst>
                    <a:gs pos="0">
                      <a:srgbClr val="0078D4"/>
                    </a:gs>
                    <a:gs pos="100000">
                      <a:srgbClr val="0078D4"/>
                    </a:gs>
                  </a:gsLst>
                  <a:lin ang="5400000" scaled="0"/>
                </a:gradFill>
              </a:rPr>
              <a:t> </a:t>
            </a: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rPr>
              <a:t>improved prevention, detection, and automation capabilities</a:t>
            </a:r>
            <a:b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rPr>
            </a:b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rPr>
              <a:t>in</a:t>
            </a:r>
            <a:r>
              <a:rPr lang="en-US" sz="1400" dirty="0"/>
              <a:t> </a:t>
            </a: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rPr>
              <a:t>the industry.</a:t>
            </a:r>
          </a:p>
          <a:p>
            <a:pPr marL="0" marR="0" lvl="0" indent="0" algn="ctr" defTabSz="914400" rtl="0" eaLnBrk="1" fontAlgn="auto" latinLnBrk="0" hangingPunct="1">
              <a:lnSpc>
                <a:spcPct val="100000"/>
              </a:lnSpc>
              <a:spcBef>
                <a:spcPts val="0"/>
              </a:spcBef>
              <a:spcAft>
                <a:spcPts val="1800"/>
              </a:spcAft>
              <a:buClrTx/>
              <a:buSzTx/>
              <a:buFontTx/>
              <a:buNone/>
              <a:tabLst/>
              <a:defRPr/>
            </a:pPr>
            <a:endParaRPr lang="en-US" sz="1400" dirty="0"/>
          </a:p>
          <a:p>
            <a:pPr marL="0" marR="0" lvl="0" indent="0" algn="ctr" defTabSz="914400" rtl="0" eaLnBrk="1" fontAlgn="auto" latinLnBrk="0" hangingPunct="1">
              <a:lnSpc>
                <a:spcPct val="100000"/>
              </a:lnSpc>
              <a:spcBef>
                <a:spcPts val="0"/>
              </a:spcBef>
              <a:spcAft>
                <a:spcPts val="1800"/>
              </a:spcAft>
              <a:buClrTx/>
              <a:buSzTx/>
              <a:buFontTx/>
              <a:buNone/>
              <a:tabLst/>
              <a:defRPr/>
            </a:pPr>
            <a:r>
              <a:rPr lang="en-US" sz="1400" dirty="0"/>
              <a:t>Rich integration with Microsoft 365 Defender enables full XDR capabilities to provide a </a:t>
            </a:r>
            <a:r>
              <a:rPr lang="en-US" sz="1400" b="1" dirty="0">
                <a:gradFill>
                  <a:gsLst>
                    <a:gs pos="0">
                      <a:srgbClr val="0078D4"/>
                    </a:gs>
                    <a:gs pos="100000">
                      <a:srgbClr val="0078D4"/>
                    </a:gs>
                  </a:gsLst>
                  <a:lin ang="5400000" scaled="0"/>
                </a:gradFill>
              </a:rPr>
              <a:t>comprehensive threat protection</a:t>
            </a:r>
            <a:r>
              <a:rPr lang="en-US" sz="1400" dirty="0"/>
              <a:t>.</a:t>
            </a:r>
          </a:p>
        </p:txBody>
      </p:sp>
      <p:sp>
        <p:nvSpPr>
          <p:cNvPr id="111" name="TextBox 110">
            <a:extLst>
              <a:ext uri="{FF2B5EF4-FFF2-40B4-BE49-F238E27FC236}">
                <a16:creationId xmlns:a16="http://schemas.microsoft.com/office/drawing/2014/main" id="{D5A4D78D-7277-0B37-42CF-CC4E172FA656}"/>
              </a:ext>
            </a:extLst>
          </p:cNvPr>
          <p:cNvSpPr txBox="1"/>
          <p:nvPr/>
        </p:nvSpPr>
        <p:spPr>
          <a:xfrm>
            <a:off x="643226" y="5324195"/>
            <a:ext cx="1492001"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Semibold"/>
                <a:ea typeface="+mn-ea"/>
                <a:cs typeface="+mn-cs"/>
              </a:rPr>
              <a:t>Prevention </a:t>
            </a:r>
          </a:p>
        </p:txBody>
      </p:sp>
      <p:sp>
        <p:nvSpPr>
          <p:cNvPr id="112" name="TextBox 111">
            <a:extLst>
              <a:ext uri="{FF2B5EF4-FFF2-40B4-BE49-F238E27FC236}">
                <a16:creationId xmlns:a16="http://schemas.microsoft.com/office/drawing/2014/main" id="{18DD6063-2F33-CCC7-7EED-1434276F1215}"/>
              </a:ext>
            </a:extLst>
          </p:cNvPr>
          <p:cNvSpPr txBox="1"/>
          <p:nvPr/>
        </p:nvSpPr>
        <p:spPr>
          <a:xfrm>
            <a:off x="2026311" y="5324195"/>
            <a:ext cx="1266325"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Semibold"/>
                <a:ea typeface="+mn-ea"/>
                <a:cs typeface="+mn-cs"/>
              </a:rPr>
              <a:t>Detection</a:t>
            </a:r>
          </a:p>
        </p:txBody>
      </p:sp>
      <p:sp>
        <p:nvSpPr>
          <p:cNvPr id="113" name="TextBox 112">
            <a:extLst>
              <a:ext uri="{FF2B5EF4-FFF2-40B4-BE49-F238E27FC236}">
                <a16:creationId xmlns:a16="http://schemas.microsoft.com/office/drawing/2014/main" id="{0CA2F99D-1EEF-94A9-C6DB-A8CF5D4E3FE8}"/>
              </a:ext>
            </a:extLst>
          </p:cNvPr>
          <p:cNvSpPr txBox="1"/>
          <p:nvPr/>
        </p:nvSpPr>
        <p:spPr>
          <a:xfrm>
            <a:off x="3077527" y="5324195"/>
            <a:ext cx="1664302" cy="6832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Semibold"/>
                <a:ea typeface="+mn-ea"/>
                <a:cs typeface="+mn-cs"/>
              </a:rPr>
              <a:t>Investigation and hunting</a:t>
            </a:r>
          </a:p>
        </p:txBody>
      </p:sp>
      <p:sp>
        <p:nvSpPr>
          <p:cNvPr id="114" name="TextBox 113">
            <a:extLst>
              <a:ext uri="{FF2B5EF4-FFF2-40B4-BE49-F238E27FC236}">
                <a16:creationId xmlns:a16="http://schemas.microsoft.com/office/drawing/2014/main" id="{09C7FD60-5685-3AF3-F784-540E9CCF368B}"/>
              </a:ext>
            </a:extLst>
          </p:cNvPr>
          <p:cNvSpPr txBox="1"/>
          <p:nvPr/>
        </p:nvSpPr>
        <p:spPr>
          <a:xfrm>
            <a:off x="4410478" y="5324195"/>
            <a:ext cx="1554052" cy="6832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Semibold"/>
                <a:ea typeface="+mn-ea"/>
                <a:cs typeface="+mn-cs"/>
              </a:rPr>
              <a:t>Response and remediation</a:t>
            </a:r>
          </a:p>
        </p:txBody>
      </p:sp>
      <p:sp>
        <p:nvSpPr>
          <p:cNvPr id="115" name="TextBox 114">
            <a:extLst>
              <a:ext uri="{FF2B5EF4-FFF2-40B4-BE49-F238E27FC236}">
                <a16:creationId xmlns:a16="http://schemas.microsoft.com/office/drawing/2014/main" id="{3A131ECB-03F5-F8BB-3A18-B2A231D08EC1}"/>
              </a:ext>
            </a:extLst>
          </p:cNvPr>
          <p:cNvSpPr txBox="1"/>
          <p:nvPr/>
        </p:nvSpPr>
        <p:spPr>
          <a:xfrm>
            <a:off x="5682386" y="5324195"/>
            <a:ext cx="1497006" cy="6832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Semibold"/>
                <a:ea typeface="+mn-ea"/>
                <a:cs typeface="+mn-cs"/>
              </a:rPr>
              <a:t>Awareness and training</a:t>
            </a:r>
          </a:p>
        </p:txBody>
      </p:sp>
      <p:sp>
        <p:nvSpPr>
          <p:cNvPr id="116" name="TextBox 115">
            <a:extLst>
              <a:ext uri="{FF2B5EF4-FFF2-40B4-BE49-F238E27FC236}">
                <a16:creationId xmlns:a16="http://schemas.microsoft.com/office/drawing/2014/main" id="{41D00DBF-7C92-E6A5-DBE7-2075E4A53C87}"/>
              </a:ext>
            </a:extLst>
          </p:cNvPr>
          <p:cNvSpPr txBox="1"/>
          <p:nvPr/>
        </p:nvSpPr>
        <p:spPr>
          <a:xfrm>
            <a:off x="7049206" y="5324195"/>
            <a:ext cx="1285601" cy="6832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282828"/>
                    </a:gs>
                    <a:gs pos="30000">
                      <a:srgbClr val="282828"/>
                    </a:gs>
                  </a:gsLst>
                  <a:lin ang="5400000" scaled="0"/>
                </a:gradFill>
                <a:effectLst/>
                <a:uLnTx/>
                <a:uFillTx/>
                <a:latin typeface="Segoe UI Semibold"/>
                <a:ea typeface="+mn-ea"/>
                <a:cs typeface="+mn-cs"/>
              </a:rPr>
              <a:t>Secure posture</a:t>
            </a:r>
          </a:p>
        </p:txBody>
      </p:sp>
      <p:sp>
        <p:nvSpPr>
          <p:cNvPr id="117" name="TextBox 116">
            <a:extLst>
              <a:ext uri="{FF2B5EF4-FFF2-40B4-BE49-F238E27FC236}">
                <a16:creationId xmlns:a16="http://schemas.microsoft.com/office/drawing/2014/main" id="{FC649958-5185-AD61-37DE-9B0BAD9A3B34}"/>
              </a:ext>
            </a:extLst>
          </p:cNvPr>
          <p:cNvSpPr txBox="1"/>
          <p:nvPr/>
        </p:nvSpPr>
        <p:spPr>
          <a:xfrm>
            <a:off x="8722410" y="5043143"/>
            <a:ext cx="2279536" cy="5447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b="0" i="0" u="none" strike="noStrike" kern="1200" cap="none" spc="0" normalizeH="0" baseline="0" noProof="0" dirty="0">
                <a:ln>
                  <a:noFill/>
                </a:ln>
                <a:gradFill>
                  <a:gsLst>
                    <a:gs pos="2917">
                      <a:srgbClr val="0078D4"/>
                    </a:gs>
                    <a:gs pos="30000">
                      <a:srgbClr val="0078D4"/>
                    </a:gs>
                  </a:gsLst>
                  <a:lin ang="5400000" scaled="0"/>
                </a:gradFill>
                <a:effectLst/>
                <a:uLnTx/>
                <a:uFillTx/>
                <a:latin typeface="Segoe UI Semibold"/>
                <a:ea typeface="+mn-ea"/>
                <a:cs typeface="+mn-cs"/>
              </a:rPr>
              <a:t>Secure enterprise</a:t>
            </a:r>
          </a:p>
        </p:txBody>
      </p:sp>
      <p:sp>
        <p:nvSpPr>
          <p:cNvPr id="2" name="Title 1">
            <a:extLst>
              <a:ext uri="{FF2B5EF4-FFF2-40B4-BE49-F238E27FC236}">
                <a16:creationId xmlns:a16="http://schemas.microsoft.com/office/drawing/2014/main" id="{1C49E21D-AFCF-153B-9093-8BB780AE002E}"/>
              </a:ext>
            </a:extLst>
          </p:cNvPr>
          <p:cNvSpPr>
            <a:spLocks noGrp="1"/>
          </p:cNvSpPr>
          <p:nvPr>
            <p:ph type="title"/>
          </p:nvPr>
        </p:nvSpPr>
        <p:spPr>
          <a:xfrm>
            <a:off x="-16574" y="-650420"/>
            <a:ext cx="11018520" cy="369332"/>
          </a:xfrm>
        </p:spPr>
        <p:txBody>
          <a:bodyPr/>
          <a:lstStyle/>
          <a:p>
            <a:pPr rtl="0" eaLnBrk="1" latinLnBrk="0" hangingPunct="1"/>
            <a:r>
              <a:rPr lang="en-US" sz="1200" kern="1200" dirty="0">
                <a:effectLst/>
                <a:latin typeface="Segoe UI" panose="020B0502040204020203" pitchFamily="34" charset="0"/>
                <a:cs typeface="+mn-cs"/>
              </a:rPr>
              <a:t>Microsoft Defender for Office 365</a:t>
            </a:r>
            <a:endParaRPr lang="en-US" sz="1200" dirty="0">
              <a:effectLst/>
            </a:endParaRPr>
          </a:p>
          <a:p>
            <a:endParaRPr lang="en-US" sz="1200" dirty="0"/>
          </a:p>
        </p:txBody>
      </p:sp>
    </p:spTree>
    <p:extLst>
      <p:ext uri="{BB962C8B-B14F-4D97-AF65-F5344CB8AC3E}">
        <p14:creationId xmlns:p14="http://schemas.microsoft.com/office/powerpoint/2010/main" val="96451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CFC07-708F-49D9-CC5F-8AFBBA2C7E81}"/>
              </a:ext>
            </a:extLst>
          </p:cNvPr>
          <p:cNvSpPr>
            <a:spLocks noGrp="1"/>
          </p:cNvSpPr>
          <p:nvPr>
            <p:ph type="title"/>
          </p:nvPr>
        </p:nvSpPr>
        <p:spPr>
          <a:xfrm>
            <a:off x="1964020" y="312898"/>
            <a:ext cx="7474172" cy="1325563"/>
          </a:xfrm>
        </p:spPr>
        <p:txBody>
          <a:bodyPr>
            <a:normAutofit/>
          </a:bodyPr>
          <a:lstStyle/>
          <a:p>
            <a:r>
              <a:rPr lang="en-US" sz="3200" dirty="0"/>
              <a:t>Defender for Office Integrations (MDO)</a:t>
            </a: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84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00B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16" descr="Microsoft Defender - Wikipedia">
            <a:extLst>
              <a:ext uri="{FF2B5EF4-FFF2-40B4-BE49-F238E27FC236}">
                <a16:creationId xmlns:a16="http://schemas.microsoft.com/office/drawing/2014/main" id="{38425048-BF4F-E896-0E35-69DFA05E1096}"/>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r="-8" b="153"/>
          <a:stretch/>
        </p:blipFill>
        <p:spPr bwMode="auto">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176B3B5E-5B0D-C1A6-3D03-7E9559EAD4D4}"/>
              </a:ext>
            </a:extLst>
          </p:cNvPr>
          <p:cNvGraphicFramePr/>
          <p:nvPr>
            <p:extLst>
              <p:ext uri="{D42A27DB-BD31-4B8C-83A1-F6EECF244321}">
                <p14:modId xmlns:p14="http://schemas.microsoft.com/office/powerpoint/2010/main" val="1478621463"/>
              </p:ext>
            </p:extLst>
          </p:nvPr>
        </p:nvGraphicFramePr>
        <p:xfrm>
          <a:off x="478971" y="4998720"/>
          <a:ext cx="9204960" cy="14775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descr="Microsoft Defender for Endpoint (formerly Microsoft Defender ATP) -  Adapters | Axonius">
            <a:extLst>
              <a:ext uri="{FF2B5EF4-FFF2-40B4-BE49-F238E27FC236}">
                <a16:creationId xmlns:a16="http://schemas.microsoft.com/office/drawing/2014/main" id="{9524E1F1-737C-273E-2E18-0B9C1E8276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9130" y="1428091"/>
            <a:ext cx="700417" cy="7004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6" descr="Microsoft Sentinel | App Directory">
            <a:extLst>
              <a:ext uri="{FF2B5EF4-FFF2-40B4-BE49-F238E27FC236}">
                <a16:creationId xmlns:a16="http://schemas.microsoft.com/office/drawing/2014/main" id="{4D57FCC8-ABEE-6611-68AF-7DE3468E10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6428" y="1441799"/>
            <a:ext cx="826260" cy="6610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985E355-38AD-D460-17EA-1D9565ABB4DD}"/>
              </a:ext>
            </a:extLst>
          </p:cNvPr>
          <p:cNvSpPr txBox="1"/>
          <p:nvPr/>
        </p:nvSpPr>
        <p:spPr>
          <a:xfrm>
            <a:off x="932460" y="2100458"/>
            <a:ext cx="1234196" cy="261610"/>
          </a:xfrm>
          <a:prstGeom prst="rect">
            <a:avLst/>
          </a:prstGeom>
          <a:noFill/>
        </p:spPr>
        <p:txBody>
          <a:bodyPr wrap="square" rtlCol="0">
            <a:spAutoFit/>
          </a:bodyPr>
          <a:lstStyle/>
          <a:p>
            <a:r>
              <a:rPr lang="en-US" sz="1100" dirty="0"/>
              <a:t>Microsoft Sentinel</a:t>
            </a:r>
          </a:p>
        </p:txBody>
      </p:sp>
      <p:sp>
        <p:nvSpPr>
          <p:cNvPr id="8" name="TextBox 7">
            <a:extLst>
              <a:ext uri="{FF2B5EF4-FFF2-40B4-BE49-F238E27FC236}">
                <a16:creationId xmlns:a16="http://schemas.microsoft.com/office/drawing/2014/main" id="{884B87BA-CAEC-E5A3-1374-BE1CBE70042C}"/>
              </a:ext>
            </a:extLst>
          </p:cNvPr>
          <p:cNvSpPr txBox="1"/>
          <p:nvPr/>
        </p:nvSpPr>
        <p:spPr>
          <a:xfrm>
            <a:off x="6989432" y="2097303"/>
            <a:ext cx="1459811" cy="261610"/>
          </a:xfrm>
          <a:prstGeom prst="rect">
            <a:avLst/>
          </a:prstGeom>
          <a:noFill/>
        </p:spPr>
        <p:txBody>
          <a:bodyPr wrap="square" rtlCol="0">
            <a:spAutoFit/>
          </a:bodyPr>
          <a:lstStyle/>
          <a:p>
            <a:r>
              <a:rPr lang="en-US" sz="1100" dirty="0"/>
              <a:t>Defender for Endpoint</a:t>
            </a:r>
          </a:p>
        </p:txBody>
      </p:sp>
      <p:pic>
        <p:nvPicPr>
          <p:cNvPr id="10" name="Picture 16" descr="Microsoft Defender - Wikipedia">
            <a:extLst>
              <a:ext uri="{FF2B5EF4-FFF2-40B4-BE49-F238E27FC236}">
                <a16:creationId xmlns:a16="http://schemas.microsoft.com/office/drawing/2014/main" id="{75D5014A-0F46-CC78-E9C5-08F671507B36}"/>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r="-8" b="153"/>
          <a:stretch/>
        </p:blipFill>
        <p:spPr bwMode="auto">
          <a:xfrm>
            <a:off x="4490908" y="1422095"/>
            <a:ext cx="701543" cy="7004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108A4C5-CA31-EC1E-95DC-70C7714CCB1D}"/>
              </a:ext>
            </a:extLst>
          </p:cNvPr>
          <p:cNvSpPr txBox="1"/>
          <p:nvPr/>
        </p:nvSpPr>
        <p:spPr>
          <a:xfrm>
            <a:off x="4152902" y="2097303"/>
            <a:ext cx="1377553" cy="261610"/>
          </a:xfrm>
          <a:prstGeom prst="rect">
            <a:avLst/>
          </a:prstGeom>
          <a:noFill/>
        </p:spPr>
        <p:txBody>
          <a:bodyPr wrap="square" rtlCol="0">
            <a:spAutoFit/>
          </a:bodyPr>
          <a:lstStyle/>
          <a:p>
            <a:r>
              <a:rPr lang="en-US" sz="1100" dirty="0"/>
              <a:t>Defender for Office</a:t>
            </a:r>
          </a:p>
        </p:txBody>
      </p:sp>
      <p:cxnSp>
        <p:nvCxnSpPr>
          <p:cNvPr id="13" name="Connector: Elbow 12">
            <a:extLst>
              <a:ext uri="{FF2B5EF4-FFF2-40B4-BE49-F238E27FC236}">
                <a16:creationId xmlns:a16="http://schemas.microsoft.com/office/drawing/2014/main" id="{0AE112ED-8A29-259F-566D-CFA717633EBC}"/>
              </a:ext>
            </a:extLst>
          </p:cNvPr>
          <p:cNvCxnSpPr>
            <a:cxnSpLocks/>
            <a:stCxn id="3" idx="1"/>
            <a:endCxn id="10" idx="3"/>
          </p:cNvCxnSpPr>
          <p:nvPr/>
        </p:nvCxnSpPr>
        <p:spPr>
          <a:xfrm rot="10800000">
            <a:off x="5192452" y="1772304"/>
            <a:ext cx="2176679" cy="5996"/>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3021F13-A12B-5A70-3239-9A10307C5C01}"/>
              </a:ext>
            </a:extLst>
          </p:cNvPr>
          <p:cNvCxnSpPr>
            <a:cxnSpLocks/>
            <a:stCxn id="10" idx="1"/>
            <a:endCxn id="6" idx="3"/>
          </p:cNvCxnSpPr>
          <p:nvPr/>
        </p:nvCxnSpPr>
        <p:spPr>
          <a:xfrm rot="10800000">
            <a:off x="1962688" y="1772304"/>
            <a:ext cx="2528220" cy="1"/>
          </a:xfrm>
          <a:prstGeom prst="bentConnector3">
            <a:avLst>
              <a:gd name="adj1" fmla="val 50000"/>
            </a:avLst>
          </a:prstGeom>
          <a:ln>
            <a:headEnd type="none"/>
            <a:tailEnd type="triangle"/>
          </a:ln>
        </p:spPr>
        <p:style>
          <a:lnRef idx="1">
            <a:schemeClr val="accent1"/>
          </a:lnRef>
          <a:fillRef idx="0">
            <a:schemeClr val="accent1"/>
          </a:fillRef>
          <a:effectRef idx="0">
            <a:schemeClr val="accent1"/>
          </a:effectRef>
          <a:fontRef idx="minor">
            <a:schemeClr val="tx1"/>
          </a:fontRef>
        </p:style>
      </p:cxnSp>
      <p:pic>
        <p:nvPicPr>
          <p:cNvPr id="15" name="Picture 2" descr="Microsoft 365 Defender Review | PCMag">
            <a:extLst>
              <a:ext uri="{FF2B5EF4-FFF2-40B4-BE49-F238E27FC236}">
                <a16:creationId xmlns:a16="http://schemas.microsoft.com/office/drawing/2014/main" id="{4C6EC863-6D33-AB74-1901-67C7F87FF1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8625" y="3276012"/>
            <a:ext cx="1213036" cy="69592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63903D2-10F8-5951-F822-F2D37C5963C4}"/>
              </a:ext>
            </a:extLst>
          </p:cNvPr>
          <p:cNvSpPr txBox="1"/>
          <p:nvPr/>
        </p:nvSpPr>
        <p:spPr>
          <a:xfrm>
            <a:off x="4083025" y="3996464"/>
            <a:ext cx="1578327" cy="261610"/>
          </a:xfrm>
          <a:prstGeom prst="rect">
            <a:avLst/>
          </a:prstGeom>
          <a:noFill/>
        </p:spPr>
        <p:txBody>
          <a:bodyPr wrap="square" rtlCol="0">
            <a:spAutoFit/>
          </a:bodyPr>
          <a:lstStyle/>
          <a:p>
            <a:r>
              <a:rPr lang="en-US" sz="1100" dirty="0"/>
              <a:t>Microsoft 365 Defender</a:t>
            </a:r>
          </a:p>
        </p:txBody>
      </p:sp>
      <p:cxnSp>
        <p:nvCxnSpPr>
          <p:cNvPr id="21" name="Connector: Elbow 20">
            <a:extLst>
              <a:ext uri="{FF2B5EF4-FFF2-40B4-BE49-F238E27FC236}">
                <a16:creationId xmlns:a16="http://schemas.microsoft.com/office/drawing/2014/main" id="{DF7AC997-C1BD-6667-4000-EC6CB120D73F}"/>
              </a:ext>
            </a:extLst>
          </p:cNvPr>
          <p:cNvCxnSpPr>
            <a:cxnSpLocks/>
            <a:stCxn id="12" idx="2"/>
            <a:endCxn id="15" idx="0"/>
          </p:cNvCxnSpPr>
          <p:nvPr/>
        </p:nvCxnSpPr>
        <p:spPr>
          <a:xfrm rot="16200000" flipH="1">
            <a:off x="4384862" y="2815730"/>
            <a:ext cx="917099" cy="3464"/>
          </a:xfrm>
          <a:prstGeom prst="bentConnector3">
            <a:avLst>
              <a:gd name="adj1" fmla="val 50000"/>
            </a:avLst>
          </a:prstGeom>
          <a:ln>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71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19AA-F526-941B-2C4B-F1F94B3A0884}"/>
              </a:ext>
            </a:extLst>
          </p:cNvPr>
          <p:cNvSpPr>
            <a:spLocks noGrp="1"/>
          </p:cNvSpPr>
          <p:nvPr>
            <p:ph type="title"/>
          </p:nvPr>
        </p:nvSpPr>
        <p:spPr>
          <a:xfrm>
            <a:off x="1556571" y="-2"/>
            <a:ext cx="7474172" cy="1325563"/>
          </a:xfrm>
        </p:spPr>
        <p:txBody>
          <a:bodyPr>
            <a:normAutofit/>
          </a:bodyPr>
          <a:lstStyle/>
          <a:p>
            <a:r>
              <a:rPr lang="en-US" sz="3200" dirty="0"/>
              <a:t>Defender for Cloud Integrations (DfC)</a:t>
            </a:r>
          </a:p>
        </p:txBody>
      </p:sp>
      <p:graphicFrame>
        <p:nvGraphicFramePr>
          <p:cNvPr id="5" name="Content Placeholder 4">
            <a:extLst>
              <a:ext uri="{FF2B5EF4-FFF2-40B4-BE49-F238E27FC236}">
                <a16:creationId xmlns:a16="http://schemas.microsoft.com/office/drawing/2014/main" id="{BD427982-3C2E-AB15-7C2D-2E652E3ADFB0}"/>
              </a:ext>
            </a:extLst>
          </p:cNvPr>
          <p:cNvGraphicFramePr>
            <a:graphicFrameLocks noGrp="1"/>
          </p:cNvGraphicFramePr>
          <p:nvPr>
            <p:ph idx="1"/>
            <p:extLst>
              <p:ext uri="{D42A27DB-BD31-4B8C-83A1-F6EECF244321}">
                <p14:modId xmlns:p14="http://schemas.microsoft.com/office/powerpoint/2010/main" val="4028418157"/>
              </p:ext>
            </p:extLst>
          </p:nvPr>
        </p:nvGraphicFramePr>
        <p:xfrm>
          <a:off x="-548639" y="5062233"/>
          <a:ext cx="12078788" cy="15841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E6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7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GitHub - Azure/Microsoft-Defender-for-Cloud: Welcome to the Microsoft  Defender for Cloud community repository">
            <a:extLst>
              <a:ext uri="{FF2B5EF4-FFF2-40B4-BE49-F238E27FC236}">
                <a16:creationId xmlns:a16="http://schemas.microsoft.com/office/drawing/2014/main" id="{C341130F-8402-6B5F-DC1C-A07B83FF7636}"/>
              </a:ext>
            </a:extLst>
          </p:cNvPr>
          <p:cNvPicPr>
            <a:picLocks noChangeAspect="1" noChangeArrowheads="1"/>
          </p:cNvPicPr>
          <p:nvPr/>
        </p:nvPicPr>
        <p:blipFill rotWithShape="1">
          <a:blip r:embed="rId8">
            <a:alphaModFix/>
            <a:extLst>
              <a:ext uri="{28A0092B-C50C-407E-A947-70E740481C1C}">
                <a14:useLocalDpi xmlns:a14="http://schemas.microsoft.com/office/drawing/2010/main" val="0"/>
              </a:ext>
            </a:extLst>
          </a:blip>
          <a:srcRect l="23857" r="23559" b="2"/>
          <a:stretch/>
        </p:blipFill>
        <p:spPr bwMode="auto">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3" name="Picture 2" descr="Microsoft Defender for Endpoint (formerly Microsoft Defender ATP) -  Adapters | Axonius">
            <a:extLst>
              <a:ext uri="{FF2B5EF4-FFF2-40B4-BE49-F238E27FC236}">
                <a16:creationId xmlns:a16="http://schemas.microsoft.com/office/drawing/2014/main" id="{5C03848C-3F23-67D3-5D7F-86190E0533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3575" y="3031756"/>
            <a:ext cx="517688" cy="5176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4" descr="GitHub - Azure/Microsoft-Defender-for-Cloud: Welcome to the Microsoft  Defender for Cloud community repository">
            <a:extLst>
              <a:ext uri="{FF2B5EF4-FFF2-40B4-BE49-F238E27FC236}">
                <a16:creationId xmlns:a16="http://schemas.microsoft.com/office/drawing/2014/main" id="{03D19A1D-9CFA-7182-3B2A-8FFF4F9802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2980" y="3031755"/>
            <a:ext cx="986073" cy="5176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6" descr="Microsoft Sentinel | App Directory">
            <a:extLst>
              <a:ext uri="{FF2B5EF4-FFF2-40B4-BE49-F238E27FC236}">
                <a16:creationId xmlns:a16="http://schemas.microsoft.com/office/drawing/2014/main" id="{A7AD5325-3600-AAFA-4133-473D403C8C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0648" y="3032188"/>
            <a:ext cx="637335" cy="5098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A7927B0-0EFC-7667-80F7-9608BEF7CF40}"/>
              </a:ext>
            </a:extLst>
          </p:cNvPr>
          <p:cNvSpPr txBox="1"/>
          <p:nvPr/>
        </p:nvSpPr>
        <p:spPr>
          <a:xfrm>
            <a:off x="4120515" y="3503994"/>
            <a:ext cx="1299211" cy="261610"/>
          </a:xfrm>
          <a:prstGeom prst="rect">
            <a:avLst/>
          </a:prstGeom>
          <a:noFill/>
        </p:spPr>
        <p:txBody>
          <a:bodyPr wrap="square" rtlCol="0">
            <a:spAutoFit/>
          </a:bodyPr>
          <a:lstStyle/>
          <a:p>
            <a:r>
              <a:rPr lang="en-US" sz="1100" dirty="0"/>
              <a:t>Defender for cloud</a:t>
            </a:r>
          </a:p>
        </p:txBody>
      </p:sp>
      <p:sp>
        <p:nvSpPr>
          <p:cNvPr id="10" name="TextBox 9">
            <a:extLst>
              <a:ext uri="{FF2B5EF4-FFF2-40B4-BE49-F238E27FC236}">
                <a16:creationId xmlns:a16="http://schemas.microsoft.com/office/drawing/2014/main" id="{8073768D-CD54-70C2-FE33-03EBEAB784ED}"/>
              </a:ext>
            </a:extLst>
          </p:cNvPr>
          <p:cNvSpPr txBox="1"/>
          <p:nvPr/>
        </p:nvSpPr>
        <p:spPr>
          <a:xfrm>
            <a:off x="1813626" y="3484873"/>
            <a:ext cx="1263425" cy="261610"/>
          </a:xfrm>
          <a:prstGeom prst="rect">
            <a:avLst/>
          </a:prstGeom>
          <a:noFill/>
        </p:spPr>
        <p:txBody>
          <a:bodyPr wrap="square" rtlCol="0">
            <a:spAutoFit/>
          </a:bodyPr>
          <a:lstStyle/>
          <a:p>
            <a:r>
              <a:rPr lang="en-US" sz="1100" dirty="0"/>
              <a:t>Microsoft Sentinel</a:t>
            </a:r>
          </a:p>
        </p:txBody>
      </p:sp>
      <p:sp>
        <p:nvSpPr>
          <p:cNvPr id="12" name="TextBox 11">
            <a:extLst>
              <a:ext uri="{FF2B5EF4-FFF2-40B4-BE49-F238E27FC236}">
                <a16:creationId xmlns:a16="http://schemas.microsoft.com/office/drawing/2014/main" id="{603B91CF-95D3-6013-26D1-1271A57D37DB}"/>
              </a:ext>
            </a:extLst>
          </p:cNvPr>
          <p:cNvSpPr txBox="1"/>
          <p:nvPr/>
        </p:nvSpPr>
        <p:spPr>
          <a:xfrm>
            <a:off x="6186563" y="3491699"/>
            <a:ext cx="1522908" cy="261610"/>
          </a:xfrm>
          <a:prstGeom prst="rect">
            <a:avLst/>
          </a:prstGeom>
          <a:noFill/>
        </p:spPr>
        <p:txBody>
          <a:bodyPr wrap="square" rtlCol="0">
            <a:spAutoFit/>
          </a:bodyPr>
          <a:lstStyle/>
          <a:p>
            <a:r>
              <a:rPr lang="en-US" sz="1100" dirty="0"/>
              <a:t>Defender for Endpoint</a:t>
            </a:r>
          </a:p>
        </p:txBody>
      </p:sp>
      <p:cxnSp>
        <p:nvCxnSpPr>
          <p:cNvPr id="13" name="Connector: Elbow 12">
            <a:extLst>
              <a:ext uri="{FF2B5EF4-FFF2-40B4-BE49-F238E27FC236}">
                <a16:creationId xmlns:a16="http://schemas.microsoft.com/office/drawing/2014/main" id="{3FC1BCCB-ED61-4D48-9205-95A2A5584AEB}"/>
              </a:ext>
            </a:extLst>
          </p:cNvPr>
          <p:cNvCxnSpPr>
            <a:cxnSpLocks/>
            <a:stCxn id="6" idx="1"/>
            <a:endCxn id="7" idx="3"/>
          </p:cNvCxnSpPr>
          <p:nvPr/>
        </p:nvCxnSpPr>
        <p:spPr>
          <a:xfrm rot="10800000">
            <a:off x="2767984" y="3287123"/>
            <a:ext cx="1514997" cy="347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1A326A9-5B85-F956-46D8-FABE23630C98}"/>
              </a:ext>
            </a:extLst>
          </p:cNvPr>
          <p:cNvCxnSpPr>
            <a:cxnSpLocks/>
            <a:stCxn id="3" idx="1"/>
            <a:endCxn id="6" idx="3"/>
          </p:cNvCxnSpPr>
          <p:nvPr/>
        </p:nvCxnSpPr>
        <p:spPr>
          <a:xfrm rot="10800000">
            <a:off x="5269053" y="3290600"/>
            <a:ext cx="1394522" cy="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6B5F0081-F799-3505-77F3-B2711B3400D2}"/>
              </a:ext>
            </a:extLst>
          </p:cNvPr>
          <p:cNvCxnSpPr>
            <a:cxnSpLocks/>
            <a:stCxn id="47" idx="2"/>
          </p:cNvCxnSpPr>
          <p:nvPr/>
        </p:nvCxnSpPr>
        <p:spPr>
          <a:xfrm rot="5400000">
            <a:off x="4181300" y="2359246"/>
            <a:ext cx="1179510" cy="186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1A69A37-0CF3-CF1C-FB07-08FCE2B10B45}"/>
              </a:ext>
            </a:extLst>
          </p:cNvPr>
          <p:cNvCxnSpPr>
            <a:cxnSpLocks/>
            <a:stCxn id="1032" idx="2"/>
          </p:cNvCxnSpPr>
          <p:nvPr/>
        </p:nvCxnSpPr>
        <p:spPr>
          <a:xfrm rot="5400000">
            <a:off x="5801233" y="931077"/>
            <a:ext cx="687658" cy="2398701"/>
          </a:xfrm>
          <a:prstGeom prst="bentConnector2">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31A2D7E-EC13-0DCC-F3F5-654D84BF8E99}"/>
              </a:ext>
            </a:extLst>
          </p:cNvPr>
          <p:cNvCxnSpPr>
            <a:cxnSpLocks/>
            <a:stCxn id="48" idx="2"/>
          </p:cNvCxnSpPr>
          <p:nvPr/>
        </p:nvCxnSpPr>
        <p:spPr>
          <a:xfrm rot="16200000" flipH="1">
            <a:off x="3023069" y="893516"/>
            <a:ext cx="573027" cy="2588452"/>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1030" name="Picture 6" descr="Introduction to Cloud Security with AWS | by Aregbesola Olumuyiwa |  DataDrivenInvestor">
            <a:extLst>
              <a:ext uri="{FF2B5EF4-FFF2-40B4-BE49-F238E27FC236}">
                <a16:creationId xmlns:a16="http://schemas.microsoft.com/office/drawing/2014/main" id="{755F2BBB-7C1E-EF78-0DBC-7A75D976982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0881" y="932501"/>
            <a:ext cx="1117230" cy="8379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Cloud Computing Services | Google Cloud">
            <a:extLst>
              <a:ext uri="{FF2B5EF4-FFF2-40B4-BE49-F238E27FC236}">
                <a16:creationId xmlns:a16="http://schemas.microsoft.com/office/drawing/2014/main" id="{2F92CA74-31AB-F623-9498-456DA5756D5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8260" y="919139"/>
            <a:ext cx="1652303" cy="8674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8" name="Picture 14" descr="On Premise Icon - Free PNG &amp; SVG 2867278 - Noun Project">
            <a:extLst>
              <a:ext uri="{FF2B5EF4-FFF2-40B4-BE49-F238E27FC236}">
                <a16:creationId xmlns:a16="http://schemas.microsoft.com/office/drawing/2014/main" id="{3E39D3E7-89F2-034B-03B9-01E03CC14D5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30329" y="862790"/>
            <a:ext cx="776829" cy="7768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1B44F8B4-1BD9-E04C-2D44-ECE8FF29D3D0}"/>
              </a:ext>
            </a:extLst>
          </p:cNvPr>
          <p:cNvSpPr txBox="1"/>
          <p:nvPr/>
        </p:nvSpPr>
        <p:spPr>
          <a:xfrm>
            <a:off x="4383573" y="1508814"/>
            <a:ext cx="776829" cy="261610"/>
          </a:xfrm>
          <a:prstGeom prst="rect">
            <a:avLst/>
          </a:prstGeom>
          <a:noFill/>
        </p:spPr>
        <p:txBody>
          <a:bodyPr wrap="square" rtlCol="0">
            <a:spAutoFit/>
          </a:bodyPr>
          <a:lstStyle/>
          <a:p>
            <a:r>
              <a:rPr lang="en-US" sz="1100" dirty="0"/>
              <a:t>On-Prem</a:t>
            </a:r>
          </a:p>
        </p:txBody>
      </p:sp>
      <p:sp>
        <p:nvSpPr>
          <p:cNvPr id="48" name="TextBox 47">
            <a:extLst>
              <a:ext uri="{FF2B5EF4-FFF2-40B4-BE49-F238E27FC236}">
                <a16:creationId xmlns:a16="http://schemas.microsoft.com/office/drawing/2014/main" id="{C8CB75C1-9D96-14AF-0E9A-ADACB8B58F71}"/>
              </a:ext>
            </a:extLst>
          </p:cNvPr>
          <p:cNvSpPr txBox="1"/>
          <p:nvPr/>
        </p:nvSpPr>
        <p:spPr>
          <a:xfrm>
            <a:off x="1626941" y="1639619"/>
            <a:ext cx="776829" cy="261610"/>
          </a:xfrm>
          <a:prstGeom prst="rect">
            <a:avLst/>
          </a:prstGeom>
          <a:noFill/>
        </p:spPr>
        <p:txBody>
          <a:bodyPr wrap="square" rtlCol="0">
            <a:spAutoFit/>
          </a:bodyPr>
          <a:lstStyle/>
          <a:p>
            <a:r>
              <a:rPr lang="en-US" sz="1100" dirty="0"/>
              <a:t>      AWS</a:t>
            </a:r>
          </a:p>
        </p:txBody>
      </p:sp>
      <p:sp>
        <p:nvSpPr>
          <p:cNvPr id="49" name="TextBox 48">
            <a:extLst>
              <a:ext uri="{FF2B5EF4-FFF2-40B4-BE49-F238E27FC236}">
                <a16:creationId xmlns:a16="http://schemas.microsoft.com/office/drawing/2014/main" id="{E871C585-C3B5-DE4F-9BD4-F09CEF6C19DA}"/>
              </a:ext>
            </a:extLst>
          </p:cNvPr>
          <p:cNvSpPr txBox="1"/>
          <p:nvPr/>
        </p:nvSpPr>
        <p:spPr>
          <a:xfrm>
            <a:off x="7146318" y="1618018"/>
            <a:ext cx="776829" cy="261610"/>
          </a:xfrm>
          <a:prstGeom prst="rect">
            <a:avLst/>
          </a:prstGeom>
          <a:noFill/>
        </p:spPr>
        <p:txBody>
          <a:bodyPr wrap="square" rtlCol="0">
            <a:spAutoFit/>
          </a:bodyPr>
          <a:lstStyle/>
          <a:p>
            <a:r>
              <a:rPr lang="en-US" sz="1100" dirty="0"/>
              <a:t>GCP</a:t>
            </a:r>
          </a:p>
        </p:txBody>
      </p:sp>
      <p:pic>
        <p:nvPicPr>
          <p:cNvPr id="15" name="Picture 2" descr="Microsoft 365 Defender Review | PCMag">
            <a:extLst>
              <a:ext uri="{FF2B5EF4-FFF2-40B4-BE49-F238E27FC236}">
                <a16:creationId xmlns:a16="http://schemas.microsoft.com/office/drawing/2014/main" id="{6C3A436A-9EF6-72CA-53AC-22ED822AA9F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7136" y="4291184"/>
            <a:ext cx="829702" cy="46650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3C9E2EA-D644-1FC0-D96A-E782378ED987}"/>
              </a:ext>
            </a:extLst>
          </p:cNvPr>
          <p:cNvSpPr txBox="1"/>
          <p:nvPr/>
        </p:nvSpPr>
        <p:spPr>
          <a:xfrm>
            <a:off x="3990993" y="4733579"/>
            <a:ext cx="1758134" cy="261610"/>
          </a:xfrm>
          <a:prstGeom prst="rect">
            <a:avLst/>
          </a:prstGeom>
          <a:noFill/>
        </p:spPr>
        <p:txBody>
          <a:bodyPr wrap="square" rtlCol="0">
            <a:spAutoFit/>
          </a:bodyPr>
          <a:lstStyle/>
          <a:p>
            <a:r>
              <a:rPr lang="en-US" sz="1100" dirty="0"/>
              <a:t>Microsoft 365 Defender</a:t>
            </a:r>
          </a:p>
        </p:txBody>
      </p:sp>
      <p:cxnSp>
        <p:nvCxnSpPr>
          <p:cNvPr id="24" name="Connector: Elbow 23">
            <a:extLst>
              <a:ext uri="{FF2B5EF4-FFF2-40B4-BE49-F238E27FC236}">
                <a16:creationId xmlns:a16="http://schemas.microsoft.com/office/drawing/2014/main" id="{56F8E880-766E-06A7-8188-956B887FFC00}"/>
              </a:ext>
            </a:extLst>
          </p:cNvPr>
          <p:cNvCxnSpPr>
            <a:cxnSpLocks/>
            <a:stCxn id="15" idx="0"/>
            <a:endCxn id="8" idx="2"/>
          </p:cNvCxnSpPr>
          <p:nvPr/>
        </p:nvCxnSpPr>
        <p:spPr>
          <a:xfrm rot="16200000" flipV="1">
            <a:off x="4508264" y="4027461"/>
            <a:ext cx="525580" cy="1866"/>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B00F537-76AB-B2D1-15CC-B4395B69EFF4}"/>
              </a:ext>
            </a:extLst>
          </p:cNvPr>
          <p:cNvCxnSpPr>
            <a:cxnSpLocks/>
          </p:cNvCxnSpPr>
          <p:nvPr/>
        </p:nvCxnSpPr>
        <p:spPr>
          <a:xfrm rot="5400000" flipH="1" flipV="1">
            <a:off x="4707873" y="2712094"/>
            <a:ext cx="475678" cy="2"/>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4BB3A0A-BC9C-235D-4F02-43D6F1606C10}"/>
              </a:ext>
            </a:extLst>
          </p:cNvPr>
          <p:cNvCxnSpPr>
            <a:cxnSpLocks/>
          </p:cNvCxnSpPr>
          <p:nvPr/>
        </p:nvCxnSpPr>
        <p:spPr>
          <a:xfrm rot="16200000" flipV="1">
            <a:off x="4365974" y="2712093"/>
            <a:ext cx="475679" cy="3"/>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10;&#10;Description automatically generated">
            <a:extLst>
              <a:ext uri="{FF2B5EF4-FFF2-40B4-BE49-F238E27FC236}">
                <a16:creationId xmlns:a16="http://schemas.microsoft.com/office/drawing/2014/main" id="{94E3965A-A3E8-CBFB-0024-9C58A68FAFF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45338" y="925524"/>
            <a:ext cx="282769" cy="150409"/>
          </a:xfrm>
          <a:prstGeom prst="rect">
            <a:avLst/>
          </a:prstGeom>
        </p:spPr>
      </p:pic>
      <p:pic>
        <p:nvPicPr>
          <p:cNvPr id="26" name="Picture 25" descr="Icon&#10;&#10;Description automatically generated">
            <a:extLst>
              <a:ext uri="{FF2B5EF4-FFF2-40B4-BE49-F238E27FC236}">
                <a16:creationId xmlns:a16="http://schemas.microsoft.com/office/drawing/2014/main" id="{A00C19ED-A3CE-999A-732A-45687FDBDCA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069809" y="919139"/>
            <a:ext cx="282769" cy="144538"/>
          </a:xfrm>
          <a:prstGeom prst="rect">
            <a:avLst/>
          </a:prstGeom>
        </p:spPr>
      </p:pic>
      <p:pic>
        <p:nvPicPr>
          <p:cNvPr id="27" name="Picture 26" descr="Icon&#10;&#10;Description automatically generated">
            <a:extLst>
              <a:ext uri="{FF2B5EF4-FFF2-40B4-BE49-F238E27FC236}">
                <a16:creationId xmlns:a16="http://schemas.microsoft.com/office/drawing/2014/main" id="{90F8212C-A9DD-F161-B434-E16C5870502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40378" y="930359"/>
            <a:ext cx="282769" cy="150409"/>
          </a:xfrm>
          <a:prstGeom prst="rect">
            <a:avLst/>
          </a:prstGeom>
        </p:spPr>
      </p:pic>
    </p:spTree>
    <p:extLst>
      <p:ext uri="{BB962C8B-B14F-4D97-AF65-F5344CB8AC3E}">
        <p14:creationId xmlns:p14="http://schemas.microsoft.com/office/powerpoint/2010/main" val="39661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564D-0DF9-7B2F-323B-C51EDA711050}"/>
              </a:ext>
            </a:extLst>
          </p:cNvPr>
          <p:cNvSpPr>
            <a:spLocks noGrp="1"/>
          </p:cNvSpPr>
          <p:nvPr>
            <p:ph type="ctrTitle"/>
          </p:nvPr>
        </p:nvSpPr>
        <p:spPr>
          <a:xfrm>
            <a:off x="1524000" y="312466"/>
            <a:ext cx="9144000" cy="540974"/>
          </a:xfrm>
        </p:spPr>
        <p:txBody>
          <a:bodyPr>
            <a:normAutofit/>
          </a:bodyPr>
          <a:lstStyle/>
          <a:p>
            <a:r>
              <a:rPr lang="en-US" sz="3200" dirty="0"/>
              <a:t>Microsoft 365 Defender Integrations</a:t>
            </a:r>
          </a:p>
        </p:txBody>
      </p:sp>
      <p:pic>
        <p:nvPicPr>
          <p:cNvPr id="1026" name="Picture 2" descr="Microsoft Defender for Endpoint (formerly Microsoft Defender ATP) -  Adapters | Axonius">
            <a:extLst>
              <a:ext uri="{FF2B5EF4-FFF2-40B4-BE49-F238E27FC236}">
                <a16:creationId xmlns:a16="http://schemas.microsoft.com/office/drawing/2014/main" id="{56259547-BCB3-0F0E-F0FA-14DB95D44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556" y="1791280"/>
            <a:ext cx="740229" cy="7402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GitHub - Azure/Microsoft-Defender-for-Cloud: Welcome to the Microsoft  Defender for Cloud community repository">
            <a:extLst>
              <a:ext uri="{FF2B5EF4-FFF2-40B4-BE49-F238E27FC236}">
                <a16:creationId xmlns:a16="http://schemas.microsoft.com/office/drawing/2014/main" id="{35057E99-3C69-2D0D-898E-64D2C60DE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332" y="2875942"/>
            <a:ext cx="1409961" cy="7402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Microsoft Sentinel | App Directory">
            <a:extLst>
              <a:ext uri="{FF2B5EF4-FFF2-40B4-BE49-F238E27FC236}">
                <a16:creationId xmlns:a16="http://schemas.microsoft.com/office/drawing/2014/main" id="{F08D5CB6-98CB-E35C-CD26-EC16922FDE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3355" y="5670862"/>
            <a:ext cx="925287" cy="7402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109968-535C-B83A-F97C-A90305881E92}"/>
              </a:ext>
            </a:extLst>
          </p:cNvPr>
          <p:cNvSpPr txBox="1"/>
          <p:nvPr/>
        </p:nvSpPr>
        <p:spPr>
          <a:xfrm>
            <a:off x="1297707" y="3616171"/>
            <a:ext cx="1299211" cy="261610"/>
          </a:xfrm>
          <a:prstGeom prst="rect">
            <a:avLst/>
          </a:prstGeom>
          <a:noFill/>
        </p:spPr>
        <p:txBody>
          <a:bodyPr wrap="square" rtlCol="0">
            <a:spAutoFit/>
          </a:bodyPr>
          <a:lstStyle/>
          <a:p>
            <a:r>
              <a:rPr lang="en-US" sz="1100" dirty="0"/>
              <a:t>Defender for cloud</a:t>
            </a:r>
          </a:p>
        </p:txBody>
      </p:sp>
      <p:sp>
        <p:nvSpPr>
          <p:cNvPr id="6" name="TextBox 5">
            <a:extLst>
              <a:ext uri="{FF2B5EF4-FFF2-40B4-BE49-F238E27FC236}">
                <a16:creationId xmlns:a16="http://schemas.microsoft.com/office/drawing/2014/main" id="{4ED2CFB3-496A-0418-8D04-DCBEA0A636DC}"/>
              </a:ext>
            </a:extLst>
          </p:cNvPr>
          <p:cNvSpPr txBox="1"/>
          <p:nvPr/>
        </p:nvSpPr>
        <p:spPr>
          <a:xfrm>
            <a:off x="5464285" y="6439716"/>
            <a:ext cx="1263425" cy="261610"/>
          </a:xfrm>
          <a:prstGeom prst="rect">
            <a:avLst/>
          </a:prstGeom>
          <a:noFill/>
        </p:spPr>
        <p:txBody>
          <a:bodyPr wrap="square" rtlCol="0">
            <a:spAutoFit/>
          </a:bodyPr>
          <a:lstStyle/>
          <a:p>
            <a:r>
              <a:rPr lang="en-US" sz="1100" dirty="0"/>
              <a:t>Microsoft Sentinel</a:t>
            </a:r>
          </a:p>
        </p:txBody>
      </p:sp>
      <p:sp>
        <p:nvSpPr>
          <p:cNvPr id="7" name="TextBox 6">
            <a:extLst>
              <a:ext uri="{FF2B5EF4-FFF2-40B4-BE49-F238E27FC236}">
                <a16:creationId xmlns:a16="http://schemas.microsoft.com/office/drawing/2014/main" id="{5DFA17F1-B40E-B755-2637-B378FEAF688F}"/>
              </a:ext>
            </a:extLst>
          </p:cNvPr>
          <p:cNvSpPr txBox="1"/>
          <p:nvPr/>
        </p:nvSpPr>
        <p:spPr>
          <a:xfrm>
            <a:off x="5334540" y="2512417"/>
            <a:ext cx="1522908" cy="261610"/>
          </a:xfrm>
          <a:prstGeom prst="rect">
            <a:avLst/>
          </a:prstGeom>
          <a:noFill/>
        </p:spPr>
        <p:txBody>
          <a:bodyPr wrap="square" rtlCol="0">
            <a:spAutoFit/>
          </a:bodyPr>
          <a:lstStyle/>
          <a:p>
            <a:r>
              <a:rPr lang="en-US" sz="1100" dirty="0"/>
              <a:t>Defender for Endpoint</a:t>
            </a:r>
          </a:p>
        </p:txBody>
      </p:sp>
      <p:sp>
        <p:nvSpPr>
          <p:cNvPr id="8" name="TextBox 7">
            <a:extLst>
              <a:ext uri="{FF2B5EF4-FFF2-40B4-BE49-F238E27FC236}">
                <a16:creationId xmlns:a16="http://schemas.microsoft.com/office/drawing/2014/main" id="{757BB148-328D-B2A4-E92A-3D5ABA4806CD}"/>
              </a:ext>
            </a:extLst>
          </p:cNvPr>
          <p:cNvSpPr txBox="1"/>
          <p:nvPr/>
        </p:nvSpPr>
        <p:spPr>
          <a:xfrm>
            <a:off x="9222394" y="3719105"/>
            <a:ext cx="1439796" cy="261610"/>
          </a:xfrm>
          <a:prstGeom prst="rect">
            <a:avLst/>
          </a:prstGeom>
          <a:noFill/>
        </p:spPr>
        <p:txBody>
          <a:bodyPr wrap="square" rtlCol="0">
            <a:spAutoFit/>
          </a:bodyPr>
          <a:lstStyle/>
          <a:p>
            <a:r>
              <a:rPr lang="en-US" sz="1100" dirty="0"/>
              <a:t>Defender for Identity</a:t>
            </a:r>
          </a:p>
        </p:txBody>
      </p:sp>
      <p:sp>
        <p:nvSpPr>
          <p:cNvPr id="9" name="TextBox 8">
            <a:extLst>
              <a:ext uri="{FF2B5EF4-FFF2-40B4-BE49-F238E27FC236}">
                <a16:creationId xmlns:a16="http://schemas.microsoft.com/office/drawing/2014/main" id="{913E5694-4CF6-989E-6FB1-72FB195388A5}"/>
              </a:ext>
            </a:extLst>
          </p:cNvPr>
          <p:cNvSpPr txBox="1"/>
          <p:nvPr/>
        </p:nvSpPr>
        <p:spPr>
          <a:xfrm>
            <a:off x="2969934" y="2845985"/>
            <a:ext cx="1604556" cy="261610"/>
          </a:xfrm>
          <a:prstGeom prst="rect">
            <a:avLst/>
          </a:prstGeom>
          <a:noFill/>
        </p:spPr>
        <p:txBody>
          <a:bodyPr wrap="square" rtlCol="0">
            <a:spAutoFit/>
          </a:bodyPr>
          <a:lstStyle/>
          <a:p>
            <a:r>
              <a:rPr lang="en-US" sz="1100" dirty="0"/>
              <a:t>Defender for Cloud Apps</a:t>
            </a:r>
          </a:p>
        </p:txBody>
      </p:sp>
      <p:pic>
        <p:nvPicPr>
          <p:cNvPr id="1038" name="Picture 14" descr="Microsoft Cloud App Security - Adapters | Axonius">
            <a:extLst>
              <a:ext uri="{FF2B5EF4-FFF2-40B4-BE49-F238E27FC236}">
                <a16:creationId xmlns:a16="http://schemas.microsoft.com/office/drawing/2014/main" id="{83854912-07A1-BB82-1E16-11D567EF96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9446" y="2124089"/>
            <a:ext cx="725533" cy="6886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5" name="Connector: Elbow 14">
            <a:extLst>
              <a:ext uri="{FF2B5EF4-FFF2-40B4-BE49-F238E27FC236}">
                <a16:creationId xmlns:a16="http://schemas.microsoft.com/office/drawing/2014/main" id="{5216C97C-73B0-158A-D38C-079BD7D4B445}"/>
              </a:ext>
            </a:extLst>
          </p:cNvPr>
          <p:cNvCxnSpPr>
            <a:cxnSpLocks/>
            <a:stCxn id="27" idx="2"/>
            <a:endCxn id="1030" idx="0"/>
          </p:cNvCxnSpPr>
          <p:nvPr/>
        </p:nvCxnSpPr>
        <p:spPr>
          <a:xfrm rot="16200000" flipH="1">
            <a:off x="5847821" y="5422683"/>
            <a:ext cx="496353" cy="4"/>
          </a:xfrm>
          <a:prstGeom prst="bentConnector3">
            <a:avLst>
              <a:gd name="adj1" fmla="val 50000"/>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B5158D17-2991-07C1-2450-075E0738DFC5}"/>
              </a:ext>
            </a:extLst>
          </p:cNvPr>
          <p:cNvCxnSpPr>
            <a:cxnSpLocks/>
            <a:stCxn id="27" idx="1"/>
            <a:endCxn id="4" idx="2"/>
          </p:cNvCxnSpPr>
          <p:nvPr/>
        </p:nvCxnSpPr>
        <p:spPr>
          <a:xfrm rot="10800000">
            <a:off x="1947313" y="3877782"/>
            <a:ext cx="3359518" cy="1165923"/>
          </a:xfrm>
          <a:prstGeom prst="bentConnector2">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B051F1FC-3516-B1EB-A2DF-EE3B2984249A}"/>
              </a:ext>
            </a:extLst>
          </p:cNvPr>
          <p:cNvCxnSpPr>
            <a:cxnSpLocks/>
            <a:stCxn id="25" idx="1"/>
            <a:endCxn id="9" idx="2"/>
          </p:cNvCxnSpPr>
          <p:nvPr/>
        </p:nvCxnSpPr>
        <p:spPr>
          <a:xfrm rot="10800000">
            <a:off x="3772213" y="3107595"/>
            <a:ext cx="1665517" cy="1410664"/>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127469B-A30A-4746-5E7F-A3470389B864}"/>
              </a:ext>
            </a:extLst>
          </p:cNvPr>
          <p:cNvCxnSpPr>
            <a:cxnSpLocks/>
            <a:stCxn id="27" idx="3"/>
            <a:endCxn id="8" idx="2"/>
          </p:cNvCxnSpPr>
          <p:nvPr/>
        </p:nvCxnSpPr>
        <p:spPr>
          <a:xfrm flipV="1">
            <a:off x="6885158" y="3980715"/>
            <a:ext cx="3057134" cy="1062989"/>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16" name="Picture 4">
            <a:extLst>
              <a:ext uri="{FF2B5EF4-FFF2-40B4-BE49-F238E27FC236}">
                <a16:creationId xmlns:a16="http://schemas.microsoft.com/office/drawing/2014/main" id="{A7418631-4B8B-B174-4262-6C53E1458F15}"/>
              </a:ext>
            </a:extLst>
          </p:cNvPr>
          <p:cNvPicPr>
            <a:picLocks noChangeAspect="1" noChangeArrowheads="1"/>
          </p:cNvPicPr>
          <p:nvPr/>
        </p:nvPicPr>
        <p:blipFill rotWithShape="1">
          <a:blip r:embed="rId7">
            <a:alphaModFix/>
            <a:extLst>
              <a:ext uri="{28A0092B-C50C-407E-A947-70E740481C1C}">
                <a14:useLocalDpi xmlns:a14="http://schemas.microsoft.com/office/drawing/2010/main" val="0"/>
              </a:ext>
            </a:extLst>
          </a:blip>
          <a:srcRect l="19354" r="19549" b="3"/>
          <a:stretch/>
        </p:blipFill>
        <p:spPr bwMode="auto">
          <a:xfrm>
            <a:off x="9565175" y="2935243"/>
            <a:ext cx="754233" cy="753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077C90C3-9200-FEBA-61D6-851F1ECCCF0B}"/>
              </a:ext>
            </a:extLst>
          </p:cNvPr>
          <p:cNvPicPr>
            <a:picLocks noChangeAspect="1"/>
          </p:cNvPicPr>
          <p:nvPr/>
        </p:nvPicPr>
        <p:blipFill>
          <a:blip r:embed="rId8"/>
          <a:stretch>
            <a:fillRect/>
          </a:stretch>
        </p:blipFill>
        <p:spPr>
          <a:xfrm>
            <a:off x="9849128" y="3209314"/>
            <a:ext cx="219077" cy="219077"/>
          </a:xfrm>
          <a:prstGeom prst="rect">
            <a:avLst/>
          </a:prstGeom>
        </p:spPr>
      </p:pic>
      <p:pic>
        <p:nvPicPr>
          <p:cNvPr id="32" name="Picture 16" descr="Microsoft Defender - Wikipedia">
            <a:extLst>
              <a:ext uri="{FF2B5EF4-FFF2-40B4-BE49-F238E27FC236}">
                <a16:creationId xmlns:a16="http://schemas.microsoft.com/office/drawing/2014/main" id="{9F4414E0-23DE-D0DA-A448-6FE11E57A296}"/>
              </a:ext>
            </a:extLst>
          </p:cNvPr>
          <p:cNvPicPr>
            <a:picLocks noChangeAspect="1" noChangeArrowheads="1"/>
          </p:cNvPicPr>
          <p:nvPr/>
        </p:nvPicPr>
        <p:blipFill rotWithShape="1">
          <a:blip r:embed="rId9">
            <a:alphaModFix/>
            <a:extLst>
              <a:ext uri="{28A0092B-C50C-407E-A947-70E740481C1C}">
                <a14:useLocalDpi xmlns:a14="http://schemas.microsoft.com/office/drawing/2010/main" val="0"/>
              </a:ext>
            </a:extLst>
          </a:blip>
          <a:srcRect r="-8" b="153"/>
          <a:stretch/>
        </p:blipFill>
        <p:spPr bwMode="auto">
          <a:xfrm>
            <a:off x="7740111" y="2003138"/>
            <a:ext cx="969316" cy="9677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E79A523-27B6-0A76-DC50-AC2C55C44F5D}"/>
              </a:ext>
            </a:extLst>
          </p:cNvPr>
          <p:cNvSpPr txBox="1"/>
          <p:nvPr/>
        </p:nvSpPr>
        <p:spPr>
          <a:xfrm>
            <a:off x="7562943" y="2840093"/>
            <a:ext cx="1439796" cy="261610"/>
          </a:xfrm>
          <a:prstGeom prst="rect">
            <a:avLst/>
          </a:prstGeom>
          <a:noFill/>
        </p:spPr>
        <p:txBody>
          <a:bodyPr wrap="square" rtlCol="0">
            <a:spAutoFit/>
          </a:bodyPr>
          <a:lstStyle/>
          <a:p>
            <a:r>
              <a:rPr lang="en-US" sz="1100" dirty="0"/>
              <a:t>Defender for Office</a:t>
            </a:r>
          </a:p>
        </p:txBody>
      </p:sp>
      <p:cxnSp>
        <p:nvCxnSpPr>
          <p:cNvPr id="37" name="Connector: Elbow 36">
            <a:extLst>
              <a:ext uri="{FF2B5EF4-FFF2-40B4-BE49-F238E27FC236}">
                <a16:creationId xmlns:a16="http://schemas.microsoft.com/office/drawing/2014/main" id="{B096E51B-7FCE-4A2B-CDAE-8308294844F7}"/>
              </a:ext>
            </a:extLst>
          </p:cNvPr>
          <p:cNvCxnSpPr>
            <a:cxnSpLocks/>
            <a:stCxn id="25" idx="3"/>
            <a:endCxn id="34" idx="2"/>
          </p:cNvCxnSpPr>
          <p:nvPr/>
        </p:nvCxnSpPr>
        <p:spPr>
          <a:xfrm flipV="1">
            <a:off x="6754261" y="3101703"/>
            <a:ext cx="1528580" cy="1416556"/>
          </a:xfrm>
          <a:prstGeom prst="bentConnector2">
            <a:avLst/>
          </a:prstGeom>
          <a:ln>
            <a:headEnd type="triangle"/>
          </a:ln>
        </p:spPr>
        <p:style>
          <a:lnRef idx="1">
            <a:schemeClr val="accent1"/>
          </a:lnRef>
          <a:fillRef idx="0">
            <a:schemeClr val="accent1"/>
          </a:fillRef>
          <a:effectRef idx="0">
            <a:schemeClr val="accent1"/>
          </a:effectRef>
          <a:fontRef idx="minor">
            <a:schemeClr val="tx1"/>
          </a:fontRef>
        </p:style>
      </p:cxnSp>
      <p:pic>
        <p:nvPicPr>
          <p:cNvPr id="25" name="Picture 2" descr="Microsoft 365 Defender Review | PCMag">
            <a:extLst>
              <a:ext uri="{FF2B5EF4-FFF2-40B4-BE49-F238E27FC236}">
                <a16:creationId xmlns:a16="http://schemas.microsoft.com/office/drawing/2014/main" id="{1FF17357-AC2C-70A8-5E68-FA8CE13C950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7729" y="4148144"/>
            <a:ext cx="1316532" cy="74022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4BCE5F16-F0BA-64D4-B365-84A78B5E1DCB}"/>
              </a:ext>
            </a:extLst>
          </p:cNvPr>
          <p:cNvSpPr txBox="1"/>
          <p:nvPr/>
        </p:nvSpPr>
        <p:spPr>
          <a:xfrm>
            <a:off x="5306831" y="4912899"/>
            <a:ext cx="1578327" cy="261610"/>
          </a:xfrm>
          <a:prstGeom prst="rect">
            <a:avLst/>
          </a:prstGeom>
          <a:noFill/>
        </p:spPr>
        <p:txBody>
          <a:bodyPr wrap="square" rtlCol="0">
            <a:spAutoFit/>
          </a:bodyPr>
          <a:lstStyle/>
          <a:p>
            <a:r>
              <a:rPr lang="en-US" sz="1100" dirty="0"/>
              <a:t>Microsoft 365 Defender</a:t>
            </a:r>
          </a:p>
        </p:txBody>
      </p:sp>
      <p:cxnSp>
        <p:nvCxnSpPr>
          <p:cNvPr id="29" name="Connector: Elbow 28">
            <a:extLst>
              <a:ext uri="{FF2B5EF4-FFF2-40B4-BE49-F238E27FC236}">
                <a16:creationId xmlns:a16="http://schemas.microsoft.com/office/drawing/2014/main" id="{8FFFBE03-7AF3-9811-6BFB-1F7C858BB6FB}"/>
              </a:ext>
            </a:extLst>
          </p:cNvPr>
          <p:cNvCxnSpPr>
            <a:cxnSpLocks/>
            <a:stCxn id="25" idx="0"/>
            <a:endCxn id="7" idx="2"/>
          </p:cNvCxnSpPr>
          <p:nvPr/>
        </p:nvCxnSpPr>
        <p:spPr>
          <a:xfrm rot="16200000" flipV="1">
            <a:off x="5408937" y="3461085"/>
            <a:ext cx="1374117" cy="1"/>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71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BEA92770-2BFA-E29D-2DB9-801965FA1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811784"/>
            <a:ext cx="10905066" cy="5234432"/>
          </a:xfrm>
          <a:prstGeom prst="rect">
            <a:avLst/>
          </a:prstGeom>
        </p:spPr>
      </p:pic>
    </p:spTree>
    <p:extLst>
      <p:ext uri="{BB962C8B-B14F-4D97-AF65-F5344CB8AC3E}">
        <p14:creationId xmlns:p14="http://schemas.microsoft.com/office/powerpoint/2010/main" val="333180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Top Corners Rounded 203">
            <a:extLst>
              <a:ext uri="{FF2B5EF4-FFF2-40B4-BE49-F238E27FC236}">
                <a16:creationId xmlns:a16="http://schemas.microsoft.com/office/drawing/2014/main" id="{9BCA6A2A-A067-4918-B47A-6D38354DE94A}"/>
              </a:ext>
              <a:ext uri="{C183D7F6-B498-43B3-948B-1728B52AA6E4}">
                <adec:decorative xmlns:adec="http://schemas.microsoft.com/office/drawing/2017/decorative" val="1"/>
              </a:ext>
            </a:extLst>
          </p:cNvPr>
          <p:cNvSpPr/>
          <p:nvPr/>
        </p:nvSpPr>
        <p:spPr bwMode="auto">
          <a:xfrm>
            <a:off x="0" y="4014752"/>
            <a:ext cx="12192000" cy="2843249"/>
          </a:xfrm>
          <a:prstGeom prst="round2SameRect">
            <a:avLst>
              <a:gd name="adj1" fmla="val 50000"/>
              <a:gd name="adj2" fmla="val 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itchFamily="34" charset="0"/>
            </a:endParaRPr>
          </a:p>
        </p:txBody>
      </p:sp>
      <p:grpSp>
        <p:nvGrpSpPr>
          <p:cNvPr id="3" name="Group 2">
            <a:extLst>
              <a:ext uri="{FF2B5EF4-FFF2-40B4-BE49-F238E27FC236}">
                <a16:creationId xmlns:a16="http://schemas.microsoft.com/office/drawing/2014/main" id="{875AA8CB-6002-781F-0D57-3E75286D1368}"/>
              </a:ext>
              <a:ext uri="{C183D7F6-B498-43B3-948B-1728B52AA6E4}">
                <adec:decorative xmlns:adec="http://schemas.microsoft.com/office/drawing/2017/decorative" val="1"/>
              </a:ext>
            </a:extLst>
          </p:cNvPr>
          <p:cNvGrpSpPr/>
          <p:nvPr/>
        </p:nvGrpSpPr>
        <p:grpSpPr>
          <a:xfrm>
            <a:off x="1236401" y="4903943"/>
            <a:ext cx="686992" cy="686992"/>
            <a:chOff x="1236401" y="4903943"/>
            <a:chExt cx="686992" cy="686992"/>
          </a:xfrm>
        </p:grpSpPr>
        <p:sp>
          <p:nvSpPr>
            <p:cNvPr id="64" name="Oval 63">
              <a:extLst>
                <a:ext uri="{FF2B5EF4-FFF2-40B4-BE49-F238E27FC236}">
                  <a16:creationId xmlns:a16="http://schemas.microsoft.com/office/drawing/2014/main" id="{ABEF98EF-267D-A13B-A3BC-ECF46FAB6D52}"/>
                </a:ext>
              </a:extLst>
            </p:cNvPr>
            <p:cNvSpPr/>
            <p:nvPr/>
          </p:nvSpPr>
          <p:spPr>
            <a:xfrm>
              <a:off x="1236401" y="4903943"/>
              <a:ext cx="686992" cy="68699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nvGrpSpPr>
            <p:cNvPr id="65" name="Graphic 3">
              <a:extLst>
                <a:ext uri="{FF2B5EF4-FFF2-40B4-BE49-F238E27FC236}">
                  <a16:creationId xmlns:a16="http://schemas.microsoft.com/office/drawing/2014/main" id="{1F8B3A79-3CA6-49D2-F14D-A580F5A5E6B6}"/>
                </a:ext>
              </a:extLst>
            </p:cNvPr>
            <p:cNvGrpSpPr/>
            <p:nvPr/>
          </p:nvGrpSpPr>
          <p:grpSpPr>
            <a:xfrm>
              <a:off x="1446602" y="5032683"/>
              <a:ext cx="266584" cy="396218"/>
              <a:chOff x="-3542414" y="1918320"/>
              <a:chExt cx="242887" cy="360998"/>
            </a:xfrm>
            <a:noFill/>
          </p:grpSpPr>
          <p:sp>
            <p:nvSpPr>
              <p:cNvPr id="66" name="Freeform: Shape 65">
                <a:extLst>
                  <a:ext uri="{FF2B5EF4-FFF2-40B4-BE49-F238E27FC236}">
                    <a16:creationId xmlns:a16="http://schemas.microsoft.com/office/drawing/2014/main" id="{54DE52C5-C62D-D5F7-54AF-6D207E0D7D82}"/>
                  </a:ext>
                </a:extLst>
              </p:cNvPr>
              <p:cNvSpPr/>
              <p:nvPr/>
            </p:nvSpPr>
            <p:spPr>
              <a:xfrm>
                <a:off x="-3429066" y="1918320"/>
                <a:ext cx="114299" cy="140969"/>
              </a:xfrm>
              <a:custGeom>
                <a:avLst/>
                <a:gdLst>
                  <a:gd name="connsiteX0" fmla="*/ 114300 w 114299"/>
                  <a:gd name="connsiteY0" fmla="*/ 43815 h 140969"/>
                  <a:gd name="connsiteX1" fmla="*/ 0 w 114299"/>
                  <a:gd name="connsiteY1" fmla="*/ 0 h 140969"/>
                  <a:gd name="connsiteX2" fmla="*/ 0 w 114299"/>
                  <a:gd name="connsiteY2" fmla="*/ 76200 h 140969"/>
                  <a:gd name="connsiteX3" fmla="*/ 0 w 114299"/>
                  <a:gd name="connsiteY3" fmla="*/ 87630 h 140969"/>
                  <a:gd name="connsiteX4" fmla="*/ 0 w 114299"/>
                  <a:gd name="connsiteY4" fmla="*/ 140970 h 140969"/>
                  <a:gd name="connsiteX5" fmla="*/ 19050 w 114299"/>
                  <a:gd name="connsiteY5" fmla="*/ 140970 h 140969"/>
                  <a:gd name="connsiteX6" fmla="*/ 19050 w 114299"/>
                  <a:gd name="connsiteY6" fmla="*/ 80963 h 14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299" h="140969">
                    <a:moveTo>
                      <a:pt x="114300" y="43815"/>
                    </a:moveTo>
                    <a:lnTo>
                      <a:pt x="0" y="0"/>
                    </a:lnTo>
                    <a:lnTo>
                      <a:pt x="0" y="76200"/>
                    </a:lnTo>
                    <a:lnTo>
                      <a:pt x="0" y="87630"/>
                    </a:lnTo>
                    <a:lnTo>
                      <a:pt x="0" y="140970"/>
                    </a:lnTo>
                    <a:lnTo>
                      <a:pt x="19050" y="140970"/>
                    </a:lnTo>
                    <a:lnTo>
                      <a:pt x="19050" y="80963"/>
                    </a:lnTo>
                    <a:close/>
                  </a:path>
                </a:pathLst>
              </a:custGeom>
              <a:grp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sp>
            <p:nvSpPr>
              <p:cNvPr id="67" name="Freeform: Shape 66">
                <a:extLst>
                  <a:ext uri="{FF2B5EF4-FFF2-40B4-BE49-F238E27FC236}">
                    <a16:creationId xmlns:a16="http://schemas.microsoft.com/office/drawing/2014/main" id="{611F019F-5453-ECFC-1B77-A890D8E307C7}"/>
                  </a:ext>
                </a:extLst>
              </p:cNvPr>
              <p:cNvSpPr/>
              <p:nvPr/>
            </p:nvSpPr>
            <p:spPr>
              <a:xfrm>
                <a:off x="-3542414" y="2059290"/>
                <a:ext cx="242887" cy="87630"/>
              </a:xfrm>
              <a:custGeom>
                <a:avLst/>
                <a:gdLst>
                  <a:gd name="connsiteX0" fmla="*/ 0 w 242887"/>
                  <a:gd name="connsiteY0" fmla="*/ 20003 h 87630"/>
                  <a:gd name="connsiteX1" fmla="*/ 0 w 242887"/>
                  <a:gd name="connsiteY1" fmla="*/ 87630 h 87630"/>
                  <a:gd name="connsiteX2" fmla="*/ 241935 w 242887"/>
                  <a:gd name="connsiteY2" fmla="*/ 87630 h 87630"/>
                  <a:gd name="connsiteX3" fmla="*/ 241935 w 242887"/>
                  <a:gd name="connsiteY3" fmla="*/ 33338 h 87630"/>
                  <a:gd name="connsiteX4" fmla="*/ 241935 w 242887"/>
                  <a:gd name="connsiteY4" fmla="*/ 33338 h 87630"/>
                  <a:gd name="connsiteX5" fmla="*/ 241935 w 242887"/>
                  <a:gd name="connsiteY5" fmla="*/ 87630 h 87630"/>
                  <a:gd name="connsiteX6" fmla="*/ 242888 w 242887"/>
                  <a:gd name="connsiteY6" fmla="*/ 87630 h 87630"/>
                  <a:gd name="connsiteX7" fmla="*/ 242888 w 242887"/>
                  <a:gd name="connsiteY7" fmla="*/ 19050 h 87630"/>
                  <a:gd name="connsiteX8" fmla="*/ 189547 w 242887"/>
                  <a:gd name="connsiteY8" fmla="*/ 19050 h 87630"/>
                  <a:gd name="connsiteX9" fmla="*/ 189547 w 242887"/>
                  <a:gd name="connsiteY9" fmla="*/ 41910 h 87630"/>
                  <a:gd name="connsiteX10" fmla="*/ 154305 w 242887"/>
                  <a:gd name="connsiteY10" fmla="*/ 41910 h 87630"/>
                  <a:gd name="connsiteX11" fmla="*/ 154305 w 242887"/>
                  <a:gd name="connsiteY11" fmla="*/ 0 h 87630"/>
                  <a:gd name="connsiteX12" fmla="*/ 86677 w 242887"/>
                  <a:gd name="connsiteY12" fmla="*/ 0 h 87630"/>
                  <a:gd name="connsiteX13" fmla="*/ 86677 w 242887"/>
                  <a:gd name="connsiteY13" fmla="*/ 41910 h 87630"/>
                  <a:gd name="connsiteX14" fmla="*/ 51435 w 242887"/>
                  <a:gd name="connsiteY14" fmla="*/ 41910 h 87630"/>
                  <a:gd name="connsiteX15" fmla="*/ 51435 w 242887"/>
                  <a:gd name="connsiteY15" fmla="*/ 20003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2887" h="87630">
                    <a:moveTo>
                      <a:pt x="0" y="20003"/>
                    </a:moveTo>
                    <a:lnTo>
                      <a:pt x="0" y="87630"/>
                    </a:lnTo>
                    <a:lnTo>
                      <a:pt x="241935" y="87630"/>
                    </a:lnTo>
                    <a:lnTo>
                      <a:pt x="241935" y="33338"/>
                    </a:lnTo>
                    <a:lnTo>
                      <a:pt x="241935" y="33338"/>
                    </a:lnTo>
                    <a:lnTo>
                      <a:pt x="241935" y="87630"/>
                    </a:lnTo>
                    <a:lnTo>
                      <a:pt x="242888" y="87630"/>
                    </a:lnTo>
                    <a:lnTo>
                      <a:pt x="242888" y="19050"/>
                    </a:lnTo>
                    <a:lnTo>
                      <a:pt x="189547" y="19050"/>
                    </a:lnTo>
                    <a:lnTo>
                      <a:pt x="189547" y="41910"/>
                    </a:lnTo>
                    <a:lnTo>
                      <a:pt x="154305" y="41910"/>
                    </a:lnTo>
                    <a:lnTo>
                      <a:pt x="154305" y="0"/>
                    </a:lnTo>
                    <a:lnTo>
                      <a:pt x="86677" y="0"/>
                    </a:lnTo>
                    <a:lnTo>
                      <a:pt x="86677" y="41910"/>
                    </a:lnTo>
                    <a:lnTo>
                      <a:pt x="51435" y="41910"/>
                    </a:lnTo>
                    <a:lnTo>
                      <a:pt x="51435" y="20003"/>
                    </a:lnTo>
                    <a:close/>
                  </a:path>
                </a:pathLst>
              </a:custGeom>
              <a:grp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sp>
            <p:nvSpPr>
              <p:cNvPr id="68" name="Freeform: Shape 67">
                <a:extLst>
                  <a:ext uri="{FF2B5EF4-FFF2-40B4-BE49-F238E27FC236}">
                    <a16:creationId xmlns:a16="http://schemas.microsoft.com/office/drawing/2014/main" id="{F73B4668-759B-B7D2-D113-BB98AD3C2615}"/>
                  </a:ext>
                </a:extLst>
              </p:cNvPr>
              <p:cNvSpPr/>
              <p:nvPr/>
            </p:nvSpPr>
            <p:spPr>
              <a:xfrm>
                <a:off x="-3526222" y="2237408"/>
                <a:ext cx="210502" cy="41910"/>
              </a:xfrm>
              <a:custGeom>
                <a:avLst/>
                <a:gdLst>
                  <a:gd name="connsiteX0" fmla="*/ 0 w 210502"/>
                  <a:gd name="connsiteY0" fmla="*/ 0 h 41910"/>
                  <a:gd name="connsiteX1" fmla="*/ 210503 w 210502"/>
                  <a:gd name="connsiteY1" fmla="*/ 0 h 41910"/>
                  <a:gd name="connsiteX2" fmla="*/ 210503 w 210502"/>
                  <a:gd name="connsiteY2" fmla="*/ 41910 h 41910"/>
                  <a:gd name="connsiteX3" fmla="*/ 0 w 210502"/>
                  <a:gd name="connsiteY3" fmla="*/ 41910 h 41910"/>
                </a:gdLst>
                <a:ahLst/>
                <a:cxnLst>
                  <a:cxn ang="0">
                    <a:pos x="connsiteX0" y="connsiteY0"/>
                  </a:cxn>
                  <a:cxn ang="0">
                    <a:pos x="connsiteX1" y="connsiteY1"/>
                  </a:cxn>
                  <a:cxn ang="0">
                    <a:pos x="connsiteX2" y="connsiteY2"/>
                  </a:cxn>
                  <a:cxn ang="0">
                    <a:pos x="connsiteX3" y="connsiteY3"/>
                  </a:cxn>
                </a:cxnLst>
                <a:rect l="l" t="t" r="r" b="b"/>
                <a:pathLst>
                  <a:path w="210502" h="41910">
                    <a:moveTo>
                      <a:pt x="0" y="0"/>
                    </a:moveTo>
                    <a:lnTo>
                      <a:pt x="210503" y="0"/>
                    </a:lnTo>
                    <a:lnTo>
                      <a:pt x="210503" y="41910"/>
                    </a:lnTo>
                    <a:lnTo>
                      <a:pt x="0" y="41910"/>
                    </a:lnTo>
                    <a:close/>
                  </a:path>
                </a:pathLst>
              </a:custGeom>
              <a:grp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sp>
            <p:nvSpPr>
              <p:cNvPr id="69" name="Freeform: Shape 68">
                <a:extLst>
                  <a:ext uri="{FF2B5EF4-FFF2-40B4-BE49-F238E27FC236}">
                    <a16:creationId xmlns:a16="http://schemas.microsoft.com/office/drawing/2014/main" id="{BE37DD3A-3121-BBBD-D1EE-62EBCC1D630F}"/>
                  </a:ext>
                </a:extLst>
              </p:cNvPr>
              <p:cNvSpPr/>
              <p:nvPr/>
            </p:nvSpPr>
            <p:spPr>
              <a:xfrm>
                <a:off x="-3490979" y="2171208"/>
                <a:ext cx="141922" cy="41910"/>
              </a:xfrm>
              <a:custGeom>
                <a:avLst/>
                <a:gdLst>
                  <a:gd name="connsiteX0" fmla="*/ 0 w 141922"/>
                  <a:gd name="connsiteY0" fmla="*/ 0 h 48577"/>
                  <a:gd name="connsiteX1" fmla="*/ 141923 w 141922"/>
                  <a:gd name="connsiteY1" fmla="*/ 0 h 48577"/>
                  <a:gd name="connsiteX2" fmla="*/ 141923 w 141922"/>
                  <a:gd name="connsiteY2" fmla="*/ 48578 h 48577"/>
                  <a:gd name="connsiteX3" fmla="*/ 0 w 141922"/>
                  <a:gd name="connsiteY3" fmla="*/ 48578 h 48577"/>
                </a:gdLst>
                <a:ahLst/>
                <a:cxnLst>
                  <a:cxn ang="0">
                    <a:pos x="connsiteX0" y="connsiteY0"/>
                  </a:cxn>
                  <a:cxn ang="0">
                    <a:pos x="connsiteX1" y="connsiteY1"/>
                  </a:cxn>
                  <a:cxn ang="0">
                    <a:pos x="connsiteX2" y="connsiteY2"/>
                  </a:cxn>
                  <a:cxn ang="0">
                    <a:pos x="connsiteX3" y="connsiteY3"/>
                  </a:cxn>
                </a:cxnLst>
                <a:rect l="l" t="t" r="r" b="b"/>
                <a:pathLst>
                  <a:path w="141922" h="48577">
                    <a:moveTo>
                      <a:pt x="0" y="0"/>
                    </a:moveTo>
                    <a:lnTo>
                      <a:pt x="141923" y="0"/>
                    </a:lnTo>
                    <a:lnTo>
                      <a:pt x="141923" y="48578"/>
                    </a:lnTo>
                    <a:lnTo>
                      <a:pt x="0" y="48578"/>
                    </a:lnTo>
                    <a:close/>
                  </a:path>
                </a:pathLst>
              </a:custGeom>
              <a:grp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grpSp>
      <p:grpSp>
        <p:nvGrpSpPr>
          <p:cNvPr id="4" name="Group 3">
            <a:extLst>
              <a:ext uri="{FF2B5EF4-FFF2-40B4-BE49-F238E27FC236}">
                <a16:creationId xmlns:a16="http://schemas.microsoft.com/office/drawing/2014/main" id="{E815CB25-0C8E-9770-A20F-F616CBEEC4AD}"/>
              </a:ext>
              <a:ext uri="{C183D7F6-B498-43B3-948B-1728B52AA6E4}">
                <adec:decorative xmlns:adec="http://schemas.microsoft.com/office/drawing/2017/decorative" val="1"/>
              </a:ext>
            </a:extLst>
          </p:cNvPr>
          <p:cNvGrpSpPr/>
          <p:nvPr/>
        </p:nvGrpSpPr>
        <p:grpSpPr>
          <a:xfrm>
            <a:off x="3034337" y="4903943"/>
            <a:ext cx="686992" cy="686992"/>
            <a:chOff x="3034337" y="4903943"/>
            <a:chExt cx="686992" cy="686992"/>
          </a:xfrm>
        </p:grpSpPr>
        <p:sp>
          <p:nvSpPr>
            <p:cNvPr id="71" name="Oval 70">
              <a:extLst>
                <a:ext uri="{FF2B5EF4-FFF2-40B4-BE49-F238E27FC236}">
                  <a16:creationId xmlns:a16="http://schemas.microsoft.com/office/drawing/2014/main" id="{D98AE1A1-1EF6-2521-E8A4-D73DD76AC211}"/>
                </a:ext>
              </a:extLst>
            </p:cNvPr>
            <p:cNvSpPr/>
            <p:nvPr/>
          </p:nvSpPr>
          <p:spPr>
            <a:xfrm>
              <a:off x="3034337" y="4903943"/>
              <a:ext cx="686992" cy="68699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nvGrpSpPr>
            <p:cNvPr id="72" name="Group 71">
              <a:extLst>
                <a:ext uri="{FF2B5EF4-FFF2-40B4-BE49-F238E27FC236}">
                  <a16:creationId xmlns:a16="http://schemas.microsoft.com/office/drawing/2014/main" id="{F46014CB-1C16-F255-9499-DCDC5E6A815C}"/>
                </a:ext>
              </a:extLst>
            </p:cNvPr>
            <p:cNvGrpSpPr/>
            <p:nvPr/>
          </p:nvGrpSpPr>
          <p:grpSpPr>
            <a:xfrm>
              <a:off x="3235094" y="5078641"/>
              <a:ext cx="315552" cy="326458"/>
              <a:chOff x="1957387" y="3184263"/>
              <a:chExt cx="356248" cy="368562"/>
            </a:xfrm>
          </p:grpSpPr>
          <p:sp>
            <p:nvSpPr>
              <p:cNvPr id="73" name="Freeform: Shape 72">
                <a:extLst>
                  <a:ext uri="{FF2B5EF4-FFF2-40B4-BE49-F238E27FC236}">
                    <a16:creationId xmlns:a16="http://schemas.microsoft.com/office/drawing/2014/main" id="{2456E1E5-E661-E7FA-F94B-A7E8F4EE24AD}"/>
                  </a:ext>
                </a:extLst>
              </p:cNvPr>
              <p:cNvSpPr/>
              <p:nvPr/>
            </p:nvSpPr>
            <p:spPr>
              <a:xfrm>
                <a:off x="1985608" y="3218144"/>
                <a:ext cx="297425" cy="297426"/>
              </a:xfrm>
              <a:custGeom>
                <a:avLst/>
                <a:gdLst>
                  <a:gd name="connsiteX0" fmla="*/ 181927 w 240029"/>
                  <a:gd name="connsiteY0" fmla="*/ 72390 h 240030"/>
                  <a:gd name="connsiteX1" fmla="*/ 168592 w 240029"/>
                  <a:gd name="connsiteY1" fmla="*/ 72390 h 240030"/>
                  <a:gd name="connsiteX2" fmla="*/ 168592 w 240029"/>
                  <a:gd name="connsiteY2" fmla="*/ 58103 h 240030"/>
                  <a:gd name="connsiteX3" fmla="*/ 167640 w 240029"/>
                  <a:gd name="connsiteY3" fmla="*/ 0 h 240030"/>
                  <a:gd name="connsiteX4" fmla="*/ 0 w 240029"/>
                  <a:gd name="connsiteY4" fmla="*/ 0 h 240030"/>
                  <a:gd name="connsiteX5" fmla="*/ 0 w 240029"/>
                  <a:gd name="connsiteY5" fmla="*/ 168593 h 240030"/>
                  <a:gd name="connsiteX6" fmla="*/ 59055 w 240029"/>
                  <a:gd name="connsiteY6" fmla="*/ 169545 h 240030"/>
                  <a:gd name="connsiteX7" fmla="*/ 73342 w 240029"/>
                  <a:gd name="connsiteY7" fmla="*/ 169545 h 240030"/>
                  <a:gd name="connsiteX8" fmla="*/ 73342 w 240029"/>
                  <a:gd name="connsiteY8" fmla="*/ 183833 h 240030"/>
                  <a:gd name="connsiteX9" fmla="*/ 73342 w 240029"/>
                  <a:gd name="connsiteY9" fmla="*/ 240030 h 240030"/>
                  <a:gd name="connsiteX10" fmla="*/ 240030 w 240029"/>
                  <a:gd name="connsiteY10" fmla="*/ 240030 h 240030"/>
                  <a:gd name="connsiteX11" fmla="*/ 240030 w 240029"/>
                  <a:gd name="connsiteY11" fmla="*/ 72390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0029" h="240030">
                    <a:moveTo>
                      <a:pt x="181927" y="72390"/>
                    </a:moveTo>
                    <a:lnTo>
                      <a:pt x="168592" y="72390"/>
                    </a:lnTo>
                    <a:lnTo>
                      <a:pt x="168592" y="58103"/>
                    </a:lnTo>
                    <a:lnTo>
                      <a:pt x="167640" y="0"/>
                    </a:lnTo>
                    <a:lnTo>
                      <a:pt x="0" y="0"/>
                    </a:lnTo>
                    <a:lnTo>
                      <a:pt x="0" y="168593"/>
                    </a:lnTo>
                    <a:lnTo>
                      <a:pt x="59055" y="169545"/>
                    </a:lnTo>
                    <a:lnTo>
                      <a:pt x="73342" y="169545"/>
                    </a:lnTo>
                    <a:lnTo>
                      <a:pt x="73342" y="183833"/>
                    </a:lnTo>
                    <a:lnTo>
                      <a:pt x="73342" y="240030"/>
                    </a:lnTo>
                    <a:lnTo>
                      <a:pt x="240030" y="240030"/>
                    </a:lnTo>
                    <a:lnTo>
                      <a:pt x="240030" y="72390"/>
                    </a:lnTo>
                    <a:close/>
                  </a:path>
                </a:pathLst>
              </a:custGeom>
              <a:no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nvGrpSpPr>
              <p:cNvPr id="74" name="Group 73">
                <a:extLst>
                  <a:ext uri="{FF2B5EF4-FFF2-40B4-BE49-F238E27FC236}">
                    <a16:creationId xmlns:a16="http://schemas.microsoft.com/office/drawing/2014/main" id="{4FE937C8-600A-59C4-CD3F-3B9C00E2DD68}"/>
                  </a:ext>
                </a:extLst>
              </p:cNvPr>
              <p:cNvGrpSpPr/>
              <p:nvPr/>
            </p:nvGrpSpPr>
            <p:grpSpPr>
              <a:xfrm>
                <a:off x="1957387" y="3463035"/>
                <a:ext cx="97277" cy="89790"/>
                <a:chOff x="1957387" y="3463035"/>
                <a:chExt cx="97277" cy="89790"/>
              </a:xfrm>
            </p:grpSpPr>
            <p:cxnSp>
              <p:nvCxnSpPr>
                <p:cNvPr id="79" name="Straight Arrow Connector 78">
                  <a:extLst>
                    <a:ext uri="{FF2B5EF4-FFF2-40B4-BE49-F238E27FC236}">
                      <a16:creationId xmlns:a16="http://schemas.microsoft.com/office/drawing/2014/main" id="{FC24A38A-6AEC-8BAC-711B-24A7ED610972}"/>
                    </a:ext>
                  </a:extLst>
                </p:cNvPr>
                <p:cNvCxnSpPr>
                  <a:cxnSpLocks/>
                </p:cNvCxnSpPr>
                <p:nvPr/>
              </p:nvCxnSpPr>
              <p:spPr>
                <a:xfrm flipV="1">
                  <a:off x="1957387" y="3469465"/>
                  <a:ext cx="81049" cy="83360"/>
                </a:xfrm>
                <a:prstGeom prst="straightConnector1">
                  <a:avLst/>
                </a:prstGeom>
                <a:grpFill/>
                <a:ln w="12700" cap="flat">
                  <a:solidFill>
                    <a:srgbClr val="FFFFFF"/>
                  </a:solidFill>
                  <a:prstDash val="solid"/>
                  <a:miter/>
                  <a:tailEnd type="none" w="lg" len="sm"/>
                </a:ln>
              </p:spPr>
            </p:cxnSp>
            <p:cxnSp>
              <p:nvCxnSpPr>
                <p:cNvPr id="80" name="Straight Connector 79">
                  <a:extLst>
                    <a:ext uri="{FF2B5EF4-FFF2-40B4-BE49-F238E27FC236}">
                      <a16:creationId xmlns:a16="http://schemas.microsoft.com/office/drawing/2014/main" id="{AAA1206B-1884-1A61-32D4-3A3F4355BBD1}"/>
                    </a:ext>
                  </a:extLst>
                </p:cNvPr>
                <p:cNvCxnSpPr>
                  <a:cxnSpLocks/>
                </p:cNvCxnSpPr>
                <p:nvPr/>
              </p:nvCxnSpPr>
              <p:spPr>
                <a:xfrm>
                  <a:off x="1976438" y="3463035"/>
                  <a:ext cx="78226" cy="0"/>
                </a:xfrm>
                <a:prstGeom prst="line">
                  <a:avLst/>
                </a:prstGeom>
                <a:grpFill/>
                <a:ln w="12700" cap="flat">
                  <a:solidFill>
                    <a:srgbClr val="FFFFFF"/>
                  </a:solidFill>
                  <a:prstDash val="solid"/>
                  <a:miter/>
                  <a:tailEnd type="none" w="lg" len="sm"/>
                </a:ln>
              </p:spPr>
            </p:cxnSp>
            <p:cxnSp>
              <p:nvCxnSpPr>
                <p:cNvPr id="81" name="Straight Connector 80">
                  <a:extLst>
                    <a:ext uri="{FF2B5EF4-FFF2-40B4-BE49-F238E27FC236}">
                      <a16:creationId xmlns:a16="http://schemas.microsoft.com/office/drawing/2014/main" id="{C39C1244-E1EA-4806-E595-00183E870FC9}"/>
                    </a:ext>
                  </a:extLst>
                </p:cNvPr>
                <p:cNvCxnSpPr>
                  <a:cxnSpLocks/>
                </p:cNvCxnSpPr>
                <p:nvPr/>
              </p:nvCxnSpPr>
              <p:spPr>
                <a:xfrm>
                  <a:off x="2045942" y="3465416"/>
                  <a:ext cx="0" cy="64424"/>
                </a:xfrm>
                <a:prstGeom prst="line">
                  <a:avLst/>
                </a:prstGeom>
                <a:grpFill/>
                <a:ln w="12700" cap="flat">
                  <a:solidFill>
                    <a:srgbClr val="FFFFFF"/>
                  </a:solidFill>
                  <a:prstDash val="solid"/>
                  <a:miter/>
                  <a:tailEnd type="none" w="lg" len="sm"/>
                </a:ln>
              </p:spPr>
            </p:cxnSp>
          </p:grpSp>
          <p:grpSp>
            <p:nvGrpSpPr>
              <p:cNvPr id="75" name="Group 74">
                <a:extLst>
                  <a:ext uri="{FF2B5EF4-FFF2-40B4-BE49-F238E27FC236}">
                    <a16:creationId xmlns:a16="http://schemas.microsoft.com/office/drawing/2014/main" id="{1BC6C096-0716-4E69-39F4-8DE051A1D5D5}"/>
                  </a:ext>
                </a:extLst>
              </p:cNvPr>
              <p:cNvGrpSpPr/>
              <p:nvPr/>
            </p:nvGrpSpPr>
            <p:grpSpPr>
              <a:xfrm flipH="1" flipV="1">
                <a:off x="2216358" y="3184263"/>
                <a:ext cx="97277" cy="89790"/>
                <a:chOff x="1957387" y="3463035"/>
                <a:chExt cx="97277" cy="89790"/>
              </a:xfrm>
            </p:grpSpPr>
            <p:cxnSp>
              <p:nvCxnSpPr>
                <p:cNvPr id="76" name="Straight Arrow Connector 75">
                  <a:extLst>
                    <a:ext uri="{FF2B5EF4-FFF2-40B4-BE49-F238E27FC236}">
                      <a16:creationId xmlns:a16="http://schemas.microsoft.com/office/drawing/2014/main" id="{4C6F2F44-8012-BE2F-F56A-6EDBB1F6F76C}"/>
                    </a:ext>
                  </a:extLst>
                </p:cNvPr>
                <p:cNvCxnSpPr>
                  <a:cxnSpLocks/>
                </p:cNvCxnSpPr>
                <p:nvPr/>
              </p:nvCxnSpPr>
              <p:spPr>
                <a:xfrm flipV="1">
                  <a:off x="1957387" y="3469465"/>
                  <a:ext cx="81049" cy="83360"/>
                </a:xfrm>
                <a:prstGeom prst="straightConnector1">
                  <a:avLst/>
                </a:prstGeom>
                <a:grpFill/>
                <a:ln w="12700" cap="flat">
                  <a:solidFill>
                    <a:srgbClr val="FFFFFF"/>
                  </a:solidFill>
                  <a:prstDash val="solid"/>
                  <a:miter/>
                  <a:tailEnd type="none" w="lg" len="sm"/>
                </a:ln>
              </p:spPr>
            </p:cxnSp>
            <p:cxnSp>
              <p:nvCxnSpPr>
                <p:cNvPr id="77" name="Straight Connector 76">
                  <a:extLst>
                    <a:ext uri="{FF2B5EF4-FFF2-40B4-BE49-F238E27FC236}">
                      <a16:creationId xmlns:a16="http://schemas.microsoft.com/office/drawing/2014/main" id="{DF9F0A66-299D-B375-9BE8-FAA986DF9439}"/>
                    </a:ext>
                  </a:extLst>
                </p:cNvPr>
                <p:cNvCxnSpPr>
                  <a:cxnSpLocks/>
                </p:cNvCxnSpPr>
                <p:nvPr/>
              </p:nvCxnSpPr>
              <p:spPr>
                <a:xfrm>
                  <a:off x="1976438" y="3463035"/>
                  <a:ext cx="78226" cy="0"/>
                </a:xfrm>
                <a:prstGeom prst="line">
                  <a:avLst/>
                </a:prstGeom>
                <a:grpFill/>
                <a:ln w="12700" cap="flat">
                  <a:solidFill>
                    <a:srgbClr val="FFFFFF"/>
                  </a:solidFill>
                  <a:prstDash val="solid"/>
                  <a:miter/>
                  <a:tailEnd type="none" w="lg" len="sm"/>
                </a:ln>
              </p:spPr>
            </p:cxnSp>
            <p:cxnSp>
              <p:nvCxnSpPr>
                <p:cNvPr id="78" name="Straight Connector 77">
                  <a:extLst>
                    <a:ext uri="{FF2B5EF4-FFF2-40B4-BE49-F238E27FC236}">
                      <a16:creationId xmlns:a16="http://schemas.microsoft.com/office/drawing/2014/main" id="{1FC92AD1-2FBF-8413-4890-18BD15C357EA}"/>
                    </a:ext>
                  </a:extLst>
                </p:cNvPr>
                <p:cNvCxnSpPr>
                  <a:cxnSpLocks/>
                </p:cNvCxnSpPr>
                <p:nvPr/>
              </p:nvCxnSpPr>
              <p:spPr>
                <a:xfrm>
                  <a:off x="2045942" y="3465416"/>
                  <a:ext cx="0" cy="64424"/>
                </a:xfrm>
                <a:prstGeom prst="line">
                  <a:avLst/>
                </a:prstGeom>
                <a:grpFill/>
                <a:ln w="12700" cap="flat">
                  <a:solidFill>
                    <a:srgbClr val="FFFFFF"/>
                  </a:solidFill>
                  <a:prstDash val="solid"/>
                  <a:miter/>
                  <a:tailEnd type="none" w="lg" len="sm"/>
                </a:ln>
              </p:spPr>
            </p:cxnSp>
          </p:grpSp>
        </p:grpSp>
      </p:grpSp>
      <p:grpSp>
        <p:nvGrpSpPr>
          <p:cNvPr id="5" name="Group 4">
            <a:extLst>
              <a:ext uri="{FF2B5EF4-FFF2-40B4-BE49-F238E27FC236}">
                <a16:creationId xmlns:a16="http://schemas.microsoft.com/office/drawing/2014/main" id="{3B861FAB-13A2-7CF5-6231-B7039AD35157}"/>
              </a:ext>
              <a:ext uri="{C183D7F6-B498-43B3-948B-1728B52AA6E4}">
                <adec:decorative xmlns:adec="http://schemas.microsoft.com/office/drawing/2017/decorative" val="1"/>
              </a:ext>
            </a:extLst>
          </p:cNvPr>
          <p:cNvGrpSpPr/>
          <p:nvPr/>
        </p:nvGrpSpPr>
        <p:grpSpPr>
          <a:xfrm>
            <a:off x="4832272" y="4903943"/>
            <a:ext cx="686992" cy="686992"/>
            <a:chOff x="4832272" y="4903943"/>
            <a:chExt cx="686992" cy="686992"/>
          </a:xfrm>
        </p:grpSpPr>
        <p:sp>
          <p:nvSpPr>
            <p:cNvPr id="83" name="Oval 82">
              <a:extLst>
                <a:ext uri="{FF2B5EF4-FFF2-40B4-BE49-F238E27FC236}">
                  <a16:creationId xmlns:a16="http://schemas.microsoft.com/office/drawing/2014/main" id="{57F5764F-7146-A2EA-C587-19F2FD0C297A}"/>
                </a:ext>
              </a:extLst>
            </p:cNvPr>
            <p:cNvSpPr/>
            <p:nvPr/>
          </p:nvSpPr>
          <p:spPr>
            <a:xfrm>
              <a:off x="4832272" y="4903943"/>
              <a:ext cx="686992" cy="68699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nvGrpSpPr>
            <p:cNvPr id="84" name="Group 83">
              <a:extLst>
                <a:ext uri="{FF2B5EF4-FFF2-40B4-BE49-F238E27FC236}">
                  <a16:creationId xmlns:a16="http://schemas.microsoft.com/office/drawing/2014/main" id="{98370028-A8E3-ADC9-FB72-431031C25469}"/>
                </a:ext>
              </a:extLst>
            </p:cNvPr>
            <p:cNvGrpSpPr/>
            <p:nvPr/>
          </p:nvGrpSpPr>
          <p:grpSpPr>
            <a:xfrm>
              <a:off x="5011243" y="5081450"/>
              <a:ext cx="332828" cy="354800"/>
              <a:chOff x="3109451" y="3184263"/>
              <a:chExt cx="375752" cy="400560"/>
            </a:xfrm>
          </p:grpSpPr>
          <p:sp>
            <p:nvSpPr>
              <p:cNvPr id="85" name="Freeform: Shape 84">
                <a:extLst>
                  <a:ext uri="{FF2B5EF4-FFF2-40B4-BE49-F238E27FC236}">
                    <a16:creationId xmlns:a16="http://schemas.microsoft.com/office/drawing/2014/main" id="{589EF540-D6F7-B565-306A-446FDFB94D75}"/>
                  </a:ext>
                </a:extLst>
              </p:cNvPr>
              <p:cNvSpPr/>
              <p:nvPr/>
            </p:nvSpPr>
            <p:spPr>
              <a:xfrm>
                <a:off x="3112240" y="3186985"/>
                <a:ext cx="372963" cy="397838"/>
              </a:xfrm>
              <a:custGeom>
                <a:avLst/>
                <a:gdLst>
                  <a:gd name="connsiteX0" fmla="*/ 203835 w 300990"/>
                  <a:gd name="connsiteY0" fmla="*/ 16265 h 321065"/>
                  <a:gd name="connsiteX1" fmla="*/ 150495 w 300990"/>
                  <a:gd name="connsiteY1" fmla="*/ 73 h 321065"/>
                  <a:gd name="connsiteX2" fmla="*/ 97155 w 300990"/>
                  <a:gd name="connsiteY2" fmla="*/ 17217 h 321065"/>
                  <a:gd name="connsiteX3" fmla="*/ 0 w 300990"/>
                  <a:gd name="connsiteY3" fmla="*/ 43887 h 321065"/>
                  <a:gd name="connsiteX4" fmla="*/ 0 w 300990"/>
                  <a:gd name="connsiteY4" fmla="*/ 119135 h 321065"/>
                  <a:gd name="connsiteX5" fmla="*/ 5715 w 300990"/>
                  <a:gd name="connsiteY5" fmla="*/ 161045 h 321065"/>
                  <a:gd name="connsiteX6" fmla="*/ 5715 w 300990"/>
                  <a:gd name="connsiteY6" fmla="*/ 161045 h 321065"/>
                  <a:gd name="connsiteX7" fmla="*/ 150495 w 300990"/>
                  <a:gd name="connsiteY7" fmla="*/ 321065 h 321065"/>
                  <a:gd name="connsiteX8" fmla="*/ 295275 w 300990"/>
                  <a:gd name="connsiteY8" fmla="*/ 161045 h 321065"/>
                  <a:gd name="connsiteX9" fmla="*/ 295275 w 300990"/>
                  <a:gd name="connsiteY9" fmla="*/ 160092 h 321065"/>
                  <a:gd name="connsiteX10" fmla="*/ 295275 w 300990"/>
                  <a:gd name="connsiteY10" fmla="*/ 160092 h 321065"/>
                  <a:gd name="connsiteX11" fmla="*/ 300990 w 300990"/>
                  <a:gd name="connsiteY11" fmla="*/ 118183 h 321065"/>
                  <a:gd name="connsiteX12" fmla="*/ 300990 w 300990"/>
                  <a:gd name="connsiteY12" fmla="*/ 42935 h 321065"/>
                  <a:gd name="connsiteX13" fmla="*/ 203835 w 300990"/>
                  <a:gd name="connsiteY13" fmla="*/ 16265 h 321065"/>
                  <a:gd name="connsiteX14" fmla="*/ 203835 w 300990"/>
                  <a:gd name="connsiteY14" fmla="*/ 16265 h 32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0990" h="321065">
                    <a:moveTo>
                      <a:pt x="203835" y="16265"/>
                    </a:moveTo>
                    <a:cubicBezTo>
                      <a:pt x="190500" y="5787"/>
                      <a:pt x="171450" y="73"/>
                      <a:pt x="150495" y="73"/>
                    </a:cubicBezTo>
                    <a:cubicBezTo>
                      <a:pt x="130493" y="-880"/>
                      <a:pt x="118110" y="7692"/>
                      <a:pt x="97155" y="17217"/>
                    </a:cubicBezTo>
                    <a:cubicBezTo>
                      <a:pt x="66675" y="28648"/>
                      <a:pt x="38100" y="43887"/>
                      <a:pt x="0" y="43887"/>
                    </a:cubicBezTo>
                    <a:lnTo>
                      <a:pt x="0" y="119135"/>
                    </a:lnTo>
                    <a:cubicBezTo>
                      <a:pt x="0" y="133423"/>
                      <a:pt x="1905" y="147710"/>
                      <a:pt x="5715" y="161045"/>
                    </a:cubicBezTo>
                    <a:lnTo>
                      <a:pt x="5715" y="161045"/>
                    </a:lnTo>
                    <a:cubicBezTo>
                      <a:pt x="22860" y="222958"/>
                      <a:pt x="74295" y="278203"/>
                      <a:pt x="150495" y="321065"/>
                    </a:cubicBezTo>
                    <a:cubicBezTo>
                      <a:pt x="227648" y="278203"/>
                      <a:pt x="279083" y="222958"/>
                      <a:pt x="295275" y="161045"/>
                    </a:cubicBezTo>
                    <a:lnTo>
                      <a:pt x="295275" y="160092"/>
                    </a:lnTo>
                    <a:lnTo>
                      <a:pt x="295275" y="160092"/>
                    </a:lnTo>
                    <a:cubicBezTo>
                      <a:pt x="299085" y="146758"/>
                      <a:pt x="300990" y="131517"/>
                      <a:pt x="300990" y="118183"/>
                    </a:cubicBezTo>
                    <a:lnTo>
                      <a:pt x="300990" y="42935"/>
                    </a:lnTo>
                    <a:cubicBezTo>
                      <a:pt x="261938" y="42935"/>
                      <a:pt x="228600" y="33410"/>
                      <a:pt x="203835" y="16265"/>
                    </a:cubicBezTo>
                    <a:lnTo>
                      <a:pt x="203835" y="16265"/>
                    </a:lnTo>
                    <a:close/>
                  </a:path>
                </a:pathLst>
              </a:custGeom>
              <a:no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cxnSp>
            <p:nvCxnSpPr>
              <p:cNvPr id="86" name="Straight Connector 85">
                <a:extLst>
                  <a:ext uri="{FF2B5EF4-FFF2-40B4-BE49-F238E27FC236}">
                    <a16:creationId xmlns:a16="http://schemas.microsoft.com/office/drawing/2014/main" id="{E542DB81-4A28-B109-8ECD-814DECE4B1A9}"/>
                  </a:ext>
                </a:extLst>
              </p:cNvPr>
              <p:cNvCxnSpPr>
                <a:cxnSpLocks/>
                <a:endCxn id="85" idx="7"/>
              </p:cNvCxnSpPr>
              <p:nvPr/>
            </p:nvCxnSpPr>
            <p:spPr>
              <a:xfrm>
                <a:off x="3298548" y="3184263"/>
                <a:ext cx="174" cy="400560"/>
              </a:xfrm>
              <a:prstGeom prst="line">
                <a:avLst/>
              </a:prstGeom>
              <a:noFill/>
              <a:ln w="12700" cap="flat">
                <a:solidFill>
                  <a:srgbClr val="FFFFFF"/>
                </a:solidFill>
                <a:prstDash val="solid"/>
                <a:miter/>
              </a:ln>
            </p:spPr>
          </p:cxnSp>
          <p:cxnSp>
            <p:nvCxnSpPr>
              <p:cNvPr id="87" name="Straight Connector 86">
                <a:extLst>
                  <a:ext uri="{FF2B5EF4-FFF2-40B4-BE49-F238E27FC236}">
                    <a16:creationId xmlns:a16="http://schemas.microsoft.com/office/drawing/2014/main" id="{A8FD25F6-05A9-E782-7A1C-24F280A00EDE}"/>
                  </a:ext>
                </a:extLst>
              </p:cNvPr>
              <p:cNvCxnSpPr>
                <a:cxnSpLocks/>
              </p:cNvCxnSpPr>
              <p:nvPr/>
            </p:nvCxnSpPr>
            <p:spPr>
              <a:xfrm>
                <a:off x="3109451" y="3377015"/>
                <a:ext cx="373432" cy="0"/>
              </a:xfrm>
              <a:prstGeom prst="line">
                <a:avLst/>
              </a:prstGeom>
              <a:noFill/>
              <a:ln w="12700" cap="flat">
                <a:solidFill>
                  <a:srgbClr val="FFFFFF"/>
                </a:solidFill>
                <a:prstDash val="solid"/>
                <a:miter/>
              </a:ln>
            </p:spPr>
          </p:cxnSp>
        </p:grpSp>
      </p:grpSp>
      <p:grpSp>
        <p:nvGrpSpPr>
          <p:cNvPr id="7" name="Group 6">
            <a:extLst>
              <a:ext uri="{FF2B5EF4-FFF2-40B4-BE49-F238E27FC236}">
                <a16:creationId xmlns:a16="http://schemas.microsoft.com/office/drawing/2014/main" id="{E7223EDB-B238-D830-4289-4F2E0AA722B5}"/>
              </a:ext>
              <a:ext uri="{C183D7F6-B498-43B3-948B-1728B52AA6E4}">
                <adec:decorative xmlns:adec="http://schemas.microsoft.com/office/drawing/2017/decorative" val="1"/>
              </a:ext>
            </a:extLst>
          </p:cNvPr>
          <p:cNvGrpSpPr/>
          <p:nvPr/>
        </p:nvGrpSpPr>
        <p:grpSpPr>
          <a:xfrm>
            <a:off x="6630207" y="4903943"/>
            <a:ext cx="686992" cy="686992"/>
            <a:chOff x="6630207" y="4903943"/>
            <a:chExt cx="686992" cy="686992"/>
          </a:xfrm>
        </p:grpSpPr>
        <p:sp>
          <p:nvSpPr>
            <p:cNvPr id="89" name="Oval 88">
              <a:extLst>
                <a:ext uri="{FF2B5EF4-FFF2-40B4-BE49-F238E27FC236}">
                  <a16:creationId xmlns:a16="http://schemas.microsoft.com/office/drawing/2014/main" id="{2951BADD-EB90-23D4-E25F-76652B8C0F50}"/>
                </a:ext>
              </a:extLst>
            </p:cNvPr>
            <p:cNvSpPr/>
            <p:nvPr/>
          </p:nvSpPr>
          <p:spPr>
            <a:xfrm>
              <a:off x="6630207" y="4903943"/>
              <a:ext cx="686992" cy="68699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nvGrpSpPr>
            <p:cNvPr id="2" name="Group 1">
              <a:extLst>
                <a:ext uri="{FF2B5EF4-FFF2-40B4-BE49-F238E27FC236}">
                  <a16:creationId xmlns:a16="http://schemas.microsoft.com/office/drawing/2014/main" id="{07756E0A-B12B-AE75-7CE1-07935A23011B}"/>
                </a:ext>
              </a:extLst>
            </p:cNvPr>
            <p:cNvGrpSpPr/>
            <p:nvPr/>
          </p:nvGrpSpPr>
          <p:grpSpPr>
            <a:xfrm>
              <a:off x="6799247" y="5112500"/>
              <a:ext cx="372670" cy="252786"/>
              <a:chOff x="6762316" y="5087449"/>
              <a:chExt cx="446532" cy="302888"/>
            </a:xfrm>
          </p:grpSpPr>
          <p:sp>
            <p:nvSpPr>
              <p:cNvPr id="90" name="Graphic 3">
                <a:extLst>
                  <a:ext uri="{FF2B5EF4-FFF2-40B4-BE49-F238E27FC236}">
                    <a16:creationId xmlns:a16="http://schemas.microsoft.com/office/drawing/2014/main" id="{285BE43D-7168-0E6A-CC4A-10246DBBFE8C}"/>
                  </a:ext>
                </a:extLst>
              </p:cNvPr>
              <p:cNvSpPr/>
              <p:nvPr/>
            </p:nvSpPr>
            <p:spPr>
              <a:xfrm>
                <a:off x="6762316" y="5087449"/>
                <a:ext cx="446532" cy="302888"/>
              </a:xfrm>
              <a:custGeom>
                <a:avLst/>
                <a:gdLst>
                  <a:gd name="connsiteX0" fmla="*/ 392524 w 452820"/>
                  <a:gd name="connsiteY0" fmla="*/ 214918 h 307153"/>
                  <a:gd name="connsiteX1" fmla="*/ 60446 w 452820"/>
                  <a:gd name="connsiteY1" fmla="*/ 214918 h 307153"/>
                  <a:gd name="connsiteX2" fmla="*/ 60446 w 452820"/>
                  <a:gd name="connsiteY2" fmla="*/ 0 h 307153"/>
                  <a:gd name="connsiteX3" fmla="*/ 392524 w 452820"/>
                  <a:gd name="connsiteY3" fmla="*/ 0 h 307153"/>
                  <a:gd name="connsiteX4" fmla="*/ 392524 w 452820"/>
                  <a:gd name="connsiteY4" fmla="*/ 214918 h 307153"/>
                  <a:gd name="connsiteX5" fmla="*/ 392524 w 452820"/>
                  <a:gd name="connsiteY5" fmla="*/ 214918 h 307153"/>
                  <a:gd name="connsiteX6" fmla="*/ 392524 w 452820"/>
                  <a:gd name="connsiteY6" fmla="*/ 214918 h 307153"/>
                  <a:gd name="connsiteX7" fmla="*/ 0 w 452820"/>
                  <a:gd name="connsiteY7" fmla="*/ 291781 h 307153"/>
                  <a:gd name="connsiteX8" fmla="*/ 15074 w 452820"/>
                  <a:gd name="connsiteY8" fmla="*/ 307154 h 307153"/>
                  <a:gd name="connsiteX9" fmla="*/ 437746 w 452820"/>
                  <a:gd name="connsiteY9" fmla="*/ 307154 h 307153"/>
                  <a:gd name="connsiteX10" fmla="*/ 452821 w 452820"/>
                  <a:gd name="connsiteY10" fmla="*/ 291781 h 307153"/>
                  <a:gd name="connsiteX11" fmla="*/ 445358 w 452820"/>
                  <a:gd name="connsiteY11" fmla="*/ 268648 h 307153"/>
                  <a:gd name="connsiteX12" fmla="*/ 392524 w 452820"/>
                  <a:gd name="connsiteY12" fmla="*/ 214918 h 307153"/>
                  <a:gd name="connsiteX13" fmla="*/ 60446 w 452820"/>
                  <a:gd name="connsiteY13" fmla="*/ 214918 h 307153"/>
                  <a:gd name="connsiteX14" fmla="*/ 7612 w 452820"/>
                  <a:gd name="connsiteY14" fmla="*/ 268648 h 307153"/>
                  <a:gd name="connsiteX15" fmla="*/ 0 w 452820"/>
                  <a:gd name="connsiteY15" fmla="*/ 291781 h 307153"/>
                  <a:gd name="connsiteX16" fmla="*/ 0 w 452820"/>
                  <a:gd name="connsiteY16" fmla="*/ 291781 h 307153"/>
                  <a:gd name="connsiteX0" fmla="*/ 392524 w 452821"/>
                  <a:gd name="connsiteY0" fmla="*/ 214918 h 307154"/>
                  <a:gd name="connsiteX1" fmla="*/ 60446 w 452821"/>
                  <a:gd name="connsiteY1" fmla="*/ 214918 h 307154"/>
                  <a:gd name="connsiteX2" fmla="*/ 60446 w 452821"/>
                  <a:gd name="connsiteY2" fmla="*/ 0 h 307154"/>
                  <a:gd name="connsiteX3" fmla="*/ 392524 w 452821"/>
                  <a:gd name="connsiteY3" fmla="*/ 0 h 307154"/>
                  <a:gd name="connsiteX4" fmla="*/ 392524 w 452821"/>
                  <a:gd name="connsiteY4" fmla="*/ 214918 h 307154"/>
                  <a:gd name="connsiteX5" fmla="*/ 392524 w 452821"/>
                  <a:gd name="connsiteY5" fmla="*/ 214918 h 307154"/>
                  <a:gd name="connsiteX6" fmla="*/ 392524 w 452821"/>
                  <a:gd name="connsiteY6" fmla="*/ 214918 h 307154"/>
                  <a:gd name="connsiteX7" fmla="*/ 0 w 452821"/>
                  <a:gd name="connsiteY7" fmla="*/ 291781 h 307154"/>
                  <a:gd name="connsiteX8" fmla="*/ 15074 w 452821"/>
                  <a:gd name="connsiteY8" fmla="*/ 307154 h 307154"/>
                  <a:gd name="connsiteX9" fmla="*/ 437746 w 452821"/>
                  <a:gd name="connsiteY9" fmla="*/ 307154 h 307154"/>
                  <a:gd name="connsiteX10" fmla="*/ 452821 w 452821"/>
                  <a:gd name="connsiteY10" fmla="*/ 291781 h 307154"/>
                  <a:gd name="connsiteX11" fmla="*/ 445358 w 452821"/>
                  <a:gd name="connsiteY11" fmla="*/ 268648 h 307154"/>
                  <a:gd name="connsiteX12" fmla="*/ 392524 w 452821"/>
                  <a:gd name="connsiteY12" fmla="*/ 214918 h 307154"/>
                  <a:gd name="connsiteX13" fmla="*/ 60446 w 452821"/>
                  <a:gd name="connsiteY13" fmla="*/ 214918 h 307154"/>
                  <a:gd name="connsiteX14" fmla="*/ 7612 w 452821"/>
                  <a:gd name="connsiteY14" fmla="*/ 268648 h 307154"/>
                  <a:gd name="connsiteX15" fmla="*/ 0 w 452821"/>
                  <a:gd name="connsiteY15" fmla="*/ 291781 h 307154"/>
                  <a:gd name="connsiteX16" fmla="*/ 0 w 452821"/>
                  <a:gd name="connsiteY16" fmla="*/ 291781 h 30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2821" h="307154">
                    <a:moveTo>
                      <a:pt x="392524" y="214918"/>
                    </a:moveTo>
                    <a:lnTo>
                      <a:pt x="60446" y="214918"/>
                    </a:lnTo>
                    <a:lnTo>
                      <a:pt x="60446" y="0"/>
                    </a:lnTo>
                    <a:lnTo>
                      <a:pt x="392524" y="0"/>
                    </a:lnTo>
                    <a:lnTo>
                      <a:pt x="392524" y="214918"/>
                    </a:lnTo>
                    <a:lnTo>
                      <a:pt x="392524" y="214918"/>
                    </a:lnTo>
                    <a:lnTo>
                      <a:pt x="392524" y="214918"/>
                    </a:lnTo>
                    <a:close/>
                    <a:moveTo>
                      <a:pt x="0" y="291781"/>
                    </a:moveTo>
                    <a:cubicBezTo>
                      <a:pt x="0" y="300288"/>
                      <a:pt x="6716" y="307154"/>
                      <a:pt x="15074" y="307154"/>
                    </a:cubicBezTo>
                    <a:lnTo>
                      <a:pt x="437746" y="307154"/>
                    </a:lnTo>
                    <a:cubicBezTo>
                      <a:pt x="446104" y="307154"/>
                      <a:pt x="452821" y="300288"/>
                      <a:pt x="452821" y="291781"/>
                    </a:cubicBezTo>
                    <a:cubicBezTo>
                      <a:pt x="452821" y="282826"/>
                      <a:pt x="449985" y="274618"/>
                      <a:pt x="445358" y="268648"/>
                    </a:cubicBezTo>
                    <a:lnTo>
                      <a:pt x="392524" y="214918"/>
                    </a:lnTo>
                    <a:lnTo>
                      <a:pt x="60446" y="214918"/>
                    </a:lnTo>
                    <a:lnTo>
                      <a:pt x="7612" y="268648"/>
                    </a:lnTo>
                    <a:cubicBezTo>
                      <a:pt x="2985" y="274618"/>
                      <a:pt x="0" y="282826"/>
                      <a:pt x="0" y="291781"/>
                    </a:cubicBezTo>
                    <a:lnTo>
                      <a:pt x="0" y="291781"/>
                    </a:lnTo>
                    <a:close/>
                  </a:path>
                </a:pathLst>
              </a:custGeom>
              <a:no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sp>
            <p:nvSpPr>
              <p:cNvPr id="91" name="Freeform: Shape 90">
                <a:extLst>
                  <a:ext uri="{FF2B5EF4-FFF2-40B4-BE49-F238E27FC236}">
                    <a16:creationId xmlns:a16="http://schemas.microsoft.com/office/drawing/2014/main" id="{53FA5B3E-229D-34E6-AF3D-C697AB5E2640}"/>
                  </a:ext>
                </a:extLst>
              </p:cNvPr>
              <p:cNvSpPr/>
              <p:nvPr/>
            </p:nvSpPr>
            <p:spPr>
              <a:xfrm>
                <a:off x="6940726" y="5124392"/>
                <a:ext cx="103851" cy="135951"/>
              </a:xfrm>
              <a:custGeom>
                <a:avLst/>
                <a:gdLst>
                  <a:gd name="connsiteX0" fmla="*/ 17145 w 104775"/>
                  <a:gd name="connsiteY0" fmla="*/ 137160 h 137160"/>
                  <a:gd name="connsiteX1" fmla="*/ 104775 w 104775"/>
                  <a:gd name="connsiteY1" fmla="*/ 55245 h 137160"/>
                  <a:gd name="connsiteX2" fmla="*/ 58103 w 104775"/>
                  <a:gd name="connsiteY2" fmla="*/ 55245 h 137160"/>
                  <a:gd name="connsiteX3" fmla="*/ 87630 w 104775"/>
                  <a:gd name="connsiteY3" fmla="*/ 0 h 137160"/>
                  <a:gd name="connsiteX4" fmla="*/ 43815 w 104775"/>
                  <a:gd name="connsiteY4" fmla="*/ 0 h 137160"/>
                  <a:gd name="connsiteX5" fmla="*/ 0 w 104775"/>
                  <a:gd name="connsiteY5" fmla="*/ 81915 h 137160"/>
                  <a:gd name="connsiteX6" fmla="*/ 34290 w 104775"/>
                  <a:gd name="connsiteY6" fmla="*/ 81915 h 137160"/>
                  <a:gd name="connsiteX7" fmla="*/ 4763 w 104775"/>
                  <a:gd name="connsiteY7" fmla="*/ 137160 h 137160"/>
                  <a:gd name="connsiteX8" fmla="*/ 17145 w 104775"/>
                  <a:gd name="connsiteY8" fmla="*/ 137160 h 137160"/>
                  <a:gd name="connsiteX9" fmla="*/ 17145 w 104775"/>
                  <a:gd name="connsiteY9" fmla="*/ 137160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37160">
                    <a:moveTo>
                      <a:pt x="17145" y="137160"/>
                    </a:moveTo>
                    <a:lnTo>
                      <a:pt x="104775" y="55245"/>
                    </a:lnTo>
                    <a:lnTo>
                      <a:pt x="58103" y="55245"/>
                    </a:lnTo>
                    <a:lnTo>
                      <a:pt x="87630" y="0"/>
                    </a:lnTo>
                    <a:lnTo>
                      <a:pt x="43815" y="0"/>
                    </a:lnTo>
                    <a:lnTo>
                      <a:pt x="0" y="81915"/>
                    </a:lnTo>
                    <a:lnTo>
                      <a:pt x="34290" y="81915"/>
                    </a:lnTo>
                    <a:lnTo>
                      <a:pt x="4763" y="137160"/>
                    </a:lnTo>
                    <a:lnTo>
                      <a:pt x="17145" y="137160"/>
                    </a:lnTo>
                    <a:lnTo>
                      <a:pt x="17145" y="137160"/>
                    </a:lnTo>
                    <a:close/>
                  </a:path>
                </a:pathLst>
              </a:custGeom>
              <a:no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grpSp>
      <p:grpSp>
        <p:nvGrpSpPr>
          <p:cNvPr id="8" name="Group 7">
            <a:extLst>
              <a:ext uri="{FF2B5EF4-FFF2-40B4-BE49-F238E27FC236}">
                <a16:creationId xmlns:a16="http://schemas.microsoft.com/office/drawing/2014/main" id="{69AE59F2-8347-7C45-BF6B-DB77B93589ED}"/>
              </a:ext>
              <a:ext uri="{C183D7F6-B498-43B3-948B-1728B52AA6E4}">
                <adec:decorative xmlns:adec="http://schemas.microsoft.com/office/drawing/2017/decorative" val="1"/>
              </a:ext>
            </a:extLst>
          </p:cNvPr>
          <p:cNvGrpSpPr/>
          <p:nvPr/>
        </p:nvGrpSpPr>
        <p:grpSpPr>
          <a:xfrm>
            <a:off x="8428143" y="4903943"/>
            <a:ext cx="686992" cy="686992"/>
            <a:chOff x="8428143" y="4903943"/>
            <a:chExt cx="686992" cy="686992"/>
          </a:xfrm>
        </p:grpSpPr>
        <p:sp>
          <p:nvSpPr>
            <p:cNvPr id="93" name="Oval 92">
              <a:extLst>
                <a:ext uri="{FF2B5EF4-FFF2-40B4-BE49-F238E27FC236}">
                  <a16:creationId xmlns:a16="http://schemas.microsoft.com/office/drawing/2014/main" id="{CB74187C-D337-F70C-CE55-14A619065C74}"/>
                </a:ext>
              </a:extLst>
            </p:cNvPr>
            <p:cNvSpPr/>
            <p:nvPr/>
          </p:nvSpPr>
          <p:spPr>
            <a:xfrm>
              <a:off x="8428143" y="4903943"/>
              <a:ext cx="686992" cy="68699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nvGrpSpPr>
            <p:cNvPr id="94" name="Group 93">
              <a:extLst>
                <a:ext uri="{FF2B5EF4-FFF2-40B4-BE49-F238E27FC236}">
                  <a16:creationId xmlns:a16="http://schemas.microsoft.com/office/drawing/2014/main" id="{512126E8-7638-5CC3-00F4-CC721F7B3AA0}"/>
                </a:ext>
              </a:extLst>
            </p:cNvPr>
            <p:cNvGrpSpPr/>
            <p:nvPr/>
          </p:nvGrpSpPr>
          <p:grpSpPr>
            <a:xfrm>
              <a:off x="8614061" y="5063523"/>
              <a:ext cx="318856" cy="370082"/>
              <a:chOff x="5484758" y="3165946"/>
              <a:chExt cx="359979" cy="417811"/>
            </a:xfrm>
          </p:grpSpPr>
          <p:sp>
            <p:nvSpPr>
              <p:cNvPr id="95" name="Freeform: Shape 94">
                <a:extLst>
                  <a:ext uri="{FF2B5EF4-FFF2-40B4-BE49-F238E27FC236}">
                    <a16:creationId xmlns:a16="http://schemas.microsoft.com/office/drawing/2014/main" id="{7230B167-FD33-4F1C-B6AF-6D17C562EB49}"/>
                  </a:ext>
                </a:extLst>
              </p:cNvPr>
              <p:cNvSpPr/>
              <p:nvPr/>
            </p:nvSpPr>
            <p:spPr>
              <a:xfrm>
                <a:off x="5484758" y="3165946"/>
                <a:ext cx="359979" cy="417811"/>
              </a:xfrm>
              <a:custGeom>
                <a:avLst/>
                <a:gdLst>
                  <a:gd name="connsiteX0" fmla="*/ 290513 w 290512"/>
                  <a:gd name="connsiteY0" fmla="*/ 83820 h 337184"/>
                  <a:gd name="connsiteX1" fmla="*/ 144780 w 290512"/>
                  <a:gd name="connsiteY1" fmla="*/ 0 h 337184"/>
                  <a:gd name="connsiteX2" fmla="*/ 0 w 290512"/>
                  <a:gd name="connsiteY2" fmla="*/ 83820 h 337184"/>
                  <a:gd name="connsiteX3" fmla="*/ 0 w 290512"/>
                  <a:gd name="connsiteY3" fmla="*/ 252413 h 337184"/>
                  <a:gd name="connsiteX4" fmla="*/ 145733 w 290512"/>
                  <a:gd name="connsiteY4" fmla="*/ 337185 h 337184"/>
                  <a:gd name="connsiteX5" fmla="*/ 197168 w 290512"/>
                  <a:gd name="connsiteY5" fmla="*/ 307657 h 337184"/>
                  <a:gd name="connsiteX6" fmla="*/ 165735 w 290512"/>
                  <a:gd name="connsiteY6" fmla="*/ 253365 h 337184"/>
                  <a:gd name="connsiteX7" fmla="*/ 145733 w 290512"/>
                  <a:gd name="connsiteY7" fmla="*/ 256222 h 337184"/>
                  <a:gd name="connsiteX8" fmla="*/ 60960 w 290512"/>
                  <a:gd name="connsiteY8" fmla="*/ 173355 h 337184"/>
                  <a:gd name="connsiteX9" fmla="*/ 145733 w 290512"/>
                  <a:gd name="connsiteY9" fmla="*/ 90488 h 337184"/>
                  <a:gd name="connsiteX10" fmla="*/ 230505 w 290512"/>
                  <a:gd name="connsiteY10" fmla="*/ 173355 h 337184"/>
                  <a:gd name="connsiteX11" fmla="*/ 213360 w 290512"/>
                  <a:gd name="connsiteY11" fmla="*/ 222885 h 337184"/>
                  <a:gd name="connsiteX12" fmla="*/ 245745 w 290512"/>
                  <a:gd name="connsiteY12" fmla="*/ 280035 h 337184"/>
                  <a:gd name="connsiteX13" fmla="*/ 290513 w 290512"/>
                  <a:gd name="connsiteY13" fmla="*/ 253365 h 337184"/>
                  <a:gd name="connsiteX14" fmla="*/ 290513 w 290512"/>
                  <a:gd name="connsiteY14" fmla="*/ 83820 h 337184"/>
                  <a:gd name="connsiteX15" fmla="*/ 290513 w 290512"/>
                  <a:gd name="connsiteY15" fmla="*/ 83820 h 337184"/>
                  <a:gd name="connsiteX16" fmla="*/ 290513 w 290512"/>
                  <a:gd name="connsiteY16" fmla="*/ 83820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0512" h="337184">
                    <a:moveTo>
                      <a:pt x="290513" y="83820"/>
                    </a:moveTo>
                    <a:lnTo>
                      <a:pt x="144780" y="0"/>
                    </a:lnTo>
                    <a:lnTo>
                      <a:pt x="0" y="83820"/>
                    </a:lnTo>
                    <a:lnTo>
                      <a:pt x="0" y="252413"/>
                    </a:lnTo>
                    <a:lnTo>
                      <a:pt x="145733" y="337185"/>
                    </a:lnTo>
                    <a:lnTo>
                      <a:pt x="197168" y="307657"/>
                    </a:lnTo>
                    <a:lnTo>
                      <a:pt x="165735" y="253365"/>
                    </a:lnTo>
                    <a:cubicBezTo>
                      <a:pt x="159068" y="254317"/>
                      <a:pt x="152400" y="256222"/>
                      <a:pt x="145733" y="256222"/>
                    </a:cubicBezTo>
                    <a:cubicBezTo>
                      <a:pt x="99060" y="256222"/>
                      <a:pt x="60960" y="219075"/>
                      <a:pt x="60960" y="173355"/>
                    </a:cubicBezTo>
                    <a:cubicBezTo>
                      <a:pt x="60960" y="127635"/>
                      <a:pt x="99060" y="90488"/>
                      <a:pt x="145733" y="90488"/>
                    </a:cubicBezTo>
                    <a:cubicBezTo>
                      <a:pt x="192405" y="90488"/>
                      <a:pt x="230505" y="127635"/>
                      <a:pt x="230505" y="173355"/>
                    </a:cubicBezTo>
                    <a:cubicBezTo>
                      <a:pt x="230505" y="191452"/>
                      <a:pt x="223838" y="208597"/>
                      <a:pt x="213360" y="222885"/>
                    </a:cubicBezTo>
                    <a:lnTo>
                      <a:pt x="245745" y="280035"/>
                    </a:lnTo>
                    <a:lnTo>
                      <a:pt x="290513" y="253365"/>
                    </a:lnTo>
                    <a:lnTo>
                      <a:pt x="290513" y="83820"/>
                    </a:lnTo>
                    <a:lnTo>
                      <a:pt x="290513" y="83820"/>
                    </a:lnTo>
                    <a:lnTo>
                      <a:pt x="290513" y="83820"/>
                    </a:lnTo>
                    <a:close/>
                  </a:path>
                </a:pathLst>
              </a:custGeom>
              <a:no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sp>
            <p:nvSpPr>
              <p:cNvPr id="96" name="check">
                <a:extLst>
                  <a:ext uri="{FF2B5EF4-FFF2-40B4-BE49-F238E27FC236}">
                    <a16:creationId xmlns:a16="http://schemas.microsoft.com/office/drawing/2014/main" id="{E4586E3A-67EB-B3F7-7AB3-82E54037272D}"/>
                  </a:ext>
                </a:extLst>
              </p:cNvPr>
              <p:cNvSpPr>
                <a:spLocks noChangeAspect="1"/>
              </p:cNvSpPr>
              <p:nvPr/>
            </p:nvSpPr>
            <p:spPr bwMode="auto">
              <a:xfrm>
                <a:off x="5621973" y="3343881"/>
                <a:ext cx="114458" cy="80821"/>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grpSp>
      <p:grpSp>
        <p:nvGrpSpPr>
          <p:cNvPr id="9" name="Group 8">
            <a:extLst>
              <a:ext uri="{FF2B5EF4-FFF2-40B4-BE49-F238E27FC236}">
                <a16:creationId xmlns:a16="http://schemas.microsoft.com/office/drawing/2014/main" id="{E63A42FB-8ED6-EFE6-BB40-8FCC1BB6EC1A}"/>
              </a:ext>
              <a:ext uri="{C183D7F6-B498-43B3-948B-1728B52AA6E4}">
                <adec:decorative xmlns:adec="http://schemas.microsoft.com/office/drawing/2017/decorative" val="1"/>
              </a:ext>
            </a:extLst>
          </p:cNvPr>
          <p:cNvGrpSpPr/>
          <p:nvPr/>
        </p:nvGrpSpPr>
        <p:grpSpPr>
          <a:xfrm>
            <a:off x="10216275" y="4894136"/>
            <a:ext cx="686992" cy="686992"/>
            <a:chOff x="10216275" y="4894136"/>
            <a:chExt cx="686992" cy="686992"/>
          </a:xfrm>
        </p:grpSpPr>
        <p:sp>
          <p:nvSpPr>
            <p:cNvPr id="98" name="Oval 97">
              <a:extLst>
                <a:ext uri="{FF2B5EF4-FFF2-40B4-BE49-F238E27FC236}">
                  <a16:creationId xmlns:a16="http://schemas.microsoft.com/office/drawing/2014/main" id="{602FA7E8-EF38-63B7-C415-1565963F54C3}"/>
                </a:ext>
              </a:extLst>
            </p:cNvPr>
            <p:cNvSpPr/>
            <p:nvPr/>
          </p:nvSpPr>
          <p:spPr>
            <a:xfrm>
              <a:off x="10216275" y="4894136"/>
              <a:ext cx="686992" cy="68699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nvGrpSpPr>
            <p:cNvPr id="99" name="Group 98">
              <a:extLst>
                <a:ext uri="{FF2B5EF4-FFF2-40B4-BE49-F238E27FC236}">
                  <a16:creationId xmlns:a16="http://schemas.microsoft.com/office/drawing/2014/main" id="{5377F388-FDDE-C37E-01B6-674178F841CE}"/>
                </a:ext>
              </a:extLst>
            </p:cNvPr>
            <p:cNvGrpSpPr/>
            <p:nvPr/>
          </p:nvGrpSpPr>
          <p:grpSpPr>
            <a:xfrm>
              <a:off x="10431361" y="5054688"/>
              <a:ext cx="299070" cy="340802"/>
              <a:chOff x="6299974" y="1877005"/>
              <a:chExt cx="338308" cy="385517"/>
            </a:xfrm>
          </p:grpSpPr>
          <p:grpSp>
            <p:nvGrpSpPr>
              <p:cNvPr id="100" name="Graphic 3">
                <a:extLst>
                  <a:ext uri="{FF2B5EF4-FFF2-40B4-BE49-F238E27FC236}">
                    <a16:creationId xmlns:a16="http://schemas.microsoft.com/office/drawing/2014/main" id="{E0A4CC6A-D971-CC21-EF39-4B49ED774563}"/>
                  </a:ext>
                </a:extLst>
              </p:cNvPr>
              <p:cNvGrpSpPr/>
              <p:nvPr/>
            </p:nvGrpSpPr>
            <p:grpSpPr>
              <a:xfrm>
                <a:off x="6299974" y="1877005"/>
                <a:ext cx="268244" cy="335526"/>
                <a:chOff x="862898" y="1950705"/>
                <a:chExt cx="227687" cy="284797"/>
              </a:xfrm>
              <a:solidFill>
                <a:schemeClr val="accent1"/>
              </a:solidFill>
            </p:grpSpPr>
            <p:sp>
              <p:nvSpPr>
                <p:cNvPr id="102" name="Freeform: Shape 101">
                  <a:extLst>
                    <a:ext uri="{FF2B5EF4-FFF2-40B4-BE49-F238E27FC236}">
                      <a16:creationId xmlns:a16="http://schemas.microsoft.com/office/drawing/2014/main" id="{A96C3BF8-E462-520A-D7F6-F372BA21DC65}"/>
                    </a:ext>
                  </a:extLst>
                </p:cNvPr>
                <p:cNvSpPr/>
                <p:nvPr/>
              </p:nvSpPr>
              <p:spPr>
                <a:xfrm>
                  <a:off x="900998" y="1950705"/>
                  <a:ext cx="152400" cy="151447"/>
                </a:xfrm>
                <a:custGeom>
                  <a:avLst/>
                  <a:gdLst>
                    <a:gd name="connsiteX0" fmla="*/ 76200 w 152400"/>
                    <a:gd name="connsiteY0" fmla="*/ 151447 h 151447"/>
                    <a:gd name="connsiteX1" fmla="*/ 76200 w 152400"/>
                    <a:gd name="connsiteY1" fmla="*/ 151447 h 151447"/>
                    <a:gd name="connsiteX2" fmla="*/ 152400 w 152400"/>
                    <a:gd name="connsiteY2" fmla="*/ 76200 h 151447"/>
                    <a:gd name="connsiteX3" fmla="*/ 107632 w 152400"/>
                    <a:gd name="connsiteY3" fmla="*/ 6667 h 151447"/>
                    <a:gd name="connsiteX4" fmla="*/ 76200 w 152400"/>
                    <a:gd name="connsiteY4" fmla="*/ 0 h 151447"/>
                    <a:gd name="connsiteX5" fmla="*/ 44767 w 152400"/>
                    <a:gd name="connsiteY5" fmla="*/ 6667 h 151447"/>
                    <a:gd name="connsiteX6" fmla="*/ 0 w 152400"/>
                    <a:gd name="connsiteY6" fmla="*/ 76200 h 151447"/>
                    <a:gd name="connsiteX7" fmla="*/ 76200 w 152400"/>
                    <a:gd name="connsiteY7" fmla="*/ 151447 h 151447"/>
                    <a:gd name="connsiteX8" fmla="*/ 76200 w 152400"/>
                    <a:gd name="connsiteY8" fmla="*/ 151447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51447">
                      <a:moveTo>
                        <a:pt x="76200" y="151447"/>
                      </a:moveTo>
                      <a:lnTo>
                        <a:pt x="76200" y="151447"/>
                      </a:lnTo>
                      <a:cubicBezTo>
                        <a:pt x="118110" y="151447"/>
                        <a:pt x="152400" y="117158"/>
                        <a:pt x="152400" y="76200"/>
                      </a:cubicBezTo>
                      <a:cubicBezTo>
                        <a:pt x="152400" y="44767"/>
                        <a:pt x="134302" y="19050"/>
                        <a:pt x="107632" y="6667"/>
                      </a:cubicBezTo>
                      <a:cubicBezTo>
                        <a:pt x="99060" y="1905"/>
                        <a:pt x="87630" y="0"/>
                        <a:pt x="76200" y="0"/>
                      </a:cubicBezTo>
                      <a:cubicBezTo>
                        <a:pt x="64770" y="0"/>
                        <a:pt x="54292" y="1905"/>
                        <a:pt x="44767" y="6667"/>
                      </a:cubicBezTo>
                      <a:cubicBezTo>
                        <a:pt x="18097" y="19050"/>
                        <a:pt x="0" y="44767"/>
                        <a:pt x="0" y="76200"/>
                      </a:cubicBezTo>
                      <a:cubicBezTo>
                        <a:pt x="0" y="118110"/>
                        <a:pt x="34290" y="151447"/>
                        <a:pt x="76200" y="151447"/>
                      </a:cubicBezTo>
                      <a:lnTo>
                        <a:pt x="76200" y="151447"/>
                      </a:lnTo>
                      <a:close/>
                    </a:path>
                  </a:pathLst>
                </a:custGeom>
                <a:no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nvGrpSpPr>
                <p:cNvPr id="103" name="Graphic 3">
                  <a:extLst>
                    <a:ext uri="{FF2B5EF4-FFF2-40B4-BE49-F238E27FC236}">
                      <a16:creationId xmlns:a16="http://schemas.microsoft.com/office/drawing/2014/main" id="{018AD823-9AA7-AAED-E19B-323BE85F0E69}"/>
                    </a:ext>
                  </a:extLst>
                </p:cNvPr>
                <p:cNvGrpSpPr/>
                <p:nvPr/>
              </p:nvGrpSpPr>
              <p:grpSpPr>
                <a:xfrm>
                  <a:off x="862898" y="2121202"/>
                  <a:ext cx="227687" cy="114300"/>
                  <a:chOff x="862898" y="2121202"/>
                  <a:chExt cx="227687" cy="114300"/>
                </a:xfrm>
                <a:solidFill>
                  <a:schemeClr val="accent1"/>
                </a:solidFill>
              </p:grpSpPr>
              <p:sp>
                <p:nvSpPr>
                  <p:cNvPr id="104" name="Freeform: Shape 103">
                    <a:extLst>
                      <a:ext uri="{FF2B5EF4-FFF2-40B4-BE49-F238E27FC236}">
                        <a16:creationId xmlns:a16="http://schemas.microsoft.com/office/drawing/2014/main" id="{6199A744-DE61-621B-50B7-3A06119F5FAB}"/>
                      </a:ext>
                    </a:extLst>
                  </p:cNvPr>
                  <p:cNvSpPr/>
                  <p:nvPr/>
                </p:nvSpPr>
                <p:spPr>
                  <a:xfrm>
                    <a:off x="1014345" y="2147872"/>
                    <a:ext cx="76239" cy="87629"/>
                  </a:xfrm>
                  <a:custGeom>
                    <a:avLst/>
                    <a:gdLst>
                      <a:gd name="connsiteX0" fmla="*/ 36195 w 76239"/>
                      <a:gd name="connsiteY0" fmla="*/ 0 h 87629"/>
                      <a:gd name="connsiteX1" fmla="*/ 26670 w 76239"/>
                      <a:gd name="connsiteY1" fmla="*/ 3810 h 87629"/>
                      <a:gd name="connsiteX2" fmla="*/ 0 w 76239"/>
                      <a:gd name="connsiteY2" fmla="*/ 10478 h 87629"/>
                      <a:gd name="connsiteX3" fmla="*/ 0 w 76239"/>
                      <a:gd name="connsiteY3" fmla="*/ 34290 h 87629"/>
                      <a:gd name="connsiteX4" fmla="*/ 6667 w 76239"/>
                      <a:gd name="connsiteY4" fmla="*/ 69533 h 87629"/>
                      <a:gd name="connsiteX5" fmla="*/ 15240 w 76239"/>
                      <a:gd name="connsiteY5" fmla="*/ 87630 h 87629"/>
                      <a:gd name="connsiteX6" fmla="*/ 76200 w 76239"/>
                      <a:gd name="connsiteY6" fmla="*/ 87630 h 87629"/>
                      <a:gd name="connsiteX7" fmla="*/ 36195 w 76239"/>
                      <a:gd name="connsiteY7" fmla="*/ 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39" h="87629">
                        <a:moveTo>
                          <a:pt x="36195" y="0"/>
                        </a:moveTo>
                        <a:cubicBezTo>
                          <a:pt x="33338" y="1905"/>
                          <a:pt x="29528" y="2858"/>
                          <a:pt x="26670" y="3810"/>
                        </a:cubicBezTo>
                        <a:cubicBezTo>
                          <a:pt x="16192" y="6667"/>
                          <a:pt x="7620" y="8573"/>
                          <a:pt x="0" y="10478"/>
                        </a:cubicBezTo>
                        <a:lnTo>
                          <a:pt x="0" y="34290"/>
                        </a:lnTo>
                        <a:cubicBezTo>
                          <a:pt x="0" y="45720"/>
                          <a:pt x="1905" y="58103"/>
                          <a:pt x="6667" y="69533"/>
                        </a:cubicBezTo>
                        <a:cubicBezTo>
                          <a:pt x="8572" y="75248"/>
                          <a:pt x="12382" y="81915"/>
                          <a:pt x="15240" y="87630"/>
                        </a:cubicBezTo>
                        <a:lnTo>
                          <a:pt x="76200" y="87630"/>
                        </a:lnTo>
                        <a:cubicBezTo>
                          <a:pt x="77153" y="52388"/>
                          <a:pt x="60960" y="20955"/>
                          <a:pt x="36195" y="0"/>
                        </a:cubicBezTo>
                        <a:close/>
                      </a:path>
                    </a:pathLst>
                  </a:custGeom>
                  <a:no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sp>
                <p:nvSpPr>
                  <p:cNvPr id="105" name="Freeform: Shape 104">
                    <a:extLst>
                      <a:ext uri="{FF2B5EF4-FFF2-40B4-BE49-F238E27FC236}">
                        <a16:creationId xmlns:a16="http://schemas.microsoft.com/office/drawing/2014/main" id="{6158BDA3-BBBD-0BF6-B68C-840901965608}"/>
                      </a:ext>
                    </a:extLst>
                  </p:cNvPr>
                  <p:cNvSpPr/>
                  <p:nvPr/>
                </p:nvSpPr>
                <p:spPr>
                  <a:xfrm>
                    <a:off x="862898" y="2121202"/>
                    <a:ext cx="174307" cy="114300"/>
                  </a:xfrm>
                  <a:custGeom>
                    <a:avLst/>
                    <a:gdLst>
                      <a:gd name="connsiteX0" fmla="*/ 145732 w 174307"/>
                      <a:gd name="connsiteY0" fmla="*/ 100965 h 114300"/>
                      <a:gd name="connsiteX1" fmla="*/ 138113 w 174307"/>
                      <a:gd name="connsiteY1" fmla="*/ 60960 h 114300"/>
                      <a:gd name="connsiteX2" fmla="*/ 138113 w 174307"/>
                      <a:gd name="connsiteY2" fmla="*/ 25718 h 114300"/>
                      <a:gd name="connsiteX3" fmla="*/ 143827 w 174307"/>
                      <a:gd name="connsiteY3" fmla="*/ 24765 h 114300"/>
                      <a:gd name="connsiteX4" fmla="*/ 174307 w 174307"/>
                      <a:gd name="connsiteY4" fmla="*/ 17145 h 114300"/>
                      <a:gd name="connsiteX5" fmla="*/ 114300 w 174307"/>
                      <a:gd name="connsiteY5" fmla="*/ 0 h 114300"/>
                      <a:gd name="connsiteX6" fmla="*/ 0 w 174307"/>
                      <a:gd name="connsiteY6" fmla="*/ 114300 h 114300"/>
                      <a:gd name="connsiteX7" fmla="*/ 151447 w 174307"/>
                      <a:gd name="connsiteY7" fmla="*/ 114300 h 114300"/>
                      <a:gd name="connsiteX8" fmla="*/ 145732 w 174307"/>
                      <a:gd name="connsiteY8" fmla="*/ 10096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307" h="114300">
                        <a:moveTo>
                          <a:pt x="145732" y="100965"/>
                        </a:moveTo>
                        <a:cubicBezTo>
                          <a:pt x="140970" y="87630"/>
                          <a:pt x="138113" y="73343"/>
                          <a:pt x="138113" y="60960"/>
                        </a:cubicBezTo>
                        <a:lnTo>
                          <a:pt x="138113" y="25718"/>
                        </a:lnTo>
                        <a:lnTo>
                          <a:pt x="143827" y="24765"/>
                        </a:lnTo>
                        <a:cubicBezTo>
                          <a:pt x="152400" y="22860"/>
                          <a:pt x="161925" y="20955"/>
                          <a:pt x="174307" y="17145"/>
                        </a:cubicBezTo>
                        <a:cubicBezTo>
                          <a:pt x="157163" y="6668"/>
                          <a:pt x="136207" y="0"/>
                          <a:pt x="114300" y="0"/>
                        </a:cubicBezTo>
                        <a:cubicBezTo>
                          <a:pt x="51435" y="0"/>
                          <a:pt x="0" y="50483"/>
                          <a:pt x="0" y="114300"/>
                        </a:cubicBezTo>
                        <a:lnTo>
                          <a:pt x="151447" y="114300"/>
                        </a:lnTo>
                        <a:cubicBezTo>
                          <a:pt x="149542" y="109538"/>
                          <a:pt x="147638" y="105728"/>
                          <a:pt x="145732" y="100965"/>
                        </a:cubicBezTo>
                        <a:close/>
                      </a:path>
                    </a:pathLst>
                  </a:custGeom>
                  <a:no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grpSp>
          <p:sp>
            <p:nvSpPr>
              <p:cNvPr id="101" name="Freeform: Shape 100">
                <a:extLst>
                  <a:ext uri="{FF2B5EF4-FFF2-40B4-BE49-F238E27FC236}">
                    <a16:creationId xmlns:a16="http://schemas.microsoft.com/office/drawing/2014/main" id="{3838D04F-189F-4D6C-40A0-8A8B1AA2C602}"/>
                  </a:ext>
                </a:extLst>
              </p:cNvPr>
              <p:cNvSpPr/>
              <p:nvPr/>
            </p:nvSpPr>
            <p:spPr>
              <a:xfrm>
                <a:off x="6455370" y="2072877"/>
                <a:ext cx="182912" cy="189645"/>
              </a:xfrm>
              <a:custGeom>
                <a:avLst/>
                <a:gdLst>
                  <a:gd name="connsiteX0" fmla="*/ 100013 w 155257"/>
                  <a:gd name="connsiteY0" fmla="*/ 6667 h 160972"/>
                  <a:gd name="connsiteX1" fmla="*/ 100013 w 155257"/>
                  <a:gd name="connsiteY1" fmla="*/ 6667 h 160972"/>
                  <a:gd name="connsiteX2" fmla="*/ 78105 w 155257"/>
                  <a:gd name="connsiteY2" fmla="*/ 0 h 160972"/>
                  <a:gd name="connsiteX3" fmla="*/ 56197 w 155257"/>
                  <a:gd name="connsiteY3" fmla="*/ 5715 h 160972"/>
                  <a:gd name="connsiteX4" fmla="*/ 26670 w 155257"/>
                  <a:gd name="connsiteY4" fmla="*/ 20955 h 160972"/>
                  <a:gd name="connsiteX5" fmla="*/ 0 w 155257"/>
                  <a:gd name="connsiteY5" fmla="*/ 27622 h 160972"/>
                  <a:gd name="connsiteX6" fmla="*/ 0 w 155257"/>
                  <a:gd name="connsiteY6" fmla="*/ 51435 h 160972"/>
                  <a:gd name="connsiteX7" fmla="*/ 6667 w 155257"/>
                  <a:gd name="connsiteY7" fmla="*/ 86677 h 160972"/>
                  <a:gd name="connsiteX8" fmla="*/ 24765 w 155257"/>
                  <a:gd name="connsiteY8" fmla="*/ 118110 h 160972"/>
                  <a:gd name="connsiteX9" fmla="*/ 51435 w 155257"/>
                  <a:gd name="connsiteY9" fmla="*/ 144780 h 160972"/>
                  <a:gd name="connsiteX10" fmla="*/ 69532 w 155257"/>
                  <a:gd name="connsiteY10" fmla="*/ 156210 h 160972"/>
                  <a:gd name="connsiteX11" fmla="*/ 78105 w 155257"/>
                  <a:gd name="connsiteY11" fmla="*/ 160972 h 160972"/>
                  <a:gd name="connsiteX12" fmla="*/ 83820 w 155257"/>
                  <a:gd name="connsiteY12" fmla="*/ 158115 h 160972"/>
                  <a:gd name="connsiteX13" fmla="*/ 103822 w 155257"/>
                  <a:gd name="connsiteY13" fmla="*/ 144780 h 160972"/>
                  <a:gd name="connsiteX14" fmla="*/ 130492 w 155257"/>
                  <a:gd name="connsiteY14" fmla="*/ 118110 h 160972"/>
                  <a:gd name="connsiteX15" fmla="*/ 148590 w 155257"/>
                  <a:gd name="connsiteY15" fmla="*/ 86677 h 160972"/>
                  <a:gd name="connsiteX16" fmla="*/ 155257 w 155257"/>
                  <a:gd name="connsiteY16" fmla="*/ 51435 h 160972"/>
                  <a:gd name="connsiteX17" fmla="*/ 155257 w 155257"/>
                  <a:gd name="connsiteY17" fmla="*/ 27622 h 160972"/>
                  <a:gd name="connsiteX18" fmla="*/ 136207 w 155257"/>
                  <a:gd name="connsiteY18" fmla="*/ 22860 h 160972"/>
                  <a:gd name="connsiteX19" fmla="*/ 129540 w 155257"/>
                  <a:gd name="connsiteY19" fmla="*/ 20955 h 160972"/>
                  <a:gd name="connsiteX20" fmla="*/ 100013 w 155257"/>
                  <a:gd name="connsiteY20" fmla="*/ 6667 h 16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57" h="160972">
                    <a:moveTo>
                      <a:pt x="100013" y="6667"/>
                    </a:moveTo>
                    <a:lnTo>
                      <a:pt x="100013" y="6667"/>
                    </a:lnTo>
                    <a:cubicBezTo>
                      <a:pt x="94297" y="1905"/>
                      <a:pt x="86677" y="0"/>
                      <a:pt x="78105" y="0"/>
                    </a:cubicBezTo>
                    <a:cubicBezTo>
                      <a:pt x="69532" y="0"/>
                      <a:pt x="62865" y="1905"/>
                      <a:pt x="56197" y="5715"/>
                    </a:cubicBezTo>
                    <a:cubicBezTo>
                      <a:pt x="46672" y="12383"/>
                      <a:pt x="36195" y="18097"/>
                      <a:pt x="26670" y="20955"/>
                    </a:cubicBezTo>
                    <a:cubicBezTo>
                      <a:pt x="16192" y="23813"/>
                      <a:pt x="7620" y="25717"/>
                      <a:pt x="0" y="27622"/>
                    </a:cubicBezTo>
                    <a:lnTo>
                      <a:pt x="0" y="51435"/>
                    </a:lnTo>
                    <a:cubicBezTo>
                      <a:pt x="0" y="62865"/>
                      <a:pt x="1905" y="75247"/>
                      <a:pt x="6667" y="86677"/>
                    </a:cubicBezTo>
                    <a:cubicBezTo>
                      <a:pt x="11430" y="98108"/>
                      <a:pt x="17145" y="108585"/>
                      <a:pt x="24765" y="118110"/>
                    </a:cubicBezTo>
                    <a:cubicBezTo>
                      <a:pt x="32385" y="127635"/>
                      <a:pt x="41910" y="137160"/>
                      <a:pt x="51435" y="144780"/>
                    </a:cubicBezTo>
                    <a:cubicBezTo>
                      <a:pt x="57150" y="149542"/>
                      <a:pt x="63817" y="153352"/>
                      <a:pt x="69532" y="156210"/>
                    </a:cubicBezTo>
                    <a:cubicBezTo>
                      <a:pt x="72390" y="158115"/>
                      <a:pt x="75247" y="159067"/>
                      <a:pt x="78105" y="160972"/>
                    </a:cubicBezTo>
                    <a:cubicBezTo>
                      <a:pt x="80010" y="160020"/>
                      <a:pt x="81915" y="159067"/>
                      <a:pt x="83820" y="158115"/>
                    </a:cubicBezTo>
                    <a:cubicBezTo>
                      <a:pt x="90488" y="154305"/>
                      <a:pt x="98107" y="150495"/>
                      <a:pt x="103822" y="144780"/>
                    </a:cubicBezTo>
                    <a:cubicBezTo>
                      <a:pt x="113347" y="137160"/>
                      <a:pt x="122872" y="127635"/>
                      <a:pt x="130492" y="118110"/>
                    </a:cubicBezTo>
                    <a:cubicBezTo>
                      <a:pt x="138113" y="108585"/>
                      <a:pt x="144780" y="98108"/>
                      <a:pt x="148590" y="86677"/>
                    </a:cubicBezTo>
                    <a:cubicBezTo>
                      <a:pt x="153352" y="76200"/>
                      <a:pt x="155257" y="64770"/>
                      <a:pt x="155257" y="51435"/>
                    </a:cubicBezTo>
                    <a:lnTo>
                      <a:pt x="155257" y="27622"/>
                    </a:lnTo>
                    <a:cubicBezTo>
                      <a:pt x="148590" y="26670"/>
                      <a:pt x="142875" y="24765"/>
                      <a:pt x="136207" y="22860"/>
                    </a:cubicBezTo>
                    <a:lnTo>
                      <a:pt x="129540" y="20955"/>
                    </a:lnTo>
                    <a:cubicBezTo>
                      <a:pt x="119063" y="18097"/>
                      <a:pt x="108585" y="12383"/>
                      <a:pt x="100013" y="6667"/>
                    </a:cubicBezTo>
                    <a:close/>
                  </a:path>
                </a:pathLst>
              </a:custGeom>
              <a:solidFill>
                <a:schemeClr val="accent1"/>
              </a:solidFill>
              <a:ln w="12700"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grpSp>
      <p:cxnSp>
        <p:nvCxnSpPr>
          <p:cNvPr id="109" name="Straight Connector 108">
            <a:extLst>
              <a:ext uri="{FF2B5EF4-FFF2-40B4-BE49-F238E27FC236}">
                <a16:creationId xmlns:a16="http://schemas.microsoft.com/office/drawing/2014/main" id="{A0FB4179-AA18-17DC-DB8A-75A6AF4DB35B}"/>
              </a:ext>
              <a:ext uri="{C183D7F6-B498-43B3-948B-1728B52AA6E4}">
                <adec:decorative xmlns:adec="http://schemas.microsoft.com/office/drawing/2017/decorative" val="1"/>
              </a:ext>
            </a:extLst>
          </p:cNvPr>
          <p:cNvCxnSpPr>
            <a:cxnSpLocks/>
          </p:cNvCxnSpPr>
          <p:nvPr/>
        </p:nvCxnSpPr>
        <p:spPr>
          <a:xfrm>
            <a:off x="504993" y="2203009"/>
            <a:ext cx="11182015" cy="0"/>
          </a:xfrm>
          <a:prstGeom prst="line">
            <a:avLst/>
          </a:prstGeom>
          <a:solidFill>
            <a:schemeClr val="bg1"/>
          </a:solidFill>
          <a:ln w="38100" cap="rnd">
            <a:solidFill>
              <a:srgbClr val="E6E6E6"/>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6" name="Title 149">
            <a:extLst>
              <a:ext uri="{FF2B5EF4-FFF2-40B4-BE49-F238E27FC236}">
                <a16:creationId xmlns:a16="http://schemas.microsoft.com/office/drawing/2014/main" id="{10271CDE-F946-ABA9-9413-5B99C1287486}"/>
              </a:ext>
            </a:extLst>
          </p:cNvPr>
          <p:cNvSpPr txBox="1">
            <a:spLocks/>
          </p:cNvSpPr>
          <p:nvPr/>
        </p:nvSpPr>
        <p:spPr>
          <a:xfrm>
            <a:off x="2592560" y="772765"/>
            <a:ext cx="7006879" cy="849463"/>
          </a:xfrm>
          <a:prstGeom prst="rect">
            <a:avLst/>
          </a:prstGeom>
          <a:noFill/>
          <a:ln>
            <a:noFill/>
            <a:prstDash/>
          </a:ln>
          <a:effectLst/>
        </p:spPr>
        <p:txBody>
          <a:bodyPr rot="0" spcFirstLastPara="0" vertOverflow="overflow" horzOverflow="overflow" vert="horz" wrap="square" lIns="0" tIns="146304" rIns="182880" bIns="146304"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fontAlgn="auto">
              <a:spcAft>
                <a:spcPts val="600"/>
              </a:spcAft>
              <a:buClrTx/>
              <a:buSzTx/>
              <a:tabLst/>
              <a:defRPr/>
            </a:pPr>
            <a:r>
              <a:rPr lang="en-US" dirty="0">
                <a:solidFill>
                  <a:schemeClr val="accent1"/>
                </a:solidFill>
              </a:rPr>
              <a:t>Microsoft Defender for Endpoint</a:t>
            </a:r>
          </a:p>
        </p:txBody>
      </p:sp>
      <p:sp>
        <p:nvSpPr>
          <p:cNvPr id="110" name="Text Placeholder 3">
            <a:extLst>
              <a:ext uri="{FF2B5EF4-FFF2-40B4-BE49-F238E27FC236}">
                <a16:creationId xmlns:a16="http://schemas.microsoft.com/office/drawing/2014/main" id="{94A79D78-7D66-0214-644B-C1A85503BF97}"/>
              </a:ext>
            </a:extLst>
          </p:cNvPr>
          <p:cNvSpPr txBox="1">
            <a:spLocks/>
          </p:cNvSpPr>
          <p:nvPr/>
        </p:nvSpPr>
        <p:spPr>
          <a:xfrm>
            <a:off x="3325342" y="2008253"/>
            <a:ext cx="5541316" cy="389513"/>
          </a:xfrm>
          <a:prstGeom prst="roundRect">
            <a:avLst>
              <a:gd name="adj" fmla="val 50000"/>
            </a:avLst>
          </a:prstGeom>
          <a:solidFill>
            <a:schemeClr val="bg1"/>
          </a:solidFill>
        </p:spPr>
        <p:txBody>
          <a:bodyPr vert="horz" wrap="none" lIns="182880" tIns="0" rIns="182880" bIns="0" rtlCol="0" anchor="ctr" anchorCtr="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Segoe UI" panose="020B0502040204020203" pitchFamily="34" charset="0"/>
                <a:ea typeface="+mn-ea"/>
                <a:cs typeface="Segoe UI" panose="020B0502040204020203" pitchFamily="34" charset="0"/>
              </a:defRPr>
            </a:lvl1pPr>
            <a:lvl2pPr marL="2285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10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3pPr>
            <a:lvl4pPr marL="68565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4pPr>
            <a:lvl5pPr marL="91420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800" dirty="0">
                <a:ln w="3175">
                  <a:noFill/>
                </a:ln>
                <a:gradFill>
                  <a:gsLst>
                    <a:gs pos="83000">
                      <a:schemeClr val="tx1"/>
                    </a:gs>
                    <a:gs pos="100000">
                      <a:schemeClr val="tx1"/>
                    </a:gs>
                  </a:gsLst>
                  <a:lin ang="5400000" scaled="1"/>
                </a:gradFill>
                <a:latin typeface="+mj-lt"/>
              </a:rPr>
              <a:t>Delivering endpoint security for all your devices.</a:t>
            </a:r>
          </a:p>
        </p:txBody>
      </p:sp>
      <p:sp>
        <p:nvSpPr>
          <p:cNvPr id="124" name="!! Stat 1 descrip">
            <a:extLst>
              <a:ext uri="{FF2B5EF4-FFF2-40B4-BE49-F238E27FC236}">
                <a16:creationId xmlns:a16="http://schemas.microsoft.com/office/drawing/2014/main" id="{4AB87FA4-BA7D-4957-86C7-5E4E3EE89B8A}"/>
              </a:ext>
            </a:extLst>
          </p:cNvPr>
          <p:cNvSpPr txBox="1"/>
          <p:nvPr/>
        </p:nvSpPr>
        <p:spPr>
          <a:xfrm>
            <a:off x="504993" y="2620349"/>
            <a:ext cx="11182015" cy="1055651"/>
          </a:xfrm>
          <a:prstGeom prst="rect">
            <a:avLst/>
          </a:prstGeom>
          <a:noFill/>
        </p:spPr>
        <p:txBody>
          <a:bodyPr wrap="square" lIns="0" tIns="0" rIns="0" bIns="0" numCol="4" spcCol="274320" rtlCol="0" anchor="t">
            <a:noAutofit/>
          </a:bodyPr>
          <a:lstStyle>
            <a:defPPr>
              <a:defRPr lang="en-US"/>
            </a:defPPr>
            <a:lvl1pPr marR="0" lvl="0" indent="0" fontAlgn="auto">
              <a:lnSpc>
                <a:spcPct val="100000"/>
              </a:lnSpc>
              <a:spcBef>
                <a:spcPts val="0"/>
              </a:spcBef>
              <a:spcAft>
                <a:spcPts val="4800"/>
              </a:spcAft>
              <a:buClrTx/>
              <a:buSzTx/>
              <a:buFontTx/>
              <a:buNone/>
              <a:tabLst/>
              <a:defRPr kumimoji="0" b="0" i="0" u="none" strike="noStrike" cap="none" spc="0" normalizeH="0" baseline="0">
                <a:ln>
                  <a:noFill/>
                </a:ln>
                <a:gradFill>
                  <a:gsLst>
                    <a:gs pos="0">
                      <a:srgbClr val="282828"/>
                    </a:gs>
                    <a:gs pos="100000">
                      <a:srgbClr val="282828"/>
                    </a:gs>
                  </a:gsLst>
                  <a:lin ang="5400000" scaled="0"/>
                </a:gradFill>
                <a:effectLst/>
                <a:uLnTx/>
                <a:uFillTx/>
                <a:latin typeface="Segoe UI"/>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1800"/>
              </a:spcAft>
              <a:buClrTx/>
              <a:buSzTx/>
              <a:buFontTx/>
              <a:buNone/>
              <a:tabLst/>
              <a:defRPr/>
            </a:pP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a:rPr>
              <a:t>Coverage that works </a:t>
            </a:r>
            <a:r>
              <a:rPr lang="en-US" sz="1400" b="1" dirty="0">
                <a:gradFill>
                  <a:gsLst>
                    <a:gs pos="0">
                      <a:srgbClr val="0078D4"/>
                    </a:gs>
                    <a:gs pos="100000">
                      <a:srgbClr val="0078D4"/>
                    </a:gs>
                  </a:gsLst>
                  <a:lin ang="5400000" scaled="0"/>
                </a:gradFill>
                <a:cs typeface="Segoe UI Semibold"/>
              </a:rPr>
              <a:t>across platforms</a:t>
            </a: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a:rPr>
              <a:t>—</a:t>
            </a:r>
            <a:r>
              <a:rPr lang="en-US" sz="1400" dirty="0">
                <a:cs typeface="Segoe UI Semibold"/>
              </a:rPr>
              <a:t>from iOS and Android to Linux and</a:t>
            </a: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a:rPr>
              <a:t> </a:t>
            </a:r>
            <a:r>
              <a:rPr lang="en-US" sz="1400" dirty="0">
                <a:cs typeface="Segoe UI Semibold"/>
              </a:rPr>
              <a:t>macOS</a:t>
            </a: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a:rPr>
              <a:t> to Windows and network devices.</a:t>
            </a:r>
            <a:r>
              <a:rPr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cs typeface="Segoe UI Semibold"/>
              </a:rPr>
              <a:t> </a:t>
            </a:r>
          </a:p>
          <a:p>
            <a:pPr marL="0" marR="0" lvl="0" indent="0" algn="ctr" defTabSz="914400" rtl="0" eaLnBrk="1" fontAlgn="auto" latinLnBrk="0" hangingPunct="1">
              <a:lnSpc>
                <a:spcPct val="100000"/>
              </a:lnSpc>
              <a:spcBef>
                <a:spcPts val="0"/>
              </a:spcBef>
              <a:spcAft>
                <a:spcPts val="1800"/>
              </a:spcAft>
              <a:buClrTx/>
              <a:buSzTx/>
              <a:buFontTx/>
              <a:buNone/>
              <a:tabLst/>
              <a:defRPr/>
            </a:pPr>
            <a:endParaRPr kumimoji="0" lang="en-US" sz="1400" dirty="0">
              <a:ea typeface="+mn-ea"/>
              <a:cs typeface="Segoe UI Semibold"/>
            </a:endParaRPr>
          </a:p>
          <a:p>
            <a:pPr marL="0" marR="0" lvl="0" indent="0" algn="ctr" defTabSz="914400" rtl="0" eaLnBrk="1" fontAlgn="auto" latinLnBrk="0" hangingPunct="1">
              <a:lnSpc>
                <a:spcPct val="100000"/>
              </a:lnSpc>
              <a:spcBef>
                <a:spcPts val="0"/>
              </a:spcBef>
              <a:spcAft>
                <a:spcPts val="1800"/>
              </a:spcAft>
              <a:buClrTx/>
              <a:buSzTx/>
              <a:buFontTx/>
              <a:buNone/>
              <a:tabLst/>
              <a:defRPr/>
            </a:pP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a:rPr>
              <a:t>Industry-leading </a:t>
            </a:r>
            <a:r>
              <a:rPr lang="en-US" sz="1400" b="1" dirty="0">
                <a:gradFill>
                  <a:gsLst>
                    <a:gs pos="0">
                      <a:srgbClr val="0078D4"/>
                    </a:gs>
                    <a:gs pos="100000">
                      <a:srgbClr val="0078D4"/>
                    </a:gs>
                  </a:gsLst>
                  <a:lin ang="5400000" scaled="0"/>
                </a:gradFill>
                <a:cs typeface="Segoe UI Semibold"/>
              </a:rPr>
              <a:t>threat protection</a:t>
            </a: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a:rPr>
              <a:t> backed by global threat intelligence, proven </a:t>
            </a:r>
            <a:br>
              <a:rPr lang="en-US" sz="1400" b="0" i="0" u="none" strike="noStrike" kern="1200" cap="none" spc="0" normalizeH="0" baseline="0" noProof="0" dirty="0">
                <a:ln>
                  <a:noFill/>
                </a:ln>
                <a:effectLst/>
                <a:uLnTx/>
                <a:uFillTx/>
                <a:latin typeface="Segoe UI"/>
                <a:cs typeface="Segoe UI Semibold" panose="020B0702040204020203" pitchFamily="34" charset="0"/>
              </a:rPr>
            </a:b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a:rPr>
              <a:t>with </a:t>
            </a:r>
            <a:r>
              <a:rPr lang="en-US" sz="1400" b="1" dirty="0">
                <a:gradFill>
                  <a:gsLst>
                    <a:gs pos="0">
                      <a:srgbClr val="0078D4"/>
                    </a:gs>
                    <a:gs pos="100000">
                      <a:srgbClr val="0078D4"/>
                    </a:gs>
                  </a:gsLst>
                  <a:lin ang="5400000" scaled="0"/>
                </a:gradFill>
                <a:cs typeface="Segoe UI Semibold"/>
              </a:rPr>
              <a:t>MITRE attack results</a:t>
            </a: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a:rPr>
              <a:t>.</a:t>
            </a:r>
            <a:endParaRPr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cs typeface="Segoe UI Semibold"/>
            </a:endParaRPr>
          </a:p>
          <a:p>
            <a:pPr marL="0" marR="0" lvl="0" indent="0" algn="ctr" defTabSz="914400" rtl="0" eaLnBrk="1" fontAlgn="auto" latinLnBrk="0" hangingPunct="1">
              <a:lnSpc>
                <a:spcPct val="100000"/>
              </a:lnSpc>
              <a:spcBef>
                <a:spcPts val="0"/>
              </a:spcBef>
              <a:spcAft>
                <a:spcPts val="1800"/>
              </a:spcAft>
              <a:buClrTx/>
              <a:buSzTx/>
              <a:buFontTx/>
              <a:buNone/>
              <a:tabLst/>
              <a:defRPr/>
            </a:pPr>
            <a:endParaRPr lang="en-US" sz="1400" dirty="0"/>
          </a:p>
          <a:p>
            <a:pPr marL="0" marR="0" lvl="0" indent="0" algn="ctr" defTabSz="914400" rtl="0" eaLnBrk="1" fontAlgn="auto" latinLnBrk="0" hangingPunct="1">
              <a:lnSpc>
                <a:spcPct val="100000"/>
              </a:lnSpc>
              <a:spcBef>
                <a:spcPts val="0"/>
              </a:spcBef>
              <a:spcAft>
                <a:spcPts val="1800"/>
              </a:spcAft>
              <a:buClrTx/>
              <a:buSzTx/>
              <a:buFontTx/>
              <a:buNone/>
              <a:tabLst/>
              <a:defRPr/>
            </a:pPr>
            <a:r>
              <a:rPr lang="en-US" sz="1400" b="1" dirty="0">
                <a:gradFill>
                  <a:gsLst>
                    <a:gs pos="0">
                      <a:srgbClr val="0078D4"/>
                    </a:gs>
                    <a:gs pos="100000">
                      <a:srgbClr val="0078D4"/>
                    </a:gs>
                  </a:gsLst>
                  <a:lin ang="5400000" scaled="0"/>
                </a:gradFill>
                <a:cs typeface="Segoe UI Semibold"/>
              </a:rPr>
              <a:t>Built in AI </a:t>
            </a:r>
            <a:r>
              <a:rPr lang="en-US" sz="1400" dirty="0">
                <a:cs typeface="Segoe UI Semibold"/>
              </a:rPr>
              <a:t>and </a:t>
            </a:r>
            <a:r>
              <a:rPr lang="en-US" sz="1400" b="1" dirty="0">
                <a:gradFill>
                  <a:gsLst>
                    <a:gs pos="0">
                      <a:srgbClr val="0078D4"/>
                    </a:gs>
                    <a:gs pos="100000">
                      <a:srgbClr val="0078D4"/>
                    </a:gs>
                  </a:gsLst>
                  <a:lin ang="5400000" scaled="0"/>
                </a:gradFill>
                <a:cs typeface="Segoe UI Semibold"/>
              </a:rPr>
              <a:t>automation </a:t>
            </a:r>
            <a:r>
              <a:rPr lang="en-US" sz="1400" dirty="0">
                <a:cs typeface="Segoe UI Semibold"/>
              </a:rPr>
              <a:t>help identify vulnerabilities </a:t>
            </a:r>
            <a:br>
              <a:rPr lang="en-US" sz="1400" dirty="0"/>
            </a:br>
            <a:r>
              <a:rPr lang="en-US" sz="1400" dirty="0">
                <a:cs typeface="Segoe UI Semibold"/>
              </a:rPr>
              <a:t>and threats while enabling </a:t>
            </a:r>
            <a:br>
              <a:rPr lang="en-US" sz="1400" dirty="0"/>
            </a:br>
            <a:r>
              <a:rPr lang="en-US" sz="1400" dirty="0">
                <a:cs typeface="Segoe UI Semibold"/>
              </a:rPr>
              <a:t>rapid response.</a:t>
            </a:r>
          </a:p>
          <a:p>
            <a:pPr marL="0" marR="0" lvl="0" indent="0" algn="ctr" defTabSz="914400" rtl="0" eaLnBrk="1" fontAlgn="auto" latinLnBrk="0" hangingPunct="1">
              <a:lnSpc>
                <a:spcPct val="100000"/>
              </a:lnSpc>
              <a:spcBef>
                <a:spcPts val="0"/>
              </a:spcBef>
              <a:spcAft>
                <a:spcPts val="1800"/>
              </a:spcAft>
              <a:buClrTx/>
              <a:buSzTx/>
              <a:buFontTx/>
              <a:buNone/>
              <a:tabLst/>
              <a:defRPr/>
            </a:pPr>
            <a:endParaRPr kumimoji="0" lang="en-US" sz="1400" b="1" i="0" u="none" strike="noStrike" kern="1200" cap="none" spc="0" normalizeH="0" baseline="0" noProof="0" dirty="0">
              <a:ln>
                <a:noFill/>
              </a:ln>
              <a:gradFill>
                <a:gsLst>
                  <a:gs pos="0">
                    <a:srgbClr val="0078D4"/>
                  </a:gs>
                  <a:gs pos="100000">
                    <a:srgbClr val="0078D4"/>
                  </a:gs>
                </a:gsLst>
                <a:lin ang="5400000" scaled="0"/>
              </a:gradFill>
              <a:effectLst/>
              <a:uLnTx/>
              <a:uFillTx/>
              <a:latin typeface="Segoe UI"/>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1800"/>
              </a:spcAft>
              <a:buClrTx/>
              <a:buSzTx/>
              <a:buFontTx/>
              <a:buNone/>
              <a:tabLst/>
              <a:defRPr/>
            </a:pPr>
            <a:r>
              <a:rPr lang="en-US" sz="1400" dirty="0">
                <a:cs typeface="Segoe UI Semibold"/>
              </a:rPr>
              <a:t>Natively integrates with Microsoft 365 Defender, enabling a </a:t>
            </a:r>
            <a:r>
              <a:rPr kumimoji="0" lang="en-US" sz="1400" b="1" i="0" u="none" strike="noStrike" kern="1200" cap="none" spc="0" normalizeH="0" baseline="0" noProof="0" dirty="0">
                <a:ln>
                  <a:noFill/>
                </a:ln>
                <a:gradFill>
                  <a:gsLst>
                    <a:gs pos="0">
                      <a:srgbClr val="0078D4"/>
                    </a:gs>
                    <a:gs pos="100000">
                      <a:srgbClr val="0078D4"/>
                    </a:gs>
                  </a:gsLst>
                  <a:lin ang="5400000" scaled="0"/>
                </a:gradFill>
                <a:effectLst/>
                <a:uLnTx/>
                <a:uFillTx/>
                <a:latin typeface="Segoe UI"/>
                <a:ea typeface="+mn-ea"/>
                <a:cs typeface="Segoe UI Semibold"/>
              </a:rPr>
              <a:t>full XDR solution </a:t>
            </a:r>
            <a:br>
              <a:rPr lang="en-US" sz="1400" b="1" i="0" u="none" strike="noStrike" kern="1200" cap="none" spc="0" normalizeH="0" baseline="0" noProof="0" dirty="0">
                <a:ln>
                  <a:noFill/>
                </a:ln>
                <a:effectLst/>
                <a:uLnTx/>
                <a:uFillTx/>
                <a:latin typeface="Segoe UI"/>
                <a:cs typeface="Segoe UI Semibold" panose="020B0702040204020203" pitchFamily="34" charset="0"/>
              </a:rPr>
            </a:br>
            <a:r>
              <a:rPr lang="en-US" sz="1400" dirty="0">
                <a:cs typeface="Segoe UI Semibold"/>
              </a:rPr>
              <a:t>for all your assets.</a:t>
            </a:r>
          </a:p>
        </p:txBody>
      </p:sp>
      <p:sp>
        <p:nvSpPr>
          <p:cNvPr id="106" name="Text Placeholder 3">
            <a:extLst>
              <a:ext uri="{FF2B5EF4-FFF2-40B4-BE49-F238E27FC236}">
                <a16:creationId xmlns:a16="http://schemas.microsoft.com/office/drawing/2014/main" id="{6F2A53A0-6BA9-877A-9AC3-192168AB8AC8}"/>
              </a:ext>
            </a:extLst>
          </p:cNvPr>
          <p:cNvSpPr txBox="1">
            <a:spLocks/>
          </p:cNvSpPr>
          <p:nvPr/>
        </p:nvSpPr>
        <p:spPr>
          <a:xfrm>
            <a:off x="3283804" y="4281726"/>
            <a:ext cx="5624392"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Segoe UI" panose="020B0502040204020203" pitchFamily="34" charset="0"/>
                <a:ea typeface="+mn-ea"/>
                <a:cs typeface="Segoe UI" panose="020B0502040204020203" pitchFamily="34" charset="0"/>
              </a:defRPr>
            </a:lvl1pPr>
            <a:lvl2pPr marL="2285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10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3pPr>
            <a:lvl4pPr marL="68565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4pPr>
            <a:lvl5pPr marL="91420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800" dirty="0">
                <a:ln w="3175">
                  <a:noFill/>
                </a:ln>
                <a:gradFill>
                  <a:gsLst>
                    <a:gs pos="83000">
                      <a:schemeClr val="tx1"/>
                    </a:gs>
                    <a:gs pos="100000">
                      <a:schemeClr val="tx1"/>
                    </a:gs>
                  </a:gsLst>
                  <a:lin ang="5400000" scaled="1"/>
                </a:gradFill>
                <a:latin typeface="+mj-lt"/>
              </a:rPr>
              <a:t>Comprehensive capabilities</a:t>
            </a:r>
          </a:p>
        </p:txBody>
      </p:sp>
      <p:sp>
        <p:nvSpPr>
          <p:cNvPr id="57" name="Rectangle 56">
            <a:extLst>
              <a:ext uri="{FF2B5EF4-FFF2-40B4-BE49-F238E27FC236}">
                <a16:creationId xmlns:a16="http://schemas.microsoft.com/office/drawing/2014/main" id="{EF677FF2-4D32-EC74-F73F-1B01E11CFACA}"/>
              </a:ext>
            </a:extLst>
          </p:cNvPr>
          <p:cNvSpPr/>
          <p:nvPr/>
        </p:nvSpPr>
        <p:spPr>
          <a:xfrm>
            <a:off x="454254" y="5748556"/>
            <a:ext cx="2177311"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Threat </a:t>
            </a:r>
            <a:r>
              <a:rPr lang="en-US" sz="1200" dirty="0">
                <a:gradFill>
                  <a:gsLst>
                    <a:gs pos="83000">
                      <a:schemeClr val="tx1"/>
                    </a:gs>
                    <a:gs pos="100000">
                      <a:schemeClr val="tx1"/>
                    </a:gs>
                  </a:gsLst>
                  <a:lin ang="5400000" scaled="1"/>
                </a:gradFill>
                <a:latin typeface="Segoe UI Semibold" panose="020B0702040204020203" pitchFamily="34" charset="0"/>
                <a:cs typeface="Segoe UI Semibold" panose="020B0702040204020203" pitchFamily="34" charset="0"/>
              </a:rPr>
              <a:t>and</a:t>
            </a: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 vulnerability management</a:t>
            </a:r>
          </a:p>
        </p:txBody>
      </p:sp>
      <p:sp>
        <p:nvSpPr>
          <p:cNvPr id="58" name="Rectangle 57">
            <a:extLst>
              <a:ext uri="{FF2B5EF4-FFF2-40B4-BE49-F238E27FC236}">
                <a16:creationId xmlns:a16="http://schemas.microsoft.com/office/drawing/2014/main" id="{7031F976-A1B8-B6D2-AA00-DCCE6E968159}"/>
              </a:ext>
            </a:extLst>
          </p:cNvPr>
          <p:cNvSpPr/>
          <p:nvPr/>
        </p:nvSpPr>
        <p:spPr>
          <a:xfrm>
            <a:off x="2583383" y="5748556"/>
            <a:ext cx="1565541"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Attack surface </a:t>
            </a:r>
            <a:b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reduction</a:t>
            </a:r>
          </a:p>
        </p:txBody>
      </p:sp>
      <p:sp>
        <p:nvSpPr>
          <p:cNvPr id="59" name="Rectangle 58">
            <a:extLst>
              <a:ext uri="{FF2B5EF4-FFF2-40B4-BE49-F238E27FC236}">
                <a16:creationId xmlns:a16="http://schemas.microsoft.com/office/drawing/2014/main" id="{FD761AC5-AFA2-D1A5-5D62-9132E62B3D5A}"/>
              </a:ext>
            </a:extLst>
          </p:cNvPr>
          <p:cNvSpPr/>
          <p:nvPr/>
        </p:nvSpPr>
        <p:spPr>
          <a:xfrm>
            <a:off x="4339157" y="5748556"/>
            <a:ext cx="1603033" cy="461665"/>
          </a:xfrm>
          <a:prstGeom prst="rect">
            <a:avLst/>
          </a:prstGeom>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200" dirty="0">
                <a:gradFill>
                  <a:gsLst>
                    <a:gs pos="83000">
                      <a:schemeClr val="tx1"/>
                    </a:gs>
                    <a:gs pos="100000">
                      <a:schemeClr val="tx1"/>
                    </a:gs>
                  </a:gsLst>
                  <a:lin ang="5400000" scaled="1"/>
                </a:gradFill>
                <a:latin typeface="Segoe UI Semibold"/>
                <a:cs typeface="Segoe UI Semibold"/>
              </a:rPr>
              <a:t>Next-generation</a:t>
            </a: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a:cs typeface="Segoe UI Semibold"/>
              </a:rPr>
              <a:t> protection</a:t>
            </a:r>
          </a:p>
        </p:txBody>
      </p:sp>
      <p:sp>
        <p:nvSpPr>
          <p:cNvPr id="60" name="Rectangle 59">
            <a:extLst>
              <a:ext uri="{FF2B5EF4-FFF2-40B4-BE49-F238E27FC236}">
                <a16:creationId xmlns:a16="http://schemas.microsoft.com/office/drawing/2014/main" id="{F9BFD85D-A707-1185-2244-2893BECD2837}"/>
              </a:ext>
            </a:extLst>
          </p:cNvPr>
          <p:cNvSpPr/>
          <p:nvPr/>
        </p:nvSpPr>
        <p:spPr>
          <a:xfrm>
            <a:off x="6080247" y="5748556"/>
            <a:ext cx="1806799"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Endpoint detection </a:t>
            </a:r>
            <a:b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br>
            <a:r>
              <a:rPr lang="en-US" sz="1200" dirty="0">
                <a:gradFill>
                  <a:gsLst>
                    <a:gs pos="83000">
                      <a:schemeClr val="tx1"/>
                    </a:gs>
                    <a:gs pos="100000">
                      <a:schemeClr val="tx1"/>
                    </a:gs>
                  </a:gsLst>
                  <a:lin ang="5400000" scaled="1"/>
                </a:gradFill>
                <a:latin typeface="Segoe UI Semibold" panose="020B0702040204020203" pitchFamily="34" charset="0"/>
                <a:cs typeface="Segoe UI Semibold" panose="020B0702040204020203" pitchFamily="34" charset="0"/>
              </a:rPr>
              <a:t>and </a:t>
            </a: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response</a:t>
            </a:r>
          </a:p>
        </p:txBody>
      </p:sp>
      <p:sp>
        <p:nvSpPr>
          <p:cNvPr id="61" name="Rectangle 60">
            <a:extLst>
              <a:ext uri="{FF2B5EF4-FFF2-40B4-BE49-F238E27FC236}">
                <a16:creationId xmlns:a16="http://schemas.microsoft.com/office/drawing/2014/main" id="{FC1877D2-54FA-622C-F9D2-06D82BDEE4B3}"/>
              </a:ext>
            </a:extLst>
          </p:cNvPr>
          <p:cNvSpPr/>
          <p:nvPr/>
        </p:nvSpPr>
        <p:spPr>
          <a:xfrm>
            <a:off x="7857434" y="5748556"/>
            <a:ext cx="1806799"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Auto investigation</a:t>
            </a:r>
            <a:b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and remediation</a:t>
            </a:r>
          </a:p>
        </p:txBody>
      </p:sp>
      <p:sp>
        <p:nvSpPr>
          <p:cNvPr id="62" name="Rectangle 61">
            <a:extLst>
              <a:ext uri="{FF2B5EF4-FFF2-40B4-BE49-F238E27FC236}">
                <a16:creationId xmlns:a16="http://schemas.microsoft.com/office/drawing/2014/main" id="{69DEF60C-BA23-C6AE-3156-72F724179270}"/>
              </a:ext>
            </a:extLst>
          </p:cNvPr>
          <p:cNvSpPr/>
          <p:nvPr/>
        </p:nvSpPr>
        <p:spPr>
          <a:xfrm>
            <a:off x="9823396" y="5748556"/>
            <a:ext cx="1505413" cy="461665"/>
          </a:xfrm>
          <a:prstGeom prst="rect">
            <a:avLst/>
          </a:prstGeom>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a:cs typeface="Segoe UI Semibold"/>
              </a:rPr>
              <a:t>Microsoft </a:t>
            </a:r>
            <a:br>
              <a:rPr lang="en-US" sz="1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br>
            <a:r>
              <a:rPr lang="en-US" sz="1200" dirty="0">
                <a:gradFill>
                  <a:gsLst>
                    <a:gs pos="83000">
                      <a:schemeClr val="tx1"/>
                    </a:gs>
                    <a:gs pos="100000">
                      <a:schemeClr val="tx1"/>
                    </a:gs>
                  </a:gsLst>
                  <a:lin ang="5400000" scaled="1"/>
                </a:gradFill>
                <a:latin typeface="Segoe UI Semibold"/>
                <a:cs typeface="Segoe UI Semibold"/>
              </a:rPr>
              <a:t>threat</a:t>
            </a: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a:cs typeface="Segoe UI Semibold"/>
              </a:rPr>
              <a:t> </a:t>
            </a:r>
            <a:r>
              <a:rPr lang="en-US" sz="1200" dirty="0">
                <a:gradFill>
                  <a:gsLst>
                    <a:gs pos="83000">
                      <a:schemeClr val="tx1"/>
                    </a:gs>
                    <a:gs pos="100000">
                      <a:schemeClr val="tx1"/>
                    </a:gs>
                  </a:gsLst>
                  <a:lin ang="5400000" scaled="1"/>
                </a:gradFill>
                <a:latin typeface="Segoe UI Semibold"/>
                <a:cs typeface="Segoe UI Semibold"/>
              </a:rPr>
              <a:t>experts</a:t>
            </a:r>
            <a:endPar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a:cs typeface="Segoe UI Semibold"/>
            </a:endParaRPr>
          </a:p>
        </p:txBody>
      </p:sp>
      <p:sp>
        <p:nvSpPr>
          <p:cNvPr id="10" name="Title 9">
            <a:extLst>
              <a:ext uri="{FF2B5EF4-FFF2-40B4-BE49-F238E27FC236}">
                <a16:creationId xmlns:a16="http://schemas.microsoft.com/office/drawing/2014/main" id="{F749B9A9-328A-A6D5-CDFD-E352AD671AB8}"/>
              </a:ext>
              <a:ext uri="{C183D7F6-B498-43B3-948B-1728B52AA6E4}">
                <adec:decorative xmlns:adec="http://schemas.microsoft.com/office/drawing/2017/decorative" val="1"/>
              </a:ext>
            </a:extLst>
          </p:cNvPr>
          <p:cNvSpPr>
            <a:spLocks noGrp="1"/>
          </p:cNvSpPr>
          <p:nvPr>
            <p:ph type="title"/>
          </p:nvPr>
        </p:nvSpPr>
        <p:spPr>
          <a:xfrm>
            <a:off x="10004" y="-687104"/>
            <a:ext cx="11018520" cy="369332"/>
          </a:xfrm>
        </p:spPr>
        <p:txBody>
          <a:bodyPr/>
          <a:lstStyle/>
          <a:p>
            <a:pPr rtl="0" eaLnBrk="1" fontAlgn="auto" latinLnBrk="0" hangingPunct="1"/>
            <a:r>
              <a:rPr lang="en-US" sz="1200" kern="1200" dirty="0">
                <a:effectLst/>
                <a:latin typeface="Segoe UI" panose="020B0502040204020203" pitchFamily="34" charset="0"/>
                <a:cs typeface="+mn-cs"/>
              </a:rPr>
              <a:t>Microsoft Defender for Endpoint</a:t>
            </a:r>
            <a:endParaRPr lang="en-US" sz="1200" dirty="0">
              <a:effectLst/>
            </a:endParaRPr>
          </a:p>
          <a:p>
            <a:endParaRPr lang="en-US" sz="1200" dirty="0"/>
          </a:p>
        </p:txBody>
      </p:sp>
    </p:spTree>
    <p:extLst>
      <p:ext uri="{BB962C8B-B14F-4D97-AF65-F5344CB8AC3E}">
        <p14:creationId xmlns:p14="http://schemas.microsoft.com/office/powerpoint/2010/main" val="293592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7265D0-D4EC-31C7-27ED-B819AFC28705}"/>
              </a:ext>
            </a:extLst>
          </p:cNvPr>
          <p:cNvSpPr txBox="1">
            <a:spLocks/>
          </p:cNvSpPr>
          <p:nvPr/>
        </p:nvSpPr>
        <p:spPr>
          <a:xfrm>
            <a:off x="1135358" y="-260710"/>
            <a:ext cx="74741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dirty="0"/>
              <a:t>Defender for Endpoint Integrations (MDE)</a:t>
            </a:r>
          </a:p>
        </p:txBody>
      </p:sp>
      <p:graphicFrame>
        <p:nvGraphicFramePr>
          <p:cNvPr id="3" name="Diagram 2">
            <a:extLst>
              <a:ext uri="{FF2B5EF4-FFF2-40B4-BE49-F238E27FC236}">
                <a16:creationId xmlns:a16="http://schemas.microsoft.com/office/drawing/2014/main" id="{91601ED6-D4DF-C79F-2A97-13906C397EA4}"/>
              </a:ext>
            </a:extLst>
          </p:cNvPr>
          <p:cNvGraphicFramePr/>
          <p:nvPr>
            <p:extLst>
              <p:ext uri="{D42A27DB-BD31-4B8C-83A1-F6EECF244321}">
                <p14:modId xmlns:p14="http://schemas.microsoft.com/office/powerpoint/2010/main" val="1124149386"/>
              </p:ext>
            </p:extLst>
          </p:nvPr>
        </p:nvGraphicFramePr>
        <p:xfrm>
          <a:off x="261256" y="3840480"/>
          <a:ext cx="9827624" cy="2921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B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018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Microsoft Defender for Endpoint (formerly Microsoft Defender ATP) -  Adapters | Axonius">
            <a:extLst>
              <a:ext uri="{FF2B5EF4-FFF2-40B4-BE49-F238E27FC236}">
                <a16:creationId xmlns:a16="http://schemas.microsoft.com/office/drawing/2014/main" id="{62570C34-BF21-84E4-9732-2C139A4253DC}"/>
              </a:ext>
            </a:extLst>
          </p:cNvPr>
          <p:cNvPicPr>
            <a:picLocks noChangeAspect="1" noChangeArrowheads="1"/>
          </p:cNvPicPr>
          <p:nvPr/>
        </p:nvPicPr>
        <p:blipFill rotWithShape="1">
          <a:blip r:embed="rId8">
            <a:alphaModFix/>
            <a:extLst>
              <a:ext uri="{28A0092B-C50C-407E-A947-70E740481C1C}">
                <a14:useLocalDpi xmlns:a14="http://schemas.microsoft.com/office/drawing/2010/main" val="0"/>
              </a:ext>
            </a:extLst>
          </a:blip>
          <a:srcRect t="161" r="-13" b="-13"/>
          <a:stretch/>
        </p:blipFill>
        <p:spPr bwMode="auto">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5" name="Picture 2" descr="Microsoft Defender for Endpoint (formerly Microsoft Defender ATP) -  Adapters | Axonius">
            <a:extLst>
              <a:ext uri="{FF2B5EF4-FFF2-40B4-BE49-F238E27FC236}">
                <a16:creationId xmlns:a16="http://schemas.microsoft.com/office/drawing/2014/main" id="{A7F9536A-4C1B-5568-AF0A-7B910E8569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2319" y="2355255"/>
            <a:ext cx="692271" cy="692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4" descr="GitHub - Azure/Microsoft-Defender-for-Cloud: Welcome to the Microsoft  Defender for Cloud community repository">
            <a:extLst>
              <a:ext uri="{FF2B5EF4-FFF2-40B4-BE49-F238E27FC236}">
                <a16:creationId xmlns:a16="http://schemas.microsoft.com/office/drawing/2014/main" id="{5AD046AD-D518-9C7D-C54A-4E326CB9EC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6802" y="739274"/>
            <a:ext cx="926339" cy="4863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6" descr="Microsoft Sentinel | App Directory">
            <a:extLst>
              <a:ext uri="{FF2B5EF4-FFF2-40B4-BE49-F238E27FC236}">
                <a16:creationId xmlns:a16="http://schemas.microsoft.com/office/drawing/2014/main" id="{4AF4CAD9-1177-B85C-1489-7E64D63819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7455" y="1584301"/>
            <a:ext cx="607910" cy="4863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26A9F45-88FC-8BC8-7E46-D002A4375181}"/>
              </a:ext>
            </a:extLst>
          </p:cNvPr>
          <p:cNvSpPr txBox="1"/>
          <p:nvPr/>
        </p:nvSpPr>
        <p:spPr>
          <a:xfrm>
            <a:off x="826286" y="1190293"/>
            <a:ext cx="1263737" cy="261610"/>
          </a:xfrm>
          <a:prstGeom prst="rect">
            <a:avLst/>
          </a:prstGeom>
          <a:noFill/>
        </p:spPr>
        <p:txBody>
          <a:bodyPr wrap="square" rtlCol="0">
            <a:spAutoFit/>
          </a:bodyPr>
          <a:lstStyle/>
          <a:p>
            <a:r>
              <a:rPr lang="en-US" sz="1100" dirty="0"/>
              <a:t>Defender for cloud</a:t>
            </a:r>
          </a:p>
        </p:txBody>
      </p:sp>
      <p:sp>
        <p:nvSpPr>
          <p:cNvPr id="9" name="TextBox 8">
            <a:extLst>
              <a:ext uri="{FF2B5EF4-FFF2-40B4-BE49-F238E27FC236}">
                <a16:creationId xmlns:a16="http://schemas.microsoft.com/office/drawing/2014/main" id="{9BDAFF77-2F0F-4F11-57B5-59A89966D779}"/>
              </a:ext>
            </a:extLst>
          </p:cNvPr>
          <p:cNvSpPr txBox="1"/>
          <p:nvPr/>
        </p:nvSpPr>
        <p:spPr>
          <a:xfrm>
            <a:off x="26827" y="2032134"/>
            <a:ext cx="1266415" cy="261610"/>
          </a:xfrm>
          <a:prstGeom prst="rect">
            <a:avLst/>
          </a:prstGeom>
          <a:noFill/>
        </p:spPr>
        <p:txBody>
          <a:bodyPr wrap="square" rtlCol="0">
            <a:spAutoFit/>
          </a:bodyPr>
          <a:lstStyle/>
          <a:p>
            <a:r>
              <a:rPr lang="en-US" sz="1100" dirty="0"/>
              <a:t>Microsoft Sentinel</a:t>
            </a:r>
          </a:p>
        </p:txBody>
      </p:sp>
      <p:sp>
        <p:nvSpPr>
          <p:cNvPr id="11" name="TextBox 10">
            <a:extLst>
              <a:ext uri="{FF2B5EF4-FFF2-40B4-BE49-F238E27FC236}">
                <a16:creationId xmlns:a16="http://schemas.microsoft.com/office/drawing/2014/main" id="{E8266B86-87DC-3D70-47C5-FB921058F07B}"/>
              </a:ext>
            </a:extLst>
          </p:cNvPr>
          <p:cNvSpPr txBox="1"/>
          <p:nvPr/>
        </p:nvSpPr>
        <p:spPr>
          <a:xfrm>
            <a:off x="3676854" y="3005598"/>
            <a:ext cx="1471828" cy="261610"/>
          </a:xfrm>
          <a:prstGeom prst="rect">
            <a:avLst/>
          </a:prstGeom>
          <a:noFill/>
        </p:spPr>
        <p:txBody>
          <a:bodyPr wrap="square" rtlCol="0">
            <a:spAutoFit/>
          </a:bodyPr>
          <a:lstStyle/>
          <a:p>
            <a:r>
              <a:rPr lang="en-US" sz="1100" dirty="0"/>
              <a:t>Defender for Endpoint</a:t>
            </a:r>
          </a:p>
        </p:txBody>
      </p:sp>
      <p:sp>
        <p:nvSpPr>
          <p:cNvPr id="13" name="TextBox 12">
            <a:extLst>
              <a:ext uri="{FF2B5EF4-FFF2-40B4-BE49-F238E27FC236}">
                <a16:creationId xmlns:a16="http://schemas.microsoft.com/office/drawing/2014/main" id="{8F853FCF-660C-07D5-C24E-F7AFB1A239C3}"/>
              </a:ext>
            </a:extLst>
          </p:cNvPr>
          <p:cNvSpPr txBox="1"/>
          <p:nvPr/>
        </p:nvSpPr>
        <p:spPr>
          <a:xfrm>
            <a:off x="5148682" y="1184768"/>
            <a:ext cx="1443203" cy="261610"/>
          </a:xfrm>
          <a:prstGeom prst="rect">
            <a:avLst/>
          </a:prstGeom>
          <a:noFill/>
        </p:spPr>
        <p:txBody>
          <a:bodyPr wrap="square" rtlCol="0">
            <a:spAutoFit/>
          </a:bodyPr>
          <a:lstStyle/>
          <a:p>
            <a:r>
              <a:rPr lang="en-US" sz="1100" dirty="0"/>
              <a:t>Defender for Identity</a:t>
            </a:r>
          </a:p>
        </p:txBody>
      </p:sp>
      <p:sp>
        <p:nvSpPr>
          <p:cNvPr id="14" name="TextBox 13">
            <a:extLst>
              <a:ext uri="{FF2B5EF4-FFF2-40B4-BE49-F238E27FC236}">
                <a16:creationId xmlns:a16="http://schemas.microsoft.com/office/drawing/2014/main" id="{B2DA8096-E811-577F-AC84-58DC8C9EC173}"/>
              </a:ext>
            </a:extLst>
          </p:cNvPr>
          <p:cNvSpPr txBox="1"/>
          <p:nvPr/>
        </p:nvSpPr>
        <p:spPr>
          <a:xfrm>
            <a:off x="2069683" y="1188725"/>
            <a:ext cx="1608353" cy="261610"/>
          </a:xfrm>
          <a:prstGeom prst="rect">
            <a:avLst/>
          </a:prstGeom>
          <a:noFill/>
        </p:spPr>
        <p:txBody>
          <a:bodyPr wrap="square" rtlCol="0">
            <a:spAutoFit/>
          </a:bodyPr>
          <a:lstStyle/>
          <a:p>
            <a:r>
              <a:rPr lang="en-US" sz="1100" dirty="0"/>
              <a:t>Defender for Cloud Apps</a:t>
            </a:r>
          </a:p>
        </p:txBody>
      </p:sp>
      <p:pic>
        <p:nvPicPr>
          <p:cNvPr id="15" name="Picture 14" descr="Microsoft Cloud App Security - Adapters | Axonius">
            <a:extLst>
              <a:ext uri="{FF2B5EF4-FFF2-40B4-BE49-F238E27FC236}">
                <a16:creationId xmlns:a16="http://schemas.microsoft.com/office/drawing/2014/main" id="{614C8CCF-52EB-44D0-07F9-96EDB1977B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5826" y="736395"/>
            <a:ext cx="476672" cy="4524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0" descr="Microsoft Intune - Tugboat Logic">
            <a:extLst>
              <a:ext uri="{FF2B5EF4-FFF2-40B4-BE49-F238E27FC236}">
                <a16:creationId xmlns:a16="http://schemas.microsoft.com/office/drawing/2014/main" id="{7816535C-BE86-875A-38BD-E726476602B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0974" y="724595"/>
            <a:ext cx="545204" cy="4524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C9E2C3F-B7BE-87A4-E3B0-1A1B135AA314}"/>
              </a:ext>
            </a:extLst>
          </p:cNvPr>
          <p:cNvSpPr txBox="1"/>
          <p:nvPr/>
        </p:nvSpPr>
        <p:spPr>
          <a:xfrm>
            <a:off x="8179397" y="1179873"/>
            <a:ext cx="1248273" cy="261610"/>
          </a:xfrm>
          <a:prstGeom prst="rect">
            <a:avLst/>
          </a:prstGeom>
          <a:noFill/>
        </p:spPr>
        <p:txBody>
          <a:bodyPr wrap="square" rtlCol="0">
            <a:spAutoFit/>
          </a:bodyPr>
          <a:lstStyle/>
          <a:p>
            <a:r>
              <a:rPr lang="en-US" sz="1100" dirty="0"/>
              <a:t>Microsoft Intune</a:t>
            </a:r>
          </a:p>
        </p:txBody>
      </p:sp>
      <p:cxnSp>
        <p:nvCxnSpPr>
          <p:cNvPr id="18" name="Connector: Elbow 17">
            <a:extLst>
              <a:ext uri="{FF2B5EF4-FFF2-40B4-BE49-F238E27FC236}">
                <a16:creationId xmlns:a16="http://schemas.microsoft.com/office/drawing/2014/main" id="{7194D109-28F5-25AA-A27B-2FFC151956A7}"/>
              </a:ext>
            </a:extLst>
          </p:cNvPr>
          <p:cNvCxnSpPr>
            <a:cxnSpLocks/>
            <a:stCxn id="11" idx="1"/>
            <a:endCxn id="9" idx="2"/>
          </p:cNvCxnSpPr>
          <p:nvPr/>
        </p:nvCxnSpPr>
        <p:spPr>
          <a:xfrm rot="10800000">
            <a:off x="660036" y="2293745"/>
            <a:ext cx="3016819" cy="84265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EE60C54-D219-27DA-1ECF-4C0F6E70FA95}"/>
              </a:ext>
            </a:extLst>
          </p:cNvPr>
          <p:cNvCxnSpPr>
            <a:cxnSpLocks/>
            <a:endCxn id="8" idx="2"/>
          </p:cNvCxnSpPr>
          <p:nvPr/>
        </p:nvCxnSpPr>
        <p:spPr>
          <a:xfrm rot="10800000">
            <a:off x="1458156" y="1451904"/>
            <a:ext cx="2586363" cy="141321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BFB5443-B9F3-FC40-7644-D9DAAB0D2D72}"/>
              </a:ext>
            </a:extLst>
          </p:cNvPr>
          <p:cNvCxnSpPr>
            <a:cxnSpLocks/>
            <a:endCxn id="14" idx="2"/>
          </p:cNvCxnSpPr>
          <p:nvPr/>
        </p:nvCxnSpPr>
        <p:spPr>
          <a:xfrm rot="10800000">
            <a:off x="2873861" y="1450336"/>
            <a:ext cx="1170659" cy="110998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6DCCD39-DFB2-7644-150A-9FB8D52CEE7B}"/>
              </a:ext>
            </a:extLst>
          </p:cNvPr>
          <p:cNvCxnSpPr>
            <a:cxnSpLocks/>
            <a:endCxn id="13" idx="2"/>
          </p:cNvCxnSpPr>
          <p:nvPr/>
        </p:nvCxnSpPr>
        <p:spPr>
          <a:xfrm flipV="1">
            <a:off x="4744590" y="1446378"/>
            <a:ext cx="1125694" cy="1113942"/>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3" name="Picture 4">
            <a:extLst>
              <a:ext uri="{FF2B5EF4-FFF2-40B4-BE49-F238E27FC236}">
                <a16:creationId xmlns:a16="http://schemas.microsoft.com/office/drawing/2014/main" id="{45117C48-B3F8-7E78-D304-0C1C0922C684}"/>
              </a:ext>
            </a:extLst>
          </p:cNvPr>
          <p:cNvPicPr>
            <a:picLocks noChangeAspect="1" noChangeArrowheads="1"/>
          </p:cNvPicPr>
          <p:nvPr/>
        </p:nvPicPr>
        <p:blipFill rotWithShape="1">
          <a:blip r:embed="rId13">
            <a:alphaModFix/>
            <a:extLst>
              <a:ext uri="{28A0092B-C50C-407E-A947-70E740481C1C}">
                <a14:useLocalDpi xmlns:a14="http://schemas.microsoft.com/office/drawing/2010/main" val="0"/>
              </a:ext>
            </a:extLst>
          </a:blip>
          <a:srcRect l="19354" r="19549" b="3"/>
          <a:stretch/>
        </p:blipFill>
        <p:spPr bwMode="auto">
          <a:xfrm>
            <a:off x="5631965" y="730870"/>
            <a:ext cx="495528" cy="4947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1D6968D9-B928-B03C-CEB4-CF984B90DA08}"/>
              </a:ext>
            </a:extLst>
          </p:cNvPr>
          <p:cNvPicPr>
            <a:picLocks noChangeAspect="1"/>
          </p:cNvPicPr>
          <p:nvPr/>
        </p:nvPicPr>
        <p:blipFill>
          <a:blip r:embed="rId14"/>
          <a:stretch>
            <a:fillRect/>
          </a:stretch>
        </p:blipFill>
        <p:spPr>
          <a:xfrm>
            <a:off x="5798316" y="901837"/>
            <a:ext cx="143933" cy="143933"/>
          </a:xfrm>
          <a:prstGeom prst="rect">
            <a:avLst/>
          </a:prstGeom>
        </p:spPr>
      </p:pic>
      <p:pic>
        <p:nvPicPr>
          <p:cNvPr id="25" name="Picture 16" descr="Microsoft Defender - Wikipedia">
            <a:extLst>
              <a:ext uri="{FF2B5EF4-FFF2-40B4-BE49-F238E27FC236}">
                <a16:creationId xmlns:a16="http://schemas.microsoft.com/office/drawing/2014/main" id="{63B73428-7712-AB66-A05A-BB67891A9A27}"/>
              </a:ext>
            </a:extLst>
          </p:cNvPr>
          <p:cNvPicPr>
            <a:picLocks noChangeAspect="1" noChangeArrowheads="1"/>
          </p:cNvPicPr>
          <p:nvPr/>
        </p:nvPicPr>
        <p:blipFill rotWithShape="1">
          <a:blip r:embed="rId15">
            <a:alphaModFix/>
            <a:extLst>
              <a:ext uri="{28A0092B-C50C-407E-A947-70E740481C1C}">
                <a14:useLocalDpi xmlns:a14="http://schemas.microsoft.com/office/drawing/2010/main" val="0"/>
              </a:ext>
            </a:extLst>
          </a:blip>
          <a:srcRect r="-8" b="153"/>
          <a:stretch/>
        </p:blipFill>
        <p:spPr bwMode="auto">
          <a:xfrm>
            <a:off x="4102789" y="685547"/>
            <a:ext cx="575728" cy="5748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19D69BF0-1D10-7A1C-2084-090F2DEF2640}"/>
              </a:ext>
            </a:extLst>
          </p:cNvPr>
          <p:cNvSpPr txBox="1"/>
          <p:nvPr/>
        </p:nvSpPr>
        <p:spPr>
          <a:xfrm>
            <a:off x="3676854" y="1185265"/>
            <a:ext cx="1443203" cy="261610"/>
          </a:xfrm>
          <a:prstGeom prst="rect">
            <a:avLst/>
          </a:prstGeom>
          <a:noFill/>
        </p:spPr>
        <p:txBody>
          <a:bodyPr wrap="square" rtlCol="0">
            <a:spAutoFit/>
          </a:bodyPr>
          <a:lstStyle/>
          <a:p>
            <a:r>
              <a:rPr lang="en-US" sz="1100" dirty="0"/>
              <a:t>  Defender for Office</a:t>
            </a:r>
          </a:p>
        </p:txBody>
      </p:sp>
      <p:cxnSp>
        <p:nvCxnSpPr>
          <p:cNvPr id="27" name="Connector: Elbow 26">
            <a:extLst>
              <a:ext uri="{FF2B5EF4-FFF2-40B4-BE49-F238E27FC236}">
                <a16:creationId xmlns:a16="http://schemas.microsoft.com/office/drawing/2014/main" id="{4C8B6CEC-D5C0-BEF2-9EA5-2780F107DBFB}"/>
              </a:ext>
            </a:extLst>
          </p:cNvPr>
          <p:cNvCxnSpPr>
            <a:cxnSpLocks/>
            <a:stCxn id="5" idx="0"/>
            <a:endCxn id="26" idx="2"/>
          </p:cNvCxnSpPr>
          <p:nvPr/>
        </p:nvCxnSpPr>
        <p:spPr>
          <a:xfrm rot="5400000" flipH="1" flipV="1">
            <a:off x="3944265" y="1901065"/>
            <a:ext cx="908380" cy="1"/>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BD27F644-CAFB-9616-804C-FF8ADEA534D5}"/>
              </a:ext>
            </a:extLst>
          </p:cNvPr>
          <p:cNvCxnSpPr>
            <a:cxnSpLocks/>
            <a:stCxn id="17" idx="2"/>
            <a:endCxn id="11" idx="3"/>
          </p:cNvCxnSpPr>
          <p:nvPr/>
        </p:nvCxnSpPr>
        <p:spPr>
          <a:xfrm rot="5400000">
            <a:off x="6128648" y="461517"/>
            <a:ext cx="1694920" cy="365485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Picture 2" descr="Microsoft 365 Defender Review | PCMag">
            <a:extLst>
              <a:ext uri="{FF2B5EF4-FFF2-40B4-BE49-F238E27FC236}">
                <a16:creationId xmlns:a16="http://schemas.microsoft.com/office/drawing/2014/main" id="{1DC60282-6C52-A16E-BD84-4D5A480DFA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966" y="3682990"/>
            <a:ext cx="844634" cy="47865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45356537-F570-D73E-14F3-AA6129847D5E}"/>
              </a:ext>
            </a:extLst>
          </p:cNvPr>
          <p:cNvSpPr txBox="1"/>
          <p:nvPr/>
        </p:nvSpPr>
        <p:spPr>
          <a:xfrm>
            <a:off x="59217" y="4122133"/>
            <a:ext cx="1574132" cy="261610"/>
          </a:xfrm>
          <a:prstGeom prst="rect">
            <a:avLst/>
          </a:prstGeom>
          <a:noFill/>
        </p:spPr>
        <p:txBody>
          <a:bodyPr wrap="square" rtlCol="0">
            <a:spAutoFit/>
          </a:bodyPr>
          <a:lstStyle/>
          <a:p>
            <a:r>
              <a:rPr lang="en-US" sz="1100" dirty="0"/>
              <a:t>Microsoft 365 Defender</a:t>
            </a:r>
          </a:p>
        </p:txBody>
      </p:sp>
      <p:sp>
        <p:nvSpPr>
          <p:cNvPr id="29" name="TextBox 28">
            <a:extLst>
              <a:ext uri="{FF2B5EF4-FFF2-40B4-BE49-F238E27FC236}">
                <a16:creationId xmlns:a16="http://schemas.microsoft.com/office/drawing/2014/main" id="{EAE94B64-66A4-4B91-2D17-E9D88BF415D4}"/>
              </a:ext>
            </a:extLst>
          </p:cNvPr>
          <p:cNvSpPr txBox="1"/>
          <p:nvPr/>
        </p:nvSpPr>
        <p:spPr>
          <a:xfrm>
            <a:off x="6479850" y="1184499"/>
            <a:ext cx="1710670" cy="261610"/>
          </a:xfrm>
          <a:prstGeom prst="rect">
            <a:avLst/>
          </a:prstGeom>
          <a:noFill/>
        </p:spPr>
        <p:txBody>
          <a:bodyPr wrap="square" rtlCol="0">
            <a:spAutoFit/>
          </a:bodyPr>
          <a:lstStyle/>
          <a:p>
            <a:r>
              <a:rPr lang="en-US" sz="1100" dirty="0"/>
              <a:t>MS Information Protection</a:t>
            </a:r>
          </a:p>
        </p:txBody>
      </p:sp>
      <p:pic>
        <p:nvPicPr>
          <p:cNvPr id="30" name="Picture 2" descr="Azure Information Protection - Apps on Google Play">
            <a:extLst>
              <a:ext uri="{FF2B5EF4-FFF2-40B4-BE49-F238E27FC236}">
                <a16:creationId xmlns:a16="http://schemas.microsoft.com/office/drawing/2014/main" id="{291EF731-57D2-7712-4F26-375D6CA765F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74818" y="769410"/>
            <a:ext cx="451161" cy="4511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31" name="Connector: Elbow 30">
            <a:extLst>
              <a:ext uri="{FF2B5EF4-FFF2-40B4-BE49-F238E27FC236}">
                <a16:creationId xmlns:a16="http://schemas.microsoft.com/office/drawing/2014/main" id="{BAFE5B13-B673-6C6C-501F-0EB9CC7F0623}"/>
              </a:ext>
            </a:extLst>
          </p:cNvPr>
          <p:cNvCxnSpPr>
            <a:cxnSpLocks/>
            <a:endCxn id="29" idx="2"/>
          </p:cNvCxnSpPr>
          <p:nvPr/>
        </p:nvCxnSpPr>
        <p:spPr>
          <a:xfrm flipV="1">
            <a:off x="4744590" y="1446109"/>
            <a:ext cx="2590595" cy="1419013"/>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56533C4A-DD2E-340D-B2F4-FC1E0FE8ABF2}"/>
              </a:ext>
            </a:extLst>
          </p:cNvPr>
          <p:cNvCxnSpPr>
            <a:cxnSpLocks/>
            <a:stCxn id="19" idx="0"/>
            <a:endCxn id="11" idx="2"/>
          </p:cNvCxnSpPr>
          <p:nvPr/>
        </p:nvCxnSpPr>
        <p:spPr>
          <a:xfrm rot="5400000" flipH="1" flipV="1">
            <a:off x="2421634" y="1691857"/>
            <a:ext cx="415782" cy="3566485"/>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71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Top Corners Rounded 203">
            <a:extLst>
              <a:ext uri="{FF2B5EF4-FFF2-40B4-BE49-F238E27FC236}">
                <a16:creationId xmlns:a16="http://schemas.microsoft.com/office/drawing/2014/main" id="{9BCA6A2A-A067-4918-B47A-6D38354DE94A}"/>
              </a:ext>
              <a:ext uri="{C183D7F6-B498-43B3-948B-1728B52AA6E4}">
                <adec:decorative xmlns:adec="http://schemas.microsoft.com/office/drawing/2017/decorative" val="1"/>
              </a:ext>
            </a:extLst>
          </p:cNvPr>
          <p:cNvSpPr/>
          <p:nvPr/>
        </p:nvSpPr>
        <p:spPr bwMode="auto">
          <a:xfrm>
            <a:off x="0" y="4014752"/>
            <a:ext cx="12192000" cy="2843249"/>
          </a:xfrm>
          <a:prstGeom prst="round2SameRect">
            <a:avLst>
              <a:gd name="adj1" fmla="val 50000"/>
              <a:gd name="adj2" fmla="val 0"/>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itchFamily="34" charset="0"/>
            </a:endParaRPr>
          </a:p>
        </p:txBody>
      </p:sp>
      <p:cxnSp>
        <p:nvCxnSpPr>
          <p:cNvPr id="109" name="Straight Connector 108">
            <a:extLst>
              <a:ext uri="{FF2B5EF4-FFF2-40B4-BE49-F238E27FC236}">
                <a16:creationId xmlns:a16="http://schemas.microsoft.com/office/drawing/2014/main" id="{A0FB4179-AA18-17DC-DB8A-75A6AF4DB35B}"/>
              </a:ext>
              <a:ext uri="{C183D7F6-B498-43B3-948B-1728B52AA6E4}">
                <adec:decorative xmlns:adec="http://schemas.microsoft.com/office/drawing/2017/decorative" val="1"/>
              </a:ext>
            </a:extLst>
          </p:cNvPr>
          <p:cNvCxnSpPr>
            <a:cxnSpLocks/>
          </p:cNvCxnSpPr>
          <p:nvPr/>
        </p:nvCxnSpPr>
        <p:spPr>
          <a:xfrm>
            <a:off x="504993" y="2203009"/>
            <a:ext cx="11182015" cy="0"/>
          </a:xfrm>
          <a:prstGeom prst="line">
            <a:avLst/>
          </a:prstGeom>
          <a:solidFill>
            <a:schemeClr val="bg1"/>
          </a:solidFill>
          <a:ln w="38100" cap="rnd">
            <a:solidFill>
              <a:srgbClr val="E6E6E6"/>
            </a:solidFill>
          </a:ln>
          <a:effectLst/>
        </p:spPr>
        <p:style>
          <a:lnRef idx="2">
            <a:schemeClr val="accent1">
              <a:shade val="50000"/>
            </a:schemeClr>
          </a:lnRef>
          <a:fillRef idx="1">
            <a:schemeClr val="accent1"/>
          </a:fillRef>
          <a:effectRef idx="0">
            <a:schemeClr val="accent1"/>
          </a:effectRef>
          <a:fontRef idx="minor">
            <a:schemeClr val="lt1"/>
          </a:fontRef>
        </p:style>
      </p:cxnSp>
      <p:grpSp>
        <p:nvGrpSpPr>
          <p:cNvPr id="8" name="Group 7">
            <a:extLst>
              <a:ext uri="{FF2B5EF4-FFF2-40B4-BE49-F238E27FC236}">
                <a16:creationId xmlns:a16="http://schemas.microsoft.com/office/drawing/2014/main" id="{6244E546-90F3-2067-D92B-BA68D95ECA15}"/>
              </a:ext>
              <a:ext uri="{C183D7F6-B498-43B3-948B-1728B52AA6E4}">
                <adec:decorative xmlns:adec="http://schemas.microsoft.com/office/drawing/2017/decorative" val="1"/>
              </a:ext>
            </a:extLst>
          </p:cNvPr>
          <p:cNvGrpSpPr/>
          <p:nvPr/>
        </p:nvGrpSpPr>
        <p:grpSpPr>
          <a:xfrm>
            <a:off x="3131201" y="4923291"/>
            <a:ext cx="648296" cy="648296"/>
            <a:chOff x="3131201" y="4923291"/>
            <a:chExt cx="648296" cy="648296"/>
          </a:xfrm>
        </p:grpSpPr>
        <p:sp>
          <p:nvSpPr>
            <p:cNvPr id="64" name="Oval 63">
              <a:extLst>
                <a:ext uri="{FF2B5EF4-FFF2-40B4-BE49-F238E27FC236}">
                  <a16:creationId xmlns:a16="http://schemas.microsoft.com/office/drawing/2014/main" id="{ABEF98EF-267D-A13B-A3BC-ECF46FAB6D52}"/>
                </a:ext>
                <a:ext uri="{C183D7F6-B498-43B3-948B-1728B52AA6E4}">
                  <adec:decorative xmlns:adec="http://schemas.microsoft.com/office/drawing/2017/decorative" val="1"/>
                </a:ext>
              </a:extLst>
            </p:cNvPr>
            <p:cNvSpPr/>
            <p:nvPr/>
          </p:nvSpPr>
          <p:spPr>
            <a:xfrm>
              <a:off x="3131201" y="4923291"/>
              <a:ext cx="648296" cy="64829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sp>
          <p:nvSpPr>
            <p:cNvPr id="2" name="Freeform 5">
              <a:extLst>
                <a:ext uri="{FF2B5EF4-FFF2-40B4-BE49-F238E27FC236}">
                  <a16:creationId xmlns:a16="http://schemas.microsoft.com/office/drawing/2014/main" id="{5B4B1D1D-83AB-4E48-296D-B2D103994BB9}"/>
                </a:ext>
                <a:ext uri="{C183D7F6-B498-43B3-948B-1728B52AA6E4}">
                  <adec:decorative xmlns:adec="http://schemas.microsoft.com/office/drawing/2017/decorative" val="1"/>
                </a:ext>
              </a:extLst>
            </p:cNvPr>
            <p:cNvSpPr>
              <a:spLocks/>
            </p:cNvSpPr>
            <p:nvPr/>
          </p:nvSpPr>
          <p:spPr bwMode="auto">
            <a:xfrm>
              <a:off x="3290611" y="5078627"/>
              <a:ext cx="327618" cy="347576"/>
            </a:xfrm>
            <a:custGeom>
              <a:avLst/>
              <a:gdLst>
                <a:gd name="T0" fmla="*/ 180 w 373"/>
                <a:gd name="T1" fmla="*/ 393 h 397"/>
                <a:gd name="T2" fmla="*/ 180 w 373"/>
                <a:gd name="T3" fmla="*/ 393 h 397"/>
                <a:gd name="T4" fmla="*/ 137 w 373"/>
                <a:gd name="T5" fmla="*/ 365 h 397"/>
                <a:gd name="T6" fmla="*/ 95 w 373"/>
                <a:gd name="T7" fmla="*/ 332 h 397"/>
                <a:gd name="T8" fmla="*/ 58 w 373"/>
                <a:gd name="T9" fmla="*/ 294 h 397"/>
                <a:gd name="T10" fmla="*/ 28 w 373"/>
                <a:gd name="T11" fmla="*/ 250 h 397"/>
                <a:gd name="T12" fmla="*/ 8 w 373"/>
                <a:gd name="T13" fmla="*/ 201 h 397"/>
                <a:gd name="T14" fmla="*/ 0 w 373"/>
                <a:gd name="T15" fmla="*/ 146 h 397"/>
                <a:gd name="T16" fmla="*/ 0 w 373"/>
                <a:gd name="T17" fmla="*/ 53 h 397"/>
                <a:gd name="T18" fmla="*/ 13 w 373"/>
                <a:gd name="T19" fmla="*/ 52 h 397"/>
                <a:gd name="T20" fmla="*/ 69 w 373"/>
                <a:gd name="T21" fmla="*/ 43 h 397"/>
                <a:gd name="T22" fmla="*/ 120 w 373"/>
                <a:gd name="T23" fmla="*/ 19 h 397"/>
                <a:gd name="T24" fmla="*/ 152 w 373"/>
                <a:gd name="T25" fmla="*/ 4 h 397"/>
                <a:gd name="T26" fmla="*/ 187 w 373"/>
                <a:gd name="T27" fmla="*/ 0 h 397"/>
                <a:gd name="T28" fmla="*/ 222 w 373"/>
                <a:gd name="T29" fmla="*/ 4 h 397"/>
                <a:gd name="T30" fmla="*/ 253 w 373"/>
                <a:gd name="T31" fmla="*/ 19 h 397"/>
                <a:gd name="T32" fmla="*/ 304 w 373"/>
                <a:gd name="T33" fmla="*/ 43 h 397"/>
                <a:gd name="T34" fmla="*/ 361 w 373"/>
                <a:gd name="T35" fmla="*/ 52 h 397"/>
                <a:gd name="T36" fmla="*/ 373 w 373"/>
                <a:gd name="T37" fmla="*/ 53 h 397"/>
                <a:gd name="T38" fmla="*/ 373 w 373"/>
                <a:gd name="T39" fmla="*/ 146 h 397"/>
                <a:gd name="T40" fmla="*/ 366 w 373"/>
                <a:gd name="T41" fmla="*/ 201 h 397"/>
                <a:gd name="T42" fmla="*/ 346 w 373"/>
                <a:gd name="T43" fmla="*/ 250 h 397"/>
                <a:gd name="T44" fmla="*/ 316 w 373"/>
                <a:gd name="T45" fmla="*/ 294 h 397"/>
                <a:gd name="T46" fmla="*/ 278 w 373"/>
                <a:gd name="T47" fmla="*/ 332 h 397"/>
                <a:gd name="T48" fmla="*/ 237 w 373"/>
                <a:gd name="T49" fmla="*/ 365 h 397"/>
                <a:gd name="T50" fmla="*/ 194 w 373"/>
                <a:gd name="T51" fmla="*/ 393 h 397"/>
                <a:gd name="T52" fmla="*/ 187 w 373"/>
                <a:gd name="T53" fmla="*/ 397 h 397"/>
                <a:gd name="T54" fmla="*/ 180 w 373"/>
                <a:gd name="T55" fmla="*/ 393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3" h="397">
                  <a:moveTo>
                    <a:pt x="180" y="393"/>
                  </a:moveTo>
                  <a:lnTo>
                    <a:pt x="180" y="393"/>
                  </a:lnTo>
                  <a:cubicBezTo>
                    <a:pt x="166" y="385"/>
                    <a:pt x="151" y="375"/>
                    <a:pt x="137" y="365"/>
                  </a:cubicBezTo>
                  <a:cubicBezTo>
                    <a:pt x="122" y="355"/>
                    <a:pt x="108" y="344"/>
                    <a:pt x="95" y="332"/>
                  </a:cubicBezTo>
                  <a:cubicBezTo>
                    <a:pt x="82" y="320"/>
                    <a:pt x="70" y="307"/>
                    <a:pt x="58" y="294"/>
                  </a:cubicBezTo>
                  <a:cubicBezTo>
                    <a:pt x="46" y="280"/>
                    <a:pt x="36" y="265"/>
                    <a:pt x="28" y="250"/>
                  </a:cubicBezTo>
                  <a:cubicBezTo>
                    <a:pt x="19" y="234"/>
                    <a:pt x="13" y="218"/>
                    <a:pt x="8" y="201"/>
                  </a:cubicBezTo>
                  <a:cubicBezTo>
                    <a:pt x="3" y="183"/>
                    <a:pt x="0" y="165"/>
                    <a:pt x="0" y="146"/>
                  </a:cubicBezTo>
                  <a:lnTo>
                    <a:pt x="0" y="53"/>
                  </a:lnTo>
                  <a:lnTo>
                    <a:pt x="13" y="52"/>
                  </a:lnTo>
                  <a:cubicBezTo>
                    <a:pt x="32" y="51"/>
                    <a:pt x="51" y="48"/>
                    <a:pt x="69" y="43"/>
                  </a:cubicBezTo>
                  <a:cubicBezTo>
                    <a:pt x="87" y="38"/>
                    <a:pt x="104" y="30"/>
                    <a:pt x="120" y="19"/>
                  </a:cubicBezTo>
                  <a:cubicBezTo>
                    <a:pt x="131" y="13"/>
                    <a:pt x="141" y="8"/>
                    <a:pt x="152" y="4"/>
                  </a:cubicBezTo>
                  <a:cubicBezTo>
                    <a:pt x="163" y="1"/>
                    <a:pt x="174" y="0"/>
                    <a:pt x="187" y="0"/>
                  </a:cubicBezTo>
                  <a:cubicBezTo>
                    <a:pt x="199" y="0"/>
                    <a:pt x="211" y="1"/>
                    <a:pt x="222" y="4"/>
                  </a:cubicBezTo>
                  <a:cubicBezTo>
                    <a:pt x="232" y="8"/>
                    <a:pt x="243" y="13"/>
                    <a:pt x="253" y="19"/>
                  </a:cubicBezTo>
                  <a:cubicBezTo>
                    <a:pt x="270" y="30"/>
                    <a:pt x="287" y="38"/>
                    <a:pt x="304" y="43"/>
                  </a:cubicBezTo>
                  <a:cubicBezTo>
                    <a:pt x="322" y="48"/>
                    <a:pt x="341" y="51"/>
                    <a:pt x="361" y="52"/>
                  </a:cubicBezTo>
                  <a:lnTo>
                    <a:pt x="373" y="53"/>
                  </a:lnTo>
                  <a:lnTo>
                    <a:pt x="373" y="146"/>
                  </a:lnTo>
                  <a:cubicBezTo>
                    <a:pt x="373" y="165"/>
                    <a:pt x="371" y="183"/>
                    <a:pt x="366" y="201"/>
                  </a:cubicBezTo>
                  <a:cubicBezTo>
                    <a:pt x="361" y="218"/>
                    <a:pt x="354" y="234"/>
                    <a:pt x="346" y="250"/>
                  </a:cubicBezTo>
                  <a:cubicBezTo>
                    <a:pt x="337" y="265"/>
                    <a:pt x="327" y="280"/>
                    <a:pt x="316" y="294"/>
                  </a:cubicBezTo>
                  <a:cubicBezTo>
                    <a:pt x="304" y="307"/>
                    <a:pt x="292" y="320"/>
                    <a:pt x="278" y="332"/>
                  </a:cubicBezTo>
                  <a:cubicBezTo>
                    <a:pt x="265" y="344"/>
                    <a:pt x="251" y="355"/>
                    <a:pt x="237" y="365"/>
                  </a:cubicBezTo>
                  <a:cubicBezTo>
                    <a:pt x="223" y="375"/>
                    <a:pt x="208" y="385"/>
                    <a:pt x="194" y="393"/>
                  </a:cubicBezTo>
                  <a:lnTo>
                    <a:pt x="187" y="397"/>
                  </a:lnTo>
                  <a:lnTo>
                    <a:pt x="180" y="393"/>
                  </a:lnTo>
                  <a:close/>
                </a:path>
              </a:pathLst>
            </a:custGeom>
            <a:noFill/>
            <a:ln w="12700">
              <a:solidFill>
                <a:schemeClr val="bg1"/>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7" name="Group 6">
            <a:extLst>
              <a:ext uri="{FF2B5EF4-FFF2-40B4-BE49-F238E27FC236}">
                <a16:creationId xmlns:a16="http://schemas.microsoft.com/office/drawing/2014/main" id="{070FD281-D0A0-9E57-E361-AEEED450829A}"/>
              </a:ext>
              <a:ext uri="{C183D7F6-B498-43B3-948B-1728B52AA6E4}">
                <adec:decorative xmlns:adec="http://schemas.microsoft.com/office/drawing/2017/decorative" val="1"/>
              </a:ext>
            </a:extLst>
          </p:cNvPr>
          <p:cNvGrpSpPr/>
          <p:nvPr/>
        </p:nvGrpSpPr>
        <p:grpSpPr>
          <a:xfrm>
            <a:off x="4929137" y="4923291"/>
            <a:ext cx="648296" cy="648296"/>
            <a:chOff x="4929137" y="4923291"/>
            <a:chExt cx="648296" cy="648296"/>
          </a:xfrm>
        </p:grpSpPr>
        <p:sp>
          <p:nvSpPr>
            <p:cNvPr id="71" name="Oval 70">
              <a:extLst>
                <a:ext uri="{FF2B5EF4-FFF2-40B4-BE49-F238E27FC236}">
                  <a16:creationId xmlns:a16="http://schemas.microsoft.com/office/drawing/2014/main" id="{D98AE1A1-1EF6-2521-E8A4-D73DD76AC211}"/>
                </a:ext>
                <a:ext uri="{C183D7F6-B498-43B3-948B-1728B52AA6E4}">
                  <adec:decorative xmlns:adec="http://schemas.microsoft.com/office/drawing/2017/decorative" val="1"/>
                </a:ext>
              </a:extLst>
            </p:cNvPr>
            <p:cNvSpPr/>
            <p:nvPr/>
          </p:nvSpPr>
          <p:spPr>
            <a:xfrm>
              <a:off x="4929137" y="4923291"/>
              <a:ext cx="648296" cy="64829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sp>
          <p:nvSpPr>
            <p:cNvPr id="3" name="magnify">
              <a:extLst>
                <a:ext uri="{FF2B5EF4-FFF2-40B4-BE49-F238E27FC236}">
                  <a16:creationId xmlns:a16="http://schemas.microsoft.com/office/drawing/2014/main" id="{732FFD30-E04B-8F2B-0678-9B83EF977E5D}"/>
                </a:ext>
                <a:ext uri="{C183D7F6-B498-43B3-948B-1728B52AA6E4}">
                  <adec:decorative xmlns:adec="http://schemas.microsoft.com/office/drawing/2017/decorative" val="1"/>
                </a:ext>
              </a:extLst>
            </p:cNvPr>
            <p:cNvSpPr>
              <a:spLocks noChangeAspect="1" noEditPoints="1"/>
            </p:cNvSpPr>
            <p:nvPr/>
          </p:nvSpPr>
          <p:spPr bwMode="auto">
            <a:xfrm flipH="1">
              <a:off x="5074582" y="5080992"/>
              <a:ext cx="334044" cy="32766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a:solidFill>
                <a:schemeClr val="bg1"/>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13F1E790-6897-2204-3FC8-D36A7A0304CD}"/>
              </a:ext>
              <a:ext uri="{C183D7F6-B498-43B3-948B-1728B52AA6E4}">
                <adec:decorative xmlns:adec="http://schemas.microsoft.com/office/drawing/2017/decorative" val="1"/>
              </a:ext>
            </a:extLst>
          </p:cNvPr>
          <p:cNvGrpSpPr/>
          <p:nvPr/>
        </p:nvGrpSpPr>
        <p:grpSpPr>
          <a:xfrm>
            <a:off x="6727072" y="4923291"/>
            <a:ext cx="648296" cy="648296"/>
            <a:chOff x="6727072" y="4923291"/>
            <a:chExt cx="648296" cy="648296"/>
          </a:xfrm>
        </p:grpSpPr>
        <p:sp>
          <p:nvSpPr>
            <p:cNvPr id="83" name="Oval 82">
              <a:extLst>
                <a:ext uri="{FF2B5EF4-FFF2-40B4-BE49-F238E27FC236}">
                  <a16:creationId xmlns:a16="http://schemas.microsoft.com/office/drawing/2014/main" id="{57F5764F-7146-A2EA-C587-19F2FD0C297A}"/>
                </a:ext>
                <a:ext uri="{C183D7F6-B498-43B3-948B-1728B52AA6E4}">
                  <adec:decorative xmlns:adec="http://schemas.microsoft.com/office/drawing/2017/decorative" val="1"/>
                </a:ext>
              </a:extLst>
            </p:cNvPr>
            <p:cNvSpPr/>
            <p:nvPr/>
          </p:nvSpPr>
          <p:spPr>
            <a:xfrm>
              <a:off x="6727072" y="4923291"/>
              <a:ext cx="648296" cy="64829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nvGrpSpPr>
            <p:cNvPr id="111" name="Group 110">
              <a:extLst>
                <a:ext uri="{FF2B5EF4-FFF2-40B4-BE49-F238E27FC236}">
                  <a16:creationId xmlns:a16="http://schemas.microsoft.com/office/drawing/2014/main" id="{602B5667-7F74-10E8-3A90-761D13ABDFBC}"/>
                </a:ext>
                <a:ext uri="{C183D7F6-B498-43B3-948B-1728B52AA6E4}">
                  <adec:decorative xmlns:adec="http://schemas.microsoft.com/office/drawing/2017/decorative" val="1"/>
                </a:ext>
              </a:extLst>
            </p:cNvPr>
            <p:cNvGrpSpPr/>
            <p:nvPr/>
          </p:nvGrpSpPr>
          <p:grpSpPr>
            <a:xfrm>
              <a:off x="6875019" y="5082228"/>
              <a:ext cx="352402" cy="348972"/>
              <a:chOff x="1798695" y="2230980"/>
              <a:chExt cx="293369" cy="290512"/>
            </a:xfrm>
          </p:grpSpPr>
          <p:sp>
            <p:nvSpPr>
              <p:cNvPr id="112" name="Graphic 3">
                <a:extLst>
                  <a:ext uri="{FF2B5EF4-FFF2-40B4-BE49-F238E27FC236}">
                    <a16:creationId xmlns:a16="http://schemas.microsoft.com/office/drawing/2014/main" id="{2D5AA54B-2AD4-5DA3-4617-BFC93BDC786C}"/>
                  </a:ext>
                </a:extLst>
              </p:cNvPr>
              <p:cNvSpPr/>
              <p:nvPr/>
            </p:nvSpPr>
            <p:spPr>
              <a:xfrm>
                <a:off x="1798695" y="2234790"/>
                <a:ext cx="273367" cy="286702"/>
              </a:xfrm>
              <a:custGeom>
                <a:avLst/>
                <a:gdLst>
                  <a:gd name="connsiteX0" fmla="*/ 273368 w 273367"/>
                  <a:gd name="connsiteY0" fmla="*/ 205740 h 286702"/>
                  <a:gd name="connsiteX1" fmla="*/ 143828 w 273367"/>
                  <a:gd name="connsiteY1" fmla="*/ 286703 h 286702"/>
                  <a:gd name="connsiteX2" fmla="*/ 0 w 273367"/>
                  <a:gd name="connsiteY2" fmla="*/ 142875 h 286702"/>
                  <a:gd name="connsiteX3" fmla="*/ 143828 w 273367"/>
                  <a:gd name="connsiteY3" fmla="*/ 0 h 286702"/>
                  <a:gd name="connsiteX4" fmla="*/ 219075 w 273367"/>
                  <a:gd name="connsiteY4" fmla="*/ 20955 h 286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367" h="286702">
                    <a:moveTo>
                      <a:pt x="273368" y="205740"/>
                    </a:moveTo>
                    <a:cubicBezTo>
                      <a:pt x="250508" y="254318"/>
                      <a:pt x="200978" y="286703"/>
                      <a:pt x="143828" y="286703"/>
                    </a:cubicBezTo>
                    <a:cubicBezTo>
                      <a:pt x="64770" y="286703"/>
                      <a:pt x="0" y="222885"/>
                      <a:pt x="0" y="142875"/>
                    </a:cubicBezTo>
                    <a:cubicBezTo>
                      <a:pt x="0" y="62865"/>
                      <a:pt x="64770" y="0"/>
                      <a:pt x="143828" y="0"/>
                    </a:cubicBezTo>
                    <a:cubicBezTo>
                      <a:pt x="171450" y="0"/>
                      <a:pt x="197168" y="7620"/>
                      <a:pt x="219075" y="20955"/>
                    </a:cubicBezTo>
                  </a:path>
                </a:pathLst>
              </a:custGeom>
              <a:noFill/>
              <a:ln w="12700" cap="sq">
                <a:solidFill>
                  <a:schemeClr val="bg1"/>
                </a:solidFill>
                <a:prstDash val="solid"/>
                <a:round/>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13" name="Graphic 3">
                <a:extLst>
                  <a:ext uri="{FF2B5EF4-FFF2-40B4-BE49-F238E27FC236}">
                    <a16:creationId xmlns:a16="http://schemas.microsoft.com/office/drawing/2014/main" id="{07B0E7CE-131A-28CB-9A10-31C820902BCD}"/>
                  </a:ext>
                </a:extLst>
              </p:cNvPr>
              <p:cNvSpPr/>
              <p:nvPr/>
            </p:nvSpPr>
            <p:spPr>
              <a:xfrm>
                <a:off x="1844415" y="2279558"/>
                <a:ext cx="185737" cy="197167"/>
              </a:xfrm>
              <a:custGeom>
                <a:avLst/>
                <a:gdLst>
                  <a:gd name="connsiteX0" fmla="*/ 185738 w 185737"/>
                  <a:gd name="connsiteY0" fmla="*/ 142875 h 197167"/>
                  <a:gd name="connsiteX1" fmla="*/ 98108 w 185737"/>
                  <a:gd name="connsiteY1" fmla="*/ 197168 h 197167"/>
                  <a:gd name="connsiteX2" fmla="*/ 0 w 185737"/>
                  <a:gd name="connsiteY2" fmla="*/ 99060 h 197167"/>
                  <a:gd name="connsiteX3" fmla="*/ 98108 w 185737"/>
                  <a:gd name="connsiteY3" fmla="*/ 0 h 197167"/>
                  <a:gd name="connsiteX4" fmla="*/ 143828 w 185737"/>
                  <a:gd name="connsiteY4" fmla="*/ 11430 h 197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 h="197167">
                    <a:moveTo>
                      <a:pt x="185738" y="142875"/>
                    </a:moveTo>
                    <a:cubicBezTo>
                      <a:pt x="169545" y="175260"/>
                      <a:pt x="136208" y="197168"/>
                      <a:pt x="98108" y="197168"/>
                    </a:cubicBezTo>
                    <a:cubicBezTo>
                      <a:pt x="43815" y="197168"/>
                      <a:pt x="0" y="153353"/>
                      <a:pt x="0" y="99060"/>
                    </a:cubicBezTo>
                    <a:cubicBezTo>
                      <a:pt x="0" y="44768"/>
                      <a:pt x="43815" y="0"/>
                      <a:pt x="98108" y="0"/>
                    </a:cubicBezTo>
                    <a:cubicBezTo>
                      <a:pt x="114300" y="0"/>
                      <a:pt x="130493" y="3810"/>
                      <a:pt x="143828" y="11430"/>
                    </a:cubicBezTo>
                  </a:path>
                </a:pathLst>
              </a:custGeom>
              <a:noFill/>
              <a:ln w="12700" cap="sq">
                <a:solidFill>
                  <a:schemeClr val="bg1"/>
                </a:solidFill>
                <a:prstDash val="solid"/>
                <a:round/>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14" name="Graphic 3">
                <a:extLst>
                  <a:ext uri="{FF2B5EF4-FFF2-40B4-BE49-F238E27FC236}">
                    <a16:creationId xmlns:a16="http://schemas.microsoft.com/office/drawing/2014/main" id="{44F58655-593C-3B7A-7964-D71C97C51C73}"/>
                  </a:ext>
                </a:extLst>
              </p:cNvPr>
              <p:cNvSpPr/>
              <p:nvPr/>
            </p:nvSpPr>
            <p:spPr>
              <a:xfrm>
                <a:off x="1894897" y="2330992"/>
                <a:ext cx="88582" cy="95250"/>
              </a:xfrm>
              <a:custGeom>
                <a:avLst/>
                <a:gdLst>
                  <a:gd name="connsiteX0" fmla="*/ 88583 w 88582"/>
                  <a:gd name="connsiteY0" fmla="*/ 71438 h 95250"/>
                  <a:gd name="connsiteX1" fmla="*/ 47625 w 88582"/>
                  <a:gd name="connsiteY1" fmla="*/ 95250 h 95250"/>
                  <a:gd name="connsiteX2" fmla="*/ 0 w 88582"/>
                  <a:gd name="connsiteY2" fmla="*/ 47625 h 95250"/>
                  <a:gd name="connsiteX3" fmla="*/ 47625 w 88582"/>
                  <a:gd name="connsiteY3" fmla="*/ 0 h 95250"/>
                </a:gdLst>
                <a:ahLst/>
                <a:cxnLst>
                  <a:cxn ang="0">
                    <a:pos x="connsiteX0" y="connsiteY0"/>
                  </a:cxn>
                  <a:cxn ang="0">
                    <a:pos x="connsiteX1" y="connsiteY1"/>
                  </a:cxn>
                  <a:cxn ang="0">
                    <a:pos x="connsiteX2" y="connsiteY2"/>
                  </a:cxn>
                  <a:cxn ang="0">
                    <a:pos x="connsiteX3" y="connsiteY3"/>
                  </a:cxn>
                </a:cxnLst>
                <a:rect l="l" t="t" r="r" b="b"/>
                <a:pathLst>
                  <a:path w="88582" h="95250">
                    <a:moveTo>
                      <a:pt x="88583" y="71438"/>
                    </a:moveTo>
                    <a:cubicBezTo>
                      <a:pt x="80010" y="85725"/>
                      <a:pt x="64770" y="95250"/>
                      <a:pt x="47625" y="95250"/>
                    </a:cubicBezTo>
                    <a:cubicBezTo>
                      <a:pt x="20955" y="95250"/>
                      <a:pt x="0" y="74295"/>
                      <a:pt x="0" y="47625"/>
                    </a:cubicBezTo>
                    <a:cubicBezTo>
                      <a:pt x="0" y="20955"/>
                      <a:pt x="20955" y="0"/>
                      <a:pt x="47625" y="0"/>
                    </a:cubicBezTo>
                  </a:path>
                </a:pathLst>
              </a:custGeom>
              <a:noFill/>
              <a:ln w="12700" cap="sq">
                <a:solidFill>
                  <a:schemeClr val="bg1"/>
                </a:solidFill>
                <a:prstDash val="solid"/>
                <a:round/>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15" name="Graphic 3">
                <a:extLst>
                  <a:ext uri="{FF2B5EF4-FFF2-40B4-BE49-F238E27FC236}">
                    <a16:creationId xmlns:a16="http://schemas.microsoft.com/office/drawing/2014/main" id="{8BBECDEB-9FCF-16A6-EE06-92B9B4D62442}"/>
                  </a:ext>
                </a:extLst>
              </p:cNvPr>
              <p:cNvSpPr/>
              <p:nvPr/>
            </p:nvSpPr>
            <p:spPr>
              <a:xfrm>
                <a:off x="1942522" y="2230980"/>
                <a:ext cx="149542" cy="146685"/>
              </a:xfrm>
              <a:custGeom>
                <a:avLst/>
                <a:gdLst>
                  <a:gd name="connsiteX0" fmla="*/ 149543 w 149542"/>
                  <a:gd name="connsiteY0" fmla="*/ 0 h 146685"/>
                  <a:gd name="connsiteX1" fmla="*/ 0 w 149542"/>
                  <a:gd name="connsiteY1" fmla="*/ 146685 h 146685"/>
                </a:gdLst>
                <a:ahLst/>
                <a:cxnLst>
                  <a:cxn ang="0">
                    <a:pos x="connsiteX0" y="connsiteY0"/>
                  </a:cxn>
                  <a:cxn ang="0">
                    <a:pos x="connsiteX1" y="connsiteY1"/>
                  </a:cxn>
                </a:cxnLst>
                <a:rect l="l" t="t" r="r" b="b"/>
                <a:pathLst>
                  <a:path w="149542" h="146685">
                    <a:moveTo>
                      <a:pt x="149543" y="0"/>
                    </a:moveTo>
                    <a:lnTo>
                      <a:pt x="0" y="146685"/>
                    </a:lnTo>
                  </a:path>
                </a:pathLst>
              </a:custGeom>
              <a:ln w="12700" cap="sq">
                <a:solidFill>
                  <a:schemeClr val="bg1"/>
                </a:solidFill>
                <a:prstDash val="solid"/>
                <a:round/>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grpSp>
      <p:grpSp>
        <p:nvGrpSpPr>
          <p:cNvPr id="4" name="Group 3">
            <a:extLst>
              <a:ext uri="{FF2B5EF4-FFF2-40B4-BE49-F238E27FC236}">
                <a16:creationId xmlns:a16="http://schemas.microsoft.com/office/drawing/2014/main" id="{AD1BF13D-CD0B-4903-5A04-5447AE194EBD}"/>
              </a:ext>
              <a:ext uri="{C183D7F6-B498-43B3-948B-1728B52AA6E4}">
                <adec:decorative xmlns:adec="http://schemas.microsoft.com/office/drawing/2017/decorative" val="1"/>
              </a:ext>
            </a:extLst>
          </p:cNvPr>
          <p:cNvGrpSpPr/>
          <p:nvPr/>
        </p:nvGrpSpPr>
        <p:grpSpPr>
          <a:xfrm>
            <a:off x="8525007" y="4923291"/>
            <a:ext cx="648296" cy="648296"/>
            <a:chOff x="8525007" y="4923291"/>
            <a:chExt cx="648296" cy="648296"/>
          </a:xfrm>
        </p:grpSpPr>
        <p:sp>
          <p:nvSpPr>
            <p:cNvPr id="89" name="Oval 88">
              <a:extLst>
                <a:ext uri="{FF2B5EF4-FFF2-40B4-BE49-F238E27FC236}">
                  <a16:creationId xmlns:a16="http://schemas.microsoft.com/office/drawing/2014/main" id="{2951BADD-EB90-23D4-E25F-76652B8C0F50}"/>
                </a:ext>
                <a:ext uri="{C183D7F6-B498-43B3-948B-1728B52AA6E4}">
                  <adec:decorative xmlns:adec="http://schemas.microsoft.com/office/drawing/2017/decorative" val="1"/>
                </a:ext>
              </a:extLst>
            </p:cNvPr>
            <p:cNvSpPr/>
            <p:nvPr/>
          </p:nvSpPr>
          <p:spPr>
            <a:xfrm>
              <a:off x="8525007" y="4923291"/>
              <a:ext cx="648296" cy="64829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a:ea typeface="+mn-ea"/>
                <a:cs typeface="+mn-cs"/>
              </a:endParaRPr>
            </a:p>
          </p:txBody>
        </p:sp>
        <p:grpSp>
          <p:nvGrpSpPr>
            <p:cNvPr id="116" name="Group 115">
              <a:extLst>
                <a:ext uri="{FF2B5EF4-FFF2-40B4-BE49-F238E27FC236}">
                  <a16:creationId xmlns:a16="http://schemas.microsoft.com/office/drawing/2014/main" id="{705AEC70-FCDD-5024-45F0-A27E58E4AB09}"/>
                </a:ext>
                <a:ext uri="{C183D7F6-B498-43B3-948B-1728B52AA6E4}">
                  <adec:decorative xmlns:adec="http://schemas.microsoft.com/office/drawing/2017/decorative" val="1"/>
                </a:ext>
              </a:extLst>
            </p:cNvPr>
            <p:cNvGrpSpPr/>
            <p:nvPr/>
          </p:nvGrpSpPr>
          <p:grpSpPr>
            <a:xfrm>
              <a:off x="8660409" y="5055982"/>
              <a:ext cx="377492" cy="377494"/>
              <a:chOff x="4597275" y="3988482"/>
              <a:chExt cx="485032" cy="485032"/>
            </a:xfrm>
          </p:grpSpPr>
          <p:sp>
            <p:nvSpPr>
              <p:cNvPr id="117" name="Freeform 43">
                <a:extLst>
                  <a:ext uri="{FF2B5EF4-FFF2-40B4-BE49-F238E27FC236}">
                    <a16:creationId xmlns:a16="http://schemas.microsoft.com/office/drawing/2014/main" id="{4FB2DFD3-C3B0-7167-A3E3-2CCE784F8228}"/>
                  </a:ext>
                </a:extLst>
              </p:cNvPr>
              <p:cNvSpPr/>
              <p:nvPr/>
            </p:nvSpPr>
            <p:spPr>
              <a:xfrm>
                <a:off x="4597275" y="3988482"/>
                <a:ext cx="485032" cy="485032"/>
              </a:xfrm>
              <a:custGeom>
                <a:avLst/>
                <a:gdLst>
                  <a:gd name="connsiteX0" fmla="*/ 266700 w 266700"/>
                  <a:gd name="connsiteY0" fmla="*/ 152400 h 266700"/>
                  <a:gd name="connsiteX1" fmla="*/ 266700 w 266700"/>
                  <a:gd name="connsiteY1" fmla="*/ 114300 h 266700"/>
                  <a:gd name="connsiteX2" fmla="*/ 238125 w 266700"/>
                  <a:gd name="connsiteY2" fmla="*/ 109728 h 266700"/>
                  <a:gd name="connsiteX3" fmla="*/ 224695 w 266700"/>
                  <a:gd name="connsiteY3" fmla="*/ 76200 h 266700"/>
                  <a:gd name="connsiteX4" fmla="*/ 241364 w 266700"/>
                  <a:gd name="connsiteY4" fmla="*/ 53054 h 266700"/>
                  <a:gd name="connsiteX5" fmla="*/ 213931 w 266700"/>
                  <a:gd name="connsiteY5" fmla="*/ 25337 h 266700"/>
                  <a:gd name="connsiteX6" fmla="*/ 190500 w 266700"/>
                  <a:gd name="connsiteY6" fmla="*/ 42005 h 266700"/>
                  <a:gd name="connsiteX7" fmla="*/ 157353 w 266700"/>
                  <a:gd name="connsiteY7" fmla="*/ 28575 h 266700"/>
                  <a:gd name="connsiteX8" fmla="*/ 152400 w 266700"/>
                  <a:gd name="connsiteY8" fmla="*/ 0 h 266700"/>
                  <a:gd name="connsiteX9" fmla="*/ 114300 w 266700"/>
                  <a:gd name="connsiteY9" fmla="*/ 0 h 266700"/>
                  <a:gd name="connsiteX10" fmla="*/ 109728 w 266700"/>
                  <a:gd name="connsiteY10" fmla="*/ 28575 h 266700"/>
                  <a:gd name="connsiteX11" fmla="*/ 76200 w 266700"/>
                  <a:gd name="connsiteY11" fmla="*/ 42005 h 266700"/>
                  <a:gd name="connsiteX12" fmla="*/ 52769 w 266700"/>
                  <a:gd name="connsiteY12" fmla="*/ 25337 h 266700"/>
                  <a:gd name="connsiteX13" fmla="*/ 25337 w 266700"/>
                  <a:gd name="connsiteY13" fmla="*/ 52769 h 266700"/>
                  <a:gd name="connsiteX14" fmla="*/ 42005 w 266700"/>
                  <a:gd name="connsiteY14" fmla="*/ 76200 h 266700"/>
                  <a:gd name="connsiteX15" fmla="*/ 28575 w 266700"/>
                  <a:gd name="connsiteY15" fmla="*/ 109347 h 266700"/>
                  <a:gd name="connsiteX16" fmla="*/ 0 w 266700"/>
                  <a:gd name="connsiteY16" fmla="*/ 114300 h 266700"/>
                  <a:gd name="connsiteX17" fmla="*/ 0 w 266700"/>
                  <a:gd name="connsiteY17" fmla="*/ 152400 h 266700"/>
                  <a:gd name="connsiteX18" fmla="*/ 28575 w 266700"/>
                  <a:gd name="connsiteY18" fmla="*/ 156972 h 266700"/>
                  <a:gd name="connsiteX19" fmla="*/ 42005 w 266700"/>
                  <a:gd name="connsiteY19" fmla="*/ 190500 h 266700"/>
                  <a:gd name="connsiteX20" fmla="*/ 25337 w 266700"/>
                  <a:gd name="connsiteY20" fmla="*/ 213931 h 266700"/>
                  <a:gd name="connsiteX21" fmla="*/ 52769 w 266700"/>
                  <a:gd name="connsiteY21" fmla="*/ 241364 h 266700"/>
                  <a:gd name="connsiteX22" fmla="*/ 76200 w 266700"/>
                  <a:gd name="connsiteY22" fmla="*/ 224695 h 266700"/>
                  <a:gd name="connsiteX23" fmla="*/ 109347 w 266700"/>
                  <a:gd name="connsiteY23" fmla="*/ 238125 h 266700"/>
                  <a:gd name="connsiteX24" fmla="*/ 114300 w 266700"/>
                  <a:gd name="connsiteY24" fmla="*/ 266700 h 266700"/>
                  <a:gd name="connsiteX25" fmla="*/ 152400 w 266700"/>
                  <a:gd name="connsiteY25" fmla="*/ 266700 h 266700"/>
                  <a:gd name="connsiteX26" fmla="*/ 156972 w 266700"/>
                  <a:gd name="connsiteY26" fmla="*/ 238125 h 266700"/>
                  <a:gd name="connsiteX27" fmla="*/ 190500 w 266700"/>
                  <a:gd name="connsiteY27" fmla="*/ 224695 h 266700"/>
                  <a:gd name="connsiteX28" fmla="*/ 213646 w 266700"/>
                  <a:gd name="connsiteY28" fmla="*/ 241364 h 266700"/>
                  <a:gd name="connsiteX29" fmla="*/ 241078 w 266700"/>
                  <a:gd name="connsiteY29" fmla="*/ 213931 h 266700"/>
                  <a:gd name="connsiteX30" fmla="*/ 224695 w 266700"/>
                  <a:gd name="connsiteY30" fmla="*/ 190500 h 266700"/>
                  <a:gd name="connsiteX31" fmla="*/ 238125 w 266700"/>
                  <a:gd name="connsiteY31" fmla="*/ 157353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6700" h="266700">
                    <a:moveTo>
                      <a:pt x="266700" y="152400"/>
                    </a:moveTo>
                    <a:lnTo>
                      <a:pt x="266700" y="114300"/>
                    </a:lnTo>
                    <a:lnTo>
                      <a:pt x="238125" y="109728"/>
                    </a:lnTo>
                    <a:cubicBezTo>
                      <a:pt x="235590" y="97868"/>
                      <a:pt x="231048" y="86530"/>
                      <a:pt x="224695" y="76200"/>
                    </a:cubicBezTo>
                    <a:lnTo>
                      <a:pt x="241364" y="53054"/>
                    </a:lnTo>
                    <a:lnTo>
                      <a:pt x="213931" y="25337"/>
                    </a:lnTo>
                    <a:lnTo>
                      <a:pt x="190500" y="42005"/>
                    </a:lnTo>
                    <a:cubicBezTo>
                      <a:pt x="180287" y="35692"/>
                      <a:pt x="169080" y="31151"/>
                      <a:pt x="157353" y="28575"/>
                    </a:cubicBezTo>
                    <a:lnTo>
                      <a:pt x="152400" y="0"/>
                    </a:lnTo>
                    <a:lnTo>
                      <a:pt x="114300" y="0"/>
                    </a:lnTo>
                    <a:lnTo>
                      <a:pt x="109728" y="28575"/>
                    </a:lnTo>
                    <a:cubicBezTo>
                      <a:pt x="97868" y="31110"/>
                      <a:pt x="86530" y="35652"/>
                      <a:pt x="76200" y="42005"/>
                    </a:cubicBezTo>
                    <a:lnTo>
                      <a:pt x="52769" y="25337"/>
                    </a:lnTo>
                    <a:lnTo>
                      <a:pt x="25337" y="52769"/>
                    </a:lnTo>
                    <a:lnTo>
                      <a:pt x="42005" y="76200"/>
                    </a:lnTo>
                    <a:cubicBezTo>
                      <a:pt x="35662" y="86397"/>
                      <a:pt x="31119" y="97610"/>
                      <a:pt x="28575" y="109347"/>
                    </a:cubicBezTo>
                    <a:lnTo>
                      <a:pt x="0" y="114300"/>
                    </a:lnTo>
                    <a:lnTo>
                      <a:pt x="0" y="152400"/>
                    </a:lnTo>
                    <a:lnTo>
                      <a:pt x="28575" y="156972"/>
                    </a:lnTo>
                    <a:cubicBezTo>
                      <a:pt x="31110" y="168832"/>
                      <a:pt x="35652" y="180170"/>
                      <a:pt x="42005" y="190500"/>
                    </a:cubicBezTo>
                    <a:lnTo>
                      <a:pt x="25337" y="213931"/>
                    </a:lnTo>
                    <a:lnTo>
                      <a:pt x="52769" y="241364"/>
                    </a:lnTo>
                    <a:lnTo>
                      <a:pt x="76200" y="224695"/>
                    </a:lnTo>
                    <a:cubicBezTo>
                      <a:pt x="86413" y="231008"/>
                      <a:pt x="97620" y="235548"/>
                      <a:pt x="109347" y="238125"/>
                    </a:cubicBezTo>
                    <a:lnTo>
                      <a:pt x="114300" y="266700"/>
                    </a:lnTo>
                    <a:lnTo>
                      <a:pt x="152400" y="266700"/>
                    </a:lnTo>
                    <a:lnTo>
                      <a:pt x="156972" y="238125"/>
                    </a:lnTo>
                    <a:cubicBezTo>
                      <a:pt x="168832" y="235590"/>
                      <a:pt x="180170" y="231048"/>
                      <a:pt x="190500" y="224695"/>
                    </a:cubicBezTo>
                    <a:lnTo>
                      <a:pt x="213646" y="241364"/>
                    </a:lnTo>
                    <a:lnTo>
                      <a:pt x="241078" y="213931"/>
                    </a:lnTo>
                    <a:lnTo>
                      <a:pt x="224695" y="190500"/>
                    </a:lnTo>
                    <a:cubicBezTo>
                      <a:pt x="231008" y="180287"/>
                      <a:pt x="235548" y="169080"/>
                      <a:pt x="238125" y="157353"/>
                    </a:cubicBezTo>
                    <a:close/>
                  </a:path>
                </a:pathLst>
              </a:custGeom>
              <a:noFill/>
              <a:ln w="12700">
                <a:solidFill>
                  <a:schemeClr val="bg1"/>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118" name="Group 117">
                <a:extLst>
                  <a:ext uri="{FF2B5EF4-FFF2-40B4-BE49-F238E27FC236}">
                    <a16:creationId xmlns:a16="http://schemas.microsoft.com/office/drawing/2014/main" id="{27527D63-2CB1-56AE-9909-EDC169020F6A}"/>
                  </a:ext>
                </a:extLst>
              </p:cNvPr>
              <p:cNvGrpSpPr/>
              <p:nvPr/>
            </p:nvGrpSpPr>
            <p:grpSpPr>
              <a:xfrm>
                <a:off x="4694358" y="4085565"/>
                <a:ext cx="290867" cy="290867"/>
                <a:chOff x="4694358" y="4085565"/>
                <a:chExt cx="290867" cy="290867"/>
              </a:xfrm>
            </p:grpSpPr>
            <p:sp>
              <p:nvSpPr>
                <p:cNvPr id="119" name="Oval 118">
                  <a:extLst>
                    <a:ext uri="{FF2B5EF4-FFF2-40B4-BE49-F238E27FC236}">
                      <a16:creationId xmlns:a16="http://schemas.microsoft.com/office/drawing/2014/main" id="{01829EE8-F583-551F-7B76-767C4926196A}"/>
                    </a:ext>
                  </a:extLst>
                </p:cNvPr>
                <p:cNvSpPr/>
                <p:nvPr/>
              </p:nvSpPr>
              <p:spPr bwMode="auto">
                <a:xfrm>
                  <a:off x="4694358" y="4085565"/>
                  <a:ext cx="290867" cy="290867"/>
                </a:xfrm>
                <a:prstGeom prst="ellipse">
                  <a:avLst/>
                </a:prstGeom>
                <a:noFill/>
                <a:ln w="12700">
                  <a:solidFill>
                    <a:schemeClr val="bg1"/>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20" name="Freeform: Shape 119">
                  <a:extLst>
                    <a:ext uri="{FF2B5EF4-FFF2-40B4-BE49-F238E27FC236}">
                      <a16:creationId xmlns:a16="http://schemas.microsoft.com/office/drawing/2014/main" id="{B97AC1E4-6B6B-211D-F960-1F9D45C2E665}"/>
                    </a:ext>
                  </a:extLst>
                </p:cNvPr>
                <p:cNvSpPr/>
                <p:nvPr/>
              </p:nvSpPr>
              <p:spPr>
                <a:xfrm>
                  <a:off x="4707336" y="4149188"/>
                  <a:ext cx="207837" cy="200594"/>
                </a:xfrm>
                <a:custGeom>
                  <a:avLst/>
                  <a:gdLst>
                    <a:gd name="connsiteX0" fmla="*/ 106078 w 185797"/>
                    <a:gd name="connsiteY0" fmla="*/ 802 h 179322"/>
                    <a:gd name="connsiteX1" fmla="*/ 145989 w 185797"/>
                    <a:gd name="connsiteY1" fmla="*/ 6520 h 179322"/>
                    <a:gd name="connsiteX2" fmla="*/ 95739 w 185797"/>
                    <a:gd name="connsiteY2" fmla="*/ 53873 h 179322"/>
                    <a:gd name="connsiteX3" fmla="*/ 130650 w 185797"/>
                    <a:gd name="connsiteY3" fmla="*/ 90990 h 179322"/>
                    <a:gd name="connsiteX4" fmla="*/ 181034 w 185797"/>
                    <a:gd name="connsiteY4" fmla="*/ 43512 h 179322"/>
                    <a:gd name="connsiteX5" fmla="*/ 163511 w 185797"/>
                    <a:gd name="connsiteY5" fmla="*/ 119442 h 179322"/>
                    <a:gd name="connsiteX6" fmla="*/ 114474 w 185797"/>
                    <a:gd name="connsiteY6" fmla="*/ 138059 h 179322"/>
                    <a:gd name="connsiteX7" fmla="*/ 94144 w 185797"/>
                    <a:gd name="connsiteY7" fmla="*/ 133429 h 179322"/>
                    <a:gd name="connsiteX8" fmla="*/ 45350 w 185797"/>
                    <a:gd name="connsiteY8" fmla="*/ 179322 h 179322"/>
                    <a:gd name="connsiteX9" fmla="*/ 0 w 185797"/>
                    <a:gd name="connsiteY9" fmla="*/ 131105 h 179322"/>
                    <a:gd name="connsiteX10" fmla="*/ 50171 w 185797"/>
                    <a:gd name="connsiteY10" fmla="*/ 83917 h 179322"/>
                    <a:gd name="connsiteX11" fmla="*/ 47549 w 185797"/>
                    <a:gd name="connsiteY11" fmla="*/ 67484 h 179322"/>
                    <a:gd name="connsiteX12" fmla="*/ 69087 w 185797"/>
                    <a:gd name="connsiteY12" fmla="*/ 19176 h 179322"/>
                    <a:gd name="connsiteX13" fmla="*/ 106078 w 185797"/>
                    <a:gd name="connsiteY13" fmla="*/ 802 h 179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797" h="179322">
                      <a:moveTo>
                        <a:pt x="106078" y="802"/>
                      </a:moveTo>
                      <a:cubicBezTo>
                        <a:pt x="119463" y="-1267"/>
                        <a:pt x="133334" y="680"/>
                        <a:pt x="145989" y="6520"/>
                      </a:cubicBezTo>
                      <a:lnTo>
                        <a:pt x="95739" y="53873"/>
                      </a:lnTo>
                      <a:lnTo>
                        <a:pt x="130650" y="90990"/>
                      </a:lnTo>
                      <a:lnTo>
                        <a:pt x="181034" y="43512"/>
                      </a:lnTo>
                      <a:cubicBezTo>
                        <a:pt x="190768" y="69796"/>
                        <a:pt x="185901" y="99972"/>
                        <a:pt x="163511" y="119442"/>
                      </a:cubicBezTo>
                      <a:cubicBezTo>
                        <a:pt x="149883" y="132583"/>
                        <a:pt x="132118" y="138668"/>
                        <a:pt x="114474" y="138059"/>
                      </a:cubicBezTo>
                      <a:lnTo>
                        <a:pt x="94144" y="133429"/>
                      </a:lnTo>
                      <a:lnTo>
                        <a:pt x="45350" y="179322"/>
                      </a:lnTo>
                      <a:lnTo>
                        <a:pt x="0" y="131105"/>
                      </a:lnTo>
                      <a:lnTo>
                        <a:pt x="50171" y="83917"/>
                      </a:lnTo>
                      <a:lnTo>
                        <a:pt x="47549" y="67484"/>
                      </a:lnTo>
                      <a:cubicBezTo>
                        <a:pt x="48158" y="49840"/>
                        <a:pt x="55459" y="32317"/>
                        <a:pt x="69087" y="19176"/>
                      </a:cubicBezTo>
                      <a:cubicBezTo>
                        <a:pt x="79795" y="8954"/>
                        <a:pt x="92693" y="2870"/>
                        <a:pt x="106078" y="802"/>
                      </a:cubicBezTo>
                      <a:close/>
                    </a:path>
                  </a:pathLst>
                </a:custGeom>
                <a:noFill/>
                <a:ln w="12700">
                  <a:solidFill>
                    <a:schemeClr val="bg1"/>
                  </a:solidFill>
                  <a:prstDash val="solid"/>
                  <a:round/>
                  <a:headEnd/>
                  <a:tailEnd/>
                </a:ln>
              </p:spPr>
              <p:txBody>
                <a:bodyPr vert="horz" wrap="square" lIns="93260" tIns="46630" rIns="93260" bIns="46630" numCol="1" anchor="t" anchorCtr="0"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grpSp>
      </p:grpSp>
      <p:sp>
        <p:nvSpPr>
          <p:cNvPr id="6" name="Title 149">
            <a:extLst>
              <a:ext uri="{FF2B5EF4-FFF2-40B4-BE49-F238E27FC236}">
                <a16:creationId xmlns:a16="http://schemas.microsoft.com/office/drawing/2014/main" id="{10271CDE-F946-ABA9-9413-5B99C1287486}"/>
              </a:ext>
            </a:extLst>
          </p:cNvPr>
          <p:cNvSpPr txBox="1">
            <a:spLocks/>
          </p:cNvSpPr>
          <p:nvPr/>
        </p:nvSpPr>
        <p:spPr>
          <a:xfrm>
            <a:off x="2711169" y="772765"/>
            <a:ext cx="7006879" cy="849463"/>
          </a:xfrm>
          <a:prstGeom prst="rect">
            <a:avLst/>
          </a:prstGeom>
          <a:noFill/>
          <a:ln>
            <a:noFill/>
            <a:prstDash/>
          </a:ln>
          <a:effectLst/>
        </p:spPr>
        <p:txBody>
          <a:bodyPr rot="0" spcFirstLastPara="0" vertOverflow="overflow" horzOverflow="overflow" vert="horz" wrap="square" lIns="0" tIns="146304" rIns="182880" bIns="146304"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spcAft>
                <a:spcPts val="600"/>
              </a:spcAft>
              <a:defRPr/>
            </a:pPr>
            <a:r>
              <a:rPr lang="en-US" dirty="0">
                <a:solidFill>
                  <a:schemeClr val="accent1"/>
                </a:solidFill>
              </a:rPr>
              <a:t>Microsoft Defender for Identity</a:t>
            </a:r>
          </a:p>
        </p:txBody>
      </p:sp>
      <p:sp>
        <p:nvSpPr>
          <p:cNvPr id="110" name="Text Placeholder 3">
            <a:extLst>
              <a:ext uri="{FF2B5EF4-FFF2-40B4-BE49-F238E27FC236}">
                <a16:creationId xmlns:a16="http://schemas.microsoft.com/office/drawing/2014/main" id="{94A79D78-7D66-0214-644B-C1A85503BF97}"/>
              </a:ext>
            </a:extLst>
          </p:cNvPr>
          <p:cNvSpPr txBox="1">
            <a:spLocks/>
          </p:cNvSpPr>
          <p:nvPr/>
        </p:nvSpPr>
        <p:spPr>
          <a:xfrm>
            <a:off x="2661109" y="1962265"/>
            <a:ext cx="6076130" cy="389513"/>
          </a:xfrm>
          <a:prstGeom prst="roundRect">
            <a:avLst>
              <a:gd name="adj" fmla="val 50000"/>
            </a:avLst>
          </a:prstGeom>
          <a:solidFill>
            <a:schemeClr val="bg1"/>
          </a:solidFill>
        </p:spPr>
        <p:txBody>
          <a:bodyPr vert="horz" wrap="none" lIns="182880" tIns="0" rIns="182880" bIns="0" rtlCol="0" anchor="ctr" anchorCtr="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Segoe UI" panose="020B0502040204020203" pitchFamily="34" charset="0"/>
                <a:ea typeface="+mn-ea"/>
                <a:cs typeface="Segoe UI" panose="020B0502040204020203" pitchFamily="34" charset="0"/>
              </a:defRPr>
            </a:lvl1pPr>
            <a:lvl2pPr marL="2285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10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3pPr>
            <a:lvl4pPr marL="68565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4pPr>
            <a:lvl5pPr marL="91420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800" dirty="0">
                <a:ln w="3175">
                  <a:noFill/>
                </a:ln>
                <a:gradFill>
                  <a:gsLst>
                    <a:gs pos="83000">
                      <a:schemeClr val="tx1"/>
                    </a:gs>
                    <a:gs pos="100000">
                      <a:schemeClr val="tx1"/>
                    </a:gs>
                  </a:gsLst>
                  <a:lin ang="5400000" scaled="1"/>
                </a:gradFill>
                <a:latin typeface="+mj-lt"/>
              </a:rPr>
              <a:t>Protect on-premises identities with cloud intelligence.</a:t>
            </a:r>
          </a:p>
        </p:txBody>
      </p:sp>
      <p:sp>
        <p:nvSpPr>
          <p:cNvPr id="124" name="!! Stat 1 descrip">
            <a:extLst>
              <a:ext uri="{FF2B5EF4-FFF2-40B4-BE49-F238E27FC236}">
                <a16:creationId xmlns:a16="http://schemas.microsoft.com/office/drawing/2014/main" id="{4AB87FA4-BA7D-4957-86C7-5E4E3EE89B8A}"/>
              </a:ext>
            </a:extLst>
          </p:cNvPr>
          <p:cNvSpPr txBox="1"/>
          <p:nvPr/>
        </p:nvSpPr>
        <p:spPr>
          <a:xfrm>
            <a:off x="504993" y="2620349"/>
            <a:ext cx="11182015" cy="1465327"/>
          </a:xfrm>
          <a:prstGeom prst="rect">
            <a:avLst/>
          </a:prstGeom>
          <a:noFill/>
        </p:spPr>
        <p:txBody>
          <a:bodyPr wrap="square" lIns="0" tIns="0" rIns="0" bIns="0" numCol="4" spcCol="274320" rtlCol="0">
            <a:noAutofit/>
          </a:bodyPr>
          <a:lstStyle>
            <a:defPPr>
              <a:defRPr lang="en-US"/>
            </a:defPPr>
            <a:lvl1pPr marR="0" lvl="0" indent="0" fontAlgn="auto">
              <a:lnSpc>
                <a:spcPct val="100000"/>
              </a:lnSpc>
              <a:spcBef>
                <a:spcPts val="0"/>
              </a:spcBef>
              <a:spcAft>
                <a:spcPts val="4800"/>
              </a:spcAft>
              <a:buClrTx/>
              <a:buSzTx/>
              <a:buFontTx/>
              <a:buNone/>
              <a:tabLst/>
              <a:defRPr kumimoji="0" b="0" i="0" u="none" strike="noStrike" cap="none" spc="0" normalizeH="0" baseline="0">
                <a:ln>
                  <a:noFill/>
                </a:ln>
                <a:gradFill>
                  <a:gsLst>
                    <a:gs pos="0">
                      <a:srgbClr val="282828"/>
                    </a:gs>
                    <a:gs pos="100000">
                      <a:srgbClr val="282828"/>
                    </a:gs>
                  </a:gsLst>
                  <a:lin ang="5400000" scaled="0"/>
                </a:gradFill>
                <a:effectLst/>
                <a:uLnTx/>
                <a:uFillTx/>
                <a:latin typeface="Segoe UI"/>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1800"/>
              </a:spcAft>
              <a:buClrTx/>
              <a:buSzTx/>
              <a:buFontTx/>
              <a:buNone/>
              <a:tabLst/>
              <a:defRPr/>
            </a:pPr>
            <a:r>
              <a:rPr lang="en-US" sz="1400" b="1" dirty="0">
                <a:gradFill>
                  <a:gsLst>
                    <a:gs pos="0">
                      <a:srgbClr val="0078D4"/>
                    </a:gs>
                    <a:gs pos="100000">
                      <a:srgbClr val="0078D4"/>
                    </a:gs>
                  </a:gsLst>
                  <a:lin ang="5400000" scaled="0"/>
                </a:gradFill>
              </a:rPr>
              <a:t>Proactive identity posture assessments </a:t>
            </a: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rPr>
              <a:t>highlight misconfigurations or strays</a:t>
            </a:r>
            <a:b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rPr>
            </a:b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rPr>
              <a:t>from best practice to help bolster defenses.</a:t>
            </a:r>
          </a:p>
          <a:p>
            <a:pPr marL="0" marR="0" lvl="0" indent="0" algn="ctr" defTabSz="914400" rtl="0" eaLnBrk="1" fontAlgn="auto" latinLnBrk="0" hangingPunct="1">
              <a:lnSpc>
                <a:spcPct val="100000"/>
              </a:lnSpc>
              <a:spcBef>
                <a:spcPts val="0"/>
              </a:spcBef>
              <a:spcAft>
                <a:spcPts val="1800"/>
              </a:spcAft>
              <a:buClrTx/>
              <a:buSzTx/>
              <a:buFontTx/>
              <a:buNone/>
              <a:tabLst/>
              <a:defRPr/>
            </a:pPr>
            <a:endPar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1800"/>
              </a:spcAft>
              <a:buClrTx/>
              <a:buSzTx/>
              <a:buFontTx/>
              <a:buNone/>
              <a:tabLst/>
              <a:defRPr/>
            </a:pPr>
            <a:r>
              <a:rPr lang="en-US" sz="1400" b="1" dirty="0">
                <a:gradFill>
                  <a:gsLst>
                    <a:gs pos="0">
                      <a:srgbClr val="0078D4"/>
                    </a:gs>
                    <a:gs pos="100000">
                      <a:srgbClr val="0078D4"/>
                    </a:gs>
                  </a:gsLst>
                  <a:lin ang="5400000" scaled="0"/>
                </a:gradFill>
              </a:rPr>
              <a:t>Built-in detections</a:t>
            </a: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rPr>
              <a:t>, mapped to MITRE techniques, enable SecOps to detect threats with high confidence in real time.</a:t>
            </a:r>
          </a:p>
          <a:p>
            <a:pPr marL="0" marR="0" lvl="0" indent="0" algn="ctr" defTabSz="914400" rtl="0" eaLnBrk="1" fontAlgn="auto" latinLnBrk="0" hangingPunct="1">
              <a:lnSpc>
                <a:spcPct val="100000"/>
              </a:lnSpc>
              <a:spcBef>
                <a:spcPts val="0"/>
              </a:spcBef>
              <a:spcAft>
                <a:spcPts val="1800"/>
              </a:spcAft>
              <a:buClrTx/>
              <a:buSzTx/>
              <a:buFontTx/>
              <a:buNone/>
              <a:tabLst/>
              <a:defRPr/>
            </a:pPr>
            <a:endParaRPr lang="en-US" sz="1400" dirty="0"/>
          </a:p>
          <a:p>
            <a:pPr marL="0" marR="0" lvl="0" indent="0" algn="ctr" defTabSz="914400" rtl="0" eaLnBrk="1" fontAlgn="auto" latinLnBrk="0" hangingPunct="1">
              <a:lnSpc>
                <a:spcPct val="100000"/>
              </a:lnSpc>
              <a:spcBef>
                <a:spcPts val="0"/>
              </a:spcBef>
              <a:spcAft>
                <a:spcPts val="1800"/>
              </a:spcAft>
              <a:buClrTx/>
              <a:buSzTx/>
              <a:buFontTx/>
              <a:buNone/>
              <a:tabLst/>
              <a:defRPr/>
            </a:pPr>
            <a:r>
              <a:rPr lang="en-US" sz="1400" b="1" dirty="0">
                <a:gradFill>
                  <a:gsLst>
                    <a:gs pos="0">
                      <a:srgbClr val="0078D4"/>
                    </a:gs>
                    <a:gs pos="100000">
                      <a:srgbClr val="0078D4"/>
                    </a:gs>
                  </a:gsLst>
                  <a:lin ang="5400000" scaled="0"/>
                </a:gradFill>
              </a:rPr>
              <a:t>User investigation priority score </a:t>
            </a:r>
            <a:r>
              <a:rPr lang="en-US" sz="1400" dirty="0"/>
              <a:t>combines data from cloud and on-premises to highlight users at the highest risk.</a:t>
            </a:r>
          </a:p>
          <a:p>
            <a:pPr marL="0" marR="0" lvl="0" indent="0" algn="ctr" defTabSz="914400" rtl="0" eaLnBrk="1" fontAlgn="auto" latinLnBrk="0" hangingPunct="1">
              <a:lnSpc>
                <a:spcPct val="100000"/>
              </a:lnSpc>
              <a:spcBef>
                <a:spcPts val="0"/>
              </a:spcBef>
              <a:spcAft>
                <a:spcPts val="1800"/>
              </a:spcAft>
              <a:buClrTx/>
              <a:buSzTx/>
              <a:buFontTx/>
              <a:buNone/>
              <a:tabLst/>
              <a:defRPr/>
            </a:pPr>
            <a:endParaRPr kumimoji="0" lang="en-US" sz="1400" b="1" i="0" u="none" strike="noStrike" kern="1200" cap="none" spc="0" normalizeH="0" baseline="0" noProof="0" dirty="0">
              <a:ln>
                <a:noFill/>
              </a:ln>
              <a:gradFill>
                <a:gsLst>
                  <a:gs pos="0">
                    <a:srgbClr val="0078D4"/>
                  </a:gs>
                  <a:gs pos="100000">
                    <a:srgbClr val="0078D4"/>
                  </a:gs>
                </a:gsLst>
                <a:lin ang="5400000" scaled="0"/>
              </a:gradFill>
              <a:effectLst/>
              <a:uLnTx/>
              <a:uFillTx/>
              <a:latin typeface="Segoe UI"/>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1800"/>
              </a:spcAft>
              <a:buClrTx/>
              <a:buSzTx/>
              <a:buFontTx/>
              <a:buNone/>
              <a:tabLst/>
              <a:defRPr/>
            </a:pPr>
            <a:r>
              <a:rPr lang="en-US" sz="1400" dirty="0"/>
              <a:t>Integration with Microsoft 365 Defender delivers </a:t>
            </a:r>
            <a:r>
              <a:rPr lang="en-US" sz="1400" b="1" dirty="0">
                <a:gradFill>
                  <a:gsLst>
                    <a:gs pos="0">
                      <a:srgbClr val="0078D4"/>
                    </a:gs>
                    <a:gs pos="100000">
                      <a:srgbClr val="0078D4"/>
                    </a:gs>
                  </a:gsLst>
                  <a:lin ang="5400000" scaled="0"/>
                </a:gradFill>
              </a:rPr>
              <a:t>full XDR capabilities</a:t>
            </a:r>
            <a:r>
              <a:rPr lang="en-US" sz="1400" dirty="0"/>
              <a:t>, enabling advanced hunting and comprehensive automatic remediation.</a:t>
            </a:r>
          </a:p>
        </p:txBody>
      </p:sp>
      <p:sp>
        <p:nvSpPr>
          <p:cNvPr id="106" name="Text Placeholder 3">
            <a:extLst>
              <a:ext uri="{FF2B5EF4-FFF2-40B4-BE49-F238E27FC236}">
                <a16:creationId xmlns:a16="http://schemas.microsoft.com/office/drawing/2014/main" id="{6F2A53A0-6BA9-877A-9AC3-192168AB8AC8}"/>
              </a:ext>
            </a:extLst>
          </p:cNvPr>
          <p:cNvSpPr txBox="1">
            <a:spLocks/>
          </p:cNvSpPr>
          <p:nvPr/>
        </p:nvSpPr>
        <p:spPr>
          <a:xfrm>
            <a:off x="3283804" y="4281726"/>
            <a:ext cx="5624392"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Segoe UI" panose="020B0502040204020203" pitchFamily="34" charset="0"/>
                <a:ea typeface="+mn-ea"/>
                <a:cs typeface="Segoe UI" panose="020B0502040204020203" pitchFamily="34" charset="0"/>
              </a:defRPr>
            </a:lvl1pPr>
            <a:lvl2pPr marL="2285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10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3pPr>
            <a:lvl4pPr marL="68565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4pPr>
            <a:lvl5pPr marL="91420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800" dirty="0">
                <a:ln w="3175">
                  <a:noFill/>
                </a:ln>
                <a:gradFill>
                  <a:gsLst>
                    <a:gs pos="83000">
                      <a:schemeClr val="tx1"/>
                    </a:gs>
                    <a:gs pos="100000">
                      <a:schemeClr val="tx1"/>
                    </a:gs>
                  </a:gsLst>
                  <a:lin ang="5400000" scaled="1"/>
                </a:gradFill>
                <a:latin typeface="+mj-lt"/>
              </a:rPr>
              <a:t>Comprehensive capabilities</a:t>
            </a:r>
          </a:p>
        </p:txBody>
      </p:sp>
      <p:sp>
        <p:nvSpPr>
          <p:cNvPr id="57" name="Rectangle 56">
            <a:extLst>
              <a:ext uri="{FF2B5EF4-FFF2-40B4-BE49-F238E27FC236}">
                <a16:creationId xmlns:a16="http://schemas.microsoft.com/office/drawing/2014/main" id="{EF677FF2-4D32-EC74-F73F-1B01E11CFACA}"/>
              </a:ext>
            </a:extLst>
          </p:cNvPr>
          <p:cNvSpPr/>
          <p:nvPr/>
        </p:nvSpPr>
        <p:spPr>
          <a:xfrm>
            <a:off x="2329706" y="5748556"/>
            <a:ext cx="2177311"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Proactive identity security posture assessments</a:t>
            </a:r>
          </a:p>
        </p:txBody>
      </p:sp>
      <p:sp>
        <p:nvSpPr>
          <p:cNvPr id="58" name="Rectangle 57">
            <a:extLst>
              <a:ext uri="{FF2B5EF4-FFF2-40B4-BE49-F238E27FC236}">
                <a16:creationId xmlns:a16="http://schemas.microsoft.com/office/drawing/2014/main" id="{7031F976-A1B8-B6D2-AA00-DCCE6E968159}"/>
              </a:ext>
            </a:extLst>
          </p:cNvPr>
          <p:cNvSpPr/>
          <p:nvPr/>
        </p:nvSpPr>
        <p:spPr>
          <a:xfrm>
            <a:off x="4387211" y="5748556"/>
            <a:ext cx="170879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Real-time analytics </a:t>
            </a:r>
            <a:b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and data intelligence </a:t>
            </a:r>
          </a:p>
        </p:txBody>
      </p:sp>
      <p:sp>
        <p:nvSpPr>
          <p:cNvPr id="59" name="Rectangle 58">
            <a:extLst>
              <a:ext uri="{FF2B5EF4-FFF2-40B4-BE49-F238E27FC236}">
                <a16:creationId xmlns:a16="http://schemas.microsoft.com/office/drawing/2014/main" id="{FD761AC5-AFA2-D1A5-5D62-9132E62B3D5A}"/>
              </a:ext>
            </a:extLst>
          </p:cNvPr>
          <p:cNvSpPr/>
          <p:nvPr/>
        </p:nvSpPr>
        <p:spPr>
          <a:xfrm>
            <a:off x="6214609" y="5748556"/>
            <a:ext cx="1603033"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User investigation </a:t>
            </a:r>
            <a:b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priority</a:t>
            </a:r>
          </a:p>
        </p:txBody>
      </p:sp>
      <p:sp>
        <p:nvSpPr>
          <p:cNvPr id="60" name="Rectangle 59">
            <a:extLst>
              <a:ext uri="{FF2B5EF4-FFF2-40B4-BE49-F238E27FC236}">
                <a16:creationId xmlns:a16="http://schemas.microsoft.com/office/drawing/2014/main" id="{F9BFD85D-A707-1185-2244-2893BECD2837}"/>
              </a:ext>
            </a:extLst>
          </p:cNvPr>
          <p:cNvSpPr/>
          <p:nvPr/>
        </p:nvSpPr>
        <p:spPr>
          <a:xfrm>
            <a:off x="7855903" y="5748556"/>
            <a:ext cx="2006392"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Automatic response </a:t>
            </a:r>
            <a:b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1200" b="0" i="0" u="none" strike="noStrike" kern="1200" cap="none" spc="0" normalizeH="0" baseline="0" noProof="0" dirty="0">
                <a:ln>
                  <a:noFill/>
                </a:ln>
                <a:gradFill>
                  <a:gsLst>
                    <a:gs pos="8300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to compromised identities</a:t>
            </a:r>
          </a:p>
        </p:txBody>
      </p:sp>
      <p:sp>
        <p:nvSpPr>
          <p:cNvPr id="19" name="Title 18">
            <a:extLst>
              <a:ext uri="{FF2B5EF4-FFF2-40B4-BE49-F238E27FC236}">
                <a16:creationId xmlns:a16="http://schemas.microsoft.com/office/drawing/2014/main" id="{0BFD9DC1-D224-3CD7-C139-CD28567695A2}"/>
              </a:ext>
            </a:extLst>
          </p:cNvPr>
          <p:cNvSpPr>
            <a:spLocks noGrp="1"/>
          </p:cNvSpPr>
          <p:nvPr>
            <p:ph type="title"/>
          </p:nvPr>
        </p:nvSpPr>
        <p:spPr>
          <a:xfrm>
            <a:off x="0" y="-674795"/>
            <a:ext cx="11018520" cy="369332"/>
          </a:xfrm>
        </p:spPr>
        <p:txBody>
          <a:bodyPr/>
          <a:lstStyle/>
          <a:p>
            <a:pPr rtl="0" eaLnBrk="1" latinLnBrk="0" hangingPunct="1"/>
            <a:r>
              <a:rPr lang="en-US" sz="1200" kern="1200" dirty="0">
                <a:effectLst/>
                <a:latin typeface="Segoe UI" panose="020B0502040204020203" pitchFamily="34" charset="0"/>
                <a:cs typeface="+mn-cs"/>
              </a:rPr>
              <a:t>Microsoft Defender for Identity</a:t>
            </a:r>
            <a:endParaRPr lang="en-US" sz="1200" dirty="0">
              <a:effectLst/>
            </a:endParaRPr>
          </a:p>
          <a:p>
            <a:endParaRPr lang="en-US" sz="1200" dirty="0"/>
          </a:p>
        </p:txBody>
      </p:sp>
    </p:spTree>
    <p:extLst>
      <p:ext uri="{BB962C8B-B14F-4D97-AF65-F5344CB8AC3E}">
        <p14:creationId xmlns:p14="http://schemas.microsoft.com/office/powerpoint/2010/main" val="254171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029B-11D5-FCD9-56EE-BB8D4D31649F}"/>
              </a:ext>
            </a:extLst>
          </p:cNvPr>
          <p:cNvSpPr>
            <a:spLocks noGrp="1"/>
          </p:cNvSpPr>
          <p:nvPr>
            <p:ph type="title"/>
          </p:nvPr>
        </p:nvSpPr>
        <p:spPr>
          <a:xfrm>
            <a:off x="1702552" y="0"/>
            <a:ext cx="7474172" cy="1325563"/>
          </a:xfrm>
        </p:spPr>
        <p:txBody>
          <a:bodyPr>
            <a:normAutofit/>
          </a:bodyPr>
          <a:lstStyle/>
          <a:p>
            <a:r>
              <a:rPr lang="en-US" sz="3200" dirty="0"/>
              <a:t>Defender for Identity Integrations (MDI)</a:t>
            </a:r>
          </a:p>
        </p:txBody>
      </p:sp>
      <p:graphicFrame>
        <p:nvGraphicFramePr>
          <p:cNvPr id="4" name="Content Placeholder 3">
            <a:extLst>
              <a:ext uri="{FF2B5EF4-FFF2-40B4-BE49-F238E27FC236}">
                <a16:creationId xmlns:a16="http://schemas.microsoft.com/office/drawing/2014/main" id="{ACBA4787-8A80-5BCE-E5D4-887DE07DB150}"/>
              </a:ext>
            </a:extLst>
          </p:cNvPr>
          <p:cNvGraphicFramePr>
            <a:graphicFrameLocks noGrp="1"/>
          </p:cNvGraphicFramePr>
          <p:nvPr>
            <p:ph idx="1"/>
            <p:extLst>
              <p:ext uri="{D42A27DB-BD31-4B8C-83A1-F6EECF244321}">
                <p14:modId xmlns:p14="http://schemas.microsoft.com/office/powerpoint/2010/main" val="2607041102"/>
              </p:ext>
            </p:extLst>
          </p:nvPr>
        </p:nvGraphicFramePr>
        <p:xfrm>
          <a:off x="-858741" y="4471769"/>
          <a:ext cx="11330609" cy="2386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64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006E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a:extLst>
              <a:ext uri="{FF2B5EF4-FFF2-40B4-BE49-F238E27FC236}">
                <a16:creationId xmlns:a16="http://schemas.microsoft.com/office/drawing/2014/main" id="{731E9998-4B0D-D877-E544-7432203306B7}"/>
              </a:ext>
            </a:extLst>
          </p:cNvPr>
          <p:cNvPicPr>
            <a:picLocks noChangeAspect="1" noChangeArrowheads="1"/>
          </p:cNvPicPr>
          <p:nvPr/>
        </p:nvPicPr>
        <p:blipFill rotWithShape="1">
          <a:blip r:embed="rId8">
            <a:alphaModFix/>
            <a:extLst>
              <a:ext uri="{28A0092B-C50C-407E-A947-70E740481C1C}">
                <a14:useLocalDpi xmlns:a14="http://schemas.microsoft.com/office/drawing/2010/main" val="0"/>
              </a:ext>
            </a:extLst>
          </a:blip>
          <a:srcRect l="19354" r="19549" b="3"/>
          <a:stretch/>
        </p:blipFill>
        <p:spPr bwMode="auto">
          <a:xfrm>
            <a:off x="9176724" y="2592433"/>
            <a:ext cx="1675825" cy="1673134"/>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634794E-A0AB-334F-E1CF-99BB22F1ED55}"/>
              </a:ext>
            </a:extLst>
          </p:cNvPr>
          <p:cNvPicPr>
            <a:picLocks noChangeAspect="1"/>
          </p:cNvPicPr>
          <p:nvPr/>
        </p:nvPicPr>
        <p:blipFill>
          <a:blip r:embed="rId9"/>
          <a:stretch>
            <a:fillRect/>
          </a:stretch>
        </p:blipFill>
        <p:spPr>
          <a:xfrm>
            <a:off x="9771253" y="3185616"/>
            <a:ext cx="486765" cy="486765"/>
          </a:xfrm>
          <a:prstGeom prst="rect">
            <a:avLst/>
          </a:prstGeom>
        </p:spPr>
      </p:pic>
      <p:pic>
        <p:nvPicPr>
          <p:cNvPr id="3" name="Picture 2" descr="Microsoft Defender for Endpoint (formerly Microsoft Defender ATP) -  Adapters | Axonius">
            <a:extLst>
              <a:ext uri="{FF2B5EF4-FFF2-40B4-BE49-F238E27FC236}">
                <a16:creationId xmlns:a16="http://schemas.microsoft.com/office/drawing/2014/main" id="{045D4CBA-B4AC-0AC5-0348-4FDBF76264D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28696" y="1280751"/>
            <a:ext cx="899934" cy="8999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BDC4F1-F9B3-9890-5228-B3E2612841C2}"/>
              </a:ext>
            </a:extLst>
          </p:cNvPr>
          <p:cNvSpPr txBox="1"/>
          <p:nvPr/>
        </p:nvSpPr>
        <p:spPr>
          <a:xfrm>
            <a:off x="7258766" y="2142115"/>
            <a:ext cx="1522908" cy="261610"/>
          </a:xfrm>
          <a:prstGeom prst="rect">
            <a:avLst/>
          </a:prstGeom>
          <a:noFill/>
        </p:spPr>
        <p:txBody>
          <a:bodyPr wrap="square" rtlCol="0">
            <a:spAutoFit/>
          </a:bodyPr>
          <a:lstStyle/>
          <a:p>
            <a:r>
              <a:rPr lang="en-US" sz="1100" dirty="0"/>
              <a:t>Defender for Endpoint</a:t>
            </a:r>
          </a:p>
        </p:txBody>
      </p:sp>
      <p:sp>
        <p:nvSpPr>
          <p:cNvPr id="6" name="TextBox 5">
            <a:extLst>
              <a:ext uri="{FF2B5EF4-FFF2-40B4-BE49-F238E27FC236}">
                <a16:creationId xmlns:a16="http://schemas.microsoft.com/office/drawing/2014/main" id="{1BE770FF-618E-8F7D-8D5A-F1BDC9E5F93F}"/>
              </a:ext>
            </a:extLst>
          </p:cNvPr>
          <p:cNvSpPr txBox="1"/>
          <p:nvPr/>
        </p:nvSpPr>
        <p:spPr>
          <a:xfrm>
            <a:off x="3906957" y="2146128"/>
            <a:ext cx="1439796" cy="261610"/>
          </a:xfrm>
          <a:prstGeom prst="rect">
            <a:avLst/>
          </a:prstGeom>
          <a:noFill/>
        </p:spPr>
        <p:txBody>
          <a:bodyPr wrap="square" rtlCol="0">
            <a:spAutoFit/>
          </a:bodyPr>
          <a:lstStyle/>
          <a:p>
            <a:r>
              <a:rPr lang="en-US" sz="1100" dirty="0"/>
              <a:t>Defender for Identity</a:t>
            </a:r>
          </a:p>
        </p:txBody>
      </p:sp>
      <p:sp>
        <p:nvSpPr>
          <p:cNvPr id="7" name="TextBox 6">
            <a:extLst>
              <a:ext uri="{FF2B5EF4-FFF2-40B4-BE49-F238E27FC236}">
                <a16:creationId xmlns:a16="http://schemas.microsoft.com/office/drawing/2014/main" id="{D126EE20-3024-4ABE-D375-D9BC041242E3}"/>
              </a:ext>
            </a:extLst>
          </p:cNvPr>
          <p:cNvSpPr txBox="1"/>
          <p:nvPr/>
        </p:nvSpPr>
        <p:spPr>
          <a:xfrm>
            <a:off x="390389" y="2146128"/>
            <a:ext cx="1604556" cy="261610"/>
          </a:xfrm>
          <a:prstGeom prst="rect">
            <a:avLst/>
          </a:prstGeom>
          <a:noFill/>
        </p:spPr>
        <p:txBody>
          <a:bodyPr wrap="square" rtlCol="0">
            <a:spAutoFit/>
          </a:bodyPr>
          <a:lstStyle/>
          <a:p>
            <a:r>
              <a:rPr lang="en-US" sz="1100" dirty="0"/>
              <a:t>Defender for Cloud Apps</a:t>
            </a:r>
          </a:p>
        </p:txBody>
      </p:sp>
      <p:pic>
        <p:nvPicPr>
          <p:cNvPr id="10" name="Picture 14" descr="Microsoft Cloud App Security - Adapters | Axonius">
            <a:extLst>
              <a:ext uri="{FF2B5EF4-FFF2-40B4-BE49-F238E27FC236}">
                <a16:creationId xmlns:a16="http://schemas.microsoft.com/office/drawing/2014/main" id="{5D3ADB47-45F8-6877-4C1E-A936658FC8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9901" y="1424232"/>
            <a:ext cx="725533" cy="6886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1" name="Connector: Elbow 10">
            <a:extLst>
              <a:ext uri="{FF2B5EF4-FFF2-40B4-BE49-F238E27FC236}">
                <a16:creationId xmlns:a16="http://schemas.microsoft.com/office/drawing/2014/main" id="{D48CAC1F-231E-8B92-1F36-17CEB1324CE6}"/>
              </a:ext>
            </a:extLst>
          </p:cNvPr>
          <p:cNvCxnSpPr>
            <a:cxnSpLocks/>
            <a:stCxn id="3" idx="1"/>
            <a:endCxn id="12" idx="3"/>
          </p:cNvCxnSpPr>
          <p:nvPr/>
        </p:nvCxnSpPr>
        <p:spPr>
          <a:xfrm rot="10800000" flipV="1">
            <a:off x="5003972" y="1730717"/>
            <a:ext cx="2524725" cy="8059"/>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12" name="Picture 4">
            <a:extLst>
              <a:ext uri="{FF2B5EF4-FFF2-40B4-BE49-F238E27FC236}">
                <a16:creationId xmlns:a16="http://schemas.microsoft.com/office/drawing/2014/main" id="{40C6DC02-FDB4-7BCC-F435-501DE829F562}"/>
              </a:ext>
            </a:extLst>
          </p:cNvPr>
          <p:cNvPicPr>
            <a:picLocks noChangeAspect="1" noChangeArrowheads="1"/>
          </p:cNvPicPr>
          <p:nvPr/>
        </p:nvPicPr>
        <p:blipFill rotWithShape="1">
          <a:blip r:embed="rId8">
            <a:alphaModFix/>
            <a:extLst>
              <a:ext uri="{28A0092B-C50C-407E-A947-70E740481C1C}">
                <a14:useLocalDpi xmlns:a14="http://schemas.microsoft.com/office/drawing/2010/main" val="0"/>
              </a:ext>
            </a:extLst>
          </a:blip>
          <a:srcRect l="19354" r="19549" b="3"/>
          <a:stretch/>
        </p:blipFill>
        <p:spPr bwMode="auto">
          <a:xfrm>
            <a:off x="4249738" y="1362266"/>
            <a:ext cx="754233" cy="753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78555A31-AF5A-11F8-0D21-DDBFB97922AB}"/>
              </a:ext>
            </a:extLst>
          </p:cNvPr>
          <p:cNvPicPr>
            <a:picLocks noChangeAspect="1"/>
          </p:cNvPicPr>
          <p:nvPr/>
        </p:nvPicPr>
        <p:blipFill>
          <a:blip r:embed="rId9"/>
          <a:stretch>
            <a:fillRect/>
          </a:stretch>
        </p:blipFill>
        <p:spPr>
          <a:xfrm>
            <a:off x="4533691" y="1636337"/>
            <a:ext cx="219077" cy="219077"/>
          </a:xfrm>
          <a:prstGeom prst="rect">
            <a:avLst/>
          </a:prstGeom>
        </p:spPr>
      </p:pic>
      <p:cxnSp>
        <p:nvCxnSpPr>
          <p:cNvPr id="14" name="Straight Connector 13">
            <a:extLst>
              <a:ext uri="{FF2B5EF4-FFF2-40B4-BE49-F238E27FC236}">
                <a16:creationId xmlns:a16="http://schemas.microsoft.com/office/drawing/2014/main" id="{0C548B28-3635-C5BE-1754-C058A0EF0A7C}"/>
              </a:ext>
            </a:extLst>
          </p:cNvPr>
          <p:cNvCxnSpPr>
            <a:cxnSpLocks/>
          </p:cNvCxnSpPr>
          <p:nvPr/>
        </p:nvCxnSpPr>
        <p:spPr>
          <a:xfrm>
            <a:off x="1702552" y="1769011"/>
            <a:ext cx="2462996" cy="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pic>
        <p:nvPicPr>
          <p:cNvPr id="15" name="Picture 2" descr="Microsoft 365 Defender Review | PCMag">
            <a:extLst>
              <a:ext uri="{FF2B5EF4-FFF2-40B4-BE49-F238E27FC236}">
                <a16:creationId xmlns:a16="http://schemas.microsoft.com/office/drawing/2014/main" id="{19B6553B-B8C9-F28A-5F19-33C0A8ADD96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9412" y="2930060"/>
            <a:ext cx="1316532" cy="74022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B546AC2-7D6C-EA00-3B3A-C132D5CCC317}"/>
              </a:ext>
            </a:extLst>
          </p:cNvPr>
          <p:cNvSpPr txBox="1"/>
          <p:nvPr/>
        </p:nvSpPr>
        <p:spPr>
          <a:xfrm>
            <a:off x="5398514" y="3694815"/>
            <a:ext cx="1578327" cy="261610"/>
          </a:xfrm>
          <a:prstGeom prst="rect">
            <a:avLst/>
          </a:prstGeom>
          <a:noFill/>
        </p:spPr>
        <p:txBody>
          <a:bodyPr wrap="square" rtlCol="0">
            <a:spAutoFit/>
          </a:bodyPr>
          <a:lstStyle/>
          <a:p>
            <a:r>
              <a:rPr lang="en-US" sz="1100" dirty="0"/>
              <a:t>Microsoft 365 Defender</a:t>
            </a:r>
          </a:p>
        </p:txBody>
      </p:sp>
      <p:pic>
        <p:nvPicPr>
          <p:cNvPr id="25" name="Picture 24" descr="Microsoft Sentinel | App Directory">
            <a:extLst>
              <a:ext uri="{FF2B5EF4-FFF2-40B4-BE49-F238E27FC236}">
                <a16:creationId xmlns:a16="http://schemas.microsoft.com/office/drawing/2014/main" id="{6767AD54-8888-3F9B-F605-A9645FD0811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34669" y="2930060"/>
            <a:ext cx="925287" cy="7402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EC13383B-41BA-8C7E-EB3B-FC2B804BD3DB}"/>
              </a:ext>
            </a:extLst>
          </p:cNvPr>
          <p:cNvSpPr txBox="1"/>
          <p:nvPr/>
        </p:nvSpPr>
        <p:spPr>
          <a:xfrm>
            <a:off x="2352094" y="3670288"/>
            <a:ext cx="1554863" cy="261610"/>
          </a:xfrm>
          <a:prstGeom prst="rect">
            <a:avLst/>
          </a:prstGeom>
          <a:noFill/>
        </p:spPr>
        <p:txBody>
          <a:bodyPr wrap="square" rtlCol="0">
            <a:spAutoFit/>
          </a:bodyPr>
          <a:lstStyle/>
          <a:p>
            <a:r>
              <a:rPr lang="en-US" sz="1100" dirty="0"/>
              <a:t>Microsoft Sentinel</a:t>
            </a:r>
          </a:p>
        </p:txBody>
      </p:sp>
      <p:cxnSp>
        <p:nvCxnSpPr>
          <p:cNvPr id="27" name="Connector: Elbow 26">
            <a:extLst>
              <a:ext uri="{FF2B5EF4-FFF2-40B4-BE49-F238E27FC236}">
                <a16:creationId xmlns:a16="http://schemas.microsoft.com/office/drawing/2014/main" id="{22F0AE95-5209-4BEC-8371-09B8C605AE0E}"/>
              </a:ext>
            </a:extLst>
          </p:cNvPr>
          <p:cNvCxnSpPr>
            <a:cxnSpLocks/>
            <a:stCxn id="15" idx="0"/>
            <a:endCxn id="6" idx="3"/>
          </p:cNvCxnSpPr>
          <p:nvPr/>
        </p:nvCxnSpPr>
        <p:spPr>
          <a:xfrm rot="16200000" flipV="1">
            <a:off x="5440653" y="2183034"/>
            <a:ext cx="653127" cy="84092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B1F9A8E-2843-4F7D-F33E-CB93DDAD6F68}"/>
              </a:ext>
            </a:extLst>
          </p:cNvPr>
          <p:cNvCxnSpPr>
            <a:cxnSpLocks/>
            <a:stCxn id="25" idx="0"/>
            <a:endCxn id="6" idx="1"/>
          </p:cNvCxnSpPr>
          <p:nvPr/>
        </p:nvCxnSpPr>
        <p:spPr>
          <a:xfrm rot="5400000" flipH="1" flipV="1">
            <a:off x="3125572" y="2148675"/>
            <a:ext cx="653127" cy="909644"/>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55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8" name="Straight Connector 147">
            <a:extLst>
              <a:ext uri="{FF2B5EF4-FFF2-40B4-BE49-F238E27FC236}">
                <a16:creationId xmlns:a16="http://schemas.microsoft.com/office/drawing/2014/main" id="{FFFB8FB2-C29A-026E-D676-06B34DB99D1B}"/>
              </a:ext>
              <a:ext uri="{C183D7F6-B498-43B3-948B-1728B52AA6E4}">
                <adec:decorative xmlns:adec="http://schemas.microsoft.com/office/drawing/2017/decorative" val="1"/>
              </a:ext>
            </a:extLst>
          </p:cNvPr>
          <p:cNvCxnSpPr>
            <a:cxnSpLocks/>
          </p:cNvCxnSpPr>
          <p:nvPr/>
        </p:nvCxnSpPr>
        <p:spPr>
          <a:xfrm>
            <a:off x="504993" y="2203009"/>
            <a:ext cx="11182015" cy="0"/>
          </a:xfrm>
          <a:prstGeom prst="line">
            <a:avLst/>
          </a:prstGeom>
          <a:solidFill>
            <a:schemeClr val="bg1"/>
          </a:solidFill>
          <a:ln w="38100" cap="rnd">
            <a:solidFill>
              <a:srgbClr val="E6E6E6"/>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6" name="Title 149">
            <a:extLst>
              <a:ext uri="{FF2B5EF4-FFF2-40B4-BE49-F238E27FC236}">
                <a16:creationId xmlns:a16="http://schemas.microsoft.com/office/drawing/2014/main" id="{10271CDE-F946-ABA9-9413-5B99C1287486}"/>
              </a:ext>
            </a:extLst>
          </p:cNvPr>
          <p:cNvSpPr txBox="1">
            <a:spLocks/>
          </p:cNvSpPr>
          <p:nvPr/>
        </p:nvSpPr>
        <p:spPr>
          <a:xfrm>
            <a:off x="2592560" y="772765"/>
            <a:ext cx="7006879" cy="849463"/>
          </a:xfrm>
          <a:prstGeom prst="rect">
            <a:avLst/>
          </a:prstGeom>
          <a:noFill/>
          <a:ln>
            <a:noFill/>
            <a:prstDash/>
          </a:ln>
          <a:effectLst/>
        </p:spPr>
        <p:txBody>
          <a:bodyPr rot="0" spcFirstLastPara="0" vertOverflow="overflow" horzOverflow="overflow" vert="horz" wrap="square" lIns="0" tIns="146304" rIns="182880" bIns="146304"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spcAft>
                <a:spcPts val="600"/>
              </a:spcAft>
              <a:defRPr/>
            </a:pPr>
            <a:r>
              <a:rPr lang="en-US" dirty="0">
                <a:solidFill>
                  <a:schemeClr val="accent1"/>
                </a:solidFill>
              </a:rPr>
              <a:t>Microsoft Defender for Cloud Apps</a:t>
            </a:r>
          </a:p>
        </p:txBody>
      </p:sp>
      <p:sp>
        <p:nvSpPr>
          <p:cNvPr id="149" name="Text Placeholder 3">
            <a:extLst>
              <a:ext uri="{FF2B5EF4-FFF2-40B4-BE49-F238E27FC236}">
                <a16:creationId xmlns:a16="http://schemas.microsoft.com/office/drawing/2014/main" id="{28DDCD42-357E-787F-3B78-97168ED08C75}"/>
              </a:ext>
            </a:extLst>
          </p:cNvPr>
          <p:cNvSpPr txBox="1">
            <a:spLocks/>
          </p:cNvSpPr>
          <p:nvPr/>
        </p:nvSpPr>
        <p:spPr>
          <a:xfrm>
            <a:off x="3919899" y="2008253"/>
            <a:ext cx="4352215" cy="389513"/>
          </a:xfrm>
          <a:prstGeom prst="roundRect">
            <a:avLst>
              <a:gd name="adj" fmla="val 50000"/>
            </a:avLst>
          </a:prstGeom>
          <a:solidFill>
            <a:schemeClr val="bg1"/>
          </a:solidFill>
        </p:spPr>
        <p:txBody>
          <a:bodyPr vert="horz" wrap="none" lIns="182880" tIns="0" rIns="182880" bIns="0" rtlCol="0" anchor="ctr" anchorCtr="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Segoe UI" panose="020B0502040204020203" pitchFamily="34" charset="0"/>
                <a:ea typeface="+mn-ea"/>
                <a:cs typeface="Segoe UI" panose="020B0502040204020203" pitchFamily="34" charset="0"/>
              </a:defRPr>
            </a:lvl1pPr>
            <a:lvl2pPr marL="2285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10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3pPr>
            <a:lvl4pPr marL="68565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4pPr>
            <a:lvl5pPr marL="914201"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800" dirty="0">
                <a:ln w="3175">
                  <a:noFill/>
                </a:ln>
                <a:gradFill>
                  <a:gsLst>
                    <a:gs pos="83000">
                      <a:schemeClr val="tx1"/>
                    </a:gs>
                    <a:gs pos="100000">
                      <a:schemeClr val="tx1"/>
                    </a:gs>
                  </a:gsLst>
                  <a:lin ang="5400000" scaled="1"/>
                </a:gradFill>
                <a:latin typeface="+mj-lt"/>
              </a:rPr>
              <a:t>Protect all your files and data in the cloud </a:t>
            </a:r>
          </a:p>
        </p:txBody>
      </p:sp>
      <p:sp>
        <p:nvSpPr>
          <p:cNvPr id="146" name="!! Stat 1 descrip">
            <a:extLst>
              <a:ext uri="{FF2B5EF4-FFF2-40B4-BE49-F238E27FC236}">
                <a16:creationId xmlns:a16="http://schemas.microsoft.com/office/drawing/2014/main" id="{8DF65003-0333-0BAF-368F-6B47A9D7C3EA}"/>
              </a:ext>
            </a:extLst>
          </p:cNvPr>
          <p:cNvSpPr txBox="1"/>
          <p:nvPr/>
        </p:nvSpPr>
        <p:spPr>
          <a:xfrm>
            <a:off x="675861" y="2620349"/>
            <a:ext cx="11011147" cy="1426865"/>
          </a:xfrm>
          <a:prstGeom prst="rect">
            <a:avLst/>
          </a:prstGeom>
          <a:noFill/>
        </p:spPr>
        <p:txBody>
          <a:bodyPr wrap="square" lIns="0" tIns="0" rIns="0" bIns="0" numCol="3" spcCol="274320" rtlCol="0">
            <a:noAutofit/>
          </a:bodyPr>
          <a:lstStyle>
            <a:defPPr>
              <a:defRPr lang="en-US"/>
            </a:defPPr>
            <a:lvl1pPr marR="0" lvl="0" indent="0" fontAlgn="auto">
              <a:lnSpc>
                <a:spcPct val="100000"/>
              </a:lnSpc>
              <a:spcBef>
                <a:spcPts val="0"/>
              </a:spcBef>
              <a:spcAft>
                <a:spcPts val="4800"/>
              </a:spcAft>
              <a:buClrTx/>
              <a:buSzTx/>
              <a:buFontTx/>
              <a:buNone/>
              <a:tabLst/>
              <a:defRPr kumimoji="0" b="0" i="0" u="none" strike="noStrike" cap="none" spc="0" normalizeH="0" baseline="0">
                <a:ln>
                  <a:noFill/>
                </a:ln>
                <a:gradFill>
                  <a:gsLst>
                    <a:gs pos="0">
                      <a:srgbClr val="282828"/>
                    </a:gs>
                    <a:gs pos="100000">
                      <a:srgbClr val="282828"/>
                    </a:gs>
                  </a:gsLst>
                  <a:lin ang="5400000" scaled="0"/>
                </a:gradFill>
                <a:effectLst/>
                <a:uLnTx/>
                <a:uFillTx/>
                <a:latin typeface="Segoe UI"/>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1800"/>
              </a:spcAft>
              <a:buClrTx/>
              <a:buSzTx/>
              <a:buFontTx/>
              <a:buNone/>
              <a:tabLst/>
              <a:defRPr/>
            </a:pPr>
            <a:r>
              <a:rPr lang="en-US" sz="1400" b="1" dirty="0">
                <a:gradFill>
                  <a:gsLst>
                    <a:gs pos="0">
                      <a:srgbClr val="0078D4"/>
                    </a:gs>
                    <a:gs pos="100000">
                      <a:srgbClr val="0078D4"/>
                    </a:gs>
                  </a:gsLst>
                  <a:lin ang="5400000" scaled="0"/>
                </a:gradFill>
              </a:rPr>
              <a:t>Identify cloud apps and services</a:t>
            </a:r>
            <a:endPar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endParaRPr>
          </a:p>
          <a:p>
            <a:pPr algn="ctr">
              <a:spcAft>
                <a:spcPts val="1800"/>
              </a:spcAft>
              <a:defRPr/>
            </a:pPr>
            <a:r>
              <a:rPr lang="en-US" sz="1400" dirty="0"/>
              <a:t>More than 16,000 cloud apps and services from our catalog and custom apps.</a:t>
            </a:r>
          </a:p>
          <a:p>
            <a:pPr marL="0" marR="0" lvl="0" indent="0" algn="ctr" defTabSz="914400" rtl="0" eaLnBrk="1" fontAlgn="auto" latinLnBrk="0" hangingPunct="1">
              <a:lnSpc>
                <a:spcPct val="100000"/>
              </a:lnSpc>
              <a:spcBef>
                <a:spcPts val="0"/>
              </a:spcBef>
              <a:spcAft>
                <a:spcPts val="1800"/>
              </a:spcAft>
              <a:buClrTx/>
              <a:buSzTx/>
              <a:buFontTx/>
              <a:buNone/>
              <a:tabLst/>
              <a:defRPr/>
            </a:pPr>
            <a:endPar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1800"/>
              </a:spcAft>
              <a:buClrTx/>
              <a:buSzTx/>
              <a:buFontTx/>
              <a:buNone/>
              <a:tabLst/>
              <a:defRPr/>
            </a:pPr>
            <a:endParaRPr lang="en-US" sz="1400" b="1" dirty="0">
              <a:gradFill>
                <a:gsLst>
                  <a:gs pos="0">
                    <a:srgbClr val="0078D4"/>
                  </a:gs>
                  <a:gs pos="100000">
                    <a:srgbClr val="0078D4"/>
                  </a:gs>
                </a:gsLst>
                <a:lin ang="5400000" scaled="0"/>
              </a:gradFill>
            </a:endParaRPr>
          </a:p>
          <a:p>
            <a:pPr marL="0" marR="0" lvl="0" indent="0" algn="ctr" defTabSz="914400" rtl="0" eaLnBrk="1" fontAlgn="auto" latinLnBrk="0" hangingPunct="1">
              <a:lnSpc>
                <a:spcPct val="100000"/>
              </a:lnSpc>
              <a:spcBef>
                <a:spcPts val="0"/>
              </a:spcBef>
              <a:spcAft>
                <a:spcPts val="1800"/>
              </a:spcAft>
              <a:buClrTx/>
              <a:buSzTx/>
              <a:buFontTx/>
              <a:buNone/>
              <a:tabLst/>
              <a:defRPr/>
            </a:pPr>
            <a:r>
              <a:rPr kumimoji="0" lang="en-US" sz="1400" b="1" i="0" u="none" strike="noStrike" kern="1200" cap="none" spc="0" normalizeH="0" baseline="0" noProof="0" dirty="0">
                <a:ln>
                  <a:noFill/>
                </a:ln>
                <a:gradFill>
                  <a:gsLst>
                    <a:gs pos="0">
                      <a:srgbClr val="0078D4"/>
                    </a:gs>
                    <a:gs pos="100000">
                      <a:srgbClr val="0078D4"/>
                    </a:gs>
                  </a:gsLst>
                  <a:lin ang="5400000" scaled="0"/>
                </a:gradFill>
                <a:effectLst/>
                <a:uLnTx/>
                <a:uFillTx/>
                <a:latin typeface="Segoe UI"/>
                <a:ea typeface="+mn-ea"/>
                <a:cs typeface="Segoe UI Semibold" panose="020B0702040204020203" pitchFamily="34" charset="0"/>
              </a:rPr>
              <a:t>Understand risk and usage patterns</a:t>
            </a:r>
          </a:p>
          <a:p>
            <a:pPr marL="0" marR="0" lvl="0" indent="0" algn="ctr" defTabSz="914400" rtl="0" eaLnBrk="1" fontAlgn="auto" latinLnBrk="0" hangingPunct="1">
              <a:lnSpc>
                <a:spcPct val="100000"/>
              </a:lnSpc>
              <a:spcBef>
                <a:spcPts val="0"/>
              </a:spcBef>
              <a:spcAft>
                <a:spcPts val="1800"/>
              </a:spcAft>
              <a:buClrTx/>
              <a:buSzTx/>
              <a:buFontTx/>
              <a:buNone/>
              <a:tabLst/>
              <a:defRPr/>
            </a:pPr>
            <a:r>
              <a:rPr lang="en-US" sz="1400" dirty="0"/>
              <a:t>Assess across risk factors, compliance and regulatory certifications, industry standards, and recommended best practices. Also see traffic data, app categories, top users, and machine-based investigation through Defender for Endpoint</a:t>
            </a:r>
            <a:r>
              <a:rPr kumimoji="0" lang="en-US" sz="1400" b="0" i="0" u="none" strike="noStrike" kern="1200" cap="none" spc="0" normalizeH="0" baseline="0" noProof="0" dirty="0">
                <a:ln>
                  <a:noFill/>
                </a:ln>
                <a:gradFill>
                  <a:gsLst>
                    <a:gs pos="0">
                      <a:srgbClr val="282828"/>
                    </a:gs>
                    <a:gs pos="100000">
                      <a:srgbClr val="282828"/>
                    </a:gs>
                  </a:gsLst>
                  <a:lin ang="5400000" scaled="0"/>
                </a:gradFill>
                <a:effectLst/>
                <a:uLnTx/>
                <a:uFillTx/>
                <a:latin typeface="Segoe UI"/>
                <a:ea typeface="+mn-ea"/>
                <a:cs typeface="Segoe UI Semibold" panose="020B0702040204020203" pitchFamily="34" charset="0"/>
              </a:rPr>
              <a:t>.</a:t>
            </a:r>
            <a:endParaRPr lang="en-US" sz="1400" dirty="0"/>
          </a:p>
          <a:p>
            <a:pPr marL="0" marR="0" lvl="0" indent="0" algn="ctr" defTabSz="914400" rtl="0" eaLnBrk="1" fontAlgn="auto" latinLnBrk="0" hangingPunct="1">
              <a:lnSpc>
                <a:spcPct val="100000"/>
              </a:lnSpc>
              <a:spcBef>
                <a:spcPts val="0"/>
              </a:spcBef>
              <a:spcAft>
                <a:spcPts val="1800"/>
              </a:spcAft>
              <a:buClrTx/>
              <a:buSzTx/>
              <a:buFontTx/>
              <a:buNone/>
              <a:tabLst/>
              <a:defRPr/>
            </a:pPr>
            <a:r>
              <a:rPr lang="en-US" sz="1400" b="1" dirty="0">
                <a:gradFill>
                  <a:gsLst>
                    <a:gs pos="0">
                      <a:srgbClr val="0078D4"/>
                    </a:gs>
                    <a:gs pos="100000">
                      <a:srgbClr val="0078D4"/>
                    </a:gs>
                  </a:gsLst>
                  <a:lin ang="5400000" scaled="0"/>
                </a:gradFill>
              </a:rPr>
              <a:t>Take control </a:t>
            </a:r>
          </a:p>
          <a:p>
            <a:pPr marL="0" marR="0" lvl="0" indent="0" algn="ctr" defTabSz="914400" rtl="0" eaLnBrk="1" fontAlgn="auto" latinLnBrk="0" hangingPunct="1">
              <a:lnSpc>
                <a:spcPct val="100000"/>
              </a:lnSpc>
              <a:spcBef>
                <a:spcPts val="0"/>
              </a:spcBef>
              <a:spcAft>
                <a:spcPts val="1800"/>
              </a:spcAft>
              <a:buClrTx/>
              <a:buSzTx/>
              <a:buFontTx/>
              <a:buNone/>
              <a:tabLst/>
              <a:defRPr/>
            </a:pPr>
            <a:r>
              <a:rPr lang="en-US" sz="1400" dirty="0">
                <a:solidFill>
                  <a:schemeClr val="tx1"/>
                </a:solidFill>
              </a:rPr>
              <a:t>See the apps in your environment through sanctioned or unsanctioned categories, onboard apps to Azure AD, and block apps natively through Zscaler or Microsoft Defender for Endpoint</a:t>
            </a:r>
            <a:r>
              <a:rPr lang="en-US" sz="1400" dirty="0"/>
              <a:t>.</a:t>
            </a:r>
          </a:p>
        </p:txBody>
      </p:sp>
      <p:sp>
        <p:nvSpPr>
          <p:cNvPr id="2" name="Title 1">
            <a:extLst>
              <a:ext uri="{FF2B5EF4-FFF2-40B4-BE49-F238E27FC236}">
                <a16:creationId xmlns:a16="http://schemas.microsoft.com/office/drawing/2014/main" id="{1C49E21D-AFCF-153B-9093-8BB780AE002E}"/>
              </a:ext>
            </a:extLst>
          </p:cNvPr>
          <p:cNvSpPr>
            <a:spLocks noGrp="1"/>
          </p:cNvSpPr>
          <p:nvPr>
            <p:ph type="title"/>
          </p:nvPr>
        </p:nvSpPr>
        <p:spPr>
          <a:xfrm>
            <a:off x="-16574" y="-650420"/>
            <a:ext cx="11018520" cy="369332"/>
          </a:xfrm>
        </p:spPr>
        <p:txBody>
          <a:bodyPr/>
          <a:lstStyle/>
          <a:p>
            <a:pPr rtl="0" eaLnBrk="1" latinLnBrk="0" hangingPunct="1"/>
            <a:r>
              <a:rPr lang="en-US" sz="1200" kern="1200" dirty="0">
                <a:effectLst/>
                <a:latin typeface="Segoe UI" panose="020B0502040204020203" pitchFamily="34" charset="0"/>
                <a:cs typeface="+mn-cs"/>
              </a:rPr>
              <a:t>Microsoft Defender for Office 365</a:t>
            </a:r>
            <a:endParaRPr lang="en-US" sz="1200" dirty="0">
              <a:effectLst/>
            </a:endParaRPr>
          </a:p>
          <a:p>
            <a:endParaRPr lang="en-US" sz="1200" dirty="0"/>
          </a:p>
        </p:txBody>
      </p:sp>
      <p:sp>
        <p:nvSpPr>
          <p:cNvPr id="3" name="magnify">
            <a:extLst>
              <a:ext uri="{FF2B5EF4-FFF2-40B4-BE49-F238E27FC236}">
                <a16:creationId xmlns:a16="http://schemas.microsoft.com/office/drawing/2014/main" id="{26B4B78E-9530-7A05-F5FF-5C5F9F86E12A}"/>
              </a:ext>
              <a:ext uri="{C183D7F6-B498-43B3-948B-1728B52AA6E4}">
                <adec:decorative xmlns:adec="http://schemas.microsoft.com/office/drawing/2017/decorative" val="1"/>
              </a:ext>
            </a:extLst>
          </p:cNvPr>
          <p:cNvSpPr>
            <a:spLocks noChangeAspect="1" noEditPoints="1"/>
          </p:cNvSpPr>
          <p:nvPr/>
        </p:nvSpPr>
        <p:spPr bwMode="auto">
          <a:xfrm flipH="1">
            <a:off x="1691781" y="4842342"/>
            <a:ext cx="932215" cy="91440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2540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4" name="Group 3">
            <a:extLst>
              <a:ext uri="{FF2B5EF4-FFF2-40B4-BE49-F238E27FC236}">
                <a16:creationId xmlns:a16="http://schemas.microsoft.com/office/drawing/2014/main" id="{742D1764-3BE6-A13C-ED8B-AFB509ECBEE1}"/>
              </a:ext>
              <a:ext uri="{C183D7F6-B498-43B3-948B-1728B52AA6E4}">
                <adec:decorative xmlns:adec="http://schemas.microsoft.com/office/drawing/2017/decorative" val="1"/>
              </a:ext>
            </a:extLst>
          </p:cNvPr>
          <p:cNvGrpSpPr>
            <a:grpSpLocks noChangeAspect="1"/>
          </p:cNvGrpSpPr>
          <p:nvPr/>
        </p:nvGrpSpPr>
        <p:grpSpPr>
          <a:xfrm>
            <a:off x="4388340" y="4842342"/>
            <a:ext cx="929392" cy="914400"/>
            <a:chOff x="6155629" y="1829447"/>
            <a:chExt cx="579016" cy="569676"/>
          </a:xfrm>
        </p:grpSpPr>
        <p:sp>
          <p:nvSpPr>
            <p:cNvPr id="5" name="Freeform 29">
              <a:extLst>
                <a:ext uri="{FF2B5EF4-FFF2-40B4-BE49-F238E27FC236}">
                  <a16:creationId xmlns:a16="http://schemas.microsoft.com/office/drawing/2014/main" id="{1F788614-9899-13BE-D52E-C5D4A6868E3B}"/>
                </a:ext>
              </a:extLst>
            </p:cNvPr>
            <p:cNvSpPr>
              <a:spLocks/>
            </p:cNvSpPr>
            <p:nvPr/>
          </p:nvSpPr>
          <p:spPr bwMode="auto">
            <a:xfrm>
              <a:off x="6247462" y="1829447"/>
              <a:ext cx="396906" cy="569676"/>
            </a:xfrm>
            <a:custGeom>
              <a:avLst/>
              <a:gdLst>
                <a:gd name="T0" fmla="*/ 486 w 486"/>
                <a:gd name="T1" fmla="*/ 697 h 697"/>
                <a:gd name="T2" fmla="*/ 486 w 486"/>
                <a:gd name="T3" fmla="*/ 487 h 697"/>
                <a:gd name="T4" fmla="*/ 486 w 486"/>
                <a:gd name="T5" fmla="*/ 354 h 697"/>
                <a:gd name="T6" fmla="*/ 486 w 486"/>
                <a:gd name="T7" fmla="*/ 243 h 697"/>
                <a:gd name="T8" fmla="*/ 243 w 486"/>
                <a:gd name="T9" fmla="*/ 0 h 697"/>
                <a:gd name="T10" fmla="*/ 243 w 486"/>
                <a:gd name="T11" fmla="*/ 0 h 697"/>
                <a:gd name="T12" fmla="*/ 0 w 486"/>
                <a:gd name="T13" fmla="*/ 243 h 697"/>
                <a:gd name="T14" fmla="*/ 0 w 486"/>
                <a:gd name="T15" fmla="*/ 387 h 697"/>
                <a:gd name="T16" fmla="*/ 55 w 486"/>
                <a:gd name="T17" fmla="*/ 387 h 697"/>
                <a:gd name="T18" fmla="*/ 55 w 486"/>
                <a:gd name="T19" fmla="*/ 531 h 697"/>
                <a:gd name="T20" fmla="*/ 232 w 486"/>
                <a:gd name="T21" fmla="*/ 531 h 697"/>
                <a:gd name="T22" fmla="*/ 232 w 486"/>
                <a:gd name="T23" fmla="*/ 686 h 697"/>
                <a:gd name="T24" fmla="*/ 143 w 486"/>
                <a:gd name="T25" fmla="*/ 686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6" h="697">
                  <a:moveTo>
                    <a:pt x="486" y="697"/>
                  </a:moveTo>
                  <a:cubicBezTo>
                    <a:pt x="486" y="487"/>
                    <a:pt x="486" y="487"/>
                    <a:pt x="486" y="487"/>
                  </a:cubicBezTo>
                  <a:cubicBezTo>
                    <a:pt x="486" y="354"/>
                    <a:pt x="486" y="354"/>
                    <a:pt x="486" y="354"/>
                  </a:cubicBezTo>
                  <a:cubicBezTo>
                    <a:pt x="486" y="243"/>
                    <a:pt x="486" y="243"/>
                    <a:pt x="486" y="243"/>
                  </a:cubicBezTo>
                  <a:cubicBezTo>
                    <a:pt x="486" y="109"/>
                    <a:pt x="377" y="0"/>
                    <a:pt x="243" y="0"/>
                  </a:cubicBezTo>
                  <a:cubicBezTo>
                    <a:pt x="243" y="0"/>
                    <a:pt x="243" y="0"/>
                    <a:pt x="243" y="0"/>
                  </a:cubicBezTo>
                  <a:cubicBezTo>
                    <a:pt x="109" y="0"/>
                    <a:pt x="0" y="109"/>
                    <a:pt x="0" y="243"/>
                  </a:cubicBezTo>
                  <a:cubicBezTo>
                    <a:pt x="0" y="387"/>
                    <a:pt x="0" y="387"/>
                    <a:pt x="0" y="387"/>
                  </a:cubicBezTo>
                  <a:cubicBezTo>
                    <a:pt x="55" y="387"/>
                    <a:pt x="55" y="387"/>
                    <a:pt x="55" y="387"/>
                  </a:cubicBezTo>
                  <a:cubicBezTo>
                    <a:pt x="55" y="531"/>
                    <a:pt x="55" y="531"/>
                    <a:pt x="55" y="531"/>
                  </a:cubicBezTo>
                  <a:cubicBezTo>
                    <a:pt x="232" y="531"/>
                    <a:pt x="232" y="531"/>
                    <a:pt x="232" y="531"/>
                  </a:cubicBezTo>
                  <a:cubicBezTo>
                    <a:pt x="232" y="686"/>
                    <a:pt x="232" y="686"/>
                    <a:pt x="232" y="686"/>
                  </a:cubicBezTo>
                  <a:cubicBezTo>
                    <a:pt x="143" y="686"/>
                    <a:pt x="143" y="686"/>
                    <a:pt x="143" y="686"/>
                  </a:cubicBezTo>
                </a:path>
              </a:pathLst>
            </a:custGeom>
            <a:noFill/>
            <a:ln w="254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7" name="Line 30">
              <a:extLst>
                <a:ext uri="{FF2B5EF4-FFF2-40B4-BE49-F238E27FC236}">
                  <a16:creationId xmlns:a16="http://schemas.microsoft.com/office/drawing/2014/main" id="{39ED62DE-7E80-47DA-6E85-314A21F98138}"/>
                </a:ext>
              </a:extLst>
            </p:cNvPr>
            <p:cNvSpPr>
              <a:spLocks noChangeShapeType="1"/>
            </p:cNvSpPr>
            <p:nvPr/>
          </p:nvSpPr>
          <p:spPr bwMode="auto">
            <a:xfrm>
              <a:off x="6418676" y="2262151"/>
              <a:ext cx="54478"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8" name="Line 31">
              <a:extLst>
                <a:ext uri="{FF2B5EF4-FFF2-40B4-BE49-F238E27FC236}">
                  <a16:creationId xmlns:a16="http://schemas.microsoft.com/office/drawing/2014/main" id="{30D0AF45-1200-1804-10A9-2818DE6FA82F}"/>
                </a:ext>
              </a:extLst>
            </p:cNvPr>
            <p:cNvSpPr>
              <a:spLocks noChangeShapeType="1"/>
            </p:cNvSpPr>
            <p:nvPr/>
          </p:nvSpPr>
          <p:spPr bwMode="auto">
            <a:xfrm>
              <a:off x="6200767" y="1936845"/>
              <a:ext cx="191449" cy="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9" name="Freeform 32">
              <a:extLst>
                <a:ext uri="{FF2B5EF4-FFF2-40B4-BE49-F238E27FC236}">
                  <a16:creationId xmlns:a16="http://schemas.microsoft.com/office/drawing/2014/main" id="{ABA5EAF4-A2D5-F4D6-DD74-A11C918013CB}"/>
                </a:ext>
              </a:extLst>
            </p:cNvPr>
            <p:cNvSpPr>
              <a:spLocks/>
            </p:cNvSpPr>
            <p:nvPr/>
          </p:nvSpPr>
          <p:spPr bwMode="auto">
            <a:xfrm>
              <a:off x="6364199" y="1910384"/>
              <a:ext cx="28017" cy="54478"/>
            </a:xfrm>
            <a:custGeom>
              <a:avLst/>
              <a:gdLst>
                <a:gd name="T0" fmla="*/ 0 w 18"/>
                <a:gd name="T1" fmla="*/ 35 h 35"/>
                <a:gd name="T2" fmla="*/ 18 w 18"/>
                <a:gd name="T3" fmla="*/ 17 h 35"/>
                <a:gd name="T4" fmla="*/ 0 w 18"/>
                <a:gd name="T5" fmla="*/ 0 h 35"/>
              </a:gdLst>
              <a:ahLst/>
              <a:cxnLst>
                <a:cxn ang="0">
                  <a:pos x="T0" y="T1"/>
                </a:cxn>
                <a:cxn ang="0">
                  <a:pos x="T2" y="T3"/>
                </a:cxn>
                <a:cxn ang="0">
                  <a:pos x="T4" y="T5"/>
                </a:cxn>
              </a:cxnLst>
              <a:rect l="0" t="0" r="r" b="b"/>
              <a:pathLst>
                <a:path w="18" h="35">
                  <a:moveTo>
                    <a:pt x="0" y="35"/>
                  </a:moveTo>
                  <a:lnTo>
                    <a:pt x="18" y="17"/>
                  </a:lnTo>
                  <a:lnTo>
                    <a:pt x="0" y="0"/>
                  </a:lnTo>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10" name="Line 33">
              <a:extLst>
                <a:ext uri="{FF2B5EF4-FFF2-40B4-BE49-F238E27FC236}">
                  <a16:creationId xmlns:a16="http://schemas.microsoft.com/office/drawing/2014/main" id="{9C920957-583A-C5AD-1DF2-E55737AD0C11}"/>
                </a:ext>
              </a:extLst>
            </p:cNvPr>
            <p:cNvSpPr>
              <a:spLocks noChangeShapeType="1"/>
            </p:cNvSpPr>
            <p:nvPr/>
          </p:nvSpPr>
          <p:spPr bwMode="auto">
            <a:xfrm>
              <a:off x="6228784" y="2009999"/>
              <a:ext cx="180553" cy="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11" name="Freeform 34">
              <a:extLst>
                <a:ext uri="{FF2B5EF4-FFF2-40B4-BE49-F238E27FC236}">
                  <a16:creationId xmlns:a16="http://schemas.microsoft.com/office/drawing/2014/main" id="{FE5E41C7-A8B8-E276-1DC7-1F29A2CFFA47}"/>
                </a:ext>
              </a:extLst>
            </p:cNvPr>
            <p:cNvSpPr>
              <a:spLocks/>
            </p:cNvSpPr>
            <p:nvPr/>
          </p:nvSpPr>
          <p:spPr bwMode="auto">
            <a:xfrm>
              <a:off x="6382877" y="1981983"/>
              <a:ext cx="26461" cy="54478"/>
            </a:xfrm>
            <a:custGeom>
              <a:avLst/>
              <a:gdLst>
                <a:gd name="T0" fmla="*/ 0 w 17"/>
                <a:gd name="T1" fmla="*/ 35 h 35"/>
                <a:gd name="T2" fmla="*/ 17 w 17"/>
                <a:gd name="T3" fmla="*/ 18 h 35"/>
                <a:gd name="T4" fmla="*/ 0 w 17"/>
                <a:gd name="T5" fmla="*/ 0 h 35"/>
              </a:gdLst>
              <a:ahLst/>
              <a:cxnLst>
                <a:cxn ang="0">
                  <a:pos x="T0" y="T1"/>
                </a:cxn>
                <a:cxn ang="0">
                  <a:pos x="T2" y="T3"/>
                </a:cxn>
                <a:cxn ang="0">
                  <a:pos x="T4" y="T5"/>
                </a:cxn>
              </a:cxnLst>
              <a:rect l="0" t="0" r="r" b="b"/>
              <a:pathLst>
                <a:path w="17" h="35">
                  <a:moveTo>
                    <a:pt x="0" y="35"/>
                  </a:moveTo>
                  <a:lnTo>
                    <a:pt x="17" y="18"/>
                  </a:lnTo>
                  <a:lnTo>
                    <a:pt x="0" y="0"/>
                  </a:lnTo>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12" name="Line 35">
              <a:extLst>
                <a:ext uri="{FF2B5EF4-FFF2-40B4-BE49-F238E27FC236}">
                  <a16:creationId xmlns:a16="http://schemas.microsoft.com/office/drawing/2014/main" id="{B43D8D86-403F-9FC5-ADBD-3AF5A96017BC}"/>
                </a:ext>
              </a:extLst>
            </p:cNvPr>
            <p:cNvSpPr>
              <a:spLocks noChangeShapeType="1"/>
            </p:cNvSpPr>
            <p:nvPr/>
          </p:nvSpPr>
          <p:spPr bwMode="auto">
            <a:xfrm flipH="1">
              <a:off x="6527630" y="2045799"/>
              <a:ext cx="207014" cy="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13" name="Freeform 36">
              <a:extLst>
                <a:ext uri="{FF2B5EF4-FFF2-40B4-BE49-F238E27FC236}">
                  <a16:creationId xmlns:a16="http://schemas.microsoft.com/office/drawing/2014/main" id="{758321EB-4754-67EE-15F7-E3D4CC183DC3}"/>
                </a:ext>
              </a:extLst>
            </p:cNvPr>
            <p:cNvSpPr>
              <a:spLocks/>
            </p:cNvSpPr>
            <p:nvPr/>
          </p:nvSpPr>
          <p:spPr bwMode="auto">
            <a:xfrm>
              <a:off x="6527630" y="2017782"/>
              <a:ext cx="26461" cy="56034"/>
            </a:xfrm>
            <a:custGeom>
              <a:avLst/>
              <a:gdLst>
                <a:gd name="T0" fmla="*/ 17 w 17"/>
                <a:gd name="T1" fmla="*/ 0 h 36"/>
                <a:gd name="T2" fmla="*/ 0 w 17"/>
                <a:gd name="T3" fmla="*/ 18 h 36"/>
                <a:gd name="T4" fmla="*/ 17 w 17"/>
                <a:gd name="T5" fmla="*/ 36 h 36"/>
              </a:gdLst>
              <a:ahLst/>
              <a:cxnLst>
                <a:cxn ang="0">
                  <a:pos x="T0" y="T1"/>
                </a:cxn>
                <a:cxn ang="0">
                  <a:pos x="T2" y="T3"/>
                </a:cxn>
                <a:cxn ang="0">
                  <a:pos x="T4" y="T5"/>
                </a:cxn>
              </a:cxnLst>
              <a:rect l="0" t="0" r="r" b="b"/>
              <a:pathLst>
                <a:path w="17" h="36">
                  <a:moveTo>
                    <a:pt x="17" y="0"/>
                  </a:moveTo>
                  <a:lnTo>
                    <a:pt x="0" y="18"/>
                  </a:lnTo>
                  <a:lnTo>
                    <a:pt x="17" y="36"/>
                  </a:lnTo>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14" name="Line 37">
              <a:extLst>
                <a:ext uri="{FF2B5EF4-FFF2-40B4-BE49-F238E27FC236}">
                  <a16:creationId xmlns:a16="http://schemas.microsoft.com/office/drawing/2014/main" id="{327E9C71-D111-7CCF-9BDD-07A19E733F38}"/>
                </a:ext>
              </a:extLst>
            </p:cNvPr>
            <p:cNvSpPr>
              <a:spLocks noChangeShapeType="1"/>
            </p:cNvSpPr>
            <p:nvPr/>
          </p:nvSpPr>
          <p:spPr bwMode="auto">
            <a:xfrm flipH="1">
              <a:off x="6508953" y="1974200"/>
              <a:ext cx="154093" cy="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15" name="Freeform 38">
              <a:extLst>
                <a:ext uri="{FF2B5EF4-FFF2-40B4-BE49-F238E27FC236}">
                  <a16:creationId xmlns:a16="http://schemas.microsoft.com/office/drawing/2014/main" id="{BFB89E58-EDF7-A58D-7B5F-13C9E086B4FB}"/>
                </a:ext>
              </a:extLst>
            </p:cNvPr>
            <p:cNvSpPr>
              <a:spLocks/>
            </p:cNvSpPr>
            <p:nvPr/>
          </p:nvSpPr>
          <p:spPr bwMode="auto">
            <a:xfrm>
              <a:off x="6508953" y="1946184"/>
              <a:ext cx="28017" cy="54478"/>
            </a:xfrm>
            <a:custGeom>
              <a:avLst/>
              <a:gdLst>
                <a:gd name="T0" fmla="*/ 18 w 18"/>
                <a:gd name="T1" fmla="*/ 0 h 35"/>
                <a:gd name="T2" fmla="*/ 0 w 18"/>
                <a:gd name="T3" fmla="*/ 18 h 35"/>
                <a:gd name="T4" fmla="*/ 18 w 18"/>
                <a:gd name="T5" fmla="*/ 35 h 35"/>
              </a:gdLst>
              <a:ahLst/>
              <a:cxnLst>
                <a:cxn ang="0">
                  <a:pos x="T0" y="T1"/>
                </a:cxn>
                <a:cxn ang="0">
                  <a:pos x="T2" y="T3"/>
                </a:cxn>
                <a:cxn ang="0">
                  <a:pos x="T4" y="T5"/>
                </a:cxn>
              </a:cxnLst>
              <a:rect l="0" t="0" r="r" b="b"/>
              <a:pathLst>
                <a:path w="18" h="35">
                  <a:moveTo>
                    <a:pt x="18" y="0"/>
                  </a:moveTo>
                  <a:lnTo>
                    <a:pt x="0" y="18"/>
                  </a:lnTo>
                  <a:lnTo>
                    <a:pt x="18" y="35"/>
                  </a:lnTo>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16" name="Line 39">
              <a:extLst>
                <a:ext uri="{FF2B5EF4-FFF2-40B4-BE49-F238E27FC236}">
                  <a16:creationId xmlns:a16="http://schemas.microsoft.com/office/drawing/2014/main" id="{5EE690FD-35D4-C240-1EEA-100C4C90E890}"/>
                </a:ext>
              </a:extLst>
            </p:cNvPr>
            <p:cNvSpPr>
              <a:spLocks noChangeShapeType="1"/>
            </p:cNvSpPr>
            <p:nvPr/>
          </p:nvSpPr>
          <p:spPr bwMode="auto">
            <a:xfrm flipH="1">
              <a:off x="6155629" y="1936845"/>
              <a:ext cx="28017"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17" name="Line 40">
              <a:extLst>
                <a:ext uri="{FF2B5EF4-FFF2-40B4-BE49-F238E27FC236}">
                  <a16:creationId xmlns:a16="http://schemas.microsoft.com/office/drawing/2014/main" id="{72BABBEE-44EE-5017-D64D-D7FF4F2EF899}"/>
                </a:ext>
              </a:extLst>
            </p:cNvPr>
            <p:cNvSpPr>
              <a:spLocks noChangeShapeType="1"/>
            </p:cNvSpPr>
            <p:nvPr/>
          </p:nvSpPr>
          <p:spPr bwMode="auto">
            <a:xfrm flipH="1">
              <a:off x="6192985" y="2009999"/>
              <a:ext cx="17122"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18" name="Line 41">
              <a:extLst>
                <a:ext uri="{FF2B5EF4-FFF2-40B4-BE49-F238E27FC236}">
                  <a16:creationId xmlns:a16="http://schemas.microsoft.com/office/drawing/2014/main" id="{507BEE22-7329-A7BF-9B61-4B23B80A7C5C}"/>
                </a:ext>
              </a:extLst>
            </p:cNvPr>
            <p:cNvSpPr>
              <a:spLocks noChangeShapeType="1"/>
            </p:cNvSpPr>
            <p:nvPr/>
          </p:nvSpPr>
          <p:spPr bwMode="auto">
            <a:xfrm flipH="1">
              <a:off x="6155629" y="2009999"/>
              <a:ext cx="18678"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19" name="Line 42">
              <a:extLst>
                <a:ext uri="{FF2B5EF4-FFF2-40B4-BE49-F238E27FC236}">
                  <a16:creationId xmlns:a16="http://schemas.microsoft.com/office/drawing/2014/main" id="{410E5ED7-5C3C-290A-91BB-3F75EBD08E41}"/>
                </a:ext>
              </a:extLst>
            </p:cNvPr>
            <p:cNvSpPr>
              <a:spLocks noChangeShapeType="1"/>
            </p:cNvSpPr>
            <p:nvPr/>
          </p:nvSpPr>
          <p:spPr bwMode="auto">
            <a:xfrm>
              <a:off x="6681724" y="1974200"/>
              <a:ext cx="17122"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20" name="Line 43">
              <a:extLst>
                <a:ext uri="{FF2B5EF4-FFF2-40B4-BE49-F238E27FC236}">
                  <a16:creationId xmlns:a16="http://schemas.microsoft.com/office/drawing/2014/main" id="{F7E10DC8-70AF-B174-B1A7-FA7357A10CCC}"/>
                </a:ext>
              </a:extLst>
            </p:cNvPr>
            <p:cNvSpPr>
              <a:spLocks noChangeShapeType="1"/>
            </p:cNvSpPr>
            <p:nvPr/>
          </p:nvSpPr>
          <p:spPr bwMode="auto">
            <a:xfrm>
              <a:off x="6717523" y="1974200"/>
              <a:ext cx="17122"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21" name="Line 44">
              <a:extLst>
                <a:ext uri="{FF2B5EF4-FFF2-40B4-BE49-F238E27FC236}">
                  <a16:creationId xmlns:a16="http://schemas.microsoft.com/office/drawing/2014/main" id="{A8003EDA-91B7-573B-E838-A74E5B590C6B}"/>
                </a:ext>
              </a:extLst>
            </p:cNvPr>
            <p:cNvSpPr>
              <a:spLocks noChangeShapeType="1"/>
            </p:cNvSpPr>
            <p:nvPr/>
          </p:nvSpPr>
          <p:spPr bwMode="auto">
            <a:xfrm>
              <a:off x="6635028" y="1891706"/>
              <a:ext cx="18678"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22" name="Line 45">
              <a:extLst>
                <a:ext uri="{FF2B5EF4-FFF2-40B4-BE49-F238E27FC236}">
                  <a16:creationId xmlns:a16="http://schemas.microsoft.com/office/drawing/2014/main" id="{D2E17DD8-BBD6-A91D-9E6A-2DF479B2E68C}"/>
                </a:ext>
              </a:extLst>
            </p:cNvPr>
            <p:cNvSpPr>
              <a:spLocks noChangeShapeType="1"/>
            </p:cNvSpPr>
            <p:nvPr/>
          </p:nvSpPr>
          <p:spPr bwMode="auto">
            <a:xfrm>
              <a:off x="6672384" y="1891706"/>
              <a:ext cx="18678"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23" name="Line 46">
              <a:extLst>
                <a:ext uri="{FF2B5EF4-FFF2-40B4-BE49-F238E27FC236}">
                  <a16:creationId xmlns:a16="http://schemas.microsoft.com/office/drawing/2014/main" id="{6B976F5F-D61B-C9C2-E8D7-F0B0F5925EA6}"/>
                </a:ext>
              </a:extLst>
            </p:cNvPr>
            <p:cNvSpPr>
              <a:spLocks noChangeShapeType="1"/>
            </p:cNvSpPr>
            <p:nvPr/>
          </p:nvSpPr>
          <p:spPr bwMode="auto">
            <a:xfrm>
              <a:off x="6708183" y="1891706"/>
              <a:ext cx="18678"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24" name="Line 47">
              <a:extLst>
                <a:ext uri="{FF2B5EF4-FFF2-40B4-BE49-F238E27FC236}">
                  <a16:creationId xmlns:a16="http://schemas.microsoft.com/office/drawing/2014/main" id="{DB029FF5-2840-4297-28CA-E50DC40803CF}"/>
                </a:ext>
              </a:extLst>
            </p:cNvPr>
            <p:cNvSpPr>
              <a:spLocks noChangeShapeType="1"/>
            </p:cNvSpPr>
            <p:nvPr/>
          </p:nvSpPr>
          <p:spPr bwMode="auto">
            <a:xfrm>
              <a:off x="6192985" y="1855907"/>
              <a:ext cx="17122"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25" name="Line 48">
              <a:extLst>
                <a:ext uri="{FF2B5EF4-FFF2-40B4-BE49-F238E27FC236}">
                  <a16:creationId xmlns:a16="http://schemas.microsoft.com/office/drawing/2014/main" id="{6F63C76F-9B37-3407-7E82-134811FB7125}"/>
                </a:ext>
              </a:extLst>
            </p:cNvPr>
            <p:cNvSpPr>
              <a:spLocks noChangeShapeType="1"/>
            </p:cNvSpPr>
            <p:nvPr/>
          </p:nvSpPr>
          <p:spPr bwMode="auto">
            <a:xfrm>
              <a:off x="6228784" y="1855907"/>
              <a:ext cx="18678"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26" name="Line 49">
              <a:extLst>
                <a:ext uri="{FF2B5EF4-FFF2-40B4-BE49-F238E27FC236}">
                  <a16:creationId xmlns:a16="http://schemas.microsoft.com/office/drawing/2014/main" id="{08ABA870-7D2D-A472-F54A-C1756D6D8887}"/>
                </a:ext>
              </a:extLst>
            </p:cNvPr>
            <p:cNvSpPr>
              <a:spLocks noChangeShapeType="1"/>
            </p:cNvSpPr>
            <p:nvPr/>
          </p:nvSpPr>
          <p:spPr bwMode="auto">
            <a:xfrm>
              <a:off x="6264583" y="1855907"/>
              <a:ext cx="18678"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27" name="Line 50">
              <a:extLst>
                <a:ext uri="{FF2B5EF4-FFF2-40B4-BE49-F238E27FC236}">
                  <a16:creationId xmlns:a16="http://schemas.microsoft.com/office/drawing/2014/main" id="{A5D270BC-5767-E89A-CA11-FDA53697EABA}"/>
                </a:ext>
              </a:extLst>
            </p:cNvPr>
            <p:cNvSpPr>
              <a:spLocks noChangeShapeType="1"/>
            </p:cNvSpPr>
            <p:nvPr/>
          </p:nvSpPr>
          <p:spPr bwMode="auto">
            <a:xfrm>
              <a:off x="6437354" y="1901045"/>
              <a:ext cx="17122"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28" name="Line 51">
              <a:extLst>
                <a:ext uri="{FF2B5EF4-FFF2-40B4-BE49-F238E27FC236}">
                  <a16:creationId xmlns:a16="http://schemas.microsoft.com/office/drawing/2014/main" id="{86A70334-B52E-5057-0355-223820988B3C}"/>
                </a:ext>
              </a:extLst>
            </p:cNvPr>
            <p:cNvSpPr>
              <a:spLocks noChangeShapeType="1"/>
            </p:cNvSpPr>
            <p:nvPr/>
          </p:nvSpPr>
          <p:spPr bwMode="auto">
            <a:xfrm>
              <a:off x="6473154" y="1901045"/>
              <a:ext cx="17122"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29" name="Line 52">
              <a:extLst>
                <a:ext uri="{FF2B5EF4-FFF2-40B4-BE49-F238E27FC236}">
                  <a16:creationId xmlns:a16="http://schemas.microsoft.com/office/drawing/2014/main" id="{777B846A-8363-9040-F66D-C15502EC7955}"/>
                </a:ext>
              </a:extLst>
            </p:cNvPr>
            <p:cNvSpPr>
              <a:spLocks noChangeShapeType="1"/>
            </p:cNvSpPr>
            <p:nvPr/>
          </p:nvSpPr>
          <p:spPr bwMode="auto">
            <a:xfrm>
              <a:off x="6300382" y="2073816"/>
              <a:ext cx="18678"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30" name="Line 53">
              <a:extLst>
                <a:ext uri="{FF2B5EF4-FFF2-40B4-BE49-F238E27FC236}">
                  <a16:creationId xmlns:a16="http://schemas.microsoft.com/office/drawing/2014/main" id="{F9ED2BD2-C60F-B140-ED46-B7FB22254782}"/>
                </a:ext>
              </a:extLst>
            </p:cNvPr>
            <p:cNvSpPr>
              <a:spLocks noChangeShapeType="1"/>
            </p:cNvSpPr>
            <p:nvPr/>
          </p:nvSpPr>
          <p:spPr bwMode="auto">
            <a:xfrm>
              <a:off x="6337739" y="2073816"/>
              <a:ext cx="17122"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31" name="Line 54">
              <a:extLst>
                <a:ext uri="{FF2B5EF4-FFF2-40B4-BE49-F238E27FC236}">
                  <a16:creationId xmlns:a16="http://schemas.microsoft.com/office/drawing/2014/main" id="{6938D72F-0AAE-0303-F93F-A2BA2903E266}"/>
                </a:ext>
              </a:extLst>
            </p:cNvPr>
            <p:cNvSpPr>
              <a:spLocks noChangeShapeType="1"/>
            </p:cNvSpPr>
            <p:nvPr/>
          </p:nvSpPr>
          <p:spPr bwMode="auto">
            <a:xfrm>
              <a:off x="6508952" y="1901045"/>
              <a:ext cx="18678" cy="0"/>
            </a:xfrm>
            <a:prstGeom prst="line">
              <a:avLst/>
            </a:prstGeom>
            <a:noFill/>
            <a:ln w="254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grpSp>
      <p:grpSp>
        <p:nvGrpSpPr>
          <p:cNvPr id="32" name="Group 31">
            <a:extLst>
              <a:ext uri="{FF2B5EF4-FFF2-40B4-BE49-F238E27FC236}">
                <a16:creationId xmlns:a16="http://schemas.microsoft.com/office/drawing/2014/main" id="{85D7D1AE-AD35-B526-0317-03AAAC316DC4}"/>
              </a:ext>
              <a:ext uri="{C183D7F6-B498-43B3-948B-1728B52AA6E4}">
                <adec:decorative xmlns:adec="http://schemas.microsoft.com/office/drawing/2017/decorative" val="1"/>
              </a:ext>
            </a:extLst>
          </p:cNvPr>
          <p:cNvGrpSpPr>
            <a:grpSpLocks noChangeAspect="1"/>
          </p:cNvGrpSpPr>
          <p:nvPr/>
        </p:nvGrpSpPr>
        <p:grpSpPr>
          <a:xfrm>
            <a:off x="6991342" y="4806196"/>
            <a:ext cx="950651" cy="914400"/>
            <a:chOff x="616317" y="4272212"/>
            <a:chExt cx="550998" cy="529987"/>
          </a:xfrm>
        </p:grpSpPr>
        <p:sp>
          <p:nvSpPr>
            <p:cNvPr id="33" name="Rectangle 32">
              <a:extLst>
                <a:ext uri="{FF2B5EF4-FFF2-40B4-BE49-F238E27FC236}">
                  <a16:creationId xmlns:a16="http://schemas.microsoft.com/office/drawing/2014/main" id="{974491CB-F9EC-B6F7-0715-1A71F83D9196}"/>
                </a:ext>
              </a:extLst>
            </p:cNvPr>
            <p:cNvSpPr/>
            <p:nvPr/>
          </p:nvSpPr>
          <p:spPr bwMode="auto">
            <a:xfrm>
              <a:off x="688694" y="4561721"/>
              <a:ext cx="60703" cy="240478"/>
            </a:xfrm>
            <a:prstGeom prst="rect">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08" tIns="143446" rIns="179308" bIns="143446"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D7A4680C-6C65-6C5C-5060-6EC8B6E81ADE}"/>
                </a:ext>
              </a:extLst>
            </p:cNvPr>
            <p:cNvSpPr/>
            <p:nvPr/>
          </p:nvSpPr>
          <p:spPr bwMode="auto">
            <a:xfrm>
              <a:off x="797648" y="4274548"/>
              <a:ext cx="60703" cy="527651"/>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08" tIns="143446" rIns="179308" bIns="143446"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1731" dirty="0"/>
            </a:p>
          </p:txBody>
        </p:sp>
        <p:sp>
          <p:nvSpPr>
            <p:cNvPr id="35" name="Rectangle 34">
              <a:extLst>
                <a:ext uri="{FF2B5EF4-FFF2-40B4-BE49-F238E27FC236}">
                  <a16:creationId xmlns:a16="http://schemas.microsoft.com/office/drawing/2014/main" id="{81E3F50B-9A5B-A2BD-1AA7-1E2251B2692C}"/>
                </a:ext>
              </a:extLst>
            </p:cNvPr>
            <p:cNvSpPr/>
            <p:nvPr/>
          </p:nvSpPr>
          <p:spPr bwMode="auto">
            <a:xfrm>
              <a:off x="906602" y="4399846"/>
              <a:ext cx="60703" cy="402353"/>
            </a:xfrm>
            <a:prstGeom prst="rect">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08" tIns="143446" rIns="179308" bIns="143446"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F5D4CA89-DBFC-B8E7-F342-E828F38A1692}"/>
                </a:ext>
              </a:extLst>
            </p:cNvPr>
            <p:cNvSpPr/>
            <p:nvPr/>
          </p:nvSpPr>
          <p:spPr bwMode="auto">
            <a:xfrm>
              <a:off x="1015557" y="4335251"/>
              <a:ext cx="60703" cy="466948"/>
            </a:xfrm>
            <a:prstGeom prst="rect">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08" tIns="143446" rIns="179308" bIns="143446"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37" name="Connector: Elbow 36">
              <a:extLst>
                <a:ext uri="{FF2B5EF4-FFF2-40B4-BE49-F238E27FC236}">
                  <a16:creationId xmlns:a16="http://schemas.microsoft.com/office/drawing/2014/main" id="{891E8378-BFA1-E684-7BC9-31C317620714}"/>
                </a:ext>
              </a:extLst>
            </p:cNvPr>
            <p:cNvCxnSpPr/>
            <p:nvPr/>
          </p:nvCxnSpPr>
          <p:spPr>
            <a:xfrm>
              <a:off x="616317" y="4272212"/>
              <a:ext cx="550998" cy="529986"/>
            </a:xfrm>
            <a:prstGeom prst="bentConnector3">
              <a:avLst>
                <a:gd name="adj1" fmla="val 0"/>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839E432B-1E5E-90BD-CA42-75BEEF9730B8}"/>
              </a:ext>
              <a:ext uri="{C183D7F6-B498-43B3-948B-1728B52AA6E4}">
                <adec:decorative xmlns:adec="http://schemas.microsoft.com/office/drawing/2017/decorative" val="1"/>
              </a:ext>
            </a:extLst>
          </p:cNvPr>
          <p:cNvGrpSpPr>
            <a:grpSpLocks noChangeAspect="1"/>
          </p:cNvGrpSpPr>
          <p:nvPr/>
        </p:nvGrpSpPr>
        <p:grpSpPr>
          <a:xfrm>
            <a:off x="9524902" y="4803147"/>
            <a:ext cx="914397" cy="914400"/>
            <a:chOff x="6161833" y="4221589"/>
            <a:chExt cx="589320" cy="589322"/>
          </a:xfrm>
        </p:grpSpPr>
        <p:sp>
          <p:nvSpPr>
            <p:cNvPr id="39" name="Freeform 5">
              <a:extLst>
                <a:ext uri="{FF2B5EF4-FFF2-40B4-BE49-F238E27FC236}">
                  <a16:creationId xmlns:a16="http://schemas.microsoft.com/office/drawing/2014/main" id="{370DADE5-BDA9-9609-0CC7-B5BA0B7EF3F6}"/>
                </a:ext>
              </a:extLst>
            </p:cNvPr>
            <p:cNvSpPr>
              <a:spLocks/>
            </p:cNvSpPr>
            <p:nvPr/>
          </p:nvSpPr>
          <p:spPr bwMode="auto">
            <a:xfrm>
              <a:off x="6544148" y="4493965"/>
              <a:ext cx="205025" cy="248604"/>
            </a:xfrm>
            <a:custGeom>
              <a:avLst/>
              <a:gdLst>
                <a:gd name="T0" fmla="*/ 295 w 371"/>
                <a:gd name="T1" fmla="*/ 162 h 450"/>
                <a:gd name="T2" fmla="*/ 98 w 371"/>
                <a:gd name="T3" fmla="*/ 162 h 450"/>
                <a:gd name="T4" fmla="*/ 98 w 371"/>
                <a:gd name="T5" fmla="*/ 48 h 450"/>
                <a:gd name="T6" fmla="*/ 50 w 371"/>
                <a:gd name="T7" fmla="*/ 0 h 450"/>
                <a:gd name="T8" fmla="*/ 48 w 371"/>
                <a:gd name="T9" fmla="*/ 0 h 450"/>
                <a:gd name="T10" fmla="*/ 0 w 371"/>
                <a:gd name="T11" fmla="*/ 48 h 450"/>
                <a:gd name="T12" fmla="*/ 0 w 371"/>
                <a:gd name="T13" fmla="*/ 238 h 450"/>
                <a:gd name="T14" fmla="*/ 0 w 371"/>
                <a:gd name="T15" fmla="*/ 346 h 450"/>
                <a:gd name="T16" fmla="*/ 0 w 371"/>
                <a:gd name="T17" fmla="*/ 374 h 450"/>
                <a:gd name="T18" fmla="*/ 76 w 371"/>
                <a:gd name="T19" fmla="*/ 450 h 450"/>
                <a:gd name="T20" fmla="*/ 295 w 371"/>
                <a:gd name="T21" fmla="*/ 450 h 450"/>
                <a:gd name="T22" fmla="*/ 371 w 371"/>
                <a:gd name="T23" fmla="*/ 374 h 450"/>
                <a:gd name="T24" fmla="*/ 371 w 371"/>
                <a:gd name="T25" fmla="*/ 238 h 450"/>
                <a:gd name="T26" fmla="*/ 295 w 371"/>
                <a:gd name="T27" fmla="*/ 16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450">
                  <a:moveTo>
                    <a:pt x="295" y="162"/>
                  </a:moveTo>
                  <a:cubicBezTo>
                    <a:pt x="98" y="162"/>
                    <a:pt x="98" y="162"/>
                    <a:pt x="98" y="162"/>
                  </a:cubicBezTo>
                  <a:cubicBezTo>
                    <a:pt x="98" y="48"/>
                    <a:pt x="98" y="48"/>
                    <a:pt x="98" y="48"/>
                  </a:cubicBezTo>
                  <a:cubicBezTo>
                    <a:pt x="98" y="21"/>
                    <a:pt x="76" y="0"/>
                    <a:pt x="50" y="0"/>
                  </a:cubicBezTo>
                  <a:cubicBezTo>
                    <a:pt x="48" y="0"/>
                    <a:pt x="48" y="0"/>
                    <a:pt x="48" y="0"/>
                  </a:cubicBezTo>
                  <a:cubicBezTo>
                    <a:pt x="21" y="0"/>
                    <a:pt x="0" y="21"/>
                    <a:pt x="0" y="48"/>
                  </a:cubicBezTo>
                  <a:cubicBezTo>
                    <a:pt x="0" y="238"/>
                    <a:pt x="0" y="238"/>
                    <a:pt x="0" y="238"/>
                  </a:cubicBezTo>
                  <a:cubicBezTo>
                    <a:pt x="0" y="346"/>
                    <a:pt x="0" y="346"/>
                    <a:pt x="0" y="346"/>
                  </a:cubicBezTo>
                  <a:cubicBezTo>
                    <a:pt x="0" y="374"/>
                    <a:pt x="0" y="374"/>
                    <a:pt x="0" y="374"/>
                  </a:cubicBezTo>
                  <a:cubicBezTo>
                    <a:pt x="0" y="415"/>
                    <a:pt x="34" y="450"/>
                    <a:pt x="76" y="450"/>
                  </a:cubicBezTo>
                  <a:cubicBezTo>
                    <a:pt x="295" y="450"/>
                    <a:pt x="295" y="450"/>
                    <a:pt x="295" y="450"/>
                  </a:cubicBezTo>
                  <a:cubicBezTo>
                    <a:pt x="337" y="450"/>
                    <a:pt x="371" y="415"/>
                    <a:pt x="371" y="374"/>
                  </a:cubicBezTo>
                  <a:cubicBezTo>
                    <a:pt x="371" y="238"/>
                    <a:pt x="371" y="238"/>
                    <a:pt x="371" y="238"/>
                  </a:cubicBezTo>
                  <a:cubicBezTo>
                    <a:pt x="371" y="196"/>
                    <a:pt x="337" y="162"/>
                    <a:pt x="295" y="162"/>
                  </a:cubicBezTo>
                  <a:close/>
                </a:path>
              </a:pathLst>
            </a:custGeom>
            <a:noFill/>
            <a:ln w="254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40" name="Rectangle 6">
              <a:extLst>
                <a:ext uri="{FF2B5EF4-FFF2-40B4-BE49-F238E27FC236}">
                  <a16:creationId xmlns:a16="http://schemas.microsoft.com/office/drawing/2014/main" id="{F15A0869-2D11-9604-2E65-3778ECCABF82}"/>
                </a:ext>
              </a:extLst>
            </p:cNvPr>
            <p:cNvSpPr>
              <a:spLocks noChangeArrowheads="1"/>
            </p:cNvSpPr>
            <p:nvPr/>
          </p:nvSpPr>
          <p:spPr bwMode="auto">
            <a:xfrm>
              <a:off x="6547120" y="4742569"/>
              <a:ext cx="204033" cy="68342"/>
            </a:xfrm>
            <a:prstGeom prst="rect">
              <a:avLst/>
            </a:prstGeom>
            <a:noFill/>
            <a:ln w="254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41" name="Rectangle 7">
              <a:extLst>
                <a:ext uri="{FF2B5EF4-FFF2-40B4-BE49-F238E27FC236}">
                  <a16:creationId xmlns:a16="http://schemas.microsoft.com/office/drawing/2014/main" id="{5F0D1165-9DDF-BCF0-C0FA-13AA2BF4EA68}"/>
                </a:ext>
              </a:extLst>
            </p:cNvPr>
            <p:cNvSpPr>
              <a:spLocks noChangeArrowheads="1"/>
            </p:cNvSpPr>
            <p:nvPr/>
          </p:nvSpPr>
          <p:spPr bwMode="auto">
            <a:xfrm>
              <a:off x="6161833" y="4760396"/>
              <a:ext cx="167387" cy="50514"/>
            </a:xfrm>
            <a:prstGeom prst="rect">
              <a:avLst/>
            </a:prstGeom>
            <a:noFill/>
            <a:ln w="254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42" name="Freeform 8">
              <a:extLst>
                <a:ext uri="{FF2B5EF4-FFF2-40B4-BE49-F238E27FC236}">
                  <a16:creationId xmlns:a16="http://schemas.microsoft.com/office/drawing/2014/main" id="{05F63921-6C5B-0413-4786-1B2370432685}"/>
                </a:ext>
              </a:extLst>
            </p:cNvPr>
            <p:cNvSpPr>
              <a:spLocks/>
            </p:cNvSpPr>
            <p:nvPr/>
          </p:nvSpPr>
          <p:spPr bwMode="auto">
            <a:xfrm>
              <a:off x="6304459" y="4274084"/>
              <a:ext cx="78246" cy="78246"/>
            </a:xfrm>
            <a:custGeom>
              <a:avLst/>
              <a:gdLst>
                <a:gd name="T0" fmla="*/ 113 w 142"/>
                <a:gd name="T1" fmla="*/ 142 h 142"/>
                <a:gd name="T2" fmla="*/ 28 w 142"/>
                <a:gd name="T3" fmla="*/ 142 h 142"/>
                <a:gd name="T4" fmla="*/ 0 w 142"/>
                <a:gd name="T5" fmla="*/ 114 h 142"/>
                <a:gd name="T6" fmla="*/ 0 w 142"/>
                <a:gd name="T7" fmla="*/ 29 h 142"/>
                <a:gd name="T8" fmla="*/ 28 w 142"/>
                <a:gd name="T9" fmla="*/ 0 h 142"/>
                <a:gd name="T10" fmla="*/ 113 w 142"/>
                <a:gd name="T11" fmla="*/ 0 h 142"/>
                <a:gd name="T12" fmla="*/ 142 w 142"/>
                <a:gd name="T13" fmla="*/ 29 h 142"/>
                <a:gd name="T14" fmla="*/ 142 w 142"/>
                <a:gd name="T15" fmla="*/ 114 h 142"/>
                <a:gd name="T16" fmla="*/ 113 w 142"/>
                <a:gd name="T17"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113" y="142"/>
                  </a:moveTo>
                  <a:cubicBezTo>
                    <a:pt x="28" y="142"/>
                    <a:pt x="28" y="142"/>
                    <a:pt x="28" y="142"/>
                  </a:cubicBezTo>
                  <a:cubicBezTo>
                    <a:pt x="13" y="142"/>
                    <a:pt x="0" y="129"/>
                    <a:pt x="0" y="114"/>
                  </a:cubicBezTo>
                  <a:cubicBezTo>
                    <a:pt x="0" y="29"/>
                    <a:pt x="0" y="29"/>
                    <a:pt x="0" y="29"/>
                  </a:cubicBezTo>
                  <a:cubicBezTo>
                    <a:pt x="0" y="13"/>
                    <a:pt x="13" y="0"/>
                    <a:pt x="28" y="0"/>
                  </a:cubicBezTo>
                  <a:cubicBezTo>
                    <a:pt x="113" y="0"/>
                    <a:pt x="113" y="0"/>
                    <a:pt x="113" y="0"/>
                  </a:cubicBezTo>
                  <a:cubicBezTo>
                    <a:pt x="129" y="0"/>
                    <a:pt x="142" y="13"/>
                    <a:pt x="142" y="29"/>
                  </a:cubicBezTo>
                  <a:cubicBezTo>
                    <a:pt x="142" y="114"/>
                    <a:pt x="142" y="114"/>
                    <a:pt x="142" y="114"/>
                  </a:cubicBezTo>
                  <a:cubicBezTo>
                    <a:pt x="142" y="129"/>
                    <a:pt x="129" y="142"/>
                    <a:pt x="113" y="142"/>
                  </a:cubicBezTo>
                  <a:close/>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43" name="Freeform 9">
              <a:extLst>
                <a:ext uri="{FF2B5EF4-FFF2-40B4-BE49-F238E27FC236}">
                  <a16:creationId xmlns:a16="http://schemas.microsoft.com/office/drawing/2014/main" id="{A5361032-B758-F979-67C1-3F3E2E6B70DA}"/>
                </a:ext>
              </a:extLst>
            </p:cNvPr>
            <p:cNvSpPr>
              <a:spLocks/>
            </p:cNvSpPr>
            <p:nvPr/>
          </p:nvSpPr>
          <p:spPr bwMode="auto">
            <a:xfrm>
              <a:off x="6430247" y="4274084"/>
              <a:ext cx="78246" cy="78246"/>
            </a:xfrm>
            <a:custGeom>
              <a:avLst/>
              <a:gdLst>
                <a:gd name="T0" fmla="*/ 113 w 142"/>
                <a:gd name="T1" fmla="*/ 142 h 142"/>
                <a:gd name="T2" fmla="*/ 29 w 142"/>
                <a:gd name="T3" fmla="*/ 142 h 142"/>
                <a:gd name="T4" fmla="*/ 0 w 142"/>
                <a:gd name="T5" fmla="*/ 114 h 142"/>
                <a:gd name="T6" fmla="*/ 0 w 142"/>
                <a:gd name="T7" fmla="*/ 29 h 142"/>
                <a:gd name="T8" fmla="*/ 29 w 142"/>
                <a:gd name="T9" fmla="*/ 0 h 142"/>
                <a:gd name="T10" fmla="*/ 113 w 142"/>
                <a:gd name="T11" fmla="*/ 0 h 142"/>
                <a:gd name="T12" fmla="*/ 142 w 142"/>
                <a:gd name="T13" fmla="*/ 29 h 142"/>
                <a:gd name="T14" fmla="*/ 142 w 142"/>
                <a:gd name="T15" fmla="*/ 114 h 142"/>
                <a:gd name="T16" fmla="*/ 113 w 142"/>
                <a:gd name="T17"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113" y="142"/>
                  </a:moveTo>
                  <a:cubicBezTo>
                    <a:pt x="29" y="142"/>
                    <a:pt x="29" y="142"/>
                    <a:pt x="29" y="142"/>
                  </a:cubicBezTo>
                  <a:cubicBezTo>
                    <a:pt x="13" y="142"/>
                    <a:pt x="0" y="129"/>
                    <a:pt x="0" y="114"/>
                  </a:cubicBezTo>
                  <a:cubicBezTo>
                    <a:pt x="0" y="29"/>
                    <a:pt x="0" y="29"/>
                    <a:pt x="0" y="29"/>
                  </a:cubicBezTo>
                  <a:cubicBezTo>
                    <a:pt x="0" y="13"/>
                    <a:pt x="13" y="0"/>
                    <a:pt x="29" y="0"/>
                  </a:cubicBezTo>
                  <a:cubicBezTo>
                    <a:pt x="113" y="0"/>
                    <a:pt x="113" y="0"/>
                    <a:pt x="113" y="0"/>
                  </a:cubicBezTo>
                  <a:cubicBezTo>
                    <a:pt x="129" y="0"/>
                    <a:pt x="142" y="13"/>
                    <a:pt x="142" y="29"/>
                  </a:cubicBezTo>
                  <a:cubicBezTo>
                    <a:pt x="142" y="114"/>
                    <a:pt x="142" y="114"/>
                    <a:pt x="142" y="114"/>
                  </a:cubicBezTo>
                  <a:cubicBezTo>
                    <a:pt x="142" y="129"/>
                    <a:pt x="129" y="142"/>
                    <a:pt x="113" y="142"/>
                  </a:cubicBezTo>
                  <a:close/>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44" name="Freeform 10">
              <a:extLst>
                <a:ext uri="{FF2B5EF4-FFF2-40B4-BE49-F238E27FC236}">
                  <a16:creationId xmlns:a16="http://schemas.microsoft.com/office/drawing/2014/main" id="{DD96886E-E2D5-EA05-F4BD-96F55590611A}"/>
                </a:ext>
              </a:extLst>
            </p:cNvPr>
            <p:cNvSpPr>
              <a:spLocks/>
            </p:cNvSpPr>
            <p:nvPr/>
          </p:nvSpPr>
          <p:spPr bwMode="auto">
            <a:xfrm>
              <a:off x="6558014" y="4274084"/>
              <a:ext cx="78246" cy="78246"/>
            </a:xfrm>
            <a:custGeom>
              <a:avLst/>
              <a:gdLst>
                <a:gd name="T0" fmla="*/ 114 w 142"/>
                <a:gd name="T1" fmla="*/ 142 h 142"/>
                <a:gd name="T2" fmla="*/ 29 w 142"/>
                <a:gd name="T3" fmla="*/ 142 h 142"/>
                <a:gd name="T4" fmla="*/ 0 w 142"/>
                <a:gd name="T5" fmla="*/ 114 h 142"/>
                <a:gd name="T6" fmla="*/ 0 w 142"/>
                <a:gd name="T7" fmla="*/ 29 h 142"/>
                <a:gd name="T8" fmla="*/ 29 w 142"/>
                <a:gd name="T9" fmla="*/ 0 h 142"/>
                <a:gd name="T10" fmla="*/ 114 w 142"/>
                <a:gd name="T11" fmla="*/ 0 h 142"/>
                <a:gd name="T12" fmla="*/ 142 w 142"/>
                <a:gd name="T13" fmla="*/ 29 h 142"/>
                <a:gd name="T14" fmla="*/ 142 w 142"/>
                <a:gd name="T15" fmla="*/ 114 h 142"/>
                <a:gd name="T16" fmla="*/ 114 w 142"/>
                <a:gd name="T17"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114" y="142"/>
                  </a:moveTo>
                  <a:cubicBezTo>
                    <a:pt x="29" y="142"/>
                    <a:pt x="29" y="142"/>
                    <a:pt x="29" y="142"/>
                  </a:cubicBezTo>
                  <a:cubicBezTo>
                    <a:pt x="13" y="142"/>
                    <a:pt x="0" y="129"/>
                    <a:pt x="0" y="114"/>
                  </a:cubicBezTo>
                  <a:cubicBezTo>
                    <a:pt x="0" y="29"/>
                    <a:pt x="0" y="29"/>
                    <a:pt x="0" y="29"/>
                  </a:cubicBezTo>
                  <a:cubicBezTo>
                    <a:pt x="0" y="13"/>
                    <a:pt x="13" y="0"/>
                    <a:pt x="29" y="0"/>
                  </a:cubicBezTo>
                  <a:cubicBezTo>
                    <a:pt x="114" y="0"/>
                    <a:pt x="114" y="0"/>
                    <a:pt x="114" y="0"/>
                  </a:cubicBezTo>
                  <a:cubicBezTo>
                    <a:pt x="129" y="0"/>
                    <a:pt x="142" y="13"/>
                    <a:pt x="142" y="29"/>
                  </a:cubicBezTo>
                  <a:cubicBezTo>
                    <a:pt x="142" y="114"/>
                    <a:pt x="142" y="114"/>
                    <a:pt x="142" y="114"/>
                  </a:cubicBezTo>
                  <a:cubicBezTo>
                    <a:pt x="142" y="129"/>
                    <a:pt x="129" y="142"/>
                    <a:pt x="114" y="142"/>
                  </a:cubicBezTo>
                  <a:close/>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45" name="Oval 11">
              <a:extLst>
                <a:ext uri="{FF2B5EF4-FFF2-40B4-BE49-F238E27FC236}">
                  <a16:creationId xmlns:a16="http://schemas.microsoft.com/office/drawing/2014/main" id="{675BC228-7D6F-87CF-43CF-127511327ED0}"/>
                </a:ext>
              </a:extLst>
            </p:cNvPr>
            <p:cNvSpPr>
              <a:spLocks noChangeArrowheads="1"/>
            </p:cNvSpPr>
            <p:nvPr/>
          </p:nvSpPr>
          <p:spPr bwMode="auto">
            <a:xfrm>
              <a:off x="6316343" y="4468213"/>
              <a:ext cx="52494" cy="52494"/>
            </a:xfrm>
            <a:prstGeom prst="ellipse">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46" name="Oval 12">
              <a:extLst>
                <a:ext uri="{FF2B5EF4-FFF2-40B4-BE49-F238E27FC236}">
                  <a16:creationId xmlns:a16="http://schemas.microsoft.com/office/drawing/2014/main" id="{54F2AB30-F41E-9FB8-8173-F6E3DB0CDF10}"/>
                </a:ext>
              </a:extLst>
            </p:cNvPr>
            <p:cNvSpPr>
              <a:spLocks noChangeArrowheads="1"/>
            </p:cNvSpPr>
            <p:nvPr/>
          </p:nvSpPr>
          <p:spPr bwMode="auto">
            <a:xfrm>
              <a:off x="6444112" y="4545468"/>
              <a:ext cx="52494" cy="52494"/>
            </a:xfrm>
            <a:prstGeom prst="ellipse">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47" name="Line 13">
              <a:extLst>
                <a:ext uri="{FF2B5EF4-FFF2-40B4-BE49-F238E27FC236}">
                  <a16:creationId xmlns:a16="http://schemas.microsoft.com/office/drawing/2014/main" id="{8FC8FC33-629D-4560-8725-7815F357F266}"/>
                </a:ext>
              </a:extLst>
            </p:cNvPr>
            <p:cNvSpPr>
              <a:spLocks noChangeShapeType="1"/>
            </p:cNvSpPr>
            <p:nvPr/>
          </p:nvSpPr>
          <p:spPr bwMode="auto">
            <a:xfrm>
              <a:off x="6343086" y="4391948"/>
              <a:ext cx="0" cy="76266"/>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48" name="Line 14">
              <a:extLst>
                <a:ext uri="{FF2B5EF4-FFF2-40B4-BE49-F238E27FC236}">
                  <a16:creationId xmlns:a16="http://schemas.microsoft.com/office/drawing/2014/main" id="{1C02DE84-AC37-2392-693B-F0C7DD2B323E}"/>
                </a:ext>
              </a:extLst>
            </p:cNvPr>
            <p:cNvSpPr>
              <a:spLocks noChangeShapeType="1"/>
            </p:cNvSpPr>
            <p:nvPr/>
          </p:nvSpPr>
          <p:spPr bwMode="auto">
            <a:xfrm>
              <a:off x="6343086" y="4517736"/>
              <a:ext cx="0" cy="53484"/>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49" name="Line 15">
              <a:extLst>
                <a:ext uri="{FF2B5EF4-FFF2-40B4-BE49-F238E27FC236}">
                  <a16:creationId xmlns:a16="http://schemas.microsoft.com/office/drawing/2014/main" id="{BB7D2BCC-AADA-CF38-ECE4-836538B4C074}"/>
                </a:ext>
              </a:extLst>
            </p:cNvPr>
            <p:cNvSpPr>
              <a:spLocks noChangeShapeType="1"/>
            </p:cNvSpPr>
            <p:nvPr/>
          </p:nvSpPr>
          <p:spPr bwMode="auto">
            <a:xfrm>
              <a:off x="6469864" y="4391948"/>
              <a:ext cx="0" cy="153521"/>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50" name="Line 16">
              <a:extLst>
                <a:ext uri="{FF2B5EF4-FFF2-40B4-BE49-F238E27FC236}">
                  <a16:creationId xmlns:a16="http://schemas.microsoft.com/office/drawing/2014/main" id="{E1F67F15-1738-8B71-DBFA-D45A3F5A288E}"/>
                </a:ext>
              </a:extLst>
            </p:cNvPr>
            <p:cNvSpPr>
              <a:spLocks noChangeShapeType="1"/>
            </p:cNvSpPr>
            <p:nvPr/>
          </p:nvSpPr>
          <p:spPr bwMode="auto">
            <a:xfrm>
              <a:off x="6547120" y="4404824"/>
              <a:ext cx="102017" cy="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51" name="Line 17">
              <a:extLst>
                <a:ext uri="{FF2B5EF4-FFF2-40B4-BE49-F238E27FC236}">
                  <a16:creationId xmlns:a16="http://schemas.microsoft.com/office/drawing/2014/main" id="{524800CF-981F-B370-E16D-8750E8C66A99}"/>
                </a:ext>
              </a:extLst>
            </p:cNvPr>
            <p:cNvSpPr>
              <a:spLocks noChangeShapeType="1"/>
            </p:cNvSpPr>
            <p:nvPr/>
          </p:nvSpPr>
          <p:spPr bwMode="auto">
            <a:xfrm>
              <a:off x="6547120" y="4455336"/>
              <a:ext cx="102017" cy="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52" name="Freeform 18">
              <a:extLst>
                <a:ext uri="{FF2B5EF4-FFF2-40B4-BE49-F238E27FC236}">
                  <a16:creationId xmlns:a16="http://schemas.microsoft.com/office/drawing/2014/main" id="{3B67BF5A-6D19-59DA-7689-B9BDC829ACD9}"/>
                </a:ext>
              </a:extLst>
            </p:cNvPr>
            <p:cNvSpPr>
              <a:spLocks/>
            </p:cNvSpPr>
            <p:nvPr/>
          </p:nvSpPr>
          <p:spPr bwMode="auto">
            <a:xfrm>
              <a:off x="6176689" y="4493964"/>
              <a:ext cx="208987" cy="266432"/>
            </a:xfrm>
            <a:custGeom>
              <a:avLst/>
              <a:gdLst>
                <a:gd name="T0" fmla="*/ 353 w 380"/>
                <a:gd name="T1" fmla="*/ 233 h 483"/>
                <a:gd name="T2" fmla="*/ 353 w 380"/>
                <a:gd name="T3" fmla="*/ 233 h 483"/>
                <a:gd name="T4" fmla="*/ 254 w 380"/>
                <a:gd name="T5" fmla="*/ 233 h 483"/>
                <a:gd name="T6" fmla="*/ 140 w 380"/>
                <a:gd name="T7" fmla="*/ 348 h 483"/>
                <a:gd name="T8" fmla="*/ 138 w 380"/>
                <a:gd name="T9" fmla="*/ 348 h 483"/>
                <a:gd name="T10" fmla="*/ 138 w 380"/>
                <a:gd name="T11" fmla="*/ 1 h 483"/>
                <a:gd name="T12" fmla="*/ 123 w 380"/>
                <a:gd name="T13" fmla="*/ 0 h 483"/>
                <a:gd name="T14" fmla="*/ 123 w 380"/>
                <a:gd name="T15" fmla="*/ 0 h 483"/>
                <a:gd name="T16" fmla="*/ 0 w 380"/>
                <a:gd name="T17" fmla="*/ 115 h 483"/>
                <a:gd name="T18" fmla="*/ 0 w 380"/>
                <a:gd name="T19" fmla="*/ 434 h 483"/>
                <a:gd name="T20" fmla="*/ 12 w 380"/>
                <a:gd name="T21" fmla="*/ 483 h 483"/>
                <a:gd name="T22" fmla="*/ 57 w 380"/>
                <a:gd name="T23" fmla="*/ 483 h 483"/>
                <a:gd name="T24" fmla="*/ 203 w 380"/>
                <a:gd name="T25" fmla="*/ 483 h 483"/>
                <a:gd name="T26" fmla="*/ 204 w 380"/>
                <a:gd name="T27" fmla="*/ 483 h 483"/>
                <a:gd name="T28" fmla="*/ 246 w 380"/>
                <a:gd name="T29" fmla="*/ 440 h 483"/>
                <a:gd name="T30" fmla="*/ 246 w 380"/>
                <a:gd name="T31" fmla="*/ 439 h 483"/>
                <a:gd name="T32" fmla="*/ 353 w 380"/>
                <a:gd name="T33" fmla="*/ 332 h 483"/>
                <a:gd name="T34" fmla="*/ 353 w 380"/>
                <a:gd name="T35" fmla="*/ 23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0" h="483">
                  <a:moveTo>
                    <a:pt x="353" y="233"/>
                  </a:moveTo>
                  <a:cubicBezTo>
                    <a:pt x="353" y="233"/>
                    <a:pt x="353" y="233"/>
                    <a:pt x="353" y="233"/>
                  </a:cubicBezTo>
                  <a:cubicBezTo>
                    <a:pt x="326" y="206"/>
                    <a:pt x="281" y="206"/>
                    <a:pt x="254" y="233"/>
                  </a:cubicBezTo>
                  <a:cubicBezTo>
                    <a:pt x="140" y="348"/>
                    <a:pt x="140" y="348"/>
                    <a:pt x="140" y="348"/>
                  </a:cubicBezTo>
                  <a:cubicBezTo>
                    <a:pt x="138" y="348"/>
                    <a:pt x="138" y="348"/>
                    <a:pt x="138" y="348"/>
                  </a:cubicBezTo>
                  <a:cubicBezTo>
                    <a:pt x="138" y="1"/>
                    <a:pt x="138" y="1"/>
                    <a:pt x="138" y="1"/>
                  </a:cubicBezTo>
                  <a:cubicBezTo>
                    <a:pt x="133" y="0"/>
                    <a:pt x="128" y="0"/>
                    <a:pt x="123" y="0"/>
                  </a:cubicBezTo>
                  <a:cubicBezTo>
                    <a:pt x="123" y="0"/>
                    <a:pt x="123" y="0"/>
                    <a:pt x="123" y="0"/>
                  </a:cubicBezTo>
                  <a:cubicBezTo>
                    <a:pt x="56" y="0"/>
                    <a:pt x="0" y="52"/>
                    <a:pt x="0" y="115"/>
                  </a:cubicBezTo>
                  <a:cubicBezTo>
                    <a:pt x="0" y="434"/>
                    <a:pt x="0" y="434"/>
                    <a:pt x="0" y="434"/>
                  </a:cubicBezTo>
                  <a:cubicBezTo>
                    <a:pt x="0" y="452"/>
                    <a:pt x="4" y="468"/>
                    <a:pt x="12" y="483"/>
                  </a:cubicBezTo>
                  <a:cubicBezTo>
                    <a:pt x="57" y="483"/>
                    <a:pt x="57" y="483"/>
                    <a:pt x="57" y="483"/>
                  </a:cubicBezTo>
                  <a:cubicBezTo>
                    <a:pt x="203" y="483"/>
                    <a:pt x="203" y="483"/>
                    <a:pt x="203" y="483"/>
                  </a:cubicBezTo>
                  <a:cubicBezTo>
                    <a:pt x="204" y="483"/>
                    <a:pt x="204" y="483"/>
                    <a:pt x="204" y="483"/>
                  </a:cubicBezTo>
                  <a:cubicBezTo>
                    <a:pt x="246" y="440"/>
                    <a:pt x="246" y="440"/>
                    <a:pt x="246" y="440"/>
                  </a:cubicBezTo>
                  <a:cubicBezTo>
                    <a:pt x="246" y="440"/>
                    <a:pt x="246" y="439"/>
                    <a:pt x="246" y="439"/>
                  </a:cubicBezTo>
                  <a:cubicBezTo>
                    <a:pt x="353" y="332"/>
                    <a:pt x="353" y="332"/>
                    <a:pt x="353" y="332"/>
                  </a:cubicBezTo>
                  <a:cubicBezTo>
                    <a:pt x="380" y="305"/>
                    <a:pt x="380" y="260"/>
                    <a:pt x="353" y="233"/>
                  </a:cubicBezTo>
                  <a:close/>
                </a:path>
              </a:pathLst>
            </a:custGeom>
            <a:noFill/>
            <a:ln w="254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sp>
          <p:nvSpPr>
            <p:cNvPr id="53" name="Freeform 19">
              <a:extLst>
                <a:ext uri="{FF2B5EF4-FFF2-40B4-BE49-F238E27FC236}">
                  <a16:creationId xmlns:a16="http://schemas.microsoft.com/office/drawing/2014/main" id="{D5A81ECC-C776-980E-8628-3AED9F706D45}"/>
                </a:ext>
              </a:extLst>
            </p:cNvPr>
            <p:cNvSpPr>
              <a:spLocks/>
            </p:cNvSpPr>
            <p:nvPr/>
          </p:nvSpPr>
          <p:spPr bwMode="auto">
            <a:xfrm>
              <a:off x="6252954" y="4221589"/>
              <a:ext cx="433819" cy="464524"/>
            </a:xfrm>
            <a:custGeom>
              <a:avLst/>
              <a:gdLst>
                <a:gd name="T0" fmla="*/ 465 w 788"/>
                <a:gd name="T1" fmla="*/ 843 h 843"/>
                <a:gd name="T2" fmla="*/ 200 w 788"/>
                <a:gd name="T3" fmla="*/ 843 h 843"/>
                <a:gd name="T4" fmla="*/ 215 w 788"/>
                <a:gd name="T5" fmla="*/ 827 h 843"/>
                <a:gd name="T6" fmla="*/ 215 w 788"/>
                <a:gd name="T7" fmla="*/ 728 h 843"/>
                <a:gd name="T8" fmla="*/ 215 w 788"/>
                <a:gd name="T9" fmla="*/ 728 h 843"/>
                <a:gd name="T10" fmla="*/ 116 w 788"/>
                <a:gd name="T11" fmla="*/ 728 h 843"/>
                <a:gd name="T12" fmla="*/ 2 w 788"/>
                <a:gd name="T13" fmla="*/ 843 h 843"/>
                <a:gd name="T14" fmla="*/ 0 w 788"/>
                <a:gd name="T15" fmla="*/ 843 h 843"/>
                <a:gd name="T16" fmla="*/ 0 w 788"/>
                <a:gd name="T17" fmla="*/ 496 h 843"/>
                <a:gd name="T18" fmla="*/ 0 w 788"/>
                <a:gd name="T19" fmla="*/ 0 h 843"/>
                <a:gd name="T20" fmla="*/ 788 w 788"/>
                <a:gd name="T21" fmla="*/ 0 h 843"/>
                <a:gd name="T22" fmla="*/ 788 w 788"/>
                <a:gd name="T23" fmla="*/ 611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8" h="843">
                  <a:moveTo>
                    <a:pt x="465" y="843"/>
                  </a:moveTo>
                  <a:cubicBezTo>
                    <a:pt x="200" y="843"/>
                    <a:pt x="200" y="843"/>
                    <a:pt x="200" y="843"/>
                  </a:cubicBezTo>
                  <a:cubicBezTo>
                    <a:pt x="215" y="827"/>
                    <a:pt x="215" y="827"/>
                    <a:pt x="215" y="827"/>
                  </a:cubicBezTo>
                  <a:cubicBezTo>
                    <a:pt x="242" y="800"/>
                    <a:pt x="242" y="755"/>
                    <a:pt x="215" y="728"/>
                  </a:cubicBezTo>
                  <a:cubicBezTo>
                    <a:pt x="215" y="728"/>
                    <a:pt x="215" y="728"/>
                    <a:pt x="215" y="728"/>
                  </a:cubicBezTo>
                  <a:cubicBezTo>
                    <a:pt x="188" y="701"/>
                    <a:pt x="143" y="701"/>
                    <a:pt x="116" y="728"/>
                  </a:cubicBezTo>
                  <a:cubicBezTo>
                    <a:pt x="2" y="843"/>
                    <a:pt x="2" y="843"/>
                    <a:pt x="2" y="843"/>
                  </a:cubicBezTo>
                  <a:cubicBezTo>
                    <a:pt x="0" y="843"/>
                    <a:pt x="0" y="843"/>
                    <a:pt x="0" y="843"/>
                  </a:cubicBezTo>
                  <a:cubicBezTo>
                    <a:pt x="0" y="496"/>
                    <a:pt x="0" y="496"/>
                    <a:pt x="0" y="496"/>
                  </a:cubicBezTo>
                  <a:cubicBezTo>
                    <a:pt x="0" y="0"/>
                    <a:pt x="0" y="0"/>
                    <a:pt x="0" y="0"/>
                  </a:cubicBezTo>
                  <a:cubicBezTo>
                    <a:pt x="788" y="0"/>
                    <a:pt x="788" y="0"/>
                    <a:pt x="788" y="0"/>
                  </a:cubicBezTo>
                  <a:cubicBezTo>
                    <a:pt x="788" y="611"/>
                    <a:pt x="788" y="611"/>
                    <a:pt x="788" y="611"/>
                  </a:cubicBezTo>
                </a:path>
              </a:pathLst>
            </a:custGeom>
            <a:noFill/>
            <a:ln w="254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54" tIns="44827" rIns="89654" bIns="44827" numCol="1" anchor="t" anchorCtr="0" compatLnSpc="1">
              <a:prstTxWarp prst="textNoShape">
                <a:avLst/>
              </a:prstTxWarp>
            </a:bodyPr>
            <a:lstStyle/>
            <a:p>
              <a:endParaRPr lang="en-US" sz="1731" dirty="0"/>
            </a:p>
          </p:txBody>
        </p:sp>
      </p:grpSp>
    </p:spTree>
    <p:extLst>
      <p:ext uri="{BB962C8B-B14F-4D97-AF65-F5344CB8AC3E}">
        <p14:creationId xmlns:p14="http://schemas.microsoft.com/office/powerpoint/2010/main" val="249488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C696A-A92D-DD5B-16F9-2173C9E0A7B0}"/>
              </a:ext>
            </a:extLst>
          </p:cNvPr>
          <p:cNvSpPr>
            <a:spLocks noGrp="1"/>
          </p:cNvSpPr>
          <p:nvPr>
            <p:ph type="title"/>
          </p:nvPr>
        </p:nvSpPr>
        <p:spPr>
          <a:xfrm>
            <a:off x="1345510" y="-289410"/>
            <a:ext cx="7674156" cy="1325563"/>
          </a:xfrm>
        </p:spPr>
        <p:txBody>
          <a:bodyPr>
            <a:normAutofit/>
          </a:bodyPr>
          <a:lstStyle/>
          <a:p>
            <a:r>
              <a:rPr lang="en-US" sz="3200" dirty="0"/>
              <a:t>Defender for Cloud Apps Integrations (MDCA)</a:t>
            </a: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008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14" descr="Microsoft Cloud App Security - Adapters | Axonius">
            <a:extLst>
              <a:ext uri="{FF2B5EF4-FFF2-40B4-BE49-F238E27FC236}">
                <a16:creationId xmlns:a16="http://schemas.microsoft.com/office/drawing/2014/main" id="{F97082FC-A152-6B27-6C99-564C660BEC1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t="161" r="-3" b="-3"/>
          <a:stretch/>
        </p:blipFill>
        <p:spPr bwMode="auto">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49FC8D49-8F77-8049-3127-C027C7F2DA8B}"/>
              </a:ext>
            </a:extLst>
          </p:cNvPr>
          <p:cNvGraphicFramePr/>
          <p:nvPr>
            <p:extLst>
              <p:ext uri="{D42A27DB-BD31-4B8C-83A1-F6EECF244321}">
                <p14:modId xmlns:p14="http://schemas.microsoft.com/office/powerpoint/2010/main" val="3291950573"/>
              </p:ext>
            </p:extLst>
          </p:nvPr>
        </p:nvGraphicFramePr>
        <p:xfrm>
          <a:off x="-1123406" y="3901919"/>
          <a:ext cx="11887200" cy="2956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descr="Microsoft Defender for Endpoint (formerly Microsoft Defender ATP) -  Adapters | Axonius">
            <a:extLst>
              <a:ext uri="{FF2B5EF4-FFF2-40B4-BE49-F238E27FC236}">
                <a16:creationId xmlns:a16="http://schemas.microsoft.com/office/drawing/2014/main" id="{40B26DDB-905C-7791-1A69-D9E81A20EE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1067" y="1107787"/>
            <a:ext cx="726432" cy="7264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6" descr="Microsoft Sentinel | App Directory">
            <a:extLst>
              <a:ext uri="{FF2B5EF4-FFF2-40B4-BE49-F238E27FC236}">
                <a16:creationId xmlns:a16="http://schemas.microsoft.com/office/drawing/2014/main" id="{CB0268E3-A8F5-5B05-5486-2759A8447B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0808" y="3134205"/>
            <a:ext cx="686049" cy="5488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3DDFB5-36D4-C3BE-56F8-8F7E6D227D3E}"/>
              </a:ext>
            </a:extLst>
          </p:cNvPr>
          <p:cNvSpPr txBox="1"/>
          <p:nvPr/>
        </p:nvSpPr>
        <p:spPr>
          <a:xfrm>
            <a:off x="1080322" y="3659073"/>
            <a:ext cx="1263425" cy="261610"/>
          </a:xfrm>
          <a:prstGeom prst="rect">
            <a:avLst/>
          </a:prstGeom>
          <a:noFill/>
        </p:spPr>
        <p:txBody>
          <a:bodyPr wrap="square" rtlCol="0">
            <a:spAutoFit/>
          </a:bodyPr>
          <a:lstStyle/>
          <a:p>
            <a:r>
              <a:rPr lang="en-US" sz="1100" dirty="0"/>
              <a:t>Microsoft Sentinel</a:t>
            </a:r>
          </a:p>
        </p:txBody>
      </p:sp>
      <p:sp>
        <p:nvSpPr>
          <p:cNvPr id="8" name="TextBox 7">
            <a:extLst>
              <a:ext uri="{FF2B5EF4-FFF2-40B4-BE49-F238E27FC236}">
                <a16:creationId xmlns:a16="http://schemas.microsoft.com/office/drawing/2014/main" id="{D144794F-F713-DA65-C6A3-F5C2C21FEF0F}"/>
              </a:ext>
            </a:extLst>
          </p:cNvPr>
          <p:cNvSpPr txBox="1"/>
          <p:nvPr/>
        </p:nvSpPr>
        <p:spPr>
          <a:xfrm>
            <a:off x="5200634" y="1800947"/>
            <a:ext cx="1522908" cy="261610"/>
          </a:xfrm>
          <a:prstGeom prst="rect">
            <a:avLst/>
          </a:prstGeom>
          <a:noFill/>
        </p:spPr>
        <p:txBody>
          <a:bodyPr wrap="square" rtlCol="0">
            <a:spAutoFit/>
          </a:bodyPr>
          <a:lstStyle/>
          <a:p>
            <a:r>
              <a:rPr lang="en-US" sz="1100" dirty="0"/>
              <a:t>Defender for Endpoint</a:t>
            </a:r>
          </a:p>
        </p:txBody>
      </p:sp>
      <p:sp>
        <p:nvSpPr>
          <p:cNvPr id="10" name="TextBox 9">
            <a:extLst>
              <a:ext uri="{FF2B5EF4-FFF2-40B4-BE49-F238E27FC236}">
                <a16:creationId xmlns:a16="http://schemas.microsoft.com/office/drawing/2014/main" id="{5858AD51-78CC-0195-7787-DF8963F66E60}"/>
              </a:ext>
            </a:extLst>
          </p:cNvPr>
          <p:cNvSpPr txBox="1"/>
          <p:nvPr/>
        </p:nvSpPr>
        <p:spPr>
          <a:xfrm>
            <a:off x="6853438" y="1784063"/>
            <a:ext cx="1439796" cy="261610"/>
          </a:xfrm>
          <a:prstGeom prst="rect">
            <a:avLst/>
          </a:prstGeom>
          <a:noFill/>
        </p:spPr>
        <p:txBody>
          <a:bodyPr wrap="square" rtlCol="0">
            <a:spAutoFit/>
          </a:bodyPr>
          <a:lstStyle/>
          <a:p>
            <a:r>
              <a:rPr lang="en-US" sz="1100" dirty="0"/>
              <a:t>Defender for Identity</a:t>
            </a:r>
          </a:p>
        </p:txBody>
      </p:sp>
      <p:sp>
        <p:nvSpPr>
          <p:cNvPr id="12" name="TextBox 11">
            <a:extLst>
              <a:ext uri="{FF2B5EF4-FFF2-40B4-BE49-F238E27FC236}">
                <a16:creationId xmlns:a16="http://schemas.microsoft.com/office/drawing/2014/main" id="{F9EF1DF9-9D1F-ABA6-89E4-F60C0A85B22A}"/>
              </a:ext>
            </a:extLst>
          </p:cNvPr>
          <p:cNvSpPr txBox="1"/>
          <p:nvPr/>
        </p:nvSpPr>
        <p:spPr>
          <a:xfrm>
            <a:off x="4117741" y="3280328"/>
            <a:ext cx="1604556" cy="261610"/>
          </a:xfrm>
          <a:prstGeom prst="rect">
            <a:avLst/>
          </a:prstGeom>
          <a:noFill/>
        </p:spPr>
        <p:txBody>
          <a:bodyPr wrap="square" rtlCol="0">
            <a:spAutoFit/>
          </a:bodyPr>
          <a:lstStyle/>
          <a:p>
            <a:r>
              <a:rPr lang="en-US" sz="1100" dirty="0"/>
              <a:t>Defender for Cloud Apps</a:t>
            </a:r>
          </a:p>
        </p:txBody>
      </p:sp>
      <p:pic>
        <p:nvPicPr>
          <p:cNvPr id="13" name="Picture 14" descr="Microsoft Cloud App Security - Adapters | Axonius">
            <a:extLst>
              <a:ext uri="{FF2B5EF4-FFF2-40B4-BE49-F238E27FC236}">
                <a16:creationId xmlns:a16="http://schemas.microsoft.com/office/drawing/2014/main" id="{1F8B2C7A-6E89-EBD4-9F98-390DFB37C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3240" y="2705880"/>
            <a:ext cx="537942" cy="5105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4" name="Connector: Elbow 13">
            <a:extLst>
              <a:ext uri="{FF2B5EF4-FFF2-40B4-BE49-F238E27FC236}">
                <a16:creationId xmlns:a16="http://schemas.microsoft.com/office/drawing/2014/main" id="{D31E385D-81F7-8431-929B-4DE8282C762C}"/>
              </a:ext>
            </a:extLst>
          </p:cNvPr>
          <p:cNvCxnSpPr>
            <a:cxnSpLocks/>
            <a:stCxn id="12" idx="1"/>
            <a:endCxn id="6" idx="3"/>
          </p:cNvCxnSpPr>
          <p:nvPr/>
        </p:nvCxnSpPr>
        <p:spPr>
          <a:xfrm rot="10800000">
            <a:off x="2056857" y="3408625"/>
            <a:ext cx="2060884" cy="25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E08BA72-11F7-63E4-1EC9-E995E8B4CFC3}"/>
              </a:ext>
            </a:extLst>
          </p:cNvPr>
          <p:cNvCxnSpPr>
            <a:cxnSpLocks/>
            <a:stCxn id="8" idx="2"/>
            <a:endCxn id="13" idx="0"/>
          </p:cNvCxnSpPr>
          <p:nvPr/>
        </p:nvCxnSpPr>
        <p:spPr>
          <a:xfrm rot="5400000">
            <a:off x="5100489" y="1844280"/>
            <a:ext cx="643323" cy="107987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835EF36-F31D-ADB9-C821-7B8F6EA2A605}"/>
              </a:ext>
            </a:extLst>
          </p:cNvPr>
          <p:cNvCxnSpPr>
            <a:cxnSpLocks/>
            <a:stCxn id="13" idx="3"/>
            <a:endCxn id="10" idx="2"/>
          </p:cNvCxnSpPr>
          <p:nvPr/>
        </p:nvCxnSpPr>
        <p:spPr>
          <a:xfrm flipV="1">
            <a:off x="5151182" y="2045673"/>
            <a:ext cx="2422154" cy="91549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17" name="Picture 4">
            <a:extLst>
              <a:ext uri="{FF2B5EF4-FFF2-40B4-BE49-F238E27FC236}">
                <a16:creationId xmlns:a16="http://schemas.microsoft.com/office/drawing/2014/main" id="{B2A61516-8C94-A4D1-1DE9-5C121AD42597}"/>
              </a:ext>
            </a:extLst>
          </p:cNvPr>
          <p:cNvPicPr>
            <a:picLocks noChangeAspect="1" noChangeArrowheads="1"/>
          </p:cNvPicPr>
          <p:nvPr/>
        </p:nvPicPr>
        <p:blipFill rotWithShape="1">
          <a:blip r:embed="rId11">
            <a:alphaModFix/>
            <a:extLst>
              <a:ext uri="{28A0092B-C50C-407E-A947-70E740481C1C}">
                <a14:useLocalDpi xmlns:a14="http://schemas.microsoft.com/office/drawing/2010/main" val="0"/>
              </a:ext>
            </a:extLst>
          </a:blip>
          <a:srcRect l="19354" r="19549" b="3"/>
          <a:stretch/>
        </p:blipFill>
        <p:spPr bwMode="auto">
          <a:xfrm>
            <a:off x="7292477" y="1219188"/>
            <a:ext cx="559222" cy="5583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723BFE4F-F6FF-B359-961A-3FFB0B1E8C33}"/>
              </a:ext>
            </a:extLst>
          </p:cNvPr>
          <p:cNvPicPr>
            <a:picLocks noChangeAspect="1"/>
          </p:cNvPicPr>
          <p:nvPr/>
        </p:nvPicPr>
        <p:blipFill>
          <a:blip r:embed="rId12"/>
          <a:stretch>
            <a:fillRect/>
          </a:stretch>
        </p:blipFill>
        <p:spPr>
          <a:xfrm>
            <a:off x="7507160" y="1425076"/>
            <a:ext cx="162433" cy="162433"/>
          </a:xfrm>
          <a:prstGeom prst="rect">
            <a:avLst/>
          </a:prstGeom>
        </p:spPr>
      </p:pic>
      <p:cxnSp>
        <p:nvCxnSpPr>
          <p:cNvPr id="19" name="Connector: Elbow 18">
            <a:extLst>
              <a:ext uri="{FF2B5EF4-FFF2-40B4-BE49-F238E27FC236}">
                <a16:creationId xmlns:a16="http://schemas.microsoft.com/office/drawing/2014/main" id="{7F9ECE91-E7B9-61E5-890D-42FC32D7C124}"/>
              </a:ext>
            </a:extLst>
          </p:cNvPr>
          <p:cNvCxnSpPr>
            <a:cxnSpLocks/>
            <a:stCxn id="13" idx="0"/>
            <a:endCxn id="20" idx="2"/>
          </p:cNvCxnSpPr>
          <p:nvPr/>
        </p:nvCxnSpPr>
        <p:spPr>
          <a:xfrm rot="16200000" flipV="1">
            <a:off x="4007363" y="1831032"/>
            <a:ext cx="631643" cy="1118054"/>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2348CDF-C957-5BC1-9FCE-8E636F8412BF}"/>
              </a:ext>
            </a:extLst>
          </p:cNvPr>
          <p:cNvSpPr txBox="1"/>
          <p:nvPr/>
        </p:nvSpPr>
        <p:spPr>
          <a:xfrm>
            <a:off x="2839618" y="1812627"/>
            <a:ext cx="1849077" cy="261610"/>
          </a:xfrm>
          <a:prstGeom prst="rect">
            <a:avLst/>
          </a:prstGeom>
          <a:noFill/>
        </p:spPr>
        <p:txBody>
          <a:bodyPr wrap="square" rtlCol="0">
            <a:spAutoFit/>
          </a:bodyPr>
          <a:lstStyle/>
          <a:p>
            <a:r>
              <a:rPr lang="en-US" sz="1100" dirty="0"/>
              <a:t>Azure AD Identity Protection</a:t>
            </a:r>
          </a:p>
        </p:txBody>
      </p:sp>
      <p:pic>
        <p:nvPicPr>
          <p:cNvPr id="21" name="Picture 2" descr="Field notes: Azure AD Identity Protection - It works in my tenant">
            <a:extLst>
              <a:ext uri="{FF2B5EF4-FFF2-40B4-BE49-F238E27FC236}">
                <a16:creationId xmlns:a16="http://schemas.microsoft.com/office/drawing/2014/main" id="{18037546-CFCD-8448-3715-8E89AFD1A15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13467" y="1297349"/>
            <a:ext cx="501378" cy="5036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Microsoft 365 Defender Review | PCMag">
            <a:extLst>
              <a:ext uri="{FF2B5EF4-FFF2-40B4-BE49-F238E27FC236}">
                <a16:creationId xmlns:a16="http://schemas.microsoft.com/office/drawing/2014/main" id="{9B009709-033B-0B89-C66B-30E3E135EEA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40469" y="3137054"/>
            <a:ext cx="976136" cy="54883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93123628-4F40-37C0-6F1E-30D999948745}"/>
              </a:ext>
            </a:extLst>
          </p:cNvPr>
          <p:cNvSpPr txBox="1"/>
          <p:nvPr/>
        </p:nvSpPr>
        <p:spPr>
          <a:xfrm>
            <a:off x="7039374" y="3683224"/>
            <a:ext cx="1578327" cy="261610"/>
          </a:xfrm>
          <a:prstGeom prst="rect">
            <a:avLst/>
          </a:prstGeom>
          <a:noFill/>
        </p:spPr>
        <p:txBody>
          <a:bodyPr wrap="square" rtlCol="0">
            <a:spAutoFit/>
          </a:bodyPr>
          <a:lstStyle/>
          <a:p>
            <a:r>
              <a:rPr lang="en-US" sz="1100" dirty="0"/>
              <a:t>Microsoft 365 Defender</a:t>
            </a:r>
          </a:p>
        </p:txBody>
      </p:sp>
      <p:sp>
        <p:nvSpPr>
          <p:cNvPr id="24" name="TextBox 23">
            <a:extLst>
              <a:ext uri="{FF2B5EF4-FFF2-40B4-BE49-F238E27FC236}">
                <a16:creationId xmlns:a16="http://schemas.microsoft.com/office/drawing/2014/main" id="{61842286-7B74-64BB-1940-58E360A84FE5}"/>
              </a:ext>
            </a:extLst>
          </p:cNvPr>
          <p:cNvSpPr txBox="1"/>
          <p:nvPr/>
        </p:nvSpPr>
        <p:spPr>
          <a:xfrm>
            <a:off x="1052360" y="1798147"/>
            <a:ext cx="1710670" cy="261610"/>
          </a:xfrm>
          <a:prstGeom prst="rect">
            <a:avLst/>
          </a:prstGeom>
          <a:noFill/>
        </p:spPr>
        <p:txBody>
          <a:bodyPr wrap="square" rtlCol="0">
            <a:spAutoFit/>
          </a:bodyPr>
          <a:lstStyle/>
          <a:p>
            <a:r>
              <a:rPr lang="en-US" sz="1100" dirty="0"/>
              <a:t>MS Information Protection</a:t>
            </a:r>
          </a:p>
        </p:txBody>
      </p:sp>
      <p:pic>
        <p:nvPicPr>
          <p:cNvPr id="25" name="Picture 2" descr="Azure Information Protection - Apps on Google Play">
            <a:extLst>
              <a:ext uri="{FF2B5EF4-FFF2-40B4-BE49-F238E27FC236}">
                <a16:creationId xmlns:a16="http://schemas.microsoft.com/office/drawing/2014/main" id="{31ED1A6B-114F-29C1-685F-943E93302AF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47328" y="1383058"/>
            <a:ext cx="451161" cy="4511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32" name="Connector: Elbow 31">
            <a:extLst>
              <a:ext uri="{FF2B5EF4-FFF2-40B4-BE49-F238E27FC236}">
                <a16:creationId xmlns:a16="http://schemas.microsoft.com/office/drawing/2014/main" id="{2000AB07-74BD-F228-5229-22AC9A79C3D6}"/>
              </a:ext>
            </a:extLst>
          </p:cNvPr>
          <p:cNvCxnSpPr>
            <a:cxnSpLocks/>
            <a:stCxn id="13" idx="1"/>
            <a:endCxn id="24" idx="2"/>
          </p:cNvCxnSpPr>
          <p:nvPr/>
        </p:nvCxnSpPr>
        <p:spPr>
          <a:xfrm rot="10800000">
            <a:off x="1907696" y="2059758"/>
            <a:ext cx="2705545" cy="901411"/>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5B626AA-B058-C41B-D136-FAC7AAE8444E}"/>
              </a:ext>
            </a:extLst>
          </p:cNvPr>
          <p:cNvCxnSpPr>
            <a:cxnSpLocks/>
            <a:stCxn id="12" idx="3"/>
            <a:endCxn id="22" idx="1"/>
          </p:cNvCxnSpPr>
          <p:nvPr/>
        </p:nvCxnSpPr>
        <p:spPr>
          <a:xfrm>
            <a:off x="5722297" y="3411133"/>
            <a:ext cx="1618172" cy="3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801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Office Theme</Template>
  <TotalTime>14595</TotalTime>
  <Words>1589</Words>
  <Application>Microsoft Office PowerPoint</Application>
  <PresentationFormat>Widescreen</PresentationFormat>
  <Paragraphs>150</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Segoe UI</vt:lpstr>
      <vt:lpstr>Segoe UI Semibold</vt:lpstr>
      <vt:lpstr>Wingdings</vt:lpstr>
      <vt:lpstr>Office Theme</vt:lpstr>
      <vt:lpstr>M365 Defender Integrations</vt:lpstr>
      <vt:lpstr>Microsoft 365 Defender Integrations</vt:lpstr>
      <vt:lpstr>PowerPoint Presentation</vt:lpstr>
      <vt:lpstr>Microsoft Defender for Endpoint </vt:lpstr>
      <vt:lpstr>PowerPoint Presentation</vt:lpstr>
      <vt:lpstr>Microsoft Defender for Identity </vt:lpstr>
      <vt:lpstr>Defender for Identity Integrations (MDI)</vt:lpstr>
      <vt:lpstr>Microsoft Defender for Office 365 </vt:lpstr>
      <vt:lpstr>Defender for Cloud Apps Integrations (MDCA)</vt:lpstr>
      <vt:lpstr>Microsoft Defender for Office 365 </vt:lpstr>
      <vt:lpstr>Defender for Office Integrations (MDO)</vt:lpstr>
      <vt:lpstr>Defender for Cloud Integrations (DfC)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Defender for Endpoint Integrations</dc:title>
  <dc:creator>Noah Taylor</dc:creator>
  <cp:lastModifiedBy>Noah Taylor</cp:lastModifiedBy>
  <cp:revision>4</cp:revision>
  <dcterms:created xsi:type="dcterms:W3CDTF">2022-10-21T15:44:57Z</dcterms:created>
  <dcterms:modified xsi:type="dcterms:W3CDTF">2022-12-06T19:33:15Z</dcterms:modified>
</cp:coreProperties>
</file>