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>
      <p:extLst>
        <p:ext uri="{E3EDB536-0D56-4F60-86BA-61A60CA02DAB}">
          <p202:designTagLst xmlns:p202="http://schemas.microsoft.com/office/powerpoint/2020/02/main">
            <p202:designTag name="BPID" val="{C6E6426D-2491-47A8-88A2-38DF3ABB6023}"/>
          </p202:designTagLst>
        </p:ext>
      </p:extLst>
    </p:sldId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66BDD83-BC10-4E40-8998-DE84ADAAF773}">
          <p14:sldIdLst>
            <p14:sldId id="26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78D4"/>
    <a:srgbClr val="54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04"/>
    <p:restoredTop sz="96966"/>
  </p:normalViewPr>
  <p:slideViewPr>
    <p:cSldViewPr snapToGrid="0" snapToObjects="1">
      <p:cViewPr varScale="1">
        <p:scale>
          <a:sx n="157" d="100"/>
          <a:sy n="157" d="100"/>
        </p:scale>
        <p:origin x="1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60C-50E5-B242-B3EF-2B7C8DA6751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dpowertoys.merill.net/" TargetMode="Externa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63.png"/><Relationship Id="rId68" Type="http://schemas.openxmlformats.org/officeDocument/2006/relationships/image" Target="../media/image68.jp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2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66" Type="http://schemas.openxmlformats.org/officeDocument/2006/relationships/image" Target="../media/image66.svg"/><Relationship Id="rId74" Type="http://schemas.openxmlformats.org/officeDocument/2006/relationships/image" Target="../media/image74.png"/><Relationship Id="rId5" Type="http://schemas.openxmlformats.org/officeDocument/2006/relationships/image" Target="../media/image7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svg"/><Relationship Id="rId69" Type="http://schemas.openxmlformats.org/officeDocument/2006/relationships/image" Target="../media/image69.png"/><Relationship Id="rId8" Type="http://schemas.openxmlformats.org/officeDocument/2006/relationships/image" Target="../media/image10.png"/><Relationship Id="rId51" Type="http://schemas.openxmlformats.org/officeDocument/2006/relationships/image" Target="../media/image51.svg"/><Relationship Id="rId72" Type="http://schemas.openxmlformats.org/officeDocument/2006/relationships/image" Target="../media/image72.png"/><Relationship Id="rId3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67" Type="http://schemas.openxmlformats.org/officeDocument/2006/relationships/image" Target="../media/image67.jp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svg"/><Relationship Id="rId70" Type="http://schemas.openxmlformats.org/officeDocument/2006/relationships/image" Target="../media/image70.png"/><Relationship Id="rId75" Type="http://schemas.openxmlformats.org/officeDocument/2006/relationships/image" Target="../media/image7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7" Type="http://schemas.openxmlformats.org/officeDocument/2006/relationships/image" Target="../media/image9.svg"/><Relationship Id="rId71" Type="http://schemas.openxmlformats.org/officeDocument/2006/relationships/image" Target="../media/image7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4296-BBAE-9044-BC70-0A277DF7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92" y="640615"/>
            <a:ext cx="4284397" cy="5576770"/>
          </a:xfrm>
        </p:spPr>
        <p:txBody>
          <a:bodyPr anchor="ctr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Conditional Access Policy Documentation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A2B6-90B4-18AA-B22D-0ECAECF0D7D8}"/>
              </a:ext>
            </a:extLst>
          </p:cNvPr>
          <p:cNvSpPr txBox="1"/>
          <p:nvPr/>
        </p:nvSpPr>
        <p:spPr>
          <a:xfrm>
            <a:off x="6437779" y="38938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ID</a:t>
            </a:r>
            <a:endParaRPr lang="en-US" dirty="0"/>
          </a:p>
        </p:txBody>
      </p:sp>
      <p:sp>
        <p:nvSpPr>
          <p:cNvPr id="12" name="TenantId">
            <a:extLst>
              <a:ext uri="{FF2B5EF4-FFF2-40B4-BE49-F238E27FC236}">
                <a16:creationId xmlns:a16="http://schemas.microsoft.com/office/drawing/2014/main" id="{66938EE0-CE0A-0560-D728-6F96520D9643}"/>
              </a:ext>
            </a:extLst>
          </p:cNvPr>
          <p:cNvSpPr txBox="1">
            <a:spLocks/>
          </p:cNvSpPr>
          <p:nvPr/>
        </p:nvSpPr>
        <p:spPr>
          <a:xfrm>
            <a:off x="6739464" y="420271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TenantID</a:t>
            </a:r>
            <a:r>
              <a:rPr lang="en-US" sz="1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4357-35B2-CE00-1231-31B530AD00C5}"/>
              </a:ext>
            </a:extLst>
          </p:cNvPr>
          <p:cNvSpPr txBox="1"/>
          <p:nvPr/>
        </p:nvSpPr>
        <p:spPr>
          <a:xfrm>
            <a:off x="6437779" y="451010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Name</a:t>
            </a:r>
            <a:endParaRPr lang="en-US" dirty="0"/>
          </a:p>
        </p:txBody>
      </p:sp>
      <p:sp>
        <p:nvSpPr>
          <p:cNvPr id="10" name="TenantName">
            <a:extLst>
              <a:ext uri="{FF2B5EF4-FFF2-40B4-BE49-F238E27FC236}">
                <a16:creationId xmlns:a16="http://schemas.microsoft.com/office/drawing/2014/main" id="{B050007C-AC7A-1741-D991-D32A86F641B8}"/>
              </a:ext>
            </a:extLst>
          </p:cNvPr>
          <p:cNvSpPr txBox="1">
            <a:spLocks/>
          </p:cNvSpPr>
          <p:nvPr/>
        </p:nvSpPr>
        <p:spPr>
          <a:xfrm>
            <a:off x="6739464" y="4819016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TenantName</a:t>
            </a:r>
            <a:r>
              <a:rPr lang="en-US" sz="18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F5FD-C351-0CA9-91CC-3DDD0B9E286B}"/>
              </a:ext>
            </a:extLst>
          </p:cNvPr>
          <p:cNvSpPr txBox="1"/>
          <p:nvPr/>
        </p:nvSpPr>
        <p:spPr>
          <a:xfrm>
            <a:off x="6414439" y="5145985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by</a:t>
            </a:r>
            <a:endParaRPr lang="en-US" dirty="0"/>
          </a:p>
        </p:txBody>
      </p:sp>
      <p:sp>
        <p:nvSpPr>
          <p:cNvPr id="6" name="GeneratedBy">
            <a:extLst>
              <a:ext uri="{FF2B5EF4-FFF2-40B4-BE49-F238E27FC236}">
                <a16:creationId xmlns:a16="http://schemas.microsoft.com/office/drawing/2014/main" id="{C3581BB4-5366-FA11-12B1-F14BA89251B8}"/>
              </a:ext>
            </a:extLst>
          </p:cNvPr>
          <p:cNvSpPr txBox="1">
            <a:spLocks/>
          </p:cNvSpPr>
          <p:nvPr/>
        </p:nvSpPr>
        <p:spPr>
          <a:xfrm>
            <a:off x="6716124" y="543892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GeneratedBy</a:t>
            </a:r>
            <a:r>
              <a:rPr lang="en-US" sz="1800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A40C-A828-0C1B-0FC2-A0E4B0EFD75C}"/>
              </a:ext>
            </a:extLst>
          </p:cNvPr>
          <p:cNvSpPr txBox="1"/>
          <p:nvPr/>
        </p:nvSpPr>
        <p:spPr>
          <a:xfrm>
            <a:off x="6437779" y="578849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on</a:t>
            </a:r>
            <a:endParaRPr lang="en-US" dirty="0"/>
          </a:p>
        </p:txBody>
      </p:sp>
      <p:sp>
        <p:nvSpPr>
          <p:cNvPr id="3" name="GenerationDate">
            <a:extLst>
              <a:ext uri="{FF2B5EF4-FFF2-40B4-BE49-F238E27FC236}">
                <a16:creationId xmlns:a16="http://schemas.microsoft.com/office/drawing/2014/main" id="{057C1B3D-FDF3-1B56-D9CC-90688DC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078070"/>
            <a:ext cx="5184715" cy="42063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GenerationDate</a:t>
            </a:r>
            <a:r>
              <a:rPr lang="en-US" sz="1800" b="1" dirty="0"/>
              <a:t>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09C1FA2-B25E-2CCE-D060-BD0CC962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576" y="570682"/>
            <a:ext cx="1421431" cy="1421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52AA-46C3-4AA6-414B-41443B567970}"/>
              </a:ext>
            </a:extLst>
          </p:cNvPr>
          <p:cNvSpPr txBox="1"/>
          <p:nvPr/>
        </p:nvSpPr>
        <p:spPr>
          <a:xfrm>
            <a:off x="310122" y="6539219"/>
            <a:ext cx="918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idPowerToys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A472C66-DE96-7875-6713-8DBFE61C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3" y="6553200"/>
            <a:ext cx="206902" cy="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serWorkload">
            <a:extLst>
              <a:ext uri="{FF2B5EF4-FFF2-40B4-BE49-F238E27FC236}">
                <a16:creationId xmlns:a16="http://schemas.microsoft.com/office/drawing/2014/main" id="{4CB561B2-E57C-D710-12B6-50DF9E6C651D}"/>
              </a:ext>
            </a:extLst>
          </p:cNvPr>
          <p:cNvSpPr/>
          <p:nvPr/>
        </p:nvSpPr>
        <p:spPr bwMode="auto">
          <a:xfrm>
            <a:off x="175820" y="2709769"/>
            <a:ext cx="2202823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Identity</a:t>
            </a:r>
          </a:p>
        </p:txBody>
      </p:sp>
      <p:sp>
        <p:nvSpPr>
          <p:cNvPr id="7" name="UserWorkloadIncExc">
            <a:extLst>
              <a:ext uri="{FF2B5EF4-FFF2-40B4-BE49-F238E27FC236}">
                <a16:creationId xmlns:a16="http://schemas.microsoft.com/office/drawing/2014/main" id="{EE466819-2D6F-36CB-0E8F-8B916CF88AA7}"/>
              </a:ext>
            </a:extLst>
          </p:cNvPr>
          <p:cNvSpPr txBox="1"/>
          <p:nvPr/>
        </p:nvSpPr>
        <p:spPr>
          <a:xfrm>
            <a:off x="125485" y="3698952"/>
            <a:ext cx="3062115" cy="313265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UserWorkloadIncExc</a:t>
            </a:r>
            <a:r>
              <a:rPr lang="en-US" sz="1100" dirty="0"/>
              <a:t>&gt;</a:t>
            </a:r>
          </a:p>
        </p:txBody>
      </p:sp>
      <p:sp>
        <p:nvSpPr>
          <p:cNvPr id="19" name="Risks">
            <a:extLst>
              <a:ext uri="{FF2B5EF4-FFF2-40B4-BE49-F238E27FC236}">
                <a16:creationId xmlns:a16="http://schemas.microsoft.com/office/drawing/2014/main" id="{6181D0FB-660F-35ED-8948-90ADD0CF83AB}"/>
              </a:ext>
            </a:extLst>
          </p:cNvPr>
          <p:cNvSpPr txBox="1"/>
          <p:nvPr/>
        </p:nvSpPr>
        <p:spPr>
          <a:xfrm>
            <a:off x="524485" y="1021946"/>
            <a:ext cx="1348869" cy="1668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0" name="Platforms">
            <a:extLst>
              <a:ext uri="{FF2B5EF4-FFF2-40B4-BE49-F238E27FC236}">
                <a16:creationId xmlns:a16="http://schemas.microsoft.com/office/drawing/2014/main" id="{8A430F5B-04F3-98C9-8131-FBAAFE58FF88}"/>
              </a:ext>
            </a:extLst>
          </p:cNvPr>
          <p:cNvSpPr txBox="1"/>
          <p:nvPr/>
        </p:nvSpPr>
        <p:spPr>
          <a:xfrm>
            <a:off x="1826931" y="1021947"/>
            <a:ext cx="2061056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3" name="Locations">
            <a:extLst>
              <a:ext uri="{FF2B5EF4-FFF2-40B4-BE49-F238E27FC236}">
                <a16:creationId xmlns:a16="http://schemas.microsoft.com/office/drawing/2014/main" id="{57FDEBD6-F185-DE3A-6F24-3F46536DE975}"/>
              </a:ext>
            </a:extLst>
          </p:cNvPr>
          <p:cNvSpPr txBox="1"/>
          <p:nvPr/>
        </p:nvSpPr>
        <p:spPr>
          <a:xfrm>
            <a:off x="8324941" y="1021947"/>
            <a:ext cx="3513703" cy="15925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4" name="ClientAppTypes">
            <a:extLst>
              <a:ext uri="{FF2B5EF4-FFF2-40B4-BE49-F238E27FC236}">
                <a16:creationId xmlns:a16="http://schemas.microsoft.com/office/drawing/2014/main" id="{0966F2A2-47AF-78CA-6460-D9934CD0BEF1}"/>
              </a:ext>
            </a:extLst>
          </p:cNvPr>
          <p:cNvSpPr txBox="1"/>
          <p:nvPr/>
        </p:nvSpPr>
        <p:spPr>
          <a:xfrm>
            <a:off x="3810664" y="1021947"/>
            <a:ext cx="1581599" cy="16534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5" name="DeviceFilters">
            <a:extLst>
              <a:ext uri="{FF2B5EF4-FFF2-40B4-BE49-F238E27FC236}">
                <a16:creationId xmlns:a16="http://schemas.microsoft.com/office/drawing/2014/main" id="{60403076-637E-5966-9FFE-5BB78494F4AB}"/>
              </a:ext>
            </a:extLst>
          </p:cNvPr>
          <p:cNvSpPr txBox="1"/>
          <p:nvPr/>
        </p:nvSpPr>
        <p:spPr>
          <a:xfrm>
            <a:off x="5818151" y="1095590"/>
            <a:ext cx="2248808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cxnSp>
        <p:nvCxnSpPr>
          <p:cNvPr id="27" name="Straight Arrow Connector 26" descr="Arrow drawn from user/workload  to the action being performed by the user such as accessing cloud apps.">
            <a:extLst>
              <a:ext uri="{FF2B5EF4-FFF2-40B4-BE49-F238E27FC236}">
                <a16:creationId xmlns:a16="http://schemas.microsoft.com/office/drawing/2014/main" id="{4721C1DC-B1D0-EAAB-16D7-C2ED1ABA94C5}"/>
              </a:ext>
            </a:extLst>
          </p:cNvPr>
          <p:cNvCxnSpPr>
            <a:cxnSpLocks/>
          </p:cNvCxnSpPr>
          <p:nvPr/>
        </p:nvCxnSpPr>
        <p:spPr>
          <a:xfrm>
            <a:off x="2195232" y="3159047"/>
            <a:ext cx="39594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conBlockAccess" descr="Picture with red color stop sign to indicate blocked access">
            <a:extLst>
              <a:ext uri="{FF2B5EF4-FFF2-40B4-BE49-F238E27FC236}">
                <a16:creationId xmlns:a16="http://schemas.microsoft.com/office/drawing/2014/main" id="{9B2F3957-26B7-6E8C-CA2A-BB638962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633" y="2735805"/>
            <a:ext cx="356616" cy="356616"/>
          </a:xfrm>
          <a:prstGeom prst="rect">
            <a:avLst/>
          </a:prstGeom>
        </p:spPr>
      </p:pic>
      <p:sp>
        <p:nvSpPr>
          <p:cNvPr id="32" name="GrantLabelGrantAccess">
            <a:extLst>
              <a:ext uri="{FF2B5EF4-FFF2-40B4-BE49-F238E27FC236}">
                <a16:creationId xmlns:a16="http://schemas.microsoft.com/office/drawing/2014/main" id="{49C54881-ED38-8EF9-6AD5-44D9A6D01353}"/>
              </a:ext>
            </a:extLst>
          </p:cNvPr>
          <p:cNvSpPr txBox="1"/>
          <p:nvPr/>
        </p:nvSpPr>
        <p:spPr>
          <a:xfrm>
            <a:off x="3928464" y="2723089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Grant access</a:t>
            </a:r>
          </a:p>
        </p:txBody>
      </p:sp>
      <p:sp>
        <p:nvSpPr>
          <p:cNvPr id="34" name="GrantLabelBlockAccess">
            <a:extLst>
              <a:ext uri="{FF2B5EF4-FFF2-40B4-BE49-F238E27FC236}">
                <a16:creationId xmlns:a16="http://schemas.microsoft.com/office/drawing/2014/main" id="{6CD34FB0-E1E3-0341-E6DD-8AA00BACC5E9}"/>
              </a:ext>
            </a:extLst>
          </p:cNvPr>
          <p:cNvSpPr txBox="1"/>
          <p:nvPr/>
        </p:nvSpPr>
        <p:spPr>
          <a:xfrm>
            <a:off x="3936931" y="2734375"/>
            <a:ext cx="135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 access</a:t>
            </a:r>
          </a:p>
        </p:txBody>
      </p:sp>
      <p:pic>
        <p:nvPicPr>
          <p:cNvPr id="35" name="IconGrantAccess" descr="Picture with gren tick sign to indicate access was granted">
            <a:extLst>
              <a:ext uri="{FF2B5EF4-FFF2-40B4-BE49-F238E27FC236}">
                <a16:creationId xmlns:a16="http://schemas.microsoft.com/office/drawing/2014/main" id="{6741D24D-045C-6E5C-4824-8D06D6C3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361" y="2730170"/>
            <a:ext cx="356616" cy="356616"/>
          </a:xfrm>
          <a:prstGeom prst="rect">
            <a:avLst/>
          </a:prstGeom>
        </p:spPr>
      </p:pic>
      <p:sp>
        <p:nvSpPr>
          <p:cNvPr id="3" name="CloudAppActionIncExc">
            <a:extLst>
              <a:ext uri="{FF2B5EF4-FFF2-40B4-BE49-F238E27FC236}">
                <a16:creationId xmlns:a16="http://schemas.microsoft.com/office/drawing/2014/main" id="{46E9CB6F-D8C8-19B7-DBB9-1DD3E4920B14}"/>
              </a:ext>
            </a:extLst>
          </p:cNvPr>
          <p:cNvSpPr txBox="1"/>
          <p:nvPr/>
        </p:nvSpPr>
        <p:spPr>
          <a:xfrm>
            <a:off x="6039518" y="3662782"/>
            <a:ext cx="3649518" cy="3151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CloudAppActionIncExc</a:t>
            </a:r>
            <a:r>
              <a:rPr lang="en-US" sz="1100" dirty="0"/>
              <a:t>&gt;</a:t>
            </a:r>
          </a:p>
        </p:txBody>
      </p:sp>
      <p:pic>
        <p:nvPicPr>
          <p:cNvPr id="13" name="IconWorkloadIdentity">
            <a:extLst>
              <a:ext uri="{FF2B5EF4-FFF2-40B4-BE49-F238E27FC236}">
                <a16:creationId xmlns:a16="http://schemas.microsoft.com/office/drawing/2014/main" id="{AE5F60A7-7743-47B0-8112-A5D663EC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87" y="2839007"/>
            <a:ext cx="640080" cy="640080"/>
          </a:xfrm>
          <a:prstGeom prst="rect">
            <a:avLst/>
          </a:prstGeom>
        </p:spPr>
      </p:pic>
      <p:pic>
        <p:nvPicPr>
          <p:cNvPr id="26" name="IconGroupIdentity">
            <a:extLst>
              <a:ext uri="{FF2B5EF4-FFF2-40B4-BE49-F238E27FC236}">
                <a16:creationId xmlns:a16="http://schemas.microsoft.com/office/drawing/2014/main" id="{61621433-1A25-9539-CB7B-F694BE4D6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701" y="2839007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98E6901-B142-4DFF-8474-2AE140128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610" y="197468"/>
            <a:ext cx="381196" cy="381196"/>
          </a:xfrm>
          <a:prstGeom prst="rect">
            <a:avLst/>
          </a:prstGeom>
        </p:spPr>
      </p:pic>
      <p:sp>
        <p:nvSpPr>
          <p:cNvPr id="9" name="CloudAppAction">
            <a:extLst>
              <a:ext uri="{FF2B5EF4-FFF2-40B4-BE49-F238E27FC236}">
                <a16:creationId xmlns:a16="http://schemas.microsoft.com/office/drawing/2014/main" id="{A5E0E6AB-D4C1-26B8-177C-D5415C6E432F}"/>
              </a:ext>
            </a:extLst>
          </p:cNvPr>
          <p:cNvSpPr/>
          <p:nvPr/>
        </p:nvSpPr>
        <p:spPr bwMode="auto">
          <a:xfrm>
            <a:off x="6206089" y="2718506"/>
            <a:ext cx="3227026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Register security information</a:t>
            </a:r>
          </a:p>
        </p:txBody>
      </p:sp>
      <p:pic>
        <p:nvPicPr>
          <p:cNvPr id="44" name="IconAccessAuthenticationContext">
            <a:extLst>
              <a:ext uri="{FF2B5EF4-FFF2-40B4-BE49-F238E27FC236}">
                <a16:creationId xmlns:a16="http://schemas.microsoft.com/office/drawing/2014/main" id="{D851098A-6250-E972-82F4-A2FA6EDB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63478" y="2882544"/>
            <a:ext cx="548640" cy="548640"/>
          </a:xfrm>
          <a:prstGeom prst="rect">
            <a:avLst/>
          </a:prstGeom>
        </p:spPr>
      </p:pic>
      <p:pic>
        <p:nvPicPr>
          <p:cNvPr id="50" name="IconAccessOffice365">
            <a:extLst>
              <a:ext uri="{FF2B5EF4-FFF2-40B4-BE49-F238E27FC236}">
                <a16:creationId xmlns:a16="http://schemas.microsoft.com/office/drawing/2014/main" id="{7E605601-02D3-250D-3292-9A2D6478E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39264" y="2882544"/>
            <a:ext cx="548640" cy="548640"/>
          </a:xfrm>
          <a:prstGeom prst="rect">
            <a:avLst/>
          </a:prstGeom>
        </p:spPr>
      </p:pic>
      <p:pic>
        <p:nvPicPr>
          <p:cNvPr id="51" name="IconAccessRegisterOrJoinDevice">
            <a:extLst>
              <a:ext uri="{FF2B5EF4-FFF2-40B4-BE49-F238E27FC236}">
                <a16:creationId xmlns:a16="http://schemas.microsoft.com/office/drawing/2014/main" id="{EB715566-DDC7-DBCD-8403-8F8133728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pic>
        <p:nvPicPr>
          <p:cNvPr id="54" name="IconAccessSelectedCloudApps">
            <a:extLst>
              <a:ext uri="{FF2B5EF4-FFF2-40B4-BE49-F238E27FC236}">
                <a16:creationId xmlns:a16="http://schemas.microsoft.com/office/drawing/2014/main" id="{2226C933-4669-1C4A-166C-F00388CE9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9318" y="2882544"/>
            <a:ext cx="548640" cy="548640"/>
          </a:xfrm>
          <a:prstGeom prst="rect">
            <a:avLst/>
          </a:prstGeom>
        </p:spPr>
      </p:pic>
      <p:pic>
        <p:nvPicPr>
          <p:cNvPr id="41" name="IconAccessAzureAD">
            <a:extLst>
              <a:ext uri="{FF2B5EF4-FFF2-40B4-BE49-F238E27FC236}">
                <a16:creationId xmlns:a16="http://schemas.microsoft.com/office/drawing/2014/main" id="{1D6A4365-D9B7-03EC-B060-2847C5ACD2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3980" y="2882544"/>
            <a:ext cx="548640" cy="548640"/>
          </a:xfrm>
          <a:prstGeom prst="rect">
            <a:avLst/>
          </a:prstGeom>
        </p:spPr>
      </p:pic>
      <p:pic>
        <p:nvPicPr>
          <p:cNvPr id="75" name="IconAccessAllCloudApps">
            <a:extLst>
              <a:ext uri="{FF2B5EF4-FFF2-40B4-BE49-F238E27FC236}">
                <a16:creationId xmlns:a16="http://schemas.microsoft.com/office/drawing/2014/main" id="{487519DD-ABE6-6137-DAA6-669FAFB9FD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39264" y="2836824"/>
            <a:ext cx="640080" cy="640080"/>
          </a:xfrm>
          <a:prstGeom prst="rect">
            <a:avLst/>
          </a:prstGeom>
        </p:spPr>
      </p:pic>
      <p:sp>
        <p:nvSpPr>
          <p:cNvPr id="6" name="StateDisabled">
            <a:extLst>
              <a:ext uri="{FF2B5EF4-FFF2-40B4-BE49-F238E27FC236}">
                <a16:creationId xmlns:a16="http://schemas.microsoft.com/office/drawing/2014/main" id="{9D56645E-31DD-9A77-EAFB-8CE4A12DCCC3}"/>
              </a:ext>
            </a:extLst>
          </p:cNvPr>
          <p:cNvSpPr/>
          <p:nvPr/>
        </p:nvSpPr>
        <p:spPr>
          <a:xfrm>
            <a:off x="10842170" y="79259"/>
            <a:ext cx="1260389" cy="2648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Disabled</a:t>
            </a:r>
          </a:p>
        </p:txBody>
      </p:sp>
      <p:sp>
        <p:nvSpPr>
          <p:cNvPr id="8" name="StateReportOnly">
            <a:extLst>
              <a:ext uri="{FF2B5EF4-FFF2-40B4-BE49-F238E27FC236}">
                <a16:creationId xmlns:a16="http://schemas.microsoft.com/office/drawing/2014/main" id="{5FF61C2D-8CB2-C7AF-CBDC-8954DD10484F}"/>
              </a:ext>
            </a:extLst>
          </p:cNvPr>
          <p:cNvSpPr/>
          <p:nvPr/>
        </p:nvSpPr>
        <p:spPr>
          <a:xfrm>
            <a:off x="10842169" y="103586"/>
            <a:ext cx="1260389" cy="2648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Report-only</a:t>
            </a:r>
          </a:p>
        </p:txBody>
      </p:sp>
      <p:sp>
        <p:nvSpPr>
          <p:cNvPr id="21" name="StateEnabled">
            <a:extLst>
              <a:ext uri="{FF2B5EF4-FFF2-40B4-BE49-F238E27FC236}">
                <a16:creationId xmlns:a16="http://schemas.microsoft.com/office/drawing/2014/main" id="{57F6DC7E-367F-8310-0541-71901BC4FD84}"/>
              </a:ext>
            </a:extLst>
          </p:cNvPr>
          <p:cNvSpPr/>
          <p:nvPr/>
        </p:nvSpPr>
        <p:spPr>
          <a:xfrm>
            <a:off x="10842171" y="83487"/>
            <a:ext cx="1260389" cy="264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Enabled</a:t>
            </a:r>
          </a:p>
        </p:txBody>
      </p:sp>
      <p:grpSp>
        <p:nvGrpSpPr>
          <p:cNvPr id="10" name="IconRiskyUsers">
            <a:extLst>
              <a:ext uri="{FF2B5EF4-FFF2-40B4-BE49-F238E27FC236}">
                <a16:creationId xmlns:a16="http://schemas.microsoft.com/office/drawing/2014/main" id="{DE42A498-64EF-E093-D98A-96F11E4E2F6F}"/>
              </a:ext>
            </a:extLst>
          </p:cNvPr>
          <p:cNvGrpSpPr/>
          <p:nvPr/>
        </p:nvGrpSpPr>
        <p:grpSpPr>
          <a:xfrm>
            <a:off x="635426" y="738677"/>
            <a:ext cx="1202553" cy="274320"/>
            <a:chOff x="2013768" y="1033956"/>
            <a:chExt cx="1342320" cy="274320"/>
          </a:xfrm>
        </p:grpSpPr>
        <p:pic>
          <p:nvPicPr>
            <p:cNvPr id="46" name="Graphic 1">
              <a:extLst>
                <a:ext uri="{FF2B5EF4-FFF2-40B4-BE49-F238E27FC236}">
                  <a16:creationId xmlns:a16="http://schemas.microsoft.com/office/drawing/2014/main" id="{E6DDE3F9-425D-0070-14E9-4C94901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13768" y="1033956"/>
              <a:ext cx="274320" cy="274320"/>
            </a:xfrm>
            <a:prstGeom prst="rect">
              <a:avLst/>
            </a:prstGeom>
          </p:spPr>
        </p:pic>
        <p:sp>
          <p:nvSpPr>
            <p:cNvPr id="5" name="Label 1">
              <a:extLst>
                <a:ext uri="{FF2B5EF4-FFF2-40B4-BE49-F238E27FC236}">
                  <a16:creationId xmlns:a16="http://schemas.microsoft.com/office/drawing/2014/main" id="{6727DEE1-CB05-2902-518C-A4C5E2725095}"/>
                </a:ext>
              </a:extLst>
            </p:cNvPr>
            <p:cNvSpPr txBox="1"/>
            <p:nvPr/>
          </p:nvSpPr>
          <p:spPr>
            <a:xfrm>
              <a:off x="2240077" y="1040706"/>
              <a:ext cx="111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Risk</a:t>
              </a:r>
            </a:p>
          </p:txBody>
        </p:sp>
      </p:grpSp>
      <p:grpSp>
        <p:nvGrpSpPr>
          <p:cNvPr id="14" name="IconPlatforms">
            <a:extLst>
              <a:ext uri="{FF2B5EF4-FFF2-40B4-BE49-F238E27FC236}">
                <a16:creationId xmlns:a16="http://schemas.microsoft.com/office/drawing/2014/main" id="{53AC8CAC-D606-6023-90EA-A010308EF0E5}"/>
              </a:ext>
            </a:extLst>
          </p:cNvPr>
          <p:cNvGrpSpPr/>
          <p:nvPr/>
        </p:nvGrpSpPr>
        <p:grpSpPr>
          <a:xfrm>
            <a:off x="1927788" y="715249"/>
            <a:ext cx="1574183" cy="365760"/>
            <a:chOff x="3262737" y="994835"/>
            <a:chExt cx="1574183" cy="365760"/>
          </a:xfrm>
        </p:grpSpPr>
        <p:pic>
          <p:nvPicPr>
            <p:cNvPr id="29" name="Graphic 1">
              <a:extLst>
                <a:ext uri="{FF2B5EF4-FFF2-40B4-BE49-F238E27FC236}">
                  <a16:creationId xmlns:a16="http://schemas.microsoft.com/office/drawing/2014/main" id="{E7A706CA-5F40-5F13-B1C9-04F0F380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62737" y="994835"/>
              <a:ext cx="365760" cy="365760"/>
            </a:xfrm>
            <a:prstGeom prst="rect">
              <a:avLst/>
            </a:prstGeom>
          </p:spPr>
        </p:pic>
        <p:sp>
          <p:nvSpPr>
            <p:cNvPr id="11" name="Label 1">
              <a:extLst>
                <a:ext uri="{FF2B5EF4-FFF2-40B4-BE49-F238E27FC236}">
                  <a16:creationId xmlns:a16="http://schemas.microsoft.com/office/drawing/2014/main" id="{F2C306D4-82BC-A018-B637-ECE96C58778D}"/>
                </a:ext>
              </a:extLst>
            </p:cNvPr>
            <p:cNvSpPr txBox="1"/>
            <p:nvPr/>
          </p:nvSpPr>
          <p:spPr>
            <a:xfrm>
              <a:off x="3582397" y="1027255"/>
              <a:ext cx="12545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Device platforms</a:t>
              </a:r>
            </a:p>
          </p:txBody>
        </p:sp>
      </p:grpSp>
      <p:grpSp>
        <p:nvGrpSpPr>
          <p:cNvPr id="17" name="IconClientAppTypes">
            <a:extLst>
              <a:ext uri="{FF2B5EF4-FFF2-40B4-BE49-F238E27FC236}">
                <a16:creationId xmlns:a16="http://schemas.microsoft.com/office/drawing/2014/main" id="{E43F982B-AE4B-E275-DFA5-16C2C2347EA1}"/>
              </a:ext>
            </a:extLst>
          </p:cNvPr>
          <p:cNvGrpSpPr/>
          <p:nvPr/>
        </p:nvGrpSpPr>
        <p:grpSpPr>
          <a:xfrm>
            <a:off x="3908159" y="670015"/>
            <a:ext cx="1852971" cy="365760"/>
            <a:chOff x="4858970" y="975927"/>
            <a:chExt cx="1852971" cy="365760"/>
          </a:xfrm>
        </p:grpSpPr>
        <p:pic>
          <p:nvPicPr>
            <p:cNvPr id="58" name="Graphic 1">
              <a:extLst>
                <a:ext uri="{FF2B5EF4-FFF2-40B4-BE49-F238E27FC236}">
                  <a16:creationId xmlns:a16="http://schemas.microsoft.com/office/drawing/2014/main" id="{E9900AF0-718F-729F-7358-C0CEF1A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58970" y="975927"/>
              <a:ext cx="365760" cy="365760"/>
            </a:xfrm>
            <a:prstGeom prst="rect">
              <a:avLst/>
            </a:prstGeom>
          </p:spPr>
        </p:pic>
        <p:sp>
          <p:nvSpPr>
            <p:cNvPr id="15" name="Label 1">
              <a:extLst>
                <a:ext uri="{FF2B5EF4-FFF2-40B4-BE49-F238E27FC236}">
                  <a16:creationId xmlns:a16="http://schemas.microsoft.com/office/drawing/2014/main" id="{9ECE482D-7295-1828-65EF-6457EA0D206D}"/>
                </a:ext>
              </a:extLst>
            </p:cNvPr>
            <p:cNvSpPr txBox="1"/>
            <p:nvPr/>
          </p:nvSpPr>
          <p:spPr>
            <a:xfrm>
              <a:off x="5193983" y="1009899"/>
              <a:ext cx="151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Client apps</a:t>
              </a:r>
            </a:p>
          </p:txBody>
        </p:sp>
      </p:grpSp>
      <p:grpSp>
        <p:nvGrpSpPr>
          <p:cNvPr id="37" name="IconLocations">
            <a:extLst>
              <a:ext uri="{FF2B5EF4-FFF2-40B4-BE49-F238E27FC236}">
                <a16:creationId xmlns:a16="http://schemas.microsoft.com/office/drawing/2014/main" id="{BD514E70-D005-F22E-BA07-50B69387456A}"/>
              </a:ext>
            </a:extLst>
          </p:cNvPr>
          <p:cNvGrpSpPr/>
          <p:nvPr/>
        </p:nvGrpSpPr>
        <p:grpSpPr>
          <a:xfrm>
            <a:off x="8411896" y="646848"/>
            <a:ext cx="1850168" cy="388465"/>
            <a:chOff x="2321433" y="3262888"/>
            <a:chExt cx="1850168" cy="388465"/>
          </a:xfrm>
        </p:grpSpPr>
        <p:pic>
          <p:nvPicPr>
            <p:cNvPr id="33" name="Graphic 1">
              <a:extLst>
                <a:ext uri="{FF2B5EF4-FFF2-40B4-BE49-F238E27FC236}">
                  <a16:creationId xmlns:a16="http://schemas.microsoft.com/office/drawing/2014/main" id="{50387D1C-DA06-0680-E133-51BCFBAB9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321433" y="3262888"/>
              <a:ext cx="388465" cy="388465"/>
            </a:xfrm>
            <a:prstGeom prst="rect">
              <a:avLst/>
            </a:prstGeom>
          </p:spPr>
        </p:pic>
        <p:sp>
          <p:nvSpPr>
            <p:cNvPr id="28" name="Label 1">
              <a:extLst>
                <a:ext uri="{FF2B5EF4-FFF2-40B4-BE49-F238E27FC236}">
                  <a16:creationId xmlns:a16="http://schemas.microsoft.com/office/drawing/2014/main" id="{1F625672-9E0F-0562-26F7-17C3A2CF9BAC}"/>
                </a:ext>
              </a:extLst>
            </p:cNvPr>
            <p:cNvSpPr txBox="1"/>
            <p:nvPr/>
          </p:nvSpPr>
          <p:spPr>
            <a:xfrm>
              <a:off x="2713321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Locations</a:t>
              </a:r>
              <a:endParaRPr lang="en-US" sz="1100" b="1" dirty="0"/>
            </a:p>
          </p:txBody>
        </p:sp>
      </p:grpSp>
      <p:grpSp>
        <p:nvGrpSpPr>
          <p:cNvPr id="39" name="IconDeviceFilters">
            <a:extLst>
              <a:ext uri="{FF2B5EF4-FFF2-40B4-BE49-F238E27FC236}">
                <a16:creationId xmlns:a16="http://schemas.microsoft.com/office/drawing/2014/main" id="{AC6E6D43-D8FD-7D21-C73A-1E77C291C58F}"/>
              </a:ext>
            </a:extLst>
          </p:cNvPr>
          <p:cNvGrpSpPr/>
          <p:nvPr/>
        </p:nvGrpSpPr>
        <p:grpSpPr>
          <a:xfrm>
            <a:off x="5472818" y="661958"/>
            <a:ext cx="1839823" cy="364111"/>
            <a:chOff x="4195414" y="3273669"/>
            <a:chExt cx="1839823" cy="364111"/>
          </a:xfrm>
        </p:grpSpPr>
        <p:pic>
          <p:nvPicPr>
            <p:cNvPr id="60" name="Graphic 1">
              <a:extLst>
                <a:ext uri="{FF2B5EF4-FFF2-40B4-BE49-F238E27FC236}">
                  <a16:creationId xmlns:a16="http://schemas.microsoft.com/office/drawing/2014/main" id="{5EB4B842-7160-68A1-AF04-6DFFA625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195414" y="3273669"/>
              <a:ext cx="364111" cy="364111"/>
            </a:xfrm>
            <a:prstGeom prst="rect">
              <a:avLst/>
            </a:prstGeom>
          </p:spPr>
        </p:pic>
        <p:sp>
          <p:nvSpPr>
            <p:cNvPr id="31" name="Label 1">
              <a:extLst>
                <a:ext uri="{FF2B5EF4-FFF2-40B4-BE49-F238E27FC236}">
                  <a16:creationId xmlns:a16="http://schemas.microsoft.com/office/drawing/2014/main" id="{32DEB3F4-E539-9AE7-13A7-C7A434AFDDBA}"/>
                </a:ext>
              </a:extLst>
            </p:cNvPr>
            <p:cNvSpPr txBox="1"/>
            <p:nvPr/>
          </p:nvSpPr>
          <p:spPr>
            <a:xfrm>
              <a:off x="4576957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Filter for devices</a:t>
              </a:r>
              <a:endParaRPr lang="en-US" sz="1100" b="1" dirty="0"/>
            </a:p>
          </p:txBody>
        </p:sp>
      </p:grpSp>
      <p:pic>
        <p:nvPicPr>
          <p:cNvPr id="62" name="IconGrantMultifactorAuthentication">
            <a:extLst>
              <a:ext uri="{FF2B5EF4-FFF2-40B4-BE49-F238E27FC236}">
                <a16:creationId xmlns:a16="http://schemas.microsoft.com/office/drawing/2014/main" id="{C9879483-1892-0CC6-F66E-05E370B4E9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10647" y="3566863"/>
            <a:ext cx="171450" cy="228600"/>
          </a:xfrm>
          <a:prstGeom prst="rect">
            <a:avLst/>
          </a:prstGeom>
        </p:spPr>
      </p:pic>
      <p:sp>
        <p:nvSpPr>
          <p:cNvPr id="45" name="IconGrantMultifactorAuthenticationLabel">
            <a:extLst>
              <a:ext uri="{FF2B5EF4-FFF2-40B4-BE49-F238E27FC236}">
                <a16:creationId xmlns:a16="http://schemas.microsoft.com/office/drawing/2014/main" id="{4F5B6A46-EFD6-6DC6-BBCA-0FA69C7C9C2F}"/>
              </a:ext>
            </a:extLst>
          </p:cNvPr>
          <p:cNvSpPr txBox="1"/>
          <p:nvPr/>
        </p:nvSpPr>
        <p:spPr>
          <a:xfrm>
            <a:off x="3575836" y="3571997"/>
            <a:ext cx="190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Multifactor authentication</a:t>
            </a:r>
            <a:endParaRPr lang="en-US" sz="1000" dirty="0"/>
          </a:p>
        </p:txBody>
      </p:sp>
      <p:pic>
        <p:nvPicPr>
          <p:cNvPr id="38" name="IconGrantAuthenticationStrength">
            <a:extLst>
              <a:ext uri="{FF2B5EF4-FFF2-40B4-BE49-F238E27FC236}">
                <a16:creationId xmlns:a16="http://schemas.microsoft.com/office/drawing/2014/main" id="{2DBB9241-80A1-709B-9AC8-8883172E1A7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4515" y="3905034"/>
            <a:ext cx="228600" cy="228600"/>
          </a:xfrm>
          <a:prstGeom prst="rect">
            <a:avLst/>
          </a:prstGeom>
        </p:spPr>
      </p:pic>
      <p:sp>
        <p:nvSpPr>
          <p:cNvPr id="47" name="IconGrantAuthenticationStrengthLabel">
            <a:extLst>
              <a:ext uri="{FF2B5EF4-FFF2-40B4-BE49-F238E27FC236}">
                <a16:creationId xmlns:a16="http://schemas.microsoft.com/office/drawing/2014/main" id="{F00D92C9-6BF8-66E0-AF57-A36B8E4A1401}"/>
              </a:ext>
            </a:extLst>
          </p:cNvPr>
          <p:cNvSpPr txBox="1"/>
          <p:nvPr/>
        </p:nvSpPr>
        <p:spPr>
          <a:xfrm>
            <a:off x="3575836" y="3907323"/>
            <a:ext cx="21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Authentication strength</a:t>
            </a:r>
            <a:endParaRPr lang="en-US" sz="1000" dirty="0"/>
          </a:p>
        </p:txBody>
      </p:sp>
      <p:pic>
        <p:nvPicPr>
          <p:cNvPr id="52" name="IconGrantDeviceCompliance">
            <a:extLst>
              <a:ext uri="{FF2B5EF4-FFF2-40B4-BE49-F238E27FC236}">
                <a16:creationId xmlns:a16="http://schemas.microsoft.com/office/drawing/2014/main" id="{89D84F01-F372-C082-015A-AB82261E2F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74515" y="4243205"/>
            <a:ext cx="228600" cy="228600"/>
          </a:xfrm>
          <a:prstGeom prst="rect">
            <a:avLst/>
          </a:prstGeom>
        </p:spPr>
      </p:pic>
      <p:sp>
        <p:nvSpPr>
          <p:cNvPr id="49" name="IconGrantDeviceComplianceLabel">
            <a:extLst>
              <a:ext uri="{FF2B5EF4-FFF2-40B4-BE49-F238E27FC236}">
                <a16:creationId xmlns:a16="http://schemas.microsoft.com/office/drawing/2014/main" id="{15ABAD8A-5201-7849-F133-C2FE58FAAF16}"/>
              </a:ext>
            </a:extLst>
          </p:cNvPr>
          <p:cNvSpPr txBox="1"/>
          <p:nvPr/>
        </p:nvSpPr>
        <p:spPr>
          <a:xfrm>
            <a:off x="3575836" y="4242649"/>
            <a:ext cx="173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Compliant device</a:t>
            </a:r>
            <a:endParaRPr lang="en-US" sz="1000" dirty="0"/>
          </a:p>
        </p:txBody>
      </p:sp>
      <p:pic>
        <p:nvPicPr>
          <p:cNvPr id="43" name="IconGrantHybridJoined">
            <a:extLst>
              <a:ext uri="{FF2B5EF4-FFF2-40B4-BE49-F238E27FC236}">
                <a16:creationId xmlns:a16="http://schemas.microsoft.com/office/drawing/2014/main" id="{0171C6BB-E443-2258-AB63-96CAF591FE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74515" y="4581376"/>
            <a:ext cx="228600" cy="228600"/>
          </a:xfrm>
          <a:prstGeom prst="rect">
            <a:avLst/>
          </a:prstGeom>
        </p:spPr>
      </p:pic>
      <p:sp>
        <p:nvSpPr>
          <p:cNvPr id="53" name="IconGrantHybridJoinedLabel">
            <a:extLst>
              <a:ext uri="{FF2B5EF4-FFF2-40B4-BE49-F238E27FC236}">
                <a16:creationId xmlns:a16="http://schemas.microsoft.com/office/drawing/2014/main" id="{8717646A-CB43-5703-A70F-B83DAC40044D}"/>
              </a:ext>
            </a:extLst>
          </p:cNvPr>
          <p:cNvSpPr txBox="1"/>
          <p:nvPr/>
        </p:nvSpPr>
        <p:spPr>
          <a:xfrm>
            <a:off x="3575836" y="4577975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Hybrid Azure AD joined device</a:t>
            </a:r>
            <a:endParaRPr lang="en-US" sz="1000" dirty="0"/>
          </a:p>
        </p:txBody>
      </p:sp>
      <p:pic>
        <p:nvPicPr>
          <p:cNvPr id="48" name="IconGrantApprovedClientApp">
            <a:extLst>
              <a:ext uri="{FF2B5EF4-FFF2-40B4-BE49-F238E27FC236}">
                <a16:creationId xmlns:a16="http://schemas.microsoft.com/office/drawing/2014/main" id="{77656FF2-E08B-A6C2-2A93-B33DE25499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374515" y="4919547"/>
            <a:ext cx="228600" cy="228600"/>
          </a:xfrm>
          <a:prstGeom prst="rect">
            <a:avLst/>
          </a:prstGeom>
        </p:spPr>
      </p:pic>
      <p:sp>
        <p:nvSpPr>
          <p:cNvPr id="55" name="IconGrantApprovedClientAppLabel">
            <a:extLst>
              <a:ext uri="{FF2B5EF4-FFF2-40B4-BE49-F238E27FC236}">
                <a16:creationId xmlns:a16="http://schemas.microsoft.com/office/drawing/2014/main" id="{123D5020-7131-3F3A-EDE0-12C84249A46D}"/>
              </a:ext>
            </a:extLst>
          </p:cNvPr>
          <p:cNvSpPr txBox="1"/>
          <p:nvPr/>
        </p:nvSpPr>
        <p:spPr>
          <a:xfrm>
            <a:off x="3575836" y="4913301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Approved client app</a:t>
            </a:r>
            <a:endParaRPr lang="en-US" sz="1000" dirty="0"/>
          </a:p>
        </p:txBody>
      </p:sp>
      <p:pic>
        <p:nvPicPr>
          <p:cNvPr id="42" name="IconGrantCustomAuth">
            <a:extLst>
              <a:ext uri="{FF2B5EF4-FFF2-40B4-BE49-F238E27FC236}">
                <a16:creationId xmlns:a16="http://schemas.microsoft.com/office/drawing/2014/main" id="{05FAD0B1-358E-29A9-4AE2-7B62B8A7CB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74515" y="5934060"/>
            <a:ext cx="228600" cy="228600"/>
          </a:xfrm>
          <a:prstGeom prst="rect">
            <a:avLst/>
          </a:prstGeom>
        </p:spPr>
      </p:pic>
      <p:sp>
        <p:nvSpPr>
          <p:cNvPr id="59" name="IconGrantCustomAuthLabel">
            <a:extLst>
              <a:ext uri="{FF2B5EF4-FFF2-40B4-BE49-F238E27FC236}">
                <a16:creationId xmlns:a16="http://schemas.microsoft.com/office/drawing/2014/main" id="{5EB6762A-9B16-71F7-A5DD-534D40697E49}"/>
              </a:ext>
            </a:extLst>
          </p:cNvPr>
          <p:cNvSpPr txBox="1"/>
          <p:nvPr/>
        </p:nvSpPr>
        <p:spPr>
          <a:xfrm>
            <a:off x="3575836" y="5919279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Custom authentication factor</a:t>
            </a:r>
            <a:endParaRPr lang="en-US" sz="1000" dirty="0"/>
          </a:p>
        </p:txBody>
      </p:sp>
      <p:pic>
        <p:nvPicPr>
          <p:cNvPr id="40" name="IconGrantTermsOfUse">
            <a:extLst>
              <a:ext uri="{FF2B5EF4-FFF2-40B4-BE49-F238E27FC236}">
                <a16:creationId xmlns:a16="http://schemas.microsoft.com/office/drawing/2014/main" id="{5D17D8D1-916C-1107-8B76-28B66A39662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374515" y="6272228"/>
            <a:ext cx="228600" cy="228600"/>
          </a:xfrm>
          <a:prstGeom prst="rect">
            <a:avLst/>
          </a:prstGeom>
        </p:spPr>
      </p:pic>
      <p:sp>
        <p:nvSpPr>
          <p:cNvPr id="63" name="IconGrantTermsOfUseLabel">
            <a:extLst>
              <a:ext uri="{FF2B5EF4-FFF2-40B4-BE49-F238E27FC236}">
                <a16:creationId xmlns:a16="http://schemas.microsoft.com/office/drawing/2014/main" id="{F89EA679-B4A8-295A-D41B-9AE27A5B27C3}"/>
              </a:ext>
            </a:extLst>
          </p:cNvPr>
          <p:cNvSpPr txBox="1"/>
          <p:nvPr/>
        </p:nvSpPr>
        <p:spPr>
          <a:xfrm>
            <a:off x="3575836" y="6254607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Terms of use</a:t>
            </a:r>
            <a:endParaRPr lang="en-US" sz="1000" dirty="0"/>
          </a:p>
        </p:txBody>
      </p:sp>
      <p:sp>
        <p:nvSpPr>
          <p:cNvPr id="56" name="IconGrantAppProtectionLabel">
            <a:extLst>
              <a:ext uri="{FF2B5EF4-FFF2-40B4-BE49-F238E27FC236}">
                <a16:creationId xmlns:a16="http://schemas.microsoft.com/office/drawing/2014/main" id="{31CC987E-A716-F859-68CC-1C3CD825138E}"/>
              </a:ext>
            </a:extLst>
          </p:cNvPr>
          <p:cNvSpPr txBox="1"/>
          <p:nvPr/>
        </p:nvSpPr>
        <p:spPr>
          <a:xfrm>
            <a:off x="3575836" y="5248627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 protection policy</a:t>
            </a:r>
            <a:endParaRPr lang="en-US" sz="1000" dirty="0"/>
          </a:p>
        </p:txBody>
      </p:sp>
      <p:pic>
        <p:nvPicPr>
          <p:cNvPr id="65" name="IconGrantAppProtection">
            <a:extLst>
              <a:ext uri="{FF2B5EF4-FFF2-40B4-BE49-F238E27FC236}">
                <a16:creationId xmlns:a16="http://schemas.microsoft.com/office/drawing/2014/main" id="{2AEF7C44-4F01-2DB2-173E-EB4B7E07A82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74515" y="5257718"/>
            <a:ext cx="228600" cy="228600"/>
          </a:xfrm>
          <a:prstGeom prst="rect">
            <a:avLst/>
          </a:prstGeom>
        </p:spPr>
      </p:pic>
      <p:pic>
        <p:nvPicPr>
          <p:cNvPr id="69" name="IconAccessMySecurityInfo">
            <a:extLst>
              <a:ext uri="{FF2B5EF4-FFF2-40B4-BE49-F238E27FC236}">
                <a16:creationId xmlns:a16="http://schemas.microsoft.com/office/drawing/2014/main" id="{E8316C40-8FAA-A74A-CA25-FD8B08EF284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sp>
        <p:nvSpPr>
          <p:cNvPr id="57" name="IconGrantChangePasswordLabel">
            <a:extLst>
              <a:ext uri="{FF2B5EF4-FFF2-40B4-BE49-F238E27FC236}">
                <a16:creationId xmlns:a16="http://schemas.microsoft.com/office/drawing/2014/main" id="{F62D6069-B433-A202-412E-BAC23E9DF7D4}"/>
              </a:ext>
            </a:extLst>
          </p:cNvPr>
          <p:cNvSpPr txBox="1"/>
          <p:nvPr/>
        </p:nvSpPr>
        <p:spPr>
          <a:xfrm>
            <a:off x="3575836" y="5583953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Change password</a:t>
            </a:r>
            <a:endParaRPr lang="en-US" sz="1000" dirty="0"/>
          </a:p>
        </p:txBody>
      </p:sp>
      <p:pic>
        <p:nvPicPr>
          <p:cNvPr id="67" name="IconGrantChangePassword">
            <a:extLst>
              <a:ext uri="{FF2B5EF4-FFF2-40B4-BE49-F238E27FC236}">
                <a16:creationId xmlns:a16="http://schemas.microsoft.com/office/drawing/2014/main" id="{F8BF1F6B-1D22-1D28-EFD5-42DD8F49C07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74515" y="5595889"/>
            <a:ext cx="228600" cy="228600"/>
          </a:xfrm>
          <a:prstGeom prst="rect">
            <a:avLst/>
          </a:prstGeom>
        </p:spPr>
      </p:pic>
      <p:sp>
        <p:nvSpPr>
          <p:cNvPr id="64" name="ShadeRisk">
            <a:extLst>
              <a:ext uri="{FF2B5EF4-FFF2-40B4-BE49-F238E27FC236}">
                <a16:creationId xmlns:a16="http://schemas.microsoft.com/office/drawing/2014/main" id="{6C38BB84-7439-F314-CF8E-245A16145B86}"/>
              </a:ext>
            </a:extLst>
          </p:cNvPr>
          <p:cNvSpPr/>
          <p:nvPr/>
        </p:nvSpPr>
        <p:spPr>
          <a:xfrm>
            <a:off x="507564" y="650246"/>
            <a:ext cx="97686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hadeDevicePlatforms">
            <a:extLst>
              <a:ext uri="{FF2B5EF4-FFF2-40B4-BE49-F238E27FC236}">
                <a16:creationId xmlns:a16="http://schemas.microsoft.com/office/drawing/2014/main" id="{372F8CAD-0DDD-66AE-563E-E5E405DAEBCC}"/>
              </a:ext>
            </a:extLst>
          </p:cNvPr>
          <p:cNvSpPr/>
          <p:nvPr/>
        </p:nvSpPr>
        <p:spPr>
          <a:xfrm>
            <a:off x="1894903" y="630074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hadeClientApps">
            <a:extLst>
              <a:ext uri="{FF2B5EF4-FFF2-40B4-BE49-F238E27FC236}">
                <a16:creationId xmlns:a16="http://schemas.microsoft.com/office/drawing/2014/main" id="{AD692569-4E63-8A66-221F-66DEDA2B1FF8}"/>
              </a:ext>
            </a:extLst>
          </p:cNvPr>
          <p:cNvSpPr/>
          <p:nvPr/>
        </p:nvSpPr>
        <p:spPr>
          <a:xfrm>
            <a:off x="3765311" y="638268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deLocations">
            <a:extLst>
              <a:ext uri="{FF2B5EF4-FFF2-40B4-BE49-F238E27FC236}">
                <a16:creationId xmlns:a16="http://schemas.microsoft.com/office/drawing/2014/main" id="{A0D7B32B-90D7-6922-213C-A18EE199C7F8}"/>
              </a:ext>
            </a:extLst>
          </p:cNvPr>
          <p:cNvSpPr/>
          <p:nvPr/>
        </p:nvSpPr>
        <p:spPr>
          <a:xfrm>
            <a:off x="8217572" y="669110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deFilterForDevices">
            <a:extLst>
              <a:ext uri="{FF2B5EF4-FFF2-40B4-BE49-F238E27FC236}">
                <a16:creationId xmlns:a16="http://schemas.microsoft.com/office/drawing/2014/main" id="{504742E9-AFA3-439C-D1C1-4722E1F88F70}"/>
              </a:ext>
            </a:extLst>
          </p:cNvPr>
          <p:cNvSpPr/>
          <p:nvPr/>
        </p:nvSpPr>
        <p:spPr>
          <a:xfrm>
            <a:off x="5438956" y="627922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deGrantMultifactorAuth">
            <a:extLst>
              <a:ext uri="{FF2B5EF4-FFF2-40B4-BE49-F238E27FC236}">
                <a16:creationId xmlns:a16="http://schemas.microsoft.com/office/drawing/2014/main" id="{C02C40E7-AC46-3BE9-A7CE-E20F216CAA0C}"/>
              </a:ext>
            </a:extLst>
          </p:cNvPr>
          <p:cNvSpPr/>
          <p:nvPr/>
        </p:nvSpPr>
        <p:spPr>
          <a:xfrm>
            <a:off x="3369400" y="3534220"/>
            <a:ext cx="1714104" cy="28330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deGrantAuthStrength">
            <a:extLst>
              <a:ext uri="{FF2B5EF4-FFF2-40B4-BE49-F238E27FC236}">
                <a16:creationId xmlns:a16="http://schemas.microsoft.com/office/drawing/2014/main" id="{5BB77237-9227-C4FD-3537-9E39E33607A4}"/>
              </a:ext>
            </a:extLst>
          </p:cNvPr>
          <p:cNvSpPr/>
          <p:nvPr/>
        </p:nvSpPr>
        <p:spPr>
          <a:xfrm>
            <a:off x="3350256" y="3869846"/>
            <a:ext cx="1643713" cy="27801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deGrantCompliantDevice">
            <a:extLst>
              <a:ext uri="{FF2B5EF4-FFF2-40B4-BE49-F238E27FC236}">
                <a16:creationId xmlns:a16="http://schemas.microsoft.com/office/drawing/2014/main" id="{E13A1BCA-AC82-109B-DC0B-111F7785A9D9}"/>
              </a:ext>
            </a:extLst>
          </p:cNvPr>
          <p:cNvSpPr/>
          <p:nvPr/>
        </p:nvSpPr>
        <p:spPr>
          <a:xfrm>
            <a:off x="3361852" y="4243205"/>
            <a:ext cx="1643712" cy="27001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hadeGrantHybridAzureADJoined">
            <a:extLst>
              <a:ext uri="{FF2B5EF4-FFF2-40B4-BE49-F238E27FC236}">
                <a16:creationId xmlns:a16="http://schemas.microsoft.com/office/drawing/2014/main" id="{1D1C3971-850B-BC8B-6477-2F90C8966AB3}"/>
              </a:ext>
            </a:extLst>
          </p:cNvPr>
          <p:cNvSpPr/>
          <p:nvPr/>
        </p:nvSpPr>
        <p:spPr>
          <a:xfrm>
            <a:off x="3353637" y="4552268"/>
            <a:ext cx="1960007" cy="260553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deGrantApprovedClientApp">
            <a:extLst>
              <a:ext uri="{FF2B5EF4-FFF2-40B4-BE49-F238E27FC236}">
                <a16:creationId xmlns:a16="http://schemas.microsoft.com/office/drawing/2014/main" id="{8118BC85-0293-DF33-4F62-A78830D61324}"/>
              </a:ext>
            </a:extLst>
          </p:cNvPr>
          <p:cNvSpPr/>
          <p:nvPr/>
        </p:nvSpPr>
        <p:spPr>
          <a:xfrm>
            <a:off x="3331918" y="4876027"/>
            <a:ext cx="1673645" cy="26799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hadeGrantAppProtectionPolicy">
            <a:extLst>
              <a:ext uri="{FF2B5EF4-FFF2-40B4-BE49-F238E27FC236}">
                <a16:creationId xmlns:a16="http://schemas.microsoft.com/office/drawing/2014/main" id="{AB9111E0-14C1-BDBE-A656-143C5F9A6949}"/>
              </a:ext>
            </a:extLst>
          </p:cNvPr>
          <p:cNvSpPr/>
          <p:nvPr/>
        </p:nvSpPr>
        <p:spPr>
          <a:xfrm>
            <a:off x="3350257" y="5207226"/>
            <a:ext cx="1608614" cy="29387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deGrantChangePassword">
            <a:extLst>
              <a:ext uri="{FF2B5EF4-FFF2-40B4-BE49-F238E27FC236}">
                <a16:creationId xmlns:a16="http://schemas.microsoft.com/office/drawing/2014/main" id="{DBF59110-E943-6E56-E267-C8214985AC6C}"/>
              </a:ext>
            </a:extLst>
          </p:cNvPr>
          <p:cNvSpPr/>
          <p:nvPr/>
        </p:nvSpPr>
        <p:spPr>
          <a:xfrm>
            <a:off x="3350257" y="5557021"/>
            <a:ext cx="1309330" cy="287239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deGrantCustomAuthFactor">
            <a:extLst>
              <a:ext uri="{FF2B5EF4-FFF2-40B4-BE49-F238E27FC236}">
                <a16:creationId xmlns:a16="http://schemas.microsoft.com/office/drawing/2014/main" id="{687FE72A-F783-2C4F-4939-797479651F37}"/>
              </a:ext>
            </a:extLst>
          </p:cNvPr>
          <p:cNvSpPr/>
          <p:nvPr/>
        </p:nvSpPr>
        <p:spPr>
          <a:xfrm>
            <a:off x="3331918" y="5899058"/>
            <a:ext cx="1930261" cy="293874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hadeGrantTermsOfUse">
            <a:extLst>
              <a:ext uri="{FF2B5EF4-FFF2-40B4-BE49-F238E27FC236}">
                <a16:creationId xmlns:a16="http://schemas.microsoft.com/office/drawing/2014/main" id="{EE8960EB-D525-285B-A67A-8BE52584586F}"/>
              </a:ext>
            </a:extLst>
          </p:cNvPr>
          <p:cNvSpPr/>
          <p:nvPr/>
        </p:nvSpPr>
        <p:spPr>
          <a:xfrm>
            <a:off x="3313823" y="6192350"/>
            <a:ext cx="1016024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7946BE-04AE-7B8E-DB57-4F92241ABC89}"/>
              </a:ext>
            </a:extLst>
          </p:cNvPr>
          <p:cNvSpPr/>
          <p:nvPr/>
        </p:nvSpPr>
        <p:spPr>
          <a:xfrm>
            <a:off x="3268757" y="3253404"/>
            <a:ext cx="2357725" cy="34985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3B38BA-24D2-E6E1-187E-EBA73A16A609}"/>
              </a:ext>
            </a:extLst>
          </p:cNvPr>
          <p:cNvSpPr/>
          <p:nvPr/>
        </p:nvSpPr>
        <p:spPr>
          <a:xfrm>
            <a:off x="9881750" y="3248255"/>
            <a:ext cx="2111990" cy="3510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ABC46B-A441-E85C-1886-B600DE507C28}"/>
              </a:ext>
            </a:extLst>
          </p:cNvPr>
          <p:cNvSpPr/>
          <p:nvPr/>
        </p:nvSpPr>
        <p:spPr>
          <a:xfrm>
            <a:off x="26741" y="606825"/>
            <a:ext cx="11985015" cy="20636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ditions Label">
            <a:extLst>
              <a:ext uri="{FF2B5EF4-FFF2-40B4-BE49-F238E27FC236}">
                <a16:creationId xmlns:a16="http://schemas.microsoft.com/office/drawing/2014/main" id="{3FFB97CC-513C-0EFF-13F9-49841798032E}"/>
              </a:ext>
            </a:extLst>
          </p:cNvPr>
          <p:cNvSpPr txBox="1"/>
          <p:nvPr/>
        </p:nvSpPr>
        <p:spPr>
          <a:xfrm rot="16200000">
            <a:off x="-883507" y="1514324"/>
            <a:ext cx="2081441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Conditions</a:t>
            </a:r>
          </a:p>
        </p:txBody>
      </p:sp>
      <p:sp>
        <p:nvSpPr>
          <p:cNvPr id="109" name="Grant Controls">
            <a:extLst>
              <a:ext uri="{FF2B5EF4-FFF2-40B4-BE49-F238E27FC236}">
                <a16:creationId xmlns:a16="http://schemas.microsoft.com/office/drawing/2014/main" id="{D065B46B-3ABE-A683-5B8E-FF9AF0631306}"/>
              </a:ext>
            </a:extLst>
          </p:cNvPr>
          <p:cNvSpPr txBox="1"/>
          <p:nvPr/>
        </p:nvSpPr>
        <p:spPr>
          <a:xfrm>
            <a:off x="3252146" y="3244395"/>
            <a:ext cx="2391873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Grant Controls</a:t>
            </a:r>
          </a:p>
        </p:txBody>
      </p:sp>
      <p:sp>
        <p:nvSpPr>
          <p:cNvPr id="111" name="Session Controls">
            <a:extLst>
              <a:ext uri="{FF2B5EF4-FFF2-40B4-BE49-F238E27FC236}">
                <a16:creationId xmlns:a16="http://schemas.microsoft.com/office/drawing/2014/main" id="{E92AE01D-93DB-19D3-6D82-9E3F58E33760}"/>
              </a:ext>
            </a:extLst>
          </p:cNvPr>
          <p:cNvSpPr txBox="1"/>
          <p:nvPr/>
        </p:nvSpPr>
        <p:spPr>
          <a:xfrm>
            <a:off x="9864212" y="3243751"/>
            <a:ext cx="2147544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Session Controls</a:t>
            </a:r>
          </a:p>
        </p:txBody>
      </p:sp>
      <p:sp>
        <p:nvSpPr>
          <p:cNvPr id="68" name="GrantRequireLabel">
            <a:extLst>
              <a:ext uri="{FF2B5EF4-FFF2-40B4-BE49-F238E27FC236}">
                <a16:creationId xmlns:a16="http://schemas.microsoft.com/office/drawing/2014/main" id="{4BD2C079-0805-AE97-F3C7-F9BFB01DFCB8}"/>
              </a:ext>
            </a:extLst>
          </p:cNvPr>
          <p:cNvSpPr txBox="1"/>
          <p:nvPr/>
        </p:nvSpPr>
        <p:spPr>
          <a:xfrm>
            <a:off x="4775511" y="3240533"/>
            <a:ext cx="885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cap="small" dirty="0">
                <a:solidFill>
                  <a:schemeClr val="bg2"/>
                </a:solidFill>
              </a:rPr>
              <a:t>[Require one]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30E2001-1FE9-43BF-F0A4-820FAC8D3BF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996846" y="3569821"/>
            <a:ext cx="228600" cy="2286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150CABF-ECE6-A944-60FE-53BA35EE673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09443" y="5256441"/>
            <a:ext cx="228600" cy="2286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9E002C-7567-A85F-EE13-8D71A3835E9B}"/>
              </a:ext>
            </a:extLst>
          </p:cNvPr>
          <p:cNvSpPr txBox="1"/>
          <p:nvPr/>
        </p:nvSpPr>
        <p:spPr>
          <a:xfrm>
            <a:off x="10207481" y="35784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 enforced restrictions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2D6CC-FB95-6C51-6785-E36FDA2767BA}"/>
              </a:ext>
            </a:extLst>
          </p:cNvPr>
          <p:cNvSpPr txBox="1"/>
          <p:nvPr/>
        </p:nvSpPr>
        <p:spPr>
          <a:xfrm>
            <a:off x="10201167" y="389984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Conditional Access App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BC730-2DC9-EC69-4584-D057527EF118}"/>
              </a:ext>
            </a:extLst>
          </p:cNvPr>
          <p:cNvSpPr txBox="1"/>
          <p:nvPr/>
        </p:nvSpPr>
        <p:spPr>
          <a:xfrm>
            <a:off x="10215627" y="4357505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Sign-in frequency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239790-B0F9-6557-E3E9-B58F9C218809}"/>
              </a:ext>
            </a:extLst>
          </p:cNvPr>
          <p:cNvSpPr txBox="1"/>
          <p:nvPr/>
        </p:nvSpPr>
        <p:spPr>
          <a:xfrm>
            <a:off x="10225446" y="479330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Persistent browser session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F653D-07B4-BE6F-02B8-861F86336AFF}"/>
              </a:ext>
            </a:extLst>
          </p:cNvPr>
          <p:cNvSpPr txBox="1"/>
          <p:nvPr/>
        </p:nvSpPr>
        <p:spPr>
          <a:xfrm>
            <a:off x="10229552" y="5232376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Continuous access 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825108-538A-F697-D8EB-5B277ED475CE}"/>
              </a:ext>
            </a:extLst>
          </p:cNvPr>
          <p:cNvSpPr txBox="1"/>
          <p:nvPr/>
        </p:nvSpPr>
        <p:spPr>
          <a:xfrm>
            <a:off x="10259108" y="565862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Disable resilience defaults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C47F54-1FFA-D19D-F682-E1A58E115B7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96846" y="4799001"/>
            <a:ext cx="228600" cy="2286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E80E9D8-CB0B-2F44-FCC7-E48CEA439F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996846" y="4374570"/>
            <a:ext cx="228600" cy="2286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D204871-AA07-7322-E4A7-96F9547D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996846" y="3915297"/>
            <a:ext cx="228600" cy="228600"/>
          </a:xfrm>
          <a:prstGeom prst="rect">
            <a:avLst/>
          </a:prstGeom>
        </p:spPr>
      </p:pic>
      <p:sp>
        <p:nvSpPr>
          <p:cNvPr id="115" name="SessionSifInterval">
            <a:extLst>
              <a:ext uri="{FF2B5EF4-FFF2-40B4-BE49-F238E27FC236}">
                <a16:creationId xmlns:a16="http://schemas.microsoft.com/office/drawing/2014/main" id="{382BF6CD-D48A-0572-A5F3-A57250723A02}"/>
              </a:ext>
            </a:extLst>
          </p:cNvPr>
          <p:cNvSpPr txBox="1"/>
          <p:nvPr/>
        </p:nvSpPr>
        <p:spPr>
          <a:xfrm>
            <a:off x="10296745" y="451677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Periodic reauthentication</a:t>
            </a:r>
          </a:p>
        </p:txBody>
      </p:sp>
      <p:sp>
        <p:nvSpPr>
          <p:cNvPr id="114" name="SessionCasType">
            <a:extLst>
              <a:ext uri="{FF2B5EF4-FFF2-40B4-BE49-F238E27FC236}">
                <a16:creationId xmlns:a16="http://schemas.microsoft.com/office/drawing/2014/main" id="{A95D8CE7-D770-F631-1819-A0DC00EE0654}"/>
              </a:ext>
            </a:extLst>
          </p:cNvPr>
          <p:cNvSpPr txBox="1"/>
          <p:nvPr/>
        </p:nvSpPr>
        <p:spPr>
          <a:xfrm>
            <a:off x="10296745" y="40755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 Control Policy</a:t>
            </a:r>
          </a:p>
        </p:txBody>
      </p:sp>
      <p:sp>
        <p:nvSpPr>
          <p:cNvPr id="116" name="SessionPersistenBrowserMode">
            <a:extLst>
              <a:ext uri="{FF2B5EF4-FFF2-40B4-BE49-F238E27FC236}">
                <a16:creationId xmlns:a16="http://schemas.microsoft.com/office/drawing/2014/main" id="{1CEE3389-598C-528B-2A9E-B96D2948AD8B}"/>
              </a:ext>
            </a:extLst>
          </p:cNvPr>
          <p:cNvSpPr txBox="1"/>
          <p:nvPr/>
        </p:nvSpPr>
        <p:spPr>
          <a:xfrm>
            <a:off x="10309761" y="4945281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Always persistent</a:t>
            </a:r>
          </a:p>
        </p:txBody>
      </p:sp>
      <p:sp>
        <p:nvSpPr>
          <p:cNvPr id="118" name="SessionCaeMode">
            <a:extLst>
              <a:ext uri="{FF2B5EF4-FFF2-40B4-BE49-F238E27FC236}">
                <a16:creationId xmlns:a16="http://schemas.microsoft.com/office/drawing/2014/main" id="{DE0DABE5-7AC0-14E9-8F99-BC613CE6E4F8}"/>
              </a:ext>
            </a:extLst>
          </p:cNvPr>
          <p:cNvSpPr txBox="1"/>
          <p:nvPr/>
        </p:nvSpPr>
        <p:spPr>
          <a:xfrm>
            <a:off x="10301386" y="5393378"/>
            <a:ext cx="1535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Strictly enforce location policies</a:t>
            </a:r>
          </a:p>
        </p:txBody>
      </p:sp>
      <p:sp>
        <p:nvSpPr>
          <p:cNvPr id="119" name="ShadeSessionAppEnforced">
            <a:extLst>
              <a:ext uri="{FF2B5EF4-FFF2-40B4-BE49-F238E27FC236}">
                <a16:creationId xmlns:a16="http://schemas.microsoft.com/office/drawing/2014/main" id="{47D9AD4D-D3CE-F328-51E5-9BA1F7641EAA}"/>
              </a:ext>
            </a:extLst>
          </p:cNvPr>
          <p:cNvSpPr/>
          <p:nvPr/>
        </p:nvSpPr>
        <p:spPr>
          <a:xfrm>
            <a:off x="9959681" y="3548808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ShadeSessionCas">
            <a:extLst>
              <a:ext uri="{FF2B5EF4-FFF2-40B4-BE49-F238E27FC236}">
                <a16:creationId xmlns:a16="http://schemas.microsoft.com/office/drawing/2014/main" id="{2D40BB22-A9DA-A80F-EDE0-15B605749B8A}"/>
              </a:ext>
            </a:extLst>
          </p:cNvPr>
          <p:cNvSpPr/>
          <p:nvPr/>
        </p:nvSpPr>
        <p:spPr>
          <a:xfrm>
            <a:off x="9978939" y="3884212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1" name="ShadeSessionSif">
            <a:extLst>
              <a:ext uri="{FF2B5EF4-FFF2-40B4-BE49-F238E27FC236}">
                <a16:creationId xmlns:a16="http://schemas.microsoft.com/office/drawing/2014/main" id="{7FF2154F-7749-A7D1-DCB6-4BAD08CA234F}"/>
              </a:ext>
            </a:extLst>
          </p:cNvPr>
          <p:cNvSpPr/>
          <p:nvPr/>
        </p:nvSpPr>
        <p:spPr>
          <a:xfrm>
            <a:off x="9940787" y="4320077"/>
            <a:ext cx="198700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2" name="ShadeSessionPersistentBrowser">
            <a:extLst>
              <a:ext uri="{FF2B5EF4-FFF2-40B4-BE49-F238E27FC236}">
                <a16:creationId xmlns:a16="http://schemas.microsoft.com/office/drawing/2014/main" id="{AD5ABC89-AA90-C507-0440-E3641A0C1094}"/>
              </a:ext>
            </a:extLst>
          </p:cNvPr>
          <p:cNvSpPr/>
          <p:nvPr/>
        </p:nvSpPr>
        <p:spPr>
          <a:xfrm>
            <a:off x="9938833" y="4746195"/>
            <a:ext cx="1856273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70" name="IconAssignedToRole">
            <a:extLst>
              <a:ext uri="{FF2B5EF4-FFF2-40B4-BE49-F238E27FC236}">
                <a16:creationId xmlns:a16="http://schemas.microsoft.com/office/drawing/2014/main" id="{A8B5B9F2-9715-28D8-3E21-42BFCC74E9DE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2391841" y="3225674"/>
            <a:ext cx="365760" cy="365760"/>
          </a:xfrm>
          <a:prstGeom prst="rect">
            <a:avLst/>
          </a:prstGeom>
        </p:spPr>
      </p:pic>
      <p:pic>
        <p:nvPicPr>
          <p:cNvPr id="73" name="IconAssignedToGuest">
            <a:extLst>
              <a:ext uri="{FF2B5EF4-FFF2-40B4-BE49-F238E27FC236}">
                <a16:creationId xmlns:a16="http://schemas.microsoft.com/office/drawing/2014/main" id="{D0269B9B-9063-91D4-5CCB-150E8BCADC8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2390750" y="2724875"/>
            <a:ext cx="365760" cy="365760"/>
          </a:xfrm>
          <a:prstGeom prst="rect">
            <a:avLst/>
          </a:prstGeom>
        </p:spPr>
      </p:pic>
      <p:pic>
        <p:nvPicPr>
          <p:cNvPr id="61" name="PicAccessSecurityInfo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8A236-4A83-4263-D21B-8A6DE614E535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6019248" y="3736425"/>
            <a:ext cx="3673090" cy="2094172"/>
          </a:xfrm>
          <a:prstGeom prst="rect">
            <a:avLst/>
          </a:prstGeom>
        </p:spPr>
      </p:pic>
      <p:pic>
        <p:nvPicPr>
          <p:cNvPr id="125" name="PicAccessRegisterDevice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B3F247-FF69-447F-E182-652ADEE608FC}"/>
              </a:ext>
            </a:extLst>
          </p:cNvPr>
          <p:cNvPicPr>
            <a:picLocks noChangeAspect="1"/>
          </p:cNvPicPr>
          <p:nvPr/>
        </p:nvPicPr>
        <p:blipFill rotWithShape="1">
          <a:blip r:embed="rId68"/>
          <a:srcRect r="4400" b="6054"/>
          <a:stretch/>
        </p:blipFill>
        <p:spPr>
          <a:xfrm>
            <a:off x="5896533" y="3744401"/>
            <a:ext cx="3874103" cy="2163097"/>
          </a:xfrm>
          <a:prstGeom prst="rect">
            <a:avLst/>
          </a:prstGeom>
        </p:spPr>
      </p:pic>
      <p:pic>
        <p:nvPicPr>
          <p:cNvPr id="22" name="PicAccessOffice36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6B396-B8F8-888C-26D4-BFF08146B38B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6673101" y="3457952"/>
            <a:ext cx="2328560" cy="3498547"/>
          </a:xfrm>
          <a:prstGeom prst="rect">
            <a:avLst/>
          </a:prstGeom>
        </p:spPr>
      </p:pic>
      <p:sp>
        <p:nvSpPr>
          <p:cNvPr id="12" name="Label Secure Sign In Session">
            <a:extLst>
              <a:ext uri="{FF2B5EF4-FFF2-40B4-BE49-F238E27FC236}">
                <a16:creationId xmlns:a16="http://schemas.microsoft.com/office/drawing/2014/main" id="{6F1625EE-BC13-2FC3-69BE-BAA6F3A9771A}"/>
              </a:ext>
            </a:extLst>
          </p:cNvPr>
          <p:cNvSpPr txBox="1"/>
          <p:nvPr/>
        </p:nvSpPr>
        <p:spPr>
          <a:xfrm>
            <a:off x="10260000" y="6084874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Token protection for session</a:t>
            </a:r>
          </a:p>
        </p:txBody>
      </p:sp>
      <p:pic>
        <p:nvPicPr>
          <p:cNvPr id="77" name="IconSessionCaeDisable" descr="Close with solid fill">
            <a:extLst>
              <a:ext uri="{FF2B5EF4-FFF2-40B4-BE49-F238E27FC236}">
                <a16:creationId xmlns:a16="http://schemas.microsoft.com/office/drawing/2014/main" id="{566407B2-CF64-97B5-68FD-83F428A2BB9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79885" y="5218651"/>
            <a:ext cx="296075" cy="296075"/>
          </a:xfrm>
          <a:prstGeom prst="rect">
            <a:avLst/>
          </a:prstGeom>
        </p:spPr>
      </p:pic>
      <p:pic>
        <p:nvPicPr>
          <p:cNvPr id="92" name="IconSessionSecureSignInSession 1">
            <a:extLst>
              <a:ext uri="{FF2B5EF4-FFF2-40B4-BE49-F238E27FC236}">
                <a16:creationId xmlns:a16="http://schemas.microsoft.com/office/drawing/2014/main" id="{8B5A7F4A-351F-5BD1-3C4F-D9A9FA8B0C6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997200" y="6085768"/>
            <a:ext cx="230400" cy="230400"/>
          </a:xfrm>
          <a:prstGeom prst="rect">
            <a:avLst/>
          </a:prstGeom>
        </p:spPr>
      </p:pic>
      <p:sp>
        <p:nvSpPr>
          <p:cNvPr id="123" name="ShadeSessionCae">
            <a:extLst>
              <a:ext uri="{FF2B5EF4-FFF2-40B4-BE49-F238E27FC236}">
                <a16:creationId xmlns:a16="http://schemas.microsoft.com/office/drawing/2014/main" id="{6076C613-96C6-4BEB-99E9-1B860AB8E638}"/>
              </a:ext>
            </a:extLst>
          </p:cNvPr>
          <p:cNvSpPr/>
          <p:nvPr/>
        </p:nvSpPr>
        <p:spPr>
          <a:xfrm>
            <a:off x="9987595" y="5219780"/>
            <a:ext cx="1938246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6" name="ShadeSessionSecureSignIn">
            <a:extLst>
              <a:ext uri="{FF2B5EF4-FFF2-40B4-BE49-F238E27FC236}">
                <a16:creationId xmlns:a16="http://schemas.microsoft.com/office/drawing/2014/main" id="{720307BF-3334-D93A-3815-1516A0CB6697}"/>
              </a:ext>
            </a:extLst>
          </p:cNvPr>
          <p:cNvSpPr/>
          <p:nvPr/>
        </p:nvSpPr>
        <p:spPr>
          <a:xfrm>
            <a:off x="9996846" y="5986498"/>
            <a:ext cx="1869089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424940AB-E5E5-4BBF-A10E-EC25BC4984D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997200" y="5663777"/>
            <a:ext cx="230400" cy="230400"/>
          </a:xfrm>
          <a:prstGeom prst="rect">
            <a:avLst/>
          </a:prstGeom>
        </p:spPr>
      </p:pic>
      <p:pic>
        <p:nvPicPr>
          <p:cNvPr id="80" name="Graphic 79" descr="Close with solid fill">
            <a:extLst>
              <a:ext uri="{FF2B5EF4-FFF2-40B4-BE49-F238E27FC236}">
                <a16:creationId xmlns:a16="http://schemas.microsoft.com/office/drawing/2014/main" id="{CD0219BE-C2D9-FA9F-82F1-670AEE6FF18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63899" y="5637424"/>
            <a:ext cx="296075" cy="296075"/>
          </a:xfrm>
          <a:prstGeom prst="rect">
            <a:avLst/>
          </a:prstGeom>
        </p:spPr>
      </p:pic>
      <p:sp>
        <p:nvSpPr>
          <p:cNvPr id="124" name="ShadeSessionDisableResilience">
            <a:extLst>
              <a:ext uri="{FF2B5EF4-FFF2-40B4-BE49-F238E27FC236}">
                <a16:creationId xmlns:a16="http://schemas.microsoft.com/office/drawing/2014/main" id="{479EF5A3-8E90-18AE-60B0-183D3DB21346}"/>
              </a:ext>
            </a:extLst>
          </p:cNvPr>
          <p:cNvSpPr/>
          <p:nvPr/>
        </p:nvSpPr>
        <p:spPr>
          <a:xfrm>
            <a:off x="9959681" y="5602709"/>
            <a:ext cx="1800938" cy="369332"/>
          </a:xfrm>
          <a:prstGeom prst="rect">
            <a:avLst/>
          </a:prstGeom>
          <a:solidFill>
            <a:srgbClr val="FFFFFF">
              <a:alpha val="9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PolicyName">
            <a:extLst>
              <a:ext uri="{FF2B5EF4-FFF2-40B4-BE49-F238E27FC236}">
                <a16:creationId xmlns:a16="http://schemas.microsoft.com/office/drawing/2014/main" id="{048E5F60-3AD0-5994-B186-3CE3900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11"/>
            <a:ext cx="10003967" cy="609565"/>
          </a:xfrm>
        </p:spPr>
        <p:txBody>
          <a:bodyPr>
            <a:noAutofit/>
          </a:bodyPr>
          <a:lstStyle/>
          <a:p>
            <a:r>
              <a:rPr lang="en-US" sz="2000" b="1" dirty="0"/>
              <a:t>Conditional Access Policy Name</a:t>
            </a:r>
          </a:p>
        </p:txBody>
      </p:sp>
      <p:sp>
        <p:nvSpPr>
          <p:cNvPr id="16" name="LastModified">
            <a:extLst>
              <a:ext uri="{FF2B5EF4-FFF2-40B4-BE49-F238E27FC236}">
                <a16:creationId xmlns:a16="http://schemas.microsoft.com/office/drawing/2014/main" id="{CABD7A59-95E2-D723-43ED-E3935A9B5335}"/>
              </a:ext>
            </a:extLst>
          </p:cNvPr>
          <p:cNvSpPr txBox="1"/>
          <p:nvPr/>
        </p:nvSpPr>
        <p:spPr>
          <a:xfrm>
            <a:off x="10831347" y="388376"/>
            <a:ext cx="1273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Last modified: 2022-00-00</a:t>
            </a:r>
          </a:p>
        </p:txBody>
      </p:sp>
    </p:spTree>
    <p:extLst>
      <p:ext uri="{BB962C8B-B14F-4D97-AF65-F5344CB8AC3E}">
        <p14:creationId xmlns:p14="http://schemas.microsoft.com/office/powerpoint/2010/main" val="23929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4102</TotalTime>
  <Words>139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Conditional Access Policy Documentation</vt:lpstr>
      <vt:lpstr>Conditional Access Policy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Policy Documentation</dc:title>
  <dc:subject>Conditional Access</dc:subject>
  <dc:creator>Merill Fernando (HE/HIM)</dc:creator>
  <cp:lastModifiedBy>Merill Fernando (HE/HIM)</cp:lastModifiedBy>
  <cp:revision>380</cp:revision>
  <dcterms:created xsi:type="dcterms:W3CDTF">2022-02-27T10:26:08Z</dcterms:created>
  <dcterms:modified xsi:type="dcterms:W3CDTF">2023-03-15T09:02:03Z</dcterms:modified>
</cp:coreProperties>
</file>