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2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47E74-AD06-40EC-877F-CC13F5BD5918}" type="datetimeFigureOut">
              <a:rPr lang="en-US" smtClean="0"/>
              <a:t>3/1/2012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85A12-FAA0-4ABC-BC09-2C4F17B5E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83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85A12-FAA0-4ABC-BC09-2C4F17B5E9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3/1/2012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aphaelj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vectorsdaily.com/infographic-vector-kit-free-download/" TargetMode="External"/><Relationship Id="rId2" Type="http://schemas.openxmlformats.org/officeDocument/2006/relationships/hyperlink" Target="http://raphaeljs.com/ico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7699248" cy="352044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SVG </a:t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&amp; </a:t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Rapha</a:t>
            </a:r>
            <a:r>
              <a:rPr lang="en-US" cap="none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ë</a:t>
            </a:r>
            <a:r>
              <a:rPr lang="en-US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. </a:t>
            </a:r>
            <a:r>
              <a:rPr lang="en-US" cap="non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Js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cap="none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hlinkClick r:id="rId2"/>
              </a:rPr>
              <a:t>http://raphaeljs.com</a:t>
            </a:r>
            <a:r>
              <a:rPr lang="en-US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078361"/>
            <a:ext cx="6480048" cy="1752600"/>
          </a:xfrm>
        </p:spPr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Andrey</a:t>
            </a:r>
            <a:r>
              <a:rPr lang="en-US" dirty="0" smtClean="0"/>
              <a:t> and </a:t>
            </a:r>
            <a:r>
              <a:rPr lang="en-US" dirty="0" err="1" smtClean="0"/>
              <a:t>Ariful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CSS2/3 and beyond</a:t>
            </a:r>
          </a:p>
          <a:p>
            <a:r>
              <a:rPr lang="en-US" dirty="0" smtClean="0"/>
              <a:t>Masking &amp; Clipping</a:t>
            </a:r>
          </a:p>
          <a:p>
            <a:r>
              <a:rPr lang="en-US" dirty="0" smtClean="0"/>
              <a:t>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3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err="1"/>
              <a:t>feBlend</a:t>
            </a:r>
            <a:endParaRPr lang="en-US" dirty="0"/>
          </a:p>
          <a:p>
            <a:r>
              <a:rPr lang="en-US" dirty="0" err="1"/>
              <a:t>feColorMatrix</a:t>
            </a:r>
            <a:endParaRPr lang="en-US" dirty="0"/>
          </a:p>
          <a:p>
            <a:r>
              <a:rPr lang="en-US" dirty="0" err="1"/>
              <a:t>feComponentTransfer</a:t>
            </a:r>
            <a:endParaRPr lang="en-US" dirty="0"/>
          </a:p>
          <a:p>
            <a:r>
              <a:rPr lang="en-US" dirty="0" err="1"/>
              <a:t>feComposite</a:t>
            </a:r>
            <a:endParaRPr lang="en-US" dirty="0"/>
          </a:p>
          <a:p>
            <a:r>
              <a:rPr lang="en-US" dirty="0" err="1"/>
              <a:t>feConvolveMatrix</a:t>
            </a:r>
            <a:endParaRPr lang="en-US" dirty="0"/>
          </a:p>
          <a:p>
            <a:r>
              <a:rPr lang="en-US" dirty="0" err="1"/>
              <a:t>feDiffuseLighting</a:t>
            </a:r>
            <a:endParaRPr lang="en-US" dirty="0"/>
          </a:p>
          <a:p>
            <a:r>
              <a:rPr lang="en-US" dirty="0" err="1"/>
              <a:t>feDisplacementMap</a:t>
            </a:r>
            <a:endParaRPr lang="en-US" dirty="0"/>
          </a:p>
          <a:p>
            <a:r>
              <a:rPr lang="en-US" dirty="0" err="1"/>
              <a:t>feFlood</a:t>
            </a:r>
            <a:endParaRPr lang="en-US" dirty="0"/>
          </a:p>
          <a:p>
            <a:r>
              <a:rPr lang="en-US" dirty="0" err="1"/>
              <a:t>feGaussianBlur</a:t>
            </a:r>
            <a:endParaRPr lang="en-US" dirty="0"/>
          </a:p>
          <a:p>
            <a:r>
              <a:rPr lang="en-US" dirty="0" err="1"/>
              <a:t>feImage</a:t>
            </a:r>
            <a:endParaRPr lang="en-US" dirty="0"/>
          </a:p>
          <a:p>
            <a:r>
              <a:rPr lang="en-US" dirty="0" err="1"/>
              <a:t>feMerge</a:t>
            </a:r>
            <a:endParaRPr lang="en-US" dirty="0"/>
          </a:p>
          <a:p>
            <a:r>
              <a:rPr lang="en-US" dirty="0" err="1"/>
              <a:t>feMergeNode</a:t>
            </a:r>
            <a:endParaRPr lang="en-US" dirty="0"/>
          </a:p>
          <a:p>
            <a:r>
              <a:rPr lang="en-US" dirty="0" err="1"/>
              <a:t>feMorphology</a:t>
            </a:r>
            <a:endParaRPr lang="en-US" dirty="0"/>
          </a:p>
          <a:p>
            <a:r>
              <a:rPr lang="en-US" dirty="0" err="1"/>
              <a:t>feOffset</a:t>
            </a:r>
            <a:endParaRPr lang="en-US" dirty="0"/>
          </a:p>
          <a:p>
            <a:r>
              <a:rPr lang="en-US" dirty="0" err="1"/>
              <a:t>feSpecularLighting</a:t>
            </a:r>
            <a:endParaRPr lang="en-US" dirty="0"/>
          </a:p>
          <a:p>
            <a:r>
              <a:rPr lang="en-US" dirty="0" err="1"/>
              <a:t>feTile</a:t>
            </a:r>
            <a:endParaRPr lang="en-US" dirty="0"/>
          </a:p>
          <a:p>
            <a:r>
              <a:rPr lang="en-US" dirty="0" err="1"/>
              <a:t>feTurbulence</a:t>
            </a:r>
            <a:endParaRPr lang="en-US" dirty="0"/>
          </a:p>
          <a:p>
            <a:r>
              <a:rPr lang="en-US" dirty="0" err="1"/>
              <a:t>feDistantLight</a:t>
            </a:r>
            <a:endParaRPr lang="en-US" dirty="0"/>
          </a:p>
          <a:p>
            <a:r>
              <a:rPr lang="en-US" dirty="0" err="1"/>
              <a:t>fePointLight</a:t>
            </a:r>
            <a:endParaRPr lang="en-US" dirty="0"/>
          </a:p>
          <a:p>
            <a:r>
              <a:rPr lang="en-US" dirty="0" err="1"/>
              <a:t>feSpotLight</a:t>
            </a:r>
            <a:endParaRPr lang="en-US" dirty="0"/>
          </a:p>
          <a:p>
            <a:r>
              <a:rPr lang="en-US" dirty="0" err="1"/>
              <a:t>feFuncR</a:t>
            </a:r>
            <a:endParaRPr lang="en-US" dirty="0"/>
          </a:p>
          <a:p>
            <a:r>
              <a:rPr lang="en-US" dirty="0" err="1"/>
              <a:t>feFuncG</a:t>
            </a:r>
            <a:endParaRPr lang="en-US" dirty="0"/>
          </a:p>
          <a:p>
            <a:r>
              <a:rPr lang="en-US" dirty="0" err="1"/>
              <a:t>feFuncB</a:t>
            </a:r>
            <a:endParaRPr lang="en-US" dirty="0"/>
          </a:p>
          <a:p>
            <a:r>
              <a:rPr lang="en-US" dirty="0" err="1"/>
              <a:t>feFuncA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Raphael?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r>
              <a:rPr lang="en-US" dirty="0" smtClean="0"/>
              <a:t>Think of what is</a:t>
            </a:r>
          </a:p>
          <a:p>
            <a:pPr marL="36576" indent="0" algn="ctr">
              <a:buNone/>
            </a:pPr>
            <a:r>
              <a:rPr lang="en-US" dirty="0" err="1"/>
              <a:t>Jquery</a:t>
            </a:r>
            <a:r>
              <a:rPr lang="en-US" dirty="0"/>
              <a:t> to </a:t>
            </a:r>
            <a:r>
              <a:rPr lang="en-US" dirty="0" smtClean="0"/>
              <a:t>JavaScript, </a:t>
            </a:r>
          </a:p>
          <a:p>
            <a:pPr marL="36576" indent="0" algn="ctr">
              <a:buNone/>
            </a:pPr>
            <a:r>
              <a:rPr lang="en-US" dirty="0" smtClean="0"/>
              <a:t>and apply it to</a:t>
            </a:r>
          </a:p>
          <a:p>
            <a:pPr marL="36576" indent="0" algn="ctr">
              <a:buNone/>
            </a:pPr>
            <a:r>
              <a:rPr lang="en-US" dirty="0" smtClean="0"/>
              <a:t>Raphael for SVG.</a:t>
            </a:r>
          </a:p>
          <a:p>
            <a:pPr marL="36576" indent="0" algn="ctr">
              <a:buNone/>
            </a:pPr>
            <a:endParaRPr lang="en-US" dirty="0"/>
          </a:p>
          <a:p>
            <a:pPr marL="36576" indent="0" algn="ctr">
              <a:buNone/>
            </a:pPr>
            <a:r>
              <a:rPr lang="en-US" dirty="0" smtClean="0"/>
              <a:t>The concept will be similar.</a:t>
            </a:r>
          </a:p>
          <a:p>
            <a:pPr marL="36576" indent="0" algn="ctr">
              <a:buNone/>
            </a:pPr>
            <a:r>
              <a:rPr lang="en-US" dirty="0" smtClean="0"/>
              <a:t>Robust coding, compatibility and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Raphael SVG</a:t>
            </a:r>
            <a:br>
              <a:rPr lang="en-US" dirty="0" smtClean="0"/>
            </a:br>
            <a:r>
              <a:rPr lang="en-US" dirty="0" smtClean="0"/>
              <a:t>Desktop 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5400" dirty="0" smtClean="0"/>
              <a:t>All except IE6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397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SVG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Almost All Smart Phones, and Tablets,</a:t>
            </a:r>
          </a:p>
          <a:p>
            <a:pPr marL="36576" indent="0">
              <a:buNone/>
            </a:pPr>
            <a:r>
              <a:rPr lang="en-US" dirty="0" smtClean="0"/>
              <a:t>With exception of Android 2.x Version, if you used with native browser.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5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did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76" indent="0" algn="ctr">
              <a:buNone/>
            </a:pPr>
            <a:endParaRPr lang="en-US" sz="8000" dirty="0" smtClean="0"/>
          </a:p>
          <a:p>
            <a:pPr marL="36576" indent="0" algn="ctr">
              <a:buNone/>
            </a:pPr>
            <a:endParaRPr lang="en-US" sz="8000" dirty="0"/>
          </a:p>
          <a:p>
            <a:pPr marL="36576" indent="0" algn="ctr">
              <a:buNone/>
            </a:pPr>
            <a:r>
              <a:rPr lang="en-US" sz="8000" dirty="0" smtClean="0"/>
              <a:t>Thank you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Andrey</a:t>
            </a:r>
            <a:r>
              <a:rPr lang="en-US" dirty="0" smtClean="0"/>
              <a:t> and </a:t>
            </a:r>
            <a:r>
              <a:rPr lang="en-US" dirty="0" err="1" smtClean="0"/>
              <a:t>Ariful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95600"/>
            <a:ext cx="7467600" cy="1143000"/>
          </a:xfrm>
        </p:spPr>
        <p:txBody>
          <a:bodyPr/>
          <a:lstStyle/>
          <a:p>
            <a:pPr algn="ctr"/>
            <a:r>
              <a:rPr lang="en-US" b="1" dirty="0"/>
              <a:t>Scalable Vector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rect</a:t>
            </a:r>
            <a:endParaRPr lang="en-US" dirty="0"/>
          </a:p>
          <a:p>
            <a:r>
              <a:rPr lang="en-US" dirty="0"/>
              <a:t>circle</a:t>
            </a:r>
          </a:p>
          <a:p>
            <a:r>
              <a:rPr lang="en-US" dirty="0"/>
              <a:t>ellipse</a:t>
            </a:r>
          </a:p>
          <a:p>
            <a:r>
              <a:rPr lang="en-US" dirty="0"/>
              <a:t>line</a:t>
            </a:r>
          </a:p>
          <a:p>
            <a:r>
              <a:rPr lang="en-US" dirty="0"/>
              <a:t>polyline</a:t>
            </a:r>
          </a:p>
          <a:p>
            <a:r>
              <a:rPr lang="en-US" dirty="0"/>
              <a:t>polygon</a:t>
            </a:r>
          </a:p>
          <a:p>
            <a:r>
              <a:rPr lang="en-US" dirty="0"/>
              <a:t>path</a:t>
            </a:r>
          </a:p>
          <a:p>
            <a:pPr marL="36576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2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alignment-baseline</a:t>
            </a:r>
          </a:p>
          <a:p>
            <a:r>
              <a:rPr lang="en-US" dirty="0"/>
              <a:t>baseline-shift</a:t>
            </a:r>
          </a:p>
          <a:p>
            <a:r>
              <a:rPr lang="en-US" dirty="0"/>
              <a:t>clip</a:t>
            </a:r>
          </a:p>
          <a:p>
            <a:r>
              <a:rPr lang="en-US" dirty="0"/>
              <a:t>clip-path</a:t>
            </a:r>
          </a:p>
          <a:p>
            <a:r>
              <a:rPr lang="en-US" dirty="0"/>
              <a:t>clip-rule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color-interpolation</a:t>
            </a:r>
          </a:p>
          <a:p>
            <a:r>
              <a:rPr lang="en-US" dirty="0"/>
              <a:t>color-interpolation-filters</a:t>
            </a:r>
          </a:p>
          <a:p>
            <a:r>
              <a:rPr lang="en-US" dirty="0"/>
              <a:t>color-profile</a:t>
            </a:r>
          </a:p>
          <a:p>
            <a:r>
              <a:rPr lang="en-US" dirty="0"/>
              <a:t>color-rendering</a:t>
            </a:r>
          </a:p>
          <a:p>
            <a:r>
              <a:rPr lang="en-US" dirty="0"/>
              <a:t>cursor</a:t>
            </a:r>
          </a:p>
          <a:p>
            <a:r>
              <a:rPr lang="en-US" dirty="0"/>
              <a:t>direction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dominant-baseline</a:t>
            </a:r>
          </a:p>
          <a:p>
            <a:r>
              <a:rPr lang="en-US" dirty="0"/>
              <a:t>enable-background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fill-opacity</a:t>
            </a:r>
          </a:p>
          <a:p>
            <a:r>
              <a:rPr lang="en-US" dirty="0"/>
              <a:t>fill-rule</a:t>
            </a:r>
          </a:p>
          <a:p>
            <a:r>
              <a:rPr lang="en-US" dirty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 - 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70000" lnSpcReduction="20000"/>
          </a:bodyPr>
          <a:lstStyle/>
          <a:p>
            <a:pPr marL="36576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version="1.1" </a:t>
            </a:r>
            <a:r>
              <a:rPr lang="en-US" dirty="0" err="1"/>
              <a:t>xmlns</a:t>
            </a:r>
            <a:r>
              <a:rPr lang="en-US" dirty="0"/>
              <a:t>="http://www.w3.org/2000/svg"&gt;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	&lt;</a:t>
            </a:r>
            <a:r>
              <a:rPr lang="en-US" dirty="0" err="1"/>
              <a:t>rect</a:t>
            </a:r>
            <a:r>
              <a:rPr lang="en-US" dirty="0"/>
              <a:t> x="0" y="0" width="320" height="200" fill="#ccc"/&gt;</a:t>
            </a:r>
          </a:p>
          <a:p>
            <a:pPr marL="36576" indent="0">
              <a:buNone/>
            </a:pPr>
            <a:r>
              <a:rPr lang="en-US" dirty="0" smtClean="0"/>
              <a:t>	&lt;</a:t>
            </a:r>
            <a:r>
              <a:rPr lang="en-US" dirty="0"/>
              <a:t>ellipse cx="160" cy="100" </a:t>
            </a:r>
            <a:r>
              <a:rPr lang="en-US" dirty="0" err="1"/>
              <a:t>rx</a:t>
            </a:r>
            <a:r>
              <a:rPr lang="en-US" dirty="0"/>
              <a:t>="50" </a:t>
            </a:r>
            <a:r>
              <a:rPr lang="en-US" dirty="0" err="1"/>
              <a:t>ry</a:t>
            </a:r>
            <a:r>
              <a:rPr lang="en-US" dirty="0"/>
              <a:t>="80" fill="#fc0"/&gt;</a:t>
            </a:r>
          </a:p>
          <a:p>
            <a:pPr marL="36576" indent="0">
              <a:buNone/>
            </a:pPr>
            <a:r>
              <a:rPr lang="fr-FR" dirty="0" smtClean="0"/>
              <a:t>	&lt;</a:t>
            </a:r>
            <a:r>
              <a:rPr lang="fr-FR" dirty="0" err="1"/>
              <a:t>circle</a:t>
            </a:r>
            <a:r>
              <a:rPr lang="fr-FR" dirty="0"/>
              <a:t> cx="160" </a:t>
            </a:r>
            <a:r>
              <a:rPr lang="fr-FR" dirty="0" err="1"/>
              <a:t>cy</a:t>
            </a:r>
            <a:r>
              <a:rPr lang="fr-FR" dirty="0"/>
              <a:t>="100" r="50" </a:t>
            </a:r>
            <a:r>
              <a:rPr lang="fr-FR" dirty="0" err="1"/>
              <a:t>fill</a:t>
            </a:r>
            <a:r>
              <a:rPr lang="fr-FR" dirty="0"/>
              <a:t>="#000"/&gt;</a:t>
            </a:r>
          </a:p>
          <a:p>
            <a:pPr marL="36576" indent="0">
              <a:buNone/>
            </a:pPr>
            <a:r>
              <a:rPr lang="en-US" dirty="0" smtClean="0"/>
              <a:t>	&lt;</a:t>
            </a:r>
            <a:r>
              <a:rPr lang="en-US" dirty="0"/>
              <a:t>line x1="160" y1="100" x2="50" y2="80" stroke="#</a:t>
            </a:r>
            <a:r>
              <a:rPr lang="en-US" dirty="0" err="1"/>
              <a:t>fff</a:t>
            </a:r>
            <a:r>
              <a:rPr lang="en-US" dirty="0"/>
              <a:t>"/&gt;</a:t>
            </a:r>
          </a:p>
          <a:p>
            <a:pPr marL="36576" indent="0">
              <a:buNone/>
            </a:pPr>
            <a:r>
              <a:rPr lang="fr-FR" dirty="0" smtClean="0"/>
              <a:t>	&lt;</a:t>
            </a:r>
            <a:r>
              <a:rPr lang="fr-FR" dirty="0" err="1"/>
              <a:t>polyline</a:t>
            </a:r>
            <a:r>
              <a:rPr lang="fr-FR" dirty="0"/>
              <a:t> points="10, 110, 10, 120, 20, 120, 20, 130, 30, </a:t>
            </a:r>
            <a:r>
              <a:rPr lang="fr-FR" dirty="0" smtClean="0"/>
              <a:t>130,</a:t>
            </a:r>
            <a:r>
              <a:rPr lang="en-US" dirty="0" smtClean="0"/>
              <a:t>30</a:t>
            </a:r>
            <a:r>
              <a:rPr lang="en-US" dirty="0"/>
              <a:t>, 140" stroke="#00f" fill="none" stroke-width="5"/&gt;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r>
              <a:rPr lang="en-US" dirty="0" smtClean="0"/>
              <a:t>&lt;</a:t>
            </a:r>
            <a:r>
              <a:rPr lang="en-US" dirty="0"/>
              <a:t>path d="M10,10C50,10 20,40 100,50L120,60l0,30</a:t>
            </a:r>
          </a:p>
          <a:p>
            <a:pPr marL="36576" indent="0">
              <a:buNone/>
            </a:pPr>
            <a:r>
              <a:rPr lang="en-US" dirty="0"/>
              <a:t>30,0-40,20L10,10z" fill="none" stroke="#f00" stroke-width="4"/&gt;</a:t>
            </a:r>
          </a:p>
          <a:p>
            <a:pPr marL="36576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2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 algn="ctr">
              <a:buNone/>
            </a:pPr>
            <a:endParaRPr lang="en-US" sz="4800" dirty="0" smtClean="0"/>
          </a:p>
          <a:p>
            <a:pPr marL="36576" indent="0" algn="ctr">
              <a:buNone/>
            </a:pPr>
            <a:r>
              <a:rPr lang="en-US" sz="4800" dirty="0" smtClean="0"/>
              <a:t>M10,10C50,10 </a:t>
            </a:r>
            <a:r>
              <a:rPr lang="en-US" sz="4800" dirty="0"/>
              <a:t>20,40</a:t>
            </a:r>
          </a:p>
          <a:p>
            <a:pPr marL="36576" indent="0" algn="ctr">
              <a:buNone/>
            </a:pPr>
            <a:r>
              <a:rPr lang="en-US" sz="4800" dirty="0"/>
              <a:t>100,50L120,60l0,30</a:t>
            </a:r>
          </a:p>
          <a:p>
            <a:pPr marL="36576" indent="0" algn="ctr">
              <a:buNone/>
            </a:pPr>
            <a:r>
              <a:rPr lang="en-US" sz="4800" dirty="0"/>
              <a:t>30,0-40,20z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11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Icons from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://raphaeljs.com/icons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To</a:t>
            </a:r>
          </a:p>
          <a:p>
            <a:pPr marL="36576" indent="0">
              <a:buNone/>
            </a:pPr>
            <a:r>
              <a:rPr lang="en-US" dirty="0">
                <a:hlinkClick r:id="rId3"/>
              </a:rPr>
              <a:t>http://www.freevectorsdaily.com/infographic-vector-kit-free-download/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791"/>
            <a:ext cx="6633290" cy="679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78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Easy Paths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 numCol="1">
            <a:noAutofit/>
          </a:bodyPr>
          <a:lstStyle/>
          <a:p>
            <a:pPr marL="36576" indent="0">
              <a:buNone/>
            </a:pPr>
            <a:r>
              <a:rPr lang="pt-BR" sz="1400" dirty="0" smtClean="0"/>
              <a:t>M278.939,132.632l-0.641-0.853l0.183-1.97l-0.975,0.091l-0.92-0.092l-0.506,0.415l-0.526,0.234l-0.541,0.053l-0.939-0.271l-1.049,0.468l-0.813-0.833l-0.938-0.272l-0.851,0.631l-0.67,0.614l-1.083,0.106l-0.904,0.09l-0.108,0.741l0.288,1.068l0.722-0.073l-0.651,0.795l-0.129,0.559l-1.049,0.47l-0.757-0.291l-0.433-0.688l-0.651,0.794l-0.651,0.795l-0.309,0.578l-0.688,0.433l-0.47-1.049l-0.069-0.723l-0.435-0.688l-0.415-0.507</a:t>
            </a:r>
            <a:endParaRPr lang="pt-BR" sz="1400" dirty="0"/>
          </a:p>
          <a:p>
            <a:pPr marL="36576" indent="0">
              <a:buNone/>
            </a:pPr>
            <a:r>
              <a:rPr lang="pt-BR" sz="1400" dirty="0" smtClean="0"/>
              <a:t>l-0.631-0.85l-1.121-0.254l-1.643-0.021l-0.577-0.309l-0.761-0.29l-0.722,0.071l-0.235-0.524l-0.903,0.089l-1.41,0.504l-1.3-0.237l-1.321-0.416l-0.541,0.053L250,132.249l-1.104-0.073l-0.073,1.102l-0.722,0.072l0.053,0.543l-0.869,0.449l-53.113-0.052l-0.002,0.043v45.292l0.08-0.038l1.109-0.168l1.834,0.86l1.024-0.723l1.748,0.305l2.12,0.248l1.73,1.44l0.492,2.009l1.092,0.971l0.045-0.953l1.055-0.539l0.98,0.232l1.721,0.119l1.008,0.413l0.604,2.748l1.444,2.054l1.138,0.018l1.619,0.701l1.973,1.783l0.379,1.268l1.277,0.943l1.619,0.701l1.295-0.195l-0.223-1.481l0.471-0.638l0.741-0.11l0.823,</a:t>
            </a:r>
            <a:endParaRPr lang="pt-BR" sz="1400" dirty="0"/>
          </a:p>
          <a:p>
            <a:pPr marL="36576" indent="0">
              <a:buNone/>
            </a:pPr>
            <a:r>
              <a:rPr lang="pt-BR" sz="1400" dirty="0" smtClean="0"/>
              <a:t>0.444l1.85-0.28l1.434,0.729l0.925-0.139l1.223,0.571l1.164,0.204l0.658-0.666l0.896-</a:t>
            </a:r>
          </a:p>
          <a:p>
            <a:pPr marL="36576" indent="0">
              <a:buNone/>
            </a:pPr>
            <a:r>
              <a:rPr lang="pt-BR" sz="1400" dirty="0" smtClean="0"/>
              <a:t>0.327l1.037,0.603l1.961,0.461l1.451-0.408l1.083-0.354l0.74-0.111l0.711-0.295l0.899-0.326l1.433,0.73l-0.204,1.168l0.566,1.235l0.722,1.028l0.354,1.082l-0.178,1.349l8.182,4.065l1.721,0.121l0.873,0.643h0.513l-0.213,0.64l0.112-0.336l0.227,0.167l0.939-0.471l-0.213-1.704l0.427-0.212h0.425l-0.425-1.065l-0.853-0.213l0.426-0.853l-0.426-1.064l0.426,0.214l0.427-1.491l0.851-3.406l-0.213-2.131l0.426-1.277h-0.426l1.065-0.852l-0.64-0.853l0.854,0.213l1.703-4.046l1.49-0.428l-0.641-1.275l0.641-0.214v0.853l0.424-0.214l-0.424-1.276l-0.426,0.213l0.213-0.426l-0.854-0.213l1.49-0.64l0.427-1.491l-0.427-0.639l0.64-0.215v-1.489l1.703-1.703l-0.638-0.214l1.063-0.213l-1.276-0.426l1.489-0.213l0.214-1.064l-0.64,0.426l-0.427-0.426l0.64,0.213l-0.213-0.639l0.64,0.426l0.213-1.704v-0.212l-0.427,0.425v-0.639l-0.213,0.214l-0.213-0.641l0.64,0.427l0</a:t>
            </a:r>
            <a:r>
              <a:rPr lang="pt-BR" sz="1400" dirty="0"/>
              <a:t>.</a:t>
            </a:r>
          </a:p>
          <a:p>
            <a:pPr marL="36576" indent="0">
              <a:buNone/>
            </a:pPr>
            <a:r>
              <a:rPr lang="pt-BR" sz="1400" dirty="0" smtClean="0"/>
              <a:t>213-1.064v0.853l0.852-0.426l0.214-1.064l-0.427-0.427h0.854l0.637-1.703l-0.637,0.853l-0.214-0.853h0.638v-0.853l0.213,0.853l0.854-1.491l-0.213-0.426h0.427v0.64l2.556-1.491l-0.853-0.213l-0.853,0.639l-0.213-0.213l0.426-0.426l-0.213-0.426l0.853,0.426l0.638-0.426l0.215,0.426l0.853-1.277l1.489-0.853l0.214-1.702l-0.64-0.215v0.428l-0.852-0.428h1.064l0.213-1.49l1.49-1.277l1.918-6.176l-0.213-4.26l1.489-3.834l0.213-0.639l0.64-3.62l-0.64-0.426l0.64,0.213l-0.213-0.853l1.703-3.193h-0.426l0.426-0.214L278.939,132.632zM261.268,143.072h-0.215l-0.213-0.639l0.641-0.214L261.268,143.072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97220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</TotalTime>
  <Words>188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SVG  &amp;  Raphaël . Js http://raphaeljs.com </vt:lpstr>
      <vt:lpstr>Scalable Vector Graphics</vt:lpstr>
      <vt:lpstr>7 Elements</vt:lpstr>
      <vt:lpstr>Attributes</vt:lpstr>
      <vt:lpstr>Format - DOM</vt:lpstr>
      <vt:lpstr>Path Syntax</vt:lpstr>
      <vt:lpstr>Vector Icons from Paths</vt:lpstr>
      <vt:lpstr>PowerPoint Presentation</vt:lpstr>
      <vt:lpstr>Easy Paths Plotting</vt:lpstr>
      <vt:lpstr>Additional Support</vt:lpstr>
      <vt:lpstr>Filters</vt:lpstr>
      <vt:lpstr>What is Raphael?</vt:lpstr>
      <vt:lpstr>Raphael SVG Desktop Browser Support</vt:lpstr>
      <vt:lpstr>Mobile SVG Support</vt:lpstr>
      <vt:lpstr>What we did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SVG  &amp;  Raphael . js</dc:title>
  <dc:creator>Cybermage</dc:creator>
  <cp:lastModifiedBy>Cybermage</cp:lastModifiedBy>
  <cp:revision>5</cp:revision>
  <dcterms:created xsi:type="dcterms:W3CDTF">2012-03-01T13:08:39Z</dcterms:created>
  <dcterms:modified xsi:type="dcterms:W3CDTF">2012-03-01T13:59:41Z</dcterms:modified>
</cp:coreProperties>
</file>