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4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02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3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3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6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20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D68A-FFB0-43B4-8E3C-1BB5BDFCCF8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D186-47A0-45F4-8049-414589DE3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3552" y="90872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1.2 Электронно-дырочный переход</a:t>
            </a:r>
            <a:r>
              <a:rPr lang="ru-RU" sz="2800" b="1" i="1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800" b="1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ru-RU" sz="2800" b="1" i="1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p-n </a:t>
            </a:r>
            <a:r>
              <a:rPr lang="ru-RU" sz="2800" b="1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- переход) 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700808"/>
            <a:ext cx="8424936" cy="353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" marR="27146" indent="337661" algn="just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Основным элементом большинства полупроводниковых приборов (диодов, транзисторов, тиристоров и др.) является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электронно-дырочный переход</a:t>
            </a:r>
            <a:r>
              <a:rPr lang="ru-RU" sz="2800" i="1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800" dirty="0"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p-n 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- переход),</a:t>
            </a:r>
            <a:r>
              <a:rPr lang="ru-RU" sz="28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возникающий в контакте между полупроводниками </a:t>
            </a:r>
            <a:r>
              <a:rPr lang="ru-RU" sz="2800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с </a:t>
            </a:r>
            <a:r>
              <a:rPr lang="ru-RU" sz="2800" i="1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разными типами проводимости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либо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в </a:t>
            </a:r>
            <a:r>
              <a:rPr lang="ru-RU" sz="2800" i="1" dirty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точечном контакте полупроводника с металлом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07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47928" y="1196753"/>
            <a:ext cx="4752528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Концентрация электронов в одной части и концентрация дырок в другой 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существенно различаются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Кроме того, в обеих частях имеется 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небольшая концентрация неосновных носителей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778808"/>
            <a:ext cx="3478230" cy="32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1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060847"/>
            <a:ext cx="3744416" cy="33641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735960" y="548680"/>
            <a:ext cx="4644516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Электроны в </a:t>
            </a:r>
            <a:r>
              <a:rPr lang="en-US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-области стремятся проникнуть в </a:t>
            </a:r>
            <a:r>
              <a:rPr lang="ru-RU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-область, где концентрация электронов значительно ниже. Аналогично, дырки из </a:t>
            </a:r>
            <a:r>
              <a:rPr lang="en-US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-области перемещаются в </a:t>
            </a:r>
            <a:r>
              <a:rPr lang="en-US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-область. 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встречного движения противоположных зарядов возникает так называемый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диффузионный ток</a:t>
            </a:r>
            <a:r>
              <a:rPr lang="ru-RU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(рис. в).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58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09845" y="548680"/>
            <a:ext cx="56725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800" dirty="0">
                <a:ea typeface="Times New Roman" panose="02020603050405020304" pitchFamily="18" charset="0"/>
              </a:rPr>
              <a:t>В итоге в приграничных областях слоя </a:t>
            </a:r>
            <a:r>
              <a:rPr lang="en-US" sz="2800" i="1" dirty="0">
                <a:ea typeface="Times New Roman" panose="02020603050405020304" pitchFamily="18" charset="0"/>
              </a:rPr>
              <a:t>p </a:t>
            </a:r>
            <a:r>
              <a:rPr lang="ru-RU" sz="2800" dirty="0">
                <a:ea typeface="Times New Roman" panose="02020603050405020304" pitchFamily="18" charset="0"/>
              </a:rPr>
              <a:t>и слоя</a:t>
            </a:r>
            <a:r>
              <a:rPr lang="ru-RU" sz="2800" i="1" dirty="0"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a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</a:rPr>
              <a:t> возникает так называемый 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обедненный слой</a:t>
            </a:r>
            <a:r>
              <a:rPr lang="ru-RU" sz="2800" dirty="0">
                <a:ea typeface="Times New Roman" panose="02020603050405020304" pitchFamily="18" charset="0"/>
              </a:rPr>
              <a:t>, в котором мало концентрация подвижных носителей заряда (электронов и дырок). </a:t>
            </a:r>
          </a:p>
          <a:p>
            <a:pPr indent="342900" algn="just"/>
            <a:r>
              <a:rPr lang="ru-RU" sz="2800" dirty="0">
                <a:ea typeface="Times New Roman" panose="02020603050405020304" pitchFamily="18" charset="0"/>
              </a:rPr>
              <a:t>Обедненный слой имеет 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большое удельное сопротивление</a:t>
            </a:r>
            <a:r>
              <a:rPr lang="ru-RU" sz="2800" dirty="0">
                <a:ea typeface="Times New Roman" panose="02020603050405020304" pitchFamily="18" charset="0"/>
              </a:rPr>
              <a:t>. Ионы примесей обедненного слоя не компенсированы дырками или электронами. В совокупности ионы образуют </a:t>
            </a:r>
            <a:r>
              <a:rPr lang="ru-RU" sz="2800" dirty="0" err="1">
                <a:ea typeface="Times New Roman" panose="02020603050405020304" pitchFamily="18" charset="0"/>
              </a:rPr>
              <a:t>нескомпенсированные</a:t>
            </a:r>
            <a:r>
              <a:rPr lang="ru-RU" sz="2800" dirty="0">
                <a:ea typeface="Times New Roman" panose="02020603050405020304" pitchFamily="18" charset="0"/>
              </a:rPr>
              <a:t> объемные заряды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28" y="1700809"/>
            <a:ext cx="3024718" cy="26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2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91944" y="1124745"/>
            <a:ext cx="47525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800" dirty="0">
                <a:ea typeface="Times New Roman" panose="02020603050405020304" pitchFamily="18" charset="0"/>
              </a:rPr>
              <a:t>Таким образом, важнейшим следствием диффузионного движения носителей заряда через границы раздела слоев является появление в приграничных областях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</a:rPr>
              <a:t>объемных зарядов</a:t>
            </a:r>
            <a:r>
              <a:rPr lang="ru-RU" sz="2800" dirty="0">
                <a:ea typeface="Times New Roman" panose="02020603050405020304" pitchFamily="18" charset="0"/>
              </a:rPr>
              <a:t>, создаваемых ионами атомов примесей.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340769"/>
            <a:ext cx="3600400" cy="31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3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73889" y="404664"/>
            <a:ext cx="537058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800" dirty="0">
                <a:latin typeface="+mj-lt"/>
                <a:ea typeface="Times New Roman" panose="02020603050405020304" pitchFamily="18" charset="0"/>
              </a:rPr>
              <a:t>Так, при уходе дырок из </a:t>
            </a:r>
            <a:r>
              <a:rPr lang="en-US" sz="2800" i="1" dirty="0">
                <a:latin typeface="+mj-lt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-слоя в нем создается </a:t>
            </a:r>
            <a:r>
              <a:rPr lang="ru-RU" sz="28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</a:rPr>
              <a:t>некомпенсированный отрицательный объемный заряд 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за счет оставшихся отрицательных ионов акцепторных атомов  примеси. Электроны же, ушедшие из </a:t>
            </a:r>
            <a:r>
              <a:rPr lang="ru-RU" sz="2800" i="1" dirty="0">
                <a:latin typeface="+mj-lt"/>
                <a:ea typeface="Calibri" panose="020F0502020204030204" pitchFamily="34" charset="0"/>
              </a:rPr>
              <a:t>n</a:t>
            </a:r>
            <a:r>
              <a:rPr lang="ru-RU" sz="2800" dirty="0">
                <a:latin typeface="+mj-lt"/>
                <a:ea typeface="Calibri" panose="020F0502020204030204" pitchFamily="34" charset="0"/>
              </a:rPr>
              <a:t>-слоя, оставляют здесь </a:t>
            </a:r>
            <a:r>
              <a:rPr lang="ru-RU" sz="28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</a:rPr>
              <a:t>некомпенсированный положительный объемный заряд</a:t>
            </a:r>
            <a:r>
              <a:rPr lang="ru-RU" sz="2800" dirty="0">
                <a:latin typeface="+mj-lt"/>
                <a:ea typeface="Times New Roman" panose="02020603050405020304" pitchFamily="18" charset="0"/>
              </a:rPr>
              <a:t>, создаваемый положительными ионами донорных атомов примеси. </a:t>
            </a:r>
            <a:endParaRPr lang="ru-RU" sz="28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412776"/>
            <a:ext cx="3126361" cy="27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67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01935" y="1538790"/>
            <a:ext cx="443929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100" dirty="0">
                <a:ea typeface="Times New Roman" panose="02020603050405020304" pitchFamily="18" charset="0"/>
              </a:rPr>
              <a:t>Наличие объемного заряда является главной особенностью</a:t>
            </a:r>
            <a:r>
              <a:rPr lang="ru-RU" sz="2100" i="1" dirty="0">
                <a:ea typeface="Times New Roman" panose="02020603050405020304" pitchFamily="18" charset="0"/>
              </a:rPr>
              <a:t> </a:t>
            </a:r>
            <a:r>
              <a:rPr lang="en-US" sz="2100" i="1" dirty="0">
                <a:ea typeface="Times New Roman" panose="02020603050405020304" pitchFamily="18" charset="0"/>
              </a:rPr>
              <a:t>p</a:t>
            </a:r>
            <a:r>
              <a:rPr lang="ru-RU" sz="2100" dirty="0">
                <a:ea typeface="Times New Roman" panose="02020603050405020304" pitchFamily="18" charset="0"/>
              </a:rPr>
              <a:t>-</a:t>
            </a:r>
            <a:r>
              <a:rPr lang="en-US" sz="2100" i="1" dirty="0">
                <a:ea typeface="Times New Roman" panose="02020603050405020304" pitchFamily="18" charset="0"/>
              </a:rPr>
              <a:t>n</a:t>
            </a:r>
            <a:r>
              <a:rPr lang="ru-RU" sz="2100" dirty="0">
                <a:ea typeface="Times New Roman" panose="02020603050405020304" pitchFamily="18" charset="0"/>
              </a:rPr>
              <a:t> – перехода. Кривая распределение плотности объемного заряда в переходе приведено на рис. г. </a:t>
            </a:r>
          </a:p>
          <a:p>
            <a:pPr indent="342900" algn="just"/>
            <a:r>
              <a:rPr lang="ru-RU" sz="2100" dirty="0">
                <a:ea typeface="Times New Roman" panose="02020603050405020304" pitchFamily="18" charset="0"/>
              </a:rPr>
              <a:t>Электроны и дырки, перейдя через границу раздела АВ, оставляют после себя противоположные заряды, которые препятствуют дальнейшему прохождению диффузионного тока. </a:t>
            </a:r>
            <a:endParaRPr lang="ru-RU" sz="2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402888"/>
            <a:ext cx="2592288" cy="22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35960" y="1595577"/>
            <a:ext cx="4464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800" dirty="0">
                <a:ea typeface="Times New Roman" panose="02020603050405020304" pitchFamily="18" charset="0"/>
              </a:rPr>
              <a:t>В результате на границе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</a:rPr>
              <a:t>устанавливается динамическое равновесие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ru-RU" sz="2800" dirty="0">
                <a:ea typeface="Times New Roman" panose="02020603050405020304" pitchFamily="18" charset="0"/>
              </a:rPr>
              <a:t>и при замыкании </a:t>
            </a:r>
            <a:r>
              <a:rPr lang="en-US" sz="2800" i="1" dirty="0">
                <a:ea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</a:rPr>
              <a:t>- и </a:t>
            </a:r>
            <a:r>
              <a:rPr lang="en-US" sz="2800" i="1" dirty="0">
                <a:ea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</a:rPr>
              <a:t>-областей ток в цепи не протекает.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588722"/>
            <a:ext cx="3510390" cy="31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09946" y="1916832"/>
            <a:ext cx="361840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>
                <a:ea typeface="Calibri" panose="020F0502020204030204" pitchFamily="34" charset="0"/>
              </a:rPr>
              <a:t>Между образовавшимися зарядами возникает </a:t>
            </a:r>
            <a:r>
              <a:rPr lang="ru-RU" sz="2100" i="1" dirty="0">
                <a:solidFill>
                  <a:srgbClr val="C00000"/>
                </a:solidFill>
                <a:ea typeface="Calibri" panose="020F0502020204030204" pitchFamily="34" charset="0"/>
              </a:rPr>
              <a:t>контактная разность потенциалов  </a:t>
            </a:r>
            <a:r>
              <a:rPr lang="ru-RU" sz="21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100" baseline="-25000" dirty="0">
                <a:ea typeface="Calibri" panose="020F0502020204030204" pitchFamily="34" charset="0"/>
              </a:rPr>
              <a:t>к </a:t>
            </a:r>
            <a:r>
              <a:rPr lang="ru-RU" sz="2100" dirty="0">
                <a:ea typeface="Calibri" panose="020F0502020204030204" pitchFamily="34" charset="0"/>
              </a:rPr>
              <a:t>= </a:t>
            </a:r>
            <a:r>
              <a:rPr lang="ru-RU" sz="21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100" baseline="-25000" dirty="0">
                <a:ea typeface="Calibri" panose="020F0502020204030204" pitchFamily="34" charset="0"/>
              </a:rPr>
              <a:t>n </a:t>
            </a:r>
            <a:r>
              <a:rPr lang="ru-RU" sz="2100" dirty="0">
                <a:ea typeface="Calibri" panose="020F0502020204030204" pitchFamily="34" charset="0"/>
              </a:rPr>
              <a:t>- </a:t>
            </a:r>
            <a:r>
              <a:rPr lang="ru-RU" sz="21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100" baseline="-25000" dirty="0">
                <a:ea typeface="Calibri" panose="020F0502020204030204" pitchFamily="34" charset="0"/>
              </a:rPr>
              <a:t>p  </a:t>
            </a:r>
            <a:r>
              <a:rPr lang="ru-RU" sz="2100" dirty="0">
                <a:ea typeface="Calibri" panose="020F0502020204030204" pitchFamily="34" charset="0"/>
              </a:rPr>
              <a:t>и </a:t>
            </a:r>
            <a:r>
              <a:rPr lang="ru-RU" sz="2100" i="1" dirty="0">
                <a:solidFill>
                  <a:srgbClr val="C00000"/>
                </a:solidFill>
                <a:ea typeface="Calibri" panose="020F0502020204030204" pitchFamily="34" charset="0"/>
              </a:rPr>
              <a:t>электрическое поле </a:t>
            </a:r>
            <a:r>
              <a:rPr lang="ru-RU" sz="2100" dirty="0">
                <a:solidFill>
                  <a:srgbClr val="C00000"/>
                </a:solidFill>
                <a:ea typeface="Calibri" panose="020F0502020204030204" pitchFamily="34" charset="0"/>
              </a:rPr>
              <a:t>Е</a:t>
            </a:r>
            <a:r>
              <a:rPr lang="ru-RU" sz="2100" dirty="0">
                <a:ea typeface="Calibri" panose="020F0502020204030204" pitchFamily="34" charset="0"/>
              </a:rPr>
              <a:t>, направленное от </a:t>
            </a:r>
            <a:r>
              <a:rPr lang="ru-RU" sz="2100" i="1" dirty="0">
                <a:ea typeface="Calibri" panose="020F0502020204030204" pitchFamily="34" charset="0"/>
              </a:rPr>
              <a:t>n</a:t>
            </a:r>
            <a:r>
              <a:rPr lang="ru-RU" sz="2100" dirty="0">
                <a:ea typeface="Calibri" panose="020F0502020204030204" pitchFamily="34" charset="0"/>
              </a:rPr>
              <a:t>-области к p-области (рис. д и е). Электрическое поле препятствует движению основных носителей заряда через переход.</a:t>
            </a:r>
            <a:endParaRPr lang="ru-RU" sz="2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67" y="1897655"/>
            <a:ext cx="2430270" cy="35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76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55840" y="692696"/>
            <a:ext cx="5490610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Однако, это же поле является </a:t>
            </a:r>
            <a:r>
              <a:rPr lang="ru-RU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ускоряющим для неосновных  носителей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– дырок из n-области и электронов – из p-области, и в поле напряженности Е происходит их </a:t>
            </a:r>
            <a:r>
              <a:rPr lang="ru-RU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дрейф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Напряженность этого поля максимальна на границе раздела АВ, где происходит скачкообразное изменение знака объемного заряда.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72" y="1412230"/>
            <a:ext cx="2596259" cy="37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86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91544" y="908721"/>
            <a:ext cx="8280920" cy="502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На некотором удалении от границы раздела 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объемный заряд отсутствует 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и полупроводник является 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нейтральным</a:t>
            </a: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00" algn="just"/>
            <a:r>
              <a:rPr lang="ru-RU" sz="2800" dirty="0">
                <a:ea typeface="Calibri" panose="020F0502020204030204" pitchFamily="34" charset="0"/>
              </a:rPr>
              <a:t>Таким образом, на металлургической границе двух полупроводников образуется слой, обедненный подвижными носителями заряда, т.е. слой с высоким сопротивлением. </a:t>
            </a:r>
          </a:p>
          <a:p>
            <a:pPr indent="342900" algn="just"/>
            <a:r>
              <a:rPr lang="ru-RU" sz="2800" dirty="0">
                <a:ea typeface="Calibri" panose="020F0502020204030204" pitchFamily="34" charset="0"/>
              </a:rPr>
              <a:t>Его и принято называть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</a:rPr>
              <a:t>p-n - переходом</a:t>
            </a:r>
            <a:r>
              <a:rPr lang="ru-RU" sz="2800" dirty="0">
                <a:ea typeface="Calibri" panose="020F0502020204030204" pitchFamily="34" charset="0"/>
              </a:rPr>
              <a:t>. За пределами </a:t>
            </a:r>
            <a:r>
              <a:rPr lang="ru-RU" sz="2800" i="1" dirty="0">
                <a:ea typeface="Calibri" panose="020F0502020204030204" pitchFamily="34" charset="0"/>
              </a:rPr>
              <a:t>p</a:t>
            </a:r>
            <a:r>
              <a:rPr lang="ru-RU" sz="2800" dirty="0">
                <a:ea typeface="Calibri" panose="020F0502020204030204" pitchFamily="34" charset="0"/>
              </a:rPr>
              <a:t>-</a:t>
            </a:r>
            <a:r>
              <a:rPr lang="ru-RU" sz="2800" i="1" dirty="0">
                <a:ea typeface="Calibri" panose="020F0502020204030204" pitchFamily="34" charset="0"/>
              </a:rPr>
              <a:t>n</a:t>
            </a:r>
            <a:r>
              <a:rPr lang="ru-RU" sz="2800" dirty="0">
                <a:ea typeface="Calibri" panose="020F0502020204030204" pitchFamily="34" charset="0"/>
              </a:rPr>
              <a:t> перехода все заряды взаимно компенсируют друг друга, и полупроводник остается электрически нейтральным.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10991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termexn.ru/diod/ris1/image51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504" y="836712"/>
            <a:ext cx="8722134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528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79576" y="2420888"/>
            <a:ext cx="7992888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Отметим, что рассмотренный процесс формирования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p-n –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перехода происходит  уже на </a:t>
            </a:r>
            <a:r>
              <a:rPr lang="ru-RU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этапе введения в монокристалл акцепторной и донорной примесей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817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71113" y="980728"/>
            <a:ext cx="7848872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i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Контактная разность потенциалов в p-n переходе</a:t>
            </a:r>
            <a:r>
              <a:rPr lang="ru-RU" alt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alt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sz="2800" baseline="-300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alt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</a:t>
            </a:r>
            <a:r>
              <a:rPr lang="ru-RU" altLang="ru-RU" sz="2800" baseline="-300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alt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- </a:t>
            </a:r>
            <a:r>
              <a:rPr lang="ru-RU" altLang="ru-RU" sz="2800" baseline="-300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ru-RU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в первом приближении может быть рассчитана по формуле</a:t>
            </a:r>
            <a:endParaRPr lang="ru-RU" altLang="ru-RU" sz="2800" dirty="0">
              <a:latin typeface="+mn-lt"/>
              <a:sym typeface="Symbol" panose="05050102010706020507" pitchFamily="18" charset="2"/>
            </a:endParaRPr>
          </a:p>
          <a:p>
            <a:endParaRPr lang="ru-RU" altLang="ru-RU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3368798" y="2420889"/>
          <a:ext cx="4606325" cy="108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Уравнение" r:id="rId3" imgW="1803400" imgH="482600" progId="Equation.3">
                  <p:embed/>
                </p:oleObj>
              </mc:Choice>
              <mc:Fallback>
                <p:oleObj name="Уравнение" r:id="rId3" imgW="1803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798" y="2420889"/>
                        <a:ext cx="4606325" cy="1084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1113" y="3717033"/>
            <a:ext cx="7848872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где  </a:t>
            </a:r>
            <a:r>
              <a:rPr lang="en-US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- постоянная Больцмана; </a:t>
            </a:r>
            <a:r>
              <a:rPr lang="en-US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 заряд электрона; Т – температура; </a:t>
            </a:r>
            <a:r>
              <a:rPr lang="en-US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800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altLang="ru-RU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 -  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концентрация акцепторов и доноров в дырочной и электронной областях соответственно; </a:t>
            </a:r>
            <a:r>
              <a:rPr lang="en-US" alt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ru-RU" sz="2800" i="1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ru-RU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– концентрация дырок в </a:t>
            </a:r>
            <a:r>
              <a:rPr lang="en-US" alt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 и </a:t>
            </a:r>
            <a:r>
              <a:rPr lang="en-US" alt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-областях; </a:t>
            </a:r>
            <a:r>
              <a:rPr lang="en-US" altLang="ru-RU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alt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– собственная концентрация полупроводника.</a:t>
            </a: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341144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1584" y="1052737"/>
            <a:ext cx="799288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Из анализа формулы можно сделать следующие выводы: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1) контактная разность потенциалов зависит от типа полупроводника (в знаменателе формулы присутствует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). Поскольку концентрация пар электрон-дырка в собственном полупроводнике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зависит от ширины запрещенной зоны полупроводника, то чем шире запрещенная зона полупроводника, тем меньше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, тем выше контактная разность потенциалов.</a:t>
            </a:r>
          </a:p>
        </p:txBody>
      </p:sp>
    </p:spTree>
    <p:extLst>
      <p:ext uri="{BB962C8B-B14F-4D97-AF65-F5344CB8AC3E}">
        <p14:creationId xmlns:p14="http://schemas.microsoft.com/office/powerpoint/2010/main" val="1308383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620688"/>
            <a:ext cx="8532440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2) контактная разность потенциалов тем выше, чем выше концентрация примесей в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-и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-областях, так как в этом случае увеличиваются объемные заряды по обе стороны от перехода и усиливается внутреннее электрическое поле.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3) контактная разность потенциалов зависит от температуры. Хотя в формуле (3) имеется прямая зависимость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от температуры, но значительно сильнее ее влияние проявляется через механизм воздействия на концентрацию носителей в собственном полупроводнике: чем выше температура, тем больше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тем ниже 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846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3592" y="1628801"/>
            <a:ext cx="741682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779"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Для наиболее освоенных полупроводников характерны следующие значения контактной разности потенциалов: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Ge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:           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= (0,3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0,4)В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:              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= (0,7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0,8)В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GaAs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:        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= 1В</a:t>
            </a:r>
          </a:p>
        </p:txBody>
      </p:sp>
    </p:spTree>
    <p:extLst>
      <p:ext uri="{BB962C8B-B14F-4D97-AF65-F5344CB8AC3E}">
        <p14:creationId xmlns:p14="http://schemas.microsoft.com/office/powerpoint/2010/main" val="1395043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484785"/>
            <a:ext cx="8784976" cy="366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indent="450215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ru-RU" sz="2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Вентильные свойства </a:t>
            </a:r>
            <a:r>
              <a:rPr lang="ru-RU" sz="28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-перехода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-переход, обладает свойством изменять свое электрическое сопротивление в зависимости от направления протекающего через него тока. Это свойство называется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вентильным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а прибор, обладающий таким свойством, называется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электрическим вентилем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10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07968" y="692697"/>
            <a:ext cx="4464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Рассмотрим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-переход, к которому подключен внешний источник напряжения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U</a:t>
            </a:r>
            <a:r>
              <a:rPr lang="ru-RU" sz="2800" baseline="-25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вн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 с полярностью, указанной на рис. 1.3 – «+» к области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</a:rPr>
              <a:t>p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-типа, «–» к области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-типа.</a:t>
            </a:r>
          </a:p>
          <a:p>
            <a:pPr indent="457200" algn="just"/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Такое подключение называют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</a:rPr>
              <a:t>прямым включением p-n-перехода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 (или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</a:rPr>
              <a:t>прямым смещением p-n-перехода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)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. </a:t>
            </a:r>
            <a:endParaRPr lang="ru-RU" sz="2800" dirty="0"/>
          </a:p>
        </p:txBody>
      </p:sp>
      <p:pic>
        <p:nvPicPr>
          <p:cNvPr id="3" name="Рисунок 2" descr="http://kurs.ido.tpu.ru/courses/osn_elec/chapter_1/picture/1_1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504" y="836712"/>
            <a:ext cx="3806998" cy="369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518779" y="4725145"/>
            <a:ext cx="4032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a typeface="Calibri" panose="020F0502020204030204" pitchFamily="34" charset="0"/>
              </a:rPr>
              <a:t>Электронно-дырочный переход под </a:t>
            </a:r>
          </a:p>
          <a:p>
            <a:pPr algn="ctr"/>
            <a:r>
              <a:rPr lang="ru-RU" sz="2800" dirty="0">
                <a:ea typeface="Calibri" panose="020F0502020204030204" pitchFamily="34" charset="0"/>
              </a:rPr>
              <a:t>прямым напряжением.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4988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8468" y="780390"/>
            <a:ext cx="51125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Если к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переходу приложено внешнее напряжение, то равновесие между диффузионным и дрейфовым токами нарушается, и через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переход начинает протекать электрический ток.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Тогда напряженность электрического поля внешнего источника </a:t>
            </a:r>
            <a:r>
              <a:rPr lang="ru-RU" sz="2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baseline="-25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вн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будет направлена навстречу напряженности поля потенциального барьера Е и, следовательно, приведет к снижению результирующей напряженности </a:t>
            </a:r>
            <a:r>
              <a:rPr lang="ru-RU" sz="240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baseline="-2500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рез</a:t>
            </a:r>
            <a:r>
              <a:rPr lang="ru-RU" sz="24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Е – </a:t>
            </a:r>
            <a:r>
              <a:rPr lang="ru-RU" sz="240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baseline="-2500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вн</a:t>
            </a:r>
            <a:r>
              <a:rPr lang="ru-RU" sz="2800" baseline="-250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://kurs.ido.tpu.ru/courses/osn_elec/chapter_1/picture/1_1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124744"/>
            <a:ext cx="3240360" cy="333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559496" y="4725145"/>
            <a:ext cx="3744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a typeface="Calibri" panose="020F0502020204030204" pitchFamily="34" charset="0"/>
              </a:rPr>
              <a:t>Электронно-дырочный переход под </a:t>
            </a:r>
          </a:p>
          <a:p>
            <a:pPr algn="ctr"/>
            <a:r>
              <a:rPr lang="ru-RU" sz="2800" dirty="0">
                <a:ea typeface="Calibri" panose="020F0502020204030204" pitchFamily="34" charset="0"/>
              </a:rPr>
              <a:t>прямым напряжением.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5913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5520" y="764705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ea typeface="Times New Roman" panose="02020603050405020304" pitchFamily="18" charset="0"/>
              </a:rPr>
              <a:t>Напряжение, плюсом приложенное к </a:t>
            </a:r>
            <a:r>
              <a:rPr lang="en-US" sz="2800" i="1" dirty="0">
                <a:ea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</a:rPr>
              <a:t>-области полупроводника, а минусом – к </a:t>
            </a:r>
            <a:r>
              <a:rPr lang="en-US" sz="2800" i="1" dirty="0">
                <a:ea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</a:rPr>
              <a:t>-области, называется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</a:rPr>
              <a:t>прямым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 или отпирающим </a:t>
            </a:r>
            <a:r>
              <a:rPr lang="ru-RU" sz="2800" dirty="0">
                <a:ea typeface="Times New Roman" panose="02020603050405020304" pitchFamily="18" charset="0"/>
              </a:rPr>
              <a:t>для </a:t>
            </a:r>
            <a:r>
              <a:rPr lang="en-US" sz="2800" dirty="0">
                <a:ea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</a:rPr>
              <a:t>-</a:t>
            </a:r>
            <a:r>
              <a:rPr lang="en-US" sz="2800" dirty="0">
                <a:ea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</a:rPr>
              <a:t> перехода. При подаче такого напряжения на переход говорят, что переход 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включен (смещен) в прямом направлении</a:t>
            </a:r>
            <a:r>
              <a:rPr lang="ru-RU" sz="2800" dirty="0">
                <a:ea typeface="Times New Roman" panose="02020603050405020304" pitchFamily="18" charset="0"/>
              </a:rPr>
              <a:t>.</a:t>
            </a:r>
            <a:endParaRPr lang="ru-RU" sz="2800" b="1" dirty="0"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55540" y="2924945"/>
            <a:ext cx="8352928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Под действием прямого внешнего напряжения в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переходе возникает электрическое поле, направленное противоположно внутреннему полю перехода  Е, отчего результирующее поле в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переходе ослабляется, и потенциальный барьер снижается. Высота его становится равной 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en-US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 U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пр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926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4" y="1484785"/>
            <a:ext cx="7992888" cy="45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Чем больше величина напряжения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пр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прикладывается к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переходу, тем ниже становится потенциальный барьер. Это способствует увеличению потока дырок, преодолевающих потенциальный барьер и переходящих в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-область, и потока электронов, переходящих в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-область, где эти носители становятся неосновными. Этот процесс называется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инжекцией</a:t>
            </a:r>
            <a:r>
              <a:rPr lang="ru-RU" sz="28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78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23592" y="1038216"/>
            <a:ext cx="756084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336947" algn="just"/>
            <a:r>
              <a:rPr lang="ru-RU" sz="2800" i="1" dirty="0">
                <a:solidFill>
                  <a:srgbClr val="FF3300"/>
                </a:solidFill>
                <a:latin typeface="Calibri" pitchFamily="34" charset="0"/>
                <a:cs typeface="Times New Roman" pitchFamily="18" charset="0"/>
              </a:rPr>
              <a:t>Электронно-дырочный </a:t>
            </a:r>
            <a:r>
              <a:rPr lang="kk-KZ" sz="2800" i="1" dirty="0">
                <a:solidFill>
                  <a:srgbClr val="FF3300"/>
                </a:solidFill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800" i="1" dirty="0">
                <a:solidFill>
                  <a:srgbClr val="FF3300"/>
                </a:solidFill>
                <a:latin typeface="Calibri" pitchFamily="34" charset="0"/>
                <a:cs typeface="Times New Roman" pitchFamily="18" charset="0"/>
              </a:rPr>
              <a:t>p</a:t>
            </a:r>
            <a:r>
              <a:rPr lang="ru-RU" sz="2800" i="1" dirty="0">
                <a:solidFill>
                  <a:srgbClr val="FF3300"/>
                </a:solidFill>
                <a:latin typeface="Calibri" pitchFamily="34" charset="0"/>
                <a:cs typeface="Times New Roman" pitchFamily="18" charset="0"/>
              </a:rPr>
              <a:t>-</a:t>
            </a:r>
            <a:r>
              <a:rPr lang="en-US" sz="2800" i="1" dirty="0">
                <a:solidFill>
                  <a:srgbClr val="FF3300"/>
                </a:solidFill>
                <a:latin typeface="Calibri" pitchFamily="34" charset="0"/>
                <a:cs typeface="Times New Roman" pitchFamily="18" charset="0"/>
              </a:rPr>
              <a:t>n</a:t>
            </a:r>
            <a:r>
              <a:rPr lang="ru-RU" sz="2800" i="1" dirty="0">
                <a:solidFill>
                  <a:srgbClr val="FF3300"/>
                </a:solidFill>
                <a:latin typeface="Calibri" pitchFamily="34" charset="0"/>
                <a:cs typeface="Times New Roman" pitchFamily="18" charset="0"/>
              </a:rPr>
              <a:t>) переход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это тонкий слой между двумя частями полупроводникового кристалла, одна из которых имеет </a:t>
            </a:r>
            <a:r>
              <a:rPr lang="ru-RU" sz="2800" dirty="0">
                <a:solidFill>
                  <a:srgbClr val="00B050"/>
                </a:solidFill>
                <a:latin typeface="Calibri" pitchFamily="34" charset="0"/>
                <a:cs typeface="Times New Roman" pitchFamily="18" charset="0"/>
              </a:rPr>
              <a:t>электронную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 проводимость, а другая – </a:t>
            </a:r>
            <a:r>
              <a:rPr lang="ru-RU" sz="28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дырочную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 проводимость.</a:t>
            </a:r>
          </a:p>
        </p:txBody>
      </p:sp>
      <p:sp>
        <p:nvSpPr>
          <p:cNvPr id="3" name="Прямоугольник 19"/>
          <p:cNvSpPr>
            <a:spLocks noChangeArrowheads="1"/>
          </p:cNvSpPr>
          <p:nvPr/>
        </p:nvSpPr>
        <p:spPr bwMode="auto">
          <a:xfrm>
            <a:off x="2279577" y="3284984"/>
            <a:ext cx="76430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36947" algn="just" eaLnBrk="0" hangingPunct="0"/>
            <a:r>
              <a:rPr lang="kk-KZ" sz="2800" dirty="0">
                <a:latin typeface="Calibri" pitchFamily="34" charset="0"/>
                <a:cs typeface="Times New Roman" pitchFamily="18" charset="0"/>
              </a:rPr>
              <a:t>Часть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перехода, которая имеет электронную проводимость легирована </a:t>
            </a:r>
            <a:r>
              <a:rPr lang="ru-RU" sz="2800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донорной примесью 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называется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n</a:t>
            </a:r>
            <a:r>
              <a:rPr lang="ru-RU" sz="2800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-областью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2800" dirty="0">
                <a:latin typeface="Calibri" pitchFamily="34" charset="0"/>
                <a:cs typeface="Times New Roman" pitchFamily="18" charset="0"/>
              </a:rPr>
              <a:t>другая часть которая легирована акцепторной примесью, и имеет дырочную 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проводимость</a:t>
            </a:r>
            <a:r>
              <a:rPr lang="ru-RU" sz="2800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i="1" dirty="0">
                <a:latin typeface="Calibri" pitchFamily="34" charset="0"/>
                <a:cs typeface="Times New Roman" pitchFamily="18" charset="0"/>
              </a:rPr>
              <a:t>называется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i="1" dirty="0" err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р-областью</a:t>
            </a:r>
            <a:r>
              <a:rPr lang="ru-RU" sz="2800" dirty="0">
                <a:solidFill>
                  <a:srgbClr val="FCFCC8"/>
                </a:solidFill>
                <a:latin typeface="Calibri" pitchFamily="34" charset="0"/>
                <a:cs typeface="Times New Roman" pitchFamily="18" charset="0"/>
              </a:rPr>
              <a:t>.</a:t>
            </a:r>
            <a:endParaRPr lang="ru-RU" sz="2800" dirty="0">
              <a:solidFill>
                <a:srgbClr val="FCFCC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72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628801"/>
            <a:ext cx="878497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 algn="just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При протекании прямого тока из дырочной области р в электронную область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инжектируются дырки, а из электронной области, в дырочную – электроны.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Инжектирующий слой с относительно малым удельным сопротивлением называют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эмиттером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слой в который происходит инжекция неосновных для него носителей заряда –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базой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64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0" y="836713"/>
            <a:ext cx="4211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ea typeface="Times New Roman" panose="02020603050405020304" pitchFamily="18" charset="0"/>
              </a:rPr>
              <a:t>Если внешнее напряжение плюсом приложено к </a:t>
            </a:r>
            <a:r>
              <a:rPr lang="en-US" sz="2800" dirty="0">
                <a:ea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</a:rPr>
              <a:t>-области, а минусом – к </a:t>
            </a:r>
            <a:r>
              <a:rPr lang="en-US" sz="2800" dirty="0">
                <a:ea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</a:rPr>
              <a:t>-области, то в этом случае говорят, что </a:t>
            </a:r>
            <a:r>
              <a:rPr lang="en-US" sz="2800" dirty="0">
                <a:ea typeface="Times New Roman" panose="02020603050405020304" pitchFamily="18" charset="0"/>
              </a:rPr>
              <a:t>p</a:t>
            </a:r>
            <a:r>
              <a:rPr lang="ru-RU" sz="2800" dirty="0">
                <a:ea typeface="Times New Roman" panose="02020603050405020304" pitchFamily="18" charset="0"/>
              </a:rPr>
              <a:t>-</a:t>
            </a:r>
            <a:r>
              <a:rPr lang="en-US" sz="2800" dirty="0">
                <a:ea typeface="Times New Roman" panose="02020603050405020304" pitchFamily="18" charset="0"/>
              </a:rPr>
              <a:t>n</a:t>
            </a:r>
            <a:r>
              <a:rPr lang="ru-RU" sz="2800" dirty="0">
                <a:ea typeface="Times New Roman" panose="02020603050405020304" pitchFamily="18" charset="0"/>
              </a:rPr>
              <a:t> переход находится под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</a:rPr>
              <a:t>обратным</a:t>
            </a:r>
            <a:r>
              <a:rPr lang="ru-RU" sz="2800" dirty="0">
                <a:solidFill>
                  <a:srgbClr val="C00000"/>
                </a:solidFill>
                <a:ea typeface="Times New Roman" panose="02020603050405020304" pitchFamily="18" charset="0"/>
              </a:rPr>
              <a:t> напряжением</a:t>
            </a:r>
            <a:r>
              <a:rPr lang="ru-RU" sz="2800" dirty="0">
                <a:ea typeface="Times New Roman" panose="02020603050405020304" pitchFamily="18" charset="0"/>
              </a:rPr>
              <a:t>. Его полярность при этом совпадает с полярностью контактной разности потенциалов (рис. 1.4).</a:t>
            </a:r>
            <a:endParaRPr lang="ru-RU" sz="2800" b="1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http://kurs.ido.tpu.ru/courses/osn_elec/chapter_1/picture/1_17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764704"/>
            <a:ext cx="4608512" cy="437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524000" y="5049366"/>
            <a:ext cx="43562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Рис. 1.4. Электронно-дырочный переход под обратным напряжением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1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4" y="1268761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Высота потенциального барьера при обратном напряжении увеличивается до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en-US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 U</a:t>
            </a:r>
            <a:r>
              <a:rPr lang="ru-RU" sz="2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обр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 (рис. 1.4). Поле, создаваемое обратным напряжением, складывается с полем контактной разности потенциалов. Под действием возросшего поля, тормозящего для основных носителей, последние интенсивнее возвращаются в «свои» области, увеличивая дефицит свободных носителей в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- переходе. Это приводит к увеличению его электрического сопротивления.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218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5520" y="1430470"/>
            <a:ext cx="8712968" cy="402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Неосновные носители – дырки из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 области и электроны из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 области, подошедшие к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переходу на расстояние диффузионной длины, втягиваются полем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перехода и переносятся в соседнюю область, где они становятся основными носителями заряда. Этот процесс называется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экстракцией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Этот ток имеет дрейфовую природу и называется </a:t>
            </a:r>
            <a:r>
              <a:rPr lang="ru-RU" sz="2800" i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обратным током р-n-перехода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48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016" y="1772816"/>
            <a:ext cx="8856984" cy="353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можно сделать следующие выводы: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 образуется на границе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областей, созданных в монокристалле полупроводника.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диффузии в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-переходе возникает электрическое поле – потенциальный барьер, препятствующий выравниванию концентраций основных носителей заряда в соседних областях.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05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5520" y="908720"/>
            <a:ext cx="8352928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 При отсутствии внешнего напряжения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800" baseline="-25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вн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-переходе устанавливается динамическое равновесие: диффузионный ток становится равным по величине дрейфовому току, образованному неосновными носителями заряда, в результате чего ток через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 становится равным нулю. </a:t>
            </a:r>
          </a:p>
          <a:p>
            <a:pPr indent="457200" algn="just">
              <a:lnSpc>
                <a:spcPct val="115000"/>
              </a:lnSpc>
            </a:pPr>
            <a:r>
              <a:rPr lang="ru-RU" sz="2800" dirty="0"/>
              <a:t>4. При прямом смещении </a:t>
            </a:r>
            <a:r>
              <a:rPr lang="ru-RU" sz="2800" i="1" dirty="0"/>
              <a:t>p-n</a:t>
            </a:r>
            <a:r>
              <a:rPr lang="ru-RU" sz="2800" dirty="0"/>
              <a:t>-перехода потенциальный барьер понижается и через переход протекает относительно большой диффузионный ток. </a:t>
            </a:r>
          </a:p>
          <a:p>
            <a:pPr indent="457200" algn="just">
              <a:lnSpc>
                <a:spcPct val="115000"/>
              </a:lnSpc>
            </a:pP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2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4" y="1340768"/>
            <a:ext cx="8496944" cy="353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5. При обратном смещении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-перехода потенциальный барьер повышается, диффузионный ток уменьшается до нуля и через переход протекает малый по величине дрейфовый ток. Это говорит о том, что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 обладает односторонней проводимостью. Данное свойство широко используется для выпрямления переменных токов.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40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9536" y="1556793"/>
            <a:ext cx="8496944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6. Ширина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-перехода зависит: от концентраций примеси в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областях, от знака и величины приложенного внешнего напряжения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вн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При увеличении концентрации примесей ширина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-перехода уменьшается и наоборот. С увеличением прямого напряжения ширина p-n-перехода уменьшается. При увеличении обратного напряжения ширина </a:t>
            </a:r>
            <a:r>
              <a:rPr lang="ru-RU" sz="2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-перехода увеличивается.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3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5560" y="1268761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Концентрации основных носителей заряда в областях </a:t>
            </a:r>
            <a:r>
              <a:rPr lang="ru-RU" sz="28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и </a:t>
            </a:r>
            <a:r>
              <a:rPr lang="ru-RU" sz="28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могут быть равными или существенно отличаться. </a:t>
            </a:r>
            <a:r>
              <a:rPr lang="ru-RU" sz="28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-переход, у которого концентрации дырок и электронов практически равны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80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8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называют </a:t>
            </a:r>
            <a:r>
              <a:rPr lang="ru-RU" sz="2800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симметричным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6377" y="3645024"/>
            <a:ext cx="79668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Если концентрации основных носителей заряда различны 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80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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8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280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или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80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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8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и отличаются в 100 ... 1000 раз, то такие переходы называют </a:t>
            </a:r>
            <a:r>
              <a:rPr lang="ru-RU" sz="2800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несимметричными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1585" y="1412776"/>
            <a:ext cx="78859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Несимметричные </a:t>
            </a:r>
            <a:r>
              <a:rPr lang="ru-RU" sz="28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p-n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-переходы используются шире, чем симметричные, поэтому в дальнейшем будем рассматривать </a:t>
            </a:r>
            <a:r>
              <a:rPr lang="ru-RU" sz="2800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только</a:t>
            </a:r>
            <a:r>
              <a:rPr lang="ru-RU" sz="28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несимметричные p-n-переходы</a:t>
            </a:r>
            <a:r>
              <a:rPr lang="ru-RU" sz="28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18095" y="3213770"/>
            <a:ext cx="8352928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" marR="27146"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 зависимости от характера распределения примесей, обеспечивающих требуемый тип электропроводности в областях, различают два типа перехода: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резкий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плавный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6848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9576" y="764704"/>
            <a:ext cx="7925718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" marR="27146"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резком переходе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концентрация примесей на границе раздела областей изменяется на расстоянии,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соизмеримом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с диффузионной длиной;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5560" y="2888942"/>
            <a:ext cx="8136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" marR="27146" indent="337661" algn="just">
              <a:lnSpc>
                <a:spcPct val="115000"/>
              </a:lnSpc>
            </a:pP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плавном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– на расстоянии, значительно большем диффузионной длины. </a:t>
            </a:r>
          </a:p>
          <a:p>
            <a:pPr marL="27146" marR="27146"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Резкость границы играет существенную роль, так как в плавном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p-n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- переходе трудно получить те вентильные свойства, которые необходимы для работы диодов и транзисторов.</a:t>
            </a:r>
          </a:p>
        </p:txBody>
      </p:sp>
    </p:spTree>
    <p:extLst>
      <p:ext uri="{BB962C8B-B14F-4D97-AF65-F5344CB8AC3E}">
        <p14:creationId xmlns:p14="http://schemas.microsoft.com/office/powerpoint/2010/main" val="395172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43873" y="377478"/>
            <a:ext cx="5267509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Переход между двумя областями полупроводника имеет концентрацию дырок в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-области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намного выше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концентрации электронов в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- области (см. рис. б). </a:t>
            </a:r>
          </a:p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основные носители в двух областях  связаны между собой отношением </a:t>
            </a:r>
            <a:r>
              <a:rPr lang="ru-RU" sz="2800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baseline="-250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baseline="-25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</a:t>
            </a:r>
            <a:r>
              <a:rPr lang="ru-RU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i="1" baseline="-250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, то и для неосновных носителей выполняется неравенство </a:t>
            </a:r>
            <a:r>
              <a:rPr lang="ru-RU" sz="2800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i="1" baseline="-250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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baseline="-250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i="1" baseline="-25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988840"/>
            <a:ext cx="3028159" cy="28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0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0" y="1556793"/>
            <a:ext cx="419446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15000"/>
              </a:lnSpc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Слой полупроводника, имеющий большую концентрацию, называют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эмиттером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, а имеющий меньшую концентрацию, - </a:t>
            </a:r>
            <a:r>
              <a:rPr lang="ru-RU" sz="2800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базой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628800"/>
            <a:ext cx="3675225" cy="34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42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47928" y="836712"/>
            <a:ext cx="45365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a typeface="Calibri" panose="020F0502020204030204" pitchFamily="34" charset="0"/>
              </a:rPr>
              <a:t>Поскольку концентрация дырок в </a:t>
            </a:r>
            <a:r>
              <a:rPr lang="ru-RU" sz="2800" i="1" dirty="0">
                <a:ea typeface="Calibri" panose="020F0502020204030204" pitchFamily="34" charset="0"/>
              </a:rPr>
              <a:t>р</a:t>
            </a:r>
            <a:r>
              <a:rPr lang="ru-RU" sz="2800" dirty="0">
                <a:ea typeface="Calibri" panose="020F0502020204030204" pitchFamily="34" charset="0"/>
              </a:rPr>
              <a:t>-области значительно больше, чем в </a:t>
            </a:r>
            <a:r>
              <a:rPr lang="ru-RU" sz="2800" i="1" dirty="0">
                <a:ea typeface="Calibri" panose="020F0502020204030204" pitchFamily="34" charset="0"/>
              </a:rPr>
              <a:t>n</a:t>
            </a:r>
            <a:r>
              <a:rPr lang="ru-RU" sz="2800" dirty="0">
                <a:ea typeface="Calibri" panose="020F0502020204030204" pitchFamily="34" charset="0"/>
              </a:rPr>
              <a:t>-области, а концентрация электронов в </a:t>
            </a:r>
            <a:r>
              <a:rPr lang="ru-RU" sz="2800" i="1" dirty="0">
                <a:ea typeface="Calibri" panose="020F0502020204030204" pitchFamily="34" charset="0"/>
              </a:rPr>
              <a:t>n</a:t>
            </a:r>
            <a:r>
              <a:rPr lang="ru-RU" sz="2800" dirty="0">
                <a:ea typeface="Calibri" panose="020F0502020204030204" pitchFamily="34" charset="0"/>
              </a:rPr>
              <a:t>-области значительно больше, чем в </a:t>
            </a:r>
            <a:r>
              <a:rPr lang="ru-RU" sz="2800" dirty="0" err="1">
                <a:ea typeface="Calibri" panose="020F0502020204030204" pitchFamily="34" charset="0"/>
              </a:rPr>
              <a:t>в</a:t>
            </a:r>
            <a:r>
              <a:rPr lang="ru-RU" sz="2800" dirty="0">
                <a:ea typeface="Calibri" panose="020F0502020204030204" pitchFamily="34" charset="0"/>
              </a:rPr>
              <a:t> </a:t>
            </a:r>
            <a:r>
              <a:rPr lang="ru-RU" sz="2800" i="1" dirty="0">
                <a:ea typeface="Calibri" panose="020F0502020204030204" pitchFamily="34" charset="0"/>
              </a:rPr>
              <a:t>р</a:t>
            </a:r>
            <a:r>
              <a:rPr lang="ru-RU" sz="2800" dirty="0">
                <a:ea typeface="Calibri" panose="020F0502020204030204" pitchFamily="34" charset="0"/>
              </a:rPr>
              <a:t>-области, то на границе АВ двух областей </a:t>
            </a:r>
            <a:r>
              <a:rPr lang="ru-RU" sz="2800" i="1" dirty="0">
                <a:ea typeface="Calibri" panose="020F0502020204030204" pitchFamily="34" charset="0"/>
              </a:rPr>
              <a:t>р</a:t>
            </a:r>
            <a:r>
              <a:rPr lang="ru-RU" sz="2800" dirty="0">
                <a:ea typeface="Calibri" panose="020F0502020204030204" pitchFamily="34" charset="0"/>
              </a:rPr>
              <a:t> и </a:t>
            </a:r>
            <a:r>
              <a:rPr lang="ru-RU" sz="2800" i="1" dirty="0">
                <a:ea typeface="Calibri" panose="020F0502020204030204" pitchFamily="34" charset="0"/>
              </a:rPr>
              <a:t>n </a:t>
            </a:r>
            <a:r>
              <a:rPr lang="ru-RU" sz="2800" dirty="0">
                <a:solidFill>
                  <a:srgbClr val="C00000"/>
                </a:solidFill>
                <a:ea typeface="Calibri" panose="020F0502020204030204" pitchFamily="34" charset="0"/>
              </a:rPr>
              <a:t>возникают градиенты концентрации электронов и дырок. 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916833"/>
            <a:ext cx="3402380" cy="31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83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1662</Words>
  <Application>Microsoft Office PowerPoint</Application>
  <PresentationFormat>Широкоэкранный</PresentationFormat>
  <Paragraphs>68</Paragraphs>
  <Slides>37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Times New Roman</vt:lpstr>
      <vt:lpstr>Тема Office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Borash</dc:creator>
  <cp:lastModifiedBy>Borash</cp:lastModifiedBy>
  <cp:revision>13</cp:revision>
  <dcterms:created xsi:type="dcterms:W3CDTF">2019-01-22T02:46:01Z</dcterms:created>
  <dcterms:modified xsi:type="dcterms:W3CDTF">2019-09-12T04:02:05Z</dcterms:modified>
</cp:coreProperties>
</file>