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68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21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0AB0-9600-430F-9448-23EBF692E31E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40D4-AE8A-4CEF-98C0-E071643751C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apedia.mobi/ru/%D0%A1%D0%92%D0%A7" TargetMode="External"/><Relationship Id="rId7" Type="http://schemas.openxmlformats.org/officeDocument/2006/relationships/hyperlink" Target="http://wapedia.mobi/ru/%D0%9C%D0%B0%D0%B3%D0%BD%D0%B8%D1%82%D0%BE%D0%B4%D0%B8%D0%BE%D0%B4" TargetMode="External"/><Relationship Id="rId2" Type="http://schemas.openxmlformats.org/officeDocument/2006/relationships/hyperlink" Target="http://wapedia.mobi/ru/%D0%94%D0%B8%D0%BE%D0%B4%D1%8B_%D0%93%D0%B0%D0%BD%D0%BD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apedia.mobi/ru/%D0%9B%D0%B0%D0%B2%D0%B8%D0%BD%D0%BD%D1%8B%D0%B9_%D0%BF%D1%80%D0%BE%D0%B1%D0%BE%D0%B9" TargetMode="External"/><Relationship Id="rId5" Type="http://schemas.openxmlformats.org/officeDocument/2006/relationships/hyperlink" Target="http://wapedia.mobi/ru/%D0%9B%D0%B0%D0%B2%D0%B8%D0%BD%D0%BD%D0%BE-%D0%BF%D1%80%D0%BE%D0%BB%D1%91%D1%82%D0%BD%D1%8B%D0%B9_%D0%B4%D0%B8%D0%BE%D0%B4" TargetMode="External"/><Relationship Id="rId4" Type="http://schemas.openxmlformats.org/officeDocument/2006/relationships/hyperlink" Target="http://wapedia.mobi/ru/%D0%94%D0%B8%D0%BE%D0%B4_%D0%A8%D0%BE%D1%82%D1%82%D0%BA%D0%B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1.3 Полупроводниковые диоды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700808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i="1" dirty="0" smtClean="0">
                <a:solidFill>
                  <a:srgbClr val="C00000"/>
                </a:solidFill>
                <a:cs typeface="Shruti" pitchFamily="34" charset="0"/>
              </a:rPr>
              <a:t>Транзисторами</a:t>
            </a:r>
            <a:r>
              <a:rPr lang="ru-RU" sz="2800" dirty="0" smtClean="0">
                <a:cs typeface="Shruti" pitchFamily="34" charset="0"/>
              </a:rPr>
              <a:t> называются полупроводниковые электронные приборы, предназначенные для усиления, генерирования и преобразования электрических сигналов.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800" dirty="0" smtClean="0"/>
              <a:t>		Транзистор является нелинейным активным элементом, имеет не менее трёх выводов и способный усиливать мощность за счет энергии внешнего источника.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543337" cy="46708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2627784" y="836712"/>
            <a:ext cx="4104456" cy="6949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Примеры транзисторов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" y="0"/>
            <a:ext cx="9135611" cy="6858000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6840760" cy="488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2588815" y="548680"/>
            <a:ext cx="4104456" cy="6949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Примеры транзисторов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892971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79512" y="2488833"/>
            <a:ext cx="860583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000" algn="just"/>
            <a:r>
              <a:rPr lang="ru-RU" sz="2800" b="0" dirty="0"/>
              <a:t>Полупроводниковый прибор, имеющий три электрода и два взаимодействующих между собой </a:t>
            </a:r>
            <a:r>
              <a:rPr lang="en-US" sz="2800" b="0" i="1" dirty="0"/>
              <a:t>p</a:t>
            </a:r>
            <a:r>
              <a:rPr lang="ru-RU" sz="2800" b="0" i="1" dirty="0"/>
              <a:t>–</a:t>
            </a:r>
            <a:r>
              <a:rPr lang="en-US" sz="2800" b="0" i="1" dirty="0"/>
              <a:t>n</a:t>
            </a:r>
            <a:r>
              <a:rPr lang="ru-RU" sz="2800" b="0" i="1" dirty="0" smtClean="0"/>
              <a:t>-</a:t>
            </a:r>
            <a:r>
              <a:rPr lang="ru-RU" sz="2800" b="0" dirty="0" smtClean="0"/>
              <a:t>перехода, </a:t>
            </a:r>
            <a:r>
              <a:rPr lang="ru-RU" sz="2800" dirty="0" smtClean="0"/>
              <a:t>образованных в одном монокристалле полупроводника </a:t>
            </a:r>
            <a:r>
              <a:rPr lang="ru-RU" sz="2800" b="0" dirty="0" smtClean="0"/>
              <a:t>называется </a:t>
            </a:r>
            <a:r>
              <a:rPr lang="ru-RU" sz="2800" b="0" i="1" dirty="0">
                <a:solidFill>
                  <a:srgbClr val="FF0000"/>
                </a:solidFill>
              </a:rPr>
              <a:t>биполярным транзистором</a:t>
            </a:r>
            <a:r>
              <a:rPr lang="ru-RU" sz="2000" b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6135" y="1268760"/>
            <a:ext cx="8229600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Биполярные транзисторы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/>
              <a:t>Эти переходы образуют в полупроводнике три области с различными типами электропроводности. Одна крайняя область называется </a:t>
            </a:r>
            <a:r>
              <a:rPr lang="ru-RU" sz="2800" i="1" dirty="0">
                <a:solidFill>
                  <a:srgbClr val="002060"/>
                </a:solidFill>
              </a:rPr>
              <a:t>эмиттером</a:t>
            </a:r>
            <a:r>
              <a:rPr lang="ru-RU" sz="2800" dirty="0"/>
              <a:t> (Э), другая —</a:t>
            </a:r>
            <a:r>
              <a:rPr lang="ru-RU" sz="2800" i="1" dirty="0">
                <a:solidFill>
                  <a:schemeClr val="accent2">
                    <a:lumMod val="50000"/>
                  </a:schemeClr>
                </a:solidFill>
              </a:rPr>
              <a:t>коллектором</a:t>
            </a:r>
            <a:r>
              <a:rPr lang="ru-RU" sz="2800" dirty="0"/>
              <a:t> (К), средняя — </a:t>
            </a:r>
            <a:r>
              <a:rPr lang="ru-RU" sz="2800" i="1" dirty="0">
                <a:solidFill>
                  <a:srgbClr val="C00000"/>
                </a:solidFill>
              </a:rPr>
              <a:t>базой</a:t>
            </a:r>
            <a:r>
              <a:rPr lang="ru-RU" sz="2800" dirty="0"/>
              <a:t> (Б). К каждой области припаивают металлические выводы (электроды) для включения транзистора в электрическую цепь.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347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2060848"/>
            <a:ext cx="85689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600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Электропроводность эмиттера и коллектора противоположна электро­проводности базы. В зависимости от порядка чередования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р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 -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и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 - областей различают транзисторы со структурой (рис. 1, а) </a:t>
            </a:r>
            <a:r>
              <a:rPr lang="en-US" sz="2800" i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i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-</a:t>
            </a:r>
            <a:r>
              <a:rPr lang="ru-RU" sz="2800" i="1" dirty="0" err="1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р</a:t>
            </a:r>
            <a:r>
              <a:rPr lang="ru-RU" sz="2800" i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2800" i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и </a:t>
            </a:r>
            <a:r>
              <a:rPr lang="ru-RU" sz="2800" i="1" dirty="0" err="1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р</a:t>
            </a:r>
            <a:r>
              <a:rPr lang="ru-RU" sz="2800" i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2800" i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i="1" dirty="0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-</a:t>
            </a:r>
            <a:r>
              <a:rPr lang="ru-RU" sz="2800" i="1" dirty="0" err="1" smtClean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р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 (рис. 1,б).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97" y="428604"/>
            <a:ext cx="836953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8479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8493" y="1844824"/>
            <a:ext cx="8676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Условные графические обозначения транзисторов </a:t>
            </a:r>
            <a:r>
              <a:rPr lang="ru-RU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р-</a:t>
            </a:r>
            <a:r>
              <a:rPr lang="en-US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-р 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и </a:t>
            </a:r>
            <a:r>
              <a:rPr lang="en-US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-р-</a:t>
            </a:r>
            <a:r>
              <a:rPr lang="en-US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n 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отличаются лишь направлением стрелки у электрода, обозначающего эмиттер. </a:t>
            </a:r>
          </a:p>
          <a:p>
            <a:pPr lvl="0" indent="36000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Принцип работы транзисторов </a:t>
            </a:r>
            <a:r>
              <a:rPr lang="ru-RU" sz="2800" i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р-</a:t>
            </a:r>
            <a:r>
              <a:rPr lang="en-US" sz="2800" i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i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-р 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и </a:t>
            </a:r>
            <a:r>
              <a:rPr lang="en-US" sz="2800" i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i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-р-</a:t>
            </a:r>
            <a:r>
              <a:rPr lang="en-US" sz="2800" i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n </a:t>
            </a:r>
            <a:r>
              <a:rPr lang="ru-RU" sz="2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одинаков, поэтому в дальнейшем будем рассматривать лишь работу транзистора </a:t>
            </a:r>
            <a:r>
              <a:rPr lang="ru-RU" sz="2800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со структурой </a:t>
            </a:r>
            <a:r>
              <a:rPr lang="ru-RU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р-</a:t>
            </a:r>
            <a:r>
              <a:rPr lang="en-US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i="1" dirty="0">
                <a:solidFill>
                  <a:srgbClr val="FF0000"/>
                </a:solidFill>
                <a:ea typeface="Times New Roman" pitchFamily="18" charset="0"/>
                <a:cs typeface="Courier New" pitchFamily="49" charset="0"/>
              </a:rPr>
              <a:t>-р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152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251520" y="1267598"/>
            <a:ext cx="828092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00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Электронно-дырочный переход, образованный эмиттером и базой, называется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Courier New" pitchFamily="49" charset="0"/>
              </a:rPr>
              <a:t>эмиттерным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, а коллектором и базой —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коллекторным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ourier New" pitchFamily="49" charset="0"/>
              </a:rPr>
              <a:t>. Расстояние между переходами очень мало: у высокочастотных транзисторов оно менее 10 микрометров (1 мкм = 0,001 мм), а у низко­частотных не превышает 50 мкм. </a:t>
            </a:r>
          </a:p>
          <a:p>
            <a:pPr indent="36000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/>
              <a:t>Действие биполярного транзистора основано на использовании носителей зарядов обоих знаков: </a:t>
            </a:r>
            <a:r>
              <a:rPr lang="ru-RU" sz="2800" i="1" dirty="0" smtClean="0">
                <a:solidFill>
                  <a:srgbClr val="C00000"/>
                </a:solidFill>
              </a:rPr>
              <a:t>дырок и электронов</a:t>
            </a:r>
            <a:r>
              <a:rPr lang="ru-RU" sz="2800" dirty="0" smtClean="0"/>
              <a:t>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00108"/>
            <a:ext cx="878684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Полупроводниковый диод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— это полупроводниковый прибор с одним выпрямляющим электрическим переходом и двумя выводами, в котором используется то или иное свойство электрического перехода в полупроводниках.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 противоположным областям выпрямляющего электрического перехода привариваются или припаиваются металлические выводы, и вся система заключается в металлический, металлокерамический, стеклянный или пластмассовый корпус.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7015"/>
            <a:ext cx="8572560" cy="642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23850" y="934393"/>
            <a:ext cx="8147050" cy="725488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47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Режимы работы биполярного транзистора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1340768"/>
            <a:ext cx="8496622" cy="48965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indent="360000"/>
            <a:r>
              <a:rPr lang="ru-RU" sz="2800" dirty="0" smtClean="0"/>
              <a:t>В зависимости от способа подключения </a:t>
            </a:r>
            <a:r>
              <a:rPr lang="ru-RU" sz="2800" i="1" dirty="0" err="1" smtClean="0"/>
              <a:t>р</a:t>
            </a:r>
            <a:r>
              <a:rPr lang="ru-RU" sz="2800" i="1" dirty="0" smtClean="0"/>
              <a:t>-</a:t>
            </a:r>
            <a:r>
              <a:rPr lang="en-US" sz="2800" i="1" dirty="0" smtClean="0"/>
              <a:t>n</a:t>
            </a:r>
            <a:r>
              <a:rPr lang="ru-RU" sz="2800" dirty="0" smtClean="0"/>
              <a:t>-переходов транзистора к внешним источникам питания он может работать в режиме:</a:t>
            </a:r>
          </a:p>
          <a:p>
            <a:pPr marL="0" marR="0" lvl="2" indent="360000" algn="l" defTabSz="914400" rtl="0" eaLnBrk="1" fontAlgn="auto" latinLnBrk="0" hangingPunct="1">
              <a:lnSpc>
                <a:spcPct val="100000"/>
              </a:lnSpc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ea typeface="+mn-ea"/>
                <a:cs typeface="+mn-cs"/>
              </a:rPr>
              <a:t>1.  активный режим - </a:t>
            </a: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«эмиттер-база»  открыт,   «коллектор-база» закрыт;</a:t>
            </a:r>
          </a:p>
          <a:p>
            <a:pPr marL="0" marR="0" lvl="3" indent="360000" algn="l" defTabSz="914400" rtl="0" eaLnBrk="1" fontAlgn="auto" latinLnBrk="0" hangingPunct="1">
              <a:lnSpc>
                <a:spcPct val="100000"/>
              </a:lnSpc>
              <a:buClrTx/>
              <a:buSzPct val="45000"/>
              <a:tabLst/>
              <a:defRPr/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ea typeface="+mn-ea"/>
                <a:cs typeface="+mn-cs"/>
              </a:rPr>
              <a:t>2. инверсный режим - </a:t>
            </a: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«эмиттер- база»  закрыт,  «коллектор - база»  открыт;</a:t>
            </a:r>
          </a:p>
          <a:p>
            <a:pPr marL="0" marR="0" lvl="3" indent="360000" algn="l" defTabSz="914400" rtl="0" eaLnBrk="1" fontAlgn="auto" latinLnBrk="0" hangingPunct="1">
              <a:lnSpc>
                <a:spcPct val="100000"/>
              </a:lnSpc>
              <a:buClrTx/>
              <a:buSzPct val="45000"/>
              <a:tabLst/>
              <a:defRPr/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ea typeface="+mn-ea"/>
                <a:cs typeface="+mn-cs"/>
              </a:rPr>
              <a:t>3. режим насыщения - </a:t>
            </a: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«эмиттер - база»  закрыт,  «коллектор - база» открыт; </a:t>
            </a:r>
          </a:p>
          <a:p>
            <a:pPr marL="0" marR="0" lvl="3" indent="360000" algn="l" defTabSz="914400" rtl="0" eaLnBrk="1" fontAlgn="auto" latinLnBrk="0" hangingPunct="1">
              <a:lnSpc>
                <a:spcPct val="100000"/>
              </a:lnSpc>
              <a:buClrTx/>
              <a:buSzPct val="45000"/>
              <a:tabLst/>
              <a:defRPr/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ea typeface="+mn-ea"/>
                <a:cs typeface="+mn-cs"/>
              </a:rPr>
              <a:t>4. режим отсечки - </a:t>
            </a: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«эмиттер – база» закрыт,  «коллектор - база» закрыт.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5760000" cy="23622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48363" y="4293096"/>
            <a:ext cx="6390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360000">
              <a:defRPr/>
            </a:pPr>
            <a:r>
              <a:rPr lang="ru-RU" sz="2800" dirty="0" smtClean="0">
                <a:solidFill>
                  <a:srgbClr val="000080"/>
                </a:solidFill>
              </a:rPr>
              <a:t>Активный </a:t>
            </a:r>
            <a:r>
              <a:rPr lang="ru-RU" sz="2800" dirty="0">
                <a:solidFill>
                  <a:srgbClr val="000080"/>
                </a:solidFill>
              </a:rPr>
              <a:t>режим - </a:t>
            </a:r>
            <a:r>
              <a:rPr lang="ru-RU" sz="2800" dirty="0"/>
              <a:t>«эмиттер-база»  </a:t>
            </a:r>
            <a:r>
              <a:rPr lang="ru-RU" sz="2800" dirty="0">
                <a:solidFill>
                  <a:srgbClr val="00B050"/>
                </a:solidFill>
              </a:rPr>
              <a:t>открыт</a:t>
            </a:r>
            <a:r>
              <a:rPr lang="ru-RU" sz="2800" dirty="0"/>
              <a:t>,   «коллектор-база»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 smtClean="0">
                <a:solidFill>
                  <a:srgbClr val="C00000"/>
                </a:solidFill>
              </a:rPr>
              <a:t>закрыт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40" y="1628800"/>
            <a:ext cx="5760000" cy="2144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5616" y="400506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360000" algn="just">
              <a:buSzPct val="45000"/>
              <a:defRPr/>
            </a:pPr>
            <a:r>
              <a:rPr lang="ru-RU" sz="2800" dirty="0" smtClean="0">
                <a:solidFill>
                  <a:srgbClr val="000080"/>
                </a:solidFill>
              </a:rPr>
              <a:t>Инверсный </a:t>
            </a:r>
            <a:r>
              <a:rPr lang="ru-RU" sz="2800" dirty="0">
                <a:solidFill>
                  <a:srgbClr val="000080"/>
                </a:solidFill>
              </a:rPr>
              <a:t>режим - </a:t>
            </a:r>
            <a:r>
              <a:rPr lang="ru-RU" sz="2800" dirty="0"/>
              <a:t>«эмиттер- база»  </a:t>
            </a:r>
            <a:r>
              <a:rPr lang="ru-RU" sz="2800" dirty="0">
                <a:solidFill>
                  <a:srgbClr val="FF0000"/>
                </a:solidFill>
              </a:rPr>
              <a:t>закрыт</a:t>
            </a:r>
            <a:r>
              <a:rPr lang="ru-RU" sz="2800" dirty="0"/>
              <a:t>,  «коллектор - база»  </a:t>
            </a:r>
            <a:r>
              <a:rPr lang="ru-RU" sz="2800" dirty="0" smtClean="0">
                <a:solidFill>
                  <a:srgbClr val="00B050"/>
                </a:solidFill>
              </a:rPr>
              <a:t>открыт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787928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32" y="1501579"/>
            <a:ext cx="5760000" cy="236144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1640" y="4293096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360000">
              <a:buSzPct val="45000"/>
              <a:defRPr/>
            </a:pPr>
            <a:r>
              <a:rPr lang="ru-RU" sz="2800" dirty="0" smtClean="0">
                <a:solidFill>
                  <a:srgbClr val="000080"/>
                </a:solidFill>
              </a:rPr>
              <a:t>Режим </a:t>
            </a:r>
            <a:r>
              <a:rPr lang="ru-RU" sz="2800" dirty="0">
                <a:solidFill>
                  <a:srgbClr val="000080"/>
                </a:solidFill>
              </a:rPr>
              <a:t>насыщения - </a:t>
            </a:r>
            <a:r>
              <a:rPr lang="ru-RU" sz="2800" dirty="0"/>
              <a:t>«эмиттер - база»  </a:t>
            </a:r>
            <a:r>
              <a:rPr lang="ru-RU" sz="2800" dirty="0">
                <a:solidFill>
                  <a:srgbClr val="FF0000"/>
                </a:solidFill>
              </a:rPr>
              <a:t>закрыт</a:t>
            </a:r>
            <a:r>
              <a:rPr lang="ru-RU" sz="2800" dirty="0"/>
              <a:t>,  «коллектор - база» </a:t>
            </a:r>
            <a:r>
              <a:rPr lang="ru-RU" sz="2800" dirty="0">
                <a:solidFill>
                  <a:srgbClr val="00B050"/>
                </a:solidFill>
              </a:rPr>
              <a:t>открыт</a:t>
            </a:r>
            <a:r>
              <a:rPr lang="ru-RU" sz="28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xmlns="" val="391038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84784"/>
            <a:ext cx="5760000" cy="239867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75336" y="4221088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360000">
              <a:buSzPct val="45000"/>
              <a:defRPr/>
            </a:pPr>
            <a:r>
              <a:rPr lang="ru-RU" sz="2800" dirty="0" smtClean="0">
                <a:solidFill>
                  <a:srgbClr val="000080"/>
                </a:solidFill>
              </a:rPr>
              <a:t>Режим </a:t>
            </a:r>
            <a:r>
              <a:rPr lang="ru-RU" sz="2800" dirty="0">
                <a:solidFill>
                  <a:srgbClr val="000080"/>
                </a:solidFill>
              </a:rPr>
              <a:t>отсечки - </a:t>
            </a:r>
            <a:r>
              <a:rPr lang="ru-RU" sz="2800" dirty="0"/>
              <a:t>«эмиттер – база» </a:t>
            </a:r>
            <a:r>
              <a:rPr lang="ru-RU" sz="2800" dirty="0">
                <a:solidFill>
                  <a:srgbClr val="C00000"/>
                </a:solidFill>
              </a:rPr>
              <a:t>закрыт</a:t>
            </a:r>
            <a:r>
              <a:rPr lang="ru-RU" sz="2800" dirty="0"/>
              <a:t>,  «коллектор - база» </a:t>
            </a:r>
            <a:r>
              <a:rPr lang="ru-RU" sz="2800" dirty="0">
                <a:solidFill>
                  <a:srgbClr val="C00000"/>
                </a:solidFill>
              </a:rPr>
              <a:t>закрыт</a:t>
            </a:r>
            <a:r>
              <a:rPr lang="ru-RU" sz="28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9788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1419225"/>
            <a:ext cx="80867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4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6840000" cy="511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nap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764704"/>
            <a:ext cx="5400000" cy="43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23528" y="5131109"/>
            <a:ext cx="84969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spAutoFit/>
          </a:bodyPr>
          <a:lstStyle/>
          <a:p>
            <a:pPr algn="ctr"/>
            <a:r>
              <a:rPr lang="ru-RU" sz="2800" b="0" dirty="0" smtClean="0"/>
              <a:t>Включение биполярного </a:t>
            </a:r>
            <a:r>
              <a:rPr lang="ru-RU" sz="2800" b="0" dirty="0"/>
              <a:t>транзистора </a:t>
            </a:r>
            <a:br>
              <a:rPr lang="ru-RU" sz="2800" b="0" dirty="0"/>
            </a:br>
            <a:r>
              <a:rPr lang="en-US" sz="2800" b="0" i="1" dirty="0"/>
              <a:t>n</a:t>
            </a:r>
            <a:r>
              <a:rPr lang="ru-RU" sz="2800" b="0" i="1" dirty="0"/>
              <a:t>–</a:t>
            </a:r>
            <a:r>
              <a:rPr lang="ru-RU" sz="2800" b="0" i="1" dirty="0" err="1"/>
              <a:t>р</a:t>
            </a:r>
            <a:r>
              <a:rPr lang="ru-RU" sz="2800" b="0" i="1" dirty="0"/>
              <a:t>–</a:t>
            </a:r>
            <a:r>
              <a:rPr lang="en-US" sz="2800" b="0" i="1" dirty="0"/>
              <a:t>n-</a:t>
            </a:r>
            <a:r>
              <a:rPr lang="ru-RU" sz="2800" b="0" dirty="0"/>
              <a:t>типа</a:t>
            </a:r>
            <a:r>
              <a:rPr lang="ru-RU" sz="2800" b="0" i="1" dirty="0"/>
              <a:t> </a:t>
            </a:r>
            <a:r>
              <a:rPr lang="ru-RU" sz="2800" b="0" dirty="0"/>
              <a:t>по схеме с общей базой</a:t>
            </a:r>
            <a:r>
              <a:rPr lang="ru-RU" sz="2800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214422"/>
            <a:ext cx="84296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Область полупроводникового кристалла диода, имеющая более высокую концентрацию примесей (следовательно, и основных носителей заряда), называется 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эмиттером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а другая, с меньшей концентрацией, —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базой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По аналогии с электровакуумными диодами, ту сторону диода, к которой при прямом включении подключается отрицательный полюс источника питания, часто называют 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катодом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а другую — 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анодом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143000"/>
            <a:ext cx="7058025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8" y="1259207"/>
            <a:ext cx="7728364" cy="43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1688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Snap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874092"/>
            <a:ext cx="5768626" cy="44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187624" y="5301208"/>
            <a:ext cx="77526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800" b="0" dirty="0"/>
              <a:t>Включение биполярного транзистора  </a:t>
            </a:r>
            <a:r>
              <a:rPr lang="en-US" sz="2800" b="0" i="1" dirty="0"/>
              <a:t>n</a:t>
            </a:r>
            <a:r>
              <a:rPr lang="ru-RU" sz="2800" b="0" i="1" dirty="0"/>
              <a:t>–</a:t>
            </a:r>
            <a:r>
              <a:rPr lang="ru-RU" sz="2800" b="0" i="1" dirty="0" err="1"/>
              <a:t>р</a:t>
            </a:r>
            <a:r>
              <a:rPr lang="ru-RU" sz="2800" b="0" i="1" dirty="0"/>
              <a:t>–</a:t>
            </a:r>
            <a:r>
              <a:rPr lang="en-US" sz="2800" b="0" i="1" dirty="0"/>
              <a:t>n</a:t>
            </a:r>
            <a:r>
              <a:rPr lang="ru-RU" sz="2800" b="0" i="1" dirty="0"/>
              <a:t>-</a:t>
            </a:r>
            <a:r>
              <a:rPr lang="ru-RU" sz="2800" b="0" dirty="0"/>
              <a:t>типа</a:t>
            </a:r>
            <a:r>
              <a:rPr lang="ru-RU" sz="2800" b="0" i="1" dirty="0"/>
              <a:t> </a:t>
            </a:r>
            <a:endParaRPr lang="en-US" sz="2800" b="0" i="1" dirty="0"/>
          </a:p>
          <a:p>
            <a:pPr algn="ctr"/>
            <a:r>
              <a:rPr lang="ru-RU" sz="2800" b="0" dirty="0"/>
              <a:t>по схеме с </a:t>
            </a:r>
            <a:r>
              <a:rPr lang="ru-RU" sz="2800" b="0" dirty="0">
                <a:solidFill>
                  <a:srgbClr val="C00000"/>
                </a:solidFill>
              </a:rPr>
              <a:t>общим эмиттером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6480000" cy="491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2000" y="1124744"/>
            <a:ext cx="6480000" cy="48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Snap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781787"/>
            <a:ext cx="7200000" cy="435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215516" y="5301208"/>
            <a:ext cx="87129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400" b="0" dirty="0"/>
              <a:t>Входные (</a:t>
            </a:r>
            <a:r>
              <a:rPr lang="ru-RU" sz="2400" b="0" i="1" dirty="0"/>
              <a:t>а</a:t>
            </a:r>
            <a:r>
              <a:rPr lang="ru-RU" sz="2400" b="0" dirty="0"/>
              <a:t>) и выходные (</a:t>
            </a:r>
            <a:r>
              <a:rPr lang="ru-RU" sz="2400" b="0" i="1" dirty="0"/>
              <a:t>б</a:t>
            </a:r>
            <a:r>
              <a:rPr lang="ru-RU" sz="2400" b="0" dirty="0"/>
              <a:t>) ВАХ </a:t>
            </a:r>
            <a:br>
              <a:rPr lang="ru-RU" sz="2400" b="0" dirty="0"/>
            </a:br>
            <a:r>
              <a:rPr lang="ru-RU" sz="2400" b="0" dirty="0"/>
              <a:t>биполярного транзистора </a:t>
            </a:r>
            <a:r>
              <a:rPr lang="en-US" sz="2400" b="0" i="1" dirty="0"/>
              <a:t>n</a:t>
            </a:r>
            <a:r>
              <a:rPr lang="ru-RU" sz="2400" b="0" i="1" dirty="0"/>
              <a:t>-</a:t>
            </a:r>
            <a:r>
              <a:rPr lang="en-US" sz="2400" b="0" i="1" dirty="0"/>
              <a:t>p</a:t>
            </a:r>
            <a:r>
              <a:rPr lang="ru-RU" sz="2400" b="0" i="1" dirty="0"/>
              <a:t>-</a:t>
            </a:r>
            <a:r>
              <a:rPr lang="en-US" sz="2400" b="0" i="1" dirty="0"/>
              <a:t>n</a:t>
            </a:r>
            <a:r>
              <a:rPr lang="en-US" sz="2400" b="0" dirty="0"/>
              <a:t>-</a:t>
            </a:r>
            <a:r>
              <a:rPr lang="ru-RU" sz="2400" b="0" dirty="0"/>
              <a:t>типа в схеме с общим эмиттером</a:t>
            </a:r>
            <a:r>
              <a:rPr lang="ru-RU" sz="2400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Snap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99" y="1603564"/>
            <a:ext cx="38195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263525" y="4508689"/>
            <a:ext cx="43084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400" b="0" dirty="0"/>
              <a:t>Включение </a:t>
            </a:r>
            <a:br>
              <a:rPr lang="ru-RU" sz="2400" b="0" dirty="0"/>
            </a:br>
            <a:r>
              <a:rPr lang="ru-RU" sz="2400" b="0" dirty="0"/>
              <a:t>биполярного транзистора  </a:t>
            </a:r>
            <a:br>
              <a:rPr lang="ru-RU" sz="2400" b="0" dirty="0"/>
            </a:br>
            <a:r>
              <a:rPr lang="en-US" sz="2400" b="0" i="1" dirty="0"/>
              <a:t>n</a:t>
            </a:r>
            <a:r>
              <a:rPr lang="ru-RU" sz="2400" b="0" i="1" dirty="0"/>
              <a:t>–</a:t>
            </a:r>
            <a:r>
              <a:rPr lang="ru-RU" sz="2400" b="0" i="1" dirty="0" err="1"/>
              <a:t>р</a:t>
            </a:r>
            <a:r>
              <a:rPr lang="ru-RU" sz="2400" b="0" i="1" dirty="0"/>
              <a:t>–</a:t>
            </a:r>
            <a:r>
              <a:rPr lang="en-US" sz="2400" b="0" i="1" dirty="0"/>
              <a:t>n-</a:t>
            </a:r>
            <a:r>
              <a:rPr lang="ru-RU" sz="2400" b="0" dirty="0"/>
              <a:t>типа</a:t>
            </a:r>
            <a:r>
              <a:rPr lang="ru-RU" sz="2400" b="0" i="1" dirty="0"/>
              <a:t> </a:t>
            </a:r>
            <a:r>
              <a:rPr lang="ru-RU" sz="2400" b="0" dirty="0"/>
              <a:t>по схеме с общим коллектором</a:t>
            </a:r>
            <a:r>
              <a:rPr lang="ru-RU" sz="2400" dirty="0"/>
              <a:t> 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788024" y="2403476"/>
            <a:ext cx="3598863" cy="539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ru-RU" sz="2000" b="0" baseline="-25000" dirty="0" err="1">
                <a:solidFill>
                  <a:srgbClr val="000000"/>
                </a:solidFill>
                <a:latin typeface="Times New Roman" pitchFamily="18" charset="0"/>
              </a:rPr>
              <a:t>вх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ru-RU" sz="2000" b="0" baseline="-25000" dirty="0" err="1">
                <a:solidFill>
                  <a:srgbClr val="000000"/>
                </a:solidFill>
                <a:latin typeface="Times New Roman" pitchFamily="18" charset="0"/>
              </a:rPr>
              <a:t>вх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2000" b="0" baseline="-25000" dirty="0">
                <a:solidFill>
                  <a:srgbClr val="000000"/>
                </a:solidFill>
                <a:latin typeface="Times New Roman" pitchFamily="18" charset="0"/>
              </a:rPr>
              <a:t>б</a:t>
            </a:r>
            <a:r>
              <a:rPr lang="en-US" sz="2000" b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ru-RU" sz="2000" b="0" baseline="-25000" dirty="0">
                <a:solidFill>
                  <a:srgbClr val="000000"/>
                </a:solidFill>
                <a:latin typeface="Times New Roman" pitchFamily="18" charset="0"/>
              </a:rPr>
              <a:t>бэ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ru-RU" sz="2000" b="0" baseline="-25000" dirty="0" err="1">
                <a:solidFill>
                  <a:srgbClr val="000000"/>
                </a:solidFill>
                <a:latin typeface="Times New Roman" pitchFamily="18" charset="0"/>
              </a:rPr>
              <a:t>вых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) / 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2000" b="0" baseline="-25000" dirty="0">
                <a:solidFill>
                  <a:srgbClr val="000000"/>
                </a:solidFill>
                <a:latin typeface="Times New Roman" pitchFamily="18" charset="0"/>
              </a:rPr>
              <a:t>б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5364088" y="3375752"/>
            <a:ext cx="1835150" cy="539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000" b="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= I</a:t>
            </a:r>
            <a:r>
              <a:rPr lang="ru-RU" sz="2000" b="0" baseline="-25000" dirty="0">
                <a:solidFill>
                  <a:srgbClr val="000000"/>
                </a:solidFill>
                <a:latin typeface="Times New Roman" pitchFamily="18" charset="0"/>
              </a:rPr>
              <a:t>э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ru-RU" sz="2000" b="0" baseline="-25000" dirty="0">
                <a:solidFill>
                  <a:srgbClr val="000000"/>
                </a:solidFill>
                <a:latin typeface="Times New Roman" pitchFamily="18" charset="0"/>
              </a:rPr>
              <a:t>б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716016" y="4509120"/>
            <a:ext cx="3598863" cy="539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000" b="0" i="1" baseline="-25000" dirty="0">
                <a:solidFill>
                  <a:srgbClr val="000000"/>
                </a:solidFill>
                <a:latin typeface="Times New Roman" pitchFamily="18" charset="0"/>
              </a:rPr>
              <a:t>U 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ru-RU" sz="2000" b="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ru-RU" sz="2000" b="0" baseline="-25000" dirty="0" err="1">
                <a:solidFill>
                  <a:srgbClr val="000000"/>
                </a:solidFill>
                <a:latin typeface="Times New Roman" pitchFamily="18" charset="0"/>
              </a:rPr>
              <a:t>вых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/(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ru-RU" sz="2000" b="0" baseline="-25000" dirty="0">
                <a:solidFill>
                  <a:srgbClr val="000000"/>
                </a:solidFill>
                <a:latin typeface="Times New Roman" pitchFamily="18" charset="0"/>
              </a:rPr>
              <a:t>бэ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sz="20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ru-RU" sz="2000" b="0" baseline="-25000" dirty="0" err="1">
                <a:solidFill>
                  <a:srgbClr val="000000"/>
                </a:solidFill>
                <a:latin typeface="Times New Roman" pitchFamily="18" charset="0"/>
              </a:rPr>
              <a:t>вых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lang="ru-RU" sz="2000" b="0" dirty="0">
                <a:solidFill>
                  <a:srgbClr val="000000"/>
                </a:solidFill>
                <a:latin typeface="Times New Roman" pitchFamily="18" charset="0"/>
              </a:rPr>
              <a:t> 1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Snap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25" y="2114550"/>
            <a:ext cx="7921625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714348" y="2285992"/>
            <a:ext cx="7542330" cy="243801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ru-RU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3.3.</a:t>
            </a:r>
            <a:r>
              <a:rPr lang="ru-RU" sz="44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Полевые транзисторы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3429000"/>
            <a:ext cx="7107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Классификация полевых транзисторов</a:t>
            </a:r>
          </a:p>
        </p:txBody>
      </p:sp>
    </p:spTree>
    <p:extLst>
      <p:ext uri="{BB962C8B-B14F-4D97-AF65-F5344CB8AC3E}">
        <p14:creationId xmlns:p14="http://schemas.microsoft.com/office/powerpoint/2010/main" xmlns="" val="3431732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14282" y="1071546"/>
            <a:ext cx="871543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360000" algn="just"/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Полевым транзистором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называется полупроводниковый прибор, управление током которого основано на зависимости электрического сопротивления токопроводящего слоя от напряженности поперечного электрического поля.</a:t>
            </a:r>
          </a:p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 В отличие от биполярного ток полевого транзистора 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обусловлен потоком основных носителей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т.е. основан на использовании носителей заряда только одного знака (электронов или дырок). </a:t>
            </a:r>
            <a:endParaRPr lang="ru-RU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133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302359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зависимости от области применения полупроводниковые диоды делят на следующие основные группы: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выпрямительные,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универсальные,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импульсные,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сверхвысокочастотные,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стабилитроны,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варикапы,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туннельные,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обращенные,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фотодиоды,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светоизлучающие диоды,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генераторы шума,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магнитодиоды</a:t>
            </a:r>
            <a:r>
              <a:rPr kumimoji="0" lang="ru-RU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.</a:t>
            </a:r>
            <a:endParaRPr kumimoji="0" lang="ru-RU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714356"/>
            <a:ext cx="85011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Управление током в полевых транзисторах осуществляется изменением проводимости канала, через который протекает ток транзистора под воздействием электрического поля. Вследствие этого транзисторы называют 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полевыми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Электроды  полевого  транзистора  называют </a:t>
            </a:r>
            <a:r>
              <a:rPr lang="ru-RU" sz="28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истоком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(И), 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стоком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(С) и </a:t>
            </a:r>
            <a:r>
              <a:rPr lang="ru-RU" sz="2800" i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атвором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(З).</a:t>
            </a:r>
          </a:p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Управляющее напряжение прикладывается между затвором и истоком.  От напряжения между затвором и истоком зависит проводимость канала,  следовательно,  и величина тока. </a:t>
            </a:r>
          </a:p>
        </p:txBody>
      </p:sp>
    </p:spTree>
    <p:extLst>
      <p:ext uri="{BB962C8B-B14F-4D97-AF65-F5344CB8AC3E}">
        <p14:creationId xmlns:p14="http://schemas.microsoft.com/office/powerpoint/2010/main" xmlns="" val="2034298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643050"/>
            <a:ext cx="81439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Таким образом,  полевой транзистор можно рассматривать как 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источник тока,  управляемый напряжением затвор-исток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Если амплитуда  изменения  управляющего  сигнала  достаточно велика,  сопротивление канала может изменяться в очень больших пределах.  В этом случае полевой транзистор можно использовать 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 качестве электронного ключа.</a:t>
            </a:r>
          </a:p>
        </p:txBody>
      </p:sp>
    </p:spTree>
    <p:extLst>
      <p:ext uri="{BB962C8B-B14F-4D97-AF65-F5344CB8AC3E}">
        <p14:creationId xmlns:p14="http://schemas.microsoft.com/office/powerpoint/2010/main" xmlns="" val="2733438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412776"/>
            <a:ext cx="82153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В настоящее время существуют три основных разновидности полевых транзисторов:</a:t>
            </a:r>
          </a:p>
          <a:p>
            <a:pPr marL="0" lvl="2" indent="360000" algn="just">
              <a:buFont typeface="Arial" pitchFamily="34" charset="0"/>
              <a:buChar char="•"/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полевые транзисторы с управляющим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n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-переходом;</a:t>
            </a:r>
          </a:p>
          <a:p>
            <a:pPr marL="0" lvl="2" indent="360000" algn="just">
              <a:buFont typeface="Arial" pitchFamily="34" charset="0"/>
              <a:buChar char="•"/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полевые транзисторы со структурой металл – окисел – полупроводник или  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МОП-транзисторы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lvl="2" indent="360000" algn="just">
              <a:buFont typeface="Arial" pitchFamily="34" charset="0"/>
              <a:buChar char="•"/>
              <a:defRPr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полевые транзисторы с барьером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Шоттки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(ПТШ).</a:t>
            </a:r>
          </a:p>
        </p:txBody>
      </p:sp>
    </p:spTree>
    <p:extLst>
      <p:ext uri="{BB962C8B-B14F-4D97-AF65-F5344CB8AC3E}">
        <p14:creationId xmlns:p14="http://schemas.microsoft.com/office/powerpoint/2010/main" xmlns="" val="3087536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751346"/>
            <a:ext cx="84296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latin typeface="Arial" pitchFamily="34" charset="0"/>
                <a:cs typeface="Arial" pitchFamily="34" charset="0"/>
              </a:rPr>
              <a:t>По конструкции полевые транзисторы можно разбить на две группы:</a:t>
            </a:r>
          </a:p>
          <a:p>
            <a:pPr indent="457200" algn="just"/>
            <a:r>
              <a:rPr lang="ru-RU" sz="2800" dirty="0">
                <a:latin typeface="Arial" pitchFamily="34" charset="0"/>
                <a:cs typeface="Arial" pitchFamily="34" charset="0"/>
              </a:rPr>
              <a:t>- с управляющим p–n-переходом;</a:t>
            </a:r>
          </a:p>
          <a:p>
            <a:pPr indent="457200" algn="just"/>
            <a:r>
              <a:rPr lang="ru-RU" sz="2800" dirty="0">
                <a:latin typeface="Arial" pitchFamily="34" charset="0"/>
                <a:cs typeface="Arial" pitchFamily="34" charset="0"/>
              </a:rPr>
              <a:t>- с металлическим затвором, изолированным от канала диэлектриком.</a:t>
            </a:r>
          </a:p>
          <a:p>
            <a:pPr indent="457200" algn="just"/>
            <a:r>
              <a:rPr lang="ru-RU" sz="2800" dirty="0">
                <a:latin typeface="Arial" pitchFamily="34" charset="0"/>
                <a:cs typeface="Arial" pitchFamily="34" charset="0"/>
              </a:rPr>
              <a:t>Транзисторы  второго  вида  называют  МДП-транзисторами (металл– диэлектрик –  полупроводник).  </a:t>
            </a:r>
          </a:p>
          <a:p>
            <a:pPr indent="457200" algn="just"/>
            <a:r>
              <a:rPr lang="ru-RU" sz="2800" dirty="0">
                <a:latin typeface="Arial" pitchFamily="34" charset="0"/>
                <a:cs typeface="Arial" pitchFamily="34" charset="0"/>
              </a:rPr>
              <a:t>В  большинстве  случаев  диэлектриком  является двуокись  кремнияSiO</a:t>
            </a:r>
            <a:r>
              <a:rPr lang="ru-RU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 поэтому  обычно  используется  название  МОП-транзисторы( металл–  окисел–  полупроводник).  </a:t>
            </a:r>
          </a:p>
        </p:txBody>
      </p:sp>
    </p:spTree>
    <p:extLst>
      <p:ext uri="{BB962C8B-B14F-4D97-AF65-F5344CB8AC3E}">
        <p14:creationId xmlns:p14="http://schemas.microsoft.com/office/powerpoint/2010/main" xmlns="" val="3915732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285860"/>
            <a:ext cx="84296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В  современных 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МОП-транзисторах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для изготовления затвора часто используется поликристаллический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ремний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Однако название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МОП-транзистор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используют и для таких приборов.</a:t>
            </a:r>
          </a:p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Проводимость  канала  полевого  транзистора  может  быть  электронной или дырочной.  Если канал имеет электронную проводимость,  то  транзистор называют 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n-канальным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 Транзисторы с каналами,  имеющими дырочную проводимость, называют 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p-канальными. </a:t>
            </a:r>
          </a:p>
        </p:txBody>
      </p:sp>
    </p:spTree>
    <p:extLst>
      <p:ext uri="{BB962C8B-B14F-4D97-AF65-F5344CB8AC3E}">
        <p14:creationId xmlns:p14="http://schemas.microsoft.com/office/powerpoint/2010/main" xmlns="" val="15698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85794"/>
            <a:ext cx="8429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В МОП- транзисторах канал может быть обеднён  носителями  или  обогащён  ими.  Таким  образом,  понятие«полевой транзистор»  объединяет шесть различных видов полупроводниковых приборов. </a:t>
            </a:r>
          </a:p>
          <a:p>
            <a:pPr indent="360000" algn="just"/>
            <a:r>
              <a:rPr lang="ru-RU" sz="2800" dirty="0" err="1">
                <a:latin typeface="Arial" pitchFamily="34" charset="0"/>
                <a:cs typeface="Arial" pitchFamily="34" charset="0"/>
              </a:rPr>
              <a:t>МОП-транзисторы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находят широкое применение в современной электронике.  В ряде областей,  в том числе в цифровой электронике,  они почти полностью  вытеснили биполярные  транзисторы.  </a:t>
            </a:r>
          </a:p>
        </p:txBody>
      </p:sp>
    </p:spTree>
    <p:extLst>
      <p:ext uri="{BB962C8B-B14F-4D97-AF65-F5344CB8AC3E}">
        <p14:creationId xmlns:p14="http://schemas.microsoft.com/office/powerpoint/2010/main" xmlns="" val="4157111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42852"/>
            <a:ext cx="87154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800" dirty="0">
                <a:latin typeface="Arial" pitchFamily="34" charset="0"/>
                <a:cs typeface="Arial" pitchFamily="34" charset="0"/>
              </a:rPr>
              <a:t>Это  объясняется  следующими  причинами.  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Во первых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 полевые транзисторы имеют высокое входное сопротивление и обеспечивают малое потребление энергии.  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Во-вторых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МОП-транзисторы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занимают  на  кристалле  интегральной  схемы  значительно  меньшую  площадь, чем  биполярные.  Поэтому  плотность  компоновки  элементов  в 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МОП-интегральных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 схемах  значительно  выше.  </a:t>
            </a:r>
          </a:p>
          <a:p>
            <a:pPr indent="360000" algn="just"/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В-третьих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 технологии  производства интегральных  схем  на 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МОП-транзисторах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 требуют  меньшего  числа  операций, чем технологии изготовления ИС на биполярных транзисторах.</a:t>
            </a:r>
          </a:p>
        </p:txBody>
      </p:sp>
    </p:spTree>
    <p:extLst>
      <p:ext uri="{BB962C8B-B14F-4D97-AF65-F5344CB8AC3E}">
        <p14:creationId xmlns:p14="http://schemas.microsoft.com/office/powerpoint/2010/main" xmlns="" val="1461732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858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latin typeface="Arial" pitchFamily="34" charset="0"/>
                <a:cs typeface="Arial" pitchFamily="34" charset="0"/>
              </a:rPr>
              <a:t>Классификация и условные графические обозначения полупроводниковых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диодов: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071546"/>
            <a:ext cx="464347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14282" y="0"/>
            <a:ext cx="871540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 конструктивному исполнению полупроводниковые диоды делятся на 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плоскостные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и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точечные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а по технологии изготовления – на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сплавные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ru-RU" sz="2800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диффузионные  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и 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SimSun"/>
                <a:cs typeface="Arial" pitchFamily="34" charset="0"/>
              </a:rPr>
              <a:t>эпитаксиальные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В плоскостных диодах электрический переход имеет линейные размеры значительно большие толщины самого перехода. К точечным относят диоды, у которых размеры электрического перехода, определяющие его площадь, меньше толщины области объемного заряда. Такой диод образуется, например, в месте контакта небольшой пластины полупроводника и острия металлической пружины (</a:t>
            </a:r>
            <a:r>
              <a:rPr lang="ru-RU" sz="28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точечно-контактные диоды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).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Прямоугольник 1"/>
          <p:cNvSpPr>
            <a:spLocks noChangeArrowheads="1"/>
          </p:cNvSpPr>
          <p:nvPr/>
        </p:nvSpPr>
        <p:spPr bwMode="auto">
          <a:xfrm>
            <a:off x="684213" y="836613"/>
            <a:ext cx="76327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ru-RU" sz="2800">
                <a:solidFill>
                  <a:srgbClr val="16297F"/>
                </a:solidFill>
                <a:latin typeface="Calibri" pitchFamily="34" charset="0"/>
                <a:cs typeface="Times New Roman" pitchFamily="18" charset="0"/>
                <a:hlinkClick r:id="rId2"/>
              </a:rPr>
              <a:t>Диоды Ганна</a:t>
            </a:r>
            <a:r>
              <a:rPr lang="ru-RU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Используются для генерации и преобразования частоты в </a:t>
            </a:r>
            <a:r>
              <a:rPr lang="ru-RU" sz="2800">
                <a:solidFill>
                  <a:srgbClr val="16297F"/>
                </a:solidFill>
                <a:latin typeface="Calibri" pitchFamily="34" charset="0"/>
                <a:cs typeface="Times New Roman" pitchFamily="18" charset="0"/>
                <a:hlinkClick r:id="rId3"/>
              </a:rPr>
              <a:t>СВЧ</a:t>
            </a:r>
            <a:r>
              <a:rPr lang="ru-RU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диапазоне. </a:t>
            </a:r>
          </a:p>
          <a:p>
            <a:pPr eaLnBrk="0" hangingPunct="0">
              <a:buFontTx/>
              <a:buChar char="•"/>
            </a:pPr>
            <a:r>
              <a:rPr lang="ru-RU" sz="2800">
                <a:solidFill>
                  <a:srgbClr val="16297F"/>
                </a:solidFill>
                <a:latin typeface="Calibri" pitchFamily="34" charset="0"/>
                <a:cs typeface="Times New Roman" pitchFamily="18" charset="0"/>
                <a:hlinkClick r:id="rId4"/>
              </a:rPr>
              <a:t>Диод Шоттки</a:t>
            </a:r>
            <a:r>
              <a:rPr lang="ru-RU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Диод с малым падением напряжения при прямом включении. </a:t>
            </a:r>
          </a:p>
          <a:p>
            <a:pPr eaLnBrk="0" hangingPunct="0">
              <a:buFontTx/>
              <a:buChar char="•"/>
            </a:pPr>
            <a:r>
              <a:rPr lang="ru-RU" sz="2800">
                <a:solidFill>
                  <a:srgbClr val="16297F"/>
                </a:solidFill>
                <a:latin typeface="Calibri" pitchFamily="34" charset="0"/>
                <a:cs typeface="Times New Roman" pitchFamily="18" charset="0"/>
                <a:hlinkClick r:id="rId5"/>
              </a:rPr>
              <a:t>Лавинно-пролётный диод</a:t>
            </a:r>
            <a:r>
              <a:rPr lang="ru-RU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Диод, работающий за счёт </a:t>
            </a:r>
            <a:r>
              <a:rPr lang="ru-RU" sz="2800">
                <a:solidFill>
                  <a:srgbClr val="16297F"/>
                </a:solidFill>
                <a:latin typeface="Calibri" pitchFamily="34" charset="0"/>
                <a:cs typeface="Times New Roman" pitchFamily="18" charset="0"/>
                <a:hlinkClick r:id="rId6"/>
              </a:rPr>
              <a:t>лавинного пробоя</a:t>
            </a:r>
            <a:r>
              <a:rPr lang="ru-RU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</a:t>
            </a:r>
          </a:p>
          <a:p>
            <a:pPr eaLnBrk="0" hangingPunct="0">
              <a:buFontTx/>
              <a:buChar char="•"/>
            </a:pPr>
            <a:r>
              <a:rPr lang="ru-RU" sz="2800">
                <a:solidFill>
                  <a:srgbClr val="16297F"/>
                </a:solidFill>
                <a:latin typeface="Calibri" pitchFamily="34" charset="0"/>
                <a:cs typeface="Times New Roman" pitchFamily="18" charset="0"/>
                <a:hlinkClick r:id="rId7"/>
              </a:rPr>
              <a:t>Магнитодиод</a:t>
            </a:r>
            <a:r>
              <a:rPr lang="ru-RU" sz="28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Диод, вольт-амперная характеристика которого существенно зависит от значения индукции магнитного поля и расположения его вектора относительно плоскости p-n-перехода. </a:t>
            </a:r>
          </a:p>
          <a:p>
            <a:pPr eaLnBrk="0" hangingPunct="0">
              <a:buFontTx/>
              <a:buChar char="•"/>
            </a:pPr>
            <a:endParaRPr lang="ru-RU" sz="28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</a:pPr>
            <a:endParaRPr lang="ru-RU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7440612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ru-RU" b="1" dirty="0" smtClean="0">
                <a:solidFill>
                  <a:srgbClr val="C00000"/>
                </a:solidFill>
              </a:rPr>
              <a:t>.2 </a:t>
            </a:r>
            <a:r>
              <a:rPr lang="ru-RU" b="1" dirty="0" smtClean="0">
                <a:solidFill>
                  <a:srgbClr val="C00000"/>
                </a:solidFill>
              </a:rPr>
              <a:t>Транзисторы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Классификация </a:t>
            </a:r>
            <a:r>
              <a:rPr lang="ru-RU" b="1" dirty="0" smtClean="0">
                <a:solidFill>
                  <a:srgbClr val="C00000"/>
                </a:solidFill>
              </a:rPr>
              <a:t>транзисторов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1040</Words>
  <Application>Microsoft Office PowerPoint</Application>
  <PresentationFormat>Экран (4:3)</PresentationFormat>
  <Paragraphs>82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1.3 Полупроводниковые диоды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3.2 Транзисторы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</vt:vector>
  </TitlesOfParts>
  <Company>AUPET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NI-LABVIEW</dc:creator>
  <cp:lastModifiedBy>NI-LABVIEW</cp:lastModifiedBy>
  <cp:revision>7</cp:revision>
  <dcterms:created xsi:type="dcterms:W3CDTF">2019-09-17T16:59:46Z</dcterms:created>
  <dcterms:modified xsi:type="dcterms:W3CDTF">2019-09-17T17:48:43Z</dcterms:modified>
</cp:coreProperties>
</file>