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57" r:id="rId22"/>
    <p:sldId id="258" r:id="rId23"/>
    <p:sldId id="259" r:id="rId24"/>
    <p:sldId id="260" r:id="rId25"/>
    <p:sldId id="276" r:id="rId26"/>
    <p:sldId id="261" r:id="rId27"/>
    <p:sldId id="262" r:id="rId28"/>
    <p:sldId id="263" r:id="rId29"/>
    <p:sldId id="265" r:id="rId30"/>
    <p:sldId id="266" r:id="rId31"/>
    <p:sldId id="267" r:id="rId32"/>
    <p:sldId id="268" r:id="rId33"/>
    <p:sldId id="269" r:id="rId34"/>
    <p:sldId id="277" r:id="rId35"/>
    <p:sldId id="278" r:id="rId36"/>
    <p:sldId id="270" r:id="rId37"/>
    <p:sldId id="279" r:id="rId38"/>
    <p:sldId id="280" r:id="rId39"/>
    <p:sldId id="271" r:id="rId40"/>
    <p:sldId id="272" r:id="rId41"/>
    <p:sldId id="273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1" r:id="rId52"/>
    <p:sldId id="290" r:id="rId53"/>
    <p:sldId id="274" r:id="rId54"/>
    <p:sldId id="27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42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5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98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8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7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0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63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4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0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02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0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FF70-B16D-4B1F-9195-1E78753DEE95}" type="datetimeFigureOut">
              <a:rPr lang="ru-RU" smtClean="0"/>
              <a:t>31.01.19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B975-8B29-48EF-96D5-AAC1B5F3C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135560" y="2276872"/>
            <a:ext cx="8229600" cy="832768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ru-RU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4.</a:t>
            </a:r>
            <a:r>
              <a:rPr lang="ru-RU" sz="44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Полевые транзисторы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83633" y="3717033"/>
            <a:ext cx="7107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Классификация полевых транзисторов</a:t>
            </a:r>
          </a:p>
        </p:txBody>
      </p:sp>
    </p:spTree>
    <p:extLst>
      <p:ext uri="{BB962C8B-B14F-4D97-AF65-F5344CB8AC3E}">
        <p14:creationId xmlns:p14="http://schemas.microsoft.com/office/powerpoint/2010/main" val="3431732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8" y="692697"/>
            <a:ext cx="856895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</a:rPr>
              <a:t>Полевые транзисторы с управляющим р-n- переходом. Устройство и принцип действия</a:t>
            </a:r>
            <a:r>
              <a:rPr lang="ru-RU" sz="2800" b="1" dirty="0"/>
              <a:t> 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</a:rPr>
              <a:t>Полевой транзистор с управляющим </a:t>
            </a:r>
            <a:r>
              <a:rPr lang="ru-RU" sz="2800" i="1" dirty="0" err="1">
                <a:solidFill>
                  <a:srgbClr val="C00000"/>
                </a:solidFill>
              </a:rPr>
              <a:t>р-n</a:t>
            </a:r>
            <a:r>
              <a:rPr lang="ru-RU" sz="2800" i="1" dirty="0">
                <a:solidFill>
                  <a:srgbClr val="C00000"/>
                </a:solidFill>
              </a:rPr>
              <a:t>- переходом</a:t>
            </a:r>
            <a:r>
              <a:rPr lang="ru-RU" sz="2800" dirty="0"/>
              <a:t> – это полевой транзистор, затвор которого отделен в электрическом отношении от канала </a:t>
            </a:r>
            <a:r>
              <a:rPr lang="ru-RU" sz="2800" dirty="0" err="1"/>
              <a:t>р-n</a:t>
            </a:r>
            <a:r>
              <a:rPr lang="ru-RU" sz="2800" dirty="0"/>
              <a:t> - переходом, смещенным в обратном направлении.</a:t>
            </a:r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</a:rPr>
              <a:t>Каналом</a:t>
            </a:r>
            <a:r>
              <a:rPr lang="ru-RU" sz="2800" dirty="0"/>
              <a:t> полевого транзистора называют область в полупроводнике, в которой ток основных носителей заряда регулируется изменением ее поперечного сечения.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765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9536" y="836712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i="1" dirty="0">
                <a:solidFill>
                  <a:srgbClr val="C00000"/>
                </a:solidFill>
              </a:rPr>
              <a:t>Электрод (вывод</a:t>
            </a:r>
            <a:r>
              <a:rPr lang="ru-RU" sz="2800" dirty="0">
                <a:solidFill>
                  <a:srgbClr val="C00000"/>
                </a:solidFill>
              </a:rPr>
              <a:t>), </a:t>
            </a:r>
            <a:r>
              <a:rPr lang="ru-RU" sz="2800" dirty="0"/>
              <a:t>через который в канал входят основные носители заряда, </a:t>
            </a:r>
            <a:r>
              <a:rPr lang="ru-RU" sz="2800" i="1" dirty="0">
                <a:solidFill>
                  <a:srgbClr val="C00000"/>
                </a:solidFill>
              </a:rPr>
              <a:t>называют истоком</a:t>
            </a:r>
            <a:r>
              <a:rPr lang="ru-RU" sz="2800" dirty="0"/>
              <a:t>.</a:t>
            </a:r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</a:rPr>
              <a:t>Электрод</a:t>
            </a:r>
            <a:r>
              <a:rPr lang="ru-RU" sz="2800" dirty="0"/>
              <a:t>, через который из канала уходят основные носители заряда, </a:t>
            </a:r>
            <a:r>
              <a:rPr lang="ru-RU" sz="2800" i="1" dirty="0">
                <a:solidFill>
                  <a:srgbClr val="C00000"/>
                </a:solidFill>
              </a:rPr>
              <a:t>называют стоком</a:t>
            </a:r>
            <a:r>
              <a:rPr lang="ru-RU" sz="2800" dirty="0"/>
              <a:t>. </a:t>
            </a:r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</a:rPr>
              <a:t>Электрод</a:t>
            </a:r>
            <a:r>
              <a:rPr lang="ru-RU" sz="2800" dirty="0"/>
              <a:t>, служащий для регулирования поперечного сечения канала за счет управляющего напряжения, называют затвором.</a:t>
            </a:r>
          </a:p>
          <a:p>
            <a:pPr indent="360000" algn="just"/>
            <a:r>
              <a:rPr lang="ru-RU" sz="2800" dirty="0"/>
              <a:t>Как правило, выпускаются кремниевые полевые транзисторы. Кремний применяется потому, что ток затвора, т.е. обратный ток </a:t>
            </a:r>
            <a:r>
              <a:rPr lang="ru-RU" sz="2800" dirty="0" err="1"/>
              <a:t>р-n</a:t>
            </a:r>
            <a:r>
              <a:rPr lang="ru-RU" sz="2800" dirty="0"/>
              <a:t>- перехода, получается во много раз меньше, чем у германия.</a:t>
            </a:r>
          </a:p>
        </p:txBody>
      </p:sp>
    </p:spTree>
    <p:extLst>
      <p:ext uri="{BB962C8B-B14F-4D97-AF65-F5344CB8AC3E}">
        <p14:creationId xmlns:p14="http://schemas.microsoft.com/office/powerpoint/2010/main" val="581433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723413"/>
            <a:ext cx="7200000" cy="54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155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9536" y="1124745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Управляющее (входное) напряжение подается между затвором и истоком. Напряжение </a:t>
            </a:r>
            <a:r>
              <a:rPr lang="ru-RU" sz="2800" dirty="0" err="1"/>
              <a:t>U</a:t>
            </a:r>
            <a:r>
              <a:rPr lang="ru-RU" sz="2800" baseline="-25000" dirty="0" err="1"/>
              <a:t>зи</a:t>
            </a:r>
            <a:r>
              <a:rPr lang="ru-RU" sz="2800" dirty="0"/>
              <a:t> является обратным для обоих </a:t>
            </a:r>
            <a:r>
              <a:rPr lang="ru-RU" sz="2800" dirty="0" err="1"/>
              <a:t>р-n</a:t>
            </a:r>
            <a:r>
              <a:rPr lang="ru-RU" sz="2800" dirty="0"/>
              <a:t>- переходов. Ширина  </a:t>
            </a:r>
            <a:r>
              <a:rPr lang="ru-RU" sz="2800" dirty="0" err="1"/>
              <a:t>р-n</a:t>
            </a:r>
            <a:r>
              <a:rPr lang="ru-RU" sz="2800" dirty="0"/>
              <a:t>- переходов, а, следовательно, эффективная площадь поперечного сечения канала, его сопротивление и ток в канале зависят от этого напряжения. С его ростом расширяются </a:t>
            </a:r>
            <a:r>
              <a:rPr lang="ru-RU" sz="2800" dirty="0" err="1"/>
              <a:t>р-n</a:t>
            </a:r>
            <a:r>
              <a:rPr lang="ru-RU" sz="2800" dirty="0"/>
              <a:t>- переходы, уменьшается площадь сечения токопроводящего канала, увеличивается его сопротивление, а, следовательно, уменьшается ток в канале. </a:t>
            </a:r>
          </a:p>
        </p:txBody>
      </p:sp>
    </p:spTree>
    <p:extLst>
      <p:ext uri="{BB962C8B-B14F-4D97-AF65-F5344CB8AC3E}">
        <p14:creationId xmlns:p14="http://schemas.microsoft.com/office/powerpoint/2010/main" val="2254917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8" y="1700809"/>
            <a:ext cx="84969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Следовательно, если между истоком и стоком включить источник напряжения </a:t>
            </a:r>
            <a:r>
              <a:rPr lang="ru-RU" sz="2800" dirty="0" err="1"/>
              <a:t>U</a:t>
            </a:r>
            <a:r>
              <a:rPr lang="ru-RU" sz="2800" baseline="-25000" dirty="0" err="1"/>
              <a:t>си</a:t>
            </a:r>
            <a:r>
              <a:rPr lang="ru-RU" sz="2800" dirty="0"/>
              <a:t>, то силой тока стока </a:t>
            </a:r>
            <a:r>
              <a:rPr lang="ru-RU" sz="2800" dirty="0" err="1"/>
              <a:t>I</a:t>
            </a:r>
            <a:r>
              <a:rPr lang="ru-RU" sz="2800" baseline="-25000" dirty="0" err="1"/>
              <a:t>с</a:t>
            </a:r>
            <a:r>
              <a:rPr lang="ru-RU" sz="2800" dirty="0"/>
              <a:t>, протекающего через канал, можно управлять путем изменения сопротивления (сечения) канала с помощью напряжения, подаваемого на затвор. </a:t>
            </a:r>
          </a:p>
          <a:p>
            <a:pPr indent="360000" algn="just"/>
            <a:r>
              <a:rPr lang="ru-RU" sz="2800" dirty="0"/>
              <a:t>На этом принципе и основана работа полевого транзистора с управляющим </a:t>
            </a:r>
            <a:r>
              <a:rPr lang="ru-RU" sz="2800" dirty="0" err="1"/>
              <a:t>р-n</a:t>
            </a:r>
            <a:r>
              <a:rPr lang="ru-RU" sz="2800" dirty="0"/>
              <a:t>- переходом.</a:t>
            </a:r>
          </a:p>
        </p:txBody>
      </p:sp>
    </p:spTree>
    <p:extLst>
      <p:ext uri="{BB962C8B-B14F-4D97-AF65-F5344CB8AC3E}">
        <p14:creationId xmlns:p14="http://schemas.microsoft.com/office/powerpoint/2010/main" val="2285296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9536" y="1340768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При напряжении </a:t>
            </a:r>
            <a:r>
              <a:rPr lang="ru-RU" sz="2800" dirty="0" err="1"/>
              <a:t>U</a:t>
            </a:r>
            <a:r>
              <a:rPr lang="ru-RU" sz="2800" baseline="-25000" dirty="0" err="1"/>
              <a:t>зи</a:t>
            </a:r>
            <a:r>
              <a:rPr lang="ru-RU" sz="2800" dirty="0"/>
              <a:t> = 0 сечение канала наибольшее, его сопротивление наименьшее и ток </a:t>
            </a:r>
            <a:r>
              <a:rPr lang="ru-RU" sz="2800" dirty="0" err="1"/>
              <a:t>Iс</a:t>
            </a:r>
            <a:r>
              <a:rPr lang="ru-RU" sz="2800" dirty="0"/>
              <a:t> получается наибольшим. Ток стока </a:t>
            </a:r>
            <a:r>
              <a:rPr lang="ru-RU" sz="2800" dirty="0" err="1"/>
              <a:t>I</a:t>
            </a:r>
            <a:r>
              <a:rPr lang="ru-RU" sz="2800" baseline="-25000" dirty="0" err="1"/>
              <a:t>с</a:t>
            </a:r>
            <a:r>
              <a:rPr lang="ru-RU" sz="2800" baseline="-25000" dirty="0"/>
              <a:t> </a:t>
            </a:r>
            <a:r>
              <a:rPr lang="ru-RU" sz="2800" baseline="-25000" dirty="0" err="1"/>
              <a:t>нач</a:t>
            </a:r>
            <a:r>
              <a:rPr lang="ru-RU" sz="2800" baseline="-25000" dirty="0"/>
              <a:t> </a:t>
            </a:r>
            <a:r>
              <a:rPr lang="ru-RU" sz="2800" dirty="0"/>
              <a:t>при </a:t>
            </a:r>
            <a:r>
              <a:rPr lang="ru-RU" sz="2800" dirty="0" err="1"/>
              <a:t>U</a:t>
            </a:r>
            <a:r>
              <a:rPr lang="ru-RU" sz="2800" baseline="-25000" dirty="0" err="1"/>
              <a:t>зи</a:t>
            </a:r>
            <a:r>
              <a:rPr lang="ru-RU" sz="2800" dirty="0"/>
              <a:t> = 0 </a:t>
            </a:r>
            <a:r>
              <a:rPr lang="ru-RU" sz="2800" i="1" dirty="0">
                <a:solidFill>
                  <a:srgbClr val="C00000"/>
                </a:solidFill>
              </a:rPr>
              <a:t>называют начальным током стока</a:t>
            </a:r>
            <a:r>
              <a:rPr lang="ru-RU" sz="2800" dirty="0"/>
              <a:t>.</a:t>
            </a:r>
          </a:p>
          <a:p>
            <a:pPr indent="360000" algn="just"/>
            <a:r>
              <a:rPr lang="ru-RU" sz="2800" dirty="0"/>
              <a:t>Напряжение </a:t>
            </a:r>
            <a:r>
              <a:rPr lang="ru-RU" sz="2800" dirty="0" err="1"/>
              <a:t>U</a:t>
            </a:r>
            <a:r>
              <a:rPr lang="ru-RU" sz="2800" baseline="-25000" dirty="0" err="1"/>
              <a:t>зи</a:t>
            </a:r>
            <a:r>
              <a:rPr lang="ru-RU" sz="2800" dirty="0"/>
              <a:t>, при котором канал полностью перекрывается, а ток стока </a:t>
            </a:r>
            <a:r>
              <a:rPr lang="ru-RU" sz="2800" dirty="0" err="1"/>
              <a:t>I</a:t>
            </a:r>
            <a:r>
              <a:rPr lang="ru-RU" sz="2800" baseline="-25000" dirty="0" err="1"/>
              <a:t>с</a:t>
            </a:r>
            <a:r>
              <a:rPr lang="ru-RU" sz="2800" dirty="0"/>
              <a:t> становится весьма малым (десятые доли микроампер), </a:t>
            </a:r>
            <a:r>
              <a:rPr lang="ru-RU" sz="2800" i="1" dirty="0">
                <a:solidFill>
                  <a:srgbClr val="C00000"/>
                </a:solidFill>
              </a:rPr>
              <a:t>называют напряжением отсечки </a:t>
            </a:r>
            <a:r>
              <a:rPr lang="ru-RU" sz="2800" i="1" dirty="0" err="1">
                <a:solidFill>
                  <a:srgbClr val="C00000"/>
                </a:solidFill>
              </a:rPr>
              <a:t>U</a:t>
            </a:r>
            <a:r>
              <a:rPr lang="ru-RU" sz="2800" i="1" baseline="-25000" dirty="0" err="1">
                <a:solidFill>
                  <a:srgbClr val="C00000"/>
                </a:solidFill>
              </a:rPr>
              <a:t>зи</a:t>
            </a:r>
            <a:r>
              <a:rPr lang="ru-RU" sz="2800" i="1" baseline="-25000" dirty="0">
                <a:solidFill>
                  <a:srgbClr val="C00000"/>
                </a:solidFill>
              </a:rPr>
              <a:t> </a:t>
            </a:r>
            <a:r>
              <a:rPr lang="ru-RU" sz="2800" i="1" baseline="-25000" dirty="0" err="1">
                <a:solidFill>
                  <a:srgbClr val="C00000"/>
                </a:solidFill>
              </a:rPr>
              <a:t>отс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05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6000" y="736787"/>
            <a:ext cx="7200000" cy="538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4048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2" y="734550"/>
            <a:ext cx="7200000" cy="53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4998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624" y="764704"/>
            <a:ext cx="7200000" cy="538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069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1847528" y="764705"/>
            <a:ext cx="8532440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6000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srgbClr val="C00000"/>
                </a:solidFill>
                <a:ea typeface="Times New Roman" pitchFamily="18" charset="0"/>
                <a:cs typeface="Times New Roman" pitchFamily="18" charset="0"/>
              </a:rPr>
              <a:t>Основные параметры</a:t>
            </a:r>
            <a:r>
              <a:rPr lang="ru-RU" sz="28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максимальный ток стока </a:t>
            </a:r>
            <a:r>
              <a:rPr lang="ru-RU" sz="28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</a:t>
            </a:r>
            <a:r>
              <a:rPr lang="ru-RU" sz="2800" baseline="-30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с</a:t>
            </a:r>
            <a:r>
              <a:rPr lang="ru-RU" sz="2800" baseline="-30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800" baseline="-30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max</a:t>
            </a:r>
            <a:r>
              <a:rPr lang="ru-RU" sz="2800" baseline="-30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(при </a:t>
            </a:r>
            <a:r>
              <a:rPr lang="ru-RU" sz="28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U</a:t>
            </a:r>
            <a:r>
              <a:rPr lang="ru-RU" sz="2800" baseline="-30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зи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= 0);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- максимальное напряжение сток-исток </a:t>
            </a:r>
            <a:r>
              <a:rPr lang="ru-RU" sz="28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U</a:t>
            </a:r>
            <a:r>
              <a:rPr lang="ru-RU" sz="2800" baseline="-30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си.</a:t>
            </a:r>
            <a:r>
              <a:rPr lang="ru-RU" sz="2800" baseline="-25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max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;</a:t>
            </a:r>
            <a:b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</a:b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- напряжение отсечки </a:t>
            </a:r>
            <a:r>
              <a:rPr lang="ru-RU" sz="28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U</a:t>
            </a:r>
            <a:r>
              <a:rPr lang="ru-RU" sz="2800" baseline="-30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зи.</a:t>
            </a:r>
            <a:r>
              <a:rPr lang="ru-RU" sz="2800" baseline="-25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отс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cs typeface="Arial" pitchFamily="34" charset="0"/>
            </a:endParaRPr>
          </a:p>
          <a:p>
            <a:pPr indent="360000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- 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внутреннее (выходное) сопротивление </a:t>
            </a:r>
            <a:r>
              <a:rPr lang="ru-RU" sz="28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r</a:t>
            </a:r>
            <a:r>
              <a:rPr lang="ru-RU" sz="2800" baseline="-30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indent="36000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Внутреннее (выходное) сопротивление </a:t>
            </a:r>
            <a:r>
              <a:rPr lang="ru-RU" sz="28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r</a:t>
            </a:r>
            <a:r>
              <a:rPr lang="ru-RU" sz="2800" baseline="-30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− представляет собой сопротивление транзистора между стоком и истоком (сопротивление канала) для переменного тока:</a:t>
            </a:r>
            <a:r>
              <a:rPr lang="ru-RU" sz="2800" dirty="0"/>
              <a:t>  </a:t>
            </a:r>
          </a:p>
          <a:p>
            <a:pPr indent="3600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800" dirty="0"/>
          </a:p>
          <a:p>
            <a:pPr indent="3600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800" dirty="0"/>
          </a:p>
          <a:p>
            <a:pPr indent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при </a:t>
            </a:r>
            <a:r>
              <a:rPr lang="ru-RU" sz="2800" dirty="0" err="1"/>
              <a:t>U</a:t>
            </a:r>
            <a:r>
              <a:rPr lang="ru-RU" sz="2800" baseline="-25000" dirty="0" err="1"/>
              <a:t>зи</a:t>
            </a:r>
            <a:r>
              <a:rPr lang="ru-RU" sz="2800" dirty="0"/>
              <a:t> = </a:t>
            </a:r>
            <a:r>
              <a:rPr lang="ru-RU" sz="2800" dirty="0" err="1"/>
              <a:t>const</a:t>
            </a:r>
            <a:r>
              <a:rPr lang="ru-RU" sz="2800" dirty="0"/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Рисунок 12" descr="http://www.coolreferat.com/dopb207713.zi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888" y="4509120"/>
            <a:ext cx="136815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939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919536" y="1292661"/>
            <a:ext cx="849694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360000" algn="just"/>
            <a:r>
              <a:rPr lang="ru-RU" sz="2800" i="1" dirty="0">
                <a:solidFill>
                  <a:srgbClr val="C00000"/>
                </a:solidFill>
              </a:rPr>
              <a:t>Полевым транзистором </a:t>
            </a:r>
            <a:r>
              <a:rPr lang="ru-RU" sz="2800" dirty="0"/>
              <a:t>называется полупроводниковый прибор, управление током которого основано на зависимости электрического сопротивления токопроводящего слоя от напряженности поперечного электрического поля.</a:t>
            </a:r>
          </a:p>
          <a:p>
            <a:pPr indent="360000" algn="just"/>
            <a:r>
              <a:rPr lang="ru-RU" sz="2800" dirty="0"/>
              <a:t> В отличие от биполярного ток полевого транзистора </a:t>
            </a:r>
            <a:r>
              <a:rPr lang="ru-RU" sz="2800" i="1" dirty="0">
                <a:solidFill>
                  <a:srgbClr val="C00000"/>
                </a:solidFill>
              </a:rPr>
              <a:t>обусловлен потоком основных носителей</a:t>
            </a:r>
            <a:r>
              <a:rPr lang="ru-RU" sz="2800" dirty="0"/>
              <a:t>, т.е. основан на использовании носителей заряда только одного знака (электронов или дырок). </a:t>
            </a:r>
            <a:endParaRPr lang="ru-RU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133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Рисунок 5" descr="http://www.coolreferat.com/dopb207714.z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888" y="1052736"/>
            <a:ext cx="1164288" cy="791716"/>
          </a:xfrm>
          <a:prstGeom prst="rect">
            <a:avLst/>
          </a:prstGeom>
          <a:noFill/>
        </p:spPr>
      </p:pic>
      <p:pic>
        <p:nvPicPr>
          <p:cNvPr id="93185" name="Рисунок 6" descr="http://www.coolreferat.com/dopb207715.zi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398" y="3140968"/>
            <a:ext cx="1224626" cy="753616"/>
          </a:xfrm>
          <a:prstGeom prst="rect">
            <a:avLst/>
          </a:prstGeom>
          <a:noFill/>
        </p:spPr>
      </p:pic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333180" y="637338"/>
            <a:ext cx="67330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крутизна </a:t>
            </a:r>
            <a:r>
              <a:rPr lang="ru-RU" sz="2800" dirty="0" err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стоко-затворной</a:t>
            </a: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характеристики: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524000" y="1484785"/>
            <a:ext cx="9144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 </a:t>
            </a:r>
            <a:r>
              <a:rPr lang="ru-RU" sz="2800" dirty="0" err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ru-RU" sz="2800" baseline="-30000" dirty="0" err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си</a:t>
            </a: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ru-RU" sz="2800" dirty="0" err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отображает влияние напряжение затвора на выходной ток транзистора;</a:t>
            </a:r>
            <a:b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входное сопротивление 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524000" y="3015734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 </a:t>
            </a:r>
            <a:r>
              <a:rPr lang="ru-RU" sz="2800" dirty="0" err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ru-RU" sz="2800" baseline="-30000" dirty="0" err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си</a:t>
            </a: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ru-RU" sz="2800" dirty="0" err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транзистора определяется сопротивлением </a:t>
            </a:r>
            <a:r>
              <a:rPr lang="ru-RU" sz="2800" dirty="0" err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р-n</a:t>
            </a: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 переходов, смещенных в обратном направлении.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Входное сопротивление полевых транзисторов с </a:t>
            </a:r>
            <a:r>
              <a:rPr lang="ru-RU" sz="2800" dirty="0" err="1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р-n</a:t>
            </a: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 переходом довольно велико (достигает единиц и десятков мегаом), что выгодно отличает их от биполярных транзисторов.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79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5480" y="1340769"/>
            <a:ext cx="889248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algn="ctr">
              <a:spcAft>
                <a:spcPts val="600"/>
              </a:spcAft>
            </a:pPr>
            <a:r>
              <a:rPr lang="ru-RU" sz="2800" b="1" dirty="0" smtClean="0">
                <a:solidFill>
                  <a:srgbClr val="C00000"/>
                </a:solidFill>
              </a:rPr>
              <a:t>4. Полевые </a:t>
            </a:r>
            <a:r>
              <a:rPr lang="ru-RU" sz="2800" b="1" dirty="0">
                <a:solidFill>
                  <a:srgbClr val="C00000"/>
                </a:solidFill>
              </a:rPr>
              <a:t>транзисторы с изолированным затвором</a:t>
            </a:r>
          </a:p>
          <a:p>
            <a:pPr indent="720000" algn="ctr">
              <a:spcAft>
                <a:spcPts val="600"/>
              </a:spcAft>
            </a:pPr>
            <a:r>
              <a:rPr lang="ru-RU" sz="2800" b="1" dirty="0">
                <a:solidFill>
                  <a:srgbClr val="C00000"/>
                </a:solidFill>
              </a:rPr>
              <a:t> Устройство и принцип действия </a:t>
            </a:r>
            <a:r>
              <a:rPr lang="ru-RU" sz="2800" dirty="0">
                <a:solidFill>
                  <a:srgbClr val="C00000"/>
                </a:solidFill>
              </a:rPr>
              <a:t/>
            </a:r>
            <a:br>
              <a:rPr lang="ru-RU" sz="2800" dirty="0">
                <a:solidFill>
                  <a:srgbClr val="C00000"/>
                </a:solidFill>
              </a:rPr>
            </a:br>
            <a:r>
              <a:rPr lang="ru-RU" sz="2800" dirty="0"/>
              <a:t>      </a:t>
            </a:r>
          </a:p>
          <a:p>
            <a:pPr indent="720000" algn="just">
              <a:spcAft>
                <a:spcPts val="600"/>
              </a:spcAft>
            </a:pPr>
            <a:r>
              <a:rPr lang="ru-RU" sz="2800" dirty="0"/>
              <a:t>Полевой транзистор с изолированным затвором (МДП - транзистор) – это полевой транзистор, затвор которого отделен в электрическом отношении от канала слоем диэлектрика.</a:t>
            </a:r>
            <a:br>
              <a:rPr lang="ru-RU" sz="2800" dirty="0"/>
            </a:br>
            <a:r>
              <a:rPr lang="ru-RU" sz="28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26788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7568" y="1556792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algn="just">
              <a:spcAft>
                <a:spcPts val="600"/>
              </a:spcAft>
            </a:pPr>
            <a:r>
              <a:rPr lang="ru-RU" sz="2800" i="1" dirty="0">
                <a:solidFill>
                  <a:srgbClr val="C00000"/>
                </a:solidFill>
              </a:rPr>
              <a:t>МДП - транзисторы </a:t>
            </a:r>
            <a:r>
              <a:rPr lang="ru-RU" sz="2800" dirty="0"/>
              <a:t>(структура: металл-диэлектрик-полупроводник) выполняют из кремния. В качестве диэлектрика используют окисел кремния SiO2. отсюда другое название этих транзисторов – </a:t>
            </a:r>
            <a:r>
              <a:rPr lang="ru-RU" sz="2800" i="1" dirty="0">
                <a:solidFill>
                  <a:srgbClr val="C00000"/>
                </a:solidFill>
              </a:rPr>
              <a:t>МОП - транзисторы </a:t>
            </a:r>
            <a:r>
              <a:rPr lang="ru-RU" sz="2800" dirty="0"/>
              <a:t>(структура: металл-окисел-полупроводник). Наличие диэлектрика обеспечивает высокое входное сопротивление  рассматриваемых транзисторов (1012 … 1014 мОм).</a:t>
            </a:r>
          </a:p>
        </p:txBody>
      </p:sp>
    </p:spTree>
    <p:extLst>
      <p:ext uri="{BB962C8B-B14F-4D97-AF65-F5344CB8AC3E}">
        <p14:creationId xmlns:p14="http://schemas.microsoft.com/office/powerpoint/2010/main" val="17826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4741" y="959696"/>
            <a:ext cx="7992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Принцип действия МДП - транзисторов основан на </a:t>
            </a:r>
            <a:r>
              <a:rPr lang="ru-RU" sz="2800" i="1" dirty="0" smtClean="0">
                <a:solidFill>
                  <a:srgbClr val="C00000"/>
                </a:solidFill>
              </a:rPr>
              <a:t>эффекте изменения </a:t>
            </a:r>
            <a:r>
              <a:rPr lang="ru-RU" sz="2800" i="1" dirty="0">
                <a:solidFill>
                  <a:srgbClr val="C00000"/>
                </a:solidFill>
              </a:rPr>
              <a:t>проводимости приповерхностного слоя полупроводника на границе с диэлектриком под воздействием поперечного электрического поля. </a:t>
            </a:r>
          </a:p>
          <a:p>
            <a:pPr indent="360000" algn="just"/>
            <a:r>
              <a:rPr lang="ru-RU" sz="2800" dirty="0"/>
              <a:t>Приповерхностный слой полупроводника является токопроводящим каналом этих транзисторов. </a:t>
            </a:r>
            <a:endParaRPr lang="ru-RU" sz="2800" dirty="0" smtClean="0"/>
          </a:p>
          <a:p>
            <a:pPr indent="360000" algn="just"/>
            <a:r>
              <a:rPr lang="ru-RU" sz="2800" dirty="0" smtClean="0"/>
              <a:t>МДП </a:t>
            </a:r>
            <a:r>
              <a:rPr lang="ru-RU" sz="2800" dirty="0"/>
              <a:t>- транзисторы выполняют двух типов – </a:t>
            </a:r>
            <a:r>
              <a:rPr lang="ru-RU" sz="2800" i="1" dirty="0">
                <a:solidFill>
                  <a:srgbClr val="C00000"/>
                </a:solidFill>
              </a:rPr>
              <a:t>со встроенным и с индуцированным каналом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06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51374" y="1548715"/>
            <a:ext cx="36696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Рассмотрим особенности МДП - транзисторов со встроенным каналом. Конструкция такого транзистора с каналом n-типа показана на рис.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50" y="1433383"/>
            <a:ext cx="4353519" cy="39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8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72216" y="640977"/>
            <a:ext cx="52392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 smtClean="0"/>
              <a:t>В исходной пластинке кремния р- типа с относительно высоким удельным сопротивлением, которую </a:t>
            </a:r>
            <a:r>
              <a:rPr lang="ru-RU" sz="2800" i="1" dirty="0" smtClean="0">
                <a:solidFill>
                  <a:srgbClr val="C00000"/>
                </a:solidFill>
              </a:rPr>
              <a:t>называют подложкой</a:t>
            </a:r>
            <a:r>
              <a:rPr lang="ru-RU" sz="2800" dirty="0" smtClean="0"/>
              <a:t>, с помощью диффузионной технологии созданы две сильнолегированные области с противоположным типом электропроводности – n. </a:t>
            </a:r>
          </a:p>
          <a:p>
            <a:pPr indent="360000" algn="just"/>
            <a:r>
              <a:rPr lang="ru-RU" sz="2800" dirty="0" smtClean="0"/>
              <a:t>На эти области нанесены металлические электроды – </a:t>
            </a:r>
            <a:r>
              <a:rPr lang="ru-RU" sz="2800" dirty="0" smtClean="0">
                <a:solidFill>
                  <a:srgbClr val="C00000"/>
                </a:solidFill>
              </a:rPr>
              <a:t>исток и сток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16" y="1622858"/>
            <a:ext cx="3600000" cy="32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7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16" y="1622858"/>
            <a:ext cx="3600000" cy="325745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95783" y="620093"/>
            <a:ext cx="48520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Между истоком и стоком имеется тонкий приповерхностный канал с электропроводностью n- типа. Поверхность кристалла полупроводника между истоком и стоком покрыта тонким слоем (порядка 0,1 мкм) диэлектрика. На слой диэлектрика нанесен металлический электрод – </a:t>
            </a:r>
            <a:r>
              <a:rPr lang="ru-RU" sz="2800" i="1" dirty="0" smtClean="0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затвор</a:t>
            </a:r>
            <a:r>
              <a:rPr lang="ru-RU" sz="28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</a:t>
            </a:r>
            <a:endParaRPr lang="ru-RU" sz="2800" dirty="0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5528951" y="1912755"/>
            <a:ext cx="474363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6000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Наличие </a:t>
            </a:r>
            <a:r>
              <a:rPr lang="ru-RU" sz="28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слоя диэлектрика позволяет в таком полевом транзисторе подавать на затвор управляющее напряжение обеих полярностей.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16" y="1622858"/>
            <a:ext cx="3600000" cy="32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07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8" y="1556792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При подаче на затвор положительного напряжения, электрическим полем, которое при этом создается, дырки из канала будут выталкиваться в подложку, а электроны вытягиваться из подложки в канал. </a:t>
            </a:r>
          </a:p>
          <a:p>
            <a:pPr indent="360000" algn="just"/>
            <a:r>
              <a:rPr lang="ru-RU" sz="2800" dirty="0"/>
              <a:t>Канал обогащается основными носителями заряда – электронами, его проводимость увеличивается и ток стока возрастает. Этот режим </a:t>
            </a:r>
            <a:r>
              <a:rPr lang="ru-RU" sz="2800" i="1" dirty="0">
                <a:solidFill>
                  <a:srgbClr val="C00000"/>
                </a:solidFill>
              </a:rPr>
              <a:t>называют режимом обогащения.</a:t>
            </a:r>
          </a:p>
        </p:txBody>
      </p:sp>
    </p:spTree>
    <p:extLst>
      <p:ext uri="{BB962C8B-B14F-4D97-AF65-F5344CB8AC3E}">
        <p14:creationId xmlns:p14="http://schemas.microsoft.com/office/powerpoint/2010/main" val="381588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3552" y="1196753"/>
            <a:ext cx="820891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При подаче на затвор напряжения, отрицательного относительно истока, в канале создается электрическое поле, под влиянием которого электроны выталкиваются из канала в подложку, а дырки втягиваются из подложки в канал. </a:t>
            </a:r>
          </a:p>
          <a:p>
            <a:pPr indent="360000" algn="just"/>
            <a:r>
              <a:rPr lang="ru-RU" sz="2800" dirty="0"/>
              <a:t>Канал </a:t>
            </a:r>
            <a:r>
              <a:rPr lang="ru-RU" sz="2800" i="1" dirty="0">
                <a:solidFill>
                  <a:srgbClr val="C00000"/>
                </a:solidFill>
              </a:rPr>
              <a:t>обедняется</a:t>
            </a:r>
            <a:r>
              <a:rPr lang="ru-RU" sz="2800" dirty="0"/>
              <a:t> основными носителями заряда, его проводимость уменьшается и ток стока уменьшается. </a:t>
            </a:r>
          </a:p>
          <a:p>
            <a:pPr indent="360000" algn="just"/>
            <a:r>
              <a:rPr lang="ru-RU" sz="2800" dirty="0"/>
              <a:t>Такой режим транзистора </a:t>
            </a:r>
            <a:r>
              <a:rPr lang="ru-RU" sz="2800" i="1" dirty="0">
                <a:solidFill>
                  <a:srgbClr val="C00000"/>
                </a:solidFill>
              </a:rPr>
              <a:t>называют режимом обеднения.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1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544" y="1124744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ru-RU" sz="2800" dirty="0"/>
              <a:t>Управление током в полевых транзисторах осуществляется изменением проводимости канала, через который протекает ток транзистора под воздействием электрического поля. Вследствие этого транзисторы называют </a:t>
            </a:r>
            <a:r>
              <a:rPr lang="ru-RU" sz="2800" i="1" dirty="0">
                <a:solidFill>
                  <a:srgbClr val="C00000"/>
                </a:solidFill>
              </a:rPr>
              <a:t>полевыми</a:t>
            </a:r>
            <a:r>
              <a:rPr lang="ru-RU" sz="2800" dirty="0"/>
              <a:t>.</a:t>
            </a:r>
          </a:p>
          <a:p>
            <a:pPr indent="360000"/>
            <a:r>
              <a:rPr lang="ru-RU" sz="2800" dirty="0"/>
              <a:t>Электроды  полевого  транзистора  называют </a:t>
            </a:r>
            <a:r>
              <a:rPr lang="ru-RU" sz="2800" i="1" dirty="0">
                <a:solidFill>
                  <a:srgbClr val="FF0000"/>
                </a:solidFill>
              </a:rPr>
              <a:t>истоком</a:t>
            </a:r>
            <a:r>
              <a:rPr lang="ru-RU" sz="2800" dirty="0"/>
              <a:t> (И), </a:t>
            </a:r>
            <a:r>
              <a:rPr lang="ru-RU" sz="2800" i="1" dirty="0">
                <a:solidFill>
                  <a:srgbClr val="002060"/>
                </a:solidFill>
              </a:rPr>
              <a:t>стоком</a:t>
            </a:r>
            <a:r>
              <a:rPr lang="ru-RU" sz="2800" dirty="0"/>
              <a:t> (С) и </a:t>
            </a:r>
            <a:r>
              <a:rPr lang="ru-RU" sz="2800" i="1" dirty="0">
                <a:solidFill>
                  <a:schemeClr val="accent3">
                    <a:lumMod val="50000"/>
                  </a:schemeClr>
                </a:solidFill>
              </a:rPr>
              <a:t>затвором</a:t>
            </a:r>
            <a:r>
              <a:rPr lang="ru-RU" sz="2800" dirty="0"/>
              <a:t> (З).</a:t>
            </a:r>
          </a:p>
          <a:p>
            <a:pPr indent="360000"/>
            <a:r>
              <a:rPr lang="ru-RU" sz="2800" dirty="0"/>
              <a:t>Управляющее напряжение прикладывается между затвором и истоком.  От напряжения между затвором и истоком зависит проводимость канала,  следовательно,  и величина тока. </a:t>
            </a:r>
          </a:p>
        </p:txBody>
      </p:sp>
    </p:spTree>
    <p:extLst>
      <p:ext uri="{BB962C8B-B14F-4D97-AF65-F5344CB8AC3E}">
        <p14:creationId xmlns:p14="http://schemas.microsoft.com/office/powerpoint/2010/main" val="2034298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5720" y="1975189"/>
            <a:ext cx="82809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В таких транзисторах при </a:t>
            </a:r>
            <a:r>
              <a:rPr lang="ru-RU" sz="2800" dirty="0" err="1"/>
              <a:t>U</a:t>
            </a:r>
            <a:r>
              <a:rPr lang="ru-RU" sz="2800" baseline="-25000" dirty="0" err="1"/>
              <a:t>зи</a:t>
            </a:r>
            <a:r>
              <a:rPr lang="ru-RU" sz="2800" dirty="0"/>
              <a:t> = 0, если приложить напряжение между стоком и истоком (</a:t>
            </a:r>
            <a:r>
              <a:rPr lang="ru-RU" sz="2800" dirty="0" err="1"/>
              <a:t>U</a:t>
            </a:r>
            <a:r>
              <a:rPr lang="ru-RU" sz="2800" baseline="-25000" dirty="0" err="1"/>
              <a:t>си</a:t>
            </a:r>
            <a:r>
              <a:rPr lang="ru-RU" sz="2800" dirty="0"/>
              <a:t> &gt; 0), протекает ток стока </a:t>
            </a:r>
            <a:r>
              <a:rPr lang="ru-RU" sz="2800" dirty="0" err="1"/>
              <a:t>I</a:t>
            </a:r>
            <a:r>
              <a:rPr lang="ru-RU" sz="2800" baseline="-25000" dirty="0" err="1"/>
              <a:t>с</a:t>
            </a:r>
            <a:r>
              <a:rPr lang="ru-RU" sz="2800" baseline="-25000" dirty="0"/>
              <a:t> </a:t>
            </a:r>
            <a:r>
              <a:rPr lang="ru-RU" sz="2800" baseline="-25000" dirty="0" err="1"/>
              <a:t>нач</a:t>
            </a:r>
            <a:r>
              <a:rPr lang="ru-RU" sz="2800" dirty="0"/>
              <a:t>, </a:t>
            </a:r>
            <a:r>
              <a:rPr lang="ru-RU" sz="2800" i="1" dirty="0">
                <a:solidFill>
                  <a:srgbClr val="C00000"/>
                </a:solidFill>
              </a:rPr>
              <a:t>называемый начальными</a:t>
            </a:r>
            <a:r>
              <a:rPr lang="ru-RU" sz="2800" dirty="0"/>
              <a:t>, представляющий собой поток электронов.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43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688386"/>
            <a:ext cx="7308304" cy="548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8923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705094"/>
            <a:ext cx="6978528" cy="524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4306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4182" y="662505"/>
            <a:ext cx="7058207" cy="533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8198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04" y="1351004"/>
            <a:ext cx="3856128" cy="458240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778421" y="698842"/>
            <a:ext cx="6759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u="none" strike="noStrike" baseline="0" dirty="0" smtClean="0">
                <a:solidFill>
                  <a:srgbClr val="C00000"/>
                </a:solidFill>
              </a:rPr>
              <a:t>МОП-транзисторы с встроенным каналом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44584" y="1443841"/>
            <a:ext cx="4604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baseline="0" dirty="0" smtClean="0"/>
              <a:t>Структура МОП-транзистора с встроенным каналом </a:t>
            </a:r>
            <a:r>
              <a:rPr lang="ru-RU" sz="2800" b="0" i="1" u="none" strike="noStrike" baseline="0" dirty="0" smtClean="0"/>
              <a:t>n-</a:t>
            </a:r>
            <a:r>
              <a:rPr lang="ru-RU" sz="2800" b="0" i="0" u="none" strike="noStrike" baseline="0" dirty="0" smtClean="0"/>
              <a:t>типа показана на рис.  Подложка (кристалл кремния </a:t>
            </a:r>
            <a:r>
              <a:rPr lang="ru-RU" sz="2800" b="0" i="1" u="none" strike="noStrike" baseline="0" dirty="0" smtClean="0"/>
              <a:t>p</a:t>
            </a:r>
            <a:r>
              <a:rPr lang="ru-RU" sz="2800" b="0" i="0" u="none" strike="noStrike" baseline="0" dirty="0" smtClean="0"/>
              <a:t>-типа) служит для создания на ней канала </a:t>
            </a:r>
            <a:r>
              <a:rPr lang="ru-RU" sz="2800" b="0" i="1" u="none" strike="noStrike" baseline="0" dirty="0" smtClean="0"/>
              <a:t>n</a:t>
            </a:r>
            <a:r>
              <a:rPr lang="ru-RU" sz="2800" b="0" i="0" u="none" strike="noStrike" baseline="0" dirty="0" smtClean="0"/>
              <a:t>-типа. У МОП-транзисторов имеется дополнительный вывод от подложки.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307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0432" y="896364"/>
            <a:ext cx="46955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0" i="0" u="none" strike="noStrike" baseline="0" dirty="0" smtClean="0"/>
              <a:t>Металлический затвор отделен от полупроводника слоем диэлектрика. Области стока и истока легированы сильнее, чем канал, и обозначены </a:t>
            </a:r>
            <a:r>
              <a:rPr lang="ru-RU" sz="2800" b="0" i="1" u="none" strike="noStrike" baseline="0" dirty="0" smtClean="0"/>
              <a:t>n</a:t>
            </a:r>
            <a:r>
              <a:rPr lang="ru-RU" sz="2800" b="0" i="0" u="none" strike="noStrike" baseline="0" dirty="0" smtClean="0"/>
              <a:t>+ .</a:t>
            </a:r>
          </a:p>
          <a:p>
            <a:pPr algn="just"/>
            <a:r>
              <a:rPr lang="ru-RU" sz="2800" dirty="0"/>
              <a:t>В качестве диэлектрика используется слой двуокиси кремния </a:t>
            </a:r>
            <a:r>
              <a:rPr lang="ru-RU" sz="2800" dirty="0" smtClean="0"/>
              <a:t>толщиной 0.002 – 0.05 </a:t>
            </a:r>
            <a:r>
              <a:rPr lang="ru-RU" sz="2800" dirty="0"/>
              <a:t>мкм, выращиваемый на поверхности кремния </a:t>
            </a:r>
            <a:r>
              <a:rPr lang="ru-RU" sz="2800" i="1" dirty="0"/>
              <a:t>n-</a:t>
            </a:r>
            <a:r>
              <a:rPr lang="ru-RU" sz="2800" dirty="0"/>
              <a:t>типа.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93" y="1309815"/>
            <a:ext cx="3856128" cy="45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27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95" y="1334366"/>
            <a:ext cx="3960000" cy="368815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75128" y="977840"/>
            <a:ext cx="47516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0" i="0" u="none" strike="noStrike" baseline="0" dirty="0" smtClean="0"/>
              <a:t>При подаче отрицательного напряжения на затвор металлический электрод затвора заряжается отрицательно. </a:t>
            </a:r>
          </a:p>
          <a:p>
            <a:pPr indent="457200" algn="just"/>
            <a:r>
              <a:rPr lang="ru-RU" sz="2800" b="0" i="0" u="none" strike="noStrike" baseline="0" dirty="0" smtClean="0"/>
              <a:t>У прилегающей к диэлектрику поверхности канала образуется обедненный слой. Ширина обедненного слоя зависит от напряжения </a:t>
            </a:r>
            <a:r>
              <a:rPr lang="ru-RU" sz="2800" b="0" i="1" u="none" strike="noStrike" baseline="0" dirty="0" err="1" smtClean="0"/>
              <a:t>U</a:t>
            </a:r>
            <a:r>
              <a:rPr lang="ru-RU" sz="2800" b="0" i="0" u="none" strike="noStrike" baseline="-25000" dirty="0" err="1" smtClean="0"/>
              <a:t>зи</a:t>
            </a:r>
            <a:r>
              <a:rPr lang="ru-RU" sz="2800" b="0" i="0" u="none" strike="noStrike" baseline="0" dirty="0" smtClean="0"/>
              <a:t> 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8764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77755" y="1659285"/>
            <a:ext cx="8657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0" i="0" u="none" strike="noStrike" baseline="0" dirty="0" smtClean="0"/>
              <a:t>Такой режим работы МОП-транзистора, </a:t>
            </a:r>
            <a:r>
              <a:rPr lang="ru-RU" sz="2800" b="0" i="0" u="none" strike="noStrike" baseline="0" dirty="0" err="1" smtClean="0"/>
              <a:t>когдаконцентрация</a:t>
            </a:r>
            <a:r>
              <a:rPr lang="ru-RU" sz="2800" b="0" i="0" u="none" strike="noStrike" baseline="0" dirty="0" smtClean="0"/>
              <a:t> носителей в канале меньше равновесной, называют </a:t>
            </a:r>
            <a:r>
              <a:rPr lang="ru-RU" sz="2800" b="0" i="1" u="none" strike="noStrike" baseline="0" dirty="0" smtClean="0">
                <a:solidFill>
                  <a:srgbClr val="C00000"/>
                </a:solidFill>
              </a:rPr>
              <a:t>режимом обеднения. </a:t>
            </a:r>
          </a:p>
          <a:p>
            <a:pPr indent="457200" algn="just"/>
            <a:r>
              <a:rPr lang="ru-RU" sz="2800" b="0" i="0" u="none" strike="noStrike" baseline="0" dirty="0" smtClean="0"/>
              <a:t>При некоторой величине отрицательного напряжения </a:t>
            </a:r>
            <a:r>
              <a:rPr lang="ru-RU" sz="2800" b="0" i="1" u="none" strike="noStrike" baseline="0" dirty="0" err="1" smtClean="0"/>
              <a:t>U</a:t>
            </a:r>
            <a:r>
              <a:rPr lang="ru-RU" sz="2800" b="0" i="0" u="none" strike="noStrike" baseline="0" dirty="0" err="1" smtClean="0"/>
              <a:t>зи</a:t>
            </a:r>
            <a:r>
              <a:rPr lang="ru-RU" sz="2800" b="0" i="0" u="none" strike="noStrike" baseline="0" dirty="0" smtClean="0"/>
              <a:t> канал полностью перекрывается обедненным слоем и ток прекращается. Это напряжение называют </a:t>
            </a:r>
            <a:r>
              <a:rPr lang="ru-RU" sz="2800" b="0" i="1" u="none" strike="noStrike" baseline="0" dirty="0" smtClean="0">
                <a:solidFill>
                  <a:srgbClr val="C00000"/>
                </a:solidFill>
              </a:rPr>
              <a:t>напряжением отсечки </a:t>
            </a:r>
            <a:r>
              <a:rPr lang="ru-RU" sz="2800" b="0" i="0" u="none" strike="noStrike" baseline="0" dirty="0" smtClean="0"/>
              <a:t>МОП-транзистора с встроенным каналом и обозначают </a:t>
            </a:r>
            <a:r>
              <a:rPr lang="ru-RU" sz="2800" b="0" i="1" u="none" strike="noStrike" baseline="0" dirty="0" err="1" smtClean="0"/>
              <a:t>U</a:t>
            </a:r>
            <a:r>
              <a:rPr lang="ru-RU" sz="2800" b="0" i="0" u="none" strike="noStrike" baseline="-25000" dirty="0" err="1" smtClean="0"/>
              <a:t>отс</a:t>
            </a:r>
            <a:r>
              <a:rPr lang="ru-RU" sz="2800" b="0" i="0" u="none" strike="noStrike" baseline="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1351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3723" y="1307404"/>
            <a:ext cx="7903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0" i="0" u="none" strike="noStrike" baseline="0" dirty="0" smtClean="0"/>
              <a:t>Ток МОП-транзистора с встроенным каналом при нулевом напряжении на затворе имеет ненулевое значение, называемое </a:t>
            </a:r>
            <a:r>
              <a:rPr lang="ru-RU" sz="2800" b="0" i="1" u="none" strike="noStrike" baseline="0" dirty="0" smtClean="0">
                <a:solidFill>
                  <a:srgbClr val="C00000"/>
                </a:solidFill>
              </a:rPr>
              <a:t>начальным </a:t>
            </a:r>
            <a:r>
              <a:rPr lang="ru-RU" sz="2800" b="0" i="1" u="none" strike="noStrike" baseline="0" dirty="0" err="1" smtClean="0">
                <a:solidFill>
                  <a:srgbClr val="C00000"/>
                </a:solidFill>
              </a:rPr>
              <a:t>I</a:t>
            </a:r>
            <a:r>
              <a:rPr lang="ru-RU" sz="2800" b="0" i="0" u="none" strike="noStrike" baseline="-25000" dirty="0" err="1" smtClean="0">
                <a:solidFill>
                  <a:srgbClr val="C00000"/>
                </a:solidFill>
              </a:rPr>
              <a:t>снач</a:t>
            </a:r>
            <a:r>
              <a:rPr lang="ru-RU" sz="2800" b="0" i="0" u="none" strike="noStrike" baseline="0" dirty="0" smtClean="0"/>
              <a:t>. Если </a:t>
            </a:r>
            <a:r>
              <a:rPr lang="ru-RU" sz="2800" u="none" strike="noStrike" dirty="0" err="1" smtClean="0"/>
              <a:t>U</a:t>
            </a:r>
            <a:r>
              <a:rPr lang="ru-RU" sz="2800" b="0" i="0" u="none" strike="noStrike" baseline="-25000" dirty="0" err="1" smtClean="0"/>
              <a:t>зи</a:t>
            </a:r>
            <a:r>
              <a:rPr lang="ru-RU" sz="2800" b="0" i="0" u="none" strike="noStrike" baseline="0" dirty="0" smtClean="0"/>
              <a:t> &gt; 0, число электронов в канале увеличивается. Это приводит к увеличению проводимости канала. Такой режим работы транзистора с встроенным каналом, при котором концентрация носителей в канале больше равновесной, называют </a:t>
            </a:r>
            <a:r>
              <a:rPr lang="ru-RU" sz="2800" b="0" i="1" u="none" strike="noStrike" baseline="0" dirty="0" smtClean="0">
                <a:solidFill>
                  <a:srgbClr val="C00000"/>
                </a:solidFill>
              </a:rPr>
              <a:t>режимом обогащения</a:t>
            </a:r>
            <a:r>
              <a:rPr lang="ru-RU" sz="2800" b="0" i="0" u="none" strike="noStrike" baseline="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8042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141" y="681828"/>
            <a:ext cx="7260456" cy="529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4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5520" y="1700808"/>
            <a:ext cx="8604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Таким образом,  полевой транзистор можно рассматривать как </a:t>
            </a:r>
            <a:r>
              <a:rPr lang="ru-RU" sz="2800" i="1" dirty="0">
                <a:solidFill>
                  <a:srgbClr val="C00000"/>
                </a:solidFill>
              </a:rPr>
              <a:t>источник тока,  управляемый напряжением затвор-исток</a:t>
            </a:r>
            <a:r>
              <a:rPr lang="ru-RU" sz="2800" dirty="0"/>
              <a:t>.  </a:t>
            </a:r>
          </a:p>
          <a:p>
            <a:pPr indent="360000" algn="just"/>
            <a:r>
              <a:rPr lang="ru-RU" sz="2800" dirty="0"/>
              <a:t>Если амплитуда  изменения  управляющего  сигнала  достаточно велика,  сопротивление канала может изменяться в очень больших пределах.  В этом случае полевой транзистор можно использовать </a:t>
            </a:r>
            <a:r>
              <a:rPr lang="ru-RU" sz="2800" i="1" dirty="0">
                <a:solidFill>
                  <a:srgbClr val="C00000"/>
                </a:solidFill>
              </a:rPr>
              <a:t>в качестве электронного ключа.</a:t>
            </a:r>
          </a:p>
        </p:txBody>
      </p:sp>
    </p:spTree>
    <p:extLst>
      <p:ext uri="{BB962C8B-B14F-4D97-AF65-F5344CB8AC3E}">
        <p14:creationId xmlns:p14="http://schemas.microsoft.com/office/powerpoint/2010/main" val="2733438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692696"/>
            <a:ext cx="7164288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369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6041" y="814400"/>
            <a:ext cx="6972267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4487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799" y="2337196"/>
            <a:ext cx="76529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ru-RU" sz="2800" dirty="0" smtClean="0">
                <a:effectLst/>
                <a:ea typeface="Times New Roman" panose="02020603050405020304" pitchFamily="18" charset="0"/>
              </a:rPr>
              <a:t>Мощные полевые транзисторы с вертикальным каналом широко применяются в устройствах управления мощной нагрузкой, импульсных источниках питания при максимальным напряжением сток</a:t>
            </a:r>
            <a:r>
              <a:rPr lang="ru-RU" sz="2800" spc="-2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–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исток до </a:t>
            </a:r>
            <a:r>
              <a:rPr lang="ru-RU" sz="2800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1000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В.  Их обычно  называют </a:t>
            </a:r>
            <a:r>
              <a:rPr lang="en-US" sz="2800" dirty="0" smtClean="0">
                <a:effectLst/>
                <a:ea typeface="Times New Roman" panose="02020603050405020304" pitchFamily="18" charset="0"/>
              </a:rPr>
              <a:t>MOSFET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-транзисторы.</a:t>
            </a:r>
            <a:endParaRPr lang="ru-RU" sz="2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40476" y="1087565"/>
            <a:ext cx="7562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Мощные полевые транзисторы с вертикальным каналом 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6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8097" y="919769"/>
            <a:ext cx="84849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en-US" sz="2800" b="1" i="1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MOSFET</a:t>
            </a:r>
            <a:r>
              <a:rPr lang="en-US" sz="2800" b="1" i="1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ru-RU" sz="2800" spc="-2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–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это аббревиатура от английского словосочетания </a:t>
            </a:r>
            <a:r>
              <a:rPr lang="en-US" sz="2800" dirty="0" smtClean="0">
                <a:effectLst/>
                <a:ea typeface="Times New Roman" panose="02020603050405020304" pitchFamily="18" charset="0"/>
              </a:rPr>
              <a:t>Metal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-</a:t>
            </a:r>
            <a:r>
              <a:rPr lang="en-US" sz="2800" dirty="0" smtClean="0">
                <a:effectLst/>
                <a:ea typeface="Times New Roman" panose="02020603050405020304" pitchFamily="18" charset="0"/>
              </a:rPr>
              <a:t>Oxide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-</a:t>
            </a:r>
            <a:r>
              <a:rPr lang="en-US" sz="2800" dirty="0" smtClean="0">
                <a:effectLst/>
                <a:ea typeface="Times New Roman" panose="02020603050405020304" pitchFamily="18" charset="0"/>
              </a:rPr>
              <a:t>Semiconductor Field Effect Transistor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(металл-оксидные полупроводниковые полевые транзисторы)</a:t>
            </a:r>
            <a:r>
              <a:rPr lang="ru-RU" sz="2800" b="1" i="1" dirty="0" smtClean="0">
                <a:effectLst/>
                <a:ea typeface="Times New Roman" panose="02020603050405020304" pitchFamily="18" charset="0"/>
              </a:rPr>
              <a:t>.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Данный класс транзисторов отличается, прежде всего, </a:t>
            </a:r>
            <a:r>
              <a:rPr lang="ru-RU" sz="2800" i="1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минимальной мощностью управления 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при значительной выходной (сотни ватт), чрезвычайно малым значением сопротивления в открытом состоянии (десятые доли Ома при выходном токе в десятки ампер), а следовательно, минимальной мощностью, выделяющейся на транзисторе в виде тепла. </a:t>
            </a:r>
            <a:endParaRPr lang="ru-RU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9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38933" y="4507811"/>
            <a:ext cx="90771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effectLst/>
                <a:ea typeface="Times New Roman" panose="02020603050405020304" pitchFamily="18" charset="0"/>
              </a:rPr>
              <a:t>Структура полевого транзистора с вертикальным каналом:   1- </a:t>
            </a:r>
            <a:r>
              <a:rPr lang="en-US" sz="2800" dirty="0" smtClean="0">
                <a:effectLst/>
                <a:ea typeface="Times New Roman" panose="02020603050405020304" pitchFamily="18" charset="0"/>
              </a:rPr>
              <a:t>SO</a:t>
            </a:r>
            <a:r>
              <a:rPr lang="ru-RU" sz="2800" baseline="-25000" dirty="0" smtClean="0">
                <a:effectLst/>
                <a:ea typeface="Times New Roman" panose="02020603050405020304" pitchFamily="18" charset="0"/>
              </a:rPr>
              <a:t>2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, 2 – контакт истока, 3 – </a:t>
            </a:r>
            <a:r>
              <a:rPr lang="ru-RU" sz="2800" dirty="0" err="1" smtClean="0">
                <a:effectLst/>
                <a:ea typeface="Times New Roman" panose="02020603050405020304" pitchFamily="18" charset="0"/>
              </a:rPr>
              <a:t>поликремниевый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затвор,  4 – контакт затвора, 5 – контакт стока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561" y="1416909"/>
            <a:ext cx="5560541" cy="3090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844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Microsemi PowerMOSFETP1 Fig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88" y="1534297"/>
            <a:ext cx="5577735" cy="378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526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2237" y="1228397"/>
            <a:ext cx="84108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 smtClean="0">
                <a:effectLst/>
                <a:ea typeface="Times New Roman" panose="02020603050405020304" pitchFamily="18" charset="0"/>
              </a:rPr>
              <a:t>В зависимости от области применения (низкие напряжения и большие токи или высокие напряжения и жесткие требования к динамическим характеристикам) разработаны различные технологии изготовления  MOSFET-транзисторов. Технология </a:t>
            </a:r>
            <a:r>
              <a:rPr lang="ru-RU" sz="2800" dirty="0" err="1" smtClean="0">
                <a:effectLst/>
                <a:ea typeface="Times New Roman" panose="02020603050405020304" pitchFamily="18" charset="0"/>
              </a:rPr>
              <a:t>MDmesh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(</a:t>
            </a:r>
            <a:r>
              <a:rPr lang="ru-RU" sz="2800" dirty="0" err="1" smtClean="0">
                <a:effectLst/>
                <a:ea typeface="Times New Roman" panose="02020603050405020304" pitchFamily="18" charset="0"/>
              </a:rPr>
              <a:t>Multiple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ru-RU" sz="2800" dirty="0" err="1" smtClean="0">
                <a:effectLst/>
                <a:ea typeface="Times New Roman" panose="02020603050405020304" pitchFamily="18" charset="0"/>
              </a:rPr>
              <a:t>Drain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ru-RU" sz="2800" dirty="0" err="1" smtClean="0">
                <a:effectLst/>
                <a:ea typeface="Times New Roman" panose="02020603050405020304" pitchFamily="18" charset="0"/>
              </a:rPr>
              <a:t>mesh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) и </a:t>
            </a:r>
            <a:r>
              <a:rPr lang="ru-RU" sz="2800" dirty="0" err="1" smtClean="0">
                <a:effectLst/>
                <a:ea typeface="Times New Roman" panose="02020603050405020304" pitchFamily="18" charset="0"/>
              </a:rPr>
              <a:t>STripFET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фирмы </a:t>
            </a:r>
            <a:r>
              <a:rPr lang="ru-RU" sz="2800" dirty="0" err="1" smtClean="0">
                <a:effectLst/>
                <a:ea typeface="Times New Roman" panose="02020603050405020304" pitchFamily="18" charset="0"/>
              </a:rPr>
              <a:t>STMicroelectronics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основаны на многочисленных вертикальных </a:t>
            </a:r>
            <a:r>
              <a:rPr lang="en-US" sz="2800" i="1" dirty="0" smtClean="0">
                <a:effectLst/>
                <a:ea typeface="Times New Roman" panose="02020603050405020304" pitchFamily="18" charset="0"/>
              </a:rPr>
              <a:t>p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-структурах стока, что значительно уменьшает сопротивление сток/исток в открытом состоянии (RDS ON).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49132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71675" y="1768316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 smtClean="0">
                <a:effectLst/>
                <a:ea typeface="Times New Roman" panose="02020603050405020304" pitchFamily="18" charset="0"/>
              </a:rPr>
              <a:t>Кроме очень низкого RDS ON, новая вертикальная структура кристалла обеспечивает превосходные динамические характеристики </a:t>
            </a:r>
            <a:r>
              <a:rPr lang="ru-RU" sz="2800" i="1" dirty="0" smtClean="0">
                <a:effectLst/>
                <a:ea typeface="Times New Roman" panose="02020603050405020304" pitchFamily="18" charset="0"/>
              </a:rPr>
              <a:t>(</a:t>
            </a:r>
            <a:r>
              <a:rPr lang="ru-RU" sz="2800" i="1" dirty="0" err="1" smtClean="0">
                <a:effectLst/>
                <a:ea typeface="Times New Roman" panose="02020603050405020304" pitchFamily="18" charset="0"/>
              </a:rPr>
              <a:t>dV</a:t>
            </a:r>
            <a:r>
              <a:rPr lang="ru-RU" sz="2800" i="1" dirty="0" smtClean="0">
                <a:effectLst/>
                <a:ea typeface="Times New Roman" panose="02020603050405020304" pitchFamily="18" charset="0"/>
              </a:rPr>
              <a:t>/</a:t>
            </a:r>
            <a:r>
              <a:rPr lang="ru-RU" sz="2800" i="1" dirty="0" err="1" smtClean="0">
                <a:effectLst/>
                <a:ea typeface="Times New Roman" panose="02020603050405020304" pitchFamily="18" charset="0"/>
              </a:rPr>
              <a:t>dt</a:t>
            </a:r>
            <a:r>
              <a:rPr lang="ru-RU" sz="2800" i="1" dirty="0" smtClean="0">
                <a:effectLst/>
                <a:ea typeface="Times New Roman" panose="02020603050405020304" pitchFamily="18" charset="0"/>
              </a:rPr>
              <a:t>).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 Например, низковольтный (20 В) транзистор STV160NF02L рассчитан на токи до 160 А и имеет сопротивление сток/исток в открытом состоянии 0,0016 Ом.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3640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1187" y="1659285"/>
            <a:ext cx="78094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 smtClean="0">
                <a:effectLst/>
                <a:ea typeface="Times New Roman" panose="02020603050405020304" pitchFamily="18" charset="0"/>
              </a:rPr>
              <a:t>MOSFET-транзисторы другой </a:t>
            </a:r>
            <a:r>
              <a:rPr lang="en-US" sz="2800" dirty="0" smtClean="0">
                <a:effectLst/>
                <a:ea typeface="Times New Roman" panose="02020603050405020304" pitchFamily="18" charset="0"/>
              </a:rPr>
              <a:t>Z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-серии, например </a:t>
            </a:r>
            <a:r>
              <a:rPr lang="en-US" sz="2800" dirty="0" smtClean="0">
                <a:effectLst/>
                <a:ea typeface="Times New Roman" panose="02020603050405020304" pitchFamily="18" charset="0"/>
              </a:rPr>
              <a:t>STW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8</a:t>
            </a:r>
            <a:r>
              <a:rPr lang="en-US" sz="2800" dirty="0" smtClean="0">
                <a:effectLst/>
                <a:ea typeface="Times New Roman" panose="02020603050405020304" pitchFamily="18" charset="0"/>
              </a:rPr>
              <a:t>NC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90</a:t>
            </a:r>
            <a:r>
              <a:rPr lang="en-US" sz="2800" dirty="0" smtClean="0">
                <a:effectLst/>
                <a:ea typeface="Times New Roman" panose="02020603050405020304" pitchFamily="18" charset="0"/>
              </a:rPr>
              <a:t>Z</a:t>
            </a:r>
            <a:r>
              <a:rPr lang="ru-RU" sz="2800" dirty="0" smtClean="0">
                <a:effectLst/>
                <a:ea typeface="Times New Roman" panose="02020603050405020304" pitchFamily="18" charset="0"/>
              </a:rPr>
              <a:t>, рассчитаны на напряжения до 900 В, полностью защищены от электростатического пробоя и выбросов напряжения в затворной цепи вследствие переходных процессов., но обеспечивают токи до 7,6 А и имеют сопротивление сток/исток в открытом состоянии 1,38 Ом.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4034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6334" y="1953563"/>
            <a:ext cx="822960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spc="15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Биполярные транзисторы с изолированным затвором </a:t>
            </a:r>
            <a:r>
              <a:rPr lang="ru-RU" sz="2800" spc="-1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ru-RU" sz="2800" spc="-10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БТИЗ</a:t>
            </a:r>
            <a:r>
              <a:rPr lang="ru-RU" sz="2800" spc="-1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 являются новым типом активного прибора, который появился сравнительно</a:t>
            </a:r>
            <a:r>
              <a:rPr lang="ru-RU" sz="2800" spc="-3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недавно. </a:t>
            </a:r>
          </a:p>
          <a:p>
            <a:pPr indent="457200" algn="just">
              <a:spcAft>
                <a:spcPts val="0"/>
              </a:spcAft>
            </a:pPr>
            <a:r>
              <a:rPr lang="ru-RU" sz="2800" spc="-3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Его входные характеристики подобны входным ха</a:t>
            </a:r>
            <a:r>
              <a:rPr lang="ru-RU" sz="2800" spc="-15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рактеристикам полевого транзистора, а выходные </a:t>
            </a:r>
            <a:r>
              <a:rPr lang="ru-RU" sz="2800" spc="-2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– выходным </a:t>
            </a:r>
            <a:r>
              <a:rPr lang="ru-RU" sz="2800" spc="-15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характеристи</a:t>
            </a:r>
            <a:r>
              <a:rPr lang="ru-RU" sz="2800" spc="-3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кам биполярного. </a:t>
            </a:r>
          </a:p>
          <a:p>
            <a:pPr indent="457200" algn="just">
              <a:spcAft>
                <a:spcPts val="0"/>
              </a:spcAft>
            </a:pPr>
            <a:r>
              <a:rPr lang="ru-RU" sz="2800" spc="-3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 литературе этот прибор называют </a:t>
            </a:r>
            <a:r>
              <a:rPr lang="en-US" sz="2800" spc="-30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IGBT</a:t>
            </a:r>
            <a:r>
              <a:rPr lang="ru-RU" sz="2800" spc="-3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en-US" sz="2800" spc="-3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Insulated Gate Bipolar Transistor</a:t>
            </a:r>
            <a:r>
              <a:rPr lang="ru-RU" sz="2800" spc="-3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).</a:t>
            </a:r>
            <a:endParaRPr lang="ru-RU" sz="28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pc="-3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25922" y="1193111"/>
            <a:ext cx="8847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5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Биполярные транзисторы с изолированным затвором 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5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7568" y="1412776"/>
            <a:ext cx="7776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defRPr/>
            </a:pPr>
            <a:r>
              <a:rPr lang="ru-RU" sz="2800" dirty="0"/>
              <a:t>В настоящее время существуют три основных разновидности полевых транзисторов:</a:t>
            </a:r>
          </a:p>
          <a:p>
            <a:pPr marL="0" lvl="2" indent="360000" algn="just">
              <a:buFont typeface="Arial" pitchFamily="34" charset="0"/>
              <a:buChar char="•"/>
              <a:defRPr/>
            </a:pPr>
            <a:r>
              <a:rPr lang="ru-RU" sz="2800" dirty="0"/>
              <a:t> полевые транзисторы с управляющим </a:t>
            </a:r>
            <a:r>
              <a:rPr lang="en-US" sz="2800" i="1" dirty="0"/>
              <a:t>p</a:t>
            </a:r>
            <a:r>
              <a:rPr lang="ru-RU" sz="2800" i="1" dirty="0"/>
              <a:t>–</a:t>
            </a:r>
            <a:r>
              <a:rPr lang="en-US" sz="2800" i="1" dirty="0"/>
              <a:t>n</a:t>
            </a:r>
            <a:r>
              <a:rPr lang="ru-RU" sz="2800" dirty="0"/>
              <a:t>-переходом;</a:t>
            </a:r>
          </a:p>
          <a:p>
            <a:pPr marL="0" lvl="2" indent="360000" algn="just">
              <a:buFont typeface="Arial" pitchFamily="34" charset="0"/>
              <a:buChar char="•"/>
              <a:defRPr/>
            </a:pPr>
            <a:r>
              <a:rPr lang="ru-RU" sz="2800" dirty="0"/>
              <a:t> полевые транзисторы со структурой металл – окисел – полупроводник или   </a:t>
            </a:r>
            <a:r>
              <a:rPr lang="ru-RU" sz="2800" dirty="0" err="1"/>
              <a:t>МОП-транзисторы</a:t>
            </a:r>
            <a:r>
              <a:rPr lang="ru-RU" sz="2800" dirty="0"/>
              <a:t>;</a:t>
            </a:r>
          </a:p>
          <a:p>
            <a:pPr marL="0" lvl="2" indent="360000" algn="just">
              <a:buFont typeface="Arial" pitchFamily="34" charset="0"/>
              <a:buChar char="•"/>
              <a:defRPr/>
            </a:pPr>
            <a:r>
              <a:rPr lang="ru-RU" sz="2800" dirty="0"/>
              <a:t> полевые транзисторы с барьером </a:t>
            </a:r>
            <a:r>
              <a:rPr lang="ru-RU" sz="2800" dirty="0" err="1"/>
              <a:t>Шоттки</a:t>
            </a:r>
            <a:r>
              <a:rPr lang="ru-RU" sz="2800" dirty="0"/>
              <a:t> (ПТШ).</a:t>
            </a:r>
          </a:p>
        </p:txBody>
      </p:sp>
    </p:spTree>
    <p:extLst>
      <p:ext uri="{BB962C8B-B14F-4D97-AF65-F5344CB8AC3E}">
        <p14:creationId xmlns:p14="http://schemas.microsoft.com/office/powerpoint/2010/main" val="3087536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03" y="1365936"/>
            <a:ext cx="3824215" cy="41261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98991" y="1365936"/>
            <a:ext cx="47717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4340" algn="just">
              <a:spcAft>
                <a:spcPts val="0"/>
              </a:spcAft>
            </a:pPr>
            <a:r>
              <a:rPr lang="ru-RU" sz="2800" dirty="0"/>
              <a:t>По быстродействию </a:t>
            </a:r>
            <a:r>
              <a:rPr lang="en-US" sz="2800" dirty="0"/>
              <a:t>IGBT</a:t>
            </a:r>
            <a:r>
              <a:rPr lang="ru-RU" sz="2800" dirty="0"/>
              <a:t>- </a:t>
            </a:r>
            <a:r>
              <a:rPr lang="ru-RU" sz="2800" spc="-4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транзисторы (</a:t>
            </a:r>
            <a:r>
              <a:rPr lang="ru-RU" sz="2800" spc="-3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рис.) </a:t>
            </a:r>
            <a:r>
              <a:rPr lang="ru-RU" sz="2800" spc="-4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значительно превосходят </a:t>
            </a:r>
            <a:r>
              <a:rPr lang="ru-RU" sz="2800" spc="-15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биполярные. Их чаще всего используют в качестве мощных ключей, у которых время включения 0,2...0,4 </a:t>
            </a:r>
            <a:r>
              <a:rPr lang="ru-RU" sz="2800" spc="-15" dirty="0" err="1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мкс</a:t>
            </a:r>
            <a:r>
              <a:rPr lang="ru-RU" sz="2800" spc="-15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а время </a:t>
            </a:r>
            <a:r>
              <a:rPr lang="ru-RU" sz="2800" spc="-2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выключения 0,2...1,5 </a:t>
            </a:r>
            <a:r>
              <a:rPr lang="ru-RU" sz="2800" spc="-20" dirty="0" err="1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мкс</a:t>
            </a:r>
            <a:r>
              <a:rPr lang="ru-RU" sz="2800" spc="-2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коммутируемые напряжения </a:t>
            </a:r>
            <a:r>
              <a:rPr lang="ru-RU" sz="2800" spc="-1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достигают 3,5 </a:t>
            </a:r>
            <a:r>
              <a:rPr lang="ru-RU" sz="2800" spc="-10" dirty="0" err="1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кВ</a:t>
            </a:r>
            <a:r>
              <a:rPr lang="ru-RU" sz="2800" spc="-1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а токи 1200 А.</a:t>
            </a:r>
            <a:endParaRPr lang="ru-RU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340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70" y="1548713"/>
            <a:ext cx="6969211" cy="24466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2329361" y="4605851"/>
            <a:ext cx="7409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Эквивалентная схема 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IGBT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-транзистора </a:t>
            </a:r>
            <a:r>
              <a:rPr lang="ru-RU" sz="2800" i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(а)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и его условное обозначение в отечественной </a:t>
            </a:r>
            <a:r>
              <a:rPr lang="ru-RU" sz="2800" i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(б)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 и иностранной </a:t>
            </a:r>
            <a:r>
              <a:rPr lang="ru-RU" sz="2800" i="1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(в)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литературе</a:t>
            </a:r>
            <a:endParaRPr lang="ru-RU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13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93340" y="605583"/>
            <a:ext cx="878153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4340" algn="just">
              <a:spcAft>
                <a:spcPts val="0"/>
              </a:spcAft>
            </a:pPr>
            <a:r>
              <a:rPr lang="ru-RU" sz="2800" spc="-35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Транзисторы этого типа вытесняют тиристоры из высоковольтных </a:t>
            </a:r>
            <a:r>
              <a:rPr lang="ru-RU" sz="2800" spc="-1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схем преобразования частоты и позволяют создать импульсные </a:t>
            </a:r>
            <a:r>
              <a:rPr lang="ru-RU" sz="2800" spc="1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источники вторичного электропитания с качественно лучшими </a:t>
            </a:r>
            <a:r>
              <a:rPr lang="ru-RU" sz="2800" spc="-35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характеристиками.</a:t>
            </a:r>
          </a:p>
          <a:p>
            <a:pPr indent="434340" algn="just">
              <a:spcAft>
                <a:spcPts val="0"/>
              </a:spcAft>
            </a:pPr>
            <a:r>
              <a:rPr lang="ru-RU" sz="2800" dirty="0"/>
              <a:t>Активные приборы нового типа используются достаточно широко в инверторах для управления электродвигателями, в мощных системах бесперебойного питания с напряжениями свыше 1 </a:t>
            </a:r>
            <a:r>
              <a:rPr lang="ru-RU" sz="2800" dirty="0" err="1"/>
              <a:t>кВ</a:t>
            </a:r>
            <a:r>
              <a:rPr lang="ru-RU" sz="2800" dirty="0"/>
              <a:t> и токами в сотни ампер. В какой-то степени это является следствием того,</a:t>
            </a:r>
            <a:r>
              <a:rPr lang="ru-RU" sz="2800" i="1" dirty="0"/>
              <a:t> </a:t>
            </a:r>
            <a:r>
              <a:rPr lang="ru-RU" sz="2800" dirty="0"/>
              <a:t>что во включенном состоянии при токах в сотни ампер падение напряжения на транзисторе находится в пределах 1,5…3,5В. </a:t>
            </a:r>
            <a:endParaRPr lang="ru-RU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255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coolreferat.com/dopb207722.zi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2852936"/>
            <a:ext cx="4831080" cy="225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www.coolreferat.com/dopb207723.zip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2104" y="3284984"/>
            <a:ext cx="2808312" cy="184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847528" y="620688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Основные схемы включения полевых транзисторов</a:t>
            </a:r>
            <a:r>
              <a:rPr lang="ru-RU" sz="2800" b="1" dirty="0"/>
              <a:t> 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Полевой транзистор можно включать по одной из трех основных схем: с общим истоком (ОИ), общим стоком (ОС) и общим затвором (ОЗ)</a:t>
            </a:r>
          </a:p>
        </p:txBody>
      </p:sp>
    </p:spTree>
    <p:extLst>
      <p:ext uri="{BB962C8B-B14F-4D97-AF65-F5344CB8AC3E}">
        <p14:creationId xmlns:p14="http://schemas.microsoft.com/office/powerpoint/2010/main" val="661050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5520" y="836712"/>
            <a:ext cx="867645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На практике чаще всего применяется схема с ОИ, аналогичная схеме на биполярном транзисторе с ОЭ. </a:t>
            </a:r>
          </a:p>
          <a:p>
            <a:pPr indent="360000" algn="just"/>
            <a:r>
              <a:rPr lang="ru-RU" sz="2800" dirty="0"/>
              <a:t>Каскад с общим истоком дает очень большое усиление тока и мощности. Схема с ОЗ аналогична схеме с ОБ. Она не дает усиления тока, и поэтому усиление мощности в ней во много раз меньше, чем в схеме ОИ. </a:t>
            </a:r>
          </a:p>
          <a:p>
            <a:pPr indent="360000" algn="just"/>
            <a:r>
              <a:rPr lang="ru-RU" sz="2800" dirty="0"/>
              <a:t>Каскад ОЗ обладает низким входным сопротивлением, в связи с чем он имеет ограниченное практическое применение.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5520" y="751345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/>
              <a:t>По конструкции полевые транзисторы можно разбить на две группы:</a:t>
            </a:r>
          </a:p>
          <a:p>
            <a:pPr indent="457200" algn="just"/>
            <a:r>
              <a:rPr lang="ru-RU" sz="2800" dirty="0"/>
              <a:t>- с управляющим p–n-переходом;</a:t>
            </a:r>
          </a:p>
          <a:p>
            <a:pPr indent="457200" algn="just"/>
            <a:r>
              <a:rPr lang="ru-RU" sz="2800" dirty="0"/>
              <a:t>- с металлическим затвором, изолированным от канала диэлектриком.</a:t>
            </a:r>
          </a:p>
          <a:p>
            <a:pPr indent="457200" algn="just"/>
            <a:r>
              <a:rPr lang="ru-RU" sz="2800" dirty="0"/>
              <a:t>Транзисторы  второго  вида  называют  МДП-транзисторами (металл– диэлектрик –  полупроводник).  </a:t>
            </a:r>
          </a:p>
          <a:p>
            <a:pPr indent="457200" algn="just"/>
            <a:r>
              <a:rPr lang="ru-RU" sz="2800" dirty="0"/>
              <a:t>В  большинстве  случаев  диэлектриком  является двуокись  кремнияSiO</a:t>
            </a:r>
            <a:r>
              <a:rPr lang="ru-RU" sz="2800" baseline="-25000" dirty="0"/>
              <a:t>2</a:t>
            </a:r>
            <a:r>
              <a:rPr lang="ru-RU" sz="2800" dirty="0"/>
              <a:t>,  поэтому  обычно  используется  название  МОП-транзисторы( металл–  окисел–  полупроводник).  </a:t>
            </a:r>
          </a:p>
        </p:txBody>
      </p:sp>
    </p:spTree>
    <p:extLst>
      <p:ext uri="{BB962C8B-B14F-4D97-AF65-F5344CB8AC3E}">
        <p14:creationId xmlns:p14="http://schemas.microsoft.com/office/powerpoint/2010/main" val="3915732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5520" y="1340769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В  современных  </a:t>
            </a:r>
            <a:r>
              <a:rPr lang="ru-RU" sz="2800" dirty="0" err="1"/>
              <a:t>МОП-транзисторах</a:t>
            </a:r>
            <a:r>
              <a:rPr lang="ru-RU" sz="2800" dirty="0"/>
              <a:t> для изготовления затвора часто используется поликристаллический </a:t>
            </a:r>
            <a:r>
              <a:rPr lang="ru-RU" sz="2800" dirty="0" err="1"/>
              <a:t>ремний</a:t>
            </a:r>
            <a:r>
              <a:rPr lang="ru-RU" sz="2800" dirty="0"/>
              <a:t>. Однако название </a:t>
            </a:r>
            <a:r>
              <a:rPr lang="ru-RU" sz="2800" dirty="0" err="1"/>
              <a:t>МОП-транзистор</a:t>
            </a:r>
            <a:r>
              <a:rPr lang="ru-RU" sz="2800" dirty="0"/>
              <a:t> используют и для таких приборов.</a:t>
            </a:r>
          </a:p>
          <a:p>
            <a:pPr indent="360000" algn="just"/>
            <a:r>
              <a:rPr lang="ru-RU" sz="2800" dirty="0"/>
              <a:t>Проводимость  канала  полевого  транзистора  может  быть  электронной или дырочной.  Если канал имеет электронную проводимость,  то  транзистор называют </a:t>
            </a:r>
            <a:r>
              <a:rPr lang="ru-RU" sz="2800" i="1" dirty="0">
                <a:solidFill>
                  <a:srgbClr val="C00000"/>
                </a:solidFill>
              </a:rPr>
              <a:t>n-канальным</a:t>
            </a:r>
            <a:r>
              <a:rPr lang="ru-RU" sz="2800" dirty="0"/>
              <a:t>.  Транзисторы с каналами,  имеющими дырочную проводимость, называют </a:t>
            </a:r>
            <a:r>
              <a:rPr lang="ru-RU" sz="2800" i="1" dirty="0">
                <a:solidFill>
                  <a:srgbClr val="C00000"/>
                </a:solidFill>
              </a:rPr>
              <a:t>p-канальными. </a:t>
            </a:r>
          </a:p>
        </p:txBody>
      </p:sp>
    </p:spTree>
    <p:extLst>
      <p:ext uri="{BB962C8B-B14F-4D97-AF65-F5344CB8AC3E}">
        <p14:creationId xmlns:p14="http://schemas.microsoft.com/office/powerpoint/2010/main" val="15698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9536" y="1412776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В МОП- транзисторах канал может быть обеднён  носителями  или  обогащён  ими.  Таким  образом,  понятие«полевой транзистор»  объединяет шесть различных видов полупроводниковых приборов. </a:t>
            </a:r>
          </a:p>
          <a:p>
            <a:pPr indent="360000" algn="just"/>
            <a:r>
              <a:rPr lang="ru-RU" sz="2800" dirty="0" err="1"/>
              <a:t>МОП-транзисторы</a:t>
            </a:r>
            <a:r>
              <a:rPr lang="ru-RU" sz="2800" dirty="0"/>
              <a:t> находят широкое применение в современной электронике.  В ряде областей,  в том числе в цифровой электронике,  они почти полностью  вытеснили биполярные  транзисторы.  </a:t>
            </a:r>
          </a:p>
        </p:txBody>
      </p:sp>
    </p:spTree>
    <p:extLst>
      <p:ext uri="{BB962C8B-B14F-4D97-AF65-F5344CB8AC3E}">
        <p14:creationId xmlns:p14="http://schemas.microsoft.com/office/powerpoint/2010/main" val="4157111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9536" y="620688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Это  объясняется  следующими  причинами.  </a:t>
            </a:r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</a:rPr>
              <a:t>Во первых</a:t>
            </a:r>
            <a:r>
              <a:rPr lang="ru-RU" sz="2800" dirty="0"/>
              <a:t>,  полевые транзисторы имеют высокое входное сопротивление и обеспечивают малое потребление энергии.  </a:t>
            </a:r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</a:rPr>
              <a:t>Во-вторых</a:t>
            </a:r>
            <a:r>
              <a:rPr lang="ru-RU" sz="2800" dirty="0"/>
              <a:t>, </a:t>
            </a:r>
            <a:r>
              <a:rPr lang="ru-RU" sz="2800" dirty="0" err="1"/>
              <a:t>МОП-транзисторы</a:t>
            </a:r>
            <a:r>
              <a:rPr lang="ru-RU" sz="2800" dirty="0"/>
              <a:t> занимают  на  кристалле  интегральной  схемы  значительно  меньшую  площадь, чем  биполярные.  Поэтому  плотность  компоновки  элементов  в  </a:t>
            </a:r>
            <a:r>
              <a:rPr lang="ru-RU" sz="2800" dirty="0" err="1"/>
              <a:t>МОП-интегральных</a:t>
            </a:r>
            <a:r>
              <a:rPr lang="ru-RU" sz="2800" dirty="0"/>
              <a:t>  схемах  значительно  выше.  </a:t>
            </a:r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</a:rPr>
              <a:t>В-третьих</a:t>
            </a:r>
            <a:r>
              <a:rPr lang="ru-RU" sz="2800" dirty="0"/>
              <a:t>,  технологии  производства интегральных  схем  на  </a:t>
            </a:r>
            <a:r>
              <a:rPr lang="ru-RU" sz="2800" dirty="0" err="1"/>
              <a:t>МОП-транзисторах</a:t>
            </a:r>
            <a:r>
              <a:rPr lang="ru-RU" sz="2800" dirty="0"/>
              <a:t>  требуют  меньшего  числа  операций, чем технологии изготовления ИС на биполярных транзисторах.</a:t>
            </a:r>
          </a:p>
        </p:txBody>
      </p:sp>
    </p:spTree>
    <p:extLst>
      <p:ext uri="{BB962C8B-B14F-4D97-AF65-F5344CB8AC3E}">
        <p14:creationId xmlns:p14="http://schemas.microsoft.com/office/powerpoint/2010/main" val="1461732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1792</Words>
  <Application>Microsoft Office PowerPoint</Application>
  <PresentationFormat>Широкоэкранный</PresentationFormat>
  <Paragraphs>100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Borash</dc:creator>
  <cp:lastModifiedBy>SILY</cp:lastModifiedBy>
  <cp:revision>15</cp:revision>
  <dcterms:created xsi:type="dcterms:W3CDTF">2018-02-05T05:07:00Z</dcterms:created>
  <dcterms:modified xsi:type="dcterms:W3CDTF">2019-01-31T17:41:48Z</dcterms:modified>
</cp:coreProperties>
</file>