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2" r:id="rId2"/>
    <p:sldId id="373" r:id="rId3"/>
    <p:sldId id="374" r:id="rId4"/>
    <p:sldId id="375" r:id="rId5"/>
    <p:sldId id="376" r:id="rId6"/>
    <p:sldId id="377" r:id="rId7"/>
    <p:sldId id="323" r:id="rId8"/>
    <p:sldId id="328" r:id="rId9"/>
    <p:sldId id="329" r:id="rId10"/>
    <p:sldId id="330" r:id="rId11"/>
    <p:sldId id="333" r:id="rId12"/>
    <p:sldId id="334" r:id="rId13"/>
    <p:sldId id="33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1" r:id="rId27"/>
    <p:sldId id="392" r:id="rId28"/>
    <p:sldId id="393" r:id="rId29"/>
    <p:sldId id="394" r:id="rId30"/>
    <p:sldId id="395" r:id="rId31"/>
    <p:sldId id="396" r:id="rId32"/>
    <p:sldId id="399" r:id="rId33"/>
    <p:sldId id="397" r:id="rId34"/>
    <p:sldId id="398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84" d="100"/>
          <a:sy n="84" d="100"/>
        </p:scale>
        <p:origin x="141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08951A-7367-47FB-8038-B4E3565F058F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4837C5-416C-40E6-8D66-073365EE23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1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01F46-2BFF-42D7-8407-D247C5DEDBB5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EFDDF-8546-4736-8525-A2535FD1F3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FC7C7-7BD1-416B-BC66-69A9C6715ACC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0A86-365C-4972-9356-1398237D76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3E55-4F75-4F78-9377-E9C34C39782F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C059B-80E6-4F0B-87ED-62284F5D5F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41D9E-A6A7-413C-923F-C17A3DBF500C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7E691-95F4-4F13-9F51-023201B114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45B2-8E5C-4484-B56F-929FD17A658A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9B5A2-9EE7-4B31-8E66-27A4587141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001A-0BD9-4BD6-AB8C-E8FBD8F59AB1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7812-67BA-432C-8007-E45AF0F4CB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E36BF-69C1-4093-A52B-9B6ED4415CFF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38C1E-5451-4C9E-9B57-E249156561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C009-8B09-4937-A95A-434AD474D276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5DF85-C5CD-4070-A838-9309305DB5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4D2FD-D692-435A-9E12-0AFF2F783115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D0705-BBBE-4569-8EC7-1AC1C9F7B5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2A7F4-9F8A-4370-A632-D62E05161743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F6E2-42DD-4C7D-8B18-FC352DB769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49B0-B1BC-44D2-B7C1-81844475D0EE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12569-9F85-4FF1-8F3C-EA1E5202CC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1B186C-67AC-482F-A399-BFF3A7C38E34}" type="datetimeFigureOut">
              <a:rPr lang="ru-RU"/>
              <a:pPr>
                <a:defRPr/>
              </a:pPr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F8CD88-F80E-43C3-9A14-CB3337E853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orldtek.ru/images/stories/Screenshot_45_04861b9b3c30105ba0d883ae41812a0a.png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orldtek.ru/images/stories/Screenshot_46_7f576bc3aeb12a79b3af4680e5f8616f.png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57188" y="1125538"/>
            <a:ext cx="84296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FF518-5303-4B6F-A3BB-4D91ED98DD3C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83568" y="980728"/>
            <a:ext cx="763284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</a:pPr>
            <a:r>
              <a:rPr lang="ru-RU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 Электронные приборы</a:t>
            </a:r>
          </a:p>
          <a:p>
            <a:pPr indent="360000" algn="just">
              <a:spcAft>
                <a:spcPts val="600"/>
              </a:spcAft>
            </a:pPr>
            <a:r>
              <a:rPr lang="ru-RU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1.1 Основные понятие о электронных приборах</a:t>
            </a:r>
          </a:p>
          <a:p>
            <a:pPr indent="4572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smtClean="0">
                <a:latin typeface="+mn-lt"/>
              </a:rPr>
              <a:t>Современная </a:t>
            </a:r>
            <a:r>
              <a:rPr lang="ru-RU" sz="2800" dirty="0">
                <a:latin typeface="+mn-lt"/>
              </a:rPr>
              <a:t>электроника стала одним из важнейших направлений научно-технического прогресса в мире. </a:t>
            </a:r>
            <a:endParaRPr lang="ru-RU" sz="2800" dirty="0" smtClean="0">
              <a:latin typeface="+mn-lt"/>
            </a:endParaRPr>
          </a:p>
          <a:p>
            <a:pPr indent="4572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Электроника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это отрасль науки и техники, связанная с исследованиями, разработкой, изготовлением и применением электронных, ионных и полупроводниковых устройств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kk-KZ" sz="2800" dirty="0">
                <a:latin typeface="Arial" pitchFamily="34" charset="0"/>
                <a:cs typeface="Arial" pitchFamily="34" charset="0"/>
              </a:rPr>
              <a:t>	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785813"/>
            <a:ext cx="87868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251520" y="917340"/>
            <a:ext cx="86439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i="1" dirty="0">
                <a:solidFill>
                  <a:srgbClr val="C00000"/>
                </a:solidFill>
                <a:latin typeface="Calibri" pitchFamily="34" charset="0"/>
              </a:rPr>
              <a:t>Газотроны</a:t>
            </a:r>
            <a:r>
              <a:rPr lang="ru-RU" sz="2800" i="1" dirty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(диоды) и </a:t>
            </a:r>
            <a:r>
              <a:rPr lang="ru-RU" sz="2800" i="1" dirty="0">
                <a:solidFill>
                  <a:srgbClr val="C00000"/>
                </a:solidFill>
                <a:latin typeface="Calibri" pitchFamily="34" charset="0"/>
              </a:rPr>
              <a:t>тиратроны</a:t>
            </a:r>
            <a:r>
              <a:rPr lang="ru-RU" sz="2800" dirty="0">
                <a:latin typeface="Calibri" pitchFamily="34" charset="0"/>
              </a:rPr>
              <a:t> (триоды) — это ионные лампы с горячим катодом, работающие с несамостоятельным дуговым разрядом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7"/>
            <a:ext cx="7344816" cy="388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823601"/>
            <a:ext cx="722207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7247" y="1840294"/>
            <a:ext cx="8473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6195"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Важнейшим свойствам твердых тел является </a:t>
            </a:r>
            <a:r>
              <a:rPr lang="ru-RU" sz="2800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электропроводность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По электропроводности все вещества условно подразделяются на проводники, полупроводники и диэлектрики.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846" y="3701350"/>
            <a:ext cx="82926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Полупроводники представляют собой вещества, которые по удельной электрической проводимости занимают среднее положение между проводниками и диэлектриками. 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2239" y="666271"/>
            <a:ext cx="71554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1. Полупроводниковые приборы.</a:t>
            </a:r>
            <a:endParaRPr lang="ru-RU" sz="28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</a:rPr>
              <a:t>1.1 Электропроводимость </a:t>
            </a:r>
            <a:r>
              <a:rPr lang="ru-RU" sz="2800" b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</a:rPr>
              <a:t>полупроводников</a:t>
            </a:r>
            <a:endParaRPr lang="ru-RU" sz="28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5685" y="934451"/>
            <a:ext cx="7992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При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 = 300 К (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27 </a:t>
            </a:r>
            <a:r>
              <a:rPr lang="ru-RU" sz="2800" baseline="30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у проводников удельная проводимость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ru-RU" sz="2800" baseline="30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10</a:t>
            </a:r>
            <a:r>
              <a:rPr lang="ru-RU" sz="2800" baseline="30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См/см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, у диэлектрика она меньше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ru-RU" sz="2800" baseline="30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-10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См/см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, а у полупроводников ее значение находится в пределах от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ru-RU" sz="2800" baseline="30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-10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до 10</a:t>
            </a:r>
            <a:r>
              <a:rPr lang="ru-RU" sz="2800" baseline="30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См/см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ru-RU" sz="2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52113" y="3120443"/>
            <a:ext cx="8336639" cy="3036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видно, для полупроводников характерен очень широкий диапазон удельной проводимости.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Большинство веществ относится именно к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полупроводникам. </a:t>
            </a:r>
            <a:r>
              <a:rPr lang="ru-RU" sz="28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Они представляют собой особый класс веществ, обладающий целым рядом уникальных электрофизических свойств.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66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251520" y="620688"/>
            <a:ext cx="849694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Чистый полупроводниковыми элементами являются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углерод (С)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германий (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кремний (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ru-RU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химическое соединения элементов III гр. периодической системы с элементами V группы, например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GaAs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GaP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InAs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CdTe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т.п.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51520" y="3068960"/>
            <a:ext cx="88073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6195"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Электрическая активность полупроводниковых материалов сильно зависит от температуры. При крайне низких температурах валентные электроны сильно связаны с атомами ковалентными связами. Поскольку эти валентные электроны неспособны дрейфовать, материал не может проводить электрический ток.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0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37604" y="1672648"/>
            <a:ext cx="87268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6195"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На электрической проводимость полупроводника</a:t>
            </a:r>
            <a:r>
              <a:rPr lang="ru-RU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оказывает влияние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не только температура, но и сильное электрическое поле, </a:t>
            </a:r>
            <a:r>
              <a:rPr lang="ru-RU" sz="2800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давление,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воздействие оптического и </a:t>
            </a:r>
            <a:r>
              <a:rPr lang="ru-RU" sz="2800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ионизирующего излучения, 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наличие примесей и другие факторы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Эти факторы способные изменять структуру вещества и состояние 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электронов и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играет решающую роль в многочисленном и разнообразном использовании полупроводников.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67544" y="1195594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Наиболее простыми полупроводниковыми приборами, принцип действия которых основан на уникальных электрофизических свойствах полупроводников, являются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нелинейные полупроводниковые резисторы</a:t>
            </a:r>
            <a:r>
              <a:rPr lang="ru-RU" sz="2800" dirty="0">
                <a:solidFill>
                  <a:srgbClr val="C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50614" y="3442363"/>
            <a:ext cx="8478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Полупроводниковыми резисторами называют приборы, принцип действия которых основан на свойствах полупроводников </a:t>
            </a:r>
            <a:r>
              <a:rPr lang="ru-RU" sz="28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изменять свое сопротивление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под действием температуры, электромагнитного излучения, приложенного напряжения и других факторов.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03" y="2132856"/>
            <a:ext cx="6012310" cy="3829564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629816" y="908720"/>
            <a:ext cx="7920284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Классификация и условные обозначения полупроводниковых резисторов.</a:t>
            </a:r>
            <a:endParaRPr lang="ru-RU" sz="2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323528" y="908720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i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Линейный</a:t>
            </a:r>
            <a:r>
              <a:rPr lang="ru-RU" sz="2800" b="1" i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резистор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– полупроводниковый резистор, в котором используется слаболегированный материал типа кремния или арсенида галлия. Его удельное электрическое сопротивление мало зависит от напряженности электрического поля и плотности электрического тока. Поэтому сопротивление линейного полупроводникового резистора практически постоянно в большом диапазоне напряжений и токов и они широко используются в интегральных микросхемах.</a:t>
            </a:r>
            <a:endParaRPr lang="ru-RU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79512" y="1628800"/>
            <a:ext cx="878497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В истории развития электроники можно выделить четыре основных этапа: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электронных ламп (с 1904 г.),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транзисторов (с 1947 г.),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интегральных схем (с 1958 г.)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Arial" pitchFamily="34" charset="0"/>
              </a:rPr>
              <a:t>функциональных устройств с использованием объемных эффектов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(с 1980 г.), и четыре главные области применения: электросвязь, радиоэлектронная аппаратура широкого применения, вычислительная техника и промышленная электроника.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89458" y="1414001"/>
            <a:ext cx="9001000" cy="45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Варистор</a:t>
            </a:r>
            <a:r>
              <a:rPr lang="ru-RU" sz="28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– полупроводниковый резистор, сопротивление которого зависит от приложенного напряжения. Имеет нелинейную вольт-амперную характеристику. Изготавливаются из карбида кремния.</a:t>
            </a:r>
            <a:endParaRPr lang="ru-RU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Варисторы малоинерционны. Используются в маломощных стабилизаторах напряжения, цепях автоматического регулирования усиления и полосы пропускания, а также в мониторах для стабилизации параметров кадровой и строчной разверток.</a:t>
            </a:r>
            <a:endParaRPr lang="ru-RU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Картинки по запросу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680"/>
            <a:ext cx="6768752" cy="5472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2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980728"/>
            <a:ext cx="8423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 основным параметрам варисторов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относятся: </a:t>
            </a:r>
            <a:endParaRPr lang="ru-RU" sz="280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статическое сопротивление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при постоянных значениях напряжения и тока </a:t>
            </a:r>
            <a:r>
              <a:rPr lang="ru-RU" sz="2800" i="1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800" baseline="-25000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ст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динамическое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сопротивление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переменному току </a:t>
            </a:r>
            <a:r>
              <a:rPr lang="ru-RU" sz="2800" i="1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800" baseline="-25000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Δ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/Δ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280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ru-RU" sz="2800" i="1" dirty="0" smtClean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нелинейности 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отношение статического сопротивления к динамическому в данной точке характеристики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 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RU" sz="2800" i="1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800" baseline="-25000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ст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800" i="1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800" baseline="-25000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280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наибольшая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амплитуда импульсного напряжения и допустимая рассеиваемая мощность</a:t>
            </a: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3514" y="1428670"/>
            <a:ext cx="7992888" cy="402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Исходя из 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двух последних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параметров, выбирают рабочее эксплуатационное напряжение варистора.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схемах промышленной электроники варисторы применяют для регулирования электрических величин, стабилизации токов и напряжений и для защиты приборов и элементов схем от перенапряжений.</a:t>
            </a:r>
          </a:p>
        </p:txBody>
      </p:sp>
    </p:spTree>
    <p:extLst>
      <p:ext uri="{BB962C8B-B14F-4D97-AF65-F5344CB8AC3E}">
        <p14:creationId xmlns:p14="http://schemas.microsoft.com/office/powerpoint/2010/main" val="31233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490" y="908720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Терморезистор</a:t>
            </a:r>
            <a:r>
              <a:rPr lang="ru-RU" sz="2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– полупроводниковый резистор, принцип действия которого основан на использовании зависимости электрического сопротивления полупроводника от температуры.</a:t>
            </a:r>
            <a:endParaRPr lang="ru-RU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Используются два типа терморезисторов: 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термистор</a:t>
            </a:r>
            <a:r>
              <a:rPr lang="ru-RU" sz="2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– его сопротивление падает с ростом температуры, и </a:t>
            </a:r>
            <a:r>
              <a:rPr lang="ru-RU" sz="2800" dirty="0" err="1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позистор</a:t>
            </a:r>
            <a:r>
              <a:rPr lang="ru-RU" sz="2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сопротивление которого возрастает с ростом температуры.</a:t>
            </a:r>
            <a:endParaRPr lang="ru-RU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Терморезисторы широко используются для стабилизации режима электронных устройств,  в системах регулирования температуры, тепловой защиты, противопожарной сигнализации и т.д.</a:t>
            </a:r>
            <a:endParaRPr lang="ru-RU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5482" y="1180910"/>
            <a:ext cx="8568952" cy="45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Терморезистор</a:t>
            </a:r>
            <a:r>
              <a:rPr lang="ru-RU" sz="2800" b="1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представляет собой полупроводниковый нелинейный резистор, сопротивление которого значительно изменяется при изменении температуры. Терморезистор выполняют в виде бусинки, диска, цилиндрического стержня, плоской шайбы. В некоторых конструкциях предусмотрено помещение терморезистора в металлический или стеклянный герметизированный баллон</a:t>
            </a: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15454"/>
            <a:ext cx="84604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Полупроводниковые терморезисторы часто называют </a:t>
            </a:r>
            <a:r>
              <a:rPr lang="ru-RU" sz="2800" i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термисторами. </a:t>
            </a:r>
            <a:r>
              <a:rPr lang="ru-RU" sz="2800" i="1" dirty="0" smtClean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Термисторы</a:t>
            </a:r>
            <a:r>
              <a:rPr lang="ru-RU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− это по сути термометры сопротивления, выполненные на основе смешанных оксидов переходных металлов.</a:t>
            </a:r>
            <a:endParaRPr lang="ru-RU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Различают два основных вида термисторов − с </a:t>
            </a:r>
            <a:r>
              <a:rPr lang="ru-RU" sz="28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отрицательным</a:t>
            </a: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температурным коэффициентом сопротивления (NTC) и </a:t>
            </a:r>
            <a:r>
              <a:rPr lang="ru-RU" sz="28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положительным</a:t>
            </a: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(</a:t>
            </a: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РТС). Наиболее распространенный тип – </a:t>
            </a:r>
            <a:r>
              <a:rPr lang="ru-RU" sz="28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NTC</a:t>
            </a: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8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РТС-</a:t>
            </a: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термисторы используются только в очень узких диапазонах температур (в несколько градусов) в основном в системах сигнализации и контроля. Термисторы с положительным ТКС обычно называют </a:t>
            </a:r>
            <a:r>
              <a:rPr lang="ru-RU" sz="2800" i="1" dirty="0" err="1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позисторами</a:t>
            </a:r>
            <a:r>
              <a:rPr lang="ru-RU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45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820891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39552" y="1124744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800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некоторых термисторов 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NTC</a:t>
            </a:r>
            <a:r>
              <a:rPr lang="ru-RU" sz="2800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выпускаемых в России</a:t>
            </a:r>
            <a:endParaRPr lang="ru-RU" sz="2800" dirty="0">
              <a:solidFill>
                <a:srgbClr val="C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46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040" y="2204864"/>
            <a:ext cx="7704056" cy="336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23528" y="908720"/>
            <a:ext cx="830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</a:rPr>
              <a:t>Характеристики некоторых зарубежных термисторов </a:t>
            </a:r>
            <a:r>
              <a:rPr lang="ru-RU" sz="2800" b="1" i="1" dirty="0">
                <a:solidFill>
                  <a:srgbClr val="C00000"/>
                </a:solidFill>
                <a:latin typeface="+mn-lt"/>
                <a:ea typeface="Times New Roman" panose="02020603050405020304" pitchFamily="18" charset="0"/>
              </a:rPr>
              <a:t>NTC</a:t>
            </a:r>
            <a:endParaRPr lang="ru-RU" sz="2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9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993718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Фоторезистором</a:t>
            </a:r>
            <a:r>
              <a:rPr lang="ru-RU" sz="2800" b="1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называют полупроводниковый прибор, электрическое сопротивление которого изменяется под действием электромагнитного излучения видимой, а также инфракрасной и ультрафиолетовой частей спектра. Материалом для изготовления фоторезисторов служат обычно сульфиды и селениды свинца и кадмия. Светочувствительный проводящий слой полупроводника наносят на стеклянную пластинку с металлическими электродами и помещают в пластмассовый или металлический корпус с окном из </a:t>
            </a:r>
            <a:r>
              <a:rPr lang="ru-RU" sz="28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фотостекла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251520" y="978986"/>
            <a:ext cx="871296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Электросвязь охватывает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следующие направления техники: радиосвязь, радиовещание, телевидение, звуковое вещание, автоматическую электросвязь, многоканальную электросвязь, радиорелейную, космическую, волоконно-оптическую и сотовую связи. В сфере телекоммуникаций прогнозируется, что в ближайшем будущем 80% систем связи перейдут на цифровые стандарты, произойдёт существенный скачок в развитии микросотовой персональной телефонии, на которую будет приходиться до 15% мирового рынка мобильной связи.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20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8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64704"/>
            <a:ext cx="87849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При отсутствии светового потока сопротивление фоторезистора, называемое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темновым </a:t>
            </a:r>
            <a:r>
              <a:rPr lang="ru-RU" sz="2800" i="1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800" baseline="-25000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темн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весьма велико (в первом приближении </a:t>
            </a:r>
            <a:r>
              <a:rPr lang="ru-RU" sz="2800" i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800" baseline="-25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темн</a:t>
            </a:r>
            <a:r>
              <a:rPr lang="ru-RU" sz="28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→ ∞), при этом через фоторезистор, включенный в схему, протекает малый     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темновой ток </a:t>
            </a:r>
            <a:r>
              <a:rPr lang="ru-RU" sz="2800" i="1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baseline="-25000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темн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Под воздействием светового потока сопротивление фоторезистора падает и через него протекает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световой ток </a:t>
            </a:r>
            <a:r>
              <a:rPr lang="ru-RU" sz="2800" i="1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baseline="-25000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св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Разность между световым и темновым токами называют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первичным фототоком проводимости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800" i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baseline="-25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i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baseline="-25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темн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800" i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baseline="-25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св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При увеличении светового потока часть электронов проводимости сталкивается с атомами, ионизирует их и создает дополнительный поток электронов – так называемый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вторичный фототок проводимости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200000" cy="2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899592" y="4084609"/>
            <a:ext cx="7221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Световая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характеристика; б - </a:t>
            </a:r>
            <a:r>
              <a:rPr lang="ru-RU" sz="2800" dirty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Включение фоторезистора в цепь постоянного тока.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4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173767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Для выбора типа и режима работы фоторезистора используют ряд характеристик: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вольтамперная характеристика 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зависимость фототока (или </a:t>
            </a:r>
            <a:r>
              <a:rPr lang="ru-RU" sz="28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темнового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тока) от приложенного напряжения при постоянном световом потоке;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световая характеристика 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зависимость фототока от падающего светового потока постоянного спектрального состава;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 U спектральная характеристика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зависимость чувствительности фоторезистора от длины </a:t>
            </a: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волны </a:t>
            </a:r>
            <a:r>
              <a:rPr lang="ru-RU" sz="2800" dirty="0" smtClean="0">
                <a:latin typeface="+mn-lt"/>
                <a:ea typeface="Calibri" panose="020F0502020204030204" pitchFamily="34" charset="0"/>
              </a:rPr>
              <a:t>светового </a:t>
            </a:r>
            <a:r>
              <a:rPr lang="ru-RU" sz="2800" dirty="0">
                <a:latin typeface="+mn-lt"/>
                <a:ea typeface="Calibri" panose="020F0502020204030204" pitchFamily="34" charset="0"/>
              </a:rPr>
              <a:t>излучения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5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412776"/>
            <a:ext cx="83164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 основным параметрам фоторезисторов, наряду с указанными ранее темновым сопротивлением, темновым и световым токами, относятся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рабочее напряжение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максимально возможное напряжение, не приводящее к изменению других параметров фоторезистора в течение всего срока службы и </a:t>
            </a:r>
            <a:r>
              <a:rPr 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допустимая мощность рассеяния </a:t>
            </a:r>
            <a:r>
              <a:rPr lang="ru-RU" sz="28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максимальная мощность, рассеиваемая на фоторезисторе без его повреждения, а также некоторые другие параметры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395536" y="908720"/>
            <a:ext cx="842493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К радиоэлектронной аппаратуре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относят: радиоприемники, телевизоры, магнитофоны, радиолы, магнитолы, музыкальные центры, устройства бытовой автоматики, электронные часы, электронные игрушки и др.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Вычислительная техника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связана с разработкой и применением ЭВМ, АСУ автоматизированного проектирования, автоматизированных информационных, обучающих и контролирующих систем, гибких автоматизированных производств и др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Arial" pitchFamily="34" charset="0"/>
              </a:rPr>
              <a:t>.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323528" y="1772816"/>
            <a:ext cx="871296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Промышленная электроника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включает электротехническое и энергетическое оборудование, устройства электропитания, станки с числовым программным управлением, аппаратуру автоматики, телеуправления, телеметрии, радиолокации и радионавигации, измерительную аппаратуру, лазерную технику, ядерную электронику, медицинскую аппаратуру, биологическую электронику и др.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539552" y="1627639"/>
            <a:ext cx="828092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eaLnBrk="0" hangingPunct="0"/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В промышленной электронике все электронные устройства основано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на использовании мощных силовых элементов, аналоговых и цифровых микросхем,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 номенклатура которых чрезвычайно разнообразна. </a:t>
            </a:r>
          </a:p>
          <a:p>
            <a:pPr indent="449263" algn="just" eaLnBrk="0" hangingPunct="0"/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+mn-lt"/>
                <a:ea typeface="Calibri" pitchFamily="34" charset="0"/>
                <a:cs typeface="Arial" pitchFamily="34" charset="0"/>
              </a:rPr>
              <a:t>Однако в любом устройстве можно выделить основные электронные приборы, на которых они построены. </a:t>
            </a:r>
            <a:endParaRPr lang="ru-RU" sz="2800" dirty="0">
              <a:latin typeface="+mn-lt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79512" y="731838"/>
            <a:ext cx="8821613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/>
            <a:r>
              <a:rPr lang="ru-RU" sz="2800" dirty="0">
                <a:solidFill>
                  <a:srgbClr val="202020"/>
                </a:solidFill>
                <a:ea typeface="Calibri" pitchFamily="34" charset="0"/>
                <a:cs typeface="Times New Roman" pitchFamily="18" charset="0"/>
              </a:rPr>
              <a:t>Среди них выделим:</a:t>
            </a:r>
            <a:endParaRPr lang="ru-RU" sz="2800" dirty="0">
              <a:ea typeface="Calibri" pitchFamily="34" charset="0"/>
              <a:cs typeface="Times New Roman" pitchFamily="18" charset="0"/>
            </a:endParaRPr>
          </a:p>
          <a:p>
            <a:pPr indent="450850" algn="just" eaLnBrk="0" hangingPunct="0">
              <a:spcBef>
                <a:spcPts val="600"/>
              </a:spcBef>
            </a:pPr>
            <a:r>
              <a:rPr lang="ru-RU" sz="2800" i="1" dirty="0">
                <a:solidFill>
                  <a:srgbClr val="202020"/>
                </a:solidFill>
                <a:ea typeface="Calibri" pitchFamily="34" charset="0"/>
                <a:cs typeface="Times New Roman" pitchFamily="18" charset="0"/>
              </a:rPr>
              <a:t>- </a:t>
            </a:r>
            <a:r>
              <a:rPr lang="ru-RU" sz="2800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электронные электровакуумные приборы </a:t>
            </a:r>
            <a:r>
              <a:rPr lang="ru-RU" sz="2800" dirty="0">
                <a:solidFill>
                  <a:srgbClr val="202020"/>
                </a:solidFill>
                <a:ea typeface="Calibri" pitchFamily="34" charset="0"/>
                <a:cs typeface="Times New Roman" pitchFamily="18" charset="0"/>
              </a:rPr>
              <a:t>(электронные лампы, электронно-лучевые трубки: осциллографические кинескопы, дисплеи и др.);</a:t>
            </a:r>
            <a:endParaRPr lang="ru-RU" sz="2800" dirty="0"/>
          </a:p>
          <a:p>
            <a:pPr indent="450850" algn="just" eaLnBrk="0" hangingPunct="0">
              <a:buFontTx/>
              <a:buChar char="-"/>
            </a:pPr>
            <a:r>
              <a:rPr lang="ru-RU" sz="2800" i="1" dirty="0">
                <a:solidFill>
                  <a:srgbClr val="00B0F0"/>
                </a:solidFill>
              </a:rPr>
              <a:t>ионные электровакуумные </a:t>
            </a:r>
            <a:r>
              <a:rPr lang="ru-RU" sz="2800" dirty="0">
                <a:solidFill>
                  <a:srgbClr val="00B0F0"/>
                </a:solidFill>
              </a:rPr>
              <a:t>или </a:t>
            </a:r>
            <a:r>
              <a:rPr lang="ru-RU" sz="2800" i="1" dirty="0">
                <a:solidFill>
                  <a:srgbClr val="00B0F0"/>
                </a:solidFill>
              </a:rPr>
              <a:t>газоразрядные </a:t>
            </a:r>
            <a:r>
              <a:rPr lang="ru-RU" sz="2800" dirty="0">
                <a:solidFill>
                  <a:srgbClr val="00B0F0"/>
                </a:solidFill>
              </a:rPr>
              <a:t>приборы</a:t>
            </a:r>
            <a:r>
              <a:rPr lang="ru-RU" sz="2800" dirty="0">
                <a:solidFill>
                  <a:srgbClr val="202020"/>
                </a:solidFill>
              </a:rPr>
              <a:t>, принцип действия которых основан на взаимодействии электронов с ионной плазмой (тиратроны, игнитроны, ионные разрядники, газоразрядные стабилитроны);</a:t>
            </a:r>
          </a:p>
          <a:p>
            <a:pPr indent="450850" algn="just" eaLnBrk="0" hangingPunct="0">
              <a:buFontTx/>
              <a:buChar char="-"/>
            </a:pPr>
            <a:r>
              <a:rPr lang="ru-RU" sz="2800" i="1" dirty="0">
                <a:solidFill>
                  <a:srgbClr val="00B050"/>
                </a:solidFill>
              </a:rPr>
              <a:t>полупроводниковые приборы</a:t>
            </a:r>
            <a:r>
              <a:rPr lang="ru-RU" sz="2800" dirty="0">
                <a:solidFill>
                  <a:srgbClr val="202020"/>
                </a:solidFill>
              </a:rPr>
              <a:t>, у которых движение зарядов происходит в твёрдом теле полупроводников.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Прямоугольник 1"/>
          <p:cNvSpPr>
            <a:spLocks noChangeArrowheads="1"/>
          </p:cNvSpPr>
          <p:nvPr/>
        </p:nvSpPr>
        <p:spPr bwMode="auto">
          <a:xfrm>
            <a:off x="467544" y="1124744"/>
            <a:ext cx="807243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 eaLnBrk="0" hangingPunct="0">
              <a:tabLst>
                <a:tab pos="381000" algn="l"/>
              </a:tabLst>
            </a:pPr>
            <a:r>
              <a:rPr lang="ru-RU" sz="2800" i="1" dirty="0">
                <a:latin typeface="Calibri" pitchFamily="34" charset="0"/>
                <a:cs typeface="Times New Roman" pitchFamily="18" charset="0"/>
              </a:rPr>
              <a:t>1. </a:t>
            </a:r>
            <a:r>
              <a:rPr lang="ru-RU" sz="2800" i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Электронные (вакуумные) 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лампы.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В них электрический ток  проходит  в  вакууме.  	Различают  </a:t>
            </a:r>
            <a:r>
              <a:rPr lang="ru-RU" sz="2800" i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двухэлектродные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 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(диоды), </a:t>
            </a:r>
            <a:r>
              <a:rPr lang="ru-RU" sz="2800" i="1" dirty="0" err="1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трехэлектродные</a:t>
            </a:r>
            <a:r>
              <a:rPr lang="ru-RU" sz="2800" i="1" dirty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(триоды), 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пятиэлектродные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(пентоды), 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комбинированные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лампы, 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электроннолучевые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приборы и др.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928688"/>
            <a:ext cx="8640762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1310</Words>
  <Application>Microsoft Office PowerPoint</Application>
  <PresentationFormat>Экран (4:3)</PresentationFormat>
  <Paragraphs>54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ТНИЛ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Borash</cp:lastModifiedBy>
  <cp:revision>128</cp:revision>
  <dcterms:created xsi:type="dcterms:W3CDTF">2011-01-12T03:46:50Z</dcterms:created>
  <dcterms:modified xsi:type="dcterms:W3CDTF">2019-09-09T03:32:49Z</dcterms:modified>
</cp:coreProperties>
</file>