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8" r:id="rId2"/>
    <p:sldId id="259" r:id="rId3"/>
    <p:sldId id="260" r:id="rId4"/>
    <p:sldId id="272" r:id="rId5"/>
    <p:sldId id="273" r:id="rId6"/>
    <p:sldId id="274" r:id="rId7"/>
    <p:sldId id="276" r:id="rId8"/>
    <p:sldId id="261" r:id="rId9"/>
    <p:sldId id="264" r:id="rId10"/>
    <p:sldId id="277" r:id="rId11"/>
    <p:sldId id="278" r:id="rId12"/>
    <p:sldId id="265" r:id="rId13"/>
    <p:sldId id="271" r:id="rId14"/>
    <p:sldId id="262" r:id="rId15"/>
  </p:sldIdLst>
  <p:sldSz cx="9144000" cy="5143500" type="screen16x9"/>
  <p:notesSz cx="6858000" cy="9144000"/>
  <p:embeddedFontLst>
    <p:embeddedFont>
      <p:font typeface="Inter Medium" panose="020B0604020202020204" charset="0"/>
      <p:regular r:id="rId17"/>
      <p:bold r:id="rId18"/>
    </p:embeddedFont>
    <p:embeddedFont>
      <p:font typeface="Krona One" panose="020B0604020202020204" charset="0"/>
      <p:regular r:id="rId19"/>
    </p:embeddedFont>
    <p:embeddedFont>
      <p:font typeface="Lato Light"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pen Sans Medium" panose="020B0604020202020204" charset="0"/>
      <p:regular r:id="rId32"/>
      <p:bold r:id="rId33"/>
      <p:italic r:id="rId34"/>
      <p:boldItalic r:id="rId35"/>
    </p:embeddedFont>
    <p:embeddedFont>
      <p:font typeface="Poppins" panose="00000800000000000000" pitchFamily="2"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
      <p:font typeface="Space Grotesk"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77"/>
      </p:cViewPr>
      <p:guideLst>
        <p:guide orient="horz" pos="162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presProps" Target="presProps.xml"/><Relationship Id="rId20" Type="http://schemas.openxmlformats.org/officeDocument/2006/relationships/font" Target="fonts/font4.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190553418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190553418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8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190553418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190553418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84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SLIDES_API73247441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SLIDES_API73247441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190553418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190553418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SLIDES_API190553418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SLIDES_API190553418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1905534188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190553418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47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91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27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47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190553418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190553418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19"/>
        <p:cNvGrpSpPr/>
        <p:nvPr/>
      </p:nvGrpSpPr>
      <p:grpSpPr>
        <a:xfrm>
          <a:off x="0" y="0"/>
          <a:ext cx="0" cy="0"/>
          <a:chOff x="0" y="0"/>
          <a:chExt cx="0" cy="0"/>
        </a:xfrm>
      </p:grpSpPr>
      <p:sp>
        <p:nvSpPr>
          <p:cNvPr id="120" name="Google Shape;120;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29" name="Google Shape;129;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3"/>
        <p:cNvGrpSpPr/>
        <p:nvPr/>
      </p:nvGrpSpPr>
      <p:grpSpPr>
        <a:xfrm>
          <a:off x="0" y="0"/>
          <a:ext cx="0" cy="0"/>
          <a:chOff x="0" y="0"/>
          <a:chExt cx="0" cy="0"/>
        </a:xfrm>
      </p:grpSpPr>
      <p:sp>
        <p:nvSpPr>
          <p:cNvPr id="134" name="Google Shape;134;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5" name="Google Shape;135;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7" name="Google Shape;147;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49" name="Google Shape;149;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0" name="Google Shape;150;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1"/>
        <p:cNvGrpSpPr/>
        <p:nvPr/>
      </p:nvGrpSpPr>
      <p:grpSpPr>
        <a:xfrm>
          <a:off x="0" y="0"/>
          <a:ext cx="0" cy="0"/>
          <a:chOff x="0" y="0"/>
          <a:chExt cx="0" cy="0"/>
        </a:xfrm>
      </p:grpSpPr>
      <p:sp>
        <p:nvSpPr>
          <p:cNvPr id="152" name="Google Shape;152;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3" name="Google Shape;153;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5" name="Google Shape;155;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05</a:t>
              </a:r>
              <a:endParaRPr sz="1600"/>
            </a:p>
          </p:txBody>
        </p:sp>
      </p:grpSp>
      <p:sp>
        <p:nvSpPr>
          <p:cNvPr id="168" name="Google Shape;168;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3"/>
        <p:cNvGrpSpPr/>
        <p:nvPr/>
      </p:nvGrpSpPr>
      <p:grpSpPr>
        <a:xfrm>
          <a:off x="0" y="0"/>
          <a:ext cx="0" cy="0"/>
          <a:chOff x="0" y="0"/>
          <a:chExt cx="0" cy="0"/>
        </a:xfrm>
      </p:grpSpPr>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6"/>
          <p:cNvSpPr>
            <a:spLocks noGrp="1"/>
          </p:cNvSpPr>
          <p:nvPr>
            <p:ph type="pic" idx="2"/>
          </p:nvPr>
        </p:nvSpPr>
        <p:spPr>
          <a:xfrm>
            <a:off x="0" y="100"/>
            <a:ext cx="3432300" cy="5143500"/>
          </a:xfrm>
          <a:prstGeom prst="roundRect">
            <a:avLst>
              <a:gd name="adj" fmla="val 0"/>
            </a:avLst>
          </a:prstGeom>
          <a:noFill/>
          <a:ln>
            <a:noFill/>
          </a:ln>
        </p:spPr>
      </p:sp>
      <p:sp>
        <p:nvSpPr>
          <p:cNvPr id="66" name="Google Shape;66;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a:spLocks noGrp="1"/>
          </p:cNvSpPr>
          <p:nvPr>
            <p:ph type="pic" idx="2"/>
          </p:nvPr>
        </p:nvSpPr>
        <p:spPr>
          <a:xfrm>
            <a:off x="0" y="0"/>
            <a:ext cx="3432300" cy="5143500"/>
          </a:xfrm>
          <a:prstGeom prst="roundRect">
            <a:avLst>
              <a:gd name="adj" fmla="val 0"/>
            </a:avLst>
          </a:prstGeom>
          <a:noFill/>
          <a:ln>
            <a:noFill/>
          </a:ln>
        </p:spPr>
      </p:sp>
      <p:sp>
        <p:nvSpPr>
          <p:cNvPr id="71" name="Google Shape;71;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 name="Google Shape;72;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4" name="Google Shape;74;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6"/>
        <p:cNvGrpSpPr/>
        <p:nvPr/>
      </p:nvGrpSpPr>
      <p:grpSpPr>
        <a:xfrm>
          <a:off x="0" y="0"/>
          <a:ext cx="0" cy="0"/>
          <a:chOff x="0" y="0"/>
          <a:chExt cx="0" cy="0"/>
        </a:xfrm>
      </p:grpSpPr>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8"/>
          <p:cNvSpPr>
            <a:spLocks noGrp="1"/>
          </p:cNvSpPr>
          <p:nvPr>
            <p:ph type="pic" idx="2"/>
          </p:nvPr>
        </p:nvSpPr>
        <p:spPr>
          <a:xfrm>
            <a:off x="5711663" y="0"/>
            <a:ext cx="3432300" cy="5143500"/>
          </a:xfrm>
          <a:prstGeom prst="roundRect">
            <a:avLst>
              <a:gd name="adj" fmla="val 0"/>
            </a:avLst>
          </a:prstGeom>
          <a:noFill/>
          <a:ln>
            <a:noFill/>
          </a:ln>
        </p:spPr>
      </p:sp>
      <p:sp>
        <p:nvSpPr>
          <p:cNvPr id="79" name="Google Shape;79;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0" name="Google Shape;80;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2" name="Google Shape;82;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9" name="Google Shape;99;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8170F"/>
                </a:solidFill>
                <a:latin typeface="Krona One"/>
                <a:ea typeface="Krona One"/>
                <a:cs typeface="Krona One"/>
                <a:sym typeface="Krona One"/>
              </a:rPr>
              <a:t>Methods of Infiltration</a:t>
            </a:r>
          </a:p>
        </p:txBody>
      </p:sp>
      <p:sp>
        <p:nvSpPr>
          <p:cNvPr id="194" name="Google Shape;194;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solidFill>
                  <a:srgbClr val="233E30"/>
                </a:solidFill>
                <a:latin typeface="Roboto Medium"/>
                <a:ea typeface="Roboto Medium"/>
                <a:cs typeface="Roboto Medium"/>
                <a:sym typeface="Roboto Medium"/>
              </a:rPr>
              <a:t>Module 3</a:t>
            </a:r>
            <a:endParaRPr dirty="0">
              <a:solidFill>
                <a:srgbClr val="233E3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7" name="Picture 6">
            <a:extLst>
              <a:ext uri="{FF2B5EF4-FFF2-40B4-BE49-F238E27FC236}">
                <a16:creationId xmlns:a16="http://schemas.microsoft.com/office/drawing/2014/main" id="{0D25CF04-E352-1BB7-AA51-D7672AD7421A}"/>
              </a:ext>
            </a:extLst>
          </p:cNvPr>
          <p:cNvPicPr>
            <a:picLocks noChangeAspect="1"/>
          </p:cNvPicPr>
          <p:nvPr/>
        </p:nvPicPr>
        <p:blipFill>
          <a:blip r:embed="rId3"/>
          <a:stretch>
            <a:fillRect/>
          </a:stretch>
        </p:blipFill>
        <p:spPr>
          <a:xfrm>
            <a:off x="560149" y="7515"/>
            <a:ext cx="7476164" cy="2361905"/>
          </a:xfrm>
          <a:prstGeom prst="rect">
            <a:avLst/>
          </a:prstGeom>
        </p:spPr>
      </p:pic>
      <p:pic>
        <p:nvPicPr>
          <p:cNvPr id="9" name="Picture 8">
            <a:extLst>
              <a:ext uri="{FF2B5EF4-FFF2-40B4-BE49-F238E27FC236}">
                <a16:creationId xmlns:a16="http://schemas.microsoft.com/office/drawing/2014/main" id="{0595E986-2D88-2F4E-13A3-CA8C9E12436D}"/>
              </a:ext>
            </a:extLst>
          </p:cNvPr>
          <p:cNvPicPr>
            <a:picLocks noChangeAspect="1"/>
          </p:cNvPicPr>
          <p:nvPr/>
        </p:nvPicPr>
        <p:blipFill>
          <a:blip r:embed="rId4"/>
          <a:stretch>
            <a:fillRect/>
          </a:stretch>
        </p:blipFill>
        <p:spPr>
          <a:xfrm>
            <a:off x="723700" y="2361905"/>
            <a:ext cx="7149061" cy="2774080"/>
          </a:xfrm>
          <a:prstGeom prst="rect">
            <a:avLst/>
          </a:prstGeom>
        </p:spPr>
      </p:pic>
    </p:spTree>
    <p:extLst>
      <p:ext uri="{BB962C8B-B14F-4D97-AF65-F5344CB8AC3E}">
        <p14:creationId xmlns:p14="http://schemas.microsoft.com/office/powerpoint/2010/main" val="426067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13"/>
        <p:cNvGrpSpPr/>
        <p:nvPr/>
      </p:nvGrpSpPr>
      <p:grpSpPr>
        <a:xfrm>
          <a:off x="0" y="0"/>
          <a:ext cx="0" cy="0"/>
          <a:chOff x="0" y="0"/>
          <a:chExt cx="0" cy="0"/>
        </a:xfrm>
      </p:grpSpPr>
      <p:pic>
        <p:nvPicPr>
          <p:cNvPr id="214" name="Google Shape;214;p34"/>
          <p:cNvPicPr preferRelativeResize="0">
            <a:picLocks noGrp="1"/>
          </p:cNvPicPr>
          <p:nvPr>
            <p:ph type="pic" idx="2"/>
          </p:nvPr>
        </p:nvPicPr>
        <p:blipFill rotWithShape="1">
          <a:blip r:embed="rId3">
            <a:alphaModFix/>
          </a:blip>
          <a:srcRect l="32665" r="32665"/>
          <a:stretch/>
        </p:blipFill>
        <p:spPr>
          <a:xfrm>
            <a:off x="5711663" y="0"/>
            <a:ext cx="3432300" cy="5143500"/>
          </a:xfrm>
          <a:prstGeom prst="roundRect">
            <a:avLst>
              <a:gd name="adj" fmla="val 16667"/>
            </a:avLst>
          </a:prstGeom>
        </p:spPr>
      </p:pic>
      <p:sp>
        <p:nvSpPr>
          <p:cNvPr id="215" name="Google Shape;215;p34"/>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Quiz</a:t>
            </a:r>
            <a:endParaRPr dirty="0">
              <a:solidFill>
                <a:srgbClr val="08170F"/>
              </a:solidFill>
              <a:latin typeface="Krona One"/>
              <a:ea typeface="Krona One"/>
              <a:cs typeface="Krona One"/>
              <a:sym typeface="Krona One"/>
            </a:endParaRPr>
          </a:p>
        </p:txBody>
      </p:sp>
      <p:sp>
        <p:nvSpPr>
          <p:cNvPr id="216" name="Google Shape;216;p34"/>
          <p:cNvSpPr txBox="1">
            <a:spLocks noGrp="1"/>
          </p:cNvSpPr>
          <p:nvPr>
            <p:ph type="subTitle" idx="1"/>
          </p:nvPr>
        </p:nvSpPr>
        <p:spPr>
          <a:xfrm>
            <a:off x="1180016" y="1377150"/>
            <a:ext cx="4075925"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It looks as if the hackers are trying everything to crack @Apollo’s private Wi-Fi password. We have to make sure that the password is strong enough to withstand their attack!</a:t>
            </a:r>
          </a:p>
          <a:p>
            <a:pPr marL="0" lvl="0" indent="0" algn="l" rtl="0">
              <a:spcBef>
                <a:spcPts val="0"/>
              </a:spcBef>
              <a:spcAft>
                <a:spcPts val="1200"/>
              </a:spcAft>
              <a:buNone/>
            </a:pPr>
            <a:endParaRPr lang="en-US" dirty="0">
              <a:solidFill>
                <a:srgbClr val="233E30"/>
              </a:solidFill>
              <a:latin typeface="Roboto Medium"/>
              <a:ea typeface="Roboto Medium"/>
              <a:cs typeface="Roboto Medium"/>
              <a:sym typeface="Roboto Medium"/>
            </a:endParaRPr>
          </a:p>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Take a look at the following passwords. Put them in the correct order according to how long you think it would take an attacker to crack each one using brute-force, where 1 is the shortest amount of time and 4, the highest.</a:t>
            </a:r>
          </a:p>
          <a:p>
            <a:pPr marL="0" lvl="0" indent="0" algn="l" rtl="0">
              <a:spcBef>
                <a:spcPts val="0"/>
              </a:spcBef>
              <a:spcAft>
                <a:spcPts val="1200"/>
              </a:spcAft>
              <a:buNone/>
            </a:pPr>
            <a:endParaRPr lang="en-US" dirty="0">
              <a:solidFill>
                <a:srgbClr val="233E30"/>
              </a:solidFill>
              <a:latin typeface="Roboto Medium"/>
              <a:ea typeface="Roboto Medium"/>
              <a:cs typeface="Roboto Medium"/>
              <a:sym typeface="Roboto Medium"/>
            </a:endParaRPr>
          </a:p>
        </p:txBody>
      </p:sp>
      <p:pic>
        <p:nvPicPr>
          <p:cNvPr id="3" name="Picture 2">
            <a:extLst>
              <a:ext uri="{FF2B5EF4-FFF2-40B4-BE49-F238E27FC236}">
                <a16:creationId xmlns:a16="http://schemas.microsoft.com/office/drawing/2014/main" id="{61C9806C-914F-76F7-C12C-40DF1D1C0627}"/>
              </a:ext>
            </a:extLst>
          </p:cNvPr>
          <p:cNvPicPr>
            <a:picLocks noChangeAspect="1"/>
          </p:cNvPicPr>
          <p:nvPr/>
        </p:nvPicPr>
        <p:blipFill>
          <a:blip r:embed="rId4"/>
          <a:stretch>
            <a:fillRect/>
          </a:stretch>
        </p:blipFill>
        <p:spPr>
          <a:xfrm>
            <a:off x="1246924" y="3351738"/>
            <a:ext cx="1399634" cy="1614578"/>
          </a:xfrm>
          <a:prstGeom prst="rect">
            <a:avLst/>
          </a:prstGeom>
        </p:spPr>
      </p:pic>
    </p:spTree>
    <p:extLst>
      <p:ext uri="{BB962C8B-B14F-4D97-AF65-F5344CB8AC3E}">
        <p14:creationId xmlns:p14="http://schemas.microsoft.com/office/powerpoint/2010/main" val="101326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30"/>
          <p:cNvSpPr txBox="1">
            <a:spLocks noGrp="1"/>
          </p:cNvSpPr>
          <p:nvPr>
            <p:ph type="title"/>
          </p:nvPr>
        </p:nvSpPr>
        <p:spPr>
          <a:xfrm>
            <a:off x="383075" y="90099"/>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QUIZ</a:t>
            </a:r>
          </a:p>
        </p:txBody>
      </p:sp>
      <p:sp>
        <p:nvSpPr>
          <p:cNvPr id="2" name="TextBox 1">
            <a:extLst>
              <a:ext uri="{FF2B5EF4-FFF2-40B4-BE49-F238E27FC236}">
                <a16:creationId xmlns:a16="http://schemas.microsoft.com/office/drawing/2014/main" id="{FF421FD3-F96C-B972-D3B1-D392C0DE0E1A}"/>
              </a:ext>
            </a:extLst>
          </p:cNvPr>
          <p:cNvSpPr txBox="1"/>
          <p:nvPr/>
        </p:nvSpPr>
        <p:spPr>
          <a:xfrm>
            <a:off x="446049" y="726099"/>
            <a:ext cx="8512097" cy="1443152"/>
          </a:xfrm>
          <a:prstGeom prst="rect">
            <a:avLst/>
          </a:prstGeom>
          <a:noFill/>
        </p:spPr>
        <p:txBody>
          <a:bodyPr wrap="square" rtlCol="0">
            <a:spAutoFit/>
          </a:bodyPr>
          <a:lstStyle/>
          <a:p>
            <a:pPr marL="228600" indent="-228600">
              <a:lnSpc>
                <a:spcPct val="150000"/>
              </a:lnSpc>
              <a:buFont typeface="+mj-lt"/>
              <a:buAutoNum type="arabicPeriod"/>
            </a:pPr>
            <a:r>
              <a:rPr lang="en-US" sz="1200" dirty="0"/>
              <a:t>On your way into the office, a person whom you have never seen before asks you to hold the door — they forgot their access card (DoS / SEO poisoning / Social engineering)</a:t>
            </a:r>
          </a:p>
          <a:p>
            <a:pPr marL="228600" indent="-228600">
              <a:lnSpc>
                <a:spcPct val="150000"/>
              </a:lnSpc>
              <a:buFont typeface="+mj-lt"/>
              <a:buAutoNum type="arabicPeriod"/>
            </a:pPr>
            <a:r>
              <a:rPr lang="en-US" sz="1200" dirty="0"/>
              <a:t>You searched for @Apollo’s website on Google, but when you clicked on the top result, you were redirected to a page advertising antivirus software (DoS / SEO poisoning / Social engineering)</a:t>
            </a:r>
          </a:p>
          <a:p>
            <a:pPr marL="228600" indent="-228600">
              <a:lnSpc>
                <a:spcPct val="150000"/>
              </a:lnSpc>
              <a:buFont typeface="+mj-lt"/>
              <a:buAutoNum type="arabicPeriod"/>
            </a:pPr>
            <a:endParaRPr lang="en-NG"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530400" y="2208300"/>
            <a:ext cx="8083200" cy="726900"/>
          </a:xfrm>
          <a:prstGeom prst="rect">
            <a:avLst/>
          </a:prstGeom>
        </p:spPr>
        <p:txBody>
          <a:bodyPr spcFirstLastPara="1" wrap="square" lIns="34275" tIns="34275" rIns="34275" bIns="3427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Next Lesson 😊</a:t>
            </a:r>
            <a:br>
              <a:rPr lang="en" dirty="0">
                <a:solidFill>
                  <a:srgbClr val="08170F"/>
                </a:solidFill>
                <a:latin typeface="Krona One"/>
                <a:ea typeface="Krona One"/>
                <a:cs typeface="Krona One"/>
                <a:sym typeface="Krona One"/>
              </a:rPr>
            </a:b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&gt; </a:t>
            </a:r>
            <a:r>
              <a:rPr lang="en-US" sz="2200" dirty="0">
                <a:solidFill>
                  <a:srgbClr val="08170F"/>
                </a:solidFill>
                <a:latin typeface="Krona One"/>
                <a:ea typeface="Krona One"/>
                <a:cs typeface="Krona One"/>
                <a:sym typeface="Krona One"/>
              </a:rPr>
              <a:t>Communication in a Connected World</a:t>
            </a:r>
            <a:br>
              <a:rPr lang="en-US"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   &gt; </a:t>
            </a:r>
            <a:r>
              <a:rPr lang="en-US" sz="1800" dirty="0">
                <a:solidFill>
                  <a:srgbClr val="08170F"/>
                </a:solidFill>
                <a:latin typeface="Krona One"/>
                <a:ea typeface="Krona One"/>
                <a:cs typeface="Krona One"/>
                <a:sym typeface="Krona One"/>
              </a:rPr>
              <a:t>Networking and Data Transmission </a:t>
            </a:r>
            <a:endParaRPr sz="1800" dirty="0">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8"/>
        <p:cNvGrpSpPr/>
        <p:nvPr/>
      </p:nvGrpSpPr>
      <p:grpSpPr>
        <a:xfrm>
          <a:off x="0" y="0"/>
          <a:ext cx="0" cy="0"/>
          <a:chOff x="0" y="0"/>
          <a:chExt cx="0" cy="0"/>
        </a:xfrm>
      </p:grpSpPr>
      <p:pic>
        <p:nvPicPr>
          <p:cNvPr id="199" name="Google Shape;199;p32"/>
          <p:cNvPicPr preferRelativeResize="0">
            <a:picLocks noGrp="1"/>
          </p:cNvPicPr>
          <p:nvPr>
            <p:ph type="pic" idx="2"/>
          </p:nvPr>
        </p:nvPicPr>
        <p:blipFill rotWithShape="1">
          <a:blip r:embed="rId3">
            <a:alphaModFix/>
          </a:blip>
          <a:srcRect l="27767" r="27762"/>
          <a:stretch/>
        </p:blipFill>
        <p:spPr>
          <a:xfrm>
            <a:off x="0" y="0"/>
            <a:ext cx="3432300" cy="5143500"/>
          </a:xfrm>
          <a:prstGeom prst="roundRect">
            <a:avLst>
              <a:gd name="adj" fmla="val 16667"/>
            </a:avLst>
          </a:prstGeom>
        </p:spPr>
      </p:pic>
      <p:sp>
        <p:nvSpPr>
          <p:cNvPr id="200" name="Google Shape;200;p3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8170F"/>
                </a:solidFill>
                <a:latin typeface="Krona One"/>
                <a:ea typeface="Krona One"/>
                <a:cs typeface="Krona One"/>
                <a:sym typeface="Krona One"/>
              </a:rPr>
              <a:t>Denial-of-Service</a:t>
            </a:r>
          </a:p>
        </p:txBody>
      </p:sp>
      <p:sp>
        <p:nvSpPr>
          <p:cNvPr id="201" name="Google Shape;201;p32"/>
          <p:cNvSpPr txBox="1">
            <a:spLocks noGrp="1"/>
          </p:cNvSpPr>
          <p:nvPr>
            <p:ph type="subTitle" idx="1"/>
          </p:nvPr>
        </p:nvSpPr>
        <p:spPr>
          <a:xfrm>
            <a:off x="4572000" y="1377150"/>
            <a:ext cx="4044176"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Denial-of-Service (DoS) attacks are a type of network attack that is relatively simple to carry out, even by an unskilled attacker. A DoS attack results in some sort of interruption of network service to users, devices or applications. DoS attacks are considered a major risk because they can easily interrupt communication and cause significant loss of time and money. DOS can occur in two ways:</a:t>
            </a:r>
          </a:p>
        </p:txBody>
      </p:sp>
      <p:pic>
        <p:nvPicPr>
          <p:cNvPr id="5" name="Picture 4">
            <a:extLst>
              <a:ext uri="{FF2B5EF4-FFF2-40B4-BE49-F238E27FC236}">
                <a16:creationId xmlns:a16="http://schemas.microsoft.com/office/drawing/2014/main" id="{92208AB8-13CF-6C24-2D5E-C510D67A7A0A}"/>
              </a:ext>
            </a:extLst>
          </p:cNvPr>
          <p:cNvPicPr>
            <a:picLocks noChangeAspect="1"/>
          </p:cNvPicPr>
          <p:nvPr/>
        </p:nvPicPr>
        <p:blipFill>
          <a:blip r:embed="rId4"/>
          <a:stretch>
            <a:fillRect/>
          </a:stretch>
        </p:blipFill>
        <p:spPr>
          <a:xfrm>
            <a:off x="3509477" y="2792664"/>
            <a:ext cx="2983308" cy="2275313"/>
          </a:xfrm>
          <a:prstGeom prst="rect">
            <a:avLst/>
          </a:prstGeom>
        </p:spPr>
      </p:pic>
      <p:pic>
        <p:nvPicPr>
          <p:cNvPr id="7" name="Picture 6">
            <a:extLst>
              <a:ext uri="{FF2B5EF4-FFF2-40B4-BE49-F238E27FC236}">
                <a16:creationId xmlns:a16="http://schemas.microsoft.com/office/drawing/2014/main" id="{287D1EC3-809A-AB6C-C929-CC74369314A8}"/>
              </a:ext>
            </a:extLst>
          </p:cNvPr>
          <p:cNvPicPr>
            <a:picLocks noChangeAspect="1"/>
          </p:cNvPicPr>
          <p:nvPr/>
        </p:nvPicPr>
        <p:blipFill>
          <a:blip r:embed="rId5"/>
          <a:stretch>
            <a:fillRect/>
          </a:stretch>
        </p:blipFill>
        <p:spPr>
          <a:xfrm>
            <a:off x="6270450" y="2868820"/>
            <a:ext cx="2767617" cy="1717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6"/>
        <p:cNvGrpSpPr/>
        <p:nvPr/>
      </p:nvGrpSpPr>
      <p:grpSpPr>
        <a:xfrm>
          <a:off x="0" y="0"/>
          <a:ext cx="0" cy="0"/>
          <a:chOff x="0" y="0"/>
          <a:chExt cx="0" cy="0"/>
        </a:xfrm>
      </p:grpSpPr>
      <p:sp>
        <p:nvSpPr>
          <p:cNvPr id="208" name="Google Shape;208;p33"/>
          <p:cNvSpPr txBox="1">
            <a:spLocks noGrp="1"/>
          </p:cNvSpPr>
          <p:nvPr>
            <p:ph type="subTitle" idx="1"/>
          </p:nvPr>
        </p:nvSpPr>
        <p:spPr>
          <a:xfrm>
            <a:off x="-94829" y="1015311"/>
            <a:ext cx="41766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Clr>
                <a:srgbClr val="233E30"/>
              </a:buClr>
              <a:buSzPts val="1300"/>
              <a:buFont typeface="Roboto Medium"/>
              <a:buChar char="●"/>
            </a:pPr>
            <a:r>
              <a:rPr lang="en-US" dirty="0">
                <a:solidFill>
                  <a:srgbClr val="233E30"/>
                </a:solidFill>
                <a:latin typeface="Roboto Medium"/>
                <a:ea typeface="Roboto Medium"/>
                <a:cs typeface="Roboto Medium"/>
                <a:sym typeface="Roboto Medium"/>
              </a:rPr>
              <a:t>A Distributed DoS (DDoS) attack is similar to a DoS attack but originates from multiple, coordinated sources. For example:</a:t>
            </a:r>
          </a:p>
          <a:p>
            <a:pPr marL="457200" lvl="0" indent="-311150" algn="l" rtl="0">
              <a:lnSpc>
                <a:spcPct val="110000"/>
              </a:lnSpc>
              <a:spcBef>
                <a:spcPts val="0"/>
              </a:spcBef>
              <a:spcAft>
                <a:spcPts val="0"/>
              </a:spcAft>
              <a:buClr>
                <a:srgbClr val="233E30"/>
              </a:buClr>
              <a:buSzPts val="1300"/>
              <a:buFont typeface="Roboto Medium"/>
              <a:buChar char="●"/>
            </a:pPr>
            <a:endParaRPr lang="en-US" dirty="0">
              <a:solidFill>
                <a:srgbClr val="233E30"/>
              </a:solidFill>
              <a:latin typeface="Roboto Medium"/>
              <a:ea typeface="Roboto Medium"/>
              <a:cs typeface="Roboto Medium"/>
              <a:sym typeface="Roboto Medium"/>
            </a:endParaRPr>
          </a:p>
          <a:p>
            <a:pPr marL="457200" lvl="0" indent="-311150" algn="l" rtl="0">
              <a:lnSpc>
                <a:spcPct val="110000"/>
              </a:lnSpc>
              <a:spcBef>
                <a:spcPts val="0"/>
              </a:spcBef>
              <a:spcAft>
                <a:spcPts val="0"/>
              </a:spcAft>
              <a:buClr>
                <a:srgbClr val="233E30"/>
              </a:buClr>
              <a:buSzPts val="1300"/>
              <a:buFont typeface="Roboto Medium"/>
              <a:buChar char="●"/>
            </a:pPr>
            <a:r>
              <a:rPr lang="en-US" dirty="0">
                <a:solidFill>
                  <a:srgbClr val="233E30"/>
                </a:solidFill>
                <a:latin typeface="Roboto Medium"/>
                <a:ea typeface="Roboto Medium"/>
                <a:cs typeface="Roboto Medium"/>
                <a:sym typeface="Roboto Medium"/>
              </a:rPr>
              <a:t>An attacker builds a network (botnet) of infected hosts called zombies, which are controlled by handler systems.</a:t>
            </a:r>
          </a:p>
          <a:p>
            <a:pPr marL="457200" lvl="0" indent="-311150" algn="l" rtl="0">
              <a:lnSpc>
                <a:spcPct val="110000"/>
              </a:lnSpc>
              <a:spcBef>
                <a:spcPts val="0"/>
              </a:spcBef>
              <a:spcAft>
                <a:spcPts val="0"/>
              </a:spcAft>
              <a:buClr>
                <a:srgbClr val="233E30"/>
              </a:buClr>
              <a:buSzPts val="1300"/>
              <a:buFont typeface="Roboto Medium"/>
              <a:buChar char="●"/>
            </a:pPr>
            <a:r>
              <a:rPr lang="en-US" dirty="0">
                <a:solidFill>
                  <a:srgbClr val="233E30"/>
                </a:solidFill>
                <a:latin typeface="Roboto Medium"/>
                <a:ea typeface="Roboto Medium"/>
                <a:cs typeface="Roboto Medium"/>
                <a:sym typeface="Roboto Medium"/>
              </a:rPr>
              <a:t>The zombie computers will constantly scan and infect more hosts, creating more and more zombies.</a:t>
            </a:r>
          </a:p>
          <a:p>
            <a:pPr marL="457200" lvl="0" indent="-311150" algn="l" rtl="0">
              <a:lnSpc>
                <a:spcPct val="110000"/>
              </a:lnSpc>
              <a:spcBef>
                <a:spcPts val="0"/>
              </a:spcBef>
              <a:spcAft>
                <a:spcPts val="0"/>
              </a:spcAft>
              <a:buClr>
                <a:srgbClr val="233E30"/>
              </a:buClr>
              <a:buSzPts val="1300"/>
              <a:buFont typeface="Roboto Medium"/>
              <a:buChar char="●"/>
            </a:pPr>
            <a:r>
              <a:rPr lang="en-US" dirty="0">
                <a:solidFill>
                  <a:srgbClr val="233E30"/>
                </a:solidFill>
                <a:latin typeface="Roboto Medium"/>
                <a:ea typeface="Roboto Medium"/>
                <a:cs typeface="Roboto Medium"/>
                <a:sym typeface="Roboto Medium"/>
              </a:rPr>
              <a:t>When ready, the hacker will instruct the handler systems to make the botnet of zombies carry out a DDoS attack.</a:t>
            </a:r>
          </a:p>
        </p:txBody>
      </p:sp>
      <p:sp>
        <p:nvSpPr>
          <p:cNvPr id="209" name="Google Shape;209;p33"/>
          <p:cNvSpPr txBox="1">
            <a:spLocks noGrp="1"/>
          </p:cNvSpPr>
          <p:nvPr>
            <p:ph type="title"/>
          </p:nvPr>
        </p:nvSpPr>
        <p:spPr>
          <a:xfrm>
            <a:off x="128195" y="137294"/>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8170F"/>
                </a:solidFill>
                <a:latin typeface="Krona One"/>
                <a:ea typeface="Krona One"/>
                <a:cs typeface="Krona One"/>
                <a:sym typeface="Krona One"/>
              </a:rPr>
              <a:t>Distributed DoS</a:t>
            </a:r>
          </a:p>
        </p:txBody>
      </p:sp>
      <p:pic>
        <p:nvPicPr>
          <p:cNvPr id="5" name="Picture 4">
            <a:extLst>
              <a:ext uri="{FF2B5EF4-FFF2-40B4-BE49-F238E27FC236}">
                <a16:creationId xmlns:a16="http://schemas.microsoft.com/office/drawing/2014/main" id="{A2EF24C7-6DEE-D388-40A8-431116B0C1D5}"/>
              </a:ext>
            </a:extLst>
          </p:cNvPr>
          <p:cNvPicPr>
            <a:picLocks noChangeAspect="1"/>
          </p:cNvPicPr>
          <p:nvPr/>
        </p:nvPicPr>
        <p:blipFill>
          <a:blip r:embed="rId3"/>
          <a:stretch>
            <a:fillRect/>
          </a:stretch>
        </p:blipFill>
        <p:spPr>
          <a:xfrm>
            <a:off x="3359736" y="557561"/>
            <a:ext cx="6079833" cy="38608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80111" y="0"/>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US" b="1" i="0" dirty="0">
                <a:solidFill>
                  <a:srgbClr val="000000"/>
                </a:solidFill>
                <a:effectLst/>
                <a:highlight>
                  <a:srgbClr val="F0F0F0"/>
                </a:highlight>
                <a:latin typeface="Cisco Sans"/>
              </a:rPr>
              <a:t>Botnet</a:t>
            </a:r>
            <a:endParaRPr dirty="0"/>
          </a:p>
        </p:txBody>
      </p:sp>
      <p:sp>
        <p:nvSpPr>
          <p:cNvPr id="344" name="Google Shape;344;p29"/>
          <p:cNvSpPr txBox="1">
            <a:spLocks noGrp="1"/>
          </p:cNvSpPr>
          <p:nvPr>
            <p:ph type="body" idx="1"/>
          </p:nvPr>
        </p:nvSpPr>
        <p:spPr>
          <a:xfrm>
            <a:off x="178421" y="726901"/>
            <a:ext cx="8779725" cy="4416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 bot computer is typically infected by visiting an unsafe website or opening an infected email attachment or infected media file. A botnet is a group of bots, connected through the Internet, that can be controlled by a malicious individual or group. It can have tens of thousands, or even hundreds of thousands, of bots that are typically controlled through a command and control server.</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These bots can be activated to distribute malware, launch DDoS attacks, distribute spam email, or execute brute-force password attacks. Cybercriminals will often rent out botnets to third parties for nefarious purposes.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Many organizations. like Cisco, force network activities through botnet traffic filters to identify any botnet locations.</a:t>
            </a:r>
          </a:p>
        </p:txBody>
      </p:sp>
      <p:pic>
        <p:nvPicPr>
          <p:cNvPr id="3" name="Picture 2">
            <a:extLst>
              <a:ext uri="{FF2B5EF4-FFF2-40B4-BE49-F238E27FC236}">
                <a16:creationId xmlns:a16="http://schemas.microsoft.com/office/drawing/2014/main" id="{E6A96EC3-8C7F-9934-9ECD-6077FCC32F71}"/>
              </a:ext>
            </a:extLst>
          </p:cNvPr>
          <p:cNvPicPr>
            <a:picLocks noChangeAspect="1"/>
          </p:cNvPicPr>
          <p:nvPr/>
        </p:nvPicPr>
        <p:blipFill>
          <a:blip r:embed="rId3"/>
          <a:stretch>
            <a:fillRect/>
          </a:stretch>
        </p:blipFill>
        <p:spPr>
          <a:xfrm>
            <a:off x="1965628" y="2745268"/>
            <a:ext cx="5108665" cy="2235610"/>
          </a:xfrm>
          <a:prstGeom prst="rect">
            <a:avLst/>
          </a:prstGeom>
        </p:spPr>
      </p:pic>
    </p:spTree>
    <p:extLst>
      <p:ext uri="{BB962C8B-B14F-4D97-AF65-F5344CB8AC3E}">
        <p14:creationId xmlns:p14="http://schemas.microsoft.com/office/powerpoint/2010/main" val="351710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133815" y="329532"/>
            <a:ext cx="8876370" cy="44844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On-Path Attacks</a:t>
            </a:r>
          </a:p>
          <a:p>
            <a:pPr marL="0" lvl="0" indent="0" algn="ctr" rtl="0">
              <a:spcBef>
                <a:spcPts val="0"/>
              </a:spcBef>
              <a:spcAft>
                <a:spcPts val="0"/>
              </a:spcAft>
              <a:buNone/>
            </a:pPr>
            <a:r>
              <a:rPr lang="en-US" sz="1200" dirty="0"/>
              <a:t>On-path attackers intercept or modify communications between two devices, such as a web browser and a web server, either to collect information from or to impersonate one of the devices.</a:t>
            </a:r>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This type of attack is also referred to as a man-in-the-middle or man-in-the-mobile attack.</a:t>
            </a:r>
          </a:p>
        </p:txBody>
      </p:sp>
      <p:pic>
        <p:nvPicPr>
          <p:cNvPr id="3" name="Picture 2">
            <a:extLst>
              <a:ext uri="{FF2B5EF4-FFF2-40B4-BE49-F238E27FC236}">
                <a16:creationId xmlns:a16="http://schemas.microsoft.com/office/drawing/2014/main" id="{6F84B05C-A663-31A5-1BE0-7C04CC01D4C1}"/>
              </a:ext>
            </a:extLst>
          </p:cNvPr>
          <p:cNvPicPr>
            <a:picLocks noChangeAspect="1"/>
          </p:cNvPicPr>
          <p:nvPr/>
        </p:nvPicPr>
        <p:blipFill>
          <a:blip r:embed="rId3"/>
          <a:stretch>
            <a:fillRect/>
          </a:stretch>
        </p:blipFill>
        <p:spPr>
          <a:xfrm>
            <a:off x="492512" y="1709854"/>
            <a:ext cx="2960021" cy="2849020"/>
          </a:xfrm>
          <a:prstGeom prst="rect">
            <a:avLst/>
          </a:prstGeom>
        </p:spPr>
      </p:pic>
      <p:sp>
        <p:nvSpPr>
          <p:cNvPr id="4" name="TextBox 3">
            <a:extLst>
              <a:ext uri="{FF2B5EF4-FFF2-40B4-BE49-F238E27FC236}">
                <a16:creationId xmlns:a16="http://schemas.microsoft.com/office/drawing/2014/main" id="{A7D5C162-7302-D33E-25D9-F9A7107E99AE}"/>
              </a:ext>
            </a:extLst>
          </p:cNvPr>
          <p:cNvSpPr txBox="1"/>
          <p:nvPr/>
        </p:nvSpPr>
        <p:spPr>
          <a:xfrm>
            <a:off x="3679903" y="1925444"/>
            <a:ext cx="4966010" cy="2292935"/>
          </a:xfrm>
          <a:prstGeom prst="rect">
            <a:avLst/>
          </a:prstGeom>
          <a:noFill/>
        </p:spPr>
        <p:txBody>
          <a:bodyPr wrap="square" rtlCol="0">
            <a:spAutoFit/>
          </a:bodyPr>
          <a:lstStyle/>
          <a:p>
            <a:r>
              <a:rPr lang="en-US" sz="1100" dirty="0"/>
              <a:t>A MitM attack happens when a cybercriminal takes control of a device without the user's knowledge. With this level of access, an attacker can intercept and capture user information before it is sent to its intended destination. These types of attacks are often used to steal financial information. There are many types of malware that possess MitM attack capabilities.</a:t>
            </a:r>
          </a:p>
          <a:p>
            <a:endParaRPr lang="en-US" sz="1100" dirty="0"/>
          </a:p>
          <a:p>
            <a:r>
              <a:rPr lang="en-US" sz="1100" dirty="0"/>
              <a:t>MAN IN THE MIDLE (MOBILE)</a:t>
            </a:r>
          </a:p>
          <a:p>
            <a:r>
              <a:rPr lang="en-US" sz="1100" dirty="0"/>
              <a:t>A variation of man-in-middle, </a:t>
            </a:r>
            <a:r>
              <a:rPr lang="en-US" sz="1100" dirty="0" err="1"/>
              <a:t>MitMo</a:t>
            </a:r>
            <a:r>
              <a:rPr lang="en-US" sz="1100" dirty="0"/>
              <a:t> is a type of attack used  to take control over a user's mobile device. When infected, the mobile device is instructed to exfiltrate user-sensitive information and send it to the attackers. </a:t>
            </a:r>
            <a:r>
              <a:rPr lang="en-US" sz="1100" dirty="0" err="1"/>
              <a:t>ZeuS</a:t>
            </a:r>
            <a:r>
              <a:rPr lang="en-US" sz="1100" dirty="0"/>
              <a:t> is one example of a malware package with </a:t>
            </a:r>
            <a:r>
              <a:rPr lang="en-US" sz="1100" dirty="0" err="1"/>
              <a:t>MitMo</a:t>
            </a:r>
            <a:r>
              <a:rPr lang="en-US" sz="1100" dirty="0"/>
              <a:t> capabilities. It allows attackers to quietly capture two-step verification SMS messages that are sent to users.</a:t>
            </a:r>
            <a:endParaRPr lang="en-NG" sz="1100" dirty="0"/>
          </a:p>
        </p:txBody>
      </p:sp>
    </p:spTree>
    <p:extLst>
      <p:ext uri="{BB962C8B-B14F-4D97-AF65-F5344CB8AC3E}">
        <p14:creationId xmlns:p14="http://schemas.microsoft.com/office/powerpoint/2010/main" val="172736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133815" y="106506"/>
            <a:ext cx="8876370" cy="49635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SEO Poisoning</a:t>
            </a:r>
          </a:p>
          <a:p>
            <a:pPr marL="0" lvl="0" indent="0" algn="l" rtl="0">
              <a:spcBef>
                <a:spcPts val="0"/>
              </a:spcBef>
              <a:spcAft>
                <a:spcPts val="0"/>
              </a:spcAft>
              <a:buNone/>
            </a:pPr>
            <a:r>
              <a:rPr lang="en-US" b="0" i="0" dirty="0">
                <a:solidFill>
                  <a:srgbClr val="000000"/>
                </a:solidFill>
                <a:effectLst/>
                <a:highlight>
                  <a:srgbClr val="FFFFFF"/>
                </a:highlight>
                <a:latin typeface="Cisco Sans"/>
              </a:rPr>
              <a:t>You’ve probably heard of search engine optimization or SEO which, in simple terms, is about improving an organization’s website so that it gains greater visibility in search engine results.</a:t>
            </a:r>
          </a:p>
          <a:p>
            <a:pPr marL="0" lvl="0" indent="0" algn="l" rtl="0">
              <a:spcBef>
                <a:spcPts val="0"/>
              </a:spcBef>
              <a:spcAft>
                <a:spcPts val="0"/>
              </a:spcAft>
              <a:buNone/>
            </a:pPr>
            <a:endParaRPr lang="en-US" dirty="0">
              <a:solidFill>
                <a:srgbClr val="000000"/>
              </a:solidFill>
              <a:highlight>
                <a:srgbClr val="FFFFFF"/>
              </a:highlight>
              <a:latin typeface="Cisco Sans"/>
            </a:endParaRPr>
          </a:p>
          <a:p>
            <a:pPr marL="0" lvl="0" indent="0" algn="l" rtl="0">
              <a:spcBef>
                <a:spcPts val="0"/>
              </a:spcBef>
              <a:spcAft>
                <a:spcPts val="0"/>
              </a:spcAft>
              <a:buNone/>
            </a:pPr>
            <a:r>
              <a:rPr lang="en-US" b="0" i="0" dirty="0">
                <a:solidFill>
                  <a:srgbClr val="000000"/>
                </a:solidFill>
                <a:effectLst/>
                <a:highlight>
                  <a:srgbClr val="FFFFFF"/>
                </a:highlight>
                <a:latin typeface="Cisco Sans"/>
              </a:rPr>
              <a:t>Search engines such as Google work by presenting a list of web pages to users based on their search query. These web pages are</a:t>
            </a:r>
          </a:p>
          <a:p>
            <a:pPr marL="0" lvl="0" indent="0" algn="l" rtl="0">
              <a:spcBef>
                <a:spcPts val="0"/>
              </a:spcBef>
              <a:spcAft>
                <a:spcPts val="0"/>
              </a:spcAft>
              <a:buNone/>
            </a:pPr>
            <a:r>
              <a:rPr lang="en-US" b="0" i="0" dirty="0">
                <a:solidFill>
                  <a:srgbClr val="000000"/>
                </a:solidFill>
                <a:effectLst/>
                <a:highlight>
                  <a:srgbClr val="FFFFFF"/>
                </a:highlight>
                <a:latin typeface="Cisco Sans"/>
              </a:rPr>
              <a:t>ranked according to the relevancy of their content.</a:t>
            </a:r>
          </a:p>
          <a:p>
            <a:pPr marL="0" lvl="0" indent="0" algn="l" rtl="0">
              <a:spcBef>
                <a:spcPts val="0"/>
              </a:spcBef>
              <a:spcAft>
                <a:spcPts val="0"/>
              </a:spcAft>
              <a:buNone/>
            </a:pPr>
            <a:r>
              <a:rPr lang="en-US" b="0" i="0" dirty="0">
                <a:solidFill>
                  <a:srgbClr val="000000"/>
                </a:solidFill>
                <a:effectLst/>
                <a:highlight>
                  <a:srgbClr val="FFFFFF"/>
                </a:highlight>
                <a:latin typeface="Cisco Sans"/>
              </a:rPr>
              <a:t>While many legitimate companies specialize in optimizing websites to better position them, attackers take advantage of popular search</a:t>
            </a:r>
          </a:p>
          <a:p>
            <a:pPr marL="0" lvl="0" indent="0" algn="l" rtl="0">
              <a:spcBef>
                <a:spcPts val="0"/>
              </a:spcBef>
              <a:spcAft>
                <a:spcPts val="0"/>
              </a:spcAft>
              <a:buNone/>
            </a:pPr>
            <a:r>
              <a:rPr lang="en-US" b="0" i="0" dirty="0">
                <a:solidFill>
                  <a:srgbClr val="000000"/>
                </a:solidFill>
                <a:effectLst/>
                <a:highlight>
                  <a:srgbClr val="FFFFFF"/>
                </a:highlight>
                <a:latin typeface="Cisco Sans"/>
              </a:rPr>
              <a:t>terms and use SEO to push malicious sites higher up the ranks of search results. This technique is called SEO poisoning.</a:t>
            </a:r>
          </a:p>
          <a:p>
            <a:pPr marL="0" lvl="0" indent="0" algn="l" rtl="0">
              <a:spcBef>
                <a:spcPts val="0"/>
              </a:spcBef>
              <a:spcAft>
                <a:spcPts val="0"/>
              </a:spcAft>
              <a:buNone/>
            </a:pPr>
            <a:r>
              <a:rPr lang="en-US" b="0" i="0" dirty="0">
                <a:solidFill>
                  <a:srgbClr val="000000"/>
                </a:solidFill>
                <a:effectLst/>
                <a:highlight>
                  <a:srgbClr val="FFFFFF"/>
                </a:highlight>
                <a:latin typeface="Cisco Sans"/>
              </a:rPr>
              <a:t>The most common goal of SEO poisoning is to increase traffic to malicious sites that may host malware or attempt social engineering.</a:t>
            </a:r>
          </a:p>
          <a:p>
            <a:pPr marL="0" lvl="0" indent="0" algn="l" rtl="0">
              <a:spcBef>
                <a:spcPts val="0"/>
              </a:spcBef>
              <a:spcAft>
                <a:spcPts val="0"/>
              </a:spcAft>
              <a:buNone/>
            </a:pPr>
            <a:endParaRPr lang="en-US" b="0" i="0" dirty="0">
              <a:solidFill>
                <a:srgbClr val="000000"/>
              </a:solidFill>
              <a:effectLst/>
              <a:highlight>
                <a:srgbClr val="FFFFFF"/>
              </a:highlight>
              <a:latin typeface="Cisco Sans"/>
            </a:endParaRPr>
          </a:p>
        </p:txBody>
      </p:sp>
      <p:pic>
        <p:nvPicPr>
          <p:cNvPr id="3" name="Picture 2">
            <a:extLst>
              <a:ext uri="{FF2B5EF4-FFF2-40B4-BE49-F238E27FC236}">
                <a16:creationId xmlns:a16="http://schemas.microsoft.com/office/drawing/2014/main" id="{4936A779-3301-54EC-B258-96EB0E00686C}"/>
              </a:ext>
            </a:extLst>
          </p:cNvPr>
          <p:cNvPicPr>
            <a:picLocks noChangeAspect="1"/>
          </p:cNvPicPr>
          <p:nvPr/>
        </p:nvPicPr>
        <p:blipFill>
          <a:blip r:embed="rId3"/>
          <a:stretch>
            <a:fillRect/>
          </a:stretch>
        </p:blipFill>
        <p:spPr>
          <a:xfrm>
            <a:off x="1705193" y="2486403"/>
            <a:ext cx="5751255" cy="2594477"/>
          </a:xfrm>
          <a:prstGeom prst="rect">
            <a:avLst/>
          </a:prstGeom>
        </p:spPr>
      </p:pic>
    </p:spTree>
    <p:extLst>
      <p:ext uri="{BB962C8B-B14F-4D97-AF65-F5344CB8AC3E}">
        <p14:creationId xmlns:p14="http://schemas.microsoft.com/office/powerpoint/2010/main" val="414317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37171" y="901961"/>
            <a:ext cx="8876370" cy="424154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200" i="0" dirty="0">
                <a:solidFill>
                  <a:srgbClr val="4D5051"/>
                </a:solidFill>
                <a:effectLst/>
                <a:highlight>
                  <a:srgbClr val="FFFFFF"/>
                </a:highlight>
                <a:latin typeface="Open Sans" panose="020B0606030504020204" pitchFamily="34" charset="0"/>
              </a:rPr>
              <a:t>Wi-Fi password cracking refers to the process of attempting to gain unauthorized access to a Wi-Fi network by deciphering or circumventing its password protection. In cybersecurity, this practice is often used by attackers seeking to exploit vulnerabilities in wireless networks for malicious purposes.</a:t>
            </a:r>
          </a:p>
          <a:p>
            <a:pPr algn="l">
              <a:buFont typeface="Arial" panose="020B0604020202020204" pitchFamily="34" charset="0"/>
              <a:buChar char="•"/>
            </a:pPr>
            <a:endParaRPr lang="en-US" sz="1200" i="0" dirty="0">
              <a:solidFill>
                <a:srgbClr val="4D5051"/>
              </a:solidFill>
              <a:effectLst/>
              <a:highlight>
                <a:srgbClr val="FFFFFF"/>
              </a:highlight>
              <a:latin typeface="Open Sans" panose="020B0606030504020204" pitchFamily="34" charset="0"/>
            </a:endParaRPr>
          </a:p>
          <a:p>
            <a:pPr marL="146050" indent="0" algn="l">
              <a:buNone/>
            </a:pPr>
            <a:r>
              <a:rPr lang="en-US" sz="1200" i="0" dirty="0">
                <a:solidFill>
                  <a:srgbClr val="4D5051"/>
                </a:solidFill>
                <a:effectLst/>
                <a:highlight>
                  <a:srgbClr val="FFFFFF"/>
                </a:highlight>
                <a:latin typeface="Open Sans" panose="020B0606030504020204" pitchFamily="34" charset="0"/>
              </a:rPr>
              <a:t>You’re enjoying your lunch in the canteen when a colleague approaches you. They seem distressed.</a:t>
            </a:r>
          </a:p>
          <a:p>
            <a:pPr marL="146050" indent="0" algn="l">
              <a:buNone/>
            </a:pPr>
            <a:endParaRPr lang="en-US" sz="1200" i="0" dirty="0">
              <a:solidFill>
                <a:srgbClr val="4D5051"/>
              </a:solidFill>
              <a:effectLst/>
              <a:highlight>
                <a:srgbClr val="FFFFFF"/>
              </a:highlight>
              <a:latin typeface="Open Sans" panose="020B0606030504020204" pitchFamily="34" charset="0"/>
            </a:endParaRPr>
          </a:p>
          <a:p>
            <a:pPr marL="146050" indent="0" algn="l">
              <a:buNone/>
            </a:pPr>
            <a:r>
              <a:rPr lang="en-US" sz="1200" i="0" dirty="0">
                <a:solidFill>
                  <a:srgbClr val="4D5051"/>
                </a:solidFill>
                <a:effectLst/>
                <a:highlight>
                  <a:srgbClr val="FFFFFF"/>
                </a:highlight>
                <a:latin typeface="Open Sans" panose="020B0606030504020204" pitchFamily="34" charset="0"/>
              </a:rPr>
              <a:t>They explain that they can’t seem to connect to the public Wi-Fi on their phone and ask if you have the private Wi-Fi password to hand so that they can check that their phone is working.</a:t>
            </a:r>
          </a:p>
          <a:p>
            <a:pPr marL="146050" indent="0" algn="l">
              <a:buNone/>
            </a:pPr>
            <a:r>
              <a:rPr lang="en-US" sz="1200" i="0" dirty="0">
                <a:solidFill>
                  <a:srgbClr val="4D5051"/>
                </a:solidFill>
                <a:effectLst/>
                <a:highlight>
                  <a:srgbClr val="FFFFFF"/>
                </a:highlight>
                <a:latin typeface="Open Sans" panose="020B0606030504020204" pitchFamily="34" charset="0"/>
              </a:rPr>
              <a:t>How would you respond?</a:t>
            </a:r>
          </a:p>
          <a:p>
            <a:pPr marL="146050" indent="0" algn="l">
              <a:buNone/>
            </a:pPr>
            <a:endParaRPr lang="en-US" sz="1250" b="1" dirty="0">
              <a:solidFill>
                <a:srgbClr val="4D5051"/>
              </a:solidFill>
              <a:highlight>
                <a:srgbClr val="FFFFFF"/>
              </a:highlight>
              <a:latin typeface="Open Sans" panose="020B0606030504020204" pitchFamily="34" charset="0"/>
            </a:endParaRPr>
          </a:p>
          <a:p>
            <a:pPr algn="l">
              <a:buFont typeface="Arial" panose="020B0604020202020204" pitchFamily="34" charset="0"/>
              <a:buChar char="•"/>
            </a:pPr>
            <a:endParaRPr lang="en-US" sz="1250" b="0" i="0" dirty="0">
              <a:solidFill>
                <a:srgbClr val="4D5051"/>
              </a:solidFill>
              <a:effectLst/>
              <a:highlight>
                <a:srgbClr val="FFFFFF"/>
              </a:highlight>
              <a:latin typeface="Open Sans" panose="020B0606030504020204" pitchFamily="34" charset="0"/>
            </a:endParaRPr>
          </a:p>
        </p:txBody>
      </p:sp>
      <p:sp>
        <p:nvSpPr>
          <p:cNvPr id="2" name="TextBox 1">
            <a:extLst>
              <a:ext uri="{FF2B5EF4-FFF2-40B4-BE49-F238E27FC236}">
                <a16:creationId xmlns:a16="http://schemas.microsoft.com/office/drawing/2014/main" id="{676E564D-1E4D-1D82-E9C1-EB386A887096}"/>
              </a:ext>
            </a:extLst>
          </p:cNvPr>
          <p:cNvSpPr txBox="1"/>
          <p:nvPr/>
        </p:nvSpPr>
        <p:spPr>
          <a:xfrm>
            <a:off x="1137424" y="475785"/>
            <a:ext cx="6824547" cy="307777"/>
          </a:xfrm>
          <a:prstGeom prst="rect">
            <a:avLst/>
          </a:prstGeom>
          <a:noFill/>
        </p:spPr>
        <p:txBody>
          <a:bodyPr wrap="square" rtlCol="0">
            <a:spAutoFit/>
          </a:bodyPr>
          <a:lstStyle/>
          <a:p>
            <a:pPr algn="ctr"/>
            <a:r>
              <a:rPr lang="en-US" b="1" i="0" dirty="0">
                <a:solidFill>
                  <a:srgbClr val="4D5051"/>
                </a:solidFill>
                <a:effectLst/>
                <a:highlight>
                  <a:srgbClr val="FFFFFF"/>
                </a:highlight>
                <a:latin typeface="Open Sans" panose="020B0606030504020204" pitchFamily="34" charset="0"/>
              </a:rPr>
              <a:t>Wi-Fi Password Cracking</a:t>
            </a:r>
            <a:endParaRPr lang="en-NG" b="1" dirty="0"/>
          </a:p>
        </p:txBody>
      </p:sp>
      <p:pic>
        <p:nvPicPr>
          <p:cNvPr id="6" name="Picture 5">
            <a:extLst>
              <a:ext uri="{FF2B5EF4-FFF2-40B4-BE49-F238E27FC236}">
                <a16:creationId xmlns:a16="http://schemas.microsoft.com/office/drawing/2014/main" id="{D12D72EF-43C5-4E25-F98B-60818AFCC5A0}"/>
              </a:ext>
            </a:extLst>
          </p:cNvPr>
          <p:cNvPicPr>
            <a:picLocks noChangeAspect="1"/>
          </p:cNvPicPr>
          <p:nvPr/>
        </p:nvPicPr>
        <p:blipFill>
          <a:blip r:embed="rId3"/>
          <a:stretch>
            <a:fillRect/>
          </a:stretch>
        </p:blipFill>
        <p:spPr>
          <a:xfrm>
            <a:off x="18585" y="3078034"/>
            <a:ext cx="9106829" cy="2065466"/>
          </a:xfrm>
          <a:prstGeom prst="rect">
            <a:avLst/>
          </a:prstGeom>
        </p:spPr>
      </p:pic>
    </p:spTree>
    <p:extLst>
      <p:ext uri="{BB962C8B-B14F-4D97-AF65-F5344CB8AC3E}">
        <p14:creationId xmlns:p14="http://schemas.microsoft.com/office/powerpoint/2010/main" val="108216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13"/>
        <p:cNvGrpSpPr/>
        <p:nvPr/>
      </p:nvGrpSpPr>
      <p:grpSpPr>
        <a:xfrm>
          <a:off x="0" y="0"/>
          <a:ext cx="0" cy="0"/>
          <a:chOff x="0" y="0"/>
          <a:chExt cx="0" cy="0"/>
        </a:xfrm>
      </p:grpSpPr>
      <p:pic>
        <p:nvPicPr>
          <p:cNvPr id="214" name="Google Shape;214;p34"/>
          <p:cNvPicPr preferRelativeResize="0">
            <a:picLocks noGrp="1"/>
          </p:cNvPicPr>
          <p:nvPr>
            <p:ph type="pic" idx="2"/>
          </p:nvPr>
        </p:nvPicPr>
        <p:blipFill>
          <a:blip r:embed="rId3"/>
          <a:srcRect l="29014" r="29014"/>
          <a:stretch/>
        </p:blipFill>
        <p:spPr>
          <a:xfrm>
            <a:off x="5711700" y="0"/>
            <a:ext cx="3432300" cy="5143500"/>
          </a:xfrm>
          <a:prstGeom prst="roundRect">
            <a:avLst>
              <a:gd name="adj" fmla="val 16667"/>
            </a:avLst>
          </a:prstGeom>
        </p:spPr>
      </p:pic>
      <p:sp>
        <p:nvSpPr>
          <p:cNvPr id="215" name="Google Shape;215;p34"/>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8170F"/>
                </a:solidFill>
                <a:latin typeface="Krona One"/>
                <a:ea typeface="Krona One"/>
                <a:cs typeface="Krona One"/>
                <a:sym typeface="Krona One"/>
              </a:rPr>
              <a:t>Password Attacks</a:t>
            </a:r>
          </a:p>
        </p:txBody>
      </p:sp>
      <p:sp>
        <p:nvSpPr>
          <p:cNvPr id="216" name="Google Shape;216;p34"/>
          <p:cNvSpPr txBox="1">
            <a:spLocks noGrp="1"/>
          </p:cNvSpPr>
          <p:nvPr>
            <p:ph type="subTitle" idx="1"/>
          </p:nvPr>
        </p:nvSpPr>
        <p:spPr>
          <a:xfrm>
            <a:off x="1180015" y="1464101"/>
            <a:ext cx="4075925"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Entering a username and password is one of the most popular forms of authenticating to a web site. Therefore, uncovering your password is an easy way for cybercriminals to gain access to your most valuable information.</a:t>
            </a:r>
          </a:p>
        </p:txBody>
      </p:sp>
      <p:sp>
        <p:nvSpPr>
          <p:cNvPr id="217" name="Google Shape;217;p34"/>
          <p:cNvSpPr txBox="1">
            <a:spLocks noGrp="1"/>
          </p:cNvSpPr>
          <p:nvPr>
            <p:ph type="subTitle" idx="3"/>
          </p:nvPr>
        </p:nvSpPr>
        <p:spPr>
          <a:xfrm>
            <a:off x="1180016" y="2662825"/>
            <a:ext cx="4075924"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A password attack is any attempt to exploit a vulnerability in user authorization within a digital system. And just as there are a near-infinite number of possible passwords, there are many different methods that a cybercriminal may employ to maliciously authenticate into a secure account.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9" name="Picture 8">
            <a:extLst>
              <a:ext uri="{FF2B5EF4-FFF2-40B4-BE49-F238E27FC236}">
                <a16:creationId xmlns:a16="http://schemas.microsoft.com/office/drawing/2014/main" id="{E571A41A-8396-0810-7A15-9588B337C926}"/>
              </a:ext>
            </a:extLst>
          </p:cNvPr>
          <p:cNvPicPr>
            <a:picLocks noChangeAspect="1"/>
          </p:cNvPicPr>
          <p:nvPr/>
        </p:nvPicPr>
        <p:blipFill>
          <a:blip r:embed="rId3"/>
          <a:stretch>
            <a:fillRect/>
          </a:stretch>
        </p:blipFill>
        <p:spPr>
          <a:xfrm>
            <a:off x="802887" y="0"/>
            <a:ext cx="7253699" cy="2842165"/>
          </a:xfrm>
          <a:prstGeom prst="rect">
            <a:avLst/>
          </a:prstGeom>
        </p:spPr>
      </p:pic>
      <p:pic>
        <p:nvPicPr>
          <p:cNvPr id="11" name="Picture 10">
            <a:extLst>
              <a:ext uri="{FF2B5EF4-FFF2-40B4-BE49-F238E27FC236}">
                <a16:creationId xmlns:a16="http://schemas.microsoft.com/office/drawing/2014/main" id="{3A0327C0-4913-82F6-AE7F-C7E2DDE7A2BC}"/>
              </a:ext>
            </a:extLst>
          </p:cNvPr>
          <p:cNvPicPr>
            <a:picLocks noChangeAspect="1"/>
          </p:cNvPicPr>
          <p:nvPr/>
        </p:nvPicPr>
        <p:blipFill>
          <a:blip r:embed="rId4"/>
          <a:stretch>
            <a:fillRect/>
          </a:stretch>
        </p:blipFill>
        <p:spPr>
          <a:xfrm>
            <a:off x="394010" y="2842165"/>
            <a:ext cx="8071455" cy="2275683"/>
          </a:xfrm>
          <a:prstGeom prst="rect">
            <a:avLst/>
          </a:prstGeom>
        </p:spPr>
      </p:pic>
    </p:spTree>
  </p:cSld>
  <p:clrMapOvr>
    <a:masterClrMapping/>
  </p:clrMapOvr>
</p:sld>
</file>

<file path=ppt/theme/theme1.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2618</TotalTime>
  <Words>989</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Cisco Sans</vt:lpstr>
      <vt:lpstr>Lato Light</vt:lpstr>
      <vt:lpstr>Roboto Medium</vt:lpstr>
      <vt:lpstr>Montserrat</vt:lpstr>
      <vt:lpstr>Open Sans</vt:lpstr>
      <vt:lpstr>Inter Medium</vt:lpstr>
      <vt:lpstr>Poppins</vt:lpstr>
      <vt:lpstr>Space Grotesk</vt:lpstr>
      <vt:lpstr>Open Sans Medium</vt:lpstr>
      <vt:lpstr>Arial</vt:lpstr>
      <vt:lpstr>Calibri</vt:lpstr>
      <vt:lpstr>Krona One</vt:lpstr>
      <vt:lpstr>SlidesAI Regular - v1</vt:lpstr>
      <vt:lpstr>Methods of Infiltration</vt:lpstr>
      <vt:lpstr>Denial-of-Service</vt:lpstr>
      <vt:lpstr>Distributed DoS</vt:lpstr>
      <vt:lpstr>Botnet</vt:lpstr>
      <vt:lpstr>PowerPoint Presentation</vt:lpstr>
      <vt:lpstr>PowerPoint Presentation</vt:lpstr>
      <vt:lpstr>PowerPoint Presentation</vt:lpstr>
      <vt:lpstr>Password Attacks</vt:lpstr>
      <vt:lpstr>PowerPoint Presentation</vt:lpstr>
      <vt:lpstr>PowerPoint Presentation</vt:lpstr>
      <vt:lpstr>Quiz</vt:lpstr>
      <vt:lpstr>QUIZ</vt:lpstr>
      <vt:lpstr>Thank you for your time 😊</vt:lpstr>
      <vt:lpstr>Next Lesson 😊  &gt; Communication in a Connected World    &gt; Networking and Data Transmission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dc:title>
  <dc:creator>HUBLUD TECHNOLOGY</dc:creator>
  <cp:lastModifiedBy>HUBLUD TECHNOLOGY</cp:lastModifiedBy>
  <cp:revision>4</cp:revision>
  <dcterms:modified xsi:type="dcterms:W3CDTF">2024-05-16T04:09:48Z</dcterms:modified>
</cp:coreProperties>
</file>