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8" r:id="rId2"/>
    <p:sldId id="259" r:id="rId3"/>
    <p:sldId id="260" r:id="rId4"/>
    <p:sldId id="272" r:id="rId5"/>
    <p:sldId id="273" r:id="rId6"/>
    <p:sldId id="274" r:id="rId7"/>
    <p:sldId id="275" r:id="rId8"/>
    <p:sldId id="276" r:id="rId9"/>
    <p:sldId id="261" r:id="rId10"/>
    <p:sldId id="264" r:id="rId11"/>
    <p:sldId id="277" r:id="rId12"/>
    <p:sldId id="278" r:id="rId13"/>
    <p:sldId id="265" r:id="rId14"/>
    <p:sldId id="279" r:id="rId15"/>
    <p:sldId id="280" r:id="rId16"/>
    <p:sldId id="266" r:id="rId17"/>
    <p:sldId id="268" r:id="rId18"/>
    <p:sldId id="271" r:id="rId19"/>
    <p:sldId id="262" r:id="rId20"/>
  </p:sldIdLst>
  <p:sldSz cx="9144000" cy="5143500" type="screen16x9"/>
  <p:notesSz cx="6858000" cy="9144000"/>
  <p:embeddedFontLst>
    <p:embeddedFont>
      <p:font typeface="Inter Medium" panose="020B0604020202020204" charset="0"/>
      <p:regular r:id="rId22"/>
      <p:bold r:id="rId23"/>
    </p:embeddedFont>
    <p:embeddedFont>
      <p:font typeface="Krona One" panose="020B0604020202020204" charset="0"/>
      <p:regular r:id="rId24"/>
    </p:embeddedFont>
    <p:embeddedFont>
      <p:font typeface="Lato Light" panose="020F0502020204030203"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Open Sans Medium" panose="020B0604020202020204" charset="0"/>
      <p:regular r:id="rId37"/>
      <p:bold r:id="rId38"/>
      <p:italic r:id="rId39"/>
      <p:boldItalic r:id="rId40"/>
    </p:embeddedFont>
    <p:embeddedFont>
      <p:font typeface="Poppins" panose="00000800000000000000" pitchFamily="2" charset="0"/>
      <p:regular r:id="rId41"/>
      <p:bold r:id="rId42"/>
      <p:italic r:id="rId43"/>
      <p:boldItalic r:id="rId44"/>
    </p:embeddedFont>
    <p:embeddedFont>
      <p:font typeface="Roboto Medium" panose="02000000000000000000" pitchFamily="2" charset="0"/>
      <p:regular r:id="rId45"/>
      <p:bold r:id="rId46"/>
      <p:italic r:id="rId47"/>
      <p:boldItalic r:id="rId48"/>
    </p:embeddedFont>
    <p:embeddedFont>
      <p:font typeface="Space Grotesk" panose="020B060402020202020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p:scale>
          <a:sx n="100" d="100"/>
          <a:sy n="100" d="100"/>
        </p:scale>
        <p:origin x="1085" y="120"/>
      </p:cViewPr>
      <p:guideLst>
        <p:guide orient="horz" pos="162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font" Target="fonts/font2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font" Target="fonts/font2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20" Type="http://schemas.openxmlformats.org/officeDocument/2006/relationships/slide" Target="slides/slide19.xml"/><Relationship Id="rId41" Type="http://schemas.openxmlformats.org/officeDocument/2006/relationships/font" Target="fonts/font2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SLIDES_API190553418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SLIDES_API190553418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87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SLIDES_API1905534188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SLIDES_API190553418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84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SLIDES_API73247441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SLIDES_API73247441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SLIDES_API73247441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SLIDES_API73247441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901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SLIDES_API73247441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SLIDES_API73247441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501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SLIDES_API732474417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SLIDES_API73247441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SLIDES_API732474417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SLIDES_API73247441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SLIDES_API732474417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SLIDES_API732474417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SLIDES_API1905534188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SLIDES_API1905534188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SLIDES_API1905534188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SLIDES_API190553418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SLIDES_API1905534188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SLIDES_API1905534188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47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91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27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753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SLIDES_API7324744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SLIDES_API7324744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47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SLIDES_API1905534188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SLIDES_API190553418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4"/>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119"/>
        <p:cNvGrpSpPr/>
        <p:nvPr/>
      </p:nvGrpSpPr>
      <p:grpSpPr>
        <a:xfrm>
          <a:off x="0" y="0"/>
          <a:ext cx="0" cy="0"/>
          <a:chOff x="0" y="0"/>
          <a:chExt cx="0" cy="0"/>
        </a:xfrm>
      </p:grpSpPr>
      <p:sp>
        <p:nvSpPr>
          <p:cNvPr id="120" name="Google Shape;120;p25"/>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4" name="Google Shape;124;p25"/>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5"/>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04</a:t>
            </a:r>
            <a:endParaRPr sz="500" b="1">
              <a:latin typeface="Montserrat"/>
              <a:ea typeface="Montserrat"/>
              <a:cs typeface="Montserrat"/>
              <a:sym typeface="Montserrat"/>
            </a:endParaRPr>
          </a:p>
        </p:txBody>
      </p:sp>
      <p:sp>
        <p:nvSpPr>
          <p:cNvPr id="129" name="Google Shape;129;p25"/>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5"/>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5"/>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5"/>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oints 4_2">
  <p:cSld name="CUSTOM_2">
    <p:spTree>
      <p:nvGrpSpPr>
        <p:cNvPr id="1" name="Shape 133"/>
        <p:cNvGrpSpPr/>
        <p:nvPr/>
      </p:nvGrpSpPr>
      <p:grpSpPr>
        <a:xfrm>
          <a:off x="0" y="0"/>
          <a:ext cx="0" cy="0"/>
          <a:chOff x="0" y="0"/>
          <a:chExt cx="0" cy="0"/>
        </a:xfrm>
      </p:grpSpPr>
      <p:sp>
        <p:nvSpPr>
          <p:cNvPr id="134" name="Google Shape;134;p26"/>
          <p:cNvSpPr/>
          <p:nvPr/>
        </p:nvSpPr>
        <p:spPr>
          <a:xfrm>
            <a:off x="3734770" y="1278900"/>
            <a:ext cx="1658390" cy="1638576"/>
          </a:xfrm>
          <a:custGeom>
            <a:avLst/>
            <a:gdLst/>
            <a:ahLst/>
            <a:cxnLst/>
            <a:rect l="l" t="t" r="r" b="b"/>
            <a:pathLst>
              <a:path w="21429" h="20851" extrusionOk="0">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5" name="Google Shape;135;p26"/>
          <p:cNvSpPr txBox="1">
            <a:spLocks noGrp="1"/>
          </p:cNvSpPr>
          <p:nvPr>
            <p:ph type="subTitle" idx="1"/>
          </p:nvPr>
        </p:nvSpPr>
        <p:spPr>
          <a:xfrm>
            <a:off x="6368675" y="1394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6"/>
          <p:cNvSpPr/>
          <p:nvPr/>
        </p:nvSpPr>
        <p:spPr>
          <a:xfrm>
            <a:off x="2902137" y="2119803"/>
            <a:ext cx="1623326" cy="1665656"/>
          </a:xfrm>
          <a:custGeom>
            <a:avLst/>
            <a:gdLst/>
            <a:ahLst/>
            <a:cxnLst/>
            <a:rect l="l" t="t" r="r" b="b"/>
            <a:pathLst>
              <a:path w="21501" h="20867" extrusionOk="0">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avLst/>
            <a:gdLst/>
            <a:ahLst/>
            <a:cxnLst/>
            <a:rect l="l" t="t" r="r" b="b"/>
            <a:pathLst>
              <a:path w="21467" h="21208" extrusionOk="0">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avLst/>
            <a:gdLst/>
            <a:ahLst/>
            <a:cxnLst/>
            <a:rect l="l" t="t" r="r" b="b"/>
            <a:pathLst>
              <a:path w="21501" h="21446" extrusionOk="0">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avLst/>
            <a:gdLst/>
            <a:ahLst/>
            <a:cxnLst/>
            <a:rect l="l" t="t" r="r" b="b"/>
            <a:pathLst>
              <a:path w="21579" h="21600" extrusionOk="0">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avLst/>
            <a:gdLst/>
            <a:ahLst/>
            <a:cxnLst/>
            <a:rect l="l" t="t" r="r" b="b"/>
            <a:pathLst>
              <a:path w="21600" h="21579" extrusionOk="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avLst/>
            <a:gdLst/>
            <a:ahLst/>
            <a:cxnLst/>
            <a:rect l="l" t="t" r="r" b="b"/>
            <a:pathLst>
              <a:path w="21574" h="21600" extrusionOk="0">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avLst/>
            <a:gdLst/>
            <a:ahLst/>
            <a:cxnLst/>
            <a:rect l="l" t="t" r="r" b="b"/>
            <a:pathLst>
              <a:path w="21600" h="21566" extrusionOk="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01</a:t>
            </a:r>
            <a:endParaRPr sz="1500" b="1">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03</a:t>
            </a:r>
            <a:endParaRPr sz="1500" b="1">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02</a:t>
            </a:r>
            <a:endParaRPr sz="1500" b="1">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dk2"/>
                </a:solidFill>
                <a:latin typeface="Montserrat"/>
                <a:ea typeface="Montserrat"/>
                <a:cs typeface="Montserrat"/>
                <a:sym typeface="Montserrat"/>
              </a:rPr>
              <a:t>04</a:t>
            </a:r>
            <a:endParaRPr sz="1500" b="1">
              <a:solidFill>
                <a:schemeClr val="dk2"/>
              </a:solidFill>
              <a:latin typeface="Montserrat"/>
              <a:ea typeface="Montserrat"/>
              <a:cs typeface="Montserrat"/>
              <a:sym typeface="Montserrat"/>
            </a:endParaRPr>
          </a:p>
        </p:txBody>
      </p:sp>
      <p:sp>
        <p:nvSpPr>
          <p:cNvPr id="147" name="Google Shape;147;p26"/>
          <p:cNvSpPr txBox="1">
            <a:spLocks noGrp="1"/>
          </p:cNvSpPr>
          <p:nvPr>
            <p:ph type="subTitle" idx="2"/>
          </p:nvPr>
        </p:nvSpPr>
        <p:spPr>
          <a:xfrm>
            <a:off x="6368675" y="3321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26"/>
          <p:cNvSpPr txBox="1">
            <a:spLocks noGrp="1"/>
          </p:cNvSpPr>
          <p:nvPr>
            <p:ph type="subTitle" idx="3"/>
          </p:nvPr>
        </p:nvSpPr>
        <p:spPr>
          <a:xfrm>
            <a:off x="470725" y="1394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49" name="Google Shape;149;p26"/>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50" name="Google Shape;150;p26"/>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1" name="Shape 151"/>
        <p:cNvGrpSpPr/>
        <p:nvPr/>
      </p:nvGrpSpPr>
      <p:grpSpPr>
        <a:xfrm>
          <a:off x="0" y="0"/>
          <a:ext cx="0" cy="0"/>
          <a:chOff x="0" y="0"/>
          <a:chExt cx="0" cy="0"/>
        </a:xfrm>
      </p:grpSpPr>
      <p:sp>
        <p:nvSpPr>
          <p:cNvPr id="152" name="Google Shape;152;p27"/>
          <p:cNvSpPr txBox="1">
            <a:spLocks noGrp="1"/>
          </p:cNvSpPr>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3" name="Google Shape;153;p27"/>
          <p:cNvSpPr txBox="1">
            <a:spLocks noGrp="1"/>
          </p:cNvSpPr>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4" name="Google Shape;154;p27"/>
          <p:cNvSpPr txBox="1">
            <a:spLocks noGrp="1"/>
          </p:cNvSpPr>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5" name="Google Shape;155;p27"/>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6" name="Google Shape;156;p27"/>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Poppins"/>
                  <a:ea typeface="Poppins"/>
                  <a:cs typeface="Poppins"/>
                  <a:sym typeface="Poppins"/>
                </a:rPr>
                <a:t>05</a:t>
              </a:r>
              <a:endParaRPr sz="1600"/>
            </a:p>
          </p:txBody>
        </p:sp>
      </p:grpSp>
      <p:sp>
        <p:nvSpPr>
          <p:cNvPr id="168" name="Google Shape;168;p27"/>
          <p:cNvSpPr txBox="1">
            <a:spLocks noGrp="1"/>
          </p:cNvSpPr>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ints 4_3">
  <p:cSld name="CUSTOM_3_1">
    <p:spTree>
      <p:nvGrpSpPr>
        <p:cNvPr id="1"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72" name="Google Shape;172;p28"/>
          <p:cNvSpPr txBox="1">
            <a:spLocks noGrp="1"/>
          </p:cNvSpPr>
          <p:nvPr>
            <p:ph type="subTitle" idx="1"/>
          </p:nvPr>
        </p:nvSpPr>
        <p:spPr>
          <a:xfrm>
            <a:off x="1106375"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3" name="Google Shape;173;p28"/>
          <p:cNvSpPr txBox="1"/>
          <p:nvPr/>
        </p:nvSpPr>
        <p:spPr>
          <a:xfrm>
            <a:off x="4944270"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a:spLocks noGrp="1"/>
          </p:cNvSpPr>
          <p:nvPr>
            <p:ph type="subTitle" idx="2"/>
          </p:nvPr>
        </p:nvSpPr>
        <p:spPr>
          <a:xfrm>
            <a:off x="5487500"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5" name="Google Shape;175;p28"/>
          <p:cNvSpPr txBox="1"/>
          <p:nvPr/>
        </p:nvSpPr>
        <p:spPr>
          <a:xfrm>
            <a:off x="563145"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a:spLocks noGrp="1"/>
          </p:cNvSpPr>
          <p:nvPr>
            <p:ph type="subTitle" idx="3"/>
          </p:nvPr>
        </p:nvSpPr>
        <p:spPr>
          <a:xfrm>
            <a:off x="1106375"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7" name="Google Shape;177;p28"/>
          <p:cNvSpPr txBox="1"/>
          <p:nvPr/>
        </p:nvSpPr>
        <p:spPr>
          <a:xfrm>
            <a:off x="4944270"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a:spLocks noGrp="1"/>
          </p:cNvSpPr>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pos="1404">
          <p15:clr>
            <a:srgbClr val="E46962"/>
          </p15:clr>
        </p15:guide>
        <p15:guide id="2" orient="horz" pos="979">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63"/>
        <p:cNvGrpSpPr/>
        <p:nvPr/>
      </p:nvGrpSpPr>
      <p:grpSpPr>
        <a:xfrm>
          <a:off x="0" y="0"/>
          <a:ext cx="0" cy="0"/>
          <a:chOff x="0" y="0"/>
          <a:chExt cx="0" cy="0"/>
        </a:xfrm>
      </p:grpSpPr>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6"/>
          <p:cNvSpPr>
            <a:spLocks noGrp="1"/>
          </p:cNvSpPr>
          <p:nvPr>
            <p:ph type="pic" idx="2"/>
          </p:nvPr>
        </p:nvSpPr>
        <p:spPr>
          <a:xfrm>
            <a:off x="0" y="100"/>
            <a:ext cx="3432300" cy="5143500"/>
          </a:xfrm>
          <a:prstGeom prst="roundRect">
            <a:avLst>
              <a:gd name="adj" fmla="val 0"/>
            </a:avLst>
          </a:prstGeom>
          <a:noFill/>
          <a:ln>
            <a:noFill/>
          </a:ln>
        </p:spPr>
      </p:sp>
      <p:sp>
        <p:nvSpPr>
          <p:cNvPr id="66" name="Google Shape;66;p16"/>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68"/>
        <p:cNvGrpSpPr/>
        <p:nvPr/>
      </p:nvGrpSpPr>
      <p:grpSpPr>
        <a:xfrm>
          <a:off x="0" y="0"/>
          <a:ext cx="0" cy="0"/>
          <a:chOff x="0" y="0"/>
          <a:chExt cx="0" cy="0"/>
        </a:xfrm>
      </p:grpSpPr>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7"/>
          <p:cNvSpPr>
            <a:spLocks noGrp="1"/>
          </p:cNvSpPr>
          <p:nvPr>
            <p:ph type="pic" idx="2"/>
          </p:nvPr>
        </p:nvSpPr>
        <p:spPr>
          <a:xfrm>
            <a:off x="0" y="0"/>
            <a:ext cx="3432300" cy="5143500"/>
          </a:xfrm>
          <a:prstGeom prst="roundRect">
            <a:avLst>
              <a:gd name="adj" fmla="val 0"/>
            </a:avLst>
          </a:prstGeom>
          <a:noFill/>
          <a:ln>
            <a:noFill/>
          </a:ln>
        </p:spPr>
      </p:sp>
      <p:sp>
        <p:nvSpPr>
          <p:cNvPr id="71" name="Google Shape;71;p17"/>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2" name="Google Shape;72;p17"/>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74" name="Google Shape;74;p17"/>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ints 2_2">
  <p:cSld name="TITLE_1_1_2_1">
    <p:spTree>
      <p:nvGrpSpPr>
        <p:cNvPr id="1" name="Shape 76"/>
        <p:cNvGrpSpPr/>
        <p:nvPr/>
      </p:nvGrpSpPr>
      <p:grpSpPr>
        <a:xfrm>
          <a:off x="0" y="0"/>
          <a:ext cx="0" cy="0"/>
          <a:chOff x="0" y="0"/>
          <a:chExt cx="0" cy="0"/>
        </a:xfrm>
      </p:grpSpPr>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8" name="Google Shape;78;p18"/>
          <p:cNvSpPr>
            <a:spLocks noGrp="1"/>
          </p:cNvSpPr>
          <p:nvPr>
            <p:ph type="pic" idx="2"/>
          </p:nvPr>
        </p:nvSpPr>
        <p:spPr>
          <a:xfrm>
            <a:off x="5711663" y="0"/>
            <a:ext cx="3432300" cy="5143500"/>
          </a:xfrm>
          <a:prstGeom prst="roundRect">
            <a:avLst>
              <a:gd name="adj" fmla="val 0"/>
            </a:avLst>
          </a:prstGeom>
          <a:noFill/>
          <a:ln>
            <a:noFill/>
          </a:ln>
        </p:spPr>
      </p:sp>
      <p:sp>
        <p:nvSpPr>
          <p:cNvPr id="79" name="Google Shape;79;p18"/>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0" name="Google Shape;80;p18"/>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82" name="Google Shape;82;p18"/>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94"/>
        <p:cNvGrpSpPr/>
        <p:nvPr/>
      </p:nvGrpSpPr>
      <p:grpSpPr>
        <a:xfrm>
          <a:off x="0" y="0"/>
          <a:ext cx="0" cy="0"/>
          <a:chOff x="0" y="0"/>
          <a:chExt cx="0" cy="0"/>
        </a:xfrm>
      </p:grpSpPr>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20"/>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0"/>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0"/>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99" name="Google Shape;99;p20"/>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A_Title_Body_1_no_image">
  <p:cSld name="TITLE_1_1_1_2">
    <p:spTree>
      <p:nvGrpSpPr>
        <p:cNvPr id="1" name="Shape 100"/>
        <p:cNvGrpSpPr/>
        <p:nvPr/>
      </p:nvGrpSpPr>
      <p:grpSpPr>
        <a:xfrm>
          <a:off x="0" y="0"/>
          <a:ext cx="0" cy="0"/>
          <a:chOff x="0" y="0"/>
          <a:chExt cx="0" cy="0"/>
        </a:xfrm>
      </p:grpSpPr>
      <p:sp>
        <p:nvSpPr>
          <p:cNvPr id="101" name="Google Shape;10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21"/>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1"/>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04"/>
        <p:cNvGrpSpPr/>
        <p:nvPr/>
      </p:nvGrpSpPr>
      <p:grpSpPr>
        <a:xfrm>
          <a:off x="0" y="0"/>
          <a:ext cx="0" cy="0"/>
          <a:chOff x="0" y="0"/>
          <a:chExt cx="0" cy="0"/>
        </a:xfrm>
      </p:grpSpPr>
      <p:sp>
        <p:nvSpPr>
          <p:cNvPr id="105" name="Google Shape;10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2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10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108"/>
        <p:cNvGrpSpPr/>
        <p:nvPr/>
      </p:nvGrpSpPr>
      <p:grpSpPr>
        <a:xfrm>
          <a:off x="0" y="0"/>
          <a:ext cx="0" cy="0"/>
          <a:chOff x="0" y="0"/>
          <a:chExt cx="0" cy="0"/>
        </a:xfrm>
      </p:grpSpPr>
      <p:sp>
        <p:nvSpPr>
          <p:cNvPr id="109" name="Google Shape;109;p24"/>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4"/>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11" name="Google Shape;111;p24"/>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4"/>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4"/>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66250" y="445025"/>
            <a:ext cx="8011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600"/>
              <a:buFont typeface="Space Grotesk"/>
              <a:buNone/>
              <a:defRPr sz="2600" b="1">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9pPr>
          </a:lstStyle>
          <a:p>
            <a:endParaRPr/>
          </a:p>
        </p:txBody>
      </p:sp>
      <p:sp>
        <p:nvSpPr>
          <p:cNvPr id="52" name="Google Shape;52;p13"/>
          <p:cNvSpPr txBox="1">
            <a:spLocks noGrp="1"/>
          </p:cNvSpPr>
          <p:nvPr>
            <p:ph type="body" idx="1"/>
          </p:nvPr>
        </p:nvSpPr>
        <p:spPr>
          <a:xfrm>
            <a:off x="566250" y="1377275"/>
            <a:ext cx="8011500" cy="3191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marL="914400" lvl="1"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marL="1371600" lvl="2"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marL="1828800" lvl="3"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marL="2286000" lvl="4"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marL="2743200" lvl="5"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marL="3200400" lvl="6"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marL="3657600" lvl="7"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marL="4114800" lvl="8"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a:endParaRPr/>
          </a:p>
        </p:txBody>
      </p:sp>
      <p:sp>
        <p:nvSpPr>
          <p:cNvPr id="53" name="Google Shape;53;p13"/>
          <p:cNvSpPr txBox="1">
            <a:spLocks noGrp="1"/>
          </p:cNvSpPr>
          <p:nvPr>
            <p:ph type="sldNum" idx="12"/>
          </p:nvPr>
        </p:nvSpPr>
        <p:spPr>
          <a:xfrm>
            <a:off x="80290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8170F"/>
                </a:solidFill>
                <a:latin typeface="Krona One"/>
                <a:ea typeface="Krona One"/>
                <a:cs typeface="Krona One"/>
                <a:sym typeface="Krona One"/>
              </a:rPr>
              <a:t>Attacks, Concept and Techniques</a:t>
            </a:r>
            <a:endParaRPr dirty="0">
              <a:solidFill>
                <a:srgbClr val="08170F"/>
              </a:solidFill>
              <a:latin typeface="Krona One"/>
              <a:ea typeface="Krona One"/>
              <a:cs typeface="Krona One"/>
              <a:sym typeface="Krona One"/>
            </a:endParaRPr>
          </a:p>
        </p:txBody>
      </p:sp>
      <p:sp>
        <p:nvSpPr>
          <p:cNvPr id="194" name="Google Shape;194;p31"/>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solidFill>
                  <a:srgbClr val="233E30"/>
                </a:solidFill>
                <a:latin typeface="Roboto Medium"/>
                <a:ea typeface="Roboto Medium"/>
                <a:cs typeface="Roboto Medium"/>
                <a:sym typeface="Roboto Medium"/>
              </a:rPr>
              <a:t>Module 2</a:t>
            </a:r>
            <a:endParaRPr dirty="0">
              <a:solidFill>
                <a:srgbClr val="233E30"/>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732150" y="103972"/>
            <a:ext cx="7679700" cy="7269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US" dirty="0"/>
              <a:t>How Attackers and Defenders Use OSINT</a:t>
            </a:r>
          </a:p>
        </p:txBody>
      </p:sp>
      <p:sp>
        <p:nvSpPr>
          <p:cNvPr id="344" name="Google Shape;344;p29"/>
          <p:cNvSpPr txBox="1">
            <a:spLocks noGrp="1"/>
          </p:cNvSpPr>
          <p:nvPr>
            <p:ph type="body" idx="1"/>
          </p:nvPr>
        </p:nvSpPr>
        <p:spPr>
          <a:xfrm>
            <a:off x="353009" y="830871"/>
            <a:ext cx="8419284" cy="40979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There are three common uses of OSINT: by cybercriminals, by cyber defenders, and by those seeking to monitor and shape public opinion</a:t>
            </a:r>
          </a:p>
          <a:p>
            <a:pPr marL="0" lvl="0" indent="0" algn="l" rtl="0">
              <a:spcBef>
                <a:spcPts val="0"/>
              </a:spcBef>
              <a:spcAft>
                <a:spcPts val="0"/>
              </a:spcAft>
              <a:buNone/>
            </a:pPr>
            <a:endParaRPr lang="en-US" sz="1100" dirty="0"/>
          </a:p>
          <a:p>
            <a:pPr marL="0" indent="0">
              <a:buNone/>
            </a:pPr>
            <a:r>
              <a:rPr lang="en-US" sz="1600" b="1" i="0" dirty="0">
                <a:solidFill>
                  <a:srgbClr val="000000"/>
                </a:solidFill>
                <a:effectLst/>
                <a:highlight>
                  <a:srgbClr val="FFFFFF"/>
                </a:highlight>
                <a:latin typeface="Inter"/>
              </a:rPr>
              <a:t>How Security Teams Use OSINT</a:t>
            </a:r>
          </a:p>
          <a:p>
            <a:pPr marL="0" lvl="0" indent="0" algn="l" rtl="0">
              <a:spcBef>
                <a:spcPts val="0"/>
              </a:spcBef>
              <a:spcAft>
                <a:spcPts val="0"/>
              </a:spcAft>
              <a:buNone/>
            </a:pPr>
            <a:r>
              <a:rPr lang="en-US" sz="1100" dirty="0"/>
              <a:t>For penetration testers and security teams, OSINT aims to reveal public information about internal assets and other information accessible outside the organization. Metadata accidentally published by your organization may contain sensitive information.</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For example, useful information that can be revealed through OSINT includes open ports; unpatched software with known vulnerabilities; publicly available IT information such as device names, IP addresses and configurations; and other leaked information belonging to the organization.</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Websites outside of your organization, especially social media, contain huge amounts of relevant information, especially information about employees. Vendors and partners may also be sharing specific details about an organization’s IT environment. When a company acquires other companies, their publicly available information becomes relevant as well.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722801" y="-148788"/>
            <a:ext cx="7679700" cy="7269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US" dirty="0"/>
              <a:t>How Threat Actors Use OSINT</a:t>
            </a:r>
          </a:p>
        </p:txBody>
      </p:sp>
      <p:sp>
        <p:nvSpPr>
          <p:cNvPr id="344" name="Google Shape;344;p29"/>
          <p:cNvSpPr txBox="1">
            <a:spLocks noGrp="1"/>
          </p:cNvSpPr>
          <p:nvPr>
            <p:ph type="body" idx="1"/>
          </p:nvPr>
        </p:nvSpPr>
        <p:spPr>
          <a:xfrm>
            <a:off x="353009" y="637583"/>
            <a:ext cx="8419284" cy="45737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A common use of OSINT by attackers is to retrieve personal and professional information about employees on social media. This can be used to craft spear-phishing campaigns, targeted at individuals who have privileged access to company resources.</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LinkedIn is a great resource for this type of open source intelligence, because it reveals job titles and organizational structure. Other social networking sites are also highly valuable for attackers, because they disclose information such as dates of birth, names of family members and pets, all of which can be used in phishing and to guess passwords.</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Another common tactic is to use cloud resources to scan public networks for unpatched assets, open ports, and misconfigured cloud datastores. If an attacker knows what they are looking for, they can also retrieve credentials and other leaked information from sites like GitHub. Developers who are not security conscious can embed passwords and encryption keys in their code, and attackers can identify these secrets through specialized searches.</a:t>
            </a:r>
          </a:p>
          <a:p>
            <a:pPr marL="0" lvl="0" indent="0" algn="l" rtl="0">
              <a:spcBef>
                <a:spcPts val="0"/>
              </a:spcBef>
              <a:spcAft>
                <a:spcPts val="0"/>
              </a:spcAft>
              <a:buNone/>
            </a:pPr>
            <a:endParaRPr lang="en-US" sz="1400" b="1" dirty="0"/>
          </a:p>
          <a:p>
            <a:pPr marL="0" lvl="0" indent="0" rtl="0">
              <a:spcBef>
                <a:spcPts val="0"/>
              </a:spcBef>
              <a:spcAft>
                <a:spcPts val="0"/>
              </a:spcAft>
              <a:buNone/>
            </a:pPr>
            <a:r>
              <a:rPr lang="en-US" sz="1400" b="1" dirty="0"/>
              <a:t>Other Uses of OSINT</a:t>
            </a:r>
          </a:p>
          <a:p>
            <a:pPr marL="0" lvl="0" indent="0" algn="l" rtl="0">
              <a:spcBef>
                <a:spcPts val="0"/>
              </a:spcBef>
              <a:spcAft>
                <a:spcPts val="0"/>
              </a:spcAft>
              <a:buNone/>
            </a:pPr>
            <a:r>
              <a:rPr lang="en-US" sz="1100" dirty="0"/>
              <a:t>In addition to cybersecurity, OSINT is also frequently used by organizations or governments seeking to monitor and influence public opinion. OSINT can be used for marketing, political campaigns, and disaster management.</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Note: Hackers often use OSINT techniques to gather information about potential targets. OSINT involves using publicly available information from social media, websites, and news articles to gather information about an individual or organization. This information can then be used to identify vulnerabilities and plan attacks.</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Some useful OSINT Tools: https://github.com/jivoi/awesome-osint?tab=readme-ov-file</a:t>
            </a:r>
          </a:p>
        </p:txBody>
      </p:sp>
    </p:spTree>
    <p:extLst>
      <p:ext uri="{BB962C8B-B14F-4D97-AF65-F5344CB8AC3E}">
        <p14:creationId xmlns:p14="http://schemas.microsoft.com/office/powerpoint/2010/main" val="4260678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13"/>
        <p:cNvGrpSpPr/>
        <p:nvPr/>
      </p:nvGrpSpPr>
      <p:grpSpPr>
        <a:xfrm>
          <a:off x="0" y="0"/>
          <a:ext cx="0" cy="0"/>
          <a:chOff x="0" y="0"/>
          <a:chExt cx="0" cy="0"/>
        </a:xfrm>
      </p:grpSpPr>
      <p:pic>
        <p:nvPicPr>
          <p:cNvPr id="214" name="Google Shape;214;p34"/>
          <p:cNvPicPr preferRelativeResize="0">
            <a:picLocks noGrp="1"/>
          </p:cNvPicPr>
          <p:nvPr>
            <p:ph type="pic" idx="2"/>
          </p:nvPr>
        </p:nvPicPr>
        <p:blipFill rotWithShape="1">
          <a:blip r:embed="rId3">
            <a:alphaModFix/>
          </a:blip>
          <a:srcRect l="32665" r="32665"/>
          <a:stretch/>
        </p:blipFill>
        <p:spPr>
          <a:xfrm>
            <a:off x="5711663" y="0"/>
            <a:ext cx="3432300" cy="5143500"/>
          </a:xfrm>
          <a:prstGeom prst="roundRect">
            <a:avLst>
              <a:gd name="adj" fmla="val 16667"/>
            </a:avLst>
          </a:prstGeom>
        </p:spPr>
      </p:pic>
      <p:sp>
        <p:nvSpPr>
          <p:cNvPr id="215" name="Google Shape;215;p34"/>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8170F"/>
                </a:solidFill>
                <a:latin typeface="Krona One"/>
                <a:ea typeface="Krona One"/>
                <a:cs typeface="Krona One"/>
                <a:sym typeface="Krona One"/>
              </a:rPr>
              <a:t>Analysing Cyber Attack</a:t>
            </a:r>
            <a:endParaRPr dirty="0">
              <a:solidFill>
                <a:srgbClr val="08170F"/>
              </a:solidFill>
              <a:latin typeface="Krona One"/>
              <a:ea typeface="Krona One"/>
              <a:cs typeface="Krona One"/>
              <a:sym typeface="Krona One"/>
            </a:endParaRPr>
          </a:p>
        </p:txBody>
      </p:sp>
      <p:sp>
        <p:nvSpPr>
          <p:cNvPr id="216" name="Google Shape;216;p34"/>
          <p:cNvSpPr txBox="1">
            <a:spLocks noGrp="1"/>
          </p:cNvSpPr>
          <p:nvPr>
            <p:ph type="subTitle" idx="1"/>
          </p:nvPr>
        </p:nvSpPr>
        <p:spPr>
          <a:xfrm>
            <a:off x="1180015" y="1464101"/>
            <a:ext cx="4075925"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Cybercriminals use many different types of malicious software, or malware, to carry out their activities. Malware is any code that can be used to steal data, bypass access controls, or cause harm to or compromise a system. Knowing what the different types are and how they spread is key to containing and removing them.</a:t>
            </a:r>
          </a:p>
        </p:txBody>
      </p:sp>
    </p:spTree>
    <p:extLst>
      <p:ext uri="{BB962C8B-B14F-4D97-AF65-F5344CB8AC3E}">
        <p14:creationId xmlns:p14="http://schemas.microsoft.com/office/powerpoint/2010/main" val="101326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30"/>
          <p:cNvSpPr txBox="1">
            <a:spLocks noGrp="1"/>
          </p:cNvSpPr>
          <p:nvPr>
            <p:ph type="title"/>
          </p:nvPr>
        </p:nvSpPr>
        <p:spPr>
          <a:xfrm>
            <a:off x="383075" y="90099"/>
            <a:ext cx="7753500" cy="6360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US" dirty="0"/>
              <a:t>Types Of Malware</a:t>
            </a:r>
          </a:p>
        </p:txBody>
      </p:sp>
      <p:pic>
        <p:nvPicPr>
          <p:cNvPr id="6" name="Picture 5">
            <a:extLst>
              <a:ext uri="{FF2B5EF4-FFF2-40B4-BE49-F238E27FC236}">
                <a16:creationId xmlns:a16="http://schemas.microsoft.com/office/drawing/2014/main" id="{835DE4E5-9154-5128-D6CF-AB219214DAF4}"/>
              </a:ext>
            </a:extLst>
          </p:cNvPr>
          <p:cNvPicPr>
            <a:picLocks noChangeAspect="1"/>
          </p:cNvPicPr>
          <p:nvPr/>
        </p:nvPicPr>
        <p:blipFill rotWithShape="1">
          <a:blip r:embed="rId3"/>
          <a:srcRect l="6793"/>
          <a:stretch/>
        </p:blipFill>
        <p:spPr>
          <a:xfrm>
            <a:off x="275063" y="553616"/>
            <a:ext cx="6100120" cy="1869916"/>
          </a:xfrm>
          <a:prstGeom prst="rect">
            <a:avLst/>
          </a:prstGeom>
        </p:spPr>
      </p:pic>
      <p:pic>
        <p:nvPicPr>
          <p:cNvPr id="8" name="Picture 7">
            <a:extLst>
              <a:ext uri="{FF2B5EF4-FFF2-40B4-BE49-F238E27FC236}">
                <a16:creationId xmlns:a16="http://schemas.microsoft.com/office/drawing/2014/main" id="{7061236B-2213-76C0-E3D2-29557AC2EF34}"/>
              </a:ext>
            </a:extLst>
          </p:cNvPr>
          <p:cNvPicPr>
            <a:picLocks noChangeAspect="1"/>
          </p:cNvPicPr>
          <p:nvPr/>
        </p:nvPicPr>
        <p:blipFill>
          <a:blip r:embed="rId4"/>
          <a:stretch>
            <a:fillRect/>
          </a:stretch>
        </p:blipFill>
        <p:spPr>
          <a:xfrm>
            <a:off x="2616819" y="1729422"/>
            <a:ext cx="6001689" cy="1751717"/>
          </a:xfrm>
          <a:prstGeom prst="rect">
            <a:avLst/>
          </a:prstGeom>
        </p:spPr>
      </p:pic>
      <p:pic>
        <p:nvPicPr>
          <p:cNvPr id="10" name="Picture 9">
            <a:extLst>
              <a:ext uri="{FF2B5EF4-FFF2-40B4-BE49-F238E27FC236}">
                <a16:creationId xmlns:a16="http://schemas.microsoft.com/office/drawing/2014/main" id="{9AFF5ABC-26F4-C09D-51FB-BEA3C1EF4F39}"/>
              </a:ext>
            </a:extLst>
          </p:cNvPr>
          <p:cNvPicPr>
            <a:picLocks noChangeAspect="1"/>
          </p:cNvPicPr>
          <p:nvPr/>
        </p:nvPicPr>
        <p:blipFill>
          <a:blip r:embed="rId5"/>
          <a:stretch>
            <a:fillRect/>
          </a:stretch>
        </p:blipFill>
        <p:spPr>
          <a:xfrm>
            <a:off x="3325123" y="3498594"/>
            <a:ext cx="5576502" cy="16449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 name="Picture 2">
            <a:extLst>
              <a:ext uri="{FF2B5EF4-FFF2-40B4-BE49-F238E27FC236}">
                <a16:creationId xmlns:a16="http://schemas.microsoft.com/office/drawing/2014/main" id="{9F289206-617E-028F-F632-47201C42E9CC}"/>
              </a:ext>
            </a:extLst>
          </p:cNvPr>
          <p:cNvPicPr>
            <a:picLocks noChangeAspect="1"/>
          </p:cNvPicPr>
          <p:nvPr/>
        </p:nvPicPr>
        <p:blipFill>
          <a:blip r:embed="rId3"/>
          <a:stretch>
            <a:fillRect/>
          </a:stretch>
        </p:blipFill>
        <p:spPr>
          <a:xfrm>
            <a:off x="127799" y="131370"/>
            <a:ext cx="6035107" cy="1717030"/>
          </a:xfrm>
          <a:prstGeom prst="rect">
            <a:avLst/>
          </a:prstGeom>
        </p:spPr>
      </p:pic>
      <p:pic>
        <p:nvPicPr>
          <p:cNvPr id="5" name="Picture 4">
            <a:extLst>
              <a:ext uri="{FF2B5EF4-FFF2-40B4-BE49-F238E27FC236}">
                <a16:creationId xmlns:a16="http://schemas.microsoft.com/office/drawing/2014/main" id="{3E5D70B8-DD74-0EDC-180C-EA876EEE7B37}"/>
              </a:ext>
            </a:extLst>
          </p:cNvPr>
          <p:cNvPicPr>
            <a:picLocks noChangeAspect="1"/>
          </p:cNvPicPr>
          <p:nvPr/>
        </p:nvPicPr>
        <p:blipFill>
          <a:blip r:embed="rId4"/>
          <a:stretch>
            <a:fillRect/>
          </a:stretch>
        </p:blipFill>
        <p:spPr>
          <a:xfrm>
            <a:off x="2549038" y="1470910"/>
            <a:ext cx="6348468" cy="1887382"/>
          </a:xfrm>
          <a:prstGeom prst="rect">
            <a:avLst/>
          </a:prstGeom>
        </p:spPr>
      </p:pic>
      <p:pic>
        <p:nvPicPr>
          <p:cNvPr id="9" name="Picture 8">
            <a:extLst>
              <a:ext uri="{FF2B5EF4-FFF2-40B4-BE49-F238E27FC236}">
                <a16:creationId xmlns:a16="http://schemas.microsoft.com/office/drawing/2014/main" id="{2D95E00D-7154-326D-4E73-7DF9BD1A4939}"/>
              </a:ext>
            </a:extLst>
          </p:cNvPr>
          <p:cNvPicPr>
            <a:picLocks noChangeAspect="1"/>
          </p:cNvPicPr>
          <p:nvPr/>
        </p:nvPicPr>
        <p:blipFill>
          <a:blip r:embed="rId5"/>
          <a:stretch>
            <a:fillRect/>
          </a:stretch>
        </p:blipFill>
        <p:spPr>
          <a:xfrm>
            <a:off x="383075" y="3195460"/>
            <a:ext cx="6348468" cy="1948040"/>
          </a:xfrm>
          <a:prstGeom prst="rect">
            <a:avLst/>
          </a:prstGeom>
        </p:spPr>
      </p:pic>
    </p:spTree>
    <p:extLst>
      <p:ext uri="{BB962C8B-B14F-4D97-AF65-F5344CB8AC3E}">
        <p14:creationId xmlns:p14="http://schemas.microsoft.com/office/powerpoint/2010/main" val="120101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4" name="Picture 3">
            <a:extLst>
              <a:ext uri="{FF2B5EF4-FFF2-40B4-BE49-F238E27FC236}">
                <a16:creationId xmlns:a16="http://schemas.microsoft.com/office/drawing/2014/main" id="{FBF66D39-D9EB-D7FD-B22D-C5115024D7DF}"/>
              </a:ext>
            </a:extLst>
          </p:cNvPr>
          <p:cNvPicPr>
            <a:picLocks noChangeAspect="1"/>
          </p:cNvPicPr>
          <p:nvPr/>
        </p:nvPicPr>
        <p:blipFill>
          <a:blip r:embed="rId3"/>
          <a:stretch>
            <a:fillRect/>
          </a:stretch>
        </p:blipFill>
        <p:spPr>
          <a:xfrm>
            <a:off x="2753462" y="1722568"/>
            <a:ext cx="5854747" cy="1660136"/>
          </a:xfrm>
          <a:prstGeom prst="rect">
            <a:avLst/>
          </a:prstGeom>
        </p:spPr>
      </p:pic>
      <p:pic>
        <p:nvPicPr>
          <p:cNvPr id="7" name="Picture 6">
            <a:extLst>
              <a:ext uri="{FF2B5EF4-FFF2-40B4-BE49-F238E27FC236}">
                <a16:creationId xmlns:a16="http://schemas.microsoft.com/office/drawing/2014/main" id="{B5C44B7C-CA2D-D225-F245-B4EFEC430737}"/>
              </a:ext>
            </a:extLst>
          </p:cNvPr>
          <p:cNvPicPr>
            <a:picLocks noChangeAspect="1"/>
          </p:cNvPicPr>
          <p:nvPr/>
        </p:nvPicPr>
        <p:blipFill>
          <a:blip r:embed="rId4"/>
          <a:stretch>
            <a:fillRect/>
          </a:stretch>
        </p:blipFill>
        <p:spPr>
          <a:xfrm>
            <a:off x="750849" y="3342394"/>
            <a:ext cx="4966010" cy="1660135"/>
          </a:xfrm>
          <a:prstGeom prst="rect">
            <a:avLst/>
          </a:prstGeom>
        </p:spPr>
      </p:pic>
      <p:pic>
        <p:nvPicPr>
          <p:cNvPr id="10" name="Picture 9">
            <a:extLst>
              <a:ext uri="{FF2B5EF4-FFF2-40B4-BE49-F238E27FC236}">
                <a16:creationId xmlns:a16="http://schemas.microsoft.com/office/drawing/2014/main" id="{171B04A2-1BD0-017F-8635-919AAD4D1992}"/>
              </a:ext>
            </a:extLst>
          </p:cNvPr>
          <p:cNvPicPr>
            <a:picLocks noChangeAspect="1"/>
          </p:cNvPicPr>
          <p:nvPr/>
        </p:nvPicPr>
        <p:blipFill>
          <a:blip r:embed="rId5"/>
          <a:stretch>
            <a:fillRect/>
          </a:stretch>
        </p:blipFill>
        <p:spPr>
          <a:xfrm>
            <a:off x="431179" y="121890"/>
            <a:ext cx="5307980" cy="1677871"/>
          </a:xfrm>
          <a:prstGeom prst="rect">
            <a:avLst/>
          </a:prstGeom>
        </p:spPr>
      </p:pic>
    </p:spTree>
    <p:extLst>
      <p:ext uri="{BB962C8B-B14F-4D97-AF65-F5344CB8AC3E}">
        <p14:creationId xmlns:p14="http://schemas.microsoft.com/office/powerpoint/2010/main" val="247146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txBox="1">
            <a:spLocks noGrp="1"/>
          </p:cNvSpPr>
          <p:nvPr>
            <p:ph type="subTitle" idx="1"/>
          </p:nvPr>
        </p:nvSpPr>
        <p:spPr>
          <a:xfrm>
            <a:off x="345904" y="533340"/>
            <a:ext cx="7753500" cy="407400"/>
          </a:xfrm>
          <a:prstGeom prst="rect">
            <a:avLst/>
          </a:prstGeom>
        </p:spPr>
        <p:txBody>
          <a:bodyPr spcFirstLastPara="1" wrap="square" lIns="91425" tIns="91425" rIns="91425" bIns="91425" anchor="t" anchorCtr="0">
            <a:noAutofit/>
          </a:bodyPr>
          <a:lstStyle/>
          <a:p>
            <a:pPr marL="152400" lvl="0" indent="0" algn="l" rtl="0">
              <a:lnSpc>
                <a:spcPct val="110000"/>
              </a:lnSpc>
              <a:spcBef>
                <a:spcPts val="0"/>
              </a:spcBef>
              <a:spcAft>
                <a:spcPts val="0"/>
              </a:spcAft>
              <a:buSzPts val="1200"/>
            </a:pPr>
            <a:r>
              <a:rPr lang="en-US" sz="1700" dirty="0"/>
              <a:t>Symptoms of Malware</a:t>
            </a:r>
            <a:endParaRPr lang="en-NG" dirty="0"/>
          </a:p>
        </p:txBody>
      </p:sp>
      <p:pic>
        <p:nvPicPr>
          <p:cNvPr id="3" name="Picture 2">
            <a:extLst>
              <a:ext uri="{FF2B5EF4-FFF2-40B4-BE49-F238E27FC236}">
                <a16:creationId xmlns:a16="http://schemas.microsoft.com/office/drawing/2014/main" id="{7EEFA287-108B-E7C4-D62D-57A96A620976}"/>
              </a:ext>
            </a:extLst>
          </p:cNvPr>
          <p:cNvPicPr>
            <a:picLocks noChangeAspect="1"/>
          </p:cNvPicPr>
          <p:nvPr/>
        </p:nvPicPr>
        <p:blipFill>
          <a:blip r:embed="rId3"/>
          <a:stretch>
            <a:fillRect/>
          </a:stretch>
        </p:blipFill>
        <p:spPr>
          <a:xfrm>
            <a:off x="2937328" y="0"/>
            <a:ext cx="3759998" cy="1615783"/>
          </a:xfrm>
          <a:prstGeom prst="rect">
            <a:avLst/>
          </a:prstGeom>
        </p:spPr>
      </p:pic>
      <p:pic>
        <p:nvPicPr>
          <p:cNvPr id="5" name="Picture 4">
            <a:extLst>
              <a:ext uri="{FF2B5EF4-FFF2-40B4-BE49-F238E27FC236}">
                <a16:creationId xmlns:a16="http://schemas.microsoft.com/office/drawing/2014/main" id="{6EAF9556-3631-B4D4-C6C8-0DBBEEC31426}"/>
              </a:ext>
            </a:extLst>
          </p:cNvPr>
          <p:cNvPicPr>
            <a:picLocks noChangeAspect="1"/>
          </p:cNvPicPr>
          <p:nvPr/>
        </p:nvPicPr>
        <p:blipFill>
          <a:blip r:embed="rId4"/>
          <a:stretch>
            <a:fillRect/>
          </a:stretch>
        </p:blipFill>
        <p:spPr>
          <a:xfrm>
            <a:off x="29737" y="1476354"/>
            <a:ext cx="9015935" cy="32889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subTitle" idx="1"/>
          </p:nvPr>
        </p:nvSpPr>
        <p:spPr>
          <a:xfrm>
            <a:off x="249261" y="910363"/>
            <a:ext cx="8441256" cy="407400"/>
          </a:xfrm>
          <a:prstGeom prst="rect">
            <a:avLst/>
          </a:prstGeom>
        </p:spPr>
        <p:txBody>
          <a:bodyPr spcFirstLastPara="1" wrap="square" lIns="91425" tIns="91425" rIns="91425" bIns="91425" anchor="t" anchorCtr="0">
            <a:noAutofit/>
          </a:bodyPr>
          <a:lstStyle/>
          <a:p>
            <a:pPr marL="381000" lvl="0" indent="-228600" algn="l" rtl="0">
              <a:lnSpc>
                <a:spcPct val="110000"/>
              </a:lnSpc>
              <a:spcBef>
                <a:spcPts val="0"/>
              </a:spcBef>
              <a:spcAft>
                <a:spcPts val="0"/>
              </a:spcAft>
              <a:buSzPts val="1200"/>
              <a:buAutoNum type="arabicPeriod"/>
            </a:pPr>
            <a:r>
              <a:rPr lang="en-US" dirty="0"/>
              <a:t>Malware designed to track your online activity and capture your data (Spyware / Ransomware / Adware)</a:t>
            </a:r>
          </a:p>
          <a:p>
            <a:pPr marL="381000" lvl="0" indent="-228600" algn="l" rtl="0">
              <a:lnSpc>
                <a:spcPct val="110000"/>
              </a:lnSpc>
              <a:spcBef>
                <a:spcPts val="0"/>
              </a:spcBef>
              <a:spcAft>
                <a:spcPts val="0"/>
              </a:spcAft>
              <a:buSzPts val="1200"/>
              <a:buAutoNum type="arabicPeriod"/>
            </a:pPr>
            <a:r>
              <a:rPr lang="en-US" dirty="0"/>
              <a:t>Software that automatically delivers advertisements (Ransomware / Worms / Adware)</a:t>
            </a:r>
          </a:p>
          <a:p>
            <a:pPr marL="381000" lvl="0" indent="-228600" algn="l" rtl="0">
              <a:lnSpc>
                <a:spcPct val="110000"/>
              </a:lnSpc>
              <a:spcBef>
                <a:spcPts val="0"/>
              </a:spcBef>
              <a:spcAft>
                <a:spcPts val="0"/>
              </a:spcAft>
              <a:buSzPts val="1200"/>
              <a:buAutoNum type="arabicPeriod"/>
            </a:pPr>
            <a:r>
              <a:rPr lang="en-US" dirty="0"/>
              <a:t>Malicious code that attaches to legitimate programs and usually spreads by USB drives, optical media, network shares or email (Spyware / Adware / Virus)</a:t>
            </a:r>
          </a:p>
          <a:p>
            <a:pPr marL="381000" lvl="0" indent="-228600" algn="l" rtl="0">
              <a:lnSpc>
                <a:spcPct val="110000"/>
              </a:lnSpc>
              <a:spcBef>
                <a:spcPts val="0"/>
              </a:spcBef>
              <a:spcAft>
                <a:spcPts val="0"/>
              </a:spcAft>
              <a:buSzPts val="1200"/>
              <a:buAutoNum type="arabicPeriod"/>
            </a:pPr>
            <a:r>
              <a:rPr lang="en-US" dirty="0"/>
              <a:t>Malicious code that replicates itself independently by exploiting vulnerabilities in networks (Worms / Virus / Adware)</a:t>
            </a:r>
          </a:p>
          <a:p>
            <a:pPr marL="381000" lvl="0" indent="-228600" algn="l" rtl="0">
              <a:lnSpc>
                <a:spcPct val="110000"/>
              </a:lnSpc>
              <a:spcBef>
                <a:spcPts val="0"/>
              </a:spcBef>
              <a:spcAft>
                <a:spcPts val="0"/>
              </a:spcAft>
              <a:buSzPts val="1200"/>
              <a:buAutoNum type="arabicPeriod"/>
            </a:pPr>
            <a:r>
              <a:rPr lang="en-US" dirty="0"/>
              <a:t>Differentiate between social engineering and OSINT investigation</a:t>
            </a:r>
          </a:p>
          <a:p>
            <a:pPr marL="381000" lvl="0" indent="-228600" algn="l" rtl="0">
              <a:lnSpc>
                <a:spcPct val="110000"/>
              </a:lnSpc>
              <a:spcBef>
                <a:spcPts val="0"/>
              </a:spcBef>
              <a:spcAft>
                <a:spcPts val="0"/>
              </a:spcAft>
              <a:buSzPts val="1200"/>
              <a:buAutoNum type="arabicPeriod"/>
            </a:pPr>
            <a:endParaRPr lang="en-NG" dirty="0"/>
          </a:p>
        </p:txBody>
      </p:sp>
      <p:sp>
        <p:nvSpPr>
          <p:cNvPr id="369" name="Google Shape;369;p33"/>
          <p:cNvSpPr txBox="1">
            <a:spLocks noGrp="1"/>
          </p:cNvSpPr>
          <p:nvPr>
            <p:ph type="title"/>
          </p:nvPr>
        </p:nvSpPr>
        <p:spPr>
          <a:xfrm>
            <a:off x="383075" y="328521"/>
            <a:ext cx="7753500" cy="636000"/>
          </a:xfrm>
          <a:prstGeom prst="rect">
            <a:avLst/>
          </a:prstGeom>
        </p:spPr>
        <p:txBody>
          <a:bodyPr spcFirstLastPara="1" wrap="square" lIns="34275" tIns="34275" rIns="34275" bIns="34275" anchor="ctr" anchorCtr="0">
            <a:noAutofit/>
          </a:bodyPr>
          <a:lstStyle/>
          <a:p>
            <a:pPr marL="0" lvl="0" indent="0" algn="l" rtl="0">
              <a:spcBef>
                <a:spcPts val="0"/>
              </a:spcBef>
              <a:spcAft>
                <a:spcPts val="0"/>
              </a:spcAft>
              <a:buNone/>
            </a:pPr>
            <a:r>
              <a:rPr lang="en-US" dirty="0"/>
              <a:t>Quiz</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530400" y="2208300"/>
            <a:ext cx="8083200" cy="726900"/>
          </a:xfrm>
          <a:prstGeom prst="rect">
            <a:avLst/>
          </a:prstGeom>
        </p:spPr>
        <p:txBody>
          <a:bodyPr spcFirstLastPara="1" wrap="square" lIns="34275" tIns="34275" rIns="34275" bIns="34275" anchor="ctr" anchorCtr="0">
            <a:noAutofit/>
          </a:bodyPr>
          <a:lstStyle/>
          <a:p>
            <a:pPr marL="0" lvl="0" indent="0" algn="ctr" rtl="0">
              <a:spcBef>
                <a:spcPts val="0"/>
              </a:spcBef>
              <a:spcAft>
                <a:spcPts val="0"/>
              </a:spcAft>
              <a:buNone/>
            </a:pPr>
            <a:r>
              <a:rPr lang="en"/>
              <a:t>Thank you for your time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8170F"/>
                </a:solidFill>
                <a:latin typeface="Krona One"/>
                <a:ea typeface="Krona One"/>
                <a:cs typeface="Krona One"/>
                <a:sym typeface="Krona One"/>
              </a:rPr>
              <a:t>Next Lesson 😊</a:t>
            </a:r>
            <a:br>
              <a:rPr lang="en" dirty="0">
                <a:solidFill>
                  <a:srgbClr val="08170F"/>
                </a:solidFill>
                <a:latin typeface="Krona One"/>
                <a:ea typeface="Krona One"/>
                <a:cs typeface="Krona One"/>
                <a:sym typeface="Krona One"/>
              </a:rPr>
            </a:br>
            <a:br>
              <a:rPr lang="en" dirty="0">
                <a:solidFill>
                  <a:srgbClr val="08170F"/>
                </a:solidFill>
                <a:latin typeface="Krona One"/>
                <a:ea typeface="Krona One"/>
                <a:cs typeface="Krona One"/>
                <a:sym typeface="Krona One"/>
              </a:rPr>
            </a:br>
            <a:r>
              <a:rPr lang="en" dirty="0">
                <a:solidFill>
                  <a:srgbClr val="08170F"/>
                </a:solidFill>
                <a:latin typeface="Krona One"/>
                <a:ea typeface="Krona One"/>
                <a:cs typeface="Krona One"/>
                <a:sym typeface="Krona One"/>
              </a:rPr>
              <a:t>&gt; </a:t>
            </a:r>
            <a:r>
              <a:rPr lang="en-US" dirty="0">
                <a:solidFill>
                  <a:srgbClr val="08170F"/>
                </a:solidFill>
                <a:latin typeface="Krona One"/>
                <a:ea typeface="Krona One"/>
                <a:cs typeface="Krona One"/>
                <a:sym typeface="Krona One"/>
              </a:rPr>
              <a:t>Methods of Infiltration</a:t>
            </a:r>
            <a:br>
              <a:rPr lang="en" dirty="0">
                <a:solidFill>
                  <a:srgbClr val="08170F"/>
                </a:solidFill>
                <a:latin typeface="Krona One"/>
                <a:ea typeface="Krona One"/>
                <a:cs typeface="Krona One"/>
                <a:sym typeface="Krona One"/>
              </a:rPr>
            </a:br>
            <a:r>
              <a:rPr lang="en" dirty="0">
                <a:solidFill>
                  <a:srgbClr val="08170F"/>
                </a:solidFill>
                <a:latin typeface="Krona One"/>
                <a:ea typeface="Krona One"/>
                <a:cs typeface="Krona One"/>
                <a:sym typeface="Krona One"/>
              </a:rPr>
              <a:t>   &gt; </a:t>
            </a:r>
            <a:r>
              <a:rPr lang="en-US" sz="1800" dirty="0">
                <a:solidFill>
                  <a:srgbClr val="08170F"/>
                </a:solidFill>
                <a:latin typeface="Krona One"/>
                <a:ea typeface="Krona One"/>
                <a:cs typeface="Krona One"/>
                <a:sym typeface="Krona One"/>
              </a:rPr>
              <a:t>Security Vulnerability and Exploits</a:t>
            </a:r>
            <a:endParaRPr sz="1800" dirty="0">
              <a:solidFill>
                <a:srgbClr val="08170F"/>
              </a:solidFill>
              <a:latin typeface="Krona One"/>
              <a:ea typeface="Krona One"/>
              <a:cs typeface="Krona One"/>
              <a:sym typeface="Krona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98"/>
        <p:cNvGrpSpPr/>
        <p:nvPr/>
      </p:nvGrpSpPr>
      <p:grpSpPr>
        <a:xfrm>
          <a:off x="0" y="0"/>
          <a:ext cx="0" cy="0"/>
          <a:chOff x="0" y="0"/>
          <a:chExt cx="0" cy="0"/>
        </a:xfrm>
      </p:grpSpPr>
      <p:pic>
        <p:nvPicPr>
          <p:cNvPr id="199" name="Google Shape;199;p32"/>
          <p:cNvPicPr preferRelativeResize="0">
            <a:picLocks noGrp="1"/>
          </p:cNvPicPr>
          <p:nvPr>
            <p:ph type="pic" idx="2"/>
          </p:nvPr>
        </p:nvPicPr>
        <p:blipFill rotWithShape="1">
          <a:blip r:embed="rId3">
            <a:alphaModFix/>
          </a:blip>
          <a:srcRect l="27767" r="27762"/>
          <a:stretch/>
        </p:blipFill>
        <p:spPr>
          <a:xfrm>
            <a:off x="0" y="0"/>
            <a:ext cx="3432300" cy="5143500"/>
          </a:xfrm>
          <a:prstGeom prst="roundRect">
            <a:avLst>
              <a:gd name="adj" fmla="val 16667"/>
            </a:avLst>
          </a:prstGeom>
        </p:spPr>
      </p:pic>
      <p:sp>
        <p:nvSpPr>
          <p:cNvPr id="200" name="Google Shape;200;p32"/>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8170F"/>
                </a:solidFill>
                <a:latin typeface="Krona One"/>
                <a:ea typeface="Krona One"/>
                <a:cs typeface="Krona One"/>
                <a:sym typeface="Krona One"/>
              </a:rPr>
              <a:t>Social Enginering </a:t>
            </a:r>
            <a:endParaRPr dirty="0">
              <a:solidFill>
                <a:srgbClr val="08170F"/>
              </a:solidFill>
              <a:latin typeface="Krona One"/>
              <a:ea typeface="Krona One"/>
              <a:cs typeface="Krona One"/>
              <a:sym typeface="Krona One"/>
            </a:endParaRPr>
          </a:p>
        </p:txBody>
      </p:sp>
      <p:sp>
        <p:nvSpPr>
          <p:cNvPr id="201" name="Google Shape;201;p32"/>
          <p:cNvSpPr txBox="1">
            <a:spLocks noGrp="1"/>
          </p:cNvSpPr>
          <p:nvPr>
            <p:ph type="subTitle" idx="1"/>
          </p:nvPr>
        </p:nvSpPr>
        <p:spPr>
          <a:xfrm>
            <a:off x="4572000" y="1377150"/>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Social engineering is the tactic of manipulating, influencing, or deceiving a victim in order to gain control over a computer system, or to steal personal and financial information. It uses psychological manipulation to trick users into making security mistakes or giving away sensitive information.</a:t>
            </a:r>
          </a:p>
          <a:p>
            <a:pPr marL="0" lvl="0" indent="0" algn="l" rtl="0">
              <a:spcBef>
                <a:spcPts val="0"/>
              </a:spcBef>
              <a:spcAft>
                <a:spcPts val="1200"/>
              </a:spcAft>
              <a:buNone/>
            </a:pPr>
            <a:endParaRPr lang="en-US" dirty="0">
              <a:solidFill>
                <a:srgbClr val="233E30"/>
              </a:solidFill>
              <a:latin typeface="Roboto Medium"/>
              <a:ea typeface="Roboto Medium"/>
              <a:cs typeface="Roboto Medium"/>
              <a:sym typeface="Roboto Medium"/>
            </a:endParaRPr>
          </a:p>
        </p:txBody>
      </p:sp>
      <p:sp>
        <p:nvSpPr>
          <p:cNvPr id="202" name="Google Shape;202;p32"/>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Social engineering attacks happen in one or more steps. A perpetrator first investigates the intended victim to gather necessary background information, such as potential points of entry and weak security protocols, needed to proceed with the attack. Then, the attacker uses a form of pretexting such as impersonation to gain the victim’s trust and provide stimuli for subsequent actions that break security practices, such as revealing sensitive information or granting access to critical resources.</a:t>
            </a:r>
            <a:endParaRPr dirty="0">
              <a:solidFill>
                <a:srgbClr val="233E30"/>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06"/>
        <p:cNvGrpSpPr/>
        <p:nvPr/>
      </p:nvGrpSpPr>
      <p:grpSpPr>
        <a:xfrm>
          <a:off x="0" y="0"/>
          <a:ext cx="0" cy="0"/>
          <a:chOff x="0" y="0"/>
          <a:chExt cx="0" cy="0"/>
        </a:xfrm>
      </p:grpSpPr>
      <p:pic>
        <p:nvPicPr>
          <p:cNvPr id="207" name="Google Shape;207;p33"/>
          <p:cNvPicPr preferRelativeResize="0">
            <a:picLocks noGrp="1"/>
          </p:cNvPicPr>
          <p:nvPr>
            <p:ph type="pic" idx="2"/>
          </p:nvPr>
        </p:nvPicPr>
        <p:blipFill rotWithShape="1">
          <a:blip r:embed="rId3">
            <a:alphaModFix/>
          </a:blip>
          <a:srcRect l="27767" r="27762"/>
          <a:stretch/>
        </p:blipFill>
        <p:spPr>
          <a:xfrm>
            <a:off x="0" y="100"/>
            <a:ext cx="3432300" cy="5143500"/>
          </a:xfrm>
          <a:prstGeom prst="roundRect">
            <a:avLst>
              <a:gd name="adj" fmla="val 16667"/>
            </a:avLst>
          </a:prstGeom>
        </p:spPr>
      </p:pic>
      <p:sp>
        <p:nvSpPr>
          <p:cNvPr id="208" name="Google Shape;208;p33"/>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Clr>
                <a:srgbClr val="233E30"/>
              </a:buClr>
              <a:buSzPts val="1300"/>
              <a:buFont typeface="Roboto Medium"/>
              <a:buChar char="●"/>
            </a:pPr>
            <a:r>
              <a:rPr lang="en-US" dirty="0">
                <a:solidFill>
                  <a:srgbClr val="233E30"/>
                </a:solidFill>
                <a:latin typeface="Roboto Medium"/>
                <a:ea typeface="Roboto Medium"/>
                <a:cs typeface="Roboto Medium"/>
                <a:sym typeface="Roboto Medium"/>
              </a:rPr>
              <a:t>Social engineering attacks come in many different forms and can be performed anywhere where human interaction is involved. The following are common forms of digital social engineering attacks.</a:t>
            </a:r>
          </a:p>
        </p:txBody>
      </p:sp>
      <p:sp>
        <p:nvSpPr>
          <p:cNvPr id="209" name="Google Shape;209;p33"/>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8170F"/>
                </a:solidFill>
                <a:latin typeface="Krona One"/>
                <a:ea typeface="Krona One"/>
                <a:cs typeface="Krona One"/>
                <a:sym typeface="Krona One"/>
              </a:rPr>
              <a:t>Types of Social Engineering Attacks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a:spLocks noGrp="1"/>
          </p:cNvSpPr>
          <p:nvPr>
            <p:ph type="title"/>
          </p:nvPr>
        </p:nvSpPr>
        <p:spPr>
          <a:xfrm>
            <a:off x="680111" y="0"/>
            <a:ext cx="7679700" cy="7269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dirty="0"/>
              <a:t>Types of social Enginering Attacks</a:t>
            </a:r>
            <a:endParaRPr dirty="0"/>
          </a:p>
        </p:txBody>
      </p:sp>
      <p:sp>
        <p:nvSpPr>
          <p:cNvPr id="344" name="Google Shape;344;p29"/>
          <p:cNvSpPr txBox="1">
            <a:spLocks noGrp="1"/>
          </p:cNvSpPr>
          <p:nvPr>
            <p:ph type="body" idx="1"/>
          </p:nvPr>
        </p:nvSpPr>
        <p:spPr>
          <a:xfrm>
            <a:off x="178420" y="726901"/>
            <a:ext cx="8876370" cy="44844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Phishing</a:t>
            </a:r>
          </a:p>
          <a:p>
            <a:pPr marL="0" lvl="0" indent="0" algn="ctr" rtl="0">
              <a:spcBef>
                <a:spcPts val="0"/>
              </a:spcBef>
              <a:spcAft>
                <a:spcPts val="0"/>
              </a:spcAft>
              <a:buNone/>
            </a:pPr>
            <a:r>
              <a:rPr lang="en-US" dirty="0"/>
              <a:t>The process of attempting to acquire sensitive information such as usernames, passwords, and credit card details by masquerading as a trustworthy entity using bulk email, SMS text messaging, or by phone. Phishing messages create a sense of urgency, curiosity, or fear in the recipients of the message. The message will prod victims into revealing sensitive information, clicking on links to malicious websites, or opening attachments that contain malware</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Baiting</a:t>
            </a:r>
          </a:p>
          <a:p>
            <a:pPr marL="0" lvl="0" indent="0" algn="ctr" rtl="0">
              <a:spcBef>
                <a:spcPts val="0"/>
              </a:spcBef>
              <a:spcAft>
                <a:spcPts val="0"/>
              </a:spcAft>
              <a:buNone/>
            </a:pPr>
            <a:r>
              <a:rPr lang="en-US" dirty="0"/>
              <a:t>A type of social engineering attack where a scammer uses a false promise to lure a victim into a trap which may steal personal and financial information or inflict the system with malware. The trap could be in the form of a malicious attachment with an enticing name.</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The most common form of baiting uses physical media to disperse malware. For example, attackers leave the bait of a malware-infected flash drives in conspicuous areas where potential victims are certain to see them. When the victim inserts the flash drive into a work or home computer, the malware is automatically installed on the system. Baiting scams are also online in the form of tempting ads that lead to malicious sites or encourage users to download a malware-infected application.</a:t>
            </a:r>
          </a:p>
        </p:txBody>
      </p:sp>
    </p:spTree>
    <p:extLst>
      <p:ext uri="{BB962C8B-B14F-4D97-AF65-F5344CB8AC3E}">
        <p14:creationId xmlns:p14="http://schemas.microsoft.com/office/powerpoint/2010/main" val="351710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29"/>
          <p:cNvSpPr txBox="1">
            <a:spLocks noGrp="1"/>
          </p:cNvSpPr>
          <p:nvPr>
            <p:ph type="body" idx="1"/>
          </p:nvPr>
        </p:nvSpPr>
        <p:spPr>
          <a:xfrm>
            <a:off x="133815" y="329532"/>
            <a:ext cx="8876370" cy="44844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Phishing</a:t>
            </a:r>
          </a:p>
          <a:p>
            <a:pPr marL="0" lvl="0" indent="0" algn="ctr" rtl="0">
              <a:spcBef>
                <a:spcPts val="0"/>
              </a:spcBef>
              <a:spcAft>
                <a:spcPts val="0"/>
              </a:spcAft>
              <a:buNone/>
            </a:pPr>
            <a:r>
              <a:rPr lang="en-US" dirty="0"/>
              <a:t>The process of attempting to acquire sensitive information such as usernames, passwords, and credit card details by masquerading as a trustworthy entity using bulk email, SMS text messaging, or by phone. Phishing messages create a sense of urgency, curiosity, or fear in the recipients of the message. The message will prod victims into revealing sensitive information, clicking on links to malicious websites, or opening attachments that contain malware</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Tailgating</a:t>
            </a:r>
          </a:p>
          <a:p>
            <a:pPr marL="0" lvl="0" indent="0" algn="ctr" rtl="0">
              <a:spcBef>
                <a:spcPts val="0"/>
              </a:spcBef>
              <a:spcAft>
                <a:spcPts val="0"/>
              </a:spcAft>
              <a:buNone/>
            </a:pPr>
            <a:r>
              <a:rPr lang="en-US" dirty="0"/>
              <a:t>Also known as "piggybacking". A physical breach where an unauthorized person manipulates their way into a restricted or employee only authorized area through the use of social engineering tactics. The attacker might impersonate a delivery driver, or custodian worker. Once the employee opens the door, the attacker asks the employee to hold the door, thereby gaining access to the building.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Scareware </a:t>
            </a:r>
          </a:p>
          <a:p>
            <a:pPr marL="0" lvl="0" indent="0" algn="ctr" rtl="0">
              <a:spcBef>
                <a:spcPts val="0"/>
              </a:spcBef>
              <a:spcAft>
                <a:spcPts val="0"/>
              </a:spcAft>
              <a:buNone/>
            </a:pPr>
            <a:r>
              <a:rPr lang="en-US" dirty="0"/>
              <a:t>Scareware involves victims being bombarded with false alarms and fictitious threats. Users are deceived to think their system is infected with malware, prompting them to install software that grants remote access for the criminal or to pay the criminal in a form of bitcoin in order to preserve sensitive video that the criminal claims to have.</a:t>
            </a:r>
          </a:p>
        </p:txBody>
      </p:sp>
    </p:spTree>
    <p:extLst>
      <p:ext uri="{BB962C8B-B14F-4D97-AF65-F5344CB8AC3E}">
        <p14:creationId xmlns:p14="http://schemas.microsoft.com/office/powerpoint/2010/main" val="172736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29"/>
          <p:cNvSpPr txBox="1">
            <a:spLocks noGrp="1"/>
          </p:cNvSpPr>
          <p:nvPr>
            <p:ph type="body" idx="1"/>
          </p:nvPr>
        </p:nvSpPr>
        <p:spPr>
          <a:xfrm>
            <a:off x="133815" y="106506"/>
            <a:ext cx="8876370" cy="49635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Dumpster Diving</a:t>
            </a:r>
          </a:p>
          <a:p>
            <a:pPr marL="0" lvl="0" indent="0" algn="ctr" rtl="0">
              <a:spcBef>
                <a:spcPts val="0"/>
              </a:spcBef>
              <a:spcAft>
                <a:spcPts val="0"/>
              </a:spcAft>
              <a:buNone/>
            </a:pPr>
            <a:r>
              <a:rPr lang="en-US" dirty="0"/>
              <a:t>A scammer will search for sensitive information e.g., bank statements, pre-approved credit cards, student loans, other account information, in the garbage when it hasn’t been properly sanitized or destroyed.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Quid pro quo</a:t>
            </a:r>
          </a:p>
          <a:p>
            <a:pPr marL="0" lvl="0" indent="0" algn="ctr" rtl="0">
              <a:spcBef>
                <a:spcPts val="0"/>
              </a:spcBef>
              <a:spcAft>
                <a:spcPts val="0"/>
              </a:spcAft>
              <a:buNone/>
            </a:pPr>
            <a:r>
              <a:rPr lang="en-US" dirty="0"/>
              <a:t>Quid pro quo involves a criminal requesting the exchange of some type of sensitive information such as critical data, login credentials, or monetary value in exchange for a service. For example, a computer user might receive a phone call from the criminal who, posed as a technology expert, offers free IT assistance or technology improvements in exchange for login credentials. If an offer sounds too good to be true, it most likely a scam and not legitimate.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Shoulder surfing</a:t>
            </a:r>
          </a:p>
          <a:p>
            <a:pPr marL="0" lvl="0" indent="0" algn="ctr" rtl="0">
              <a:spcBef>
                <a:spcPts val="0"/>
              </a:spcBef>
              <a:spcAft>
                <a:spcPts val="0"/>
              </a:spcAft>
              <a:buNone/>
            </a:pPr>
            <a:r>
              <a:rPr lang="en-US" dirty="0"/>
              <a:t>This is as it sounds: watching the unsuspecting victim while they’re entering passwords and other sensitive information. But it doesn’t have to be at close range—literally looking over their shoulder. It could be from a distance—using binoculars or hidden cameras.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 Spear phishing: a targeted, personalized attack aimed at a specific individual that appears to come from someone that individual trusts.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Whaling: A form of spear phishing aimed at high-profile, high-value targets like celebrities, public or private companies’ executives and board members, and government officials.</a:t>
            </a:r>
          </a:p>
          <a:p>
            <a:pPr marL="0" lvl="0" indent="0" algn="ctr" rtl="0">
              <a:spcBef>
                <a:spcPts val="0"/>
              </a:spcBef>
              <a:spcAft>
                <a:spcPts val="0"/>
              </a:spcAft>
              <a:buNone/>
            </a:pPr>
            <a:endParaRPr lang="en-US" dirty="0"/>
          </a:p>
        </p:txBody>
      </p:sp>
    </p:spTree>
    <p:extLst>
      <p:ext uri="{BB962C8B-B14F-4D97-AF65-F5344CB8AC3E}">
        <p14:creationId xmlns:p14="http://schemas.microsoft.com/office/powerpoint/2010/main" val="414317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5" name="Picture 4">
            <a:extLst>
              <a:ext uri="{FF2B5EF4-FFF2-40B4-BE49-F238E27FC236}">
                <a16:creationId xmlns:a16="http://schemas.microsoft.com/office/drawing/2014/main" id="{ABE4F81C-E7CE-7CD8-90B6-78727FD67E43}"/>
              </a:ext>
            </a:extLst>
          </p:cNvPr>
          <p:cNvPicPr>
            <a:picLocks noChangeAspect="1"/>
          </p:cNvPicPr>
          <p:nvPr/>
        </p:nvPicPr>
        <p:blipFill>
          <a:blip r:embed="rId3"/>
          <a:stretch>
            <a:fillRect/>
          </a:stretch>
        </p:blipFill>
        <p:spPr>
          <a:xfrm>
            <a:off x="0" y="285750"/>
            <a:ext cx="9144000" cy="4572000"/>
          </a:xfrm>
          <a:prstGeom prst="rect">
            <a:avLst/>
          </a:prstGeom>
        </p:spPr>
      </p:pic>
    </p:spTree>
    <p:extLst>
      <p:ext uri="{BB962C8B-B14F-4D97-AF65-F5344CB8AC3E}">
        <p14:creationId xmlns:p14="http://schemas.microsoft.com/office/powerpoint/2010/main" val="287584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29"/>
          <p:cNvSpPr txBox="1">
            <a:spLocks noGrp="1"/>
          </p:cNvSpPr>
          <p:nvPr>
            <p:ph type="body" idx="1"/>
          </p:nvPr>
        </p:nvSpPr>
        <p:spPr>
          <a:xfrm>
            <a:off x="37171" y="901960"/>
            <a:ext cx="8876370" cy="496358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250" b="1" i="0" dirty="0">
                <a:solidFill>
                  <a:srgbClr val="4D5051"/>
                </a:solidFill>
                <a:effectLst/>
                <a:highlight>
                  <a:srgbClr val="FFFFFF"/>
                </a:highlight>
                <a:latin typeface="Open Sans" panose="020B0606030504020204" pitchFamily="34" charset="0"/>
              </a:rPr>
              <a:t>Don't open email attachments from suspicious sources.</a:t>
            </a:r>
            <a:r>
              <a:rPr lang="en-US" sz="1250" b="0" i="0" dirty="0">
                <a:solidFill>
                  <a:srgbClr val="4D5051"/>
                </a:solidFill>
                <a:effectLst/>
                <a:highlight>
                  <a:srgbClr val="FFFFFF"/>
                </a:highlight>
                <a:latin typeface="Open Sans" panose="020B0606030504020204" pitchFamily="34" charset="0"/>
              </a:rPr>
              <a:t> Even if you do know the sender and the message seems suspicious, it's best to contact that person directly to confirm the authenticity of the message.</a:t>
            </a:r>
          </a:p>
          <a:p>
            <a:pPr algn="l">
              <a:buFont typeface="Arial" panose="020B0604020202020204" pitchFamily="34" charset="0"/>
              <a:buChar char="•"/>
            </a:pPr>
            <a:r>
              <a:rPr lang="en-US" sz="1250" b="1" i="0" dirty="0">
                <a:solidFill>
                  <a:srgbClr val="4D5051"/>
                </a:solidFill>
                <a:effectLst/>
                <a:highlight>
                  <a:srgbClr val="FFFFFF"/>
                </a:highlight>
                <a:latin typeface="Open Sans" panose="020B0606030504020204" pitchFamily="34" charset="0"/>
              </a:rPr>
              <a:t>Be wary of tempting offers.</a:t>
            </a:r>
            <a:r>
              <a:rPr lang="en-US" sz="1250" b="0" i="0" dirty="0">
                <a:solidFill>
                  <a:srgbClr val="4D5051"/>
                </a:solidFill>
                <a:effectLst/>
                <a:highlight>
                  <a:srgbClr val="FFFFFF"/>
                </a:highlight>
                <a:latin typeface="Open Sans" panose="020B0606030504020204" pitchFamily="34" charset="0"/>
              </a:rPr>
              <a:t> If an offer seems too good to be true, it's probably because it is. Use a search engine to look up the topic which can help you quickly determine whether you're dealing with a legitimate offer or a trap.</a:t>
            </a:r>
          </a:p>
          <a:p>
            <a:pPr algn="l">
              <a:buFont typeface="Arial" panose="020B0604020202020204" pitchFamily="34" charset="0"/>
              <a:buChar char="•"/>
            </a:pPr>
            <a:r>
              <a:rPr lang="en-US" sz="1250" b="1" i="0" dirty="0">
                <a:solidFill>
                  <a:srgbClr val="4D5051"/>
                </a:solidFill>
                <a:effectLst/>
                <a:highlight>
                  <a:srgbClr val="FFFFFF"/>
                </a:highlight>
                <a:latin typeface="Open Sans" panose="020B0606030504020204" pitchFamily="34" charset="0"/>
              </a:rPr>
              <a:t>Clean up your social media.</a:t>
            </a:r>
            <a:r>
              <a:rPr lang="en-US" sz="1250" b="0" i="0" dirty="0">
                <a:solidFill>
                  <a:srgbClr val="4D5051"/>
                </a:solidFill>
                <a:effectLst/>
                <a:highlight>
                  <a:srgbClr val="FFFFFF"/>
                </a:highlight>
                <a:latin typeface="Open Sans" panose="020B0606030504020204" pitchFamily="34" charset="0"/>
              </a:rPr>
              <a:t> Social engineers scour the Internet searching for any kind of information they can find on a person. The more information you have posted about yourself, the more likely it is that a criminal can send you a targeted spear phishing attack.</a:t>
            </a:r>
          </a:p>
          <a:p>
            <a:pPr algn="l">
              <a:buFont typeface="Arial" panose="020B0604020202020204" pitchFamily="34" charset="0"/>
              <a:buChar char="•"/>
            </a:pPr>
            <a:r>
              <a:rPr lang="en-US" sz="1250" b="1" i="0" dirty="0">
                <a:solidFill>
                  <a:srgbClr val="4D5051"/>
                </a:solidFill>
                <a:effectLst/>
                <a:highlight>
                  <a:srgbClr val="FFFFFF"/>
                </a:highlight>
                <a:latin typeface="Open Sans" panose="020B0606030504020204" pitchFamily="34" charset="0"/>
              </a:rPr>
              <a:t>Install and update antivirus and other software.</a:t>
            </a:r>
            <a:r>
              <a:rPr lang="en-US" sz="1250" b="0" i="0" dirty="0">
                <a:solidFill>
                  <a:srgbClr val="4D5051"/>
                </a:solidFill>
                <a:effectLst/>
                <a:highlight>
                  <a:srgbClr val="FFFFFF"/>
                </a:highlight>
                <a:latin typeface="Open Sans" panose="020B0606030504020204" pitchFamily="34" charset="0"/>
              </a:rPr>
              <a:t> Make sure automatic updates are turned on. Periodically check to make sure that the updates have been applied and scan your system daily for possible infections. </a:t>
            </a:r>
          </a:p>
          <a:p>
            <a:pPr algn="l">
              <a:buFont typeface="Arial" panose="020B0604020202020204" pitchFamily="34" charset="0"/>
              <a:buChar char="•"/>
            </a:pPr>
            <a:r>
              <a:rPr lang="en-US" sz="1250" b="1" i="0" dirty="0">
                <a:solidFill>
                  <a:srgbClr val="4D5051"/>
                </a:solidFill>
                <a:effectLst/>
                <a:highlight>
                  <a:srgbClr val="FFFFFF"/>
                </a:highlight>
                <a:latin typeface="Open Sans" panose="020B0606030504020204" pitchFamily="34" charset="0"/>
              </a:rPr>
              <a:t>Back up your data regularly.</a:t>
            </a:r>
            <a:r>
              <a:rPr lang="en-US" sz="1250" b="0" i="0" dirty="0">
                <a:solidFill>
                  <a:srgbClr val="4D5051"/>
                </a:solidFill>
                <a:effectLst/>
                <a:highlight>
                  <a:srgbClr val="FFFFFF"/>
                </a:highlight>
                <a:latin typeface="Open Sans" panose="020B0606030504020204" pitchFamily="34" charset="0"/>
              </a:rPr>
              <a:t> If you were to fall victim to a social engineering attack in which your entire hard drive was corrupted, it is essential that you have a backup on an external hard drive or saved in the cloud. </a:t>
            </a:r>
          </a:p>
          <a:p>
            <a:pPr algn="l">
              <a:buFont typeface="Arial" panose="020B0604020202020204" pitchFamily="34" charset="0"/>
              <a:buChar char="•"/>
            </a:pPr>
            <a:r>
              <a:rPr lang="en-US" sz="1250" b="1" i="0" dirty="0">
                <a:solidFill>
                  <a:srgbClr val="4D5051"/>
                </a:solidFill>
                <a:effectLst/>
                <a:highlight>
                  <a:srgbClr val="FFFFFF"/>
                </a:highlight>
                <a:latin typeface="Open Sans" panose="020B0606030504020204" pitchFamily="34" charset="0"/>
              </a:rPr>
              <a:t>Avoid plugging an unknown USB into your computer.</a:t>
            </a:r>
            <a:r>
              <a:rPr lang="en-US" sz="1250" b="0" i="0" dirty="0">
                <a:solidFill>
                  <a:srgbClr val="4D5051"/>
                </a:solidFill>
                <a:effectLst/>
                <a:highlight>
                  <a:srgbClr val="FFFFFF"/>
                </a:highlight>
                <a:latin typeface="Open Sans" panose="020B0606030504020204" pitchFamily="34" charset="0"/>
              </a:rPr>
              <a:t> When a USB drive is found unattended, please give it to a cluster consultant, the Computer Services Help Center, a residence assistant (RA), or to Carnegie Mellon campus police.</a:t>
            </a:r>
          </a:p>
          <a:p>
            <a:pPr algn="l" fontAlgn="t">
              <a:buFont typeface="Arial" panose="020B0604020202020204" pitchFamily="34" charset="0"/>
              <a:buChar char="•"/>
            </a:pPr>
            <a:r>
              <a:rPr lang="en-US" sz="1250" b="1" i="0" dirty="0">
                <a:solidFill>
                  <a:srgbClr val="4D5051"/>
                </a:solidFill>
                <a:effectLst/>
                <a:highlight>
                  <a:srgbClr val="FFFFFF"/>
                </a:highlight>
                <a:latin typeface="Open Sans" panose="020B0606030504020204" pitchFamily="34" charset="0"/>
              </a:rPr>
              <a:t>Destroy sensitive documents regularly. </a:t>
            </a:r>
            <a:r>
              <a:rPr lang="en-US" sz="1250" b="0" i="0" dirty="0">
                <a:solidFill>
                  <a:srgbClr val="4D5051"/>
                </a:solidFill>
                <a:effectLst/>
                <a:highlight>
                  <a:srgbClr val="FFFFFF"/>
                </a:highlight>
                <a:latin typeface="Open Sans" panose="020B0606030504020204" pitchFamily="34" charset="0"/>
              </a:rPr>
              <a:t>All sensitive documents such as bank statements, student loan information, and other account information should be physically destroyed in a cross-shredder or placed in one of the blue or gray locked receptacles which are incinerated. </a:t>
            </a:r>
          </a:p>
          <a:p>
            <a:pPr marL="146050" indent="0">
              <a:buNone/>
            </a:pPr>
            <a:br>
              <a:rPr lang="en-US" sz="1250" b="0" i="0" dirty="0">
                <a:solidFill>
                  <a:srgbClr val="4D5051"/>
                </a:solidFill>
                <a:effectLst/>
                <a:highlight>
                  <a:srgbClr val="FFFFFF"/>
                </a:highlight>
                <a:latin typeface="Open Sans" panose="020B0606030504020204" pitchFamily="34" charset="0"/>
              </a:rPr>
            </a:br>
            <a:endParaRPr lang="en-US" sz="1250" b="0" i="0" dirty="0">
              <a:solidFill>
                <a:srgbClr val="4D5051"/>
              </a:solidFill>
              <a:effectLst/>
              <a:highlight>
                <a:srgbClr val="FFFFFF"/>
              </a:highlight>
              <a:latin typeface="Open Sans" panose="020B0606030504020204" pitchFamily="34" charset="0"/>
            </a:endParaRPr>
          </a:p>
          <a:p>
            <a:pPr algn="l">
              <a:buFont typeface="Arial" panose="020B0604020202020204" pitchFamily="34" charset="0"/>
              <a:buChar char="•"/>
            </a:pPr>
            <a:endParaRPr lang="en-US" sz="1250" b="0" i="0" dirty="0">
              <a:solidFill>
                <a:srgbClr val="4D5051"/>
              </a:solidFill>
              <a:effectLst/>
              <a:highlight>
                <a:srgbClr val="FFFFFF"/>
              </a:highlight>
              <a:latin typeface="Open Sans" panose="020B0606030504020204" pitchFamily="34" charset="0"/>
            </a:endParaRPr>
          </a:p>
        </p:txBody>
      </p:sp>
      <p:sp>
        <p:nvSpPr>
          <p:cNvPr id="2" name="TextBox 1">
            <a:extLst>
              <a:ext uri="{FF2B5EF4-FFF2-40B4-BE49-F238E27FC236}">
                <a16:creationId xmlns:a16="http://schemas.microsoft.com/office/drawing/2014/main" id="{676E564D-1E4D-1D82-E9C1-EB386A887096}"/>
              </a:ext>
            </a:extLst>
          </p:cNvPr>
          <p:cNvSpPr txBox="1"/>
          <p:nvPr/>
        </p:nvSpPr>
        <p:spPr>
          <a:xfrm>
            <a:off x="1137424" y="475785"/>
            <a:ext cx="6824547" cy="523220"/>
          </a:xfrm>
          <a:prstGeom prst="rect">
            <a:avLst/>
          </a:prstGeom>
          <a:noFill/>
        </p:spPr>
        <p:txBody>
          <a:bodyPr wrap="square" rtlCol="0">
            <a:spAutoFit/>
          </a:bodyPr>
          <a:lstStyle/>
          <a:p>
            <a:pPr algn="ctr"/>
            <a:r>
              <a:rPr lang="en-US" b="1" i="0" dirty="0">
                <a:solidFill>
                  <a:srgbClr val="4D5051"/>
                </a:solidFill>
                <a:effectLst/>
                <a:highlight>
                  <a:srgbClr val="FFFFFF"/>
                </a:highlight>
                <a:latin typeface="Open Sans" panose="020B0606030504020204" pitchFamily="34" charset="0"/>
              </a:rPr>
              <a:t>Social Engineering Prevention</a:t>
            </a:r>
          </a:p>
          <a:p>
            <a:pPr algn="ctr"/>
            <a:endParaRPr lang="en-NG" b="1" dirty="0"/>
          </a:p>
        </p:txBody>
      </p:sp>
    </p:spTree>
    <p:extLst>
      <p:ext uri="{BB962C8B-B14F-4D97-AF65-F5344CB8AC3E}">
        <p14:creationId xmlns:p14="http://schemas.microsoft.com/office/powerpoint/2010/main" val="108216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13"/>
        <p:cNvGrpSpPr/>
        <p:nvPr/>
      </p:nvGrpSpPr>
      <p:grpSpPr>
        <a:xfrm>
          <a:off x="0" y="0"/>
          <a:ext cx="0" cy="0"/>
          <a:chOff x="0" y="0"/>
          <a:chExt cx="0" cy="0"/>
        </a:xfrm>
      </p:grpSpPr>
      <p:pic>
        <p:nvPicPr>
          <p:cNvPr id="214" name="Google Shape;214;p34"/>
          <p:cNvPicPr preferRelativeResize="0">
            <a:picLocks noGrp="1"/>
          </p:cNvPicPr>
          <p:nvPr>
            <p:ph type="pic" idx="2"/>
          </p:nvPr>
        </p:nvPicPr>
        <p:blipFill rotWithShape="1">
          <a:blip r:embed="rId3">
            <a:alphaModFix/>
          </a:blip>
          <a:srcRect l="32665" r="32665"/>
          <a:stretch/>
        </p:blipFill>
        <p:spPr>
          <a:xfrm>
            <a:off x="5711663" y="0"/>
            <a:ext cx="3432300" cy="5143500"/>
          </a:xfrm>
          <a:prstGeom prst="roundRect">
            <a:avLst>
              <a:gd name="adj" fmla="val 16667"/>
            </a:avLst>
          </a:prstGeom>
        </p:spPr>
      </p:pic>
      <p:sp>
        <p:nvSpPr>
          <p:cNvPr id="215" name="Google Shape;215;p34"/>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8170F"/>
                </a:solidFill>
                <a:latin typeface="Krona One"/>
                <a:ea typeface="Krona One"/>
                <a:cs typeface="Krona One"/>
                <a:sym typeface="Krona One"/>
              </a:rPr>
              <a:t>OSINT Investigation</a:t>
            </a:r>
            <a:endParaRPr dirty="0">
              <a:solidFill>
                <a:srgbClr val="08170F"/>
              </a:solidFill>
              <a:latin typeface="Krona One"/>
              <a:ea typeface="Krona One"/>
              <a:cs typeface="Krona One"/>
              <a:sym typeface="Krona One"/>
            </a:endParaRPr>
          </a:p>
        </p:txBody>
      </p:sp>
      <p:sp>
        <p:nvSpPr>
          <p:cNvPr id="216" name="Google Shape;216;p34"/>
          <p:cNvSpPr txBox="1">
            <a:spLocks noGrp="1"/>
          </p:cNvSpPr>
          <p:nvPr>
            <p:ph type="subTitle" idx="1"/>
          </p:nvPr>
        </p:nvSpPr>
        <p:spPr>
          <a:xfrm>
            <a:off x="1180015" y="1464101"/>
            <a:ext cx="4075925"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Open-source intelligence (OSINT) enables investigators to use open-source software to gather and </a:t>
            </a:r>
            <a:r>
              <a:rPr lang="en-US" dirty="0" err="1">
                <a:solidFill>
                  <a:srgbClr val="233E30"/>
                </a:solidFill>
                <a:latin typeface="Roboto Medium"/>
                <a:ea typeface="Roboto Medium"/>
                <a:cs typeface="Roboto Medium"/>
                <a:sym typeface="Roboto Medium"/>
              </a:rPr>
              <a:t>analyse</a:t>
            </a:r>
            <a:r>
              <a:rPr lang="en-US" dirty="0">
                <a:solidFill>
                  <a:srgbClr val="233E30"/>
                </a:solidFill>
                <a:latin typeface="Roboto Medium"/>
                <a:ea typeface="Roboto Medium"/>
                <a:cs typeface="Roboto Medium"/>
                <a:sym typeface="Roboto Medium"/>
              </a:rPr>
              <a:t> data from open-data sources. Social media investigation is a branch of OSINT that entails gathering and </a:t>
            </a:r>
            <a:r>
              <a:rPr lang="en-US" dirty="0" err="1">
                <a:solidFill>
                  <a:srgbClr val="233E30"/>
                </a:solidFill>
                <a:latin typeface="Roboto Medium"/>
                <a:ea typeface="Roboto Medium"/>
                <a:cs typeface="Roboto Medium"/>
                <a:sym typeface="Roboto Medium"/>
              </a:rPr>
              <a:t>analysing</a:t>
            </a:r>
            <a:r>
              <a:rPr lang="en-US" dirty="0">
                <a:solidFill>
                  <a:srgbClr val="233E30"/>
                </a:solidFill>
                <a:latin typeface="Roboto Medium"/>
                <a:ea typeface="Roboto Medium"/>
                <a:cs typeface="Roboto Medium"/>
                <a:sym typeface="Roboto Medium"/>
              </a:rPr>
              <a:t> information from social media networking platforms, blogs, forums, photo/video sharing platforms etc.</a:t>
            </a:r>
          </a:p>
        </p:txBody>
      </p:sp>
      <p:sp>
        <p:nvSpPr>
          <p:cNvPr id="217" name="Google Shape;217;p34"/>
          <p:cNvSpPr txBox="1">
            <a:spLocks noGrp="1"/>
          </p:cNvSpPr>
          <p:nvPr>
            <p:ph type="subTitle" idx="3"/>
          </p:nvPr>
        </p:nvSpPr>
        <p:spPr>
          <a:xfrm>
            <a:off x="1180016" y="2744600"/>
            <a:ext cx="4075924" cy="93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Open source intelligence (OSINT) is the process of identifying, harvesting, processing, analyzing, and reporting data obtained from publicly available sources for intelligence purposes. </a:t>
            </a:r>
          </a:p>
          <a:p>
            <a:pPr marL="0" lvl="0" indent="0" algn="l" rtl="0">
              <a:spcBef>
                <a:spcPts val="0"/>
              </a:spcBef>
              <a:spcAft>
                <a:spcPts val="1200"/>
              </a:spcAft>
              <a:buNone/>
            </a:pPr>
            <a:r>
              <a:rPr lang="en-US" dirty="0">
                <a:solidFill>
                  <a:srgbClr val="233E30"/>
                </a:solidFill>
                <a:latin typeface="Roboto Medium"/>
                <a:ea typeface="Roboto Medium"/>
                <a:cs typeface="Roboto Medium"/>
                <a:sym typeface="Roboto Medium"/>
              </a:rPr>
              <a:t>OSINT includes any offline or online information that is publicly available, whether free of cost, purchasable or obtainable by request.</a:t>
            </a:r>
          </a:p>
        </p:txBody>
      </p:sp>
    </p:spTree>
  </p:cSld>
  <p:clrMapOvr>
    <a:masterClrMapping/>
  </p:clrMapOvr>
</p:sld>
</file>

<file path=ppt/theme/theme1.xml><?xml version="1.0" encoding="utf-8"?>
<a:theme xmlns:a="http://schemas.openxmlformats.org/drawingml/2006/main"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1485</TotalTime>
  <Words>1881</Words>
  <Application>Microsoft Office PowerPoint</Application>
  <PresentationFormat>On-screen Show (16:9)</PresentationFormat>
  <Paragraphs>82</Paragraphs>
  <Slides>19</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Open Sans</vt:lpstr>
      <vt:lpstr>Krona One</vt:lpstr>
      <vt:lpstr>Arial</vt:lpstr>
      <vt:lpstr>Poppins</vt:lpstr>
      <vt:lpstr>Roboto Medium</vt:lpstr>
      <vt:lpstr>Lato Light</vt:lpstr>
      <vt:lpstr>Open Sans Medium</vt:lpstr>
      <vt:lpstr>Space Grotesk</vt:lpstr>
      <vt:lpstr>Inter Medium</vt:lpstr>
      <vt:lpstr>Calibri</vt:lpstr>
      <vt:lpstr>Inter</vt:lpstr>
      <vt:lpstr>Montserrat</vt:lpstr>
      <vt:lpstr>SlidesAI Regular - v1</vt:lpstr>
      <vt:lpstr>Attacks, Concept and Techniques</vt:lpstr>
      <vt:lpstr>Social Enginering </vt:lpstr>
      <vt:lpstr>Types of Social Engineering Attacks</vt:lpstr>
      <vt:lpstr>Types of social Enginering Attacks</vt:lpstr>
      <vt:lpstr>PowerPoint Presentation</vt:lpstr>
      <vt:lpstr>PowerPoint Presentation</vt:lpstr>
      <vt:lpstr>PowerPoint Presentation</vt:lpstr>
      <vt:lpstr>PowerPoint Presentation</vt:lpstr>
      <vt:lpstr>OSINT Investigation</vt:lpstr>
      <vt:lpstr>How Attackers and Defenders Use OSINT</vt:lpstr>
      <vt:lpstr>How Threat Actors Use OSINT</vt:lpstr>
      <vt:lpstr>Analysing Cyber Attack</vt:lpstr>
      <vt:lpstr>Types Of Malware</vt:lpstr>
      <vt:lpstr>PowerPoint Presentation</vt:lpstr>
      <vt:lpstr>PowerPoint Presentation</vt:lpstr>
      <vt:lpstr>PowerPoint Presentation</vt:lpstr>
      <vt:lpstr>Quiz</vt:lpstr>
      <vt:lpstr>Thank you for your time 😊</vt:lpstr>
      <vt:lpstr>Next Lesson 😊  &gt; Methods of Infiltration    &gt; Security Vulnerability and Exploits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Cyber Security</dc:title>
  <dc:creator>HUBLUD TECHNOLOGY</dc:creator>
  <cp:lastModifiedBy>HUBLUD TECHNOLOGY</cp:lastModifiedBy>
  <cp:revision>3</cp:revision>
  <dcterms:modified xsi:type="dcterms:W3CDTF">2024-05-15T07:45:54Z</dcterms:modified>
</cp:coreProperties>
</file>