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utfit ExtraBold"/>
      <p:bold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AE809E-EFEC-48CD-8619-8E6A01692D61}">
  <a:tblStyle styleId="{DFAE809E-EFEC-48CD-8619-8E6A01692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ExtraBold-bold.fntdata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2db66e3ce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2db66e3ce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2db66e3ce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2db66e3ce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2db66e3ce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2db66e3ce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2db66e3ce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2db66e3ce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2db66e3ce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2db66e3ce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2db66e3c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2db66e3c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1f2e6270ebd_0_4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1f2e6270ebd_0_4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2db66e3ce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g2db66e3ce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2db66e3ce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3" name="Google Shape;2833;g2db66e3ce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1f2e6270ebd_0_4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1f2e6270ebd_0_4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f2e6270ebd_0_4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f2e6270ebd_0_4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f2e6270ebd_0_4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8" name="Google Shape;2968;g1f2e6270ebd_0_4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2db421bde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2db421bde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1f2e6270ebd_0_4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1f2e6270ebd_0_4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1f2e6270ebd_0_4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1f2e6270ebd_0_4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1f2e6270ebd_0_4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1f2e6270ebd_0_4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2db66e3c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2db66e3c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1f2e6270ebd_0_4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1f2e6270ebd_0_4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rect b="b" l="l" r="r" t="t"/>
                <a:pathLst>
                  <a:path extrusionOk="0" h="1023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rect b="b" l="l" r="r" t="t"/>
                <a:pathLst>
                  <a:path extrusionOk="0" h="70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rect b="b" l="l" r="r" t="t"/>
                <a:pathLst>
                  <a:path extrusionOk="0" h="85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rect b="b" l="l" r="r" t="t"/>
                <a:pathLst>
                  <a:path extrusionOk="0" h="172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rect b="b" l="l" r="r" t="t"/>
                <a:pathLst>
                  <a:path extrusionOk="0" h="1023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rect b="b" l="l" r="r" t="t"/>
                <a:pathLst>
                  <a:path extrusionOk="0" h="70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rect b="b" l="l" r="r" t="t"/>
                <a:pathLst>
                  <a:path extrusionOk="0" h="85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rect b="b" l="l" r="r" t="t"/>
                <a:pathLst>
                  <a:path extrusionOk="0" h="172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/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2"/>
          <p:cNvSpPr txBox="1"/>
          <p:nvPr>
            <p:ph idx="1" type="subTitle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1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981" name="Google Shape;981;p11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11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b="0" sz="60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4" name="Google Shape;1074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1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204" name="Google Shape;1204;p14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7" name="Google Shape;1297;p14"/>
          <p:cNvSpPr/>
          <p:nvPr/>
        </p:nvSpPr>
        <p:spPr>
          <a:xfrm>
            <a:off x="8563634" y="710541"/>
            <a:ext cx="63179" cy="41638"/>
          </a:xfrm>
          <a:custGeom>
            <a:rect b="b" l="l" r="r" t="t"/>
            <a:pathLst>
              <a:path extrusionOk="0" h="482" w="25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4"/>
          <p:cNvSpPr/>
          <p:nvPr/>
        </p:nvSpPr>
        <p:spPr>
          <a:xfrm>
            <a:off x="8975951" y="687186"/>
            <a:ext cx="63431" cy="88372"/>
          </a:xfrm>
          <a:custGeom>
            <a:rect b="b" l="l" r="r" t="t"/>
            <a:pathLst>
              <a:path extrusionOk="0" h="1023" w="251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4"/>
          <p:cNvSpPr/>
          <p:nvPr/>
        </p:nvSpPr>
        <p:spPr>
          <a:xfrm>
            <a:off x="8871327" y="701008"/>
            <a:ext cx="63179" cy="60729"/>
          </a:xfrm>
          <a:custGeom>
            <a:rect b="b" l="l" r="r" t="t"/>
            <a:pathLst>
              <a:path extrusionOk="0" h="703" w="25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4"/>
          <p:cNvSpPr/>
          <p:nvPr/>
        </p:nvSpPr>
        <p:spPr>
          <a:xfrm>
            <a:off x="9080828" y="694615"/>
            <a:ext cx="63179" cy="73514"/>
          </a:xfrm>
          <a:custGeom>
            <a:rect b="b" l="l" r="r" t="t"/>
            <a:pathLst>
              <a:path extrusionOk="0" h="851" w="25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4"/>
          <p:cNvSpPr/>
          <p:nvPr/>
        </p:nvSpPr>
        <p:spPr>
          <a:xfrm>
            <a:off x="8766450" y="656865"/>
            <a:ext cx="63179" cy="149014"/>
          </a:xfrm>
          <a:custGeom>
            <a:rect b="b" l="l" r="r" t="t"/>
            <a:pathLst>
              <a:path extrusionOk="0" h="1725" w="25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4"/>
          <p:cNvSpPr/>
          <p:nvPr/>
        </p:nvSpPr>
        <p:spPr>
          <a:xfrm>
            <a:off x="524121" y="680926"/>
            <a:ext cx="63179" cy="100898"/>
          </a:xfrm>
          <a:custGeom>
            <a:rect b="b" l="l" r="r" t="t"/>
            <a:pathLst>
              <a:path extrusionOk="0" h="1168" w="25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4"/>
          <p:cNvSpPr/>
          <p:nvPr/>
        </p:nvSpPr>
        <p:spPr>
          <a:xfrm>
            <a:off x="314367" y="698419"/>
            <a:ext cx="63179" cy="65912"/>
          </a:xfrm>
          <a:custGeom>
            <a:rect b="b" l="l" r="r" t="t"/>
            <a:pathLst>
              <a:path extrusionOk="0" h="763" w="25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4"/>
          <p:cNvSpPr/>
          <p:nvPr/>
        </p:nvSpPr>
        <p:spPr>
          <a:xfrm>
            <a:off x="104613" y="698462"/>
            <a:ext cx="63431" cy="65825"/>
          </a:xfrm>
          <a:custGeom>
            <a:rect b="b" l="l" r="r" t="t"/>
            <a:pathLst>
              <a:path extrusionOk="0" h="762" w="251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209490" y="676348"/>
            <a:ext cx="63179" cy="110054"/>
          </a:xfrm>
          <a:custGeom>
            <a:rect b="b" l="l" r="r" t="t"/>
            <a:pathLst>
              <a:path extrusionOk="0" h="1274" w="25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"/>
          <p:cNvSpPr/>
          <p:nvPr/>
        </p:nvSpPr>
        <p:spPr>
          <a:xfrm>
            <a:off x="8661573" y="718328"/>
            <a:ext cx="63179" cy="26088"/>
          </a:xfrm>
          <a:custGeom>
            <a:rect b="b" l="l" r="r" t="t"/>
            <a:pathLst>
              <a:path extrusionOk="0" h="302" w="25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"/>
          <p:cNvSpPr/>
          <p:nvPr/>
        </p:nvSpPr>
        <p:spPr>
          <a:xfrm>
            <a:off x="419244" y="720922"/>
            <a:ext cx="63179" cy="20905"/>
          </a:xfrm>
          <a:custGeom>
            <a:rect b="b" l="l" r="r" t="t"/>
            <a:pathLst>
              <a:path extrusionOk="0" h="242" w="25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2100" lIns="90000" spcFirstLastPara="1" rIns="90000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"/>
          <p:cNvSpPr/>
          <p:nvPr/>
        </p:nvSpPr>
        <p:spPr>
          <a:xfrm>
            <a:off x="-11" y="649568"/>
            <a:ext cx="63179" cy="163613"/>
          </a:xfrm>
          <a:custGeom>
            <a:rect b="b" l="l" r="r" t="t"/>
            <a:pathLst>
              <a:path extrusionOk="0" h="1894" w="25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1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311" name="Google Shape;1311;p15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4" name="Google Shape;1404;p15"/>
          <p:cNvGrpSpPr/>
          <p:nvPr/>
        </p:nvGrpSpPr>
        <p:grpSpPr>
          <a:xfrm>
            <a:off x="2298156" y="4651367"/>
            <a:ext cx="4547874" cy="491789"/>
            <a:chOff x="122000" y="4884626"/>
            <a:chExt cx="8899950" cy="258877"/>
          </a:xfrm>
        </p:grpSpPr>
        <p:sp>
          <p:nvSpPr>
            <p:cNvPr id="1405" name="Google Shape;1405;p15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15"/>
          <p:cNvGrpSpPr/>
          <p:nvPr/>
        </p:nvGrpSpPr>
        <p:grpSpPr>
          <a:xfrm>
            <a:off x="2297975" y="4848940"/>
            <a:ext cx="4547874" cy="294550"/>
            <a:chOff x="122000" y="4884626"/>
            <a:chExt cx="8899950" cy="258877"/>
          </a:xfrm>
        </p:grpSpPr>
        <p:sp>
          <p:nvSpPr>
            <p:cNvPr id="1436" name="Google Shape;1436;p15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1" name="Google Shape;1561;p16"/>
          <p:cNvSpPr txBox="1"/>
          <p:nvPr>
            <p:ph idx="1" type="subTitle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2" name="Google Shape;1562;p16"/>
          <p:cNvSpPr txBox="1"/>
          <p:nvPr>
            <p:ph idx="2" type="subTitle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3" name="Google Shape;1563;p16"/>
          <p:cNvSpPr txBox="1"/>
          <p:nvPr>
            <p:ph idx="3" type="subTitle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4" name="Google Shape;1564;p16"/>
          <p:cNvSpPr txBox="1"/>
          <p:nvPr>
            <p:ph idx="4" type="subTitle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5" name="Google Shape;1565;p16"/>
          <p:cNvSpPr txBox="1"/>
          <p:nvPr>
            <p:ph hasCustomPrompt="1" idx="5" type="title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/>
          <p:nvPr>
            <p:ph hasCustomPrompt="1" idx="6" type="title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/>
          <p:nvPr>
            <p:ph hasCustomPrompt="1" idx="7" type="title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/>
          <p:nvPr>
            <p:ph hasCustomPrompt="1" idx="8" type="title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/>
          <p:nvPr>
            <p:ph idx="9" type="subTitle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570" name="Google Shape;1570;p16"/>
          <p:cNvSpPr txBox="1"/>
          <p:nvPr>
            <p:ph idx="13" type="subTitle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571" name="Google Shape;1571;p16"/>
          <p:cNvSpPr txBox="1"/>
          <p:nvPr>
            <p:ph idx="14" type="subTitle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572" name="Google Shape;1572;p16"/>
          <p:cNvSpPr txBox="1"/>
          <p:nvPr>
            <p:ph idx="15" type="subTitle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1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593" name="Google Shape;1593;p17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17"/>
          <p:cNvSpPr txBox="1"/>
          <p:nvPr>
            <p:ph idx="1" type="subTitle"/>
          </p:nvPr>
        </p:nvSpPr>
        <p:spPr>
          <a:xfrm>
            <a:off x="5018337" y="2390225"/>
            <a:ext cx="33564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17"/>
          <p:cNvSpPr txBox="1"/>
          <p:nvPr>
            <p:ph idx="2" type="subTitle"/>
          </p:nvPr>
        </p:nvSpPr>
        <p:spPr>
          <a:xfrm>
            <a:off x="769262" y="2390225"/>
            <a:ext cx="33564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17"/>
          <p:cNvSpPr txBox="1"/>
          <p:nvPr>
            <p:ph idx="3" type="subTitle"/>
          </p:nvPr>
        </p:nvSpPr>
        <p:spPr>
          <a:xfrm>
            <a:off x="769262" y="1893875"/>
            <a:ext cx="335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689" name="Google Shape;1689;p17"/>
          <p:cNvSpPr txBox="1"/>
          <p:nvPr>
            <p:ph idx="4" type="subTitle"/>
          </p:nvPr>
        </p:nvSpPr>
        <p:spPr>
          <a:xfrm>
            <a:off x="5018338" y="1893875"/>
            <a:ext cx="335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1690" name="Google Shape;1690;p17"/>
          <p:cNvGrpSpPr/>
          <p:nvPr/>
        </p:nvGrpSpPr>
        <p:grpSpPr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1691" name="Google Shape;1691;p17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180480" y="136965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" name="Google Shape;1699;p17"/>
          <p:cNvGrpSpPr/>
          <p:nvPr/>
        </p:nvGrpSpPr>
        <p:grpSpPr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1700" name="Google Shape;1700;p17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6031440" y="201939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1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712" name="Google Shape;1712;p18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5" name="Google Shape;1805;p18"/>
          <p:cNvSpPr txBox="1"/>
          <p:nvPr>
            <p:ph idx="1" type="subTitle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6" name="Google Shape;1806;p18"/>
          <p:cNvSpPr txBox="1"/>
          <p:nvPr>
            <p:ph idx="2" type="subTitle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07" name="Google Shape;1807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1808" name="Google Shape;1808;p18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1824" name="Google Shape;182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1840" name="Google Shape;1840;p18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5" name="Google Shape;1855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1856" name="Google Shape;1856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873" name="Google Shape;1873;p19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6" name="Google Shape;1966;p19"/>
          <p:cNvSpPr txBox="1"/>
          <p:nvPr>
            <p:ph idx="1" type="subTitle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7" name="Google Shape;1967;p19"/>
          <p:cNvSpPr txBox="1"/>
          <p:nvPr>
            <p:ph idx="2" type="subTitle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8" name="Google Shape;1968;p19"/>
          <p:cNvSpPr txBox="1"/>
          <p:nvPr>
            <p:ph idx="3" type="subTitle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9" name="Google Shape;1969;p19"/>
          <p:cNvSpPr txBox="1"/>
          <p:nvPr>
            <p:ph idx="4" type="subTitle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970" name="Google Shape;1970;p19"/>
          <p:cNvSpPr txBox="1"/>
          <p:nvPr>
            <p:ph idx="5" type="subTitle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971" name="Google Shape;1971;p19"/>
          <p:cNvSpPr txBox="1"/>
          <p:nvPr>
            <p:ph idx="6" type="subTitle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1972" name="Google Shape;1972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1973" name="Google Shape;1973;p19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1982" name="Google Shape;1982;p19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7" name="Google Shape;2087;p20"/>
          <p:cNvSpPr txBox="1"/>
          <p:nvPr>
            <p:ph idx="1" type="subTitle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20"/>
          <p:cNvSpPr txBox="1"/>
          <p:nvPr>
            <p:ph idx="2" type="subTitle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9" name="Google Shape;2089;p20"/>
          <p:cNvSpPr txBox="1"/>
          <p:nvPr>
            <p:ph idx="3" type="subTitle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20"/>
          <p:cNvSpPr txBox="1"/>
          <p:nvPr>
            <p:ph idx="4" type="subTitle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1" name="Google Shape;2091;p20"/>
          <p:cNvSpPr txBox="1"/>
          <p:nvPr>
            <p:ph idx="5" type="subTitle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2" name="Google Shape;2092;p20"/>
          <p:cNvSpPr txBox="1"/>
          <p:nvPr>
            <p:ph idx="6" type="subTitle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3" name="Google Shape;2093;p20"/>
          <p:cNvSpPr txBox="1"/>
          <p:nvPr>
            <p:ph idx="7" type="subTitle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094" name="Google Shape;2094;p20"/>
          <p:cNvSpPr txBox="1"/>
          <p:nvPr>
            <p:ph idx="8" type="subTitle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095" name="Google Shape;2095;p20"/>
          <p:cNvSpPr txBox="1"/>
          <p:nvPr>
            <p:ph idx="9" type="subTitle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096" name="Google Shape;2096;p20"/>
          <p:cNvSpPr txBox="1"/>
          <p:nvPr>
            <p:ph idx="13" type="subTitle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097" name="Google Shape;2097;p20"/>
          <p:cNvSpPr txBox="1"/>
          <p:nvPr>
            <p:ph idx="14" type="subTitle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098" name="Google Shape;2098;p20"/>
          <p:cNvSpPr txBox="1"/>
          <p:nvPr>
            <p:ph idx="15" type="subTitle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2099" name="Google Shape;2099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rect b="b" l="l" r="r" t="t"/>
                <a:pathLst>
                  <a:path extrusionOk="0" h="389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rect b="b" l="l" r="r" t="t"/>
                <a:pathLst>
                  <a:path extrusionOk="0" h="85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rect b="b" l="l" r="r" t="t"/>
                <a:pathLst>
                  <a:path extrusionOk="0" h="113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rect b="b" l="l" r="r" t="t"/>
                <a:pathLst>
                  <a:path extrusionOk="0" h="1620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rect b="b" l="l" r="r" t="t"/>
                <a:pathLst>
                  <a:path extrusionOk="0" h="2104" w="666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rect b="b" l="l" r="r" t="t"/>
                <a:pathLst>
                  <a:path extrusionOk="0" h="22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rect b="b" l="l" r="r" t="t"/>
                <a:pathLst>
                  <a:path extrusionOk="0" h="2644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rect b="b" l="l" r="r" t="t"/>
                <a:pathLst>
                  <a:path extrusionOk="0" h="278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rect b="b" l="l" r="r" t="t"/>
                <a:pathLst>
                  <a:path extrusionOk="0" h="302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rect b="b" l="l" r="r" t="t"/>
                <a:pathLst>
                  <a:path extrusionOk="0" h="350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rect b="b" l="l" r="r" t="t"/>
                <a:pathLst>
                  <a:path extrusionOk="0" h="33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rect b="b" l="l" r="r" t="t"/>
                <a:pathLst>
                  <a:path extrusionOk="0" h="366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rect b="b" l="l" r="r" t="t"/>
                <a:pathLst>
                  <a:path extrusionOk="0" h="386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rect b="b" l="l" r="r" t="t"/>
                <a:pathLst>
                  <a:path extrusionOk="0" h="200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rect b="b" l="l" r="r" t="t"/>
                <a:pathLst>
                  <a:path extrusionOk="0" h="222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rect b="b" l="l" r="r" t="t"/>
                <a:pathLst>
                  <a:path extrusionOk="0" h="389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rect b="b" l="l" r="r" t="t"/>
                <a:pathLst>
                  <a:path extrusionOk="0" h="85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rect b="b" l="l" r="r" t="t"/>
                <a:pathLst>
                  <a:path extrusionOk="0" h="113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rect b="b" l="l" r="r" t="t"/>
                <a:pathLst>
                  <a:path extrusionOk="0" h="1620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rect b="b" l="l" r="r" t="t"/>
                <a:pathLst>
                  <a:path extrusionOk="0" h="2104" w="666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rect b="b" l="l" r="r" t="t"/>
                <a:pathLst>
                  <a:path extrusionOk="0" h="22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rect b="b" l="l" r="r" t="t"/>
                <a:pathLst>
                  <a:path extrusionOk="0" h="2644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rect b="b" l="l" r="r" t="t"/>
                <a:pathLst>
                  <a:path extrusionOk="0" h="278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rect b="b" l="l" r="r" t="t"/>
                <a:pathLst>
                  <a:path extrusionOk="0" h="302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rect b="b" l="l" r="r" t="t"/>
                <a:pathLst>
                  <a:path extrusionOk="0" h="350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rect b="b" l="l" r="r" t="t"/>
                <a:pathLst>
                  <a:path extrusionOk="0" h="33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rect b="b" l="l" r="r" t="t"/>
                <a:pathLst>
                  <a:path extrusionOk="0" h="366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rect b="b" l="l" r="r" t="t"/>
                <a:pathLst>
                  <a:path extrusionOk="0" h="386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rect b="b" l="l" r="r" t="t"/>
                <a:pathLst>
                  <a:path extrusionOk="0" h="200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rect b="b" l="l" r="r" t="t"/>
                <a:pathLst>
                  <a:path extrusionOk="0" h="222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/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hasCustomPrompt="1" idx="2" type="title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/>
          <p:nvPr>
            <p:ph idx="1" type="subTitle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2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21" name="Google Shape;2121;p21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3" name="Google Shape;2213;p21"/>
          <p:cNvSpPr txBox="1"/>
          <p:nvPr>
            <p:ph type="title"/>
          </p:nvPr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4" name="Google Shape;2214;p21"/>
          <p:cNvSpPr txBox="1"/>
          <p:nvPr>
            <p:ph idx="1" type="subTitle"/>
          </p:nvPr>
        </p:nvSpPr>
        <p:spPr>
          <a:xfrm>
            <a:off x="3561175" y="1765250"/>
            <a:ext cx="4869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5" name="Google Shape;2215;p21"/>
          <p:cNvSpPr txBox="1"/>
          <p:nvPr/>
        </p:nvSpPr>
        <p:spPr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16" name="Google Shape;2216;p21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2217" name="Google Shape;2217;p21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flipH="1" rot="10800000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469" name="Google Shape;469;p4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4"/>
          <p:cNvSpPr txBox="1"/>
          <p:nvPr>
            <p:ph idx="1" type="body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5"/>
          <p:cNvSpPr txBox="1"/>
          <p:nvPr>
            <p:ph idx="1" type="subTitle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4" name="Google Shape;574;p5"/>
          <p:cNvSpPr txBox="1"/>
          <p:nvPr>
            <p:ph idx="2" type="subTitle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5" name="Google Shape;575;p5"/>
          <p:cNvSpPr txBox="1"/>
          <p:nvPr>
            <p:ph idx="3" type="subTitle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576" name="Google Shape;576;p5"/>
          <p:cNvSpPr txBox="1"/>
          <p:nvPr>
            <p:ph idx="4" type="subTitle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579" name="Google Shape;579;p6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672" name="Google Shape;672;p6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676" name="Google Shape;676;p6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/>
          <p:nvPr>
            <p:ph idx="2" type="pic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/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4" name="Google Shape;784;p7"/>
          <p:cNvSpPr txBox="1"/>
          <p:nvPr>
            <p:ph idx="1" type="subTitle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/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5" name="Google Shape;975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78" name="Google Shape;978;p10"/>
          <p:cNvSpPr txBox="1"/>
          <p:nvPr>
            <p:ph type="title"/>
          </p:nvPr>
        </p:nvSpPr>
        <p:spPr>
          <a:xfrm>
            <a:off x="720000" y="3756800"/>
            <a:ext cx="7704000" cy="84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24"/>
          <p:cNvSpPr txBox="1"/>
          <p:nvPr>
            <p:ph idx="1" type="subTitle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the Nigerian Higher </a:t>
            </a:r>
            <a:r>
              <a:rPr lang="en"/>
              <a:t>Institution Establishment Trends</a:t>
            </a:r>
            <a:endParaRPr/>
          </a:p>
        </p:txBody>
      </p:sp>
      <p:sp>
        <p:nvSpPr>
          <p:cNvPr id="2584" name="Google Shape;2584;p24"/>
          <p:cNvSpPr txBox="1"/>
          <p:nvPr>
            <p:ph type="ctrTitle"/>
          </p:nvPr>
        </p:nvSpPr>
        <p:spPr>
          <a:xfrm>
            <a:off x="713225" y="921000"/>
            <a:ext cx="7717500" cy="22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Nigerian Higher Education Unveiled : </a:t>
            </a:r>
            <a:r>
              <a:rPr lang="en" sz="4700"/>
              <a:t>Insights from Data Analysis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Count (Federal Government)</a:t>
            </a:r>
            <a:endParaRPr/>
          </a:p>
        </p:txBody>
      </p:sp>
      <p:pic>
        <p:nvPicPr>
          <p:cNvPr id="2788" name="Google Shape;27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75" y="1116925"/>
            <a:ext cx="72823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Count (State Government)</a:t>
            </a:r>
            <a:endParaRPr/>
          </a:p>
        </p:txBody>
      </p:sp>
      <p:pic>
        <p:nvPicPr>
          <p:cNvPr id="2794" name="Google Shape;27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0" y="1113450"/>
            <a:ext cx="71741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Count (Private)</a:t>
            </a:r>
            <a:endParaRPr/>
          </a:p>
        </p:txBody>
      </p:sp>
      <p:pic>
        <p:nvPicPr>
          <p:cNvPr id="2800" name="Google Shape;28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75" y="1017725"/>
            <a:ext cx="7329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r>
              <a:rPr lang="en"/>
              <a:t> Count By Ownership</a:t>
            </a:r>
            <a:endParaRPr/>
          </a:p>
        </p:txBody>
      </p:sp>
      <p:pic>
        <p:nvPicPr>
          <p:cNvPr id="2806" name="Google Shape;28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00" y="1141800"/>
            <a:ext cx="730072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Establishment Trend</a:t>
            </a:r>
            <a:endParaRPr/>
          </a:p>
        </p:txBody>
      </p:sp>
      <p:pic>
        <p:nvPicPr>
          <p:cNvPr id="2812" name="Google Shape;28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00" y="1127625"/>
            <a:ext cx="7371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Institution Establishment Range by Ownership</a:t>
            </a:r>
            <a:endParaRPr sz="2600"/>
          </a:p>
        </p:txBody>
      </p:sp>
      <p:pic>
        <p:nvPicPr>
          <p:cNvPr id="2818" name="Google Shape;28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27600"/>
            <a:ext cx="72148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Derivatives</a:t>
            </a:r>
            <a:endParaRPr/>
          </a:p>
        </p:txBody>
      </p:sp>
      <p:sp>
        <p:nvSpPr>
          <p:cNvPr id="2824" name="Google Shape;2824;p39"/>
          <p:cNvSpPr txBox="1"/>
          <p:nvPr/>
        </p:nvSpPr>
        <p:spPr>
          <a:xfrm>
            <a:off x="726375" y="1128125"/>
            <a:ext cx="7704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the above data we can derive that: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Nigeria experienced a significant shift in raising tertiary educational structures nationwide from the year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1966 which is 6 years after the independence and 3 years after Nigeria became a republic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an upward slope afterwards.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private sector has been a great contributor to establishing institutions in Nigeria with a staggering number of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595 as opposed 221 and 233 from the federal and state government respectively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Nigeria, we have more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Universities(220) and College of Education(200)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than any other  institution type.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to The Ministry of Education</a:t>
            </a:r>
            <a:endParaRPr/>
          </a:p>
        </p:txBody>
      </p:sp>
      <p:sp>
        <p:nvSpPr>
          <p:cNvPr id="2830" name="Google Shape;2830;p40"/>
          <p:cNvSpPr txBox="1"/>
          <p:nvPr/>
        </p:nvSpPr>
        <p:spPr>
          <a:xfrm>
            <a:off x="726375" y="1128125"/>
            <a:ext cx="7704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following schools were established between the year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1842 - 1934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we suggest more standard development and renovation in these institutions;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Federal College of Education (Technical), Asaba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Federal College of Education, Kano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Federal College of Education (Special), Oyo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 of Education, Gindiri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 of Education, Hong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Tai Solarin College of Education, Ijebu-Ode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 of Education, Ikere-Ekiti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Ebonyi State College of Education, (T) Ikwo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 of Education, Warri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FCT College of Education, Zuba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2836" name="Google Shape;2836;p41"/>
          <p:cNvSpPr txBox="1"/>
          <p:nvPr/>
        </p:nvSpPr>
        <p:spPr>
          <a:xfrm>
            <a:off x="726375" y="1128125"/>
            <a:ext cx="77040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regards data from national development in the education sector, the government should award and encourage the private sector on their great feats.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Going forward, data on fees and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general standard of operation in these institutions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should be obtained.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42"/>
          <p:cNvSpPr txBox="1"/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  <p:grpSp>
        <p:nvGrpSpPr>
          <p:cNvPr id="2842" name="Google Shape;2842;p42"/>
          <p:cNvGrpSpPr/>
          <p:nvPr/>
        </p:nvGrpSpPr>
        <p:grpSpPr>
          <a:xfrm rot="10800000">
            <a:off x="2282274" y="4168879"/>
            <a:ext cx="4528741" cy="453231"/>
            <a:chOff x="2226811" y="890954"/>
            <a:chExt cx="4528741" cy="453231"/>
          </a:xfrm>
        </p:grpSpPr>
        <p:sp>
          <p:nvSpPr>
            <p:cNvPr id="2843" name="Google Shape;2843;p4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4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3" name="Google Shape;2873;p42"/>
          <p:cNvGrpSpPr/>
          <p:nvPr/>
        </p:nvGrpSpPr>
        <p:grpSpPr>
          <a:xfrm>
            <a:off x="2282274" y="4245079"/>
            <a:ext cx="4528741" cy="453231"/>
            <a:chOff x="2226811" y="890954"/>
            <a:chExt cx="4528741" cy="453231"/>
          </a:xfrm>
        </p:grpSpPr>
        <p:sp>
          <p:nvSpPr>
            <p:cNvPr id="2874" name="Google Shape;2874;p4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4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4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4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4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4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4" name="Google Shape;2904;p42"/>
          <p:cNvGrpSpPr/>
          <p:nvPr/>
        </p:nvGrpSpPr>
        <p:grpSpPr>
          <a:xfrm rot="10800000">
            <a:off x="2282274" y="615704"/>
            <a:ext cx="4528741" cy="453231"/>
            <a:chOff x="2226811" y="890954"/>
            <a:chExt cx="4528741" cy="453231"/>
          </a:xfrm>
        </p:grpSpPr>
        <p:sp>
          <p:nvSpPr>
            <p:cNvPr id="2905" name="Google Shape;2905;p4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5" name="Google Shape;2935;p42"/>
          <p:cNvGrpSpPr/>
          <p:nvPr/>
        </p:nvGrpSpPr>
        <p:grpSpPr>
          <a:xfrm>
            <a:off x="2282274" y="539504"/>
            <a:ext cx="4528741" cy="453231"/>
            <a:chOff x="2226811" y="890954"/>
            <a:chExt cx="4528741" cy="453231"/>
          </a:xfrm>
        </p:grpSpPr>
        <p:sp>
          <p:nvSpPr>
            <p:cNvPr id="2936" name="Google Shape;2936;p4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graphicFrame>
        <p:nvGraphicFramePr>
          <p:cNvPr id="2590" name="Google Shape;2590;p25"/>
          <p:cNvGraphicFramePr/>
          <p:nvPr/>
        </p:nvGraphicFramePr>
        <p:xfrm>
          <a:off x="897125" y="11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{DFAE809E-EFEC-48CD-8619-8E6A01692D61}</a:tableStyleId>
              </a:tblPr>
              <a:tblGrid>
                <a:gridCol w="2121625"/>
                <a:gridCol w="5143100"/>
              </a:tblGrid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Group Leader</a:t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Moses Agbe</a:t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Presenter 1</a:t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Mercy Duru</a:t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Presenter 2</a:t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Godwin Stephen</a:t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Member</a:t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Onogwu Godwin Ameh</a:t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Member</a:t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Muhammad Dauda</a:t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" name="Google Shape;2970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27" l="0" r="0" t="7627"/>
          <a:stretch/>
        </p:blipFill>
        <p:spPr>
          <a:xfrm>
            <a:off x="-25" y="-13725"/>
            <a:ext cx="9144003" cy="5157299"/>
          </a:xfrm>
          <a:prstGeom prst="rect">
            <a:avLst/>
          </a:prstGeom>
        </p:spPr>
      </p:pic>
      <p:sp>
        <p:nvSpPr>
          <p:cNvPr id="2971" name="Google Shape;2971;p43"/>
          <p:cNvSpPr txBox="1"/>
          <p:nvPr>
            <p:ph type="title"/>
          </p:nvPr>
        </p:nvSpPr>
        <p:spPr>
          <a:xfrm>
            <a:off x="870500" y="1771175"/>
            <a:ext cx="7704000" cy="153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4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72" name="Google Shape;2972;p43"/>
          <p:cNvGrpSpPr/>
          <p:nvPr/>
        </p:nvGrpSpPr>
        <p:grpSpPr>
          <a:xfrm>
            <a:off x="625852" y="3604544"/>
            <a:ext cx="397957" cy="577662"/>
            <a:chOff x="6031440" y="1249200"/>
            <a:chExt cx="388440" cy="1649520"/>
          </a:xfrm>
        </p:grpSpPr>
        <p:sp>
          <p:nvSpPr>
            <p:cNvPr id="2973" name="Google Shape;2973;p43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6" name="Google Shape;2976;p43"/>
          <p:cNvGrpSpPr/>
          <p:nvPr/>
        </p:nvGrpSpPr>
        <p:grpSpPr>
          <a:xfrm flipH="1">
            <a:off x="8176552" y="4407944"/>
            <a:ext cx="397957" cy="577662"/>
            <a:chOff x="6031440" y="1249200"/>
            <a:chExt cx="388440" cy="1649520"/>
          </a:xfrm>
        </p:grpSpPr>
        <p:sp>
          <p:nvSpPr>
            <p:cNvPr id="2977" name="Google Shape;2977;p43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43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2596" name="Google Shape;2596;p26"/>
          <p:cNvSpPr txBox="1"/>
          <p:nvPr>
            <p:ph idx="2" type="subTitle"/>
          </p:nvPr>
        </p:nvSpPr>
        <p:spPr>
          <a:xfrm>
            <a:off x="716625" y="1360275"/>
            <a:ext cx="7841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 this presentation, we'll explore key insights from our analysis of higher education institutions in Nigeria, focusing on ownership types, establishment trends, and their implications.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7" name="Google Shape;2597;p26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2598" name="Google Shape;2598;p26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3" name="Google Shape;2613;p26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2614" name="Google Shape;2614;p26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6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6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6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6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6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6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6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6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6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6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6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6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6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6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9" name="Google Shape;2629;p26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2630" name="Google Shape;2630;p26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5" name="Google Shape;2645;p26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2646" name="Google Shape;2646;p26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6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6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6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6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6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6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6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6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6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6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6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6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6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6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Mission</a:t>
            </a:r>
            <a:endParaRPr sz="3000"/>
          </a:p>
        </p:txBody>
      </p:sp>
      <p:sp>
        <p:nvSpPr>
          <p:cNvPr id="2666" name="Google Shape;2666;p27"/>
          <p:cNvSpPr txBox="1"/>
          <p:nvPr>
            <p:ph idx="2" type="subTitle"/>
          </p:nvPr>
        </p:nvSpPr>
        <p:spPr>
          <a:xfrm>
            <a:off x="716625" y="1360275"/>
            <a:ext cx="7841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 provide The Ministry of Education adequate data for development, </a:t>
            </a:r>
            <a:r>
              <a:rPr lang="en" sz="2500"/>
              <a:t>renovation and institution establishment trends</a:t>
            </a:r>
            <a:r>
              <a:rPr lang="en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7" name="Google Shape;2667;p27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2668" name="Google Shape;2668;p27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3" name="Google Shape;2683;p27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2684" name="Google Shape;2684;p27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7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7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7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7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7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7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7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7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7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7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7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7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7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7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27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2700" name="Google Shape;2700;p27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5" name="Google Shape;2715;p27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2716" name="Google Shape;2716;p27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7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7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7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7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7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7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7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7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7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7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7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7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7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7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28"/>
          <p:cNvSpPr txBox="1"/>
          <p:nvPr>
            <p:ph type="title"/>
          </p:nvPr>
        </p:nvSpPr>
        <p:spPr>
          <a:xfrm>
            <a:off x="1683900" y="459200"/>
            <a:ext cx="60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736" name="Google Shape;2736;p28"/>
          <p:cNvSpPr txBox="1"/>
          <p:nvPr>
            <p:ph idx="1" type="subTitle"/>
          </p:nvPr>
        </p:nvSpPr>
        <p:spPr>
          <a:xfrm>
            <a:off x="1726575" y="1827100"/>
            <a:ext cx="6408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Analyze the distribution of ownership types (state, federal, private) among higher education institutions in Nigeria to identify trends and patterns in ownership dynamics.</a:t>
            </a:r>
            <a:endParaRPr sz="1600"/>
          </a:p>
        </p:txBody>
      </p:sp>
      <p:sp>
        <p:nvSpPr>
          <p:cNvPr id="2737" name="Google Shape;2737;p28"/>
          <p:cNvSpPr txBox="1"/>
          <p:nvPr>
            <p:ph idx="2" type="subTitle"/>
          </p:nvPr>
        </p:nvSpPr>
        <p:spPr>
          <a:xfrm>
            <a:off x="1685150" y="3412600"/>
            <a:ext cx="6504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Investigate the establishment trends of Nigerian higher education institutions over time, examining variations across ownership types and categories to understand how the sector has evolved.</a:t>
            </a:r>
            <a:endParaRPr sz="1600"/>
          </a:p>
        </p:txBody>
      </p:sp>
      <p:sp>
        <p:nvSpPr>
          <p:cNvPr id="2738" name="Google Shape;2738;p28"/>
          <p:cNvSpPr txBox="1"/>
          <p:nvPr>
            <p:ph idx="5" type="title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2739" name="Google Shape;2739;p28"/>
          <p:cNvSpPr txBox="1"/>
          <p:nvPr>
            <p:ph idx="7" type="title"/>
          </p:nvPr>
        </p:nvSpPr>
        <p:spPr>
          <a:xfrm>
            <a:off x="659774" y="3024275"/>
            <a:ext cx="802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2740" name="Google Shape;2740;p28"/>
          <p:cNvSpPr txBox="1"/>
          <p:nvPr>
            <p:ph idx="9" type="subTitle"/>
          </p:nvPr>
        </p:nvSpPr>
        <p:spPr>
          <a:xfrm>
            <a:off x="172656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 Ownership Trends</a:t>
            </a:r>
            <a:endParaRPr sz="1800"/>
          </a:p>
        </p:txBody>
      </p:sp>
      <p:sp>
        <p:nvSpPr>
          <p:cNvPr id="2741" name="Google Shape;2741;p28"/>
          <p:cNvSpPr txBox="1"/>
          <p:nvPr>
            <p:ph idx="13" type="subTitle"/>
          </p:nvPr>
        </p:nvSpPr>
        <p:spPr>
          <a:xfrm>
            <a:off x="1637475" y="2948075"/>
            <a:ext cx="4086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Explore Establishment Patterns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29"/>
          <p:cNvSpPr txBox="1"/>
          <p:nvPr>
            <p:ph type="title"/>
          </p:nvPr>
        </p:nvSpPr>
        <p:spPr>
          <a:xfrm>
            <a:off x="713225" y="22734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2747" name="Google Shape;2747;p29"/>
          <p:cNvSpPr txBox="1"/>
          <p:nvPr>
            <p:ph idx="2" type="title"/>
          </p:nvPr>
        </p:nvSpPr>
        <p:spPr>
          <a:xfrm>
            <a:off x="3574350" y="310900"/>
            <a:ext cx="16521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48" name="Google Shape;2748;p29"/>
          <p:cNvGrpSpPr/>
          <p:nvPr/>
        </p:nvGrpSpPr>
        <p:grpSpPr>
          <a:xfrm>
            <a:off x="3333124" y="310912"/>
            <a:ext cx="397957" cy="491303"/>
            <a:chOff x="4986000" y="2166120"/>
            <a:chExt cx="388440" cy="1402920"/>
          </a:xfrm>
        </p:grpSpPr>
        <p:sp>
          <p:nvSpPr>
            <p:cNvPr id="2749" name="Google Shape;2749;p29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2" name="Google Shape;2752;p29"/>
          <p:cNvGrpSpPr/>
          <p:nvPr/>
        </p:nvGrpSpPr>
        <p:grpSpPr>
          <a:xfrm>
            <a:off x="4984310" y="1746262"/>
            <a:ext cx="398326" cy="280942"/>
            <a:chOff x="6180480" y="1249200"/>
            <a:chExt cx="388800" cy="552600"/>
          </a:xfrm>
        </p:grpSpPr>
        <p:sp>
          <p:nvSpPr>
            <p:cNvPr id="2753" name="Google Shape;2753;p29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30"/>
          <p:cNvSpPr txBox="1"/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Outcome</a:t>
            </a:r>
            <a:endParaRPr sz="3000"/>
          </a:p>
        </p:txBody>
      </p:sp>
      <p:sp>
        <p:nvSpPr>
          <p:cNvPr id="2761" name="Google Shape;2761;p30"/>
          <p:cNvSpPr txBox="1"/>
          <p:nvPr>
            <p:ph idx="1" type="subTitle"/>
          </p:nvPr>
        </p:nvSpPr>
        <p:spPr>
          <a:xfrm>
            <a:off x="720000" y="1231275"/>
            <a:ext cx="4160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2000"/>
              <a:t>Made further research and </a:t>
            </a:r>
            <a:r>
              <a:rPr lang="en" sz="2000"/>
              <a:t>populated blank cells found in the dataset with accurate data.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2000"/>
              <a:t>We removed 2 duplicate data using the remove duplicate function in the Data Tab and 1046 unique values remained.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2" name="Google Shape;2762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385" l="1066" r="10100" t="3647"/>
          <a:stretch/>
        </p:blipFill>
        <p:spPr>
          <a:xfrm>
            <a:off x="5791200" y="0"/>
            <a:ext cx="33528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31"/>
          <p:cNvSpPr txBox="1"/>
          <p:nvPr>
            <p:ph type="title"/>
          </p:nvPr>
        </p:nvSpPr>
        <p:spPr>
          <a:xfrm>
            <a:off x="713225" y="2273400"/>
            <a:ext cx="7717500" cy="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768" name="Google Shape;2768;p31"/>
          <p:cNvSpPr txBox="1"/>
          <p:nvPr>
            <p:ph idx="2" type="title"/>
          </p:nvPr>
        </p:nvSpPr>
        <p:spPr>
          <a:xfrm>
            <a:off x="3574350" y="310900"/>
            <a:ext cx="16521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31"/>
          <p:cNvGrpSpPr/>
          <p:nvPr/>
        </p:nvGrpSpPr>
        <p:grpSpPr>
          <a:xfrm>
            <a:off x="3333124" y="310912"/>
            <a:ext cx="397957" cy="491303"/>
            <a:chOff x="4986000" y="2166120"/>
            <a:chExt cx="388440" cy="1402920"/>
          </a:xfrm>
        </p:grpSpPr>
        <p:sp>
          <p:nvSpPr>
            <p:cNvPr id="2770" name="Google Shape;2770;p31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3" name="Google Shape;2773;p31"/>
          <p:cNvGrpSpPr/>
          <p:nvPr/>
        </p:nvGrpSpPr>
        <p:grpSpPr>
          <a:xfrm>
            <a:off x="4984310" y="1746262"/>
            <a:ext cx="398326" cy="280942"/>
            <a:chOff x="6180480" y="1249200"/>
            <a:chExt cx="388800" cy="552600"/>
          </a:xfrm>
        </p:grpSpPr>
        <p:sp>
          <p:nvSpPr>
            <p:cNvPr id="2774" name="Google Shape;2774;p31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Count By Category</a:t>
            </a:r>
            <a:endParaRPr/>
          </a:p>
        </p:txBody>
      </p:sp>
      <p:pic>
        <p:nvPicPr>
          <p:cNvPr id="2782" name="Google Shape;27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425" y="1232750"/>
            <a:ext cx="6929949" cy="32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