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8" r:id="rId2"/>
    <p:sldId id="259" r:id="rId3"/>
    <p:sldId id="260" r:id="rId4"/>
    <p:sldId id="261" r:id="rId5"/>
    <p:sldId id="272" r:id="rId6"/>
    <p:sldId id="264" r:id="rId7"/>
    <p:sldId id="265" r:id="rId8"/>
    <p:sldId id="266" r:id="rId9"/>
    <p:sldId id="267" r:id="rId10"/>
    <p:sldId id="268" r:id="rId11"/>
    <p:sldId id="269" r:id="rId12"/>
    <p:sldId id="270" r:id="rId13"/>
    <p:sldId id="271" r:id="rId14"/>
    <p:sldId id="262" r:id="rId15"/>
  </p:sldIdLst>
  <p:sldSz cx="9144000" cy="5143500" type="screen16x9"/>
  <p:notesSz cx="6858000" cy="9144000"/>
  <p:embeddedFontLst>
    <p:embeddedFont>
      <p:font typeface="Inter Medium" panose="020B0604020202020204" charset="0"/>
      <p:regular r:id="rId17"/>
      <p:bold r:id="rId18"/>
    </p:embeddedFont>
    <p:embeddedFont>
      <p:font typeface="Krona One" panose="020B0604020202020204" charset="0"/>
      <p:regular r:id="rId19"/>
    </p:embeddedFont>
    <p:embeddedFont>
      <p:font typeface="Lato Light"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Poppins" panose="000008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
      <p:font typeface="Space Grotesk"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SLIDES_API190553418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SLIDES_API190553418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SLIDES_API732474417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SLIDES_API73247441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SLIDES_API73247441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SLIDES_API732474417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SLIDES_API73247441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SLIDES_API73247441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SLIDES_API732474417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SLIDES_API732474417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SLIDES_API1905534188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SLIDES_API190553418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SLIDES_API190553418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SLIDES_API190553418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1905534188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190553418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1905534188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190553418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47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SLIDES_API7324744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SLIDES_API7324744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SLIDES_API73247441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SLIDES_API73247441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SLIDES_API73247441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SLIDES_API73247441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1" name="Google Shape;111;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19"/>
        <p:cNvGrpSpPr/>
        <p:nvPr/>
      </p:nvGrpSpPr>
      <p:grpSpPr>
        <a:xfrm>
          <a:off x="0" y="0"/>
          <a:ext cx="0" cy="0"/>
          <a:chOff x="0" y="0"/>
          <a:chExt cx="0" cy="0"/>
        </a:xfrm>
      </p:grpSpPr>
      <p:sp>
        <p:nvSpPr>
          <p:cNvPr id="120" name="Google Shape;120;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29" name="Google Shape;129;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3"/>
        <p:cNvGrpSpPr/>
        <p:nvPr/>
      </p:nvGrpSpPr>
      <p:grpSpPr>
        <a:xfrm>
          <a:off x="0" y="0"/>
          <a:ext cx="0" cy="0"/>
          <a:chOff x="0" y="0"/>
          <a:chExt cx="0" cy="0"/>
        </a:xfrm>
      </p:grpSpPr>
      <p:sp>
        <p:nvSpPr>
          <p:cNvPr id="134" name="Google Shape;134;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5" name="Google Shape;135;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6"/>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7" name="Google Shape;147;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49" name="Google Shape;149;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0" name="Google Shape;150;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1"/>
        <p:cNvGrpSpPr/>
        <p:nvPr/>
      </p:nvGrpSpPr>
      <p:grpSpPr>
        <a:xfrm>
          <a:off x="0" y="0"/>
          <a:ext cx="0" cy="0"/>
          <a:chOff x="0" y="0"/>
          <a:chExt cx="0" cy="0"/>
        </a:xfrm>
      </p:grpSpPr>
      <p:sp>
        <p:nvSpPr>
          <p:cNvPr id="152" name="Google Shape;152;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3" name="Google Shape;153;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5" name="Google Shape;155;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05</a:t>
              </a:r>
              <a:endParaRPr sz="1600"/>
            </a:p>
          </p:txBody>
        </p:sp>
      </p:grpSp>
      <p:sp>
        <p:nvSpPr>
          <p:cNvPr id="168" name="Google Shape;168;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2" name="Google Shape;172;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3" name="Google Shape;173;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5" name="Google Shape;175;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7" name="Google Shape;177;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5"/>
          <p:cNvSpPr>
            <a:spLocks noGrp="1"/>
          </p:cNvSpPr>
          <p:nvPr>
            <p:ph type="pic" idx="2"/>
          </p:nvPr>
        </p:nvSpPr>
        <p:spPr>
          <a:xfrm>
            <a:off x="5711758" y="0"/>
            <a:ext cx="3432300" cy="5143500"/>
          </a:xfrm>
          <a:prstGeom prst="roundRect">
            <a:avLst>
              <a:gd name="adj" fmla="val 0"/>
            </a:avLst>
          </a:prstGeom>
          <a:noFill/>
          <a:ln>
            <a:noFill/>
          </a:ln>
        </p:spPr>
      </p:sp>
      <p:sp>
        <p:nvSpPr>
          <p:cNvPr id="61" name="Google Shape;61;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2" name="Google Shape;62;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3"/>
        <p:cNvGrpSpPr/>
        <p:nvPr/>
      </p:nvGrpSpPr>
      <p:grpSpPr>
        <a:xfrm>
          <a:off x="0" y="0"/>
          <a:ext cx="0" cy="0"/>
          <a:chOff x="0" y="0"/>
          <a:chExt cx="0" cy="0"/>
        </a:xfrm>
      </p:grpSpPr>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6"/>
          <p:cNvSpPr>
            <a:spLocks noGrp="1"/>
          </p:cNvSpPr>
          <p:nvPr>
            <p:ph type="pic" idx="2"/>
          </p:nvPr>
        </p:nvSpPr>
        <p:spPr>
          <a:xfrm>
            <a:off x="0" y="100"/>
            <a:ext cx="3432300" cy="5143500"/>
          </a:xfrm>
          <a:prstGeom prst="roundRect">
            <a:avLst>
              <a:gd name="adj" fmla="val 0"/>
            </a:avLst>
          </a:prstGeom>
          <a:noFill/>
          <a:ln>
            <a:noFill/>
          </a:ln>
        </p:spPr>
      </p:sp>
      <p:sp>
        <p:nvSpPr>
          <p:cNvPr id="66" name="Google Shape;66;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a:spLocks noGrp="1"/>
          </p:cNvSpPr>
          <p:nvPr>
            <p:ph type="pic" idx="2"/>
          </p:nvPr>
        </p:nvSpPr>
        <p:spPr>
          <a:xfrm>
            <a:off x="0" y="0"/>
            <a:ext cx="3432300" cy="5143500"/>
          </a:xfrm>
          <a:prstGeom prst="roundRect">
            <a:avLst>
              <a:gd name="adj" fmla="val 0"/>
            </a:avLst>
          </a:prstGeom>
          <a:noFill/>
          <a:ln>
            <a:noFill/>
          </a:ln>
        </p:spPr>
      </p:sp>
      <p:sp>
        <p:nvSpPr>
          <p:cNvPr id="71" name="Google Shape;71;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2" name="Google Shape;72;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74" name="Google Shape;74;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76"/>
        <p:cNvGrpSpPr/>
        <p:nvPr/>
      </p:nvGrpSpPr>
      <p:grpSpPr>
        <a:xfrm>
          <a:off x="0" y="0"/>
          <a:ext cx="0" cy="0"/>
          <a:chOff x="0" y="0"/>
          <a:chExt cx="0" cy="0"/>
        </a:xfrm>
      </p:grpSpPr>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8"/>
          <p:cNvSpPr>
            <a:spLocks noGrp="1"/>
          </p:cNvSpPr>
          <p:nvPr>
            <p:ph type="pic" idx="2"/>
          </p:nvPr>
        </p:nvSpPr>
        <p:spPr>
          <a:xfrm>
            <a:off x="5711663" y="0"/>
            <a:ext cx="3432300" cy="5143500"/>
          </a:xfrm>
          <a:prstGeom prst="roundRect">
            <a:avLst>
              <a:gd name="adj" fmla="val 0"/>
            </a:avLst>
          </a:prstGeom>
          <a:noFill/>
          <a:ln>
            <a:noFill/>
          </a:ln>
        </p:spPr>
      </p:sp>
      <p:sp>
        <p:nvSpPr>
          <p:cNvPr id="79" name="Google Shape;79;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0" name="Google Shape;80;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2" name="Google Shape;82;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84"/>
        <p:cNvGrpSpPr/>
        <p:nvPr/>
      </p:nvGrpSpPr>
      <p:grpSpPr>
        <a:xfrm>
          <a:off x="0" y="0"/>
          <a:ext cx="0" cy="0"/>
          <a:chOff x="0" y="0"/>
          <a:chExt cx="0" cy="0"/>
        </a:xfrm>
      </p:grpSpPr>
      <p:sp>
        <p:nvSpPr>
          <p:cNvPr id="85" name="Google Shape;8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9"/>
          <p:cNvSpPr>
            <a:spLocks noGrp="1"/>
          </p:cNvSpPr>
          <p:nvPr>
            <p:ph type="pic" idx="2"/>
          </p:nvPr>
        </p:nvSpPr>
        <p:spPr>
          <a:xfrm>
            <a:off x="5711663" y="100"/>
            <a:ext cx="3432300" cy="5143500"/>
          </a:xfrm>
          <a:prstGeom prst="roundRect">
            <a:avLst>
              <a:gd name="adj" fmla="val 0"/>
            </a:avLst>
          </a:prstGeom>
          <a:noFill/>
          <a:ln>
            <a:noFill/>
          </a:ln>
        </p:spPr>
      </p:sp>
      <p:sp>
        <p:nvSpPr>
          <p:cNvPr id="87" name="Google Shape;87;p19"/>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8" name="Google Shape;88;p19"/>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90" name="Google Shape;90;p19"/>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92" name="Google Shape;92;p19"/>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9" name="Google Shape;99;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0"/>
        <p:cNvGrpSpPr/>
        <p:nvPr/>
      </p:nvGrpSpPr>
      <p:grpSpPr>
        <a:xfrm>
          <a:off x="0" y="0"/>
          <a:ext cx="0" cy="0"/>
          <a:chOff x="0" y="0"/>
          <a:chExt cx="0" cy="0"/>
        </a:xfrm>
      </p:grpSpPr>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4"/>
        <p:cNvGrpSpPr/>
        <p:nvPr/>
      </p:nvGrpSpPr>
      <p:grpSpPr>
        <a:xfrm>
          <a:off x="0" y="0"/>
          <a:ext cx="0" cy="0"/>
          <a:chOff x="0" y="0"/>
          <a:chExt cx="0" cy="0"/>
        </a:xfrm>
      </p:grpSpPr>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52" name="Google Shape;52;p13"/>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53" name="Google Shape;53;p13"/>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170F"/>
                </a:solidFill>
                <a:latin typeface="Krona One"/>
                <a:ea typeface="Krona One"/>
                <a:cs typeface="Krona One"/>
                <a:sym typeface="Krona One"/>
              </a:rPr>
              <a:t>Introduction to Cyber Security</a:t>
            </a:r>
            <a:endParaRPr>
              <a:solidFill>
                <a:srgbClr val="08170F"/>
              </a:solidFill>
              <a:latin typeface="Krona One"/>
              <a:ea typeface="Krona One"/>
              <a:cs typeface="Krona One"/>
              <a:sym typeface="Krona One"/>
            </a:endParaRPr>
          </a:p>
        </p:txBody>
      </p:sp>
      <p:sp>
        <p:nvSpPr>
          <p:cNvPr id="194" name="Google Shape;194;p3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solidFill>
                  <a:srgbClr val="233E30"/>
                </a:solidFill>
                <a:latin typeface="Roboto Medium"/>
                <a:ea typeface="Roboto Medium"/>
                <a:cs typeface="Roboto Medium"/>
                <a:sym typeface="Roboto Medium"/>
              </a:rPr>
              <a:t>Module 1</a:t>
            </a:r>
            <a:endParaRPr dirty="0">
              <a:solidFill>
                <a:srgbClr val="233E30"/>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p>
            <a:pPr marL="152400" lvl="0" indent="0" algn="l" rtl="0">
              <a:lnSpc>
                <a:spcPct val="110000"/>
              </a:lnSpc>
              <a:spcBef>
                <a:spcPts val="0"/>
              </a:spcBef>
              <a:spcAft>
                <a:spcPts val="0"/>
              </a:spcAft>
              <a:buSzPts val="1200"/>
            </a:pPr>
            <a:r>
              <a:rPr lang="en-US" dirty="0"/>
              <a:t>So, with all this information about you available online, what do hackers want? Of course, they want your money.</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sz="2400" dirty="0"/>
              <a:t>QUIZ TWO</a:t>
            </a:r>
          </a:p>
          <a:p>
            <a:pPr marL="152400" lvl="0" indent="0" algn="l" rtl="0">
              <a:lnSpc>
                <a:spcPct val="110000"/>
              </a:lnSpc>
              <a:spcBef>
                <a:spcPts val="0"/>
              </a:spcBef>
              <a:spcAft>
                <a:spcPts val="0"/>
              </a:spcAft>
              <a:buSzPts val="1200"/>
            </a:pPr>
            <a:br>
              <a:rPr lang="en-US" dirty="0"/>
            </a:br>
            <a:r>
              <a:rPr lang="en-US" dirty="0"/>
              <a:t>1. Can you think of an example that you have experienced yourself or that you have heard or read about, where cybercriminals have accessed or tried to access financial information online?</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dirty="0"/>
              <a:t>2. What do hackers really want and why do they want it ?</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endParaRPr lang="en-NG" dirty="0"/>
          </a:p>
        </p:txBody>
      </p:sp>
      <p:sp>
        <p:nvSpPr>
          <p:cNvPr id="369" name="Google Shape;369;p33"/>
          <p:cNvSpPr txBox="1">
            <a:spLocks noGrp="1"/>
          </p:cNvSpPr>
          <p:nvPr>
            <p:ph type="title"/>
          </p:nvPr>
        </p:nvSpPr>
        <p:spPr>
          <a:xfrm>
            <a:off x="383075" y="900950"/>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What Do Hackers Want?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4"/>
          <p:cNvSpPr txBox="1">
            <a:spLocks noGrp="1"/>
          </p:cNvSpPr>
          <p:nvPr>
            <p:ph type="subTitle" idx="1"/>
          </p:nvPr>
        </p:nvSpPr>
        <p:spPr>
          <a:xfrm>
            <a:off x="383075" y="932665"/>
            <a:ext cx="7753500" cy="407400"/>
          </a:xfrm>
          <a:prstGeom prst="rect">
            <a:avLst/>
          </a:prstGeom>
        </p:spPr>
        <p:txBody>
          <a:bodyPr spcFirstLastPara="1" wrap="square" lIns="91425" tIns="91425" rIns="91425" bIns="91425" anchor="t" anchorCtr="0">
            <a:noAutofit/>
          </a:bodyPr>
          <a:lstStyle/>
          <a:p>
            <a:pPr marL="457200" lvl="0" indent="-304800" algn="l" rtl="0">
              <a:lnSpc>
                <a:spcPct val="110000"/>
              </a:lnSpc>
              <a:spcBef>
                <a:spcPts val="0"/>
              </a:spcBef>
              <a:spcAft>
                <a:spcPts val="0"/>
              </a:spcAft>
              <a:buSzPts val="1200"/>
              <a:buChar char="●"/>
            </a:pPr>
            <a:r>
              <a:rPr lang="en-US" dirty="0"/>
              <a:t>Not content with stealing your money for short-term financial gain, cybercriminals are invested in the long-term gain of identity theft.</a:t>
            </a:r>
          </a:p>
          <a:p>
            <a:pPr marL="457200" lvl="0" indent="-304800" algn="l" rtl="0">
              <a:lnSpc>
                <a:spcPct val="110000"/>
              </a:lnSpc>
              <a:spcBef>
                <a:spcPts val="0"/>
              </a:spcBef>
              <a:spcAft>
                <a:spcPts val="0"/>
              </a:spcAft>
              <a:buSzPts val="1200"/>
              <a:buChar char="●"/>
            </a:pPr>
            <a:r>
              <a:rPr lang="en-US" dirty="0"/>
              <a:t>Cybercriminals are certainly very imaginative when it comes to gaining access to your money. But that’s not all they are after — they could also steal your identity and ruin your life.</a:t>
            </a:r>
          </a:p>
          <a:p>
            <a:pPr marL="457200" lvl="0" indent="-304800" algn="l" rtl="0">
              <a:lnSpc>
                <a:spcPct val="110000"/>
              </a:lnSpc>
              <a:spcBef>
                <a:spcPts val="0"/>
              </a:spcBef>
              <a:spcAft>
                <a:spcPts val="0"/>
              </a:spcAft>
              <a:buSzPts val="1200"/>
              <a:buChar char="●"/>
            </a:pPr>
            <a:endParaRPr lang="en-US" dirty="0"/>
          </a:p>
          <a:p>
            <a:pPr marL="457200" lvl="0" indent="-304800" algn="l" rtl="0">
              <a:lnSpc>
                <a:spcPct val="110000"/>
              </a:lnSpc>
              <a:spcBef>
                <a:spcPts val="0"/>
              </a:spcBef>
              <a:spcAft>
                <a:spcPts val="0"/>
              </a:spcAft>
              <a:buSzPts val="1200"/>
              <a:buChar char="●"/>
            </a:pPr>
            <a:endParaRPr lang="en-US" dirty="0"/>
          </a:p>
          <a:p>
            <a:pPr marL="457200" lvl="0" indent="-304800" algn="l" rtl="0">
              <a:lnSpc>
                <a:spcPct val="110000"/>
              </a:lnSpc>
              <a:spcBef>
                <a:spcPts val="0"/>
              </a:spcBef>
              <a:spcAft>
                <a:spcPts val="0"/>
              </a:spcAft>
              <a:buSzPts val="1200"/>
              <a:buChar char="●"/>
            </a:pPr>
            <a:endParaRPr lang="en-US" dirty="0"/>
          </a:p>
        </p:txBody>
      </p:sp>
      <p:sp>
        <p:nvSpPr>
          <p:cNvPr id="375" name="Google Shape;375;p34"/>
          <p:cNvSpPr txBox="1">
            <a:spLocks noGrp="1"/>
          </p:cNvSpPr>
          <p:nvPr>
            <p:ph type="title"/>
          </p:nvPr>
        </p:nvSpPr>
        <p:spPr>
          <a:xfrm>
            <a:off x="383075" y="172404"/>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Identity Theft</a:t>
            </a:r>
          </a:p>
        </p:txBody>
      </p:sp>
      <p:pic>
        <p:nvPicPr>
          <p:cNvPr id="7" name="Picture 6">
            <a:extLst>
              <a:ext uri="{FF2B5EF4-FFF2-40B4-BE49-F238E27FC236}">
                <a16:creationId xmlns:a16="http://schemas.microsoft.com/office/drawing/2014/main" id="{0EB262A9-4D64-303D-1BE5-988B2E5F1FCA}"/>
              </a:ext>
            </a:extLst>
          </p:cNvPr>
          <p:cNvPicPr>
            <a:picLocks noChangeAspect="1"/>
          </p:cNvPicPr>
          <p:nvPr/>
        </p:nvPicPr>
        <p:blipFill>
          <a:blip r:embed="rId3"/>
          <a:stretch>
            <a:fillRect/>
          </a:stretch>
        </p:blipFill>
        <p:spPr>
          <a:xfrm>
            <a:off x="791852" y="2007218"/>
            <a:ext cx="3653768" cy="2868801"/>
          </a:xfrm>
          <a:prstGeom prst="rect">
            <a:avLst/>
          </a:prstGeom>
        </p:spPr>
      </p:pic>
      <p:pic>
        <p:nvPicPr>
          <p:cNvPr id="9" name="Picture 8">
            <a:extLst>
              <a:ext uri="{FF2B5EF4-FFF2-40B4-BE49-F238E27FC236}">
                <a16:creationId xmlns:a16="http://schemas.microsoft.com/office/drawing/2014/main" id="{08206A03-FBEE-EBCD-1BA8-8B5FF82C83CE}"/>
              </a:ext>
            </a:extLst>
          </p:cNvPr>
          <p:cNvPicPr>
            <a:picLocks noChangeAspect="1"/>
          </p:cNvPicPr>
          <p:nvPr/>
        </p:nvPicPr>
        <p:blipFill>
          <a:blip r:embed="rId4"/>
          <a:stretch>
            <a:fillRect/>
          </a:stretch>
        </p:blipFill>
        <p:spPr>
          <a:xfrm>
            <a:off x="4551244" y="1949114"/>
            <a:ext cx="3800904" cy="30219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5"/>
          <p:cNvSpPr txBox="1">
            <a:spLocks noGrp="1"/>
          </p:cNvSpPr>
          <p:nvPr>
            <p:ph type="title"/>
          </p:nvPr>
        </p:nvSpPr>
        <p:spPr>
          <a:xfrm>
            <a:off x="642625" y="256240"/>
            <a:ext cx="4270500" cy="7269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Who Else Wants My Data?</a:t>
            </a:r>
          </a:p>
        </p:txBody>
      </p:sp>
      <p:sp>
        <p:nvSpPr>
          <p:cNvPr id="381" name="Google Shape;381;p35"/>
          <p:cNvSpPr txBox="1">
            <a:spLocks noGrp="1"/>
          </p:cNvSpPr>
          <p:nvPr>
            <p:ph type="subTitle" idx="1"/>
          </p:nvPr>
        </p:nvSpPr>
        <p:spPr>
          <a:xfrm>
            <a:off x="1133886" y="1387332"/>
            <a:ext cx="7192358"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ISP:</a:t>
            </a:r>
            <a:r>
              <a:rPr lang="en-US" dirty="0"/>
              <a:t> Your ISP tracks your online activity and, in some countries, they can sell this data to advertisers for a profit.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certain circumstances, ISPs may be legally required to share your information with government surveillance agencies or authorities.</a:t>
            </a:r>
          </a:p>
        </p:txBody>
      </p:sp>
      <p:sp>
        <p:nvSpPr>
          <p:cNvPr id="382" name="Google Shape;382;p35"/>
          <p:cNvSpPr txBox="1">
            <a:spLocks noGrp="1"/>
          </p:cNvSpPr>
          <p:nvPr>
            <p:ph type="subTitle" idx="3"/>
          </p:nvPr>
        </p:nvSpPr>
        <p:spPr>
          <a:xfrm>
            <a:off x="1185925" y="2629681"/>
            <a:ext cx="7482290" cy="6413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Advertisers:</a:t>
            </a:r>
            <a:r>
              <a:rPr lang="en-US" dirty="0"/>
              <a:t> Targeted advertising is part of the Internet experience. Advertisers monitor and track your online activities such as shopping habits and personal preferences and send targeted ads your way.</a:t>
            </a:r>
          </a:p>
        </p:txBody>
      </p:sp>
      <p:sp>
        <p:nvSpPr>
          <p:cNvPr id="383" name="Google Shape;383;p35"/>
          <p:cNvSpPr txBox="1">
            <a:spLocks noGrp="1"/>
          </p:cNvSpPr>
          <p:nvPr>
            <p:ph type="subTitle" idx="4"/>
          </p:nvPr>
        </p:nvSpPr>
        <p:spPr>
          <a:xfrm>
            <a:off x="1185925" y="3453290"/>
            <a:ext cx="748229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Social Media / Websites:</a:t>
            </a:r>
            <a:r>
              <a:rPr lang="en-US" dirty="0"/>
              <a:t> These platforms gather information about your gender, geolocation, phone number and political and religious ideologies based on your search histories and online identity. This information is then sold to advertisers for a profit.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Websites use cookies to track your activities in order to provide a more personalized experience. But this leaves a data trail that is linked to your online identity that can often end up in the hands of </a:t>
            </a:r>
            <a:r>
              <a:rPr lang="en-US" dirty="0" err="1"/>
              <a:t>advertis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530400" y="2208300"/>
            <a:ext cx="8083200" cy="726900"/>
          </a:xfrm>
          <a:prstGeom prst="rect">
            <a:avLst/>
          </a:prstGeom>
        </p:spPr>
        <p:txBody>
          <a:bodyPr spcFirstLastPara="1" wrap="square" lIns="34275" tIns="34275" rIns="34275" bIns="3427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Next Lesson 😊</a:t>
            </a:r>
            <a:br>
              <a:rPr lang="en" dirty="0">
                <a:solidFill>
                  <a:srgbClr val="08170F"/>
                </a:solidFill>
                <a:latin typeface="Krona One"/>
                <a:ea typeface="Krona One"/>
                <a:cs typeface="Krona One"/>
                <a:sym typeface="Krona One"/>
              </a:rPr>
            </a:b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&gt; Types of Hackers</a:t>
            </a: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&gt; Organizational Data</a:t>
            </a:r>
            <a:endParaRPr dirty="0">
              <a:solidFill>
                <a:srgbClr val="08170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8"/>
        <p:cNvGrpSpPr/>
        <p:nvPr/>
      </p:nvGrpSpPr>
      <p:grpSpPr>
        <a:xfrm>
          <a:off x="0" y="0"/>
          <a:ext cx="0" cy="0"/>
          <a:chOff x="0" y="0"/>
          <a:chExt cx="0" cy="0"/>
        </a:xfrm>
      </p:grpSpPr>
      <p:pic>
        <p:nvPicPr>
          <p:cNvPr id="199" name="Google Shape;199;p32"/>
          <p:cNvPicPr preferRelativeResize="0">
            <a:picLocks noGrp="1"/>
          </p:cNvPicPr>
          <p:nvPr>
            <p:ph type="pic" idx="2"/>
          </p:nvPr>
        </p:nvPicPr>
        <p:blipFill rotWithShape="1">
          <a:blip r:embed="rId3">
            <a:alphaModFix/>
          </a:blip>
          <a:srcRect l="27767" r="27762"/>
          <a:stretch/>
        </p:blipFill>
        <p:spPr>
          <a:xfrm>
            <a:off x="0" y="0"/>
            <a:ext cx="3432300" cy="5143500"/>
          </a:xfrm>
          <a:prstGeom prst="roundRect">
            <a:avLst>
              <a:gd name="adj" fmla="val 16667"/>
            </a:avLst>
          </a:prstGeom>
        </p:spPr>
      </p:pic>
      <p:sp>
        <p:nvSpPr>
          <p:cNvPr id="200" name="Google Shape;200;p32"/>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Definition of Cyber Security</a:t>
            </a:r>
            <a:endParaRPr>
              <a:solidFill>
                <a:srgbClr val="08170F"/>
              </a:solidFill>
              <a:latin typeface="Krona One"/>
              <a:ea typeface="Krona One"/>
              <a:cs typeface="Krona One"/>
              <a:sym typeface="Krona One"/>
            </a:endParaRPr>
          </a:p>
        </p:txBody>
      </p:sp>
      <p:sp>
        <p:nvSpPr>
          <p:cNvPr id="201" name="Google Shape;201;p32"/>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rgbClr val="233E30"/>
                </a:solidFill>
                <a:latin typeface="Roboto Medium"/>
                <a:ea typeface="Roboto Medium"/>
                <a:cs typeface="Roboto Medium"/>
                <a:sym typeface="Roboto Medium"/>
              </a:rPr>
              <a:t>It encompasses technologies, processes, and practices designed to safeguard against unauthorized access, data breaches, and other cyber threats.</a:t>
            </a:r>
            <a:endParaRPr dirty="0">
              <a:solidFill>
                <a:srgbClr val="233E30"/>
              </a:solidFill>
              <a:latin typeface="Roboto Medium"/>
              <a:ea typeface="Roboto Medium"/>
              <a:cs typeface="Roboto Medium"/>
              <a:sym typeface="Roboto Medium"/>
            </a:endParaRPr>
          </a:p>
        </p:txBody>
      </p:sp>
      <p:sp>
        <p:nvSpPr>
          <p:cNvPr id="202" name="Google Shape;202;p32"/>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rgbClr val="233E30"/>
                </a:solidFill>
                <a:latin typeface="Roboto Medium"/>
                <a:ea typeface="Roboto Medium"/>
                <a:cs typeface="Roboto Medium"/>
                <a:sym typeface="Roboto Medium"/>
              </a:rPr>
              <a:t>Cyber security refers to the practice of protecting systems, networks, and data from digital attacks.</a:t>
            </a:r>
          </a:p>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Cybersecurity is the ongoing effort to protect individuals, organizations and governments from digital attacks by protecting networked systems and data from unauthorized use or harm.</a:t>
            </a:r>
            <a:endParaRPr lang="en" dirty="0">
              <a:solidFill>
                <a:srgbClr val="233E30"/>
              </a:solidFill>
              <a:latin typeface="Roboto Medium"/>
              <a:ea typeface="Roboto Medium"/>
              <a:cs typeface="Roboto Medium"/>
              <a:sym typeface="Roboto Medium"/>
            </a:endParaRPr>
          </a:p>
          <a:p>
            <a:pPr marL="0" lvl="0" indent="0" algn="l" rtl="0">
              <a:spcBef>
                <a:spcPts val="0"/>
              </a:spcBef>
              <a:spcAft>
                <a:spcPts val="1200"/>
              </a:spcAft>
              <a:buNone/>
            </a:pPr>
            <a:endParaRPr dirty="0">
              <a:solidFill>
                <a:srgbClr val="233E30"/>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06"/>
        <p:cNvGrpSpPr/>
        <p:nvPr/>
      </p:nvGrpSpPr>
      <p:grpSpPr>
        <a:xfrm>
          <a:off x="0" y="0"/>
          <a:ext cx="0" cy="0"/>
          <a:chOff x="0" y="0"/>
          <a:chExt cx="0" cy="0"/>
        </a:xfrm>
      </p:grpSpPr>
      <p:pic>
        <p:nvPicPr>
          <p:cNvPr id="207" name="Google Shape;207;p33"/>
          <p:cNvPicPr preferRelativeResize="0">
            <a:picLocks noGrp="1"/>
          </p:cNvPicPr>
          <p:nvPr>
            <p:ph type="pic" idx="2"/>
          </p:nvPr>
        </p:nvPicPr>
        <p:blipFill rotWithShape="1">
          <a:blip r:embed="rId3">
            <a:alphaModFix/>
          </a:blip>
          <a:srcRect l="27767" r="27762"/>
          <a:stretch/>
        </p:blipFill>
        <p:spPr>
          <a:xfrm>
            <a:off x="0" y="100"/>
            <a:ext cx="3432300" cy="5143500"/>
          </a:xfrm>
          <a:prstGeom prst="roundRect">
            <a:avLst>
              <a:gd name="adj" fmla="val 16667"/>
            </a:avLst>
          </a:prstGeom>
        </p:spPr>
      </p:pic>
      <p:sp>
        <p:nvSpPr>
          <p:cNvPr id="208" name="Google Shape;208;p33"/>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Clr>
                <a:srgbClr val="233E30"/>
              </a:buClr>
              <a:buSzPts val="1300"/>
              <a:buFont typeface="Roboto Medium"/>
              <a:buChar char="●"/>
            </a:pPr>
            <a:r>
              <a:rPr lang="en">
                <a:solidFill>
                  <a:srgbClr val="233E30"/>
                </a:solidFill>
                <a:latin typeface="Roboto Medium"/>
                <a:ea typeface="Roboto Medium"/>
                <a:cs typeface="Roboto Medium"/>
                <a:sym typeface="Roboto Medium"/>
              </a:rPr>
              <a:t>In today's interconnected world, cyber security is crucial for protecting sensitive information, ensuring privacy, and maintaining the integrity of digital assets.</a:t>
            </a:r>
            <a:endParaRPr>
              <a:solidFill>
                <a:srgbClr val="233E30"/>
              </a:solidFill>
              <a:latin typeface="Roboto Medium"/>
              <a:ea typeface="Roboto Medium"/>
              <a:cs typeface="Roboto Medium"/>
              <a:sym typeface="Roboto Medium"/>
            </a:endParaRPr>
          </a:p>
          <a:p>
            <a:pPr marL="457200" lvl="0" indent="-311150" algn="l" rtl="0">
              <a:lnSpc>
                <a:spcPct val="110000"/>
              </a:lnSpc>
              <a:spcBef>
                <a:spcPts val="0"/>
              </a:spcBef>
              <a:spcAft>
                <a:spcPts val="0"/>
              </a:spcAft>
              <a:buClr>
                <a:srgbClr val="233E30"/>
              </a:buClr>
              <a:buSzPts val="1300"/>
              <a:buFont typeface="Roboto Medium"/>
              <a:buChar char="●"/>
            </a:pPr>
            <a:r>
              <a:rPr lang="en">
                <a:solidFill>
                  <a:srgbClr val="233E30"/>
                </a:solidFill>
                <a:latin typeface="Roboto Medium"/>
                <a:ea typeface="Roboto Medium"/>
                <a:cs typeface="Roboto Medium"/>
                <a:sym typeface="Roboto Medium"/>
              </a:rPr>
              <a:t>Cyber attacks can have severe consequences, including financial loss, reputational damage, and legal liabilities.</a:t>
            </a:r>
            <a:endParaRPr>
              <a:solidFill>
                <a:srgbClr val="233E30"/>
              </a:solidFill>
              <a:latin typeface="Roboto Medium"/>
              <a:ea typeface="Roboto Medium"/>
              <a:cs typeface="Roboto Medium"/>
              <a:sym typeface="Roboto Medium"/>
            </a:endParaRPr>
          </a:p>
        </p:txBody>
      </p:sp>
      <p:sp>
        <p:nvSpPr>
          <p:cNvPr id="209" name="Google Shape;209;p33"/>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Importance of Cyber Security</a:t>
            </a:r>
            <a:endParaRPr>
              <a:solidFill>
                <a:srgbClr val="08170F"/>
              </a:solidFill>
              <a:latin typeface="Krona One"/>
              <a:ea typeface="Krona One"/>
              <a:cs typeface="Krona One"/>
              <a:sym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13"/>
        <p:cNvGrpSpPr/>
        <p:nvPr/>
      </p:nvGrpSpPr>
      <p:grpSpPr>
        <a:xfrm>
          <a:off x="0" y="0"/>
          <a:ext cx="0" cy="0"/>
          <a:chOff x="0" y="0"/>
          <a:chExt cx="0" cy="0"/>
        </a:xfrm>
      </p:grpSpPr>
      <p:pic>
        <p:nvPicPr>
          <p:cNvPr id="214" name="Google Shape;214;p34"/>
          <p:cNvPicPr preferRelativeResize="0">
            <a:picLocks noGrp="1"/>
          </p:cNvPicPr>
          <p:nvPr>
            <p:ph type="pic" idx="2"/>
          </p:nvPr>
        </p:nvPicPr>
        <p:blipFill rotWithShape="1">
          <a:blip r:embed="rId3">
            <a:alphaModFix/>
          </a:blip>
          <a:srcRect l="32665" r="32665"/>
          <a:stretch/>
        </p:blipFill>
        <p:spPr>
          <a:xfrm>
            <a:off x="5711663" y="0"/>
            <a:ext cx="3432300" cy="5143500"/>
          </a:xfrm>
          <a:prstGeom prst="roundRect">
            <a:avLst>
              <a:gd name="adj" fmla="val 16667"/>
            </a:avLst>
          </a:prstGeom>
        </p:spPr>
      </p:pic>
      <p:sp>
        <p:nvSpPr>
          <p:cNvPr id="215" name="Google Shape;215;p34"/>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Scope of Cyber Security</a:t>
            </a:r>
            <a:endParaRPr>
              <a:solidFill>
                <a:srgbClr val="08170F"/>
              </a:solidFill>
              <a:latin typeface="Krona One"/>
              <a:ea typeface="Krona One"/>
              <a:cs typeface="Krona One"/>
              <a:sym typeface="Krona One"/>
            </a:endParaRPr>
          </a:p>
        </p:txBody>
      </p:sp>
      <p:sp>
        <p:nvSpPr>
          <p:cNvPr id="216" name="Google Shape;216;p34"/>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It involves protecting not only computers and networks but also mobile devices, IoT devices, and cloud-based systems.</a:t>
            </a:r>
            <a:endParaRPr>
              <a:solidFill>
                <a:srgbClr val="233E30"/>
              </a:solidFill>
              <a:latin typeface="Roboto Medium"/>
              <a:ea typeface="Roboto Medium"/>
              <a:cs typeface="Roboto Medium"/>
              <a:sym typeface="Roboto Medium"/>
            </a:endParaRPr>
          </a:p>
        </p:txBody>
      </p:sp>
      <p:sp>
        <p:nvSpPr>
          <p:cNvPr id="217" name="Google Shape;217;p34"/>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Cyber security encompasses various domains, including network security, information security, application security, and more.</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680111" y="0"/>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dirty="0"/>
              <a:t>Tools We use For Hacking</a:t>
            </a:r>
            <a:endParaRPr dirty="0"/>
          </a:p>
        </p:txBody>
      </p:sp>
      <p:sp>
        <p:nvSpPr>
          <p:cNvPr id="344" name="Google Shape;344;p29"/>
          <p:cNvSpPr txBox="1">
            <a:spLocks noGrp="1"/>
          </p:cNvSpPr>
          <p:nvPr>
            <p:ph type="body" idx="1"/>
          </p:nvPr>
        </p:nvSpPr>
        <p:spPr>
          <a:xfrm>
            <a:off x="178420" y="726901"/>
            <a:ext cx="8876370" cy="41796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Kali Linux</a:t>
            </a:r>
          </a:p>
          <a:p>
            <a:pPr marL="0" lvl="0" indent="0" algn="ctr" rtl="0">
              <a:spcBef>
                <a:spcPts val="0"/>
              </a:spcBef>
              <a:spcAft>
                <a:spcPts val="0"/>
              </a:spcAft>
              <a:buNone/>
            </a:pPr>
            <a:r>
              <a:rPr lang="en-US" dirty="0"/>
              <a:t>Kali Linux is a dedicated Linux distribution designed for penetration testing and security research. It features a comprehensive suite of tools for tasks like network analysis and vulnerability scanning, and it supports a wide range of devices including desktops and ARM-based devices like the Raspberry Pi.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err="1"/>
              <a:t>Termux</a:t>
            </a:r>
            <a:endParaRPr lang="en-US" dirty="0"/>
          </a:p>
          <a:p>
            <a:pPr marL="0" lvl="0" indent="0" algn="ctr" rtl="0">
              <a:spcBef>
                <a:spcPts val="0"/>
              </a:spcBef>
              <a:spcAft>
                <a:spcPts val="0"/>
              </a:spcAft>
              <a:buNone/>
            </a:pPr>
            <a:r>
              <a:rPr lang="en-US" dirty="0" err="1"/>
              <a:t>Termux</a:t>
            </a:r>
            <a:r>
              <a:rPr lang="en-US" dirty="0"/>
              <a:t> is an Android app that offers a Linux terminal environment with extensive package management capabilities. It allows users to install and run a variety of programming languages and tools directly on their Android devices without needing root access. </a:t>
            </a:r>
            <a:r>
              <a:rPr lang="en-US" dirty="0" err="1"/>
              <a:t>Termux</a:t>
            </a:r>
            <a:r>
              <a:rPr lang="en-US" dirty="0"/>
              <a:t> also provides access to Android functions via the API, like sending SMS or accessing location services.</a:t>
            </a:r>
          </a:p>
          <a:p>
            <a:pPr marL="0" lvl="0" indent="0" algn="ctr" rtl="0">
              <a:spcBef>
                <a:spcPts val="0"/>
              </a:spcBef>
              <a:spcAft>
                <a:spcPts val="0"/>
              </a:spcAft>
              <a:buNone/>
            </a:pPr>
            <a:r>
              <a:rPr lang="en-US" dirty="0"/>
              <a:t>Also using tools like </a:t>
            </a:r>
            <a:r>
              <a:rPr lang="en-US" dirty="0" err="1"/>
              <a:t>Zphisher</a:t>
            </a:r>
            <a:r>
              <a:rPr lang="en-US" dirty="0"/>
              <a:t> is more successful on </a:t>
            </a:r>
            <a:r>
              <a:rPr lang="en-US" dirty="0" err="1"/>
              <a:t>termux</a:t>
            </a:r>
            <a:r>
              <a:rPr lang="en-US" dirty="0"/>
              <a:t> than Kali </a:t>
            </a:r>
            <a:r>
              <a:rPr lang="en-US" dirty="0" err="1"/>
              <a:t>linux</a:t>
            </a: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Overall </a:t>
            </a:r>
          </a:p>
          <a:p>
            <a:pPr marL="0" lvl="0" indent="0" algn="ctr" rtl="0">
              <a:spcBef>
                <a:spcPts val="0"/>
              </a:spcBef>
              <a:spcAft>
                <a:spcPts val="0"/>
              </a:spcAft>
              <a:buNone/>
            </a:pPr>
            <a:r>
              <a:rPr lang="en-US" dirty="0"/>
              <a:t>both Kali Linux and </a:t>
            </a:r>
            <a:r>
              <a:rPr lang="en-US" dirty="0" err="1"/>
              <a:t>Termux</a:t>
            </a:r>
            <a:r>
              <a:rPr lang="en-US" dirty="0"/>
              <a:t> provide specialized tools and environments tailored to different platforms (desktop and mobile, respectively) for advanced technical operations, particularly in programming and cybersecurity.</a:t>
            </a:r>
          </a:p>
        </p:txBody>
      </p:sp>
    </p:spTree>
    <p:extLst>
      <p:ext uri="{BB962C8B-B14F-4D97-AF65-F5344CB8AC3E}">
        <p14:creationId xmlns:p14="http://schemas.microsoft.com/office/powerpoint/2010/main" val="351710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717282" y="317641"/>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US" dirty="0"/>
              <a:t>Protecting Your Personal Data</a:t>
            </a:r>
          </a:p>
        </p:txBody>
      </p:sp>
      <p:sp>
        <p:nvSpPr>
          <p:cNvPr id="344" name="Google Shape;344;p29"/>
          <p:cNvSpPr txBox="1">
            <a:spLocks noGrp="1"/>
          </p:cNvSpPr>
          <p:nvPr>
            <p:ph type="body" idx="1"/>
          </p:nvPr>
        </p:nvSpPr>
        <p:spPr>
          <a:xfrm>
            <a:off x="523994" y="1181284"/>
            <a:ext cx="7679700" cy="34947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Personal data is any information that can be used to identify you, and it can exist both offline and online.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Many people think that if they don’t have any social media or online accounts set up, then they don’t have an online identity. This is not the case. If you use the web, you have an online identity.</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Offline Identity</a:t>
            </a:r>
          </a:p>
          <a:p>
            <a:pPr marL="0" lvl="0" indent="0" algn="l" rtl="0">
              <a:spcBef>
                <a:spcPts val="0"/>
              </a:spcBef>
              <a:spcAft>
                <a:spcPts val="0"/>
              </a:spcAft>
              <a:buNone/>
            </a:pPr>
            <a:r>
              <a:rPr lang="en-US" sz="1100" dirty="0"/>
              <a:t>Your offline identity is the real-life persona that you present on a daily basis at home, at school or at work. As a result,</a:t>
            </a:r>
          </a:p>
          <a:p>
            <a:pPr marL="0" lvl="0" indent="0" algn="l" rtl="0">
              <a:spcBef>
                <a:spcPts val="0"/>
              </a:spcBef>
              <a:spcAft>
                <a:spcPts val="0"/>
              </a:spcAft>
              <a:buNone/>
            </a:pPr>
            <a:r>
              <a:rPr lang="en-US" sz="1100" dirty="0"/>
              <a:t>family and friends know details about your personal life, including your full name, age and address.</a:t>
            </a:r>
          </a:p>
          <a:p>
            <a:pPr marL="0" lvl="0" indent="0" algn="l" rtl="0">
              <a:spcBef>
                <a:spcPts val="0"/>
              </a:spcBef>
              <a:spcAft>
                <a:spcPts val="0"/>
              </a:spcAft>
              <a:buNone/>
            </a:pPr>
            <a:r>
              <a:rPr lang="en-US" sz="1100" dirty="0"/>
              <a:t>It's important not to overlook the importance of securing your offline identity. Identity thieves can easily steal your data from right under your nose when you're not looking!</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Online identity</a:t>
            </a:r>
          </a:p>
          <a:p>
            <a:pPr marL="0" lvl="0" indent="0" algn="l" rtl="0">
              <a:spcBef>
                <a:spcPts val="0"/>
              </a:spcBef>
              <a:spcAft>
                <a:spcPts val="0"/>
              </a:spcAft>
              <a:buNone/>
            </a:pPr>
            <a:r>
              <a:rPr lang="en-US" sz="1100" dirty="0"/>
              <a:t>Your online identity is not just a name. It's who you are and how you present yourself to others online. It includes the</a:t>
            </a:r>
          </a:p>
          <a:p>
            <a:pPr marL="0" lvl="0" indent="0" algn="l" rtl="0">
              <a:spcBef>
                <a:spcPts val="0"/>
              </a:spcBef>
              <a:spcAft>
                <a:spcPts val="0"/>
              </a:spcAft>
              <a:buNone/>
            </a:pPr>
            <a:r>
              <a:rPr lang="en-US" sz="1100" dirty="0" err="1"/>
              <a:t>usermame</a:t>
            </a:r>
            <a:r>
              <a:rPr lang="en-US" sz="1100" dirty="0"/>
              <a:t> or alias you use for your online accounts, as well as the social identity you establish and portray on online</a:t>
            </a:r>
          </a:p>
          <a:p>
            <a:pPr marL="0" lvl="0" indent="0" algn="l" rtl="0">
              <a:spcBef>
                <a:spcPts val="0"/>
              </a:spcBef>
              <a:spcAft>
                <a:spcPts val="0"/>
              </a:spcAft>
              <a:buNone/>
            </a:pPr>
            <a:r>
              <a:rPr lang="en-US" sz="1100" dirty="0"/>
              <a:t>communities and websites.</a:t>
            </a:r>
          </a:p>
          <a:p>
            <a:pPr marL="0" lvl="0" indent="0" algn="l" rtl="0">
              <a:spcBef>
                <a:spcPts val="0"/>
              </a:spcBef>
              <a:spcAft>
                <a:spcPts val="0"/>
              </a:spcAft>
              <a:buNone/>
            </a:pPr>
            <a:r>
              <a:rPr lang="en-US" sz="1100" dirty="0"/>
              <a:t>You should take care to limit the amount of personal information you reveal through your online identity.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0"/>
          <p:cNvSpPr txBox="1">
            <a:spLocks noGrp="1"/>
          </p:cNvSpPr>
          <p:nvPr>
            <p:ph type="subTitle" idx="1"/>
          </p:nvPr>
        </p:nvSpPr>
        <p:spPr>
          <a:xfrm>
            <a:off x="383075" y="1378714"/>
            <a:ext cx="7753500" cy="407400"/>
          </a:xfrm>
          <a:prstGeom prst="rect">
            <a:avLst/>
          </a:prstGeom>
        </p:spPr>
        <p:txBody>
          <a:bodyPr spcFirstLastPara="1" wrap="square" lIns="91425" tIns="91425" rIns="91425" bIns="91425" anchor="t" anchorCtr="0">
            <a:noAutofit/>
          </a:bodyPr>
          <a:lstStyle/>
          <a:p>
            <a:pPr marL="457200" lvl="0" indent="-304800" algn="l" rtl="0">
              <a:lnSpc>
                <a:spcPct val="110000"/>
              </a:lnSpc>
              <a:spcBef>
                <a:spcPts val="0"/>
              </a:spcBef>
              <a:spcAft>
                <a:spcPts val="0"/>
              </a:spcAft>
              <a:buSzPts val="1200"/>
              <a:buChar char="●"/>
            </a:pPr>
            <a:r>
              <a:rPr lang="en-US" dirty="0"/>
              <a:t>It’s your first day on the job, and it’s time to choose a username for your online identity. Which of the following options would you choose?</a:t>
            </a:r>
          </a:p>
          <a:p>
            <a:pPr marL="152400" lvl="0" indent="0" algn="l" rtl="0">
              <a:lnSpc>
                <a:spcPct val="110000"/>
              </a:lnSpc>
              <a:spcBef>
                <a:spcPts val="0"/>
              </a:spcBef>
              <a:spcAft>
                <a:spcPts val="0"/>
              </a:spcAft>
              <a:buSzPts val="1200"/>
            </a:pPr>
            <a:endParaRPr lang="en-US" dirty="0"/>
          </a:p>
        </p:txBody>
      </p:sp>
      <p:sp>
        <p:nvSpPr>
          <p:cNvPr id="350" name="Google Shape;350;p30"/>
          <p:cNvSpPr txBox="1">
            <a:spLocks noGrp="1"/>
          </p:cNvSpPr>
          <p:nvPr>
            <p:ph type="title"/>
          </p:nvPr>
        </p:nvSpPr>
        <p:spPr>
          <a:xfrm>
            <a:off x="383075" y="603118"/>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Your Online Identity</a:t>
            </a:r>
          </a:p>
        </p:txBody>
      </p:sp>
      <p:pic>
        <p:nvPicPr>
          <p:cNvPr id="3" name="Picture 2">
            <a:extLst>
              <a:ext uri="{FF2B5EF4-FFF2-40B4-BE49-F238E27FC236}">
                <a16:creationId xmlns:a16="http://schemas.microsoft.com/office/drawing/2014/main" id="{5D93E43A-D56A-16D5-B0BB-F6EA0E60E2D8}"/>
              </a:ext>
            </a:extLst>
          </p:cNvPr>
          <p:cNvPicPr>
            <a:picLocks noChangeAspect="1"/>
          </p:cNvPicPr>
          <p:nvPr/>
        </p:nvPicPr>
        <p:blipFill>
          <a:blip r:embed="rId3"/>
          <a:stretch>
            <a:fillRect/>
          </a:stretch>
        </p:blipFill>
        <p:spPr>
          <a:xfrm>
            <a:off x="996175" y="2187589"/>
            <a:ext cx="6950927" cy="25478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subTitle" idx="1"/>
          </p:nvPr>
        </p:nvSpPr>
        <p:spPr>
          <a:xfrm>
            <a:off x="345904" y="243408"/>
            <a:ext cx="7753500" cy="407400"/>
          </a:xfrm>
          <a:prstGeom prst="rect">
            <a:avLst/>
          </a:prstGeom>
        </p:spPr>
        <p:txBody>
          <a:bodyPr spcFirstLastPara="1" wrap="square" lIns="91425" tIns="91425" rIns="91425" bIns="91425" anchor="t" anchorCtr="0">
            <a:noAutofit/>
          </a:bodyPr>
          <a:lstStyle/>
          <a:p>
            <a:pPr marL="152400" lvl="0" indent="0" algn="l" rtl="0">
              <a:lnSpc>
                <a:spcPct val="110000"/>
              </a:lnSpc>
              <a:spcBef>
                <a:spcPts val="0"/>
              </a:spcBef>
              <a:spcAft>
                <a:spcPts val="0"/>
              </a:spcAft>
              <a:buSzPts val="1200"/>
            </a:pPr>
            <a:r>
              <a:rPr lang="en-US" sz="1700" dirty="0"/>
              <a:t>Your Data</a:t>
            </a:r>
          </a:p>
          <a:p>
            <a:pPr marL="152400" lvl="0" indent="0" algn="l" rtl="0">
              <a:lnSpc>
                <a:spcPct val="110000"/>
              </a:lnSpc>
              <a:spcBef>
                <a:spcPts val="0"/>
              </a:spcBef>
              <a:spcAft>
                <a:spcPts val="0"/>
              </a:spcAft>
              <a:buSzPts val="1200"/>
            </a:pPr>
            <a:r>
              <a:rPr lang="en-US" dirty="0"/>
              <a:t>Personal data describes any information about you, including your name, social security number, driver license number, date and place of birth, your mother’s maiden name, and even pictures or messages that you exchange with family and friends.</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dirty="0"/>
              <a:t>Cybercriminals can use this sensitive information to identify and impersonate you, infringing on your privacy and potentially causing serious damage to your reputation.</a:t>
            </a:r>
          </a:p>
          <a:p>
            <a:pPr marL="152400" lvl="0" indent="0" algn="l" rtl="0">
              <a:lnSpc>
                <a:spcPct val="110000"/>
              </a:lnSpc>
              <a:spcBef>
                <a:spcPts val="0"/>
              </a:spcBef>
              <a:spcAft>
                <a:spcPts val="0"/>
              </a:spcAft>
              <a:buSzPts val="1200"/>
            </a:pPr>
            <a:endParaRPr lang="en-US" sz="1400" dirty="0"/>
          </a:p>
          <a:p>
            <a:pPr marL="152400" lvl="0" indent="0" algn="l" rtl="0">
              <a:lnSpc>
                <a:spcPct val="110000"/>
              </a:lnSpc>
              <a:spcBef>
                <a:spcPts val="0"/>
              </a:spcBef>
              <a:spcAft>
                <a:spcPts val="0"/>
              </a:spcAft>
              <a:buSzPts val="1200"/>
            </a:pPr>
            <a:r>
              <a:rPr lang="en-US" sz="1600" dirty="0"/>
              <a:t>Smart Devices</a:t>
            </a:r>
          </a:p>
          <a:p>
            <a:pPr marL="152400" lvl="0" indent="0" algn="l" rtl="0">
              <a:lnSpc>
                <a:spcPct val="110000"/>
              </a:lnSpc>
              <a:spcBef>
                <a:spcPts val="0"/>
              </a:spcBef>
              <a:spcAft>
                <a:spcPts val="0"/>
              </a:spcAft>
              <a:buSzPts val="1200"/>
            </a:pPr>
            <a:endParaRPr lang="en-US" sz="1600" dirty="0"/>
          </a:p>
          <a:p>
            <a:pPr marL="152400" lvl="0" indent="0" algn="l" rtl="0">
              <a:lnSpc>
                <a:spcPct val="110000"/>
              </a:lnSpc>
              <a:spcBef>
                <a:spcPts val="0"/>
              </a:spcBef>
              <a:spcAft>
                <a:spcPts val="0"/>
              </a:spcAft>
              <a:buSzPts val="1200"/>
            </a:pPr>
            <a:r>
              <a:rPr lang="en-US" dirty="0"/>
              <a:t>Consider how often you use your computing devices to access your personal data. Unless you have chosen to receive paper statements, you probably access digital copies of bank account statements via your bank’s website. And when paying a bill, it’s highly likely that you’ve transferred the required funds via a mobile banking app.</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dirty="0"/>
              <a:t>But besides allowing you to access your information, computing devices can now also generate information about you.</a:t>
            </a:r>
          </a:p>
          <a:p>
            <a:pPr marL="152400" lvl="0" indent="0" algn="l" rtl="0">
              <a:lnSpc>
                <a:spcPct val="110000"/>
              </a:lnSpc>
              <a:spcBef>
                <a:spcPts val="0"/>
              </a:spcBef>
              <a:spcAft>
                <a:spcPts val="0"/>
              </a:spcAft>
              <a:buSzPts val="1200"/>
            </a:pPr>
            <a:endParaRPr lang="en-US" dirty="0"/>
          </a:p>
          <a:p>
            <a:pPr marL="152400" lvl="0" indent="0" algn="l" rtl="0">
              <a:lnSpc>
                <a:spcPct val="110000"/>
              </a:lnSpc>
              <a:spcBef>
                <a:spcPts val="0"/>
              </a:spcBef>
              <a:spcAft>
                <a:spcPts val="0"/>
              </a:spcAft>
              <a:buSzPts val="1200"/>
            </a:pPr>
            <a:r>
              <a:rPr lang="en-US" dirty="0"/>
              <a:t>Wearable technologies such as smartwatches and activity trackers collect your data for clinical research, patient health monitoring, and fitness and wellbeing tracking. As the global fitness tracker market grows, so also does the risk to your personal data.</a:t>
            </a:r>
            <a:br>
              <a:rPr lang="en-US" dirty="0"/>
            </a:br>
            <a:endParaRPr lang="en-US" dirty="0"/>
          </a:p>
          <a:p>
            <a:pPr marL="152400" lvl="0" indent="0" algn="l" rtl="0">
              <a:lnSpc>
                <a:spcPct val="110000"/>
              </a:lnSpc>
              <a:spcBef>
                <a:spcPts val="0"/>
              </a:spcBef>
              <a:spcAft>
                <a:spcPts val="0"/>
              </a:spcAft>
              <a:buSzPts val="1200"/>
            </a:pPr>
            <a:endParaRPr lang="en-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32"/>
          <p:cNvPicPr preferRelativeResize="0">
            <a:picLocks noGrp="1"/>
          </p:cNvPicPr>
          <p:nvPr>
            <p:ph type="pic" idx="2"/>
          </p:nvPr>
        </p:nvPicPr>
        <p:blipFill>
          <a:blip r:embed="rId3"/>
          <a:srcRect l="16636" r="16636"/>
          <a:stretch/>
        </p:blipFill>
        <p:spPr>
          <a:xfrm>
            <a:off x="5782350" y="110350"/>
            <a:ext cx="3249000" cy="4869000"/>
          </a:xfrm>
          <a:prstGeom prst="roundRect">
            <a:avLst>
              <a:gd name="adj" fmla="val 16667"/>
            </a:avLst>
          </a:prstGeom>
        </p:spPr>
      </p:pic>
      <p:sp>
        <p:nvSpPr>
          <p:cNvPr id="363" name="Google Shape;363;p32"/>
          <p:cNvSpPr txBox="1">
            <a:spLocks noGrp="1"/>
          </p:cNvSpPr>
          <p:nvPr>
            <p:ph type="subTitle" idx="1"/>
          </p:nvPr>
        </p:nvSpPr>
        <p:spPr>
          <a:xfrm>
            <a:off x="620398" y="841387"/>
            <a:ext cx="4337400" cy="1964700"/>
          </a:xfrm>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SzPts val="1300"/>
            </a:pPr>
            <a:r>
              <a:rPr lang="en-US" dirty="0"/>
              <a:t>It might seem that information available online is free. But is privacy the price we pay for this digital convenience?</a:t>
            </a:r>
          </a:p>
          <a:p>
            <a:pPr marL="457200" lvl="0" indent="-311150" algn="l" rtl="0">
              <a:lnSpc>
                <a:spcPct val="110000"/>
              </a:lnSpc>
              <a:spcBef>
                <a:spcPts val="0"/>
              </a:spcBef>
              <a:spcAft>
                <a:spcPts val="0"/>
              </a:spcAft>
              <a:buSzPts val="1300"/>
              <a:buChar char="●"/>
            </a:pPr>
            <a:endParaRPr lang="en-US" dirty="0"/>
          </a:p>
          <a:p>
            <a:pPr marL="146050" lvl="0" indent="0" algn="l" rtl="0">
              <a:lnSpc>
                <a:spcPct val="110000"/>
              </a:lnSpc>
              <a:spcBef>
                <a:spcPts val="0"/>
              </a:spcBef>
              <a:spcAft>
                <a:spcPts val="0"/>
              </a:spcAft>
              <a:buSzPts val="1300"/>
            </a:pPr>
            <a:r>
              <a:rPr lang="en-US" dirty="0"/>
              <a:t>For example, social media companies generate the majority of their income by selling targeted advertising based on customer data that has been mined using algorithms or formulas. </a:t>
            </a:r>
          </a:p>
          <a:p>
            <a:pPr marL="146050" lvl="0" indent="0" algn="l" rtl="0">
              <a:lnSpc>
                <a:spcPct val="110000"/>
              </a:lnSpc>
              <a:spcBef>
                <a:spcPts val="0"/>
              </a:spcBef>
              <a:spcAft>
                <a:spcPts val="0"/>
              </a:spcAft>
              <a:buSzPts val="1300"/>
            </a:pPr>
            <a:r>
              <a:rPr lang="en-US" dirty="0"/>
              <a:t>Of course, these companies will argue that they are not ‘selling’ customer data, but ‘sharing’ customer data with their marketing partners.</a:t>
            </a:r>
          </a:p>
          <a:p>
            <a:pPr marL="457200" lvl="0" indent="-311150" algn="l" rtl="0">
              <a:lnSpc>
                <a:spcPct val="110000"/>
              </a:lnSpc>
              <a:spcBef>
                <a:spcPts val="0"/>
              </a:spcBef>
              <a:spcAft>
                <a:spcPts val="0"/>
              </a:spcAft>
              <a:buSzPts val="1300"/>
              <a:buChar char="●"/>
            </a:pPr>
            <a:endParaRPr lang="en-US" dirty="0"/>
          </a:p>
          <a:p>
            <a:pPr marL="146050" lvl="0" indent="0" algn="l" rtl="0">
              <a:lnSpc>
                <a:spcPct val="110000"/>
              </a:lnSpc>
              <a:spcBef>
                <a:spcPts val="0"/>
              </a:spcBef>
              <a:spcAft>
                <a:spcPts val="0"/>
              </a:spcAft>
              <a:buSzPts val="1300"/>
            </a:pPr>
            <a:br>
              <a:rPr lang="en-US" dirty="0"/>
            </a:br>
            <a:br>
              <a:rPr lang="en-US" dirty="0"/>
            </a:br>
            <a:endParaRPr lang="en-US" dirty="0"/>
          </a:p>
        </p:txBody>
      </p:sp>
    </p:spTree>
  </p:cSld>
  <p:clrMapOvr>
    <a:masterClrMapping/>
  </p:clrMapOvr>
</p:sld>
</file>

<file path=ppt/theme/theme1.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1177</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Roboto Medium</vt:lpstr>
      <vt:lpstr>Space Grotesk</vt:lpstr>
      <vt:lpstr>Calibri</vt:lpstr>
      <vt:lpstr>Lato Light</vt:lpstr>
      <vt:lpstr>Open Sans Medium</vt:lpstr>
      <vt:lpstr>Inter Medium</vt:lpstr>
      <vt:lpstr>Krona One</vt:lpstr>
      <vt:lpstr>Montserrat</vt:lpstr>
      <vt:lpstr>Poppins</vt:lpstr>
      <vt:lpstr>SlidesAI Regular - v1</vt:lpstr>
      <vt:lpstr>Introduction to Cyber Security</vt:lpstr>
      <vt:lpstr>Definition of Cyber Security</vt:lpstr>
      <vt:lpstr>Importance of Cyber Security</vt:lpstr>
      <vt:lpstr>Scope of Cyber Security</vt:lpstr>
      <vt:lpstr>Tools We use For Hacking</vt:lpstr>
      <vt:lpstr>Protecting Your Personal Data</vt:lpstr>
      <vt:lpstr>Your Online Identity</vt:lpstr>
      <vt:lpstr>PowerPoint Presentation</vt:lpstr>
      <vt:lpstr>PowerPoint Presentation</vt:lpstr>
      <vt:lpstr>What Do Hackers Want?</vt:lpstr>
      <vt:lpstr>Identity Theft</vt:lpstr>
      <vt:lpstr>Who Else Wants My Data?</vt:lpstr>
      <vt:lpstr>Thank you for your time 😊</vt:lpstr>
      <vt:lpstr>Next Lesson 😊  &gt; Types of Hackers &gt; Organizational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dc:title>
  <dc:creator>HUBLUD TECHNOLOGY</dc:creator>
  <cp:lastModifiedBy>HUBLUD TECHNOLOGY</cp:lastModifiedBy>
  <cp:revision>2</cp:revision>
  <dcterms:modified xsi:type="dcterms:W3CDTF">2024-05-13T23:06:57Z</dcterms:modified>
</cp:coreProperties>
</file>