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1"/>
  </p:notesMasterIdLst>
  <p:sldIdLst>
    <p:sldId id="258" r:id="rId2"/>
    <p:sldId id="272" r:id="rId3"/>
    <p:sldId id="264" r:id="rId4"/>
    <p:sldId id="265" r:id="rId5"/>
    <p:sldId id="267" r:id="rId6"/>
    <p:sldId id="268" r:id="rId7"/>
    <p:sldId id="269" r:id="rId8"/>
    <p:sldId id="271" r:id="rId9"/>
    <p:sldId id="262" r:id="rId10"/>
  </p:sldIdLst>
  <p:sldSz cx="9144000" cy="5143500" type="screen16x9"/>
  <p:notesSz cx="6858000" cy="9144000"/>
  <p:embeddedFontLst>
    <p:embeddedFont>
      <p:font typeface="Inter Medium" panose="020B0604020202020204" charset="0"/>
      <p:regular r:id="rId12"/>
      <p:bold r:id="rId13"/>
    </p:embeddedFont>
    <p:embeddedFont>
      <p:font typeface="Krona One" panose="020B0604020202020204" charset="0"/>
      <p:regular r:id="rId14"/>
    </p:embeddedFont>
    <p:embeddedFont>
      <p:font typeface="Lato Light" panose="020F0502020204030203" pitchFamily="34"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
      <p:font typeface="Open Sans Medium" panose="020B0604020202020204" charset="0"/>
      <p:regular r:id="rId23"/>
      <p:bold r:id="rId24"/>
      <p:italic r:id="rId25"/>
      <p:boldItalic r:id="rId26"/>
    </p:embeddedFont>
    <p:embeddedFont>
      <p:font typeface="Poppins" panose="00000800000000000000" pitchFamily="2" charset="0"/>
      <p:regular r:id="rId27"/>
      <p:bold r:id="rId28"/>
      <p:italic r:id="rId29"/>
      <p:boldItalic r:id="rId30"/>
    </p:embeddedFont>
    <p:embeddedFont>
      <p:font typeface="Roboto Medium" panose="02000000000000000000" pitchFamily="2" charset="0"/>
      <p:regular r:id="rId31"/>
      <p:bold r:id="rId32"/>
      <p:italic r:id="rId33"/>
      <p:boldItalic r:id="rId34"/>
    </p:embeddedFont>
    <p:embeddedFont>
      <p:font typeface="Space Grotesk"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theme" Target="theme/theme1.xml"/><Relationship Id="rId21" Type="http://schemas.openxmlformats.org/officeDocument/2006/relationships/font" Target="fonts/font10.fntdata"/><Relationship Id="rId34" Type="http://schemas.openxmlformats.org/officeDocument/2006/relationships/font" Target="fonts/font23.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SLIDES_API190553418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SLIDES_API190553418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SLIDES_API7324744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SLIDES_API7324744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475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SLIDES_API7324744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SLIDES_API7324744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SLIDES_API73247441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SLIDES_API73247441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SLIDES_API732474417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SLIDES_API732474417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SLIDES_API732474417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SLIDES_API732474417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SLIDES_API732474417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SLIDES_API732474417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SLIDES_API732474417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SLIDES_API732474417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SLIDES_API1905534188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SLIDES_API1905534188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_Introduction_Slide_1">
  <p:cSld name="TITLE_2">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6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6" name="Google Shape;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4"/>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sz="1300"/>
            </a:lvl1pPr>
            <a:lvl2pPr marL="914400" lvl="1" indent="-304800" algn="ctr">
              <a:spcBef>
                <a:spcPts val="0"/>
              </a:spcBef>
              <a:spcAft>
                <a:spcPts val="0"/>
              </a:spcAft>
              <a:buSzPts val="1200"/>
              <a:buChar char="○"/>
              <a:defRPr sz="1200"/>
            </a:lvl2pPr>
            <a:lvl3pPr marL="1371600" lvl="2" indent="-304800" algn="ctr">
              <a:spcBef>
                <a:spcPts val="0"/>
              </a:spcBef>
              <a:spcAft>
                <a:spcPts val="0"/>
              </a:spcAft>
              <a:buSzPts val="1200"/>
              <a:buChar char="■"/>
              <a:defRPr sz="1200"/>
            </a:lvl3pPr>
            <a:lvl4pPr marL="1828800" lvl="3" indent="-304800" algn="ctr">
              <a:spcBef>
                <a:spcPts val="0"/>
              </a:spcBef>
              <a:spcAft>
                <a:spcPts val="0"/>
              </a:spcAft>
              <a:buSzPts val="1200"/>
              <a:buChar char="●"/>
              <a:defRPr sz="1200"/>
            </a:lvl4pPr>
            <a:lvl5pPr marL="2286000" lvl="4" indent="-304800" algn="ctr">
              <a:spcBef>
                <a:spcPts val="0"/>
              </a:spcBef>
              <a:spcAft>
                <a:spcPts val="0"/>
              </a:spcAft>
              <a:buSzPts val="1200"/>
              <a:buChar char="○"/>
              <a:defRPr sz="1200"/>
            </a:lvl5pPr>
            <a:lvl6pPr marL="2743200" lvl="5" indent="-304800" algn="ctr">
              <a:spcBef>
                <a:spcPts val="0"/>
              </a:spcBef>
              <a:spcAft>
                <a:spcPts val="0"/>
              </a:spcAft>
              <a:buSzPts val="1200"/>
              <a:buChar char="■"/>
              <a:defRPr sz="1200"/>
            </a:lvl6pPr>
            <a:lvl7pPr marL="3200400" lvl="6" indent="-304800" algn="ctr">
              <a:spcBef>
                <a:spcPts val="0"/>
              </a:spcBef>
              <a:spcAft>
                <a:spcPts val="0"/>
              </a:spcAft>
              <a:buSzPts val="1200"/>
              <a:buChar char="●"/>
              <a:defRPr sz="1200"/>
            </a:lvl7pPr>
            <a:lvl8pPr marL="3657600" lvl="7" indent="-304800" algn="ctr">
              <a:spcBef>
                <a:spcPts val="0"/>
              </a:spcBef>
              <a:spcAft>
                <a:spcPts val="0"/>
              </a:spcAft>
              <a:buSzPts val="1200"/>
              <a:buChar char="○"/>
              <a:defRPr sz="1200"/>
            </a:lvl8pPr>
            <a:lvl9pPr marL="4114800" lvl="8" indent="-304800" algn="ctr">
              <a:spcBef>
                <a:spcPts val="0"/>
              </a:spcBef>
              <a:spcAft>
                <a:spcPts val="0"/>
              </a:spcAft>
              <a:buSzPts val="1200"/>
              <a:buChar char="■"/>
              <a:defRPr sz="12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oints 5_1">
  <p:cSld name="CUSTOM_2_1">
    <p:spTree>
      <p:nvGrpSpPr>
        <p:cNvPr id="1" name="Shape 151"/>
        <p:cNvGrpSpPr/>
        <p:nvPr/>
      </p:nvGrpSpPr>
      <p:grpSpPr>
        <a:xfrm>
          <a:off x="0" y="0"/>
          <a:ext cx="0" cy="0"/>
          <a:chOff x="0" y="0"/>
          <a:chExt cx="0" cy="0"/>
        </a:xfrm>
      </p:grpSpPr>
      <p:sp>
        <p:nvSpPr>
          <p:cNvPr id="152" name="Google Shape;152;p27"/>
          <p:cNvSpPr txBox="1">
            <a:spLocks noGrp="1"/>
          </p:cNvSpPr>
          <p:nvPr>
            <p:ph type="subTitle" idx="1"/>
          </p:nvPr>
        </p:nvSpPr>
        <p:spPr>
          <a:xfrm>
            <a:off x="6354875" y="1183150"/>
            <a:ext cx="2318400" cy="9951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153" name="Google Shape;153;p27"/>
          <p:cNvSpPr txBox="1">
            <a:spLocks noGrp="1"/>
          </p:cNvSpPr>
          <p:nvPr>
            <p:ph type="subTitle" idx="2"/>
          </p:nvPr>
        </p:nvSpPr>
        <p:spPr>
          <a:xfrm>
            <a:off x="6354875" y="2399350"/>
            <a:ext cx="2318400" cy="10479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154" name="Google Shape;154;p27"/>
          <p:cNvSpPr txBox="1">
            <a:spLocks noGrp="1"/>
          </p:cNvSpPr>
          <p:nvPr>
            <p:ph type="subTitle" idx="3"/>
          </p:nvPr>
        </p:nvSpPr>
        <p:spPr>
          <a:xfrm>
            <a:off x="456925" y="1278100"/>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55" name="Google Shape;155;p27"/>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56" name="Google Shape;156;p27"/>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grpSp>
        <p:nvGrpSpPr>
          <p:cNvPr id="157" name="Google Shape;157;p27"/>
          <p:cNvGrpSpPr/>
          <p:nvPr/>
        </p:nvGrpSpPr>
        <p:grpSpPr>
          <a:xfrm>
            <a:off x="3095387" y="1241947"/>
            <a:ext cx="2953226" cy="2951755"/>
            <a:chOff x="3102287" y="1429998"/>
            <a:chExt cx="2953226" cy="2951755"/>
          </a:xfrm>
        </p:grpSpPr>
        <p:sp>
          <p:nvSpPr>
            <p:cNvPr id="158" name="Google Shape;158;p27"/>
            <p:cNvSpPr/>
            <p:nvPr/>
          </p:nvSpPr>
          <p:spPr>
            <a:xfrm>
              <a:off x="4016728" y="1429998"/>
              <a:ext cx="1634040" cy="1193736"/>
            </a:xfrm>
            <a:custGeom>
              <a:avLst/>
              <a:gdLst/>
              <a:ahLst/>
              <a:cxnLst/>
              <a:rect l="l" t="t" r="r" b="b"/>
              <a:pathLst>
                <a:path w="21600" h="21010" extrusionOk="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159" name="Google Shape;159;p27"/>
            <p:cNvSpPr/>
            <p:nvPr/>
          </p:nvSpPr>
          <p:spPr>
            <a:xfrm>
              <a:off x="3102287" y="1570339"/>
              <a:ext cx="1038072" cy="1787832"/>
            </a:xfrm>
            <a:custGeom>
              <a:avLst/>
              <a:gdLst/>
              <a:ahLst/>
              <a:cxnLst/>
              <a:rect l="l" t="t" r="r" b="b"/>
              <a:pathLst>
                <a:path w="21156" h="21600" extrusionOk="0">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0" name="Google Shape;160;p27"/>
            <p:cNvSpPr/>
            <p:nvPr/>
          </p:nvSpPr>
          <p:spPr>
            <a:xfrm>
              <a:off x="3115511" y="3097809"/>
              <a:ext cx="1752732" cy="1245780"/>
            </a:xfrm>
            <a:custGeom>
              <a:avLst/>
              <a:gdLst/>
              <a:ahLst/>
              <a:cxnLst/>
              <a:rect l="l" t="t" r="r" b="b"/>
              <a:pathLst>
                <a:path w="21600" h="21600" extrusionOk="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1" name="Google Shape;161;p27"/>
            <p:cNvSpPr/>
            <p:nvPr/>
          </p:nvSpPr>
          <p:spPr>
            <a:xfrm>
              <a:off x="4311781" y="2799840"/>
              <a:ext cx="1526364" cy="1581913"/>
            </a:xfrm>
            <a:custGeom>
              <a:avLst/>
              <a:gdLst/>
              <a:ahLst/>
              <a:cxnLst/>
              <a:rect l="l" t="t" r="r" b="b"/>
              <a:pathLst>
                <a:path w="21600" h="21243" extrusionOk="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2" name="Google Shape;162;p27"/>
            <p:cNvSpPr/>
            <p:nvPr/>
          </p:nvSpPr>
          <p:spPr>
            <a:xfrm>
              <a:off x="4676823" y="1946286"/>
              <a:ext cx="1378690" cy="1668222"/>
            </a:xfrm>
            <a:custGeom>
              <a:avLst/>
              <a:gdLst/>
              <a:ahLst/>
              <a:cxnLst/>
              <a:rect l="l" t="t" r="r" b="b"/>
              <a:pathLst>
                <a:path w="21337" h="21600" extrusionOk="0">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163" name="Google Shape;163;p27"/>
            <p:cNvSpPr txBox="1"/>
            <p:nvPr/>
          </p:nvSpPr>
          <p:spPr>
            <a:xfrm>
              <a:off x="4444343" y="1670781"/>
              <a:ext cx="3123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01</a:t>
              </a:r>
              <a:endParaRPr sz="1600"/>
            </a:p>
          </p:txBody>
        </p:sp>
        <p:sp>
          <p:nvSpPr>
            <p:cNvPr id="164" name="Google Shape;164;p27"/>
            <p:cNvSpPr txBox="1"/>
            <p:nvPr/>
          </p:nvSpPr>
          <p:spPr>
            <a:xfrm>
              <a:off x="5443660" y="2500224"/>
              <a:ext cx="3606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02</a:t>
              </a:r>
              <a:endParaRPr sz="1600"/>
            </a:p>
          </p:txBody>
        </p:sp>
        <p:sp>
          <p:nvSpPr>
            <p:cNvPr id="165" name="Google Shape;165;p27"/>
            <p:cNvSpPr txBox="1"/>
            <p:nvPr/>
          </p:nvSpPr>
          <p:spPr>
            <a:xfrm>
              <a:off x="4929328" y="3709325"/>
              <a:ext cx="368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03</a:t>
              </a:r>
              <a:endParaRPr sz="1600"/>
            </a:p>
          </p:txBody>
        </p:sp>
        <p:sp>
          <p:nvSpPr>
            <p:cNvPr id="166" name="Google Shape;166;p27"/>
            <p:cNvSpPr txBox="1"/>
            <p:nvPr/>
          </p:nvSpPr>
          <p:spPr>
            <a:xfrm>
              <a:off x="3677557" y="3598802"/>
              <a:ext cx="386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04</a:t>
              </a:r>
              <a:endParaRPr sz="1600"/>
            </a:p>
          </p:txBody>
        </p:sp>
        <p:sp>
          <p:nvSpPr>
            <p:cNvPr id="167" name="Google Shape;167;p27"/>
            <p:cNvSpPr txBox="1"/>
            <p:nvPr/>
          </p:nvSpPr>
          <p:spPr>
            <a:xfrm>
              <a:off x="3395840" y="2345006"/>
              <a:ext cx="3804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05</a:t>
              </a:r>
              <a:endParaRPr sz="1600"/>
            </a:p>
          </p:txBody>
        </p:sp>
      </p:grpSp>
      <p:sp>
        <p:nvSpPr>
          <p:cNvPr id="168" name="Google Shape;168;p27"/>
          <p:cNvSpPr txBox="1">
            <a:spLocks noGrp="1"/>
          </p:cNvSpPr>
          <p:nvPr>
            <p:ph type="subTitle" idx="5"/>
          </p:nvPr>
        </p:nvSpPr>
        <p:spPr>
          <a:xfrm>
            <a:off x="6354875" y="3668350"/>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oints 4_3">
  <p:cSld name="CUSTOM_3_1">
    <p:spTree>
      <p:nvGrpSpPr>
        <p:cNvPr id="1" name="Shape 169"/>
        <p:cNvGrpSpPr/>
        <p:nvPr/>
      </p:nvGrpSpPr>
      <p:grpSpPr>
        <a:xfrm>
          <a:off x="0" y="0"/>
          <a:ext cx="0" cy="0"/>
          <a:chOff x="0" y="0"/>
          <a:chExt cx="0" cy="0"/>
        </a:xfrm>
      </p:grpSpPr>
      <p:sp>
        <p:nvSpPr>
          <p:cNvPr id="170" name="Google Shape;170;p28"/>
          <p:cNvSpPr txBox="1"/>
          <p:nvPr/>
        </p:nvSpPr>
        <p:spPr>
          <a:xfrm>
            <a:off x="563145"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01</a:t>
            </a:r>
            <a:endParaRPr sz="2000">
              <a:solidFill>
                <a:schemeClr val="accent4"/>
              </a:solidFill>
            </a:endParaRPr>
          </a:p>
        </p:txBody>
      </p:sp>
      <p:sp>
        <p:nvSpPr>
          <p:cNvPr id="171" name="Google Shape;171;p28"/>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72" name="Google Shape;172;p28"/>
          <p:cNvSpPr txBox="1">
            <a:spLocks noGrp="1"/>
          </p:cNvSpPr>
          <p:nvPr>
            <p:ph type="subTitle" idx="1"/>
          </p:nvPr>
        </p:nvSpPr>
        <p:spPr>
          <a:xfrm>
            <a:off x="1106375"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3" name="Google Shape;173;p28"/>
          <p:cNvSpPr txBox="1"/>
          <p:nvPr/>
        </p:nvSpPr>
        <p:spPr>
          <a:xfrm>
            <a:off x="4944270"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02</a:t>
            </a:r>
            <a:endParaRPr sz="2000">
              <a:solidFill>
                <a:schemeClr val="accent4"/>
              </a:solidFill>
            </a:endParaRPr>
          </a:p>
        </p:txBody>
      </p:sp>
      <p:sp>
        <p:nvSpPr>
          <p:cNvPr id="174" name="Google Shape;174;p28"/>
          <p:cNvSpPr txBox="1">
            <a:spLocks noGrp="1"/>
          </p:cNvSpPr>
          <p:nvPr>
            <p:ph type="subTitle" idx="2"/>
          </p:nvPr>
        </p:nvSpPr>
        <p:spPr>
          <a:xfrm>
            <a:off x="5487500"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5" name="Google Shape;175;p28"/>
          <p:cNvSpPr txBox="1"/>
          <p:nvPr/>
        </p:nvSpPr>
        <p:spPr>
          <a:xfrm>
            <a:off x="563145"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03</a:t>
            </a:r>
            <a:endParaRPr sz="2000">
              <a:solidFill>
                <a:schemeClr val="accent4"/>
              </a:solidFill>
            </a:endParaRPr>
          </a:p>
        </p:txBody>
      </p:sp>
      <p:sp>
        <p:nvSpPr>
          <p:cNvPr id="176" name="Google Shape;176;p28"/>
          <p:cNvSpPr txBox="1">
            <a:spLocks noGrp="1"/>
          </p:cNvSpPr>
          <p:nvPr>
            <p:ph type="subTitle" idx="3"/>
          </p:nvPr>
        </p:nvSpPr>
        <p:spPr>
          <a:xfrm>
            <a:off x="1106375"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7" name="Google Shape;177;p28"/>
          <p:cNvSpPr txBox="1"/>
          <p:nvPr/>
        </p:nvSpPr>
        <p:spPr>
          <a:xfrm>
            <a:off x="4944270"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04</a:t>
            </a:r>
            <a:endParaRPr sz="2000">
              <a:solidFill>
                <a:schemeClr val="accent4"/>
              </a:solidFill>
            </a:endParaRPr>
          </a:p>
        </p:txBody>
      </p:sp>
      <p:sp>
        <p:nvSpPr>
          <p:cNvPr id="178" name="Google Shape;178;p28"/>
          <p:cNvSpPr txBox="1">
            <a:spLocks noGrp="1"/>
          </p:cNvSpPr>
          <p:nvPr>
            <p:ph type="subTitle" idx="4"/>
          </p:nvPr>
        </p:nvSpPr>
        <p:spPr>
          <a:xfrm>
            <a:off x="5487500"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pos="1404">
          <p15:clr>
            <a:srgbClr val="E46962"/>
          </p15:clr>
        </p15:guide>
        <p15:guide id="2" orient="horz" pos="979">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A_Title_Body_1">
  <p:cSld name="TITLE_1">
    <p:spTree>
      <p:nvGrpSpPr>
        <p:cNvPr id="1" name="Shape 58"/>
        <p:cNvGrpSpPr/>
        <p:nvPr/>
      </p:nvGrpSpPr>
      <p:grpSpPr>
        <a:xfrm>
          <a:off x="0" y="0"/>
          <a:ext cx="0" cy="0"/>
          <a:chOff x="0" y="0"/>
          <a:chExt cx="0" cy="0"/>
        </a:xfrm>
      </p:grpSpPr>
      <p:sp>
        <p:nvSpPr>
          <p:cNvPr id="59" name="Google Shape;5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5"/>
          <p:cNvSpPr>
            <a:spLocks noGrp="1"/>
          </p:cNvSpPr>
          <p:nvPr>
            <p:ph type="pic" idx="2"/>
          </p:nvPr>
        </p:nvSpPr>
        <p:spPr>
          <a:xfrm>
            <a:off x="5711758" y="0"/>
            <a:ext cx="3432300" cy="5143500"/>
          </a:xfrm>
          <a:prstGeom prst="roundRect">
            <a:avLst>
              <a:gd name="adj" fmla="val 0"/>
            </a:avLst>
          </a:prstGeom>
          <a:noFill/>
          <a:ln>
            <a:noFill/>
          </a:ln>
        </p:spPr>
      </p:sp>
      <p:sp>
        <p:nvSpPr>
          <p:cNvPr id="61" name="Google Shape;61;p15"/>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62" name="Google Shape;62;p15"/>
          <p:cNvSpPr txBox="1">
            <a:spLocks noGrp="1"/>
          </p:cNvSpPr>
          <p:nvPr>
            <p:ph type="subTitle" idx="1"/>
          </p:nvPr>
        </p:nvSpPr>
        <p:spPr>
          <a:xfrm>
            <a:off x="642700" y="1562500"/>
            <a:ext cx="4337400" cy="19647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A_Title_Body_3">
  <p:cSld name="TITLE_1_1_1">
    <p:spTree>
      <p:nvGrpSpPr>
        <p:cNvPr id="1" name="Shape 94"/>
        <p:cNvGrpSpPr/>
        <p:nvPr/>
      </p:nvGrpSpPr>
      <p:grpSpPr>
        <a:xfrm>
          <a:off x="0" y="0"/>
          <a:ext cx="0" cy="0"/>
          <a:chOff x="0" y="0"/>
          <a:chExt cx="0" cy="0"/>
        </a:xfrm>
      </p:grpSpPr>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6" name="Google Shape;96;p20"/>
          <p:cNvSpPr txBox="1">
            <a:spLocks noGrp="1"/>
          </p:cNvSpPr>
          <p:nvPr>
            <p:ph type="subTitle" idx="1"/>
          </p:nvPr>
        </p:nvSpPr>
        <p:spPr>
          <a:xfrm>
            <a:off x="383075" y="1798300"/>
            <a:ext cx="24690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0"/>
          <p:cNvSpPr txBox="1">
            <a:spLocks noGrp="1"/>
          </p:cNvSpPr>
          <p:nvPr>
            <p:ph type="subTitle" idx="2"/>
          </p:nvPr>
        </p:nvSpPr>
        <p:spPr>
          <a:xfrm>
            <a:off x="3284763"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0"/>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99" name="Google Shape;99;p20"/>
          <p:cNvSpPr txBox="1">
            <a:spLocks noGrp="1"/>
          </p:cNvSpPr>
          <p:nvPr>
            <p:ph type="subTitle" idx="3"/>
          </p:nvPr>
        </p:nvSpPr>
        <p:spPr>
          <a:xfrm>
            <a:off x="6186450"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A_Title_Body_1_no_image">
  <p:cSld name="TITLE_1_1_1_2">
    <p:spTree>
      <p:nvGrpSpPr>
        <p:cNvPr id="1" name="Shape 100"/>
        <p:cNvGrpSpPr/>
        <p:nvPr/>
      </p:nvGrpSpPr>
      <p:grpSpPr>
        <a:xfrm>
          <a:off x="0" y="0"/>
          <a:ext cx="0" cy="0"/>
          <a:chOff x="0" y="0"/>
          <a:chExt cx="0" cy="0"/>
        </a:xfrm>
      </p:grpSpPr>
      <p:sp>
        <p:nvSpPr>
          <p:cNvPr id="101" name="Google Shape;10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2" name="Google Shape;102;p21"/>
          <p:cNvSpPr txBox="1">
            <a:spLocks noGrp="1"/>
          </p:cNvSpPr>
          <p:nvPr>
            <p:ph type="subTitle" idx="1"/>
          </p:nvPr>
        </p:nvSpPr>
        <p:spPr>
          <a:xfrm>
            <a:off x="383075" y="1631475"/>
            <a:ext cx="77535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21"/>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104"/>
        <p:cNvGrpSpPr/>
        <p:nvPr/>
      </p:nvGrpSpPr>
      <p:grpSpPr>
        <a:xfrm>
          <a:off x="0" y="0"/>
          <a:ext cx="0" cy="0"/>
          <a:chOff x="0" y="0"/>
          <a:chExt cx="0" cy="0"/>
        </a:xfrm>
      </p:grpSpPr>
      <p:sp>
        <p:nvSpPr>
          <p:cNvPr id="105" name="Google Shape;10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22"/>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6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10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oints 3_1">
  <p:cSld name="Default Slide_1">
    <p:spTree>
      <p:nvGrpSpPr>
        <p:cNvPr id="1" name="Shape 108"/>
        <p:cNvGrpSpPr/>
        <p:nvPr/>
      </p:nvGrpSpPr>
      <p:grpSpPr>
        <a:xfrm>
          <a:off x="0" y="0"/>
          <a:ext cx="0" cy="0"/>
          <a:chOff x="0" y="0"/>
          <a:chExt cx="0" cy="0"/>
        </a:xfrm>
      </p:grpSpPr>
      <p:sp>
        <p:nvSpPr>
          <p:cNvPr id="109" name="Google Shape;109;p24"/>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4"/>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11" name="Google Shape;111;p24"/>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4"/>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4"/>
          <p:cNvSpPr/>
          <p:nvPr/>
        </p:nvSpPr>
        <p:spPr>
          <a:xfrm>
            <a:off x="4097288" y="1312051"/>
            <a:ext cx="2066887" cy="2072038"/>
          </a:xfrm>
          <a:custGeom>
            <a:avLst/>
            <a:gdLst/>
            <a:ahLst/>
            <a:cxnLst/>
            <a:rect l="l" t="t" r="r" b="b"/>
            <a:pathLst>
              <a:path w="958" h="1016" extrusionOk="0">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4" name="Google Shape;114;p24"/>
          <p:cNvSpPr/>
          <p:nvPr/>
        </p:nvSpPr>
        <p:spPr>
          <a:xfrm>
            <a:off x="2979825" y="1320666"/>
            <a:ext cx="2197264" cy="1922987"/>
          </a:xfrm>
          <a:custGeom>
            <a:avLst/>
            <a:gdLst/>
            <a:ahLst/>
            <a:cxnLst/>
            <a:rect l="l" t="t" r="r" b="b"/>
            <a:pathLst>
              <a:path w="1018" h="943" extrusionOk="0">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5" name="Google Shape;115;p24"/>
          <p:cNvSpPr/>
          <p:nvPr/>
        </p:nvSpPr>
        <p:spPr>
          <a:xfrm>
            <a:off x="3522899" y="2126219"/>
            <a:ext cx="2201823" cy="2066006"/>
          </a:xfrm>
          <a:custGeom>
            <a:avLst/>
            <a:gdLst/>
            <a:ahLst/>
            <a:cxnLst/>
            <a:rect l="l" t="t" r="r" b="b"/>
            <a:pathLst>
              <a:path w="1020" h="1013" extrusionOk="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6" name="Google Shape;116;p24"/>
          <p:cNvSpPr txBox="1"/>
          <p:nvPr/>
        </p:nvSpPr>
        <p:spPr>
          <a:xfrm>
            <a:off x="3437328" y="17374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117" name="Google Shape;117;p24"/>
          <p:cNvSpPr txBox="1"/>
          <p:nvPr/>
        </p:nvSpPr>
        <p:spPr>
          <a:xfrm>
            <a:off x="5422878" y="21883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118" name="Google Shape;118;p24"/>
          <p:cNvSpPr txBox="1"/>
          <p:nvPr/>
        </p:nvSpPr>
        <p:spPr>
          <a:xfrm>
            <a:off x="3969528" y="34050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oints 4_1">
  <p:cSld name="CUSTOM_1">
    <p:spTree>
      <p:nvGrpSpPr>
        <p:cNvPr id="1" name="Shape 119"/>
        <p:cNvGrpSpPr/>
        <p:nvPr/>
      </p:nvGrpSpPr>
      <p:grpSpPr>
        <a:xfrm>
          <a:off x="0" y="0"/>
          <a:ext cx="0" cy="0"/>
          <a:chOff x="0" y="0"/>
          <a:chExt cx="0" cy="0"/>
        </a:xfrm>
      </p:grpSpPr>
      <p:sp>
        <p:nvSpPr>
          <p:cNvPr id="120" name="Google Shape;120;p25"/>
          <p:cNvSpPr/>
          <p:nvPr/>
        </p:nvSpPr>
        <p:spPr>
          <a:xfrm>
            <a:off x="3036788" y="1364028"/>
            <a:ext cx="1519962" cy="1966570"/>
          </a:xfrm>
          <a:custGeom>
            <a:avLst/>
            <a:gdLst/>
            <a:ahLst/>
            <a:cxnLst/>
            <a:rect l="l" t="t" r="r" b="b"/>
            <a:pathLst>
              <a:path w="4983482" h="6447770" extrusionOk="0">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1" name="Google Shape;121;p25"/>
          <p:cNvSpPr/>
          <p:nvPr/>
        </p:nvSpPr>
        <p:spPr>
          <a:xfrm>
            <a:off x="4138040" y="1363675"/>
            <a:ext cx="1966570" cy="1519962"/>
          </a:xfrm>
          <a:custGeom>
            <a:avLst/>
            <a:gdLst/>
            <a:ahLst/>
            <a:cxnLst/>
            <a:rect l="l" t="t" r="r" b="b"/>
            <a:pathLst>
              <a:path w="6447769" h="4983482" extrusionOk="0">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2" name="Google Shape;122;p25"/>
          <p:cNvSpPr/>
          <p:nvPr/>
        </p:nvSpPr>
        <p:spPr>
          <a:xfrm>
            <a:off x="3037141" y="2911624"/>
            <a:ext cx="1966570" cy="1519962"/>
          </a:xfrm>
          <a:custGeom>
            <a:avLst/>
            <a:gdLst/>
            <a:ahLst/>
            <a:cxnLst/>
            <a:rect l="l" t="t" r="r" b="b"/>
            <a:pathLst>
              <a:path w="6447771" h="4983481" extrusionOk="0">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3" name="Google Shape;123;p25"/>
          <p:cNvSpPr/>
          <p:nvPr/>
        </p:nvSpPr>
        <p:spPr>
          <a:xfrm>
            <a:off x="4585148" y="2464634"/>
            <a:ext cx="1519961" cy="1966570"/>
          </a:xfrm>
          <a:custGeom>
            <a:avLst/>
            <a:gdLst/>
            <a:ahLst/>
            <a:cxnLst/>
            <a:rect l="l" t="t" r="r" b="b"/>
            <a:pathLst>
              <a:path w="4983480" h="6447772" extrusionOk="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4" name="Google Shape;124;p25"/>
          <p:cNvSpPr txBox="1">
            <a:spLocks noGrp="1"/>
          </p:cNvSpPr>
          <p:nvPr>
            <p:ph type="subTitle" idx="1"/>
          </p:nvPr>
        </p:nvSpPr>
        <p:spPr>
          <a:xfrm>
            <a:off x="467425" y="139497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5"/>
          <p:cNvSpPr txBox="1"/>
          <p:nvPr/>
        </p:nvSpPr>
        <p:spPr>
          <a:xfrm>
            <a:off x="32401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126" name="Google Shape;126;p25"/>
          <p:cNvSpPr txBox="1"/>
          <p:nvPr/>
        </p:nvSpPr>
        <p:spPr>
          <a:xfrm>
            <a:off x="4305541" y="16118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127" name="Google Shape;127;p25"/>
          <p:cNvSpPr txBox="1"/>
          <p:nvPr/>
        </p:nvSpPr>
        <p:spPr>
          <a:xfrm>
            <a:off x="54216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
        <p:nvSpPr>
          <p:cNvPr id="128" name="Google Shape;128;p25"/>
          <p:cNvSpPr txBox="1"/>
          <p:nvPr/>
        </p:nvSpPr>
        <p:spPr>
          <a:xfrm>
            <a:off x="4305541" y="38172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04</a:t>
            </a:r>
            <a:endParaRPr sz="500" b="1">
              <a:latin typeface="Montserrat"/>
              <a:ea typeface="Montserrat"/>
              <a:cs typeface="Montserrat"/>
              <a:sym typeface="Montserrat"/>
            </a:endParaRPr>
          </a:p>
        </p:txBody>
      </p:sp>
      <p:sp>
        <p:nvSpPr>
          <p:cNvPr id="129" name="Google Shape;129;p25"/>
          <p:cNvSpPr txBox="1">
            <a:spLocks noGrp="1"/>
          </p:cNvSpPr>
          <p:nvPr>
            <p:ph type="subTitle" idx="2"/>
          </p:nvPr>
        </p:nvSpPr>
        <p:spPr>
          <a:xfrm>
            <a:off x="467425" y="309642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25"/>
          <p:cNvSpPr txBox="1">
            <a:spLocks noGrp="1"/>
          </p:cNvSpPr>
          <p:nvPr>
            <p:ph type="subTitle" idx="3"/>
          </p:nvPr>
        </p:nvSpPr>
        <p:spPr>
          <a:xfrm>
            <a:off x="6302925" y="139497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25"/>
          <p:cNvSpPr txBox="1">
            <a:spLocks noGrp="1"/>
          </p:cNvSpPr>
          <p:nvPr>
            <p:ph type="subTitle" idx="4"/>
          </p:nvPr>
        </p:nvSpPr>
        <p:spPr>
          <a:xfrm>
            <a:off x="6302925" y="309642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25"/>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oints 4_2">
  <p:cSld name="CUSTOM_2">
    <p:spTree>
      <p:nvGrpSpPr>
        <p:cNvPr id="1" name="Shape 133"/>
        <p:cNvGrpSpPr/>
        <p:nvPr/>
      </p:nvGrpSpPr>
      <p:grpSpPr>
        <a:xfrm>
          <a:off x="0" y="0"/>
          <a:ext cx="0" cy="0"/>
          <a:chOff x="0" y="0"/>
          <a:chExt cx="0" cy="0"/>
        </a:xfrm>
      </p:grpSpPr>
      <p:sp>
        <p:nvSpPr>
          <p:cNvPr id="134" name="Google Shape;134;p26"/>
          <p:cNvSpPr/>
          <p:nvPr/>
        </p:nvSpPr>
        <p:spPr>
          <a:xfrm>
            <a:off x="3734770" y="1278900"/>
            <a:ext cx="1658390" cy="1638576"/>
          </a:xfrm>
          <a:custGeom>
            <a:avLst/>
            <a:gdLst/>
            <a:ahLst/>
            <a:cxnLst/>
            <a:rect l="l" t="t" r="r" b="b"/>
            <a:pathLst>
              <a:path w="21429" h="20851" extrusionOk="0">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5" name="Google Shape;135;p26"/>
          <p:cNvSpPr txBox="1">
            <a:spLocks noGrp="1"/>
          </p:cNvSpPr>
          <p:nvPr>
            <p:ph type="subTitle" idx="1"/>
          </p:nvPr>
        </p:nvSpPr>
        <p:spPr>
          <a:xfrm>
            <a:off x="6368675" y="1394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6"/>
          <p:cNvSpPr/>
          <p:nvPr/>
        </p:nvSpPr>
        <p:spPr>
          <a:xfrm>
            <a:off x="2902137" y="2119803"/>
            <a:ext cx="1623326" cy="1665656"/>
          </a:xfrm>
          <a:custGeom>
            <a:avLst/>
            <a:gdLst/>
            <a:ahLst/>
            <a:cxnLst/>
            <a:rect l="l" t="t" r="r" b="b"/>
            <a:pathLst>
              <a:path w="21501" h="20867" extrusionOk="0">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7" name="Google Shape;137;p26"/>
          <p:cNvSpPr/>
          <p:nvPr/>
        </p:nvSpPr>
        <p:spPr>
          <a:xfrm>
            <a:off x="4601972" y="2120103"/>
            <a:ext cx="1639864" cy="1665623"/>
          </a:xfrm>
          <a:custGeom>
            <a:avLst/>
            <a:gdLst/>
            <a:ahLst/>
            <a:cxnLst/>
            <a:rect l="l" t="t" r="r" b="b"/>
            <a:pathLst>
              <a:path w="21467" h="21208" extrusionOk="0">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38" name="Google Shape;138;p26"/>
          <p:cNvSpPr/>
          <p:nvPr/>
        </p:nvSpPr>
        <p:spPr>
          <a:xfrm>
            <a:off x="3733047" y="2990677"/>
            <a:ext cx="1662404" cy="1639761"/>
          </a:xfrm>
          <a:custGeom>
            <a:avLst/>
            <a:gdLst/>
            <a:ahLst/>
            <a:cxnLst/>
            <a:rect l="l" t="t" r="r" b="b"/>
            <a:pathLst>
              <a:path w="21501" h="21446" extrusionOk="0">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9" name="Google Shape;139;p26"/>
          <p:cNvSpPr/>
          <p:nvPr/>
        </p:nvSpPr>
        <p:spPr>
          <a:xfrm>
            <a:off x="3736306" y="1917865"/>
            <a:ext cx="423758" cy="316332"/>
          </a:xfrm>
          <a:custGeom>
            <a:avLst/>
            <a:gdLst/>
            <a:ahLst/>
            <a:cxnLst/>
            <a:rect l="l" t="t" r="r" b="b"/>
            <a:pathLst>
              <a:path w="21579" h="21600" extrusionOk="0">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0" name="Google Shape;140;p26"/>
          <p:cNvSpPr/>
          <p:nvPr/>
        </p:nvSpPr>
        <p:spPr>
          <a:xfrm>
            <a:off x="3532785" y="3357930"/>
            <a:ext cx="325512" cy="426509"/>
          </a:xfrm>
          <a:custGeom>
            <a:avLst/>
            <a:gdLst/>
            <a:ahLst/>
            <a:cxnLst/>
            <a:rect l="l" t="t" r="r" b="b"/>
            <a:pathLst>
              <a:path w="21600" h="21579" extrusionOk="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1" name="Google Shape;141;p26"/>
          <p:cNvSpPr/>
          <p:nvPr/>
        </p:nvSpPr>
        <p:spPr>
          <a:xfrm>
            <a:off x="4965248" y="3654331"/>
            <a:ext cx="427165" cy="337446"/>
          </a:xfrm>
          <a:custGeom>
            <a:avLst/>
            <a:gdLst/>
            <a:ahLst/>
            <a:cxnLst/>
            <a:rect l="l" t="t" r="r" b="b"/>
            <a:pathLst>
              <a:path w="21574" h="21600" extrusionOk="0">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2" name="Google Shape;142;p26"/>
          <p:cNvSpPr/>
          <p:nvPr/>
        </p:nvSpPr>
        <p:spPr>
          <a:xfrm>
            <a:off x="5263221" y="2119823"/>
            <a:ext cx="332640" cy="436981"/>
          </a:xfrm>
          <a:custGeom>
            <a:avLst/>
            <a:gdLst/>
            <a:ahLst/>
            <a:cxnLst/>
            <a:rect l="l" t="t" r="r" b="b"/>
            <a:pathLst>
              <a:path w="21600" h="21566" extrusionOk="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3" name="Google Shape;143;p26"/>
          <p:cNvSpPr txBox="1"/>
          <p:nvPr/>
        </p:nvSpPr>
        <p:spPr>
          <a:xfrm>
            <a:off x="4418481" y="1943276"/>
            <a:ext cx="3207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dk2"/>
                </a:solidFill>
                <a:latin typeface="Montserrat"/>
                <a:ea typeface="Montserrat"/>
                <a:cs typeface="Montserrat"/>
                <a:sym typeface="Montserrat"/>
              </a:rPr>
              <a:t>01</a:t>
            </a:r>
            <a:endParaRPr sz="1500" b="1">
              <a:solidFill>
                <a:schemeClr val="dk2"/>
              </a:solidFill>
              <a:latin typeface="Montserrat"/>
              <a:ea typeface="Montserrat"/>
              <a:cs typeface="Montserrat"/>
              <a:sym typeface="Montserrat"/>
            </a:endParaRPr>
          </a:p>
        </p:txBody>
      </p:sp>
      <p:sp>
        <p:nvSpPr>
          <p:cNvPr id="144" name="Google Shape;144;p26"/>
          <p:cNvSpPr txBox="1"/>
          <p:nvPr/>
        </p:nvSpPr>
        <p:spPr>
          <a:xfrm>
            <a:off x="4387426" y="3677818"/>
            <a:ext cx="3783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dk2"/>
                </a:solidFill>
                <a:latin typeface="Montserrat"/>
                <a:ea typeface="Montserrat"/>
                <a:cs typeface="Montserrat"/>
                <a:sym typeface="Montserrat"/>
              </a:rPr>
              <a:t>03</a:t>
            </a:r>
            <a:endParaRPr sz="1500" b="1">
              <a:solidFill>
                <a:schemeClr val="dk2"/>
              </a:solidFill>
              <a:latin typeface="Montserrat"/>
              <a:ea typeface="Montserrat"/>
              <a:cs typeface="Montserrat"/>
              <a:sym typeface="Montserrat"/>
            </a:endParaRPr>
          </a:p>
        </p:txBody>
      </p:sp>
      <p:sp>
        <p:nvSpPr>
          <p:cNvPr id="145" name="Google Shape;145;p26"/>
          <p:cNvSpPr txBox="1"/>
          <p:nvPr/>
        </p:nvSpPr>
        <p:spPr>
          <a:xfrm>
            <a:off x="5244434" y="2819875"/>
            <a:ext cx="3702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dk2"/>
                </a:solidFill>
                <a:latin typeface="Montserrat"/>
                <a:ea typeface="Montserrat"/>
                <a:cs typeface="Montserrat"/>
                <a:sym typeface="Montserrat"/>
              </a:rPr>
              <a:t>02</a:t>
            </a:r>
            <a:endParaRPr sz="1500" b="1">
              <a:solidFill>
                <a:schemeClr val="dk2"/>
              </a:solidFill>
              <a:latin typeface="Montserrat"/>
              <a:ea typeface="Montserrat"/>
              <a:cs typeface="Montserrat"/>
              <a:sym typeface="Montserrat"/>
            </a:endParaRPr>
          </a:p>
        </p:txBody>
      </p:sp>
      <p:sp>
        <p:nvSpPr>
          <p:cNvPr id="146" name="Google Shape;146;p26"/>
          <p:cNvSpPr txBox="1"/>
          <p:nvPr/>
        </p:nvSpPr>
        <p:spPr>
          <a:xfrm>
            <a:off x="3497093" y="2819875"/>
            <a:ext cx="3969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dk2"/>
                </a:solidFill>
                <a:latin typeface="Montserrat"/>
                <a:ea typeface="Montserrat"/>
                <a:cs typeface="Montserrat"/>
                <a:sym typeface="Montserrat"/>
              </a:rPr>
              <a:t>04</a:t>
            </a:r>
            <a:endParaRPr sz="1500" b="1">
              <a:solidFill>
                <a:schemeClr val="dk2"/>
              </a:solidFill>
              <a:latin typeface="Montserrat"/>
              <a:ea typeface="Montserrat"/>
              <a:cs typeface="Montserrat"/>
              <a:sym typeface="Montserrat"/>
            </a:endParaRPr>
          </a:p>
        </p:txBody>
      </p:sp>
      <p:sp>
        <p:nvSpPr>
          <p:cNvPr id="147" name="Google Shape;147;p26"/>
          <p:cNvSpPr txBox="1">
            <a:spLocks noGrp="1"/>
          </p:cNvSpPr>
          <p:nvPr>
            <p:ph type="subTitle" idx="2"/>
          </p:nvPr>
        </p:nvSpPr>
        <p:spPr>
          <a:xfrm>
            <a:off x="6368675" y="3321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26"/>
          <p:cNvSpPr txBox="1">
            <a:spLocks noGrp="1"/>
          </p:cNvSpPr>
          <p:nvPr>
            <p:ph type="subTitle" idx="3"/>
          </p:nvPr>
        </p:nvSpPr>
        <p:spPr>
          <a:xfrm>
            <a:off x="470725" y="1394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49" name="Google Shape;149;p26"/>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50" name="Google Shape;150;p26"/>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566250" y="445025"/>
            <a:ext cx="80115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600"/>
              <a:buFont typeface="Space Grotesk"/>
              <a:buNone/>
              <a:defRPr sz="2600" b="1">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9pPr>
          </a:lstStyle>
          <a:p>
            <a:endParaRPr/>
          </a:p>
        </p:txBody>
      </p:sp>
      <p:sp>
        <p:nvSpPr>
          <p:cNvPr id="52" name="Google Shape;52;p13"/>
          <p:cNvSpPr txBox="1">
            <a:spLocks noGrp="1"/>
          </p:cNvSpPr>
          <p:nvPr>
            <p:ph type="body" idx="1"/>
          </p:nvPr>
        </p:nvSpPr>
        <p:spPr>
          <a:xfrm>
            <a:off x="566250" y="1377275"/>
            <a:ext cx="8011500" cy="3191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marL="914400" lvl="1"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2pPr>
            <a:lvl3pPr marL="1371600" lvl="2"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3pPr>
            <a:lvl4pPr marL="1828800" lvl="3"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4pPr>
            <a:lvl5pPr marL="2286000" lvl="4"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5pPr>
            <a:lvl6pPr marL="2743200" lvl="5"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6pPr>
            <a:lvl7pPr marL="3200400" lvl="6"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7pPr>
            <a:lvl8pPr marL="3657600" lvl="7"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8pPr>
            <a:lvl9pPr marL="4114800" lvl="8"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9pPr>
          </a:lstStyle>
          <a:p>
            <a:endParaRPr/>
          </a:p>
        </p:txBody>
      </p:sp>
      <p:sp>
        <p:nvSpPr>
          <p:cNvPr id="53" name="Google Shape;53;p13"/>
          <p:cNvSpPr txBox="1">
            <a:spLocks noGrp="1"/>
          </p:cNvSpPr>
          <p:nvPr>
            <p:ph type="sldNum" idx="12"/>
          </p:nvPr>
        </p:nvSpPr>
        <p:spPr>
          <a:xfrm>
            <a:off x="80290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ideo" Target="https://www.youtube.com/embed/q1SNqjvOBYU?feature=oembed" TargetMode="Externa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8170F"/>
                </a:solidFill>
                <a:latin typeface="Krona One"/>
                <a:ea typeface="Krona One"/>
                <a:cs typeface="Krona One"/>
                <a:sym typeface="Krona One"/>
              </a:rPr>
              <a:t>Cyber Attackers</a:t>
            </a:r>
            <a:endParaRPr dirty="0">
              <a:solidFill>
                <a:srgbClr val="08170F"/>
              </a:solidFill>
              <a:latin typeface="Krona One"/>
              <a:ea typeface="Krona One"/>
              <a:cs typeface="Krona One"/>
              <a:sym typeface="Krona One"/>
            </a:endParaRPr>
          </a:p>
        </p:txBody>
      </p:sp>
      <p:sp>
        <p:nvSpPr>
          <p:cNvPr id="194" name="Google Shape;194;p31"/>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endParaRPr lang="en-US" dirty="0">
              <a:solidFill>
                <a:srgbClr val="233E30"/>
              </a:solidFill>
              <a:latin typeface="Roboto Medium"/>
              <a:ea typeface="Roboto Medium"/>
              <a:cs typeface="Roboto Medium"/>
              <a:sym typeface="Roboto Medium"/>
            </a:endParaRPr>
          </a:p>
          <a:p>
            <a:pPr marL="0" lvl="0" indent="0" algn="ctr" rtl="0">
              <a:spcBef>
                <a:spcPts val="0"/>
              </a:spcBef>
              <a:spcAft>
                <a:spcPts val="1200"/>
              </a:spcAft>
              <a:buNone/>
            </a:pPr>
            <a:r>
              <a:rPr lang="en-US" dirty="0">
                <a:solidFill>
                  <a:srgbClr val="233E30"/>
                </a:solidFill>
                <a:latin typeface="Roboto Medium"/>
                <a:ea typeface="Roboto Medium"/>
                <a:cs typeface="Roboto Medium"/>
                <a:sym typeface="Roboto Medium"/>
              </a:rPr>
              <a:t>Attackers are individuals or groups who attempt to exploit vulnerability for personal or financial gain. As we’ve already seen, they are interested in everything, from credit cards to product designs!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9"/>
          <p:cNvSpPr txBox="1">
            <a:spLocks noGrp="1"/>
          </p:cNvSpPr>
          <p:nvPr>
            <p:ph type="title"/>
          </p:nvPr>
        </p:nvSpPr>
        <p:spPr>
          <a:xfrm>
            <a:off x="680111" y="0"/>
            <a:ext cx="7679700" cy="7269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 sz="2000" dirty="0"/>
              <a:t>QUIZ – What Color is my hat ? (White/Grey/Black)</a:t>
            </a:r>
            <a:endParaRPr sz="2000" dirty="0"/>
          </a:p>
        </p:txBody>
      </p:sp>
      <p:sp>
        <p:nvSpPr>
          <p:cNvPr id="344" name="Google Shape;344;p29"/>
          <p:cNvSpPr txBox="1">
            <a:spLocks noGrp="1"/>
          </p:cNvSpPr>
          <p:nvPr>
            <p:ph type="body" idx="1"/>
          </p:nvPr>
        </p:nvSpPr>
        <p:spPr>
          <a:xfrm>
            <a:off x="178420" y="726901"/>
            <a:ext cx="8876370" cy="4179636"/>
          </a:xfrm>
          <a:prstGeom prst="rect">
            <a:avLst/>
          </a:prstGeom>
        </p:spPr>
        <p:txBody>
          <a:bodyPr spcFirstLastPara="1" wrap="square" lIns="91425" tIns="91425" rIns="91425" bIns="91425" anchor="t" anchorCtr="0">
            <a:noAutofit/>
          </a:bodyPr>
          <a:lstStyle/>
          <a:p>
            <a:pPr marL="342900" indent="-342900" algn="l">
              <a:lnSpc>
                <a:spcPct val="200000"/>
              </a:lnSpc>
              <a:buFont typeface="+mj-lt"/>
              <a:buAutoNum type="arabicPeriod"/>
            </a:pPr>
            <a:r>
              <a:rPr lang="en-US" dirty="0"/>
              <a:t>While carrying out some research, this attacker stumbled across a security vulnerability on an organization's network that they are authorized to access.</a:t>
            </a:r>
          </a:p>
          <a:p>
            <a:pPr marL="342900" indent="-342900" algn="l">
              <a:lnSpc>
                <a:spcPct val="200000"/>
              </a:lnSpc>
              <a:buFont typeface="+mj-lt"/>
              <a:buAutoNum type="arabicPeriod"/>
            </a:pPr>
            <a:r>
              <a:rPr lang="en-US" dirty="0"/>
              <a:t>This attacker used malware to compromise a company’s system and steal credit card information that was then sold to the highest bidder.</a:t>
            </a:r>
          </a:p>
          <a:p>
            <a:pPr marL="342900" indent="-342900" algn="l">
              <a:lnSpc>
                <a:spcPct val="200000"/>
              </a:lnSpc>
              <a:buFont typeface="+mj-lt"/>
              <a:buAutoNum type="arabicPeriod"/>
            </a:pPr>
            <a:r>
              <a:rPr lang="en-US" dirty="0"/>
              <a:t>This attacker’s job is to identify weaknesses in a company’s computer system.</a:t>
            </a:r>
          </a:p>
          <a:p>
            <a:pPr marL="342900" indent="-342900" algn="l">
              <a:lnSpc>
                <a:spcPct val="200000"/>
              </a:lnSpc>
              <a:buFont typeface="+mj-lt"/>
              <a:buAutoNum type="arabicPeriod"/>
            </a:pPr>
            <a:r>
              <a:rPr lang="en-US" dirty="0"/>
              <a:t>This attacker transferred $10 million into their bank account using customer account and PIN credentials gathered from recordings.</a:t>
            </a:r>
          </a:p>
          <a:p>
            <a:pPr marL="342900" indent="-342900" algn="l">
              <a:lnSpc>
                <a:spcPct val="200000"/>
              </a:lnSpc>
              <a:buFont typeface="+mj-lt"/>
              <a:buAutoNum type="arabicPeriod"/>
            </a:pPr>
            <a:r>
              <a:rPr lang="en-US" dirty="0"/>
              <a:t>After hacking into ATM systems remotely using a laptop, this attacker worked with the ATM manufacturers to resolve the identified security vulnerabilities.</a:t>
            </a:r>
          </a:p>
        </p:txBody>
      </p:sp>
    </p:spTree>
    <p:extLst>
      <p:ext uri="{BB962C8B-B14F-4D97-AF65-F5344CB8AC3E}">
        <p14:creationId xmlns:p14="http://schemas.microsoft.com/office/powerpoint/2010/main" val="351710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9"/>
          <p:cNvSpPr txBox="1">
            <a:spLocks noGrp="1"/>
          </p:cNvSpPr>
          <p:nvPr>
            <p:ph type="title"/>
          </p:nvPr>
        </p:nvSpPr>
        <p:spPr>
          <a:xfrm>
            <a:off x="717282" y="317641"/>
            <a:ext cx="7679700" cy="7269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US" dirty="0"/>
              <a:t>Internal and External Threat</a:t>
            </a:r>
          </a:p>
        </p:txBody>
      </p:sp>
      <p:pic>
        <p:nvPicPr>
          <p:cNvPr id="3" name="Picture 2">
            <a:extLst>
              <a:ext uri="{FF2B5EF4-FFF2-40B4-BE49-F238E27FC236}">
                <a16:creationId xmlns:a16="http://schemas.microsoft.com/office/drawing/2014/main" id="{80FA583A-A796-26CF-7974-1AC002D740BD}"/>
              </a:ext>
            </a:extLst>
          </p:cNvPr>
          <p:cNvPicPr>
            <a:picLocks noChangeAspect="1"/>
          </p:cNvPicPr>
          <p:nvPr/>
        </p:nvPicPr>
        <p:blipFill>
          <a:blip r:embed="rId3"/>
          <a:stretch>
            <a:fillRect/>
          </a:stretch>
        </p:blipFill>
        <p:spPr>
          <a:xfrm>
            <a:off x="541282" y="1315844"/>
            <a:ext cx="4030718" cy="3231646"/>
          </a:xfrm>
          <a:prstGeom prst="rect">
            <a:avLst/>
          </a:prstGeom>
        </p:spPr>
      </p:pic>
      <p:pic>
        <p:nvPicPr>
          <p:cNvPr id="5" name="Picture 4">
            <a:extLst>
              <a:ext uri="{FF2B5EF4-FFF2-40B4-BE49-F238E27FC236}">
                <a16:creationId xmlns:a16="http://schemas.microsoft.com/office/drawing/2014/main" id="{D667D5D5-B059-BC76-7B32-E5F2D63E5AA8}"/>
              </a:ext>
            </a:extLst>
          </p:cNvPr>
          <p:cNvPicPr>
            <a:picLocks noChangeAspect="1"/>
          </p:cNvPicPr>
          <p:nvPr/>
        </p:nvPicPr>
        <p:blipFill>
          <a:blip r:embed="rId3"/>
          <a:stretch>
            <a:fillRect/>
          </a:stretch>
        </p:blipFill>
        <p:spPr>
          <a:xfrm>
            <a:off x="4490224" y="1315844"/>
            <a:ext cx="4025443" cy="32274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0"/>
          <p:cNvSpPr txBox="1">
            <a:spLocks noGrp="1"/>
          </p:cNvSpPr>
          <p:nvPr>
            <p:ph type="subTitle" idx="1"/>
          </p:nvPr>
        </p:nvSpPr>
        <p:spPr>
          <a:xfrm>
            <a:off x="383075" y="1378714"/>
            <a:ext cx="7753500" cy="407400"/>
          </a:xfrm>
          <a:prstGeom prst="rect">
            <a:avLst/>
          </a:prstGeom>
        </p:spPr>
        <p:txBody>
          <a:bodyPr spcFirstLastPara="1" wrap="square" lIns="91425" tIns="91425" rIns="91425" bIns="91425" anchor="t" anchorCtr="0">
            <a:noAutofit/>
          </a:bodyPr>
          <a:lstStyle/>
          <a:p>
            <a:pPr marL="152400" lvl="0" indent="0" algn="l" rtl="0">
              <a:lnSpc>
                <a:spcPct val="110000"/>
              </a:lnSpc>
              <a:spcBef>
                <a:spcPts val="0"/>
              </a:spcBef>
              <a:spcAft>
                <a:spcPts val="0"/>
              </a:spcAft>
              <a:buSzPts val="1200"/>
            </a:pPr>
            <a:r>
              <a:rPr lang="en-US" dirty="0"/>
              <a:t>Remember that phishing email you received earlier from one of your customers?</a:t>
            </a:r>
          </a:p>
          <a:p>
            <a:pPr marL="152400" lvl="0" indent="0" algn="l" rtl="0">
              <a:lnSpc>
                <a:spcPct val="110000"/>
              </a:lnSpc>
              <a:spcBef>
                <a:spcPts val="0"/>
              </a:spcBef>
              <a:spcAft>
                <a:spcPts val="0"/>
              </a:spcAft>
              <a:buSzPts val="1200"/>
            </a:pPr>
            <a:endParaRPr lang="en-US" dirty="0"/>
          </a:p>
          <a:p>
            <a:pPr marL="152400" lvl="0" indent="0" algn="l" rtl="0">
              <a:lnSpc>
                <a:spcPct val="110000"/>
              </a:lnSpc>
              <a:spcBef>
                <a:spcPts val="0"/>
              </a:spcBef>
              <a:spcAft>
                <a:spcPts val="0"/>
              </a:spcAft>
              <a:buSzPts val="1200"/>
            </a:pPr>
            <a:r>
              <a:rPr lang="en-US" dirty="0"/>
              <a:t>An investigation into this email revealed that the user accounts and access privileges of a former employee were not fully removed from the IT systems on leaving the company. In fact, this former employee, who now works for a competitor, logged into @Apollo’s customer database only three days ago.</a:t>
            </a:r>
          </a:p>
          <a:p>
            <a:pPr marL="152400" lvl="0" indent="0" algn="l" rtl="0">
              <a:lnSpc>
                <a:spcPct val="110000"/>
              </a:lnSpc>
              <a:spcBef>
                <a:spcPts val="0"/>
              </a:spcBef>
              <a:spcAft>
                <a:spcPts val="0"/>
              </a:spcAft>
              <a:buSzPts val="1200"/>
            </a:pPr>
            <a:endParaRPr lang="en-US" dirty="0"/>
          </a:p>
          <a:p>
            <a:pPr marL="152400" lvl="0" indent="0" algn="l" rtl="0">
              <a:lnSpc>
                <a:spcPct val="110000"/>
              </a:lnSpc>
              <a:spcBef>
                <a:spcPts val="0"/>
              </a:spcBef>
              <a:spcAft>
                <a:spcPts val="0"/>
              </a:spcAft>
              <a:buSzPts val="1200"/>
            </a:pPr>
            <a:r>
              <a:rPr lang="en-US" dirty="0"/>
              <a:t>Has an internal or external security threat occurred here?</a:t>
            </a:r>
          </a:p>
        </p:txBody>
      </p:sp>
      <p:sp>
        <p:nvSpPr>
          <p:cNvPr id="350" name="Google Shape;350;p30"/>
          <p:cNvSpPr txBox="1">
            <a:spLocks noGrp="1"/>
          </p:cNvSpPr>
          <p:nvPr>
            <p:ph type="title"/>
          </p:nvPr>
        </p:nvSpPr>
        <p:spPr>
          <a:xfrm>
            <a:off x="383075" y="603118"/>
            <a:ext cx="7753500" cy="6360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US" dirty="0"/>
              <a:t>What do you think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3" name="Google Shape;363;p32"/>
          <p:cNvSpPr txBox="1">
            <a:spLocks noGrp="1"/>
          </p:cNvSpPr>
          <p:nvPr>
            <p:ph type="subTitle" idx="1"/>
          </p:nvPr>
        </p:nvSpPr>
        <p:spPr>
          <a:xfrm>
            <a:off x="598096" y="224353"/>
            <a:ext cx="4337400" cy="1964700"/>
          </a:xfrm>
          <a:prstGeom prst="rect">
            <a:avLst/>
          </a:prstGeom>
        </p:spPr>
        <p:txBody>
          <a:bodyPr spcFirstLastPara="1" wrap="square" lIns="91425" tIns="91425" rIns="91425" bIns="91425" anchor="t" anchorCtr="0">
            <a:noAutofit/>
          </a:bodyPr>
          <a:lstStyle/>
          <a:p>
            <a:pPr marL="146050" lvl="0" indent="0" algn="l" rtl="0">
              <a:lnSpc>
                <a:spcPct val="110000"/>
              </a:lnSpc>
              <a:spcBef>
                <a:spcPts val="0"/>
              </a:spcBef>
              <a:spcAft>
                <a:spcPts val="0"/>
              </a:spcAft>
              <a:buSzPts val="1300"/>
            </a:pPr>
            <a:r>
              <a:rPr lang="en-US" sz="2000" dirty="0"/>
              <a:t>Cyberwarfare</a:t>
            </a:r>
          </a:p>
          <a:p>
            <a:pPr marL="146050" lvl="0" indent="0" algn="l" rtl="0">
              <a:lnSpc>
                <a:spcPct val="110000"/>
              </a:lnSpc>
              <a:spcBef>
                <a:spcPts val="0"/>
              </a:spcBef>
              <a:spcAft>
                <a:spcPts val="0"/>
              </a:spcAft>
              <a:buSzPts val="1300"/>
            </a:pPr>
            <a:endParaRPr lang="en-US" sz="2000" dirty="0"/>
          </a:p>
          <a:p>
            <a:pPr marL="146050" lvl="0" indent="0" algn="l" rtl="0">
              <a:lnSpc>
                <a:spcPct val="110000"/>
              </a:lnSpc>
              <a:spcBef>
                <a:spcPts val="0"/>
              </a:spcBef>
              <a:spcAft>
                <a:spcPts val="0"/>
              </a:spcAft>
              <a:buSzPts val="1300"/>
            </a:pPr>
            <a:r>
              <a:rPr lang="en-US" dirty="0"/>
              <a:t>Cyberwarfare, as its name suggests, is the use of technology to penetrate and attack another nation’s computer systems and networks in an effort to cause damage or disrupt services, such as shutting down a power grid.</a:t>
            </a:r>
          </a:p>
          <a:p>
            <a:pPr marL="146050" lvl="0" indent="0" algn="l" rtl="0">
              <a:lnSpc>
                <a:spcPct val="110000"/>
              </a:lnSpc>
              <a:spcBef>
                <a:spcPts val="0"/>
              </a:spcBef>
              <a:spcAft>
                <a:spcPts val="0"/>
              </a:spcAft>
              <a:buSzPts val="1300"/>
            </a:pPr>
            <a:endParaRPr lang="en-US" dirty="0"/>
          </a:p>
          <a:p>
            <a:pPr marL="146050" lvl="0" indent="0" algn="l" rtl="0">
              <a:lnSpc>
                <a:spcPct val="110000"/>
              </a:lnSpc>
              <a:spcBef>
                <a:spcPts val="0"/>
              </a:spcBef>
              <a:spcAft>
                <a:spcPts val="0"/>
              </a:spcAft>
              <a:buSzPts val="1300"/>
            </a:pPr>
            <a:r>
              <a:rPr lang="en-US" dirty="0"/>
              <a:t>Cyberwarfare is usually a state sponsored act, usually funded by a government.</a:t>
            </a:r>
          </a:p>
          <a:p>
            <a:pPr marL="146050" lvl="0" indent="0" algn="l" rtl="0">
              <a:lnSpc>
                <a:spcPct val="110000"/>
              </a:lnSpc>
              <a:spcBef>
                <a:spcPts val="0"/>
              </a:spcBef>
              <a:spcAft>
                <a:spcPts val="0"/>
              </a:spcAft>
              <a:buSzPts val="1300"/>
            </a:pPr>
            <a:endParaRPr lang="en-US" dirty="0"/>
          </a:p>
          <a:p>
            <a:pPr marL="146050" lvl="0" indent="0" algn="l" rtl="0">
              <a:lnSpc>
                <a:spcPct val="110000"/>
              </a:lnSpc>
              <a:spcBef>
                <a:spcPts val="0"/>
              </a:spcBef>
              <a:spcAft>
                <a:spcPts val="0"/>
              </a:spcAft>
              <a:buSzPts val="1300"/>
            </a:pPr>
            <a:r>
              <a:rPr lang="en-US" b="1" dirty="0"/>
              <a:t>Purpose Of Cyberwarfare</a:t>
            </a:r>
            <a:br>
              <a:rPr lang="en-US" b="1" dirty="0"/>
            </a:br>
            <a:r>
              <a:rPr lang="en-US" dirty="0"/>
              <a:t>The main reason for resorting to cyberwarfare is to gain advantage over adversaries, whether they are nations or competitors.</a:t>
            </a:r>
          </a:p>
          <a:p>
            <a:pPr marL="146050" lvl="0" indent="0" algn="l" rtl="0">
              <a:lnSpc>
                <a:spcPct val="110000"/>
              </a:lnSpc>
              <a:spcBef>
                <a:spcPts val="0"/>
              </a:spcBef>
              <a:spcAft>
                <a:spcPts val="0"/>
              </a:spcAft>
              <a:buSzPts val="1300"/>
            </a:pPr>
            <a:endParaRPr lang="en-US" dirty="0"/>
          </a:p>
          <a:p>
            <a:pPr marL="431800" lvl="0" indent="-285750" algn="l" rtl="0">
              <a:lnSpc>
                <a:spcPct val="110000"/>
              </a:lnSpc>
              <a:spcBef>
                <a:spcPts val="0"/>
              </a:spcBef>
              <a:spcAft>
                <a:spcPts val="0"/>
              </a:spcAft>
              <a:buSzPts val="1300"/>
              <a:buFont typeface="Arial" panose="020B0604020202020204" pitchFamily="34" charset="0"/>
              <a:buChar char="•"/>
            </a:pPr>
            <a:r>
              <a:rPr lang="en-US" dirty="0"/>
              <a:t>To impact another nation’s infrastructure </a:t>
            </a:r>
            <a:r>
              <a:rPr lang="en-US" dirty="0" err="1"/>
              <a:t>e.g</a:t>
            </a:r>
            <a:r>
              <a:rPr lang="en-US" dirty="0"/>
              <a:t> power grid</a:t>
            </a:r>
          </a:p>
          <a:p>
            <a:pPr marL="431800" lvl="0" indent="-285750" algn="l" rtl="0">
              <a:lnSpc>
                <a:spcPct val="110000"/>
              </a:lnSpc>
              <a:spcBef>
                <a:spcPts val="0"/>
              </a:spcBef>
              <a:spcAft>
                <a:spcPts val="0"/>
              </a:spcAft>
              <a:buSzPts val="1300"/>
              <a:buFont typeface="Arial" panose="020B0604020202020204" pitchFamily="34" charset="0"/>
              <a:buChar char="•"/>
            </a:pPr>
            <a:r>
              <a:rPr lang="en-US" dirty="0"/>
              <a:t>To gather compromised information and/or defense secrets</a:t>
            </a:r>
          </a:p>
        </p:txBody>
      </p:sp>
      <p:pic>
        <p:nvPicPr>
          <p:cNvPr id="9" name="Picture Placeholder 8">
            <a:extLst>
              <a:ext uri="{FF2B5EF4-FFF2-40B4-BE49-F238E27FC236}">
                <a16:creationId xmlns:a16="http://schemas.microsoft.com/office/drawing/2014/main" id="{A391A3ED-763F-71F9-85BB-C60C3855F35A}"/>
              </a:ext>
            </a:extLst>
          </p:cNvPr>
          <p:cNvPicPr>
            <a:picLocks noGrp="1" noChangeAspect="1"/>
          </p:cNvPicPr>
          <p:nvPr>
            <p:ph type="pic" idx="2"/>
          </p:nvPr>
        </p:nvPicPr>
        <p:blipFill>
          <a:blip r:embed="rId3"/>
          <a:srcRect l="16487" r="16487"/>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3"/>
          <p:cNvSpPr txBox="1">
            <a:spLocks noGrp="1"/>
          </p:cNvSpPr>
          <p:nvPr>
            <p:ph type="subTitle" idx="1"/>
          </p:nvPr>
        </p:nvSpPr>
        <p:spPr>
          <a:xfrm>
            <a:off x="383075" y="1631475"/>
            <a:ext cx="7753500" cy="407400"/>
          </a:xfrm>
          <a:prstGeom prst="rect">
            <a:avLst/>
          </a:prstGeom>
        </p:spPr>
        <p:txBody>
          <a:bodyPr spcFirstLastPara="1" wrap="square" lIns="91425" tIns="91425" rIns="91425" bIns="91425" anchor="t" anchorCtr="0">
            <a:noAutofit/>
          </a:bodyPr>
          <a:lstStyle/>
          <a:p>
            <a:pPr marL="152400" lvl="0" indent="0" algn="l" rtl="0">
              <a:lnSpc>
                <a:spcPct val="110000"/>
              </a:lnSpc>
              <a:spcBef>
                <a:spcPts val="0"/>
              </a:spcBef>
              <a:spcAft>
                <a:spcPts val="0"/>
              </a:spcAft>
              <a:buSzPts val="1200"/>
            </a:pPr>
            <a:endParaRPr lang="en-NG" dirty="0"/>
          </a:p>
        </p:txBody>
      </p:sp>
      <p:sp>
        <p:nvSpPr>
          <p:cNvPr id="369" name="Google Shape;369;p33"/>
          <p:cNvSpPr txBox="1">
            <a:spLocks noGrp="1"/>
          </p:cNvSpPr>
          <p:nvPr>
            <p:ph type="title"/>
          </p:nvPr>
        </p:nvSpPr>
        <p:spPr>
          <a:xfrm>
            <a:off x="376035" y="73413"/>
            <a:ext cx="7753500" cy="6360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US" dirty="0"/>
              <a:t>U.S Hack Iran – Example of Cyberwarfare </a:t>
            </a:r>
          </a:p>
        </p:txBody>
      </p:sp>
      <p:pic>
        <p:nvPicPr>
          <p:cNvPr id="2" name="Online Media 1" title="How the U.S. Hacked Iran's Nuclear Facility">
            <a:hlinkClick r:id="" action="ppaction://media"/>
            <a:extLst>
              <a:ext uri="{FF2B5EF4-FFF2-40B4-BE49-F238E27FC236}">
                <a16:creationId xmlns:a16="http://schemas.microsoft.com/office/drawing/2014/main" id="{FD5BE7DC-50BA-13CE-8C78-B7E51064AFDC}"/>
              </a:ext>
            </a:extLst>
          </p:cNvPr>
          <p:cNvPicPr>
            <a:picLocks noRot="1" noChangeAspect="1"/>
          </p:cNvPicPr>
          <p:nvPr>
            <a:videoFile r:link="rId1"/>
          </p:nvPr>
        </p:nvPicPr>
        <p:blipFill>
          <a:blip r:embed="rId4"/>
          <a:stretch>
            <a:fillRect/>
          </a:stretch>
        </p:blipFill>
        <p:spPr>
          <a:xfrm>
            <a:off x="383075" y="700734"/>
            <a:ext cx="7739420" cy="43693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4"/>
          <p:cNvSpPr txBox="1">
            <a:spLocks noGrp="1"/>
          </p:cNvSpPr>
          <p:nvPr>
            <p:ph type="subTitle" idx="1"/>
          </p:nvPr>
        </p:nvSpPr>
        <p:spPr>
          <a:xfrm>
            <a:off x="383075" y="694772"/>
            <a:ext cx="7991707" cy="407400"/>
          </a:xfrm>
          <a:prstGeom prst="rect">
            <a:avLst/>
          </a:prstGeom>
        </p:spPr>
        <p:txBody>
          <a:bodyPr spcFirstLastPara="1" wrap="square" lIns="91425" tIns="91425" rIns="91425" bIns="91425" anchor="t" anchorCtr="0">
            <a:noAutofit/>
          </a:bodyPr>
          <a:lstStyle/>
          <a:p>
            <a:pPr marL="152400" lvl="0" indent="0" algn="l" rtl="0">
              <a:lnSpc>
                <a:spcPct val="150000"/>
              </a:lnSpc>
              <a:spcBef>
                <a:spcPts val="0"/>
              </a:spcBef>
              <a:spcAft>
                <a:spcPts val="0"/>
              </a:spcAft>
              <a:buSzPts val="1200"/>
            </a:pPr>
            <a:r>
              <a:rPr lang="en-US" b="0" i="0" dirty="0">
                <a:solidFill>
                  <a:srgbClr val="000000"/>
                </a:solidFill>
                <a:effectLst/>
                <a:highlight>
                  <a:srgbClr val="FFFFFF"/>
                </a:highlight>
                <a:latin typeface="Cisco Sans"/>
              </a:rPr>
              <a:t>What level of cyber protection does each of the following factors require?</a:t>
            </a:r>
          </a:p>
          <a:p>
            <a:pPr marL="381000" lvl="0" indent="-228600" algn="l" rtl="0">
              <a:lnSpc>
                <a:spcPct val="150000"/>
              </a:lnSpc>
              <a:spcBef>
                <a:spcPts val="0"/>
              </a:spcBef>
              <a:spcAft>
                <a:spcPts val="0"/>
              </a:spcAft>
              <a:buSzPts val="1200"/>
              <a:buFont typeface="+mj-lt"/>
              <a:buAutoNum type="arabicPeriod"/>
            </a:pPr>
            <a:r>
              <a:rPr lang="en-US" dirty="0"/>
              <a:t>Your Identity ? (Government / Personal / Organizational)</a:t>
            </a:r>
          </a:p>
          <a:p>
            <a:pPr marL="381000" lvl="0" indent="-228600" algn="l" rtl="0">
              <a:lnSpc>
                <a:spcPct val="150000"/>
              </a:lnSpc>
              <a:spcBef>
                <a:spcPts val="0"/>
              </a:spcBef>
              <a:spcAft>
                <a:spcPts val="0"/>
              </a:spcAft>
              <a:buSzPts val="1200"/>
              <a:buFont typeface="+mj-lt"/>
              <a:buAutoNum type="arabicPeriod"/>
            </a:pPr>
            <a:r>
              <a:rPr lang="en-US" dirty="0"/>
              <a:t>A customers Database ? (Government / Personal / Organizational)</a:t>
            </a:r>
          </a:p>
          <a:p>
            <a:pPr marL="381000" lvl="0" indent="-228600" algn="l" rtl="0">
              <a:lnSpc>
                <a:spcPct val="150000"/>
              </a:lnSpc>
              <a:spcBef>
                <a:spcPts val="0"/>
              </a:spcBef>
              <a:spcAft>
                <a:spcPts val="0"/>
              </a:spcAft>
              <a:buSzPts val="1200"/>
              <a:buFont typeface="+mj-lt"/>
              <a:buAutoNum type="arabicPeriod"/>
            </a:pPr>
            <a:r>
              <a:rPr lang="en-US" dirty="0"/>
              <a:t>Economic stability ? (Government / Personal / Organizational)</a:t>
            </a:r>
          </a:p>
          <a:p>
            <a:pPr marL="381000" lvl="0" indent="-228600" algn="l" rtl="0">
              <a:lnSpc>
                <a:spcPct val="150000"/>
              </a:lnSpc>
              <a:spcBef>
                <a:spcPts val="0"/>
              </a:spcBef>
              <a:spcAft>
                <a:spcPts val="0"/>
              </a:spcAft>
              <a:buSzPts val="1200"/>
              <a:buFont typeface="+mj-lt"/>
              <a:buAutoNum type="arabicPeriod"/>
            </a:pPr>
            <a:r>
              <a:rPr lang="en-US" dirty="0"/>
              <a:t>An individual user profile on a social network site is an example of an (online / offline) identity ? _______</a:t>
            </a:r>
          </a:p>
          <a:p>
            <a:pPr marL="381000" lvl="0" indent="-228600" algn="l" rtl="0">
              <a:lnSpc>
                <a:spcPct val="150000"/>
              </a:lnSpc>
              <a:spcBef>
                <a:spcPts val="0"/>
              </a:spcBef>
              <a:spcAft>
                <a:spcPts val="0"/>
              </a:spcAft>
              <a:buSzPts val="1200"/>
              <a:buFont typeface="+mj-lt"/>
              <a:buAutoNum type="arabicPeriod"/>
            </a:pPr>
            <a:r>
              <a:rPr lang="en-US" dirty="0"/>
              <a:t>Which of the following pieces of information would be classified as personal data? (NIN / Driver license number / Date and place of birth / Job title / IP address)</a:t>
            </a:r>
          </a:p>
          <a:p>
            <a:pPr marL="381000" lvl="0" indent="-228600" algn="l" rtl="0">
              <a:lnSpc>
                <a:spcPct val="150000"/>
              </a:lnSpc>
              <a:spcBef>
                <a:spcPts val="0"/>
              </a:spcBef>
              <a:spcAft>
                <a:spcPts val="0"/>
              </a:spcAft>
              <a:buSzPts val="1200"/>
              <a:buFont typeface="+mj-lt"/>
              <a:buAutoNum type="arabicPeriod"/>
            </a:pPr>
            <a:r>
              <a:rPr lang="en-US" dirty="0"/>
              <a:t>Your neighbor tells you that they don't have an online identity. They have no social media accounts and only use the Internet to browse. Is your neighbor right? (Yes / No) ?</a:t>
            </a:r>
          </a:p>
          <a:p>
            <a:pPr marL="381000" lvl="0" indent="-228600" algn="l" rtl="0">
              <a:lnSpc>
                <a:spcPct val="150000"/>
              </a:lnSpc>
              <a:spcBef>
                <a:spcPts val="0"/>
              </a:spcBef>
              <a:spcAft>
                <a:spcPts val="0"/>
              </a:spcAft>
              <a:buSzPts val="1200"/>
              <a:buFont typeface="+mj-lt"/>
              <a:buAutoNum type="arabicPeriod"/>
            </a:pPr>
            <a:r>
              <a:rPr lang="en-US" dirty="0"/>
              <a:t>What are the 3 foundational principles for protecting information systems as outlined in the </a:t>
            </a:r>
            <a:r>
              <a:rPr lang="en-US" dirty="0" err="1"/>
              <a:t>McCumber</a:t>
            </a:r>
            <a:r>
              <a:rPr lang="en-US" dirty="0"/>
              <a:t> Cube? (Access / Integrity / Scalability / Availability / Confidentiality / Intervention) ?</a:t>
            </a:r>
          </a:p>
          <a:p>
            <a:pPr marL="381000" lvl="0" indent="-228600" algn="l" rtl="0">
              <a:lnSpc>
                <a:spcPct val="150000"/>
              </a:lnSpc>
              <a:spcBef>
                <a:spcPts val="0"/>
              </a:spcBef>
              <a:spcAft>
                <a:spcPts val="0"/>
              </a:spcAft>
              <a:buSzPts val="1200"/>
              <a:buFont typeface="+mj-lt"/>
              <a:buAutoNum type="arabicPeriod"/>
            </a:pPr>
            <a:r>
              <a:rPr lang="en-US" dirty="0"/>
              <a:t>What is a key motivation of a white hat attacker?</a:t>
            </a:r>
          </a:p>
          <a:p>
            <a:pPr marL="381000" lvl="0" indent="-228600" algn="l" rtl="0">
              <a:lnSpc>
                <a:spcPct val="150000"/>
              </a:lnSpc>
              <a:spcBef>
                <a:spcPts val="0"/>
              </a:spcBef>
              <a:spcAft>
                <a:spcPts val="0"/>
              </a:spcAft>
              <a:buSzPts val="1200"/>
              <a:buFont typeface="+mj-lt"/>
              <a:buAutoNum type="arabicPeriod"/>
            </a:pPr>
            <a:r>
              <a:rPr lang="en-US" dirty="0"/>
              <a:t>Why might internal security threats cause greater damage to an organization than external security threats?</a:t>
            </a:r>
          </a:p>
          <a:p>
            <a:pPr marL="381000" lvl="0" indent="-228600" algn="l" rtl="0">
              <a:lnSpc>
                <a:spcPct val="150000"/>
              </a:lnSpc>
              <a:spcBef>
                <a:spcPts val="0"/>
              </a:spcBef>
              <a:spcAft>
                <a:spcPts val="0"/>
              </a:spcAft>
              <a:buSzPts val="1200"/>
              <a:buFont typeface="+mj-lt"/>
              <a:buAutoNum type="arabicPeriod"/>
            </a:pPr>
            <a:r>
              <a:rPr lang="en-US" dirty="0"/>
              <a:t>Describe cybersecurity in your own way ?</a:t>
            </a:r>
          </a:p>
          <a:p>
            <a:pPr marL="381000" lvl="0" indent="-228600" algn="l" rtl="0">
              <a:lnSpc>
                <a:spcPct val="150000"/>
              </a:lnSpc>
              <a:spcBef>
                <a:spcPts val="0"/>
              </a:spcBef>
              <a:spcAft>
                <a:spcPts val="0"/>
              </a:spcAft>
              <a:buSzPts val="1200"/>
              <a:buFont typeface="+mj-lt"/>
              <a:buAutoNum type="arabicPeriod"/>
            </a:pPr>
            <a:endParaRPr lang="en-US" dirty="0"/>
          </a:p>
        </p:txBody>
      </p:sp>
      <p:sp>
        <p:nvSpPr>
          <p:cNvPr id="375" name="Google Shape;375;p34"/>
          <p:cNvSpPr txBox="1">
            <a:spLocks noGrp="1"/>
          </p:cNvSpPr>
          <p:nvPr>
            <p:ph type="title"/>
          </p:nvPr>
        </p:nvSpPr>
        <p:spPr>
          <a:xfrm>
            <a:off x="383075" y="0"/>
            <a:ext cx="7753500" cy="6360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US" dirty="0"/>
              <a:t>QUIZ</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6"/>
          <p:cNvSpPr txBox="1">
            <a:spLocks noGrp="1"/>
          </p:cNvSpPr>
          <p:nvPr>
            <p:ph type="title"/>
          </p:nvPr>
        </p:nvSpPr>
        <p:spPr>
          <a:xfrm>
            <a:off x="530400" y="2208300"/>
            <a:ext cx="8083200" cy="726900"/>
          </a:xfrm>
          <a:prstGeom prst="rect">
            <a:avLst/>
          </a:prstGeom>
        </p:spPr>
        <p:txBody>
          <a:bodyPr spcFirstLastPara="1" wrap="square" lIns="34275" tIns="34275" rIns="34275" bIns="34275" anchor="ctr" anchorCtr="0">
            <a:noAutofit/>
          </a:bodyPr>
          <a:lstStyle/>
          <a:p>
            <a:pPr marL="0" lvl="0" indent="0" algn="ctr" rtl="0">
              <a:spcBef>
                <a:spcPts val="0"/>
              </a:spcBef>
              <a:spcAft>
                <a:spcPts val="0"/>
              </a:spcAft>
              <a:buNone/>
            </a:pPr>
            <a:r>
              <a:rPr lang="en"/>
              <a:t>Thank you for your time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8170F"/>
                </a:solidFill>
                <a:latin typeface="Krona One"/>
                <a:ea typeface="Krona One"/>
                <a:cs typeface="Krona One"/>
                <a:sym typeface="Krona One"/>
              </a:rPr>
              <a:t>End Of Module One😊</a:t>
            </a:r>
            <a:br>
              <a:rPr lang="en" dirty="0">
                <a:solidFill>
                  <a:srgbClr val="08170F"/>
                </a:solidFill>
                <a:latin typeface="Krona One"/>
                <a:ea typeface="Krona One"/>
                <a:cs typeface="Krona One"/>
                <a:sym typeface="Krona One"/>
              </a:rPr>
            </a:br>
            <a:br>
              <a:rPr lang="en" dirty="0">
                <a:solidFill>
                  <a:srgbClr val="08170F"/>
                </a:solidFill>
                <a:latin typeface="Krona One"/>
                <a:ea typeface="Krona One"/>
                <a:cs typeface="Krona One"/>
                <a:sym typeface="Krona One"/>
              </a:rPr>
            </a:br>
            <a:r>
              <a:rPr lang="en" dirty="0">
                <a:solidFill>
                  <a:srgbClr val="08170F"/>
                </a:solidFill>
                <a:latin typeface="Krona One"/>
                <a:ea typeface="Krona One"/>
                <a:cs typeface="Krona One"/>
                <a:sym typeface="Krona One"/>
              </a:rPr>
              <a:t>&gt; Module Two</a:t>
            </a:r>
            <a:br>
              <a:rPr lang="en" dirty="0">
                <a:solidFill>
                  <a:srgbClr val="08170F"/>
                </a:solidFill>
                <a:latin typeface="Krona One"/>
                <a:ea typeface="Krona One"/>
                <a:cs typeface="Krona One"/>
                <a:sym typeface="Krona One"/>
              </a:rPr>
            </a:br>
            <a:r>
              <a:rPr lang="en" dirty="0">
                <a:solidFill>
                  <a:srgbClr val="08170F"/>
                </a:solidFill>
                <a:latin typeface="Krona One"/>
                <a:ea typeface="Krona One"/>
                <a:cs typeface="Krona One"/>
                <a:sym typeface="Krona One"/>
              </a:rPr>
              <a:t>   &gt; Attacks, Concepts and                Techniques</a:t>
            </a:r>
            <a:endParaRPr dirty="0">
              <a:solidFill>
                <a:srgbClr val="08170F"/>
              </a:solidFill>
              <a:latin typeface="Krona One"/>
              <a:ea typeface="Krona One"/>
              <a:cs typeface="Krona One"/>
              <a:sym typeface="Krona One"/>
            </a:endParaRPr>
          </a:p>
        </p:txBody>
      </p:sp>
    </p:spTree>
  </p:cSld>
  <p:clrMapOvr>
    <a:masterClrMapping/>
  </p:clrMapOvr>
</p:sld>
</file>

<file path=ppt/theme/theme1.xml><?xml version="1.0" encoding="utf-8"?>
<a:theme xmlns:a="http://schemas.openxmlformats.org/drawingml/2006/main"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576</Words>
  <Application>Microsoft Office PowerPoint</Application>
  <PresentationFormat>On-screen Show (16:9)</PresentationFormat>
  <Paragraphs>41</Paragraphs>
  <Slides>9</Slides>
  <Notes>9</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Cisco Sans</vt:lpstr>
      <vt:lpstr>Arial</vt:lpstr>
      <vt:lpstr>Inter Medium</vt:lpstr>
      <vt:lpstr>Krona One</vt:lpstr>
      <vt:lpstr>Open Sans Medium</vt:lpstr>
      <vt:lpstr>Lato Light</vt:lpstr>
      <vt:lpstr>Calibri</vt:lpstr>
      <vt:lpstr>Montserrat</vt:lpstr>
      <vt:lpstr>Poppins</vt:lpstr>
      <vt:lpstr>Roboto Medium</vt:lpstr>
      <vt:lpstr>Space Grotesk</vt:lpstr>
      <vt:lpstr>SlidesAI Regular - v1</vt:lpstr>
      <vt:lpstr>Cyber Attackers</vt:lpstr>
      <vt:lpstr>QUIZ – What Color is my hat ? (White/Grey/Black)</vt:lpstr>
      <vt:lpstr>Internal and External Threat</vt:lpstr>
      <vt:lpstr>What do you think ?</vt:lpstr>
      <vt:lpstr>PowerPoint Presentation</vt:lpstr>
      <vt:lpstr>U.S Hack Iran – Example of Cyberwarfare </vt:lpstr>
      <vt:lpstr>QUIZ</vt:lpstr>
      <vt:lpstr>Thank you for your time 😊</vt:lpstr>
      <vt:lpstr>End Of Module One😊  &gt; Module Two    &gt; Attacks, Concepts and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Cyber Security</dc:title>
  <dc:creator>HUBLUD TECHNOLOGY</dc:creator>
  <cp:lastModifiedBy>HUBLUD TECHNOLOGY</cp:lastModifiedBy>
  <cp:revision>3</cp:revision>
  <dcterms:modified xsi:type="dcterms:W3CDTF">2024-05-14T01:15:22Z</dcterms:modified>
</cp:coreProperties>
</file>