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3" r:id="rId4"/>
    <p:sldId id="264" r:id="rId5"/>
    <p:sldId id="265" r:id="rId6"/>
    <p:sldId id="266" r:id="rId7"/>
    <p:sldId id="270" r:id="rId8"/>
    <p:sldId id="271" r:id="rId9"/>
    <p:sldId id="267" r:id="rId10"/>
    <p:sldId id="268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1"/>
          </p:cNvGrpSpPr>
          <p:nvPr/>
        </p:nvGrpSpPr>
        <p:grpSpPr>
          <a:xfrm>
            <a:off x="2256367" y="4411663"/>
            <a:ext cx="2489200" cy="2330450"/>
            <a:chOff x="0" y="0"/>
            <a:chExt cx="1188" cy="1367"/>
          </a:xfrm>
        </p:grpSpPr>
        <p:sp>
          <p:nvSpPr>
            <p:cNvPr id="2057" name="未知"/>
            <p:cNvSpPr>
              <a:spLocks noChangeAspect="1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8" name="未知"/>
            <p:cNvSpPr>
              <a:spLocks noChangeAspect="1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9" name="未知"/>
            <p:cNvSpPr>
              <a:spLocks noChangeAspect="1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0" name="未知"/>
            <p:cNvSpPr>
              <a:spLocks noChangeAspect="1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" name="未知"/>
            <p:cNvSpPr>
              <a:spLocks noChangeAspect="1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" name="未知"/>
            <p:cNvSpPr>
              <a:spLocks noChangeAspect="1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3" name="未知"/>
            <p:cNvSpPr>
              <a:spLocks noChangeAspect="1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4" name="未知"/>
            <p:cNvSpPr>
              <a:spLocks noChangeAspect="1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5" name="未知"/>
            <p:cNvSpPr>
              <a:spLocks noChangeAspect="1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2051" name="未知"/>
          <p:cNvSpPr>
            <a:spLocks noChangeAspect="1"/>
          </p:cNvSpPr>
          <p:nvPr/>
        </p:nvSpPr>
        <p:spPr>
          <a:xfrm>
            <a:off x="3043767" y="2293938"/>
            <a:ext cx="9196917" cy="4591050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529167" y="2133600"/>
            <a:ext cx="11231033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198563"/>
          </a:xfrm>
        </p:spPr>
        <p:txBody>
          <a:bodyPr anchor="ctr" anchorCtr="1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9" name="Rectangle 1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>
            <a:grpSpLocks noChangeAspect="1"/>
          </p:cNvGrpSpPr>
          <p:nvPr/>
        </p:nvGrpSpPr>
        <p:grpSpPr>
          <a:xfrm>
            <a:off x="7016751" y="4076700"/>
            <a:ext cx="1862667" cy="1749425"/>
            <a:chOff x="0" y="0"/>
            <a:chExt cx="796" cy="977"/>
          </a:xfrm>
        </p:grpSpPr>
        <p:sp>
          <p:nvSpPr>
            <p:cNvPr id="1033" name="未知"/>
            <p:cNvSpPr>
              <a:spLocks noChangeAspect="1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4" name="未知"/>
            <p:cNvSpPr>
              <a:spLocks noChangeAspect="1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5" name="未知"/>
            <p:cNvSpPr>
              <a:spLocks noChangeAspect="1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6" name="未知"/>
            <p:cNvSpPr>
              <a:spLocks noChangeAspect="1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7" name="未知"/>
            <p:cNvSpPr>
              <a:spLocks noChangeAspect="1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8" name="未知"/>
            <p:cNvSpPr>
              <a:spLocks noChangeAspect="1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9" name="未知"/>
            <p:cNvSpPr>
              <a:spLocks noChangeAspect="1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0" name="未知"/>
            <p:cNvSpPr>
              <a:spLocks noChangeAspect="1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1" name="未知"/>
            <p:cNvSpPr>
              <a:spLocks noChangeAspect="1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027" name="未知"/>
          <p:cNvSpPr>
            <a:spLocks noChangeAspect="1"/>
          </p:cNvSpPr>
          <p:nvPr/>
        </p:nvSpPr>
        <p:spPr>
          <a:xfrm>
            <a:off x="2840567" y="4749800"/>
            <a:ext cx="9351433" cy="2135188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028" name="Rectangle 1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14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CPU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241040"/>
            <a:ext cx="8534400" cy="1198563"/>
          </a:xfrm>
        </p:spPr>
        <p:txBody>
          <a:bodyPr/>
          <a:p>
            <a:r>
              <a:rPr lang="en-US"/>
              <a:t>brain of the computer 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>
                <a:sym typeface="+mn-ea"/>
              </a:rPr>
              <a:t>Memory Controller:</a:t>
            </a:r>
            <a:r>
              <a:rPr lang="en-US"/>
              <a:t> Hardware component responsible for managing the flow of data between the CPU and main memory.</a:t>
            </a:r>
            <a:endParaRPr lang="en-US"/>
          </a:p>
          <a:p>
            <a:r>
              <a:rPr lang="en-US"/>
              <a:t>Memory Bus: Facilitates the transfer of data and instructions between the CPU and memory units, allowing for efficient data access and retrieval.</a:t>
            </a:r>
            <a:endParaRPr lang="en-US"/>
          </a:p>
        </p:txBody>
      </p:sp>
      <p:pic>
        <p:nvPicPr>
          <p:cNvPr id="5" name="Content Placeholder 4" descr="download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689215" y="2192655"/>
            <a:ext cx="3095625" cy="18326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How a CPU works?</a:t>
            </a:r>
            <a:endParaRPr lang="en-US"/>
          </a:p>
        </p:txBody>
      </p:sp>
      <p:pic>
        <p:nvPicPr>
          <p:cNvPr id="4" name="Content Placeholder 3" descr="2fa1acec5f8d33888ebb1ab1c42fb5a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32125" y="1825625"/>
            <a:ext cx="6126480" cy="435165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2497455" y="2244090"/>
            <a:ext cx="2120265" cy="57404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Autofit/>
          </a:bodyPr>
          <a:p>
            <a:r>
              <a:rPr lang="en-US">
                <a:solidFill>
                  <a:schemeClr val="tx1"/>
                </a:solidFill>
              </a:rPr>
              <a:t>Working of CPU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Major components in CPU:</a:t>
            </a:r>
            <a:endParaRPr lang="en-US"/>
          </a:p>
        </p:txBody>
      </p:sp>
      <p:pic>
        <p:nvPicPr>
          <p:cNvPr id="4" name="Content Placeholder 3" descr="CPU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72485" y="1825625"/>
            <a:ext cx="544639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Arithmetic Logic Unit (ALU)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The ALU is responsible for performing arithmetic (addition, subtraction, multiplication, division) and logical (AND, OR, NOT) operations on data.</a:t>
            </a:r>
            <a:endParaRPr lang="en-US"/>
          </a:p>
          <a:p>
            <a:r>
              <a:rPr lang="en-US"/>
              <a:t>It executes arithmetic and logical instructions fetched from memory or the CPU's instruction pipeline.</a:t>
            </a:r>
            <a:endParaRPr lang="en-US"/>
          </a:p>
        </p:txBody>
      </p:sp>
      <p:pic>
        <p:nvPicPr>
          <p:cNvPr id="6" name="Content Placeholder 5" descr="calc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203565" y="596900"/>
            <a:ext cx="3202940" cy="32029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Control Unit (CU)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Manages the execution of instructions by coordinating the activities of the CPU's components.</a:t>
            </a:r>
            <a:endParaRPr lang="en-US"/>
          </a:p>
          <a:p>
            <a:r>
              <a:rPr lang="en-US"/>
              <a:t>It fetches instructions from memory, decodes them, and directs the ALU, registers, and other components to execute the instructions.</a:t>
            </a:r>
            <a:endParaRPr lang="en-US"/>
          </a:p>
        </p:txBody>
      </p:sp>
      <p:pic>
        <p:nvPicPr>
          <p:cNvPr id="5" name="Content Placeholder 4" descr="Event-planners-56a2b3873df78cf77278efd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997700" y="1676400"/>
            <a:ext cx="3485515" cy="232346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6673850" y="1231900"/>
            <a:ext cx="4552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Ex: Event Organizers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395585" cy="4351655"/>
          </a:xfrm>
        </p:spPr>
        <p:txBody>
          <a:bodyPr/>
          <a:p>
            <a:r>
              <a:rPr lang="en-US"/>
              <a:t>Instruction Register (IR) - Holds the current instruction</a:t>
            </a:r>
            <a:endParaRPr lang="en-US"/>
          </a:p>
          <a:p>
            <a:r>
              <a:rPr lang="en-US"/>
              <a:t>Program Counter (PC) - Memory address of the next instruction</a:t>
            </a:r>
            <a:endParaRPr lang="en-US"/>
          </a:p>
          <a:p>
            <a:r>
              <a:rPr lang="en-US"/>
              <a:t>Instruction Decoder: Interpreting the binary instructions fetched from memory and decoding them into control signals </a:t>
            </a:r>
            <a:endParaRPr lang="en-US"/>
          </a:p>
          <a:p>
            <a:r>
              <a:rPr lang="en-US"/>
              <a:t>Execution Unit (EU): Conjunction with the Control Unit to perform operations specified by decoded instructions.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Memory Unit: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Main Memory (RAM): It temporarily holds data, program instructions, and intermediate results during program execution.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Registers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Small, high-speed memory units located within the CPU.</a:t>
            </a:r>
            <a:endParaRPr lang="en-US"/>
          </a:p>
          <a:p>
            <a:r>
              <a:rPr lang="en-US"/>
              <a:t>Store data temporarily during processing and serve as storage for operands, addresses, and intermediate results.</a:t>
            </a:r>
            <a:endParaRPr lang="en-US"/>
          </a:p>
        </p:txBody>
      </p:sp>
      <p:pic>
        <p:nvPicPr>
          <p:cNvPr id="5" name="Content Placeholder 4" descr="FEU7ROBVcAAbaY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589395" y="734695"/>
            <a:ext cx="3712210" cy="32950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Cache Memory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High-speed memory located within the CPU.</a:t>
            </a:r>
            <a:endParaRPr lang="en-US"/>
          </a:p>
          <a:p>
            <a:r>
              <a:rPr lang="en-US"/>
              <a:t>Stores frequently accessed data and instructions to reduce memory access latency and improve overall system performance.</a:t>
            </a:r>
            <a:endParaRPr lang="en-US"/>
          </a:p>
        </p:txBody>
      </p:sp>
      <p:pic>
        <p:nvPicPr>
          <p:cNvPr id="5" name="Content Placeholder 4" descr="Capture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543925" y="914400"/>
            <a:ext cx="2866390" cy="37344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rt_mountaineering">
  <a:themeElements>
    <a:clrScheme name="">
      <a:dk1>
        <a:srgbClr val="777777"/>
      </a:dk1>
      <a:lt1>
        <a:srgbClr val="FFFFFF"/>
      </a:lt1>
      <a:dk2>
        <a:srgbClr val="779EFF"/>
      </a:dk2>
      <a:lt2>
        <a:srgbClr val="FFFF00"/>
      </a:lt2>
      <a:accent1>
        <a:srgbClr val="33CCCC"/>
      </a:accent1>
      <a:accent2>
        <a:srgbClr val="FFFFF7"/>
      </a:accent2>
      <a:accent3>
        <a:srgbClr val="BDCCFF"/>
      </a:accent3>
      <a:accent4>
        <a:srgbClr val="DADADA"/>
      </a:accent4>
      <a:accent5>
        <a:srgbClr val="ADE2E2"/>
      </a:accent5>
      <a:accent6>
        <a:srgbClr val="E7E7E0"/>
      </a:accent6>
      <a:hlink>
        <a:srgbClr val="FF5050"/>
      </a:hlink>
      <a:folHlink>
        <a:srgbClr val="000099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1696</Words>
  <Application>WPS Presentation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Art_mountaineering</vt:lpstr>
      <vt:lpstr>CPU</vt:lpstr>
      <vt:lpstr>How a CPU works?</vt:lpstr>
      <vt:lpstr>Major components in CPU:</vt:lpstr>
      <vt:lpstr>Arithmetic Logic Unit (ALU)</vt:lpstr>
      <vt:lpstr>Control Unit (CU)</vt:lpstr>
      <vt:lpstr>PowerPoint 演示文稿</vt:lpstr>
      <vt:lpstr>Memory Unit:</vt:lpstr>
      <vt:lpstr>Registers</vt:lpstr>
      <vt:lpstr>Cache Memory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CPU</dc:title>
  <dc:creator>User</dc:creator>
  <cp:lastModifiedBy>User</cp:lastModifiedBy>
  <cp:revision>4</cp:revision>
  <dcterms:created xsi:type="dcterms:W3CDTF">2024-03-16T16:11:00Z</dcterms:created>
  <dcterms:modified xsi:type="dcterms:W3CDTF">2024-03-19T14:54:58Z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8E9A8440143A4A66BABDCD8EFCBD3EC7_11</vt:lpwstr>
  </property>
  <property fmtid="{D5CDD505-2E9C-101B-9397-08002B2CF9AE}" pid="3" name="KSOProductBuildVer">
    <vt:lpwstr>1033-12.2.0.13489</vt:lpwstr>
  </property>
</Properties>
</file>