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sldIdLst>
    <p:sldId id="272" r:id="rId2"/>
    <p:sldId id="321" r:id="rId3"/>
    <p:sldId id="260" r:id="rId4"/>
    <p:sldId id="320" r:id="rId5"/>
    <p:sldId id="319" r:id="rId6"/>
    <p:sldId id="292" r:id="rId7"/>
    <p:sldId id="294" r:id="rId8"/>
    <p:sldId id="295" r:id="rId9"/>
    <p:sldId id="296" r:id="rId10"/>
    <p:sldId id="297" r:id="rId11"/>
    <p:sldId id="298" r:id="rId12"/>
    <p:sldId id="299" r:id="rId13"/>
    <p:sldId id="301" r:id="rId14"/>
    <p:sldId id="302" r:id="rId15"/>
    <p:sldId id="303" r:id="rId16"/>
    <p:sldId id="311" r:id="rId17"/>
    <p:sldId id="312" r:id="rId18"/>
    <p:sldId id="313" r:id="rId19"/>
    <p:sldId id="314" r:id="rId20"/>
    <p:sldId id="339" r:id="rId21"/>
    <p:sldId id="290" r:id="rId22"/>
    <p:sldId id="306" r:id="rId23"/>
    <p:sldId id="310" r:id="rId24"/>
    <p:sldId id="317" r:id="rId25"/>
    <p:sldId id="318" r:id="rId26"/>
    <p:sldId id="322" r:id="rId27"/>
    <p:sldId id="323" r:id="rId28"/>
    <p:sldId id="324" r:id="rId29"/>
    <p:sldId id="327" r:id="rId30"/>
    <p:sldId id="326" r:id="rId31"/>
    <p:sldId id="325" r:id="rId32"/>
    <p:sldId id="342" r:id="rId33"/>
    <p:sldId id="331" r:id="rId34"/>
    <p:sldId id="333" r:id="rId35"/>
    <p:sldId id="340" r:id="rId36"/>
    <p:sldId id="341" r:id="rId37"/>
    <p:sldId id="329" r:id="rId38"/>
    <p:sldId id="330" r:id="rId39"/>
    <p:sldId id="334" r:id="rId40"/>
    <p:sldId id="337" r:id="rId41"/>
    <p:sldId id="338" r:id="rId42"/>
    <p:sldId id="328" r:id="rId43"/>
    <p:sldId id="283" r:id="rId4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shabh Talati" initials="RT" lastIdx="0" clrIdx="0">
    <p:extLst>
      <p:ext uri="{19B8F6BF-5375-455C-9EA6-DF929625EA0E}">
        <p15:presenceInfo xmlns:p15="http://schemas.microsoft.com/office/powerpoint/2012/main" userId="9c2691e4640f6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3549"/>
    <a:srgbClr val="703449"/>
    <a:srgbClr val="FECF71"/>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8757" autoAdjust="0"/>
    <p:restoredTop sz="90887" autoAdjust="0"/>
  </p:normalViewPr>
  <p:slideViewPr>
    <p:cSldViewPr snapToGrid="0">
      <p:cViewPr varScale="1">
        <p:scale>
          <a:sx n="67" d="100"/>
          <a:sy n="67" d="100"/>
        </p:scale>
        <p:origin x="1140" y="40"/>
      </p:cViewPr>
      <p:guideLst>
        <p:guide orient="horz" pos="2160"/>
        <p:guide pos="2880"/>
      </p:guideLst>
    </p:cSldViewPr>
  </p:slideViewPr>
  <p:outlineViewPr>
    <p:cViewPr>
      <p:scale>
        <a:sx n="33" d="100"/>
        <a:sy n="33" d="100"/>
      </p:scale>
      <p:origin x="0" y="-13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694E0-5568-4BFF-AF84-BBE7DE664716}" type="datetimeFigureOut">
              <a:rPr lang="en-US" smtClean="0"/>
              <a:t>4/18/2018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BB358-BAEB-46EE-86F1-6BF47324BC10}" type="slidenum">
              <a:rPr lang="en-US" smtClean="0"/>
              <a:t>‹#›</a:t>
            </a:fld>
            <a:endParaRPr lang="en-US"/>
          </a:p>
        </p:txBody>
      </p:sp>
    </p:spTree>
    <p:extLst>
      <p:ext uri="{BB962C8B-B14F-4D97-AF65-F5344CB8AC3E}">
        <p14:creationId xmlns:p14="http://schemas.microsoft.com/office/powerpoint/2010/main" val="30465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BB358-BAEB-46EE-86F1-6BF47324BC10}" type="slidenum">
              <a:rPr lang="en-US" smtClean="0"/>
              <a:t>4</a:t>
            </a:fld>
            <a:endParaRPr lang="en-US"/>
          </a:p>
        </p:txBody>
      </p:sp>
    </p:spTree>
    <p:extLst>
      <p:ext uri="{BB962C8B-B14F-4D97-AF65-F5344CB8AC3E}">
        <p14:creationId xmlns:p14="http://schemas.microsoft.com/office/powerpoint/2010/main" val="1481825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BB358-BAEB-46EE-86F1-6BF47324BC10}" type="slidenum">
              <a:rPr lang="en-US" smtClean="0"/>
              <a:t>23</a:t>
            </a:fld>
            <a:endParaRPr lang="en-US"/>
          </a:p>
        </p:txBody>
      </p:sp>
    </p:spTree>
    <p:extLst>
      <p:ext uri="{BB962C8B-B14F-4D97-AF65-F5344CB8AC3E}">
        <p14:creationId xmlns:p14="http://schemas.microsoft.com/office/powerpoint/2010/main" val="131540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0.0233</a:t>
            </a:r>
          </a:p>
        </p:txBody>
      </p:sp>
      <p:sp>
        <p:nvSpPr>
          <p:cNvPr id="4" name="Slide Number Placeholder 3"/>
          <p:cNvSpPr>
            <a:spLocks noGrp="1"/>
          </p:cNvSpPr>
          <p:nvPr>
            <p:ph type="sldNum" sz="quarter" idx="10"/>
          </p:nvPr>
        </p:nvSpPr>
        <p:spPr/>
        <p:txBody>
          <a:bodyPr/>
          <a:lstStyle/>
          <a:p>
            <a:fld id="{843BB358-BAEB-46EE-86F1-6BF47324BC10}" type="slidenum">
              <a:rPr lang="en-US" smtClean="0"/>
              <a:t>40</a:t>
            </a:fld>
            <a:endParaRPr lang="en-US"/>
          </a:p>
        </p:txBody>
      </p:sp>
    </p:spTree>
    <p:extLst>
      <p:ext uri="{BB962C8B-B14F-4D97-AF65-F5344CB8AC3E}">
        <p14:creationId xmlns:p14="http://schemas.microsoft.com/office/powerpoint/2010/main" val="148838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0.0023 0.3628</a:t>
            </a:r>
            <a:endParaRPr lang="en-US" dirty="0"/>
          </a:p>
        </p:txBody>
      </p:sp>
      <p:sp>
        <p:nvSpPr>
          <p:cNvPr id="4" name="Slide Number Placeholder 3"/>
          <p:cNvSpPr>
            <a:spLocks noGrp="1"/>
          </p:cNvSpPr>
          <p:nvPr>
            <p:ph type="sldNum" sz="quarter" idx="10"/>
          </p:nvPr>
        </p:nvSpPr>
        <p:spPr/>
        <p:txBody>
          <a:bodyPr/>
          <a:lstStyle/>
          <a:p>
            <a:fld id="{843BB358-BAEB-46EE-86F1-6BF47324BC10}" type="slidenum">
              <a:rPr lang="en-US" smtClean="0"/>
              <a:t>41</a:t>
            </a:fld>
            <a:endParaRPr lang="en-US"/>
          </a:p>
        </p:txBody>
      </p:sp>
    </p:spTree>
    <p:extLst>
      <p:ext uri="{BB962C8B-B14F-4D97-AF65-F5344CB8AC3E}">
        <p14:creationId xmlns:p14="http://schemas.microsoft.com/office/powerpoint/2010/main" val="221260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7EE8-A6F8-4D8B-8959-D536E29BFD3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FCACFD-51DF-4C2B-925B-EF643AA4004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59C883-BFB2-4A49-80BE-D3BB1345BB09}"/>
              </a:ext>
            </a:extLst>
          </p:cNvPr>
          <p:cNvSpPr>
            <a:spLocks noGrp="1"/>
          </p:cNvSpPr>
          <p:nvPr>
            <p:ph type="dt" sz="half" idx="10"/>
          </p:nvPr>
        </p:nvSpPr>
        <p:spPr/>
        <p:txBody>
          <a:bodyPr/>
          <a:lstStyle>
            <a:lvl1pPr>
              <a:defRPr/>
            </a:lvl1pPr>
          </a:lstStyle>
          <a:p>
            <a:fld id="{0F5BEF44-712B-43A9-8629-8273A221F564}" type="datetime1">
              <a:rPr lang="en-US" altLang="en-US" smtClean="0"/>
              <a:t>4/18/2018</a:t>
            </a:fld>
            <a:endParaRPr lang="en-US" altLang="en-US"/>
          </a:p>
        </p:txBody>
      </p:sp>
      <p:sp>
        <p:nvSpPr>
          <p:cNvPr id="5" name="Footer Placeholder 4">
            <a:extLst>
              <a:ext uri="{FF2B5EF4-FFF2-40B4-BE49-F238E27FC236}">
                <a16:creationId xmlns:a16="http://schemas.microsoft.com/office/drawing/2014/main" id="{6E514495-242A-4E75-9514-9F5CB2877574}"/>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5CBEC45-CFA0-4865-96C6-3DCD2ADEE377}"/>
              </a:ext>
            </a:extLst>
          </p:cNvPr>
          <p:cNvSpPr>
            <a:spLocks noGrp="1"/>
          </p:cNvSpPr>
          <p:nvPr>
            <p:ph type="sldNum" sz="quarter" idx="12"/>
          </p:nvPr>
        </p:nvSpPr>
        <p:spPr/>
        <p:txBody>
          <a:bodyPr/>
          <a:lstStyle>
            <a:lvl1pPr>
              <a:defRPr/>
            </a:lvl1pPr>
          </a:lstStyle>
          <a:p>
            <a:fld id="{C9B46394-E9C6-4885-A5EC-B90CAD6DE0F6}" type="slidenum">
              <a:rPr lang="en-US" altLang="en-US"/>
              <a:pPr/>
              <a:t>‹#›</a:t>
            </a:fld>
            <a:endParaRPr lang="en-US" altLang="en-US"/>
          </a:p>
        </p:txBody>
      </p:sp>
    </p:spTree>
    <p:extLst>
      <p:ext uri="{BB962C8B-B14F-4D97-AF65-F5344CB8AC3E}">
        <p14:creationId xmlns:p14="http://schemas.microsoft.com/office/powerpoint/2010/main" val="411505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346C-3FE3-447B-AD4A-E4476260E2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8B7BB0-0890-429A-B76D-73A7D32FB7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368C2-BB2A-4745-B060-33DAA8E5094A}"/>
              </a:ext>
            </a:extLst>
          </p:cNvPr>
          <p:cNvSpPr>
            <a:spLocks noGrp="1"/>
          </p:cNvSpPr>
          <p:nvPr>
            <p:ph type="dt" sz="half" idx="10"/>
          </p:nvPr>
        </p:nvSpPr>
        <p:spPr/>
        <p:txBody>
          <a:bodyPr/>
          <a:lstStyle>
            <a:lvl1pPr>
              <a:defRPr/>
            </a:lvl1pPr>
          </a:lstStyle>
          <a:p>
            <a:fld id="{DDF2AF36-163F-448B-AC14-1FD0D1890D9B}" type="datetime1">
              <a:rPr lang="en-US" altLang="en-US" smtClean="0"/>
              <a:t>4/18/2018</a:t>
            </a:fld>
            <a:endParaRPr lang="en-US" altLang="en-US"/>
          </a:p>
        </p:txBody>
      </p:sp>
      <p:sp>
        <p:nvSpPr>
          <p:cNvPr id="5" name="Footer Placeholder 4">
            <a:extLst>
              <a:ext uri="{FF2B5EF4-FFF2-40B4-BE49-F238E27FC236}">
                <a16:creationId xmlns:a16="http://schemas.microsoft.com/office/drawing/2014/main" id="{3D06A8E5-CBF3-414B-BA5E-3E98C632694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CC8FC6D-836B-44FE-899B-5E2C82F5277C}"/>
              </a:ext>
            </a:extLst>
          </p:cNvPr>
          <p:cNvSpPr>
            <a:spLocks noGrp="1"/>
          </p:cNvSpPr>
          <p:nvPr>
            <p:ph type="sldNum" sz="quarter" idx="12"/>
          </p:nvPr>
        </p:nvSpPr>
        <p:spPr/>
        <p:txBody>
          <a:bodyPr/>
          <a:lstStyle>
            <a:lvl1pPr>
              <a:defRPr/>
            </a:lvl1pPr>
          </a:lstStyle>
          <a:p>
            <a:fld id="{89425A98-80D9-47FA-97F8-375B16B6960E}" type="slidenum">
              <a:rPr lang="en-US" altLang="en-US"/>
              <a:pPr/>
              <a:t>‹#›</a:t>
            </a:fld>
            <a:endParaRPr lang="en-US" altLang="en-US"/>
          </a:p>
        </p:txBody>
      </p:sp>
    </p:spTree>
    <p:extLst>
      <p:ext uri="{BB962C8B-B14F-4D97-AF65-F5344CB8AC3E}">
        <p14:creationId xmlns:p14="http://schemas.microsoft.com/office/powerpoint/2010/main" val="100366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7A9C18-3FE8-4D39-86A7-6726EE5BCF6B}"/>
              </a:ext>
            </a:extLst>
          </p:cNvPr>
          <p:cNvSpPr>
            <a:spLocks noGrp="1"/>
          </p:cNvSpPr>
          <p:nvPr>
            <p:ph type="title" orient="vert"/>
          </p:nvPr>
        </p:nvSpPr>
        <p:spPr>
          <a:xfrm>
            <a:off x="6515100" y="787400"/>
            <a:ext cx="1943100" cy="5308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9A3DB1-442D-44DF-AD4B-C107243BE08B}"/>
              </a:ext>
            </a:extLst>
          </p:cNvPr>
          <p:cNvSpPr>
            <a:spLocks noGrp="1"/>
          </p:cNvSpPr>
          <p:nvPr>
            <p:ph type="body" orient="vert" idx="1"/>
          </p:nvPr>
        </p:nvSpPr>
        <p:spPr>
          <a:xfrm>
            <a:off x="685800" y="787400"/>
            <a:ext cx="5676900" cy="5308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5C1EC-DEAD-4DB9-A5B0-ABEA31FF794A}"/>
              </a:ext>
            </a:extLst>
          </p:cNvPr>
          <p:cNvSpPr>
            <a:spLocks noGrp="1"/>
          </p:cNvSpPr>
          <p:nvPr>
            <p:ph type="dt" sz="half" idx="10"/>
          </p:nvPr>
        </p:nvSpPr>
        <p:spPr/>
        <p:txBody>
          <a:bodyPr/>
          <a:lstStyle>
            <a:lvl1pPr>
              <a:defRPr/>
            </a:lvl1pPr>
          </a:lstStyle>
          <a:p>
            <a:fld id="{94F1DC7E-D679-4737-B9AD-F2AF2FA6CD77}" type="datetime1">
              <a:rPr lang="en-US" altLang="en-US" smtClean="0"/>
              <a:t>4/18/2018</a:t>
            </a:fld>
            <a:endParaRPr lang="en-US" altLang="en-US"/>
          </a:p>
        </p:txBody>
      </p:sp>
      <p:sp>
        <p:nvSpPr>
          <p:cNvPr id="5" name="Footer Placeholder 4">
            <a:extLst>
              <a:ext uri="{FF2B5EF4-FFF2-40B4-BE49-F238E27FC236}">
                <a16:creationId xmlns:a16="http://schemas.microsoft.com/office/drawing/2014/main" id="{AC180E40-044D-482A-913A-9E8F8C3684C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D67A05C-BE9C-4678-8240-951568552523}"/>
              </a:ext>
            </a:extLst>
          </p:cNvPr>
          <p:cNvSpPr>
            <a:spLocks noGrp="1"/>
          </p:cNvSpPr>
          <p:nvPr>
            <p:ph type="sldNum" sz="quarter" idx="12"/>
          </p:nvPr>
        </p:nvSpPr>
        <p:spPr/>
        <p:txBody>
          <a:bodyPr/>
          <a:lstStyle>
            <a:lvl1pPr>
              <a:defRPr/>
            </a:lvl1pPr>
          </a:lstStyle>
          <a:p>
            <a:fld id="{9954E85B-4066-48A3-ABBC-ADA4AD9B0ED7}" type="slidenum">
              <a:rPr lang="en-US" altLang="en-US"/>
              <a:pPr/>
              <a:t>‹#›</a:t>
            </a:fld>
            <a:endParaRPr lang="en-US" altLang="en-US"/>
          </a:p>
        </p:txBody>
      </p:sp>
    </p:spTree>
    <p:extLst>
      <p:ext uri="{BB962C8B-B14F-4D97-AF65-F5344CB8AC3E}">
        <p14:creationId xmlns:p14="http://schemas.microsoft.com/office/powerpoint/2010/main" val="239072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8DF2-7ED0-4D50-84B2-BCD72D6A7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B6F65-2F77-429C-9624-B9A9798738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7BD35-9D3E-4289-AC48-DFF555A23773}"/>
              </a:ext>
            </a:extLst>
          </p:cNvPr>
          <p:cNvSpPr>
            <a:spLocks noGrp="1"/>
          </p:cNvSpPr>
          <p:nvPr>
            <p:ph type="dt" sz="half" idx="10"/>
          </p:nvPr>
        </p:nvSpPr>
        <p:spPr/>
        <p:txBody>
          <a:bodyPr/>
          <a:lstStyle>
            <a:lvl1pPr>
              <a:defRPr/>
            </a:lvl1pPr>
          </a:lstStyle>
          <a:p>
            <a:fld id="{F6241906-EDAE-483D-9C92-ECC0513D4D10}" type="datetime1">
              <a:rPr lang="en-US" altLang="en-US" smtClean="0"/>
              <a:t>4/18/2018</a:t>
            </a:fld>
            <a:endParaRPr lang="en-US" altLang="en-US"/>
          </a:p>
        </p:txBody>
      </p:sp>
      <p:sp>
        <p:nvSpPr>
          <p:cNvPr id="5" name="Footer Placeholder 4">
            <a:extLst>
              <a:ext uri="{FF2B5EF4-FFF2-40B4-BE49-F238E27FC236}">
                <a16:creationId xmlns:a16="http://schemas.microsoft.com/office/drawing/2014/main" id="{8AABB619-F0BF-49CF-80E4-F6E19772FC6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CBFFE90-A21B-4DA6-80F3-B59AB5398ACC}"/>
              </a:ext>
            </a:extLst>
          </p:cNvPr>
          <p:cNvSpPr>
            <a:spLocks noGrp="1"/>
          </p:cNvSpPr>
          <p:nvPr>
            <p:ph type="sldNum" sz="quarter" idx="12"/>
          </p:nvPr>
        </p:nvSpPr>
        <p:spPr/>
        <p:txBody>
          <a:bodyPr/>
          <a:lstStyle>
            <a:lvl1pPr>
              <a:defRPr/>
            </a:lvl1pPr>
          </a:lstStyle>
          <a:p>
            <a:fld id="{9005793F-208C-42AA-A922-24E215EE2ACD}" type="slidenum">
              <a:rPr lang="en-US" altLang="en-US"/>
              <a:pPr/>
              <a:t>‹#›</a:t>
            </a:fld>
            <a:endParaRPr lang="en-US" altLang="en-US"/>
          </a:p>
        </p:txBody>
      </p:sp>
    </p:spTree>
    <p:extLst>
      <p:ext uri="{BB962C8B-B14F-4D97-AF65-F5344CB8AC3E}">
        <p14:creationId xmlns:p14="http://schemas.microsoft.com/office/powerpoint/2010/main" val="353761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F51E-9681-4D3D-BB47-274DD3D7FE1E}"/>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3416FD-6474-4606-870C-112366B4BB3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39B021C1-C905-44A4-8C48-14FF5928D687}"/>
              </a:ext>
            </a:extLst>
          </p:cNvPr>
          <p:cNvSpPr>
            <a:spLocks noGrp="1"/>
          </p:cNvSpPr>
          <p:nvPr>
            <p:ph type="dt" sz="half" idx="10"/>
          </p:nvPr>
        </p:nvSpPr>
        <p:spPr/>
        <p:txBody>
          <a:bodyPr/>
          <a:lstStyle>
            <a:lvl1pPr>
              <a:defRPr/>
            </a:lvl1pPr>
          </a:lstStyle>
          <a:p>
            <a:fld id="{D267E46C-158B-4CEA-BC63-B8591851928B}" type="datetime1">
              <a:rPr lang="en-US" altLang="en-US" smtClean="0"/>
              <a:t>4/18/2018</a:t>
            </a:fld>
            <a:endParaRPr lang="en-US" altLang="en-US"/>
          </a:p>
        </p:txBody>
      </p:sp>
      <p:sp>
        <p:nvSpPr>
          <p:cNvPr id="5" name="Footer Placeholder 4">
            <a:extLst>
              <a:ext uri="{FF2B5EF4-FFF2-40B4-BE49-F238E27FC236}">
                <a16:creationId xmlns:a16="http://schemas.microsoft.com/office/drawing/2014/main" id="{A49D4A02-BCB9-4F91-9433-8D541F7F497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C3EE280-9C3B-42AA-8D40-2C35CBBB3187}"/>
              </a:ext>
            </a:extLst>
          </p:cNvPr>
          <p:cNvSpPr>
            <a:spLocks noGrp="1"/>
          </p:cNvSpPr>
          <p:nvPr>
            <p:ph type="sldNum" sz="quarter" idx="12"/>
          </p:nvPr>
        </p:nvSpPr>
        <p:spPr/>
        <p:txBody>
          <a:bodyPr/>
          <a:lstStyle>
            <a:lvl1pPr>
              <a:defRPr/>
            </a:lvl1pPr>
          </a:lstStyle>
          <a:p>
            <a:fld id="{C6D170CB-3D48-41B5-88A5-B9250EA7A9DF}" type="slidenum">
              <a:rPr lang="en-US" altLang="en-US"/>
              <a:pPr/>
              <a:t>‹#›</a:t>
            </a:fld>
            <a:endParaRPr lang="en-US" altLang="en-US"/>
          </a:p>
        </p:txBody>
      </p:sp>
    </p:spTree>
    <p:extLst>
      <p:ext uri="{BB962C8B-B14F-4D97-AF65-F5344CB8AC3E}">
        <p14:creationId xmlns:p14="http://schemas.microsoft.com/office/powerpoint/2010/main" val="58369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27AD-D136-4A3C-8C54-B60601B3E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57CD40-3687-45D4-993C-CB72FF94581D}"/>
              </a:ext>
            </a:extLst>
          </p:cNvPr>
          <p:cNvSpPr>
            <a:spLocks noGrp="1"/>
          </p:cNvSpPr>
          <p:nvPr>
            <p:ph sz="half" idx="1"/>
          </p:nvPr>
        </p:nvSpPr>
        <p:spPr>
          <a:xfrm>
            <a:off x="685800" y="2171700"/>
            <a:ext cx="3810000" cy="3924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F35953-FA85-46A8-8DDB-1F915A45A1EA}"/>
              </a:ext>
            </a:extLst>
          </p:cNvPr>
          <p:cNvSpPr>
            <a:spLocks noGrp="1"/>
          </p:cNvSpPr>
          <p:nvPr>
            <p:ph sz="half" idx="2"/>
          </p:nvPr>
        </p:nvSpPr>
        <p:spPr>
          <a:xfrm>
            <a:off x="4648200" y="2171700"/>
            <a:ext cx="3810000" cy="3924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9B5A08-1901-4090-938A-6E5C697EBC02}"/>
              </a:ext>
            </a:extLst>
          </p:cNvPr>
          <p:cNvSpPr>
            <a:spLocks noGrp="1"/>
          </p:cNvSpPr>
          <p:nvPr>
            <p:ph type="dt" sz="half" idx="10"/>
          </p:nvPr>
        </p:nvSpPr>
        <p:spPr/>
        <p:txBody>
          <a:bodyPr/>
          <a:lstStyle>
            <a:lvl1pPr>
              <a:defRPr/>
            </a:lvl1pPr>
          </a:lstStyle>
          <a:p>
            <a:fld id="{779045A1-3F41-4A9A-9804-23E4BCB12B22}" type="datetime1">
              <a:rPr lang="en-US" altLang="en-US" smtClean="0"/>
              <a:t>4/18/2018</a:t>
            </a:fld>
            <a:endParaRPr lang="en-US" altLang="en-US"/>
          </a:p>
        </p:txBody>
      </p:sp>
      <p:sp>
        <p:nvSpPr>
          <p:cNvPr id="6" name="Footer Placeholder 5">
            <a:extLst>
              <a:ext uri="{FF2B5EF4-FFF2-40B4-BE49-F238E27FC236}">
                <a16:creationId xmlns:a16="http://schemas.microsoft.com/office/drawing/2014/main" id="{D643935C-C2DC-47E4-8D2D-17723321390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11BA9EA-A1F7-4F20-9054-ACEB08F88368}"/>
              </a:ext>
            </a:extLst>
          </p:cNvPr>
          <p:cNvSpPr>
            <a:spLocks noGrp="1"/>
          </p:cNvSpPr>
          <p:nvPr>
            <p:ph type="sldNum" sz="quarter" idx="12"/>
          </p:nvPr>
        </p:nvSpPr>
        <p:spPr/>
        <p:txBody>
          <a:bodyPr/>
          <a:lstStyle>
            <a:lvl1pPr>
              <a:defRPr/>
            </a:lvl1pPr>
          </a:lstStyle>
          <a:p>
            <a:fld id="{47FABB9C-6981-4E2B-960A-7C80D980A3A1}" type="slidenum">
              <a:rPr lang="en-US" altLang="en-US"/>
              <a:pPr/>
              <a:t>‹#›</a:t>
            </a:fld>
            <a:endParaRPr lang="en-US" altLang="en-US"/>
          </a:p>
        </p:txBody>
      </p:sp>
    </p:spTree>
    <p:extLst>
      <p:ext uri="{BB962C8B-B14F-4D97-AF65-F5344CB8AC3E}">
        <p14:creationId xmlns:p14="http://schemas.microsoft.com/office/powerpoint/2010/main" val="14893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EFF5-C797-4A36-919E-3A4DCDE636D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AAB428-C9D9-44A1-8467-227BE3F3DB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8BF1EC-E2A3-457F-9798-E7F1B00FDF17}"/>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A1081-8742-4B74-A795-951D3FB88F4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17A80B7-D64E-411E-AFA3-E86926567D6F}"/>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0546E3-4D28-46B3-A587-F39858D9F631}"/>
              </a:ext>
            </a:extLst>
          </p:cNvPr>
          <p:cNvSpPr>
            <a:spLocks noGrp="1"/>
          </p:cNvSpPr>
          <p:nvPr>
            <p:ph type="dt" sz="half" idx="10"/>
          </p:nvPr>
        </p:nvSpPr>
        <p:spPr/>
        <p:txBody>
          <a:bodyPr/>
          <a:lstStyle>
            <a:lvl1pPr>
              <a:defRPr/>
            </a:lvl1pPr>
          </a:lstStyle>
          <a:p>
            <a:fld id="{B935B411-FC56-4427-8D4B-1C416C37AB4A}" type="datetime1">
              <a:rPr lang="en-US" altLang="en-US" smtClean="0"/>
              <a:t>4/18/2018</a:t>
            </a:fld>
            <a:endParaRPr lang="en-US" altLang="en-US"/>
          </a:p>
        </p:txBody>
      </p:sp>
      <p:sp>
        <p:nvSpPr>
          <p:cNvPr id="8" name="Footer Placeholder 7">
            <a:extLst>
              <a:ext uri="{FF2B5EF4-FFF2-40B4-BE49-F238E27FC236}">
                <a16:creationId xmlns:a16="http://schemas.microsoft.com/office/drawing/2014/main" id="{FBAD317C-1750-42C4-B2ED-D3E213096C9E}"/>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C538ABDA-AAF1-4D4D-AE12-A49AB216ED8F}"/>
              </a:ext>
            </a:extLst>
          </p:cNvPr>
          <p:cNvSpPr>
            <a:spLocks noGrp="1"/>
          </p:cNvSpPr>
          <p:nvPr>
            <p:ph type="sldNum" sz="quarter" idx="12"/>
          </p:nvPr>
        </p:nvSpPr>
        <p:spPr/>
        <p:txBody>
          <a:bodyPr/>
          <a:lstStyle>
            <a:lvl1pPr>
              <a:defRPr/>
            </a:lvl1pPr>
          </a:lstStyle>
          <a:p>
            <a:fld id="{E1D7E436-161A-47C1-849F-EDAE2FDDC50E}" type="slidenum">
              <a:rPr lang="en-US" altLang="en-US"/>
              <a:pPr/>
              <a:t>‹#›</a:t>
            </a:fld>
            <a:endParaRPr lang="en-US" altLang="en-US"/>
          </a:p>
        </p:txBody>
      </p:sp>
    </p:spTree>
    <p:extLst>
      <p:ext uri="{BB962C8B-B14F-4D97-AF65-F5344CB8AC3E}">
        <p14:creationId xmlns:p14="http://schemas.microsoft.com/office/powerpoint/2010/main" val="245755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7611-30BF-4B2C-8125-417C2AB19D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DA54E6-23DD-4D34-85F4-E5B0538B3E08}"/>
              </a:ext>
            </a:extLst>
          </p:cNvPr>
          <p:cNvSpPr>
            <a:spLocks noGrp="1"/>
          </p:cNvSpPr>
          <p:nvPr>
            <p:ph type="dt" sz="half" idx="10"/>
          </p:nvPr>
        </p:nvSpPr>
        <p:spPr/>
        <p:txBody>
          <a:bodyPr/>
          <a:lstStyle>
            <a:lvl1pPr>
              <a:defRPr/>
            </a:lvl1pPr>
          </a:lstStyle>
          <a:p>
            <a:fld id="{369D03EF-8EDA-4ECF-904B-ADC5ACC10A07}" type="datetime1">
              <a:rPr lang="en-US" altLang="en-US" smtClean="0"/>
              <a:t>4/18/2018</a:t>
            </a:fld>
            <a:endParaRPr lang="en-US" altLang="en-US"/>
          </a:p>
        </p:txBody>
      </p:sp>
      <p:sp>
        <p:nvSpPr>
          <p:cNvPr id="4" name="Footer Placeholder 3">
            <a:extLst>
              <a:ext uri="{FF2B5EF4-FFF2-40B4-BE49-F238E27FC236}">
                <a16:creationId xmlns:a16="http://schemas.microsoft.com/office/drawing/2014/main" id="{6D3C1CBF-5228-44E9-AC8B-09ADA1D53E8A}"/>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CA9C9D5-911A-47DD-9D47-93E055F76B39}"/>
              </a:ext>
            </a:extLst>
          </p:cNvPr>
          <p:cNvSpPr>
            <a:spLocks noGrp="1"/>
          </p:cNvSpPr>
          <p:nvPr>
            <p:ph type="sldNum" sz="quarter" idx="12"/>
          </p:nvPr>
        </p:nvSpPr>
        <p:spPr/>
        <p:txBody>
          <a:bodyPr/>
          <a:lstStyle>
            <a:lvl1pPr>
              <a:defRPr/>
            </a:lvl1pPr>
          </a:lstStyle>
          <a:p>
            <a:fld id="{9CB31A92-B121-4238-A4F1-E18DB9F29305}" type="slidenum">
              <a:rPr lang="en-US" altLang="en-US"/>
              <a:pPr/>
              <a:t>‹#›</a:t>
            </a:fld>
            <a:endParaRPr lang="en-US" altLang="en-US"/>
          </a:p>
        </p:txBody>
      </p:sp>
    </p:spTree>
    <p:extLst>
      <p:ext uri="{BB962C8B-B14F-4D97-AF65-F5344CB8AC3E}">
        <p14:creationId xmlns:p14="http://schemas.microsoft.com/office/powerpoint/2010/main" val="17940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D07C4C-7349-446F-9046-FE0C6A433571}"/>
              </a:ext>
            </a:extLst>
          </p:cNvPr>
          <p:cNvSpPr>
            <a:spLocks noGrp="1"/>
          </p:cNvSpPr>
          <p:nvPr>
            <p:ph type="dt" sz="half" idx="10"/>
          </p:nvPr>
        </p:nvSpPr>
        <p:spPr/>
        <p:txBody>
          <a:bodyPr/>
          <a:lstStyle>
            <a:lvl1pPr>
              <a:defRPr/>
            </a:lvl1pPr>
          </a:lstStyle>
          <a:p>
            <a:fld id="{4653E446-80D7-4313-BD8B-85C8CF5EBAFB}" type="datetime1">
              <a:rPr lang="en-US" altLang="en-US" smtClean="0"/>
              <a:t>4/18/2018</a:t>
            </a:fld>
            <a:endParaRPr lang="en-US" altLang="en-US"/>
          </a:p>
        </p:txBody>
      </p:sp>
      <p:sp>
        <p:nvSpPr>
          <p:cNvPr id="3" name="Footer Placeholder 2">
            <a:extLst>
              <a:ext uri="{FF2B5EF4-FFF2-40B4-BE49-F238E27FC236}">
                <a16:creationId xmlns:a16="http://schemas.microsoft.com/office/drawing/2014/main" id="{D43DA263-856E-477F-B269-CEEB05972CA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B6FCAC3D-4DE2-4995-84FC-6F2C5486F615}"/>
              </a:ext>
            </a:extLst>
          </p:cNvPr>
          <p:cNvSpPr>
            <a:spLocks noGrp="1"/>
          </p:cNvSpPr>
          <p:nvPr>
            <p:ph type="sldNum" sz="quarter" idx="12"/>
          </p:nvPr>
        </p:nvSpPr>
        <p:spPr/>
        <p:txBody>
          <a:bodyPr/>
          <a:lstStyle>
            <a:lvl1pPr>
              <a:defRPr/>
            </a:lvl1pPr>
          </a:lstStyle>
          <a:p>
            <a:fld id="{170232D1-7DBA-4871-9E55-21043DC67CFE}" type="slidenum">
              <a:rPr lang="en-US" altLang="en-US"/>
              <a:pPr/>
              <a:t>‹#›</a:t>
            </a:fld>
            <a:endParaRPr lang="en-US" altLang="en-US"/>
          </a:p>
        </p:txBody>
      </p:sp>
    </p:spTree>
    <p:extLst>
      <p:ext uri="{BB962C8B-B14F-4D97-AF65-F5344CB8AC3E}">
        <p14:creationId xmlns:p14="http://schemas.microsoft.com/office/powerpoint/2010/main" val="1381591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D274-31A3-49A3-BAC4-347ACA104C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9FA689-142E-40F2-83D9-A048773CECF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675440-5321-4DA2-9147-681780281F6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3645F-8B9B-44EC-9AE1-B47F31A673CC}"/>
              </a:ext>
            </a:extLst>
          </p:cNvPr>
          <p:cNvSpPr>
            <a:spLocks noGrp="1"/>
          </p:cNvSpPr>
          <p:nvPr>
            <p:ph type="dt" sz="half" idx="10"/>
          </p:nvPr>
        </p:nvSpPr>
        <p:spPr/>
        <p:txBody>
          <a:bodyPr/>
          <a:lstStyle>
            <a:lvl1pPr>
              <a:defRPr/>
            </a:lvl1pPr>
          </a:lstStyle>
          <a:p>
            <a:fld id="{74D0F683-66B2-4478-8E0B-84FF3FE2D0A2}" type="datetime1">
              <a:rPr lang="en-US" altLang="en-US" smtClean="0"/>
              <a:t>4/18/2018</a:t>
            </a:fld>
            <a:endParaRPr lang="en-US" altLang="en-US"/>
          </a:p>
        </p:txBody>
      </p:sp>
      <p:sp>
        <p:nvSpPr>
          <p:cNvPr id="6" name="Footer Placeholder 5">
            <a:extLst>
              <a:ext uri="{FF2B5EF4-FFF2-40B4-BE49-F238E27FC236}">
                <a16:creationId xmlns:a16="http://schemas.microsoft.com/office/drawing/2014/main" id="{BFA248E4-B1D3-4463-8AF5-411692EA153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3B55C13-8BC7-4F5B-9090-EC9BEDA00977}"/>
              </a:ext>
            </a:extLst>
          </p:cNvPr>
          <p:cNvSpPr>
            <a:spLocks noGrp="1"/>
          </p:cNvSpPr>
          <p:nvPr>
            <p:ph type="sldNum" sz="quarter" idx="12"/>
          </p:nvPr>
        </p:nvSpPr>
        <p:spPr/>
        <p:txBody>
          <a:bodyPr/>
          <a:lstStyle>
            <a:lvl1pPr>
              <a:defRPr/>
            </a:lvl1pPr>
          </a:lstStyle>
          <a:p>
            <a:fld id="{266954BF-B7BD-430B-86C0-CF9BD290B169}" type="slidenum">
              <a:rPr lang="en-US" altLang="en-US"/>
              <a:pPr/>
              <a:t>‹#›</a:t>
            </a:fld>
            <a:endParaRPr lang="en-US" altLang="en-US"/>
          </a:p>
        </p:txBody>
      </p:sp>
    </p:spTree>
    <p:extLst>
      <p:ext uri="{BB962C8B-B14F-4D97-AF65-F5344CB8AC3E}">
        <p14:creationId xmlns:p14="http://schemas.microsoft.com/office/powerpoint/2010/main" val="427672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273F-085B-490A-85CB-1B22906AF02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6F634E-FC29-47BC-8DE0-0B54A8646BA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2E98F6-A4BC-4E52-8917-6988F4A7103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55E113-EF12-4794-A07C-BA6144A28E0F}"/>
              </a:ext>
            </a:extLst>
          </p:cNvPr>
          <p:cNvSpPr>
            <a:spLocks noGrp="1"/>
          </p:cNvSpPr>
          <p:nvPr>
            <p:ph type="dt" sz="half" idx="10"/>
          </p:nvPr>
        </p:nvSpPr>
        <p:spPr/>
        <p:txBody>
          <a:bodyPr/>
          <a:lstStyle>
            <a:lvl1pPr>
              <a:defRPr/>
            </a:lvl1pPr>
          </a:lstStyle>
          <a:p>
            <a:fld id="{F7F424D7-CDE7-4E69-8704-40EEB3C7F848}" type="datetime1">
              <a:rPr lang="en-US" altLang="en-US" smtClean="0"/>
              <a:t>4/18/2018</a:t>
            </a:fld>
            <a:endParaRPr lang="en-US" altLang="en-US"/>
          </a:p>
        </p:txBody>
      </p:sp>
      <p:sp>
        <p:nvSpPr>
          <p:cNvPr id="6" name="Footer Placeholder 5">
            <a:extLst>
              <a:ext uri="{FF2B5EF4-FFF2-40B4-BE49-F238E27FC236}">
                <a16:creationId xmlns:a16="http://schemas.microsoft.com/office/drawing/2014/main" id="{A41B754E-3654-4E5F-A172-12E988AAED9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BCD485E-8CCD-4574-9290-E72C6D301971}"/>
              </a:ext>
            </a:extLst>
          </p:cNvPr>
          <p:cNvSpPr>
            <a:spLocks noGrp="1"/>
          </p:cNvSpPr>
          <p:nvPr>
            <p:ph type="sldNum" sz="quarter" idx="12"/>
          </p:nvPr>
        </p:nvSpPr>
        <p:spPr/>
        <p:txBody>
          <a:bodyPr/>
          <a:lstStyle>
            <a:lvl1pPr>
              <a:defRPr/>
            </a:lvl1pPr>
          </a:lstStyle>
          <a:p>
            <a:fld id="{D995C5A2-CDF6-45CD-9445-F4F54FCDF54A}" type="slidenum">
              <a:rPr lang="en-US" altLang="en-US"/>
              <a:pPr/>
              <a:t>‹#›</a:t>
            </a:fld>
            <a:endParaRPr lang="en-US" altLang="en-US"/>
          </a:p>
        </p:txBody>
      </p:sp>
    </p:spTree>
    <p:extLst>
      <p:ext uri="{BB962C8B-B14F-4D97-AF65-F5344CB8AC3E}">
        <p14:creationId xmlns:p14="http://schemas.microsoft.com/office/powerpoint/2010/main" val="239528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a:extLst>
              <a:ext uri="{FF2B5EF4-FFF2-40B4-BE49-F238E27FC236}">
                <a16:creationId xmlns:a16="http://schemas.microsoft.com/office/drawing/2014/main" id="{5663C095-DDEB-4C22-8204-B71F41756C0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2536825"/>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a:extLst>
              <a:ext uri="{FF2B5EF4-FFF2-40B4-BE49-F238E27FC236}">
                <a16:creationId xmlns:a16="http://schemas.microsoft.com/office/drawing/2014/main" id="{67F8C967-DF50-4E03-B5FF-E7EDF2528D47}"/>
              </a:ext>
            </a:extLst>
          </p:cNvPr>
          <p:cNvSpPr>
            <a:spLocks noChangeArrowheads="1"/>
          </p:cNvSpPr>
          <p:nvPr userDrawn="1"/>
        </p:nvSpPr>
        <p:spPr bwMode="auto">
          <a:xfrm>
            <a:off x="0" y="6400800"/>
            <a:ext cx="9144000" cy="457200"/>
          </a:xfrm>
          <a:prstGeom prst="rect">
            <a:avLst/>
          </a:prstGeom>
          <a:solidFill>
            <a:srgbClr val="70344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Rectangle 9">
            <a:extLst>
              <a:ext uri="{FF2B5EF4-FFF2-40B4-BE49-F238E27FC236}">
                <a16:creationId xmlns:a16="http://schemas.microsoft.com/office/drawing/2014/main" id="{CCB58AC6-DB41-4581-84A0-FFB38B24037C}"/>
              </a:ext>
            </a:extLst>
          </p:cNvPr>
          <p:cNvSpPr>
            <a:spLocks noChangeArrowheads="1"/>
          </p:cNvSpPr>
          <p:nvPr userDrawn="1"/>
        </p:nvSpPr>
        <p:spPr bwMode="auto">
          <a:xfrm>
            <a:off x="0" y="914400"/>
            <a:ext cx="9144000" cy="50800"/>
          </a:xfrm>
          <a:prstGeom prst="rect">
            <a:avLst/>
          </a:prstGeom>
          <a:solidFill>
            <a:srgbClr val="FECF7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Rectangle 2">
            <a:extLst>
              <a:ext uri="{FF2B5EF4-FFF2-40B4-BE49-F238E27FC236}">
                <a16:creationId xmlns:a16="http://schemas.microsoft.com/office/drawing/2014/main" id="{89955B8C-2FDA-40C6-914C-2B0D419EDF02}"/>
              </a:ext>
            </a:extLst>
          </p:cNvPr>
          <p:cNvSpPr>
            <a:spLocks noGrp="1" noChangeArrowheads="1"/>
          </p:cNvSpPr>
          <p:nvPr>
            <p:ph type="title"/>
          </p:nvPr>
        </p:nvSpPr>
        <p:spPr bwMode="auto">
          <a:xfrm>
            <a:off x="685800" y="787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9427F63-1042-4F06-85E8-32749C682F48}"/>
              </a:ext>
            </a:extLst>
          </p:cNvPr>
          <p:cNvSpPr>
            <a:spLocks noGrp="1" noChangeArrowheads="1"/>
          </p:cNvSpPr>
          <p:nvPr>
            <p:ph type="body" idx="1"/>
          </p:nvPr>
        </p:nvSpPr>
        <p:spPr bwMode="auto">
          <a:xfrm>
            <a:off x="685800" y="2171700"/>
            <a:ext cx="77724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D8FE395-19D2-4058-AEDB-2AA236A5CB1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F6A6E86E-2779-434A-BDA9-374B24ADAEF1}" type="datetime1">
              <a:rPr lang="en-US" altLang="en-US" smtClean="0"/>
              <a:t>4/18/2018</a:t>
            </a:fld>
            <a:endParaRPr lang="en-US" altLang="en-US"/>
          </a:p>
        </p:txBody>
      </p:sp>
      <p:sp>
        <p:nvSpPr>
          <p:cNvPr id="1029" name="Rectangle 5">
            <a:extLst>
              <a:ext uri="{FF2B5EF4-FFF2-40B4-BE49-F238E27FC236}">
                <a16:creationId xmlns:a16="http://schemas.microsoft.com/office/drawing/2014/main" id="{A8741F4A-E674-4BD3-AF54-E9AF4C23298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2E99E15B-0F3E-493F-8D46-359D7AE6F512}"/>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D62E474-37EC-4D85-BDC4-8B4F1DA97B4D}" type="slidenum">
              <a:rPr lang="en-US" altLang="en-US"/>
              <a:pPr/>
              <a:t>‹#›</a:t>
            </a:fld>
            <a:endParaRPr lang="en-US" altLang="en-US"/>
          </a:p>
        </p:txBody>
      </p:sp>
      <p:pic>
        <p:nvPicPr>
          <p:cNvPr id="1035" name="Picture 11" descr="lwm2_white">
            <a:extLst>
              <a:ext uri="{FF2B5EF4-FFF2-40B4-BE49-F238E27FC236}">
                <a16:creationId xmlns:a16="http://schemas.microsoft.com/office/drawing/2014/main" id="{1F4FC0D3-C90D-42C8-8D6C-805A88E7A9A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95325" y="209550"/>
            <a:ext cx="2633663" cy="4143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35.jp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36.jp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jp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42.jpg"/></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4.jpg"/></Relationships>
</file>

<file path=ppt/slides/_rels/slide4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46.jpg"/></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7B71991-FD10-4840-BAFE-77E52A6FEDA5}"/>
                  </a:ext>
                </a:extLst>
              </p:cNvPr>
              <p:cNvSpPr>
                <a:spLocks noGrp="1"/>
              </p:cNvSpPr>
              <p:nvPr>
                <p:ph type="ctrTitle"/>
              </p:nvPr>
            </p:nvSpPr>
            <p:spPr>
              <a:xfrm>
                <a:off x="173254" y="1097276"/>
                <a:ext cx="8893743" cy="1767790"/>
              </a:xfrm>
            </p:spPr>
            <p:txBody>
              <a:bodyPr/>
              <a:lstStyle/>
              <a:p>
                <a:r>
                  <a:rPr lang="en-US" sz="3500" dirty="0"/>
                  <a:t>IMPLEMENTATION AND COMPARISON OF </a:t>
                </a:r>
                <a14:m>
                  <m:oMath xmlns:m="http://schemas.openxmlformats.org/officeDocument/2006/math">
                    <m:sSub>
                      <m:sSubPr>
                        <m:ctrlPr>
                          <a:rPr lang="en-US" sz="3500" i="1" smtClean="0">
                            <a:latin typeface="Cambria Math" panose="02040503050406030204" pitchFamily="18" charset="0"/>
                          </a:rPr>
                        </m:ctrlPr>
                      </m:sSubPr>
                      <m:e>
                        <m:r>
                          <a:rPr lang="en-US" sz="3500" b="0" i="1" smtClean="0">
                            <a:latin typeface="Cambria Math" panose="02040503050406030204" pitchFamily="18" charset="0"/>
                          </a:rPr>
                          <m:t>𝐻</m:t>
                        </m:r>
                      </m:e>
                      <m:sub>
                        <m:r>
                          <a:rPr lang="en-US" sz="3500" i="1" smtClean="0">
                            <a:latin typeface="Cambria Math" panose="02040503050406030204" pitchFamily="18" charset="0"/>
                            <a:ea typeface="Cambria Math" panose="02040503050406030204" pitchFamily="18" charset="0"/>
                          </a:rPr>
                          <m:t>∞</m:t>
                        </m:r>
                      </m:sub>
                    </m:sSub>
                  </m:oMath>
                </a14:m>
                <a:r>
                  <a:rPr lang="en-US" sz="3500" dirty="0"/>
                  <a:t> OBSERVERS FOR</a:t>
                </a:r>
                <a:br>
                  <a:rPr lang="en-US" sz="3500" dirty="0"/>
                </a:br>
                <a:r>
                  <a:rPr lang="en-US" sz="3500" dirty="0"/>
                  <a:t>TIME DELAY SYSTEMS</a:t>
                </a:r>
              </a:p>
            </p:txBody>
          </p:sp>
        </mc:Choice>
        <mc:Fallback xmlns="">
          <p:sp>
            <p:nvSpPr>
              <p:cNvPr id="2" name="Title 1">
                <a:extLst>
                  <a:ext uri="{FF2B5EF4-FFF2-40B4-BE49-F238E27FC236}">
                    <a16:creationId xmlns:a16="http://schemas.microsoft.com/office/drawing/2014/main" id="{87B71991-FD10-4840-BAFE-77E52A6FEDA5}"/>
                  </a:ext>
                </a:extLst>
              </p:cNvPr>
              <p:cNvSpPr>
                <a:spLocks noGrp="1" noRot="1" noChangeAspect="1" noMove="1" noResize="1" noEditPoints="1" noAdjustHandles="1" noChangeArrowheads="1" noChangeShapeType="1" noTextEdit="1"/>
              </p:cNvSpPr>
              <p:nvPr>
                <p:ph type="ctrTitle"/>
              </p:nvPr>
            </p:nvSpPr>
            <p:spPr>
              <a:xfrm>
                <a:off x="173254" y="1097276"/>
                <a:ext cx="8893743" cy="1767790"/>
              </a:xfrm>
              <a:blipFill>
                <a:blip r:embed="rId2"/>
                <a:stretch>
                  <a:fillRect l="-1439" t="-1379" r="-2605" b="-12414"/>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7204E675-BE1E-412F-B3BD-D6DD0DB4EDFD}"/>
              </a:ext>
            </a:extLst>
          </p:cNvPr>
          <p:cNvSpPr>
            <a:spLocks noGrp="1"/>
          </p:cNvSpPr>
          <p:nvPr>
            <p:ph type="subTitle" idx="1"/>
          </p:nvPr>
        </p:nvSpPr>
        <p:spPr>
          <a:xfrm>
            <a:off x="1143000" y="3429000"/>
            <a:ext cx="6858000" cy="2480912"/>
          </a:xfrm>
        </p:spPr>
        <p:txBody>
          <a:bodyPr/>
          <a:lstStyle/>
          <a:p>
            <a:pPr>
              <a:spcAft>
                <a:spcPts val="2400"/>
              </a:spcAft>
            </a:pPr>
            <a:r>
              <a:rPr lang="en-US" dirty="0"/>
              <a:t>Rushabh Talati</a:t>
            </a:r>
          </a:p>
          <a:p>
            <a:r>
              <a:rPr lang="en-US" dirty="0"/>
              <a:t>Committee:</a:t>
            </a:r>
          </a:p>
          <a:p>
            <a:r>
              <a:rPr lang="en-US" dirty="0"/>
              <a:t>Dr. Matthew Peet, Chair</a:t>
            </a:r>
          </a:p>
          <a:p>
            <a:r>
              <a:rPr lang="en-US" dirty="0"/>
              <a:t>Dr. Spring Berman</a:t>
            </a:r>
          </a:p>
          <a:p>
            <a:r>
              <a:rPr lang="en-US" dirty="0"/>
              <a:t>Dr. Daniel Rivera</a:t>
            </a:r>
          </a:p>
        </p:txBody>
      </p:sp>
    </p:spTree>
    <p:extLst>
      <p:ext uri="{BB962C8B-B14F-4D97-AF65-F5344CB8AC3E}">
        <p14:creationId xmlns:p14="http://schemas.microsoft.com/office/powerpoint/2010/main" val="65371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Algebraic </a:t>
            </a:r>
            <a:r>
              <a:rPr lang="en-US" altLang="en-US" sz="3000" u="sng" dirty="0" err="1"/>
              <a:t>Riccati</a:t>
            </a:r>
            <a:r>
              <a:rPr lang="en-US" altLang="en-US" sz="3000" u="sng" dirty="0"/>
              <a:t> Equations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t>It’s a nonlinear equation that arises in many optimal control problem.</a:t>
                </a:r>
              </a:p>
              <a:p>
                <a:r>
                  <a:rPr lang="en-US" altLang="en-US" sz="2000" dirty="0"/>
                  <a:t>Continuous Time:</a:t>
                </a:r>
              </a:p>
              <a:p>
                <a:pPr marL="344487" lvl="1" indent="0" algn="ctr">
                  <a:lnSpc>
                    <a:spcPct val="150000"/>
                  </a:lnSpc>
                  <a:buNone/>
                </a:pP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𝐴</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𝑃</m:t>
                    </m:r>
                    <m:r>
                      <a:rPr lang="en-US" altLang="en-US" sz="2000" i="1">
                        <a:latin typeface="Cambria Math" panose="02040503050406030204" pitchFamily="18" charset="0"/>
                      </a:rPr>
                      <m:t>+</m:t>
                    </m:r>
                    <m:r>
                      <a:rPr lang="en-US" altLang="en-US" sz="2000" i="1">
                        <a:latin typeface="Cambria Math" panose="02040503050406030204" pitchFamily="18" charset="0"/>
                      </a:rPr>
                      <m:t>𝑃𝐴</m:t>
                    </m:r>
                    <m:r>
                      <a:rPr lang="en-US" altLang="en-US" sz="2000" i="1">
                        <a:latin typeface="Cambria Math" panose="02040503050406030204" pitchFamily="18" charset="0"/>
                      </a:rPr>
                      <m:t>−</m:t>
                    </m:r>
                    <m:r>
                      <a:rPr lang="en-US" altLang="en-US" sz="2000" i="1">
                        <a:latin typeface="Cambria Math" panose="02040503050406030204" pitchFamily="18" charset="0"/>
                      </a:rPr>
                      <m:t>𝑃𝐵</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𝑅</m:t>
                        </m:r>
                      </m:e>
                      <m:sup>
                        <m:r>
                          <a:rPr lang="en-US" altLang="en-US" sz="2000" i="1">
                            <a:latin typeface="Cambria Math" panose="02040503050406030204" pitchFamily="18" charset="0"/>
                          </a:rPr>
                          <m:t>−1</m:t>
                        </m:r>
                      </m:sup>
                    </m:sSup>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𝐵</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𝑃</m:t>
                    </m:r>
                    <m:r>
                      <a:rPr lang="en-US" altLang="en-US" sz="2000" i="1">
                        <a:latin typeface="Cambria Math" panose="02040503050406030204" pitchFamily="18" charset="0"/>
                      </a:rPr>
                      <m:t>+</m:t>
                    </m:r>
                    <m:r>
                      <a:rPr lang="en-US" altLang="en-US" sz="2000" i="1">
                        <a:latin typeface="Cambria Math" panose="02040503050406030204" pitchFamily="18" charset="0"/>
                      </a:rPr>
                      <m:t>𝑄</m:t>
                    </m:r>
                    <m:r>
                      <a:rPr lang="en-US" altLang="en-US" sz="2000" i="1">
                        <a:latin typeface="Cambria Math" panose="02040503050406030204" pitchFamily="18" charset="0"/>
                      </a:rPr>
                      <m:t>=0</m:t>
                    </m:r>
                  </m:oMath>
                </a14:m>
                <a:r>
                  <a:rPr lang="en-US" altLang="en-US" sz="2000" dirty="0"/>
                  <a:t>.</a:t>
                </a:r>
              </a:p>
              <a:p>
                <a:pPr marL="287337">
                  <a:lnSpc>
                    <a:spcPct val="150000"/>
                  </a:lnSpc>
                </a:pPr>
                <a:r>
                  <a:rPr lang="en-US" altLang="en-US" sz="2000" dirty="0"/>
                  <a:t>In </a:t>
                </a:r>
                <a:r>
                  <a:rPr lang="en-US" altLang="en-US" sz="2000" dirty="0" err="1"/>
                  <a:t>Matlab</a:t>
                </a:r>
                <a:r>
                  <a:rPr lang="en-US" altLang="en-US" sz="2000" dirty="0"/>
                  <a:t>, care(</a:t>
                </a:r>
                <a14:m>
                  <m:oMath xmlns:m="http://schemas.openxmlformats.org/officeDocument/2006/math">
                    <m:r>
                      <a:rPr lang="en-US" altLang="en-US" sz="2000" i="1" dirty="0">
                        <a:latin typeface="Cambria Math" panose="02040503050406030204" pitchFamily="18" charset="0"/>
                      </a:rPr>
                      <m:t>𝐴</m:t>
                    </m:r>
                    <m:r>
                      <a:rPr lang="en-US" altLang="en-US" sz="2000" i="1" dirty="0">
                        <a:latin typeface="Cambria Math" panose="02040503050406030204" pitchFamily="18" charset="0"/>
                      </a:rPr>
                      <m:t>, </m:t>
                    </m:r>
                    <m:r>
                      <a:rPr lang="en-US" altLang="en-US" sz="2000" i="1" dirty="0">
                        <a:latin typeface="Cambria Math" panose="02040503050406030204" pitchFamily="18" charset="0"/>
                      </a:rPr>
                      <m:t>𝐵</m:t>
                    </m:r>
                    <m:r>
                      <a:rPr lang="en-US" altLang="en-US" sz="2000" i="1" dirty="0">
                        <a:latin typeface="Cambria Math" panose="02040503050406030204" pitchFamily="18" charset="0"/>
                      </a:rPr>
                      <m:t>, </m:t>
                    </m:r>
                    <m:r>
                      <a:rPr lang="en-US" altLang="en-US" sz="2000" i="1" dirty="0">
                        <a:latin typeface="Cambria Math" panose="02040503050406030204" pitchFamily="18" charset="0"/>
                      </a:rPr>
                      <m:t>𝑄</m:t>
                    </m:r>
                    <m:r>
                      <a:rPr lang="en-US" altLang="en-US" sz="2000" i="1" dirty="0">
                        <a:latin typeface="Cambria Math" panose="02040503050406030204" pitchFamily="18" charset="0"/>
                      </a:rPr>
                      <m:t>, </m:t>
                    </m:r>
                    <m:r>
                      <a:rPr lang="en-US" altLang="en-US" sz="2000" i="1" dirty="0">
                        <a:latin typeface="Cambria Math" panose="02040503050406030204" pitchFamily="18" charset="0"/>
                      </a:rPr>
                      <m:t>𝑅</m:t>
                    </m:r>
                  </m:oMath>
                </a14:m>
                <a:r>
                  <a:rPr lang="en-US" altLang="en-US" sz="2000" dirty="0"/>
                  <a:t>) can be used to solve above equation.</a:t>
                </a:r>
              </a:p>
              <a:p>
                <a:pPr>
                  <a:lnSpc>
                    <a:spcPct val="150000"/>
                  </a:lnSpc>
                </a:pPr>
                <a:r>
                  <a:rPr lang="en-US" altLang="en-US" sz="2000" dirty="0"/>
                  <a:t>Discrete Time:</a:t>
                </a:r>
              </a:p>
              <a:p>
                <a:pPr marL="344487" lvl="1" indent="0" algn="ctr">
                  <a:lnSpc>
                    <a:spcPct val="150000"/>
                  </a:lnSpc>
                  <a:buNone/>
                </a:pPr>
                <a:r>
                  <a:rPr lang="en-US" altLang="en-US" sz="2000" dirty="0"/>
                  <a:t>	</a:t>
                </a: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𝐴</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𝑃𝐴</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𝐴</m:t>
                        </m:r>
                      </m:e>
                      <m:sup>
                        <m:r>
                          <a:rPr lang="en-US" altLang="en-US" sz="2000" i="1">
                            <a:latin typeface="Cambria Math" panose="02040503050406030204" pitchFamily="18" charset="0"/>
                          </a:rPr>
                          <m:t>𝑇</m:t>
                        </m:r>
                      </m:sup>
                    </m:sSup>
                    <m:r>
                      <a:rPr lang="en-US" altLang="en-US" sz="2000" b="0" i="1" smtClean="0">
                        <a:latin typeface="Cambria Math" panose="02040503050406030204" pitchFamily="18" charset="0"/>
                      </a:rPr>
                      <m:t>𝑃</m:t>
                    </m:r>
                    <m:r>
                      <a:rPr lang="en-US" altLang="en-US" sz="2000" i="1">
                        <a:latin typeface="Cambria Math" panose="02040503050406030204" pitchFamily="18" charset="0"/>
                      </a:rPr>
                      <m:t>𝐵</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d>
                          <m:dPr>
                            <m:ctrlPr>
                              <a:rPr lang="en-US" altLang="en-US" sz="2000" i="1">
                                <a:latin typeface="Cambria Math" panose="02040503050406030204" pitchFamily="18" charset="0"/>
                              </a:rPr>
                            </m:ctrlPr>
                          </m:dPr>
                          <m:e>
                            <m:r>
                              <a:rPr lang="en-US" altLang="en-US" sz="2000" i="1">
                                <a:latin typeface="Cambria Math" panose="02040503050406030204" pitchFamily="18" charset="0"/>
                              </a:rPr>
                              <m:t>𝑅</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𝐵</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𝑃𝐵</m:t>
                            </m:r>
                          </m:e>
                        </m:d>
                      </m:e>
                      <m:sup>
                        <m:r>
                          <a:rPr lang="en-US" altLang="en-US" sz="2000" i="1">
                            <a:latin typeface="Cambria Math" panose="02040503050406030204" pitchFamily="18" charset="0"/>
                          </a:rPr>
                          <m:t>−1</m:t>
                        </m:r>
                      </m:sup>
                    </m:sSup>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𝐵</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𝑃𝐴</m:t>
                    </m:r>
                    <m:r>
                      <a:rPr lang="en-US" altLang="en-US" sz="2000" i="1">
                        <a:latin typeface="Cambria Math" panose="02040503050406030204" pitchFamily="18" charset="0"/>
                      </a:rPr>
                      <m:t>)+</m:t>
                    </m:r>
                    <m:r>
                      <a:rPr lang="en-US" altLang="en-US" sz="2000" i="1">
                        <a:latin typeface="Cambria Math" panose="02040503050406030204" pitchFamily="18" charset="0"/>
                      </a:rPr>
                      <m:t>𝑄</m:t>
                    </m:r>
                    <m:r>
                      <a:rPr lang="en-US" altLang="en-US" sz="2000" i="1">
                        <a:latin typeface="Cambria Math" panose="02040503050406030204" pitchFamily="18" charset="0"/>
                      </a:rPr>
                      <m:t>=0.</m:t>
                    </m:r>
                  </m:oMath>
                </a14:m>
                <a:endParaRPr lang="en-US" altLang="en-US" sz="2000" dirty="0"/>
              </a:p>
              <a:p>
                <a:pPr marL="287337">
                  <a:lnSpc>
                    <a:spcPct val="150000"/>
                  </a:lnSpc>
                </a:pPr>
                <a:r>
                  <a:rPr lang="en-US" altLang="en-US" sz="2000" dirty="0"/>
                  <a:t>In </a:t>
                </a:r>
                <a:r>
                  <a:rPr lang="en-US" altLang="en-US" sz="2000" dirty="0" err="1"/>
                  <a:t>Matlab</a:t>
                </a:r>
                <a:r>
                  <a:rPr lang="en-US" altLang="en-US" sz="2000" dirty="0"/>
                  <a:t>, dare(</a:t>
                </a:r>
                <a14:m>
                  <m:oMath xmlns:m="http://schemas.openxmlformats.org/officeDocument/2006/math">
                    <m:r>
                      <a:rPr lang="en-US" altLang="en-US" sz="2000" i="1" dirty="0" smtClean="0">
                        <a:latin typeface="Cambria Math" panose="02040503050406030204" pitchFamily="18" charset="0"/>
                      </a:rPr>
                      <m:t>𝐴</m:t>
                    </m:r>
                    <m:r>
                      <a:rPr lang="en-US" altLang="en-US" sz="2000" i="1" dirty="0" smtClean="0">
                        <a:latin typeface="Cambria Math" panose="02040503050406030204" pitchFamily="18" charset="0"/>
                      </a:rPr>
                      <m:t>, </m:t>
                    </m:r>
                    <m:r>
                      <a:rPr lang="en-US" altLang="en-US" sz="2000" i="1" dirty="0" smtClean="0">
                        <a:latin typeface="Cambria Math" panose="02040503050406030204" pitchFamily="18" charset="0"/>
                      </a:rPr>
                      <m:t>𝐵</m:t>
                    </m:r>
                    <m:r>
                      <a:rPr lang="en-US" altLang="en-US" sz="2000" i="1" dirty="0" smtClean="0">
                        <a:latin typeface="Cambria Math" panose="02040503050406030204" pitchFamily="18" charset="0"/>
                      </a:rPr>
                      <m:t>, </m:t>
                    </m:r>
                    <m:r>
                      <a:rPr lang="en-US" altLang="en-US" sz="2000" i="1" dirty="0" smtClean="0">
                        <a:latin typeface="Cambria Math" panose="02040503050406030204" pitchFamily="18" charset="0"/>
                      </a:rPr>
                      <m:t>𝑄</m:t>
                    </m:r>
                    <m:r>
                      <a:rPr lang="en-US" altLang="en-US" sz="2000" i="1" dirty="0" smtClean="0">
                        <a:latin typeface="Cambria Math" panose="02040503050406030204" pitchFamily="18" charset="0"/>
                      </a:rPr>
                      <m:t>, </m:t>
                    </m:r>
                    <m:r>
                      <a:rPr lang="en-US" altLang="en-US" sz="2000" i="1" dirty="0" smtClean="0">
                        <a:latin typeface="Cambria Math" panose="02040503050406030204" pitchFamily="18" charset="0"/>
                      </a:rPr>
                      <m:t>𝑅</m:t>
                    </m:r>
                  </m:oMath>
                </a14:m>
                <a:r>
                  <a:rPr lang="en-US" altLang="en-US" sz="2000" dirty="0"/>
                  <a:t>) can be used to solve above equation.</a:t>
                </a:r>
              </a:p>
              <a:p>
                <a:pPr>
                  <a:lnSpc>
                    <a:spcPct val="90000"/>
                  </a:lnSpc>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630" t="-80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20693594-E40C-4EF5-8540-6B65A09A4BD4}"/>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10</a:t>
            </a:fld>
            <a:endParaRPr lang="en-US" altLang="en-US" dirty="0"/>
          </a:p>
        </p:txBody>
      </p:sp>
    </p:spTree>
    <p:extLst>
      <p:ext uri="{BB962C8B-B14F-4D97-AF65-F5344CB8AC3E}">
        <p14:creationId xmlns:p14="http://schemas.microsoft.com/office/powerpoint/2010/main" val="92163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Linear Matrix Inequalities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r>
                  <a:rPr lang="en-US" altLang="en-US" sz="2000" dirty="0"/>
                  <a:t>The direct Lyapunov method for ODEs leads to stability conditions in terms of LMI.</a:t>
                </a:r>
              </a:p>
              <a:p>
                <a:pPr lvl="1">
                  <a:spcBef>
                    <a:spcPts val="600"/>
                  </a:spcBef>
                  <a:spcAft>
                    <a:spcPts val="300"/>
                  </a:spcAft>
                  <a:buFont typeface="Wingdings" panose="05000000000000000000" pitchFamily="2" charset="2"/>
                  <a:buChar char="Ø"/>
                </a:pPr>
                <a:r>
                  <a:rPr lang="en-US" altLang="en-US" sz="2000" dirty="0"/>
                  <a:t>Consider a linear system,</a:t>
                </a:r>
              </a:p>
              <a:p>
                <a:pPr marL="344487" lvl="1" indent="0" algn="ctr">
                  <a:spcBef>
                    <a:spcPts val="300"/>
                  </a:spcBef>
                  <a:spcAft>
                    <a:spcPts val="300"/>
                  </a:spcAft>
                  <a:buNone/>
                </a:pP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r>
                      <a:rPr lang="en-US" altLang="en-US" sz="2000" i="1">
                        <a:latin typeface="Cambria Math" panose="02040503050406030204" pitchFamily="18" charset="0"/>
                      </a:rPr>
                      <m:t>=</m:t>
                    </m:r>
                    <m:r>
                      <a:rPr lang="en-US" altLang="en-US" sz="2000" i="1">
                        <a:latin typeface="Cambria Math" panose="02040503050406030204" pitchFamily="18" charset="0"/>
                      </a:rPr>
                      <m:t>𝐴𝑥</m:t>
                    </m:r>
                  </m:oMath>
                </a14:m>
                <a:r>
                  <a:rPr lang="en-US" altLang="en-US" sz="2000" dirty="0"/>
                  <a:t>.</a:t>
                </a:r>
              </a:p>
              <a:p>
                <a:pPr lvl="1">
                  <a:spcBef>
                    <a:spcPts val="300"/>
                  </a:spcBef>
                  <a:spcAft>
                    <a:spcPts val="600"/>
                  </a:spcAft>
                  <a:buFont typeface="Wingdings" panose="05000000000000000000" pitchFamily="2" charset="2"/>
                  <a:buChar char="Ø"/>
                </a:pPr>
                <a:r>
                  <a:rPr lang="en-US" altLang="en-US" sz="2000" dirty="0"/>
                  <a:t>If we define Lyapunov function </a:t>
                </a:r>
                <a14:m>
                  <m:oMath xmlns:m="http://schemas.openxmlformats.org/officeDocument/2006/math">
                    <m:r>
                      <a:rPr lang="en-US" altLang="en-US" sz="2000" i="1">
                        <a:latin typeface="Cambria Math" panose="02040503050406030204" pitchFamily="18" charset="0"/>
                      </a:rPr>
                      <m:t>𝑉</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𝑥</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𝑃𝑥</m:t>
                    </m:r>
                  </m:oMath>
                </a14:m>
                <a:r>
                  <a:rPr lang="en-US" altLang="en-US" sz="2000" dirty="0"/>
                  <a:t> with </a:t>
                </a:r>
                <a14:m>
                  <m:oMath xmlns:m="http://schemas.openxmlformats.org/officeDocument/2006/math">
                    <m:r>
                      <a:rPr lang="en-US" altLang="en-US" sz="2000" i="1">
                        <a:latin typeface="Cambria Math" panose="02040503050406030204" pitchFamily="18" charset="0"/>
                      </a:rPr>
                      <m:t>0&lt;</m:t>
                    </m:r>
                    <m:r>
                      <a:rPr lang="en-US" altLang="en-US" sz="2000" i="1">
                        <a:latin typeface="Cambria Math" panose="02040503050406030204" pitchFamily="18" charset="0"/>
                      </a:rPr>
                      <m:t>𝑃</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𝑃</m:t>
                        </m:r>
                      </m:e>
                      <m:sup>
                        <m:r>
                          <a:rPr lang="en-US" altLang="en-US" sz="2000" i="1">
                            <a:latin typeface="Cambria Math" panose="02040503050406030204" pitchFamily="18" charset="0"/>
                          </a:rPr>
                          <m:t>𝑇</m:t>
                        </m:r>
                      </m:sup>
                    </m:sSup>
                  </m:oMath>
                </a14:m>
                <a:r>
                  <a:rPr lang="en-US" altLang="en-US" sz="2000" dirty="0"/>
                  <a:t>,it can be shown that </a:t>
                </a:r>
                <a14:m>
                  <m:oMath xmlns:m="http://schemas.openxmlformats.org/officeDocument/2006/math">
                    <m:r>
                      <a:rPr lang="en-US" altLang="en-US" sz="2000" i="1">
                        <a:latin typeface="Cambria Math" panose="02040503050406030204" pitchFamily="18" charset="0"/>
                      </a:rPr>
                      <m:t>𝑃𝐴</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𝐴</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𝑃</m:t>
                    </m:r>
                    <m:r>
                      <a:rPr lang="en-US" altLang="en-US" sz="2000" i="1">
                        <a:latin typeface="Cambria Math" panose="02040503050406030204" pitchFamily="18" charset="0"/>
                      </a:rPr>
                      <m:t>&lt;0</m:t>
                    </m:r>
                  </m:oMath>
                </a14:m>
                <a:r>
                  <a:rPr lang="en-US" altLang="en-US" sz="2000" dirty="0"/>
                  <a:t>. </a:t>
                </a:r>
              </a:p>
              <a:p>
                <a:pPr>
                  <a:spcBef>
                    <a:spcPts val="600"/>
                  </a:spcBef>
                  <a:spcAft>
                    <a:spcPts val="600"/>
                  </a:spcAft>
                </a:pPr>
                <a:r>
                  <a:rPr lang="en-US" altLang="en-US" sz="2000" dirty="0"/>
                  <a:t>Same approach can be extended to many complex systems.</a:t>
                </a:r>
              </a:p>
              <a:p>
                <a:pPr>
                  <a:spcBef>
                    <a:spcPts val="600"/>
                  </a:spcBef>
                  <a:spcAft>
                    <a:spcPts val="600"/>
                  </a:spcAft>
                </a:pPr>
                <a:r>
                  <a:rPr lang="en-US" altLang="en-US" sz="2000" dirty="0"/>
                  <a:t>An LMI is a constraint of the form:</a:t>
                </a:r>
              </a:p>
              <a:p>
                <a:pPr marL="344487" lvl="1" indent="0" algn="ctr">
                  <a:spcBef>
                    <a:spcPts val="600"/>
                  </a:spcBef>
                  <a:spcAft>
                    <a:spcPts val="0"/>
                  </a:spcAft>
                  <a:buNone/>
                </a:pPr>
                <a14:m>
                  <m:oMath xmlns:m="http://schemas.openxmlformats.org/officeDocument/2006/math">
                    <m:r>
                      <a:rPr lang="en-US" altLang="en-US" sz="2000" i="1">
                        <a:latin typeface="Cambria Math" panose="02040503050406030204" pitchFamily="18" charset="0"/>
                      </a:rPr>
                      <m:t>𝐴</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𝑥</m:t>
                        </m:r>
                      </m:e>
                      <m:sub>
                        <m:r>
                          <a:rPr lang="en-US" altLang="en-US" sz="2000" i="1">
                            <a:latin typeface="Cambria Math" panose="02040503050406030204" pitchFamily="18" charset="0"/>
                          </a:rPr>
                          <m:t>1</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𝑥</m:t>
                        </m:r>
                      </m:e>
                      <m:sub>
                        <m:r>
                          <a:rPr lang="en-US" altLang="en-US" sz="2000" i="1">
                            <a:latin typeface="Cambria Math" panose="02040503050406030204" pitchFamily="18" charset="0"/>
                          </a:rPr>
                          <m:t>𝑚</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𝑚</m:t>
                        </m:r>
                      </m:sub>
                    </m:sSub>
                    <m:r>
                      <a:rPr lang="en-US" altLang="en-US" sz="2000" i="1">
                        <a:latin typeface="Cambria Math" panose="02040503050406030204" pitchFamily="18" charset="0"/>
                      </a:rPr>
                      <m:t>&lt;0</m:t>
                    </m:r>
                  </m:oMath>
                </a14:m>
                <a:r>
                  <a:rPr lang="en-US" altLang="en-US" sz="2000" dirty="0"/>
                  <a:t>.</a:t>
                </a:r>
              </a:p>
              <a:p>
                <a:pPr marL="457200" lvl="1" indent="0">
                  <a:spcBef>
                    <a:spcPts val="1200"/>
                  </a:spcBef>
                  <a:spcAft>
                    <a:spcPts val="1200"/>
                  </a:spcAft>
                  <a:buNone/>
                </a:pPr>
                <a:r>
                  <a:rPr lang="en-US" altLang="en-US" sz="2000" dirty="0"/>
                  <a:t>Where, </a:t>
                </a:r>
                <a14:m>
                  <m:oMath xmlns:m="http://schemas.openxmlformats.org/officeDocument/2006/math">
                    <m:r>
                      <a:rPr lang="en-US" altLang="en-US" sz="2000" i="1">
                        <a:latin typeface="Cambria Math" panose="02040503050406030204" pitchFamily="18" charset="0"/>
                      </a:rPr>
                      <m:t>𝑥</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𝑥</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𝑥</m:t>
                            </m:r>
                          </m:e>
                          <m:sub>
                            <m:r>
                              <a:rPr lang="en-US" altLang="en-US" sz="2000" i="1">
                                <a:latin typeface="Cambria Math" panose="02040503050406030204" pitchFamily="18" charset="0"/>
                              </a:rPr>
                              <m:t>𝑚</m:t>
                            </m:r>
                          </m:sub>
                        </m:sSub>
                        <m:r>
                          <a:rPr lang="en-US" altLang="en-US" sz="2000" i="1">
                            <a:latin typeface="Cambria Math" panose="02040503050406030204" pitchFamily="18" charset="0"/>
                          </a:rPr>
                          <m:t>]</m:t>
                        </m:r>
                      </m:e>
                      <m:sup>
                        <m:r>
                          <a:rPr lang="en-US" altLang="en-US" sz="2000" i="1">
                            <a:latin typeface="Cambria Math" panose="02040503050406030204" pitchFamily="18" charset="0"/>
                          </a:rPr>
                          <m:t>𝑇</m:t>
                        </m:r>
                      </m:sup>
                    </m:sSup>
                  </m:oMath>
                </a14:m>
                <a:r>
                  <a:rPr lang="en-US" altLang="en-US" sz="2000" dirty="0"/>
                  <a:t> is called decision variables.</a:t>
                </a:r>
              </a:p>
              <a:p>
                <a:pPr>
                  <a:lnSpc>
                    <a:spcPct val="90000"/>
                  </a:lnSpc>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630" t="-80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17100E3D-D855-4EA2-A915-BFE891833EE5}"/>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11</a:t>
            </a:fld>
            <a:endParaRPr lang="en-US" altLang="en-US" dirty="0"/>
          </a:p>
        </p:txBody>
      </p:sp>
    </p:spTree>
    <p:extLst>
      <p:ext uri="{BB962C8B-B14F-4D97-AF65-F5344CB8AC3E}">
        <p14:creationId xmlns:p14="http://schemas.microsoft.com/office/powerpoint/2010/main" val="389742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Linear Matrix Inequalities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r>
                  <a:rPr lang="en-US" altLang="en-US" sz="2000" dirty="0"/>
                  <a:t>Standard LMI problems:</a:t>
                </a:r>
              </a:p>
              <a:p>
                <a:pPr lvl="1">
                  <a:spcBef>
                    <a:spcPts val="600"/>
                  </a:spcBef>
                  <a:spcAft>
                    <a:spcPts val="300"/>
                  </a:spcAft>
                  <a:buFont typeface="Wingdings" panose="05000000000000000000" pitchFamily="2" charset="2"/>
                  <a:buChar char="Ø"/>
                </a:pPr>
                <a:r>
                  <a:rPr lang="en-US" altLang="en-US" sz="2000" dirty="0"/>
                  <a:t>Feasibility Problem: Find </a:t>
                </a:r>
                <a14:m>
                  <m:oMath xmlns:m="http://schemas.openxmlformats.org/officeDocument/2006/math">
                    <m:r>
                      <a:rPr lang="en-US" altLang="en-US" sz="2000" i="1">
                        <a:latin typeface="Cambria Math" panose="02040503050406030204" pitchFamily="18" charset="0"/>
                      </a:rPr>
                      <m:t>𝑥</m:t>
                    </m:r>
                  </m:oMath>
                </a14:m>
                <a:r>
                  <a:rPr lang="en-US" altLang="en-US" sz="2000" dirty="0"/>
                  <a:t> such that </a:t>
                </a:r>
                <a14:m>
                  <m:oMath xmlns:m="http://schemas.openxmlformats.org/officeDocument/2006/math">
                    <m:r>
                      <a:rPr lang="en-US" altLang="en-US" sz="2000" i="1">
                        <a:latin typeface="Cambria Math" panose="02040503050406030204" pitchFamily="18" charset="0"/>
                      </a:rPr>
                      <m:t>𝐴</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r>
                      <a:rPr lang="en-US" altLang="en-US" sz="2000" i="1">
                        <a:latin typeface="Cambria Math" panose="02040503050406030204" pitchFamily="18" charset="0"/>
                      </a:rPr>
                      <m:t>&lt;0</m:t>
                    </m:r>
                  </m:oMath>
                </a14:m>
                <a:r>
                  <a:rPr lang="en-US" altLang="en-US" sz="2000" dirty="0"/>
                  <a:t>.</a:t>
                </a:r>
              </a:p>
              <a:p>
                <a:pPr lvl="1">
                  <a:spcBef>
                    <a:spcPts val="300"/>
                  </a:spcBef>
                  <a:spcAft>
                    <a:spcPts val="600"/>
                  </a:spcAft>
                  <a:buFont typeface="Wingdings" panose="05000000000000000000" pitchFamily="2" charset="2"/>
                  <a:buChar char="Ø"/>
                </a:pPr>
                <a:r>
                  <a:rPr lang="en-US" altLang="en-US" sz="2000" dirty="0"/>
                  <a:t>Eigenvalue Problem: Minimize </a:t>
                </a:r>
                <a14:m>
                  <m:oMath xmlns:m="http://schemas.openxmlformats.org/officeDocument/2006/math">
                    <m:r>
                      <m:rPr>
                        <m:sty m:val="p"/>
                      </m:rPr>
                      <a:rPr lang="el-GR" altLang="en-US" sz="2000" i="1">
                        <a:latin typeface="Cambria Math" panose="02040503050406030204" pitchFamily="18" charset="0"/>
                      </a:rPr>
                      <m:t>λ</m:t>
                    </m:r>
                  </m:oMath>
                </a14:m>
                <a:r>
                  <a:rPr lang="en-US" altLang="en-US" sz="2000" dirty="0"/>
                  <a:t> such that </a:t>
                </a:r>
                <a14:m>
                  <m:oMath xmlns:m="http://schemas.openxmlformats.org/officeDocument/2006/math">
                    <m:r>
                      <a:rPr lang="en-US" altLang="en-US" sz="2000" i="1">
                        <a:latin typeface="Cambria Math" panose="02040503050406030204" pitchFamily="18" charset="0"/>
                      </a:rPr>
                      <m:t>𝐴</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r>
                      <a:rPr lang="en-US" altLang="en-US" sz="2000" i="1">
                        <a:latin typeface="Cambria Math" panose="02040503050406030204" pitchFamily="18" charset="0"/>
                      </a:rPr>
                      <m:t>&lt;</m:t>
                    </m:r>
                    <m:r>
                      <m:rPr>
                        <m:sty m:val="p"/>
                      </m:rPr>
                      <a:rPr lang="el-GR" altLang="en-US" sz="2000" i="1">
                        <a:latin typeface="Cambria Math" panose="02040503050406030204" pitchFamily="18" charset="0"/>
                      </a:rPr>
                      <m:t>λ</m:t>
                    </m:r>
                    <m:r>
                      <a:rPr lang="en-US" altLang="en-US" sz="2000" i="1">
                        <a:latin typeface="Cambria Math" panose="02040503050406030204" pitchFamily="18" charset="0"/>
                      </a:rPr>
                      <m:t>𝐼</m:t>
                    </m:r>
                    <m:r>
                      <a:rPr lang="en-US" altLang="en-US" sz="2000" i="1">
                        <a:latin typeface="Cambria Math" panose="02040503050406030204" pitchFamily="18" charset="0"/>
                      </a:rPr>
                      <m:t>, </m:t>
                    </m:r>
                    <m:r>
                      <a:rPr lang="en-US" altLang="en-US" sz="2000" i="1">
                        <a:latin typeface="Cambria Math" panose="02040503050406030204" pitchFamily="18" charset="0"/>
                      </a:rPr>
                      <m:t>𝐵</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r>
                      <a:rPr lang="en-US" altLang="en-US" sz="2000" i="1">
                        <a:latin typeface="Cambria Math" panose="02040503050406030204" pitchFamily="18" charset="0"/>
                      </a:rPr>
                      <m:t>&lt;0.</m:t>
                    </m:r>
                  </m:oMath>
                </a14:m>
                <a:endParaRPr lang="en-US" altLang="en-US" sz="2000" dirty="0"/>
              </a:p>
              <a:p>
                <a:pPr>
                  <a:spcBef>
                    <a:spcPts val="600"/>
                  </a:spcBef>
                  <a:spcAft>
                    <a:spcPts val="600"/>
                  </a:spcAft>
                </a:pPr>
                <a:r>
                  <a:rPr lang="en-US" altLang="en-US" sz="2000" dirty="0"/>
                  <a:t>LMIs can be solved numerically as a convex optimization problem.</a:t>
                </a:r>
              </a:p>
              <a:p>
                <a:pPr>
                  <a:spcBef>
                    <a:spcPts val="600"/>
                  </a:spcBef>
                  <a:spcAft>
                    <a:spcPts val="600"/>
                  </a:spcAft>
                </a:pPr>
                <a:r>
                  <a:rPr lang="en-US" altLang="en-US" sz="2000" dirty="0"/>
                  <a:t>An LMI optimization problem can be written as</a:t>
                </a:r>
              </a:p>
              <a:p>
                <a:pPr marL="344487" lvl="1" indent="0" algn="ctr">
                  <a:spcAft>
                    <a:spcPts val="600"/>
                  </a:spcAft>
                  <a:buNone/>
                </a:pPr>
                <a14:m>
                  <m:oMathPara xmlns:m="http://schemas.openxmlformats.org/officeDocument/2006/math">
                    <m:oMathParaPr>
                      <m:jc m:val="center"/>
                    </m:oMathParaPr>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𝑚𝑖𝑛</m:t>
                          </m:r>
                        </m:e>
                        <m:sub>
                          <m:r>
                            <a:rPr lang="en-US" altLang="en-US" sz="2000" i="1">
                              <a:latin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sSup>
                            <m:sSupPr>
                              <m:ctrlPr>
                                <a:rPr lang="en-US" altLang="en-US" sz="2000" i="1">
                                  <a:latin typeface="Cambria Math" panose="02040503050406030204" pitchFamily="18" charset="0"/>
                                  <a:ea typeface="Cambria Math" panose="02040503050406030204" pitchFamily="18" charset="0"/>
                                </a:rPr>
                              </m:ctrlPr>
                            </m:sSupPr>
                            <m:e>
                              <m:r>
                                <a:rPr lang="en-US" altLang="en-US" sz="2000" i="1">
                                  <a:latin typeface="Cambria Math" panose="02040503050406030204" pitchFamily="18" charset="0"/>
                                  <a:ea typeface="Cambria Math" panose="02040503050406030204" pitchFamily="18" charset="0"/>
                                </a:rPr>
                                <m:t>𝑅</m:t>
                              </m:r>
                            </m:e>
                            <m:sup>
                              <m:r>
                                <a:rPr lang="en-US" altLang="en-US" sz="2000" i="1">
                                  <a:latin typeface="Cambria Math" panose="02040503050406030204" pitchFamily="18" charset="0"/>
                                  <a:ea typeface="Cambria Math" panose="02040503050406030204" pitchFamily="18" charset="0"/>
                                </a:rPr>
                                <m:t>𝑛</m:t>
                              </m:r>
                            </m:sup>
                          </m:sSup>
                        </m:sub>
                      </m:sSub>
                      <m:r>
                        <a:rPr lang="en-US" altLang="en-US" sz="2000" i="1">
                          <a:latin typeface="Cambria Math" panose="02040503050406030204" pitchFamily="18" charset="0"/>
                        </a:rPr>
                        <m:t>  </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𝑐</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𝑥</m:t>
                      </m:r>
                    </m:oMath>
                  </m:oMathPara>
                </a14:m>
                <a:br>
                  <a:rPr lang="en-US" altLang="en-US" sz="2000" i="1" dirty="0">
                    <a:latin typeface="Cambria Math" panose="02040503050406030204" pitchFamily="18" charset="0"/>
                  </a:rPr>
                </a:br>
                <a14:m>
                  <m:oMath xmlns:m="http://schemas.openxmlformats.org/officeDocument/2006/math">
                    <m:r>
                      <a:rPr lang="en-US" altLang="en-US" sz="2000" i="1">
                        <a:latin typeface="Cambria Math" panose="02040503050406030204" pitchFamily="18" charset="0"/>
                      </a:rPr>
                      <m:t>𝑠</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𝐹</m:t>
                        </m:r>
                      </m:e>
                      <m:sub>
                        <m:r>
                          <a:rPr lang="en-US" altLang="en-US" sz="2000" i="1">
                            <a:latin typeface="Cambria Math" panose="02040503050406030204" pitchFamily="18" charset="0"/>
                          </a:rPr>
                          <m:t>𝑖</m:t>
                        </m:r>
                      </m:sub>
                    </m:sSub>
                    <m:d>
                      <m:dPr>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r>
                      <a:rPr lang="en-US" altLang="en-US" sz="2000" i="1">
                        <a:latin typeface="Cambria Math" panose="02040503050406030204" pitchFamily="18" charset="0"/>
                        <a:ea typeface="Cambria Math" panose="02040503050406030204" pitchFamily="18" charset="0"/>
                      </a:rPr>
                      <m:t>≥0,  </m:t>
                    </m:r>
                    <m:r>
                      <a:rPr lang="en-US" altLang="en-US" sz="2000" i="1">
                        <a:latin typeface="Cambria Math" panose="02040503050406030204" pitchFamily="18" charset="0"/>
                        <a:ea typeface="Cambria Math" panose="02040503050406030204" pitchFamily="18" charset="0"/>
                      </a:rPr>
                      <m:t>𝑖</m:t>
                    </m:r>
                    <m:r>
                      <a:rPr lang="en-US" altLang="en-US" sz="2000" i="1">
                        <a:latin typeface="Cambria Math" panose="02040503050406030204" pitchFamily="18" charset="0"/>
                        <a:ea typeface="Cambria Math" panose="02040503050406030204" pitchFamily="18" charset="0"/>
                      </a:rPr>
                      <m:t>=1,…,</m:t>
                    </m:r>
                    <m:r>
                      <a:rPr lang="en-US" altLang="en-US" sz="2000" i="1">
                        <a:latin typeface="Cambria Math" panose="02040503050406030204" pitchFamily="18" charset="0"/>
                        <a:ea typeface="Cambria Math" panose="02040503050406030204" pitchFamily="18" charset="0"/>
                      </a:rPr>
                      <m:t>𝑝</m:t>
                    </m:r>
                  </m:oMath>
                </a14:m>
                <a:r>
                  <a:rPr lang="en-US" altLang="en-US" sz="2000" dirty="0"/>
                  <a:t>.</a:t>
                </a:r>
              </a:p>
              <a:p>
                <a:pPr>
                  <a:spcBef>
                    <a:spcPts val="600"/>
                  </a:spcBef>
                  <a:spcAft>
                    <a:spcPts val="600"/>
                  </a:spcAft>
                </a:pPr>
                <a:r>
                  <a:rPr lang="en-US" altLang="en-US" sz="2000" dirty="0" err="1"/>
                  <a:t>SeDuMi</a:t>
                </a:r>
                <a:r>
                  <a:rPr lang="en-US" altLang="en-US" sz="2000" dirty="0"/>
                  <a:t>, LMI Lab and MOSEK are some of the solvers that can be used to solve LMI optimization problems.</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630" t="-80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0B744FA8-521A-454B-874C-C474AED21CE9}"/>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12</a:t>
            </a:fld>
            <a:endParaRPr lang="en-US" altLang="en-US" dirty="0"/>
          </a:p>
        </p:txBody>
      </p:sp>
    </p:spTree>
    <p:extLst>
      <p:ext uri="{BB962C8B-B14F-4D97-AF65-F5344CB8AC3E}">
        <p14:creationId xmlns:p14="http://schemas.microsoft.com/office/powerpoint/2010/main" val="399529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14:m>
                  <m:oMath xmlns:m="http://schemas.openxmlformats.org/officeDocument/2006/math">
                    <m:sSub>
                      <m:sSubPr>
                        <m:ctrlPr>
                          <a:rPr lang="en-US" altLang="en-US" sz="3000" i="1" u="sng">
                            <a:latin typeface="Cambria Math" panose="02040503050406030204" pitchFamily="18" charset="0"/>
                          </a:rPr>
                        </m:ctrlPr>
                      </m:sSubPr>
                      <m:e>
                        <m:r>
                          <a:rPr lang="en-US" altLang="en-US" sz="3000" i="1" u="sng">
                            <a:latin typeface="Cambria Math" panose="02040503050406030204" pitchFamily="18" charset="0"/>
                          </a:rPr>
                          <m:t>𝐻</m:t>
                        </m:r>
                      </m:e>
                      <m:sub>
                        <m:r>
                          <a:rPr lang="en-US" altLang="en-US" sz="3000" i="1" u="sng">
                            <a:latin typeface="Cambria Math" panose="02040503050406030204" pitchFamily="18" charset="0"/>
                            <a:ea typeface="Cambria Math" panose="02040503050406030204" pitchFamily="18" charset="0"/>
                          </a:rPr>
                          <m:t>∞</m:t>
                        </m:r>
                      </m:sub>
                    </m:sSub>
                  </m:oMath>
                </a14:m>
                <a:r>
                  <a:rPr lang="en-US" altLang="en-US" sz="3000" u="sng" dirty="0"/>
                  <a:t>-Observers for Time Delay Systems</a:t>
                </a:r>
              </a:p>
            </p:txBody>
          </p:sp>
        </mc:Choice>
        <mc:Fallback xmlns="">
          <p:sp>
            <p:nvSpPr>
              <p:cNvPr id="2" name="Rectangle 2">
                <a:extLst>
                  <a:ext uri="{FF2B5EF4-FFF2-40B4-BE49-F238E27FC236}">
                    <a16:creationId xmlns:a16="http://schemas.microsoft.com/office/drawing/2014/main" id="{83A252DF-E28B-4063-A10C-13AFD9A79394}"/>
                  </a:ext>
                </a:extLst>
              </p:cNvPr>
              <p:cNvSpPr txBox="1">
                <a:spLocks noRot="1" noChangeAspect="1" noMove="1" noResize="1" noEditPoints="1" noAdjustHandles="1" noChangeArrowheads="1" noChangeShapeType="1" noTextEdit="1"/>
              </p:cNvSpPr>
              <p:nvPr/>
            </p:nvSpPr>
            <p:spPr>
              <a:xfrm>
                <a:off x="72190" y="1067092"/>
                <a:ext cx="8229600" cy="655830"/>
              </a:xfrm>
              <a:prstGeom prst="rect">
                <a:avLst/>
              </a:prstGeom>
              <a:blipFill>
                <a:blip r:embed="rId2"/>
                <a:stretch>
                  <a:fillRect t="-12037"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altLang="en-US" sz="2000" dirty="0"/>
                  <a:t>Consider a Time Delay system,</a:t>
                </a:r>
              </a:p>
              <a:p>
                <a:pPr marL="0" indent="0" algn="ctr">
                  <a:spcAft>
                    <a:spcPts val="600"/>
                  </a:spcAft>
                  <a:buNone/>
                </a:pP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r>
                      <a:rPr lang="en-US" altLang="en-US" sz="2000" i="1">
                        <a:latin typeface="Cambria Math" panose="02040503050406030204" pitchFamily="18" charset="0"/>
                      </a:rPr>
                      <m:t>+</m:t>
                    </m:r>
                    <m:r>
                      <a:rPr lang="en-US" altLang="en-US" sz="2000" i="1">
                        <a:latin typeface="Cambria Math" panose="02040503050406030204" pitchFamily="18" charset="0"/>
                      </a:rPr>
                      <m:t>𝐵𝑢</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𝐸𝑤</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oMath>
                </a14:m>
                <a:r>
                  <a:rPr lang="en-US" altLang="en-US" sz="2000" i="1" dirty="0">
                    <a:latin typeface="Cambria Math" panose="02040503050406030204" pitchFamily="18" charset="0"/>
                  </a:rPr>
                  <a:t>,</a:t>
                </a:r>
                <a:br>
                  <a:rPr lang="en-US" altLang="en-US" sz="2000" i="1" dirty="0">
                    <a:latin typeface="Cambria Math" panose="02040503050406030204" pitchFamily="18" charset="0"/>
                  </a:rPr>
                </a:br>
                <a14:m>
                  <m:oMath xmlns:m="http://schemas.openxmlformats.org/officeDocument/2006/math">
                    <m:r>
                      <a:rPr lang="en-US" altLang="en-US" sz="2000" b="0" i="1" smtClean="0">
                        <a:latin typeface="Cambria Math" panose="02040503050406030204" pitchFamily="18" charset="0"/>
                      </a:rPr>
                      <m:t>𝑧</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𝐶</m:t>
                        </m:r>
                      </m:e>
                      <m:sub>
                        <m:r>
                          <a:rPr lang="en-US" altLang="en-US" sz="2000" b="0" i="1" smtClean="0">
                            <a:latin typeface="Cambria Math" panose="02040503050406030204" pitchFamily="18" charset="0"/>
                          </a:rPr>
                          <m:t>1</m:t>
                        </m:r>
                      </m:sub>
                    </m:sSub>
                    <m:r>
                      <a:rPr lang="en-US" altLang="en-US" sz="2000" b="0" i="1" smtClean="0">
                        <a:latin typeface="Cambria Math" panose="02040503050406030204" pitchFamily="18" charset="0"/>
                      </a:rPr>
                      <m:t>𝑥</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       </m:t>
                    </m:r>
                    <m:r>
                      <a:rPr lang="en-US" altLang="en-US" sz="2000" i="1">
                        <a:latin typeface="Cambria Math" panose="02040503050406030204" pitchFamily="18" charset="0"/>
                      </a:rPr>
                      <m:t>𝑦</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𝐶</m:t>
                        </m:r>
                      </m:e>
                      <m:sub>
                        <m:r>
                          <a:rPr lang="en-US" altLang="en-US" sz="2000" b="0" i="1" smtClean="0">
                            <a:latin typeface="Cambria Math" panose="02040503050406030204" pitchFamily="18" charset="0"/>
                          </a:rPr>
                          <m:t>2</m:t>
                        </m:r>
                      </m:sub>
                    </m:sSub>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𝐹𝑤</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oMath>
                </a14:m>
                <a:r>
                  <a:rPr lang="en-US" altLang="en-US" sz="1600" dirty="0"/>
                  <a:t>.</a:t>
                </a:r>
              </a:p>
              <a:p>
                <a:pPr marL="457200" lvl="1" indent="0">
                  <a:spcBef>
                    <a:spcPts val="600"/>
                  </a:spcBef>
                  <a:spcAft>
                    <a:spcPts val="600"/>
                  </a:spcAft>
                  <a:buNone/>
                </a:pPr>
                <a:r>
                  <a:rPr lang="en-US" altLang="en-US" sz="1800" dirty="0"/>
                  <a:t>Where, </a:t>
                </a:r>
                <a14:m>
                  <m:oMath xmlns:m="http://schemas.openxmlformats.org/officeDocument/2006/math">
                    <m:r>
                      <a:rPr lang="en-US" altLang="en-US" sz="1800" i="1">
                        <a:latin typeface="Cambria Math" panose="02040503050406030204" pitchFamily="18" charset="0"/>
                      </a:rPr>
                      <m:t>𝑥</m:t>
                    </m:r>
                    <m:r>
                      <a:rPr lang="en-US" altLang="en-US" sz="1800" i="1">
                        <a:latin typeface="Cambria Math" panose="02040503050406030204" pitchFamily="18" charset="0"/>
                      </a:rPr>
                      <m:t>(</m:t>
                    </m:r>
                    <m:r>
                      <a:rPr lang="en-US" altLang="en-US" sz="1800" i="1">
                        <a:latin typeface="Cambria Math" panose="02040503050406030204" pitchFamily="18" charset="0"/>
                      </a:rPr>
                      <m:t>𝑡</m:t>
                    </m:r>
                    <m:r>
                      <a:rPr lang="en-US" altLang="en-US" sz="1800" i="1">
                        <a:latin typeface="Cambria Math" panose="02040503050406030204" pitchFamily="18" charset="0"/>
                      </a:rPr>
                      <m:t>)</m:t>
                    </m:r>
                  </m:oMath>
                </a14:m>
                <a:r>
                  <a:rPr lang="en-US" altLang="en-US" sz="1800" dirty="0"/>
                  <a:t> is system state; </a:t>
                </a:r>
                <a14:m>
                  <m:oMath xmlns:m="http://schemas.openxmlformats.org/officeDocument/2006/math">
                    <m:r>
                      <a:rPr lang="en-US" altLang="en-US" sz="1800" i="1">
                        <a:latin typeface="Cambria Math" panose="02040503050406030204" pitchFamily="18" charset="0"/>
                      </a:rPr>
                      <m:t>𝑦</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oMath>
                </a14:m>
                <a:r>
                  <a:rPr lang="en-US" altLang="en-US" sz="1800" dirty="0"/>
                  <a:t> is system output; </a:t>
                </a:r>
                <a14:m>
                  <m:oMath xmlns:m="http://schemas.openxmlformats.org/officeDocument/2006/math">
                    <m:r>
                      <a:rPr lang="en-US" altLang="en-US" sz="1800">
                        <a:latin typeface="Cambria Math" panose="02040503050406030204" pitchFamily="18" charset="0"/>
                      </a:rPr>
                      <m:t> </m:t>
                    </m:r>
                    <m:r>
                      <a:rPr lang="en-US" altLang="en-US" sz="1800" i="1">
                        <a:latin typeface="Cambria Math" panose="02040503050406030204" pitchFamily="18" charset="0"/>
                      </a:rPr>
                      <m:t>𝑢</m:t>
                    </m:r>
                    <m:r>
                      <a:rPr lang="en-US" altLang="en-US" sz="1800" i="1">
                        <a:latin typeface="Cambria Math" panose="02040503050406030204" pitchFamily="18" charset="0"/>
                      </a:rPr>
                      <m:t>(</m:t>
                    </m:r>
                    <m:r>
                      <a:rPr lang="en-US" altLang="en-US" sz="1800" i="1">
                        <a:latin typeface="Cambria Math" panose="02040503050406030204" pitchFamily="18" charset="0"/>
                      </a:rPr>
                      <m:t>𝑡</m:t>
                    </m:r>
                    <m:r>
                      <a:rPr lang="en-US" altLang="en-US" sz="1800" i="1">
                        <a:latin typeface="Cambria Math" panose="02040503050406030204" pitchFamily="18" charset="0"/>
                      </a:rPr>
                      <m:t>)</m:t>
                    </m:r>
                  </m:oMath>
                </a14:m>
                <a:r>
                  <a:rPr lang="en-US" altLang="en-US" sz="1800" dirty="0"/>
                  <a:t> is system input, w</a:t>
                </a:r>
                <a14:m>
                  <m:oMath xmlns:m="http://schemas.openxmlformats.org/officeDocument/2006/math">
                    <m:r>
                      <a:rPr lang="en-US" altLang="en-US" sz="1800" i="1">
                        <a:latin typeface="Cambria Math" panose="02040503050406030204" pitchFamily="18" charset="0"/>
                      </a:rPr>
                      <m:t>(</m:t>
                    </m:r>
                    <m:r>
                      <a:rPr lang="en-US" altLang="en-US" sz="1800" i="1">
                        <a:latin typeface="Cambria Math" panose="02040503050406030204" pitchFamily="18" charset="0"/>
                      </a:rPr>
                      <m:t>𝑡</m:t>
                    </m:r>
                    <m:r>
                      <a:rPr lang="en-US" altLang="en-US" sz="1800" i="1">
                        <a:latin typeface="Cambria Math" panose="02040503050406030204" pitchFamily="18" charset="0"/>
                      </a:rPr>
                      <m:t>)</m:t>
                    </m:r>
                  </m:oMath>
                </a14:m>
                <a:r>
                  <a:rPr lang="en-US" altLang="en-US" sz="1800" dirty="0"/>
                  <a:t> is a disturbance signal and </a:t>
                </a:r>
                <a14:m>
                  <m:oMath xmlns:m="http://schemas.openxmlformats.org/officeDocument/2006/math">
                    <m:r>
                      <m:rPr>
                        <m:sty m:val="p"/>
                      </m:rPr>
                      <a:rPr lang="en-US" altLang="en-US" sz="1800" b="0" i="0" smtClean="0">
                        <a:latin typeface="Cambria Math" panose="02040503050406030204" pitchFamily="18" charset="0"/>
                      </a:rPr>
                      <m:t>z</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oMath>
                </a14:m>
                <a:r>
                  <a:rPr lang="en-US" altLang="en-US" sz="1800" dirty="0"/>
                  <a:t> is the states to be estimated.</a:t>
                </a:r>
                <a:endParaRPr lang="en-US" altLang="en-US" sz="2000" dirty="0"/>
              </a:p>
              <a:p>
                <a:pPr>
                  <a:spcBef>
                    <a:spcPts val="600"/>
                  </a:spcBef>
                  <a:spcAft>
                    <a:spcPts val="600"/>
                  </a:spcAft>
                </a:pPr>
                <a:r>
                  <a:rPr lang="en-US" altLang="en-US" sz="2000" dirty="0" err="1"/>
                  <a:t>Luenburger</a:t>
                </a:r>
                <a:r>
                  <a:rPr lang="en-US" altLang="en-US" sz="2000" dirty="0"/>
                  <a:t> Observer for this system is,</a:t>
                </a:r>
              </a:p>
              <a:p>
                <a:pPr marL="344487" lvl="1" indent="0">
                  <a:buNone/>
                </a:pPr>
                <a14:m>
                  <m:oMathPara xmlns:m="http://schemas.openxmlformats.org/officeDocument/2006/math">
                    <m:oMathParaPr>
                      <m:jc m:val="centerGroup"/>
                    </m:oMathParaPr>
                    <m:oMath xmlns:m="http://schemas.openxmlformats.org/officeDocument/2006/math">
                      <m:acc>
                        <m:accPr>
                          <m:chr m:val="̇"/>
                          <m:ctrlPr>
                            <a:rPr lang="en-US" altLang="en-US" sz="2000" i="1">
                              <a:latin typeface="Cambria Math" panose="02040503050406030204" pitchFamily="18" charset="0"/>
                            </a:rPr>
                          </m:ctrlPr>
                        </m:accPr>
                        <m:e>
                          <m:acc>
                            <m:accPr>
                              <m:chr m:val="̂"/>
                              <m:ctrlPr>
                                <a:rPr lang="en-US" altLang="en-US" sz="2000" i="1">
                                  <a:latin typeface="Cambria Math" panose="02040503050406030204" pitchFamily="18" charset="0"/>
                                </a:rPr>
                              </m:ctrlPr>
                            </m:accPr>
                            <m:e>
                              <m:r>
                                <a:rPr lang="en-US" altLang="en-US" sz="2000" b="0" i="1" smtClean="0">
                                  <a:latin typeface="Cambria Math" panose="02040503050406030204" pitchFamily="18" charset="0"/>
                                </a:rPr>
                                <m:t>𝑥</m:t>
                              </m:r>
                            </m:e>
                          </m:acc>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1</m:t>
                          </m:r>
                        </m:sub>
                      </m:sSub>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r>
                        <a:rPr lang="en-US" altLang="en-US" sz="2000" i="1">
                          <a:latin typeface="Cambria Math" panose="02040503050406030204" pitchFamily="18" charset="0"/>
                        </a:rPr>
                        <m:t>+</m:t>
                      </m:r>
                      <m:r>
                        <a:rPr lang="en-US" altLang="en-US" sz="2000" i="1">
                          <a:latin typeface="Cambria Math" panose="02040503050406030204" pitchFamily="18" charset="0"/>
                        </a:rPr>
                        <m:t>𝐵𝑢</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𝐿</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𝑦</m:t>
                          </m:r>
                          <m:r>
                            <a:rPr lang="en-US" altLang="en-US" sz="2000" i="1">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𝐶</m:t>
                              </m:r>
                            </m:e>
                            <m:sub>
                              <m:r>
                                <a:rPr lang="en-US" altLang="en-US" sz="2000" b="0" i="1" smtClean="0">
                                  <a:latin typeface="Cambria Math" panose="02040503050406030204" pitchFamily="18" charset="0"/>
                                </a:rPr>
                                <m:t>2</m:t>
                              </m:r>
                            </m:sub>
                          </m:sSub>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e>
                      </m:d>
                      <m:r>
                        <a:rPr lang="en-US" altLang="en-US" sz="2000" i="1">
                          <a:latin typeface="Cambria Math" panose="02040503050406030204" pitchFamily="18" charset="0"/>
                        </a:rPr>
                        <m:t>.</m:t>
                      </m:r>
                    </m:oMath>
                  </m:oMathPara>
                </a14:m>
                <a:endParaRPr lang="en-US" altLang="en-US" sz="2000" dirty="0"/>
              </a:p>
              <a:p>
                <a:pPr>
                  <a:spcBef>
                    <a:spcPts val="1200"/>
                  </a:spcBef>
                  <a:spcAft>
                    <a:spcPts val="900"/>
                  </a:spcAft>
                </a:pPr>
                <a:r>
                  <a:rPr lang="en-US" altLang="en-US" sz="2000" dirty="0"/>
                  <a:t>Observation error dynamics</a:t>
                </a:r>
              </a:p>
              <a:p>
                <a:pPr marL="344487" lvl="1" indent="0" algn="ctr">
                  <a:buNone/>
                </a:pPr>
                <a14:m>
                  <m:oMathPara xmlns:m="http://schemas.openxmlformats.org/officeDocument/2006/math">
                    <m:oMathParaPr>
                      <m:jc m:val="centerGroup"/>
                    </m:oMathParaPr>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𝑒</m:t>
                          </m:r>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r>
                            <a:rPr lang="en-US" altLang="en-US" sz="2000" i="1">
                              <a:latin typeface="Cambria Math" panose="02040503050406030204" pitchFamily="18" charset="0"/>
                            </a:rPr>
                            <m:t>−</m:t>
                          </m:r>
                          <m:r>
                            <a:rPr lang="en-US" altLang="en-US" sz="2000" i="1">
                              <a:latin typeface="Cambria Math" panose="02040503050406030204" pitchFamily="18" charset="0"/>
                            </a:rPr>
                            <m:t>𝐿𝐶</m:t>
                          </m:r>
                        </m:e>
                      </m:d>
                      <m:r>
                        <a:rPr lang="en-US" altLang="en-US" sz="2000" i="1">
                          <a:latin typeface="Cambria Math" panose="02040503050406030204" pitchFamily="18" charset="0"/>
                        </a:rPr>
                        <m:t>𝑒</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𝑒</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r>
                        <a:rPr lang="en-US" altLang="en-US" sz="2000" i="1">
                          <a:latin typeface="Cambria Math" panose="02040503050406030204" pitchFamily="18" charset="0"/>
                        </a:rPr>
                        <m:t>+(</m:t>
                      </m:r>
                      <m:r>
                        <a:rPr lang="en-US" altLang="en-US" sz="2000" i="1">
                          <a:latin typeface="Cambria Math" panose="02040503050406030204" pitchFamily="18" charset="0"/>
                        </a:rPr>
                        <m:t>𝐸</m:t>
                      </m:r>
                      <m:r>
                        <a:rPr lang="en-US" altLang="en-US" sz="2000" i="1">
                          <a:latin typeface="Cambria Math" panose="02040503050406030204" pitchFamily="18" charset="0"/>
                        </a:rPr>
                        <m:t>−</m:t>
                      </m:r>
                      <m:r>
                        <a:rPr lang="en-US" altLang="en-US" sz="2000" i="1">
                          <a:latin typeface="Cambria Math" panose="02040503050406030204" pitchFamily="18" charset="0"/>
                        </a:rPr>
                        <m:t>𝐿𝐹</m:t>
                      </m:r>
                      <m:r>
                        <a:rPr lang="en-US" altLang="en-US" sz="2000" i="1">
                          <a:latin typeface="Cambria Math" panose="02040503050406030204" pitchFamily="18" charset="0"/>
                        </a:rPr>
                        <m:t>)</m:t>
                      </m:r>
                      <m:r>
                        <a:rPr lang="en-US" altLang="en-US" sz="2000" i="1">
                          <a:latin typeface="Cambria Math" panose="02040503050406030204" pitchFamily="18" charset="0"/>
                        </a:rPr>
                        <m:t>𝑤</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oMath>
                  </m:oMathPara>
                </a14:m>
                <a:endParaRPr lang="en-US" altLang="en-US" sz="2000" dirty="0"/>
              </a:p>
              <a:p>
                <a:pPr marL="401637" indent="-457200">
                  <a:spcBef>
                    <a:spcPts val="1200"/>
                  </a:spcBef>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𝐻</m:t>
                        </m:r>
                      </m:e>
                      <m:sub>
                        <m:r>
                          <a:rPr lang="en-US" altLang="en-US" sz="2000" i="1">
                            <a:latin typeface="Cambria Math" panose="02040503050406030204" pitchFamily="18" charset="0"/>
                            <a:ea typeface="Cambria Math" panose="02040503050406030204" pitchFamily="18" charset="0"/>
                          </a:rPr>
                          <m:t>∞</m:t>
                        </m:r>
                      </m:sub>
                    </m:sSub>
                  </m:oMath>
                </a14:m>
                <a:r>
                  <a:rPr lang="en-US" altLang="en-US" sz="2000" dirty="0"/>
                  <a:t> observer gains </a:t>
                </a:r>
                <a14:m>
                  <m:oMath xmlns:m="http://schemas.openxmlformats.org/officeDocument/2006/math">
                    <m:r>
                      <a:rPr lang="en-US" altLang="en-US" sz="2000" b="0" i="1" smtClean="0">
                        <a:latin typeface="Cambria Math" panose="02040503050406030204" pitchFamily="18" charset="0"/>
                      </a:rPr>
                      <m:t>𝐿</m:t>
                    </m:r>
                  </m:oMath>
                </a14:m>
                <a:r>
                  <a:rPr lang="en-US" altLang="en-US" sz="2000" dirty="0"/>
                  <a:t> are designed such that effect of </a:t>
                </a:r>
                <a14:m>
                  <m:oMath xmlns:m="http://schemas.openxmlformats.org/officeDocument/2006/math">
                    <m:r>
                      <a:rPr lang="en-US" altLang="en-US" sz="2000" i="1">
                        <a:latin typeface="Cambria Math" panose="02040503050406030204" pitchFamily="18" charset="0"/>
                      </a:rPr>
                      <m:t>𝑤</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m:t>
                    </m:r>
                  </m:oMath>
                </a14:m>
                <a:r>
                  <a:rPr lang="en-US" altLang="en-US" sz="2000" dirty="0"/>
                  <a:t> on the error is minimized i.e. ||</a:t>
                </a:r>
                <a14:m>
                  <m:oMath xmlns:m="http://schemas.openxmlformats.org/officeDocument/2006/math">
                    <m:r>
                      <a:rPr lang="en-US" altLang="en-US" sz="2000" b="0" i="1" smtClean="0">
                        <a:latin typeface="Cambria Math" panose="02040503050406030204" pitchFamily="18" charset="0"/>
                      </a:rPr>
                      <m:t>𝑒</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m:t>
                    </m:r>
                  </m:oMath>
                </a14:m>
                <a:r>
                  <a:rPr lang="en-US" altLang="en-US" sz="2000" dirty="0"/>
                  <a:t>|</a:t>
                </a:r>
                <a14:m>
                  <m:oMath xmlns:m="http://schemas.openxmlformats.org/officeDocument/2006/math">
                    <m:sSub>
                      <m:sSubPr>
                        <m:ctrlPr>
                          <a:rPr lang="en-US" altLang="en-US" sz="2000" i="1" dirty="0" smtClean="0">
                            <a:latin typeface="Cambria Math" panose="02040503050406030204" pitchFamily="18" charset="0"/>
                          </a:rPr>
                        </m:ctrlPr>
                      </m:sSubPr>
                      <m:e>
                        <m:r>
                          <a:rPr lang="en-US" altLang="en-US" sz="2000" b="0" i="1" dirty="0" smtClean="0">
                            <a:latin typeface="Cambria Math" panose="02040503050406030204" pitchFamily="18" charset="0"/>
                          </a:rPr>
                          <m:t>|</m:t>
                        </m:r>
                      </m:e>
                      <m:sub>
                        <m:r>
                          <a:rPr lang="en-US" altLang="en-US" sz="2000" b="0" i="1" dirty="0" smtClean="0">
                            <a:latin typeface="Cambria Math" panose="02040503050406030204" pitchFamily="18" charset="0"/>
                          </a:rPr>
                          <m:t>2</m:t>
                        </m:r>
                      </m:sub>
                    </m:sSub>
                  </m:oMath>
                </a14:m>
                <a:r>
                  <a:rPr lang="en-US" altLang="en-US" sz="2000" dirty="0"/>
                  <a:t> </a:t>
                </a:r>
                <a14:m>
                  <m:oMath xmlns:m="http://schemas.openxmlformats.org/officeDocument/2006/math">
                    <m:r>
                      <a:rPr lang="en-US" altLang="en-US" sz="2000" i="1" dirty="0" smtClean="0">
                        <a:latin typeface="Cambria Math" panose="02040503050406030204" pitchFamily="18" charset="0"/>
                        <a:ea typeface="Cambria Math" panose="02040503050406030204" pitchFamily="18" charset="0"/>
                      </a:rPr>
                      <m:t>≤</m:t>
                    </m:r>
                    <m:r>
                      <a:rPr lang="en-US" altLang="en-US" sz="2000" b="0" i="1" dirty="0" smtClean="0">
                        <a:latin typeface="Cambria Math" panose="02040503050406030204" pitchFamily="18" charset="0"/>
                        <a:ea typeface="Cambria Math" panose="02040503050406030204" pitchFamily="18" charset="0"/>
                      </a:rPr>
                      <m:t> </m:t>
                    </m:r>
                    <m:r>
                      <a:rPr lang="en-US" altLang="en-US" sz="2000" i="1" dirty="0" smtClean="0">
                        <a:latin typeface="Cambria Math" panose="02040503050406030204" pitchFamily="18" charset="0"/>
                        <a:ea typeface="Cambria Math" panose="02040503050406030204" pitchFamily="18" charset="0"/>
                      </a:rPr>
                      <m:t>𝛾</m:t>
                    </m:r>
                  </m:oMath>
                </a14:m>
                <a:r>
                  <a:rPr lang="en-US" altLang="en-US" sz="2000" dirty="0"/>
                  <a:t>||</a:t>
                </a:r>
                <a14:m>
                  <m:oMath xmlns:m="http://schemas.openxmlformats.org/officeDocument/2006/math">
                    <m:r>
                      <a:rPr lang="en-US" altLang="en-US" sz="2000" b="0" i="1" smtClean="0">
                        <a:latin typeface="Cambria Math" panose="02040503050406030204" pitchFamily="18" charset="0"/>
                      </a:rPr>
                      <m:t>𝑤</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m:t>
                    </m:r>
                  </m:oMath>
                </a14:m>
                <a:r>
                  <a:rPr lang="en-US" altLang="en-US" sz="2000" dirty="0"/>
                  <a:t>|</a:t>
                </a:r>
                <a14:m>
                  <m:oMath xmlns:m="http://schemas.openxmlformats.org/officeDocument/2006/math">
                    <m:sSub>
                      <m:sSubPr>
                        <m:ctrlPr>
                          <a:rPr lang="en-US" altLang="en-US" sz="2000" i="1" dirty="0">
                            <a:latin typeface="Cambria Math" panose="02040503050406030204" pitchFamily="18" charset="0"/>
                          </a:rPr>
                        </m:ctrlPr>
                      </m:sSubPr>
                      <m:e>
                        <m:r>
                          <a:rPr lang="en-US" altLang="en-US" sz="2000" i="1" dirty="0">
                            <a:latin typeface="Cambria Math" panose="02040503050406030204" pitchFamily="18" charset="0"/>
                          </a:rPr>
                          <m:t>|</m:t>
                        </m:r>
                      </m:e>
                      <m:sub>
                        <m:r>
                          <a:rPr lang="en-US" altLang="en-US" sz="2000" i="1" dirty="0">
                            <a:latin typeface="Cambria Math" panose="02040503050406030204" pitchFamily="18" charset="0"/>
                          </a:rPr>
                          <m:t>2</m:t>
                        </m:r>
                      </m:sub>
                    </m:sSub>
                  </m:oMath>
                </a14:m>
                <a:r>
                  <a:rPr lang="en-US" altLang="en-US" sz="2000" dirty="0"/>
                  <a:t>.</a:t>
                </a:r>
              </a:p>
              <a:p>
                <a:pPr marL="0" indent="0">
                  <a:spcBef>
                    <a:spcPts val="900"/>
                  </a:spcBef>
                  <a:buNone/>
                </a:pPr>
                <a:r>
                  <a:rPr lang="en-US" altLang="en-US" sz="2000" dirty="0"/>
                  <a:t>	</a:t>
                </a:r>
              </a:p>
              <a:p>
                <a:pPr marL="344487" lvl="1" indent="0" algn="ctr">
                  <a:buNone/>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3"/>
                <a:stretch>
                  <a:fillRect l="-700" t="-80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A3520783-ECEE-4E00-9442-CBA02AC38EF4}"/>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13</a:t>
            </a:fld>
            <a:endParaRPr lang="en-US" altLang="en-US" dirty="0"/>
          </a:p>
        </p:txBody>
      </p:sp>
    </p:spTree>
    <p:extLst>
      <p:ext uri="{BB962C8B-B14F-4D97-AF65-F5344CB8AC3E}">
        <p14:creationId xmlns:p14="http://schemas.microsoft.com/office/powerpoint/2010/main" val="429348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14:m>
                  <m:oMath xmlns:m="http://schemas.openxmlformats.org/officeDocument/2006/math">
                    <m:sSub>
                      <m:sSubPr>
                        <m:ctrlPr>
                          <a:rPr lang="en-US" altLang="en-US" sz="3000" i="1" u="sng">
                            <a:latin typeface="Cambria Math" panose="02040503050406030204" pitchFamily="18" charset="0"/>
                          </a:rPr>
                        </m:ctrlPr>
                      </m:sSubPr>
                      <m:e>
                        <m:r>
                          <a:rPr lang="en-US" altLang="en-US" sz="3000" i="1" u="sng">
                            <a:latin typeface="Cambria Math" panose="02040503050406030204" pitchFamily="18" charset="0"/>
                          </a:rPr>
                          <m:t>𝐻</m:t>
                        </m:r>
                      </m:e>
                      <m:sub>
                        <m:r>
                          <a:rPr lang="en-US" altLang="en-US" sz="3000" i="1" u="sng">
                            <a:latin typeface="Cambria Math" panose="02040503050406030204" pitchFamily="18" charset="0"/>
                            <a:ea typeface="Cambria Math" panose="02040503050406030204" pitchFamily="18" charset="0"/>
                          </a:rPr>
                          <m:t>∞</m:t>
                        </m:r>
                      </m:sub>
                    </m:sSub>
                  </m:oMath>
                </a14:m>
                <a:r>
                  <a:rPr lang="en-US" altLang="en-US" sz="3000" u="sng" dirty="0"/>
                  <a:t>-Observers for Time Delay Systems</a:t>
                </a:r>
              </a:p>
            </p:txBody>
          </p:sp>
        </mc:Choice>
        <mc:Fallback xmlns="">
          <p:sp>
            <p:nvSpPr>
              <p:cNvPr id="2" name="Rectangle 2">
                <a:extLst>
                  <a:ext uri="{FF2B5EF4-FFF2-40B4-BE49-F238E27FC236}">
                    <a16:creationId xmlns:a16="http://schemas.microsoft.com/office/drawing/2014/main" id="{83A252DF-E28B-4063-A10C-13AFD9A79394}"/>
                  </a:ext>
                </a:extLst>
              </p:cNvPr>
              <p:cNvSpPr txBox="1">
                <a:spLocks noRot="1" noChangeAspect="1" noMove="1" noResize="1" noEditPoints="1" noAdjustHandles="1" noChangeArrowheads="1" noChangeShapeType="1" noTextEdit="1"/>
              </p:cNvSpPr>
              <p:nvPr/>
            </p:nvSpPr>
            <p:spPr>
              <a:xfrm>
                <a:off x="72190" y="1067092"/>
                <a:ext cx="8229600" cy="655830"/>
              </a:xfrm>
              <a:prstGeom prst="rect">
                <a:avLst/>
              </a:prstGeom>
              <a:blipFill>
                <a:blip r:embed="rId2"/>
                <a:stretch>
                  <a:fillRect t="-12037"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Fattouh et </a:t>
                </a:r>
                <a:r>
                  <a:rPr lang="en-US" altLang="en-US" sz="2200" u="sng" dirty="0" err="1"/>
                  <a:t>al’s</a:t>
                </a:r>
                <a:r>
                  <a:rPr lang="en-US" altLang="en-US" sz="2200" u="sng" dirty="0"/>
                  <a:t> Observer</a:t>
                </a:r>
              </a:p>
              <a:p>
                <a:pPr>
                  <a:spcBef>
                    <a:spcPts val="600"/>
                  </a:spcBef>
                  <a:spcAft>
                    <a:spcPts val="600"/>
                  </a:spcAft>
                </a:pPr>
                <a:r>
                  <a:rPr lang="en-US" altLang="en-US" sz="2000" dirty="0"/>
                  <a:t>This observer was designed by Dr. Anas </a:t>
                </a:r>
                <a:r>
                  <a:rPr lang="en-US" altLang="en-US" sz="2000" dirty="0" err="1"/>
                  <a:t>Fattouh</a:t>
                </a:r>
                <a:r>
                  <a:rPr lang="en-US" altLang="en-US" sz="2000" dirty="0"/>
                  <a:t>, Dr. Oliver </a:t>
                </a:r>
                <a:r>
                  <a:rPr lang="en-US" altLang="en-US" sz="2000" dirty="0" err="1"/>
                  <a:t>Sename</a:t>
                </a:r>
                <a:r>
                  <a:rPr lang="en-US" altLang="en-US" sz="2000" dirty="0"/>
                  <a:t> and Dr. Jean-Michel Dion.</a:t>
                </a:r>
              </a:p>
              <a:p>
                <a:pPr>
                  <a:spcBef>
                    <a:spcPts val="600"/>
                  </a:spcBef>
                  <a:spcAft>
                    <a:spcPts val="600"/>
                  </a:spcAft>
                </a:pPr>
                <a:r>
                  <a:rPr lang="en-US" altLang="en-US" sz="2000" dirty="0"/>
                  <a:t>Observer can be designed if the following </a:t>
                </a:r>
                <a:r>
                  <a:rPr lang="en-US" altLang="en-US" sz="2000" dirty="0" err="1"/>
                  <a:t>Riccati</a:t>
                </a:r>
                <a:r>
                  <a:rPr lang="en-US" altLang="en-US" sz="2000" dirty="0"/>
                  <a:t> equation has positive definite solution </a:t>
                </a:r>
                <a14:m>
                  <m:oMath xmlns:m="http://schemas.openxmlformats.org/officeDocument/2006/math">
                    <m:r>
                      <a:rPr lang="en-US" sz="2000" i="1">
                        <a:latin typeface="Cambria Math" panose="02040503050406030204" pitchFamily="18" charset="0"/>
                      </a:rPr>
                      <m:t>𝑃</m:t>
                    </m:r>
                  </m:oMath>
                </a14:m>
                <a:r>
                  <a:rPr lang="en-US" altLang="en-US" sz="2000" dirty="0"/>
                  <a:t> for some positive constants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altLang="en-US" sz="2000" dirty="0"/>
                  <a:t> and </a:t>
                </a:r>
                <a14:m>
                  <m:oMath xmlns:m="http://schemas.openxmlformats.org/officeDocument/2006/math">
                    <m:r>
                      <a:rPr lang="en-US" sz="2000" i="1">
                        <a:latin typeface="Cambria Math" panose="02040503050406030204" pitchFamily="18" charset="0"/>
                        <a:ea typeface="Cambria Math" panose="02040503050406030204" pitchFamily="18" charset="0"/>
                      </a:rPr>
                      <m:t>𝜖</m:t>
                    </m:r>
                    <m:r>
                      <a:rPr lang="en-US" sz="2000" b="0" i="0" smtClean="0">
                        <a:latin typeface="Cambria Math" panose="02040503050406030204" pitchFamily="18" charset="0"/>
                        <a:ea typeface="Cambria Math" panose="02040503050406030204" pitchFamily="18" charset="0"/>
                      </a:rPr>
                      <m:t>.</m:t>
                    </m:r>
                  </m:oMath>
                </a14:m>
                <a:endParaRPr lang="en-US" altLang="en-US" sz="2000" dirty="0"/>
              </a:p>
              <a:p>
                <a:pPr marL="0" indent="0" algn="ctr">
                  <a:spcBef>
                    <a:spcPts val="600"/>
                  </a:spcBef>
                  <a:spcAft>
                    <a:spcPts val="600"/>
                  </a:spcAft>
                  <a:buNone/>
                </a:pP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𝐴</m:t>
                        </m:r>
                      </m:e>
                      <m:sub>
                        <m:r>
                          <a:rPr lang="en-US" sz="2000" i="1">
                            <a:latin typeface="Cambria Math" panose="02040503050406030204" pitchFamily="18" charset="0"/>
                          </a:rPr>
                          <m:t>0</m:t>
                        </m:r>
                      </m:sub>
                      <m:sup>
                        <m:r>
                          <a:rPr lang="en-US" sz="2000" i="1">
                            <a:latin typeface="Cambria Math" panose="02040503050406030204" pitchFamily="18" charset="0"/>
                          </a:rPr>
                          <m:t>𝑇</m:t>
                        </m:r>
                      </m:sup>
                    </m:sSubSup>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𝑃</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0</m:t>
                        </m:r>
                      </m:sub>
                    </m:sSub>
                    <m:r>
                      <a:rPr lang="en-US" sz="2000" i="1">
                        <a:latin typeface="Cambria Math" panose="02040503050406030204" pitchFamily="18" charset="0"/>
                      </a:rPr>
                      <m:t>+2</m:t>
                    </m:r>
                    <m:r>
                      <a:rPr lang="en-US" sz="2000" i="1">
                        <a:latin typeface="Cambria Math" panose="02040503050406030204" pitchFamily="18" charset="0"/>
                      </a:rPr>
                      <m:t>𝑃</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𝛾</m:t>
                            </m:r>
                          </m:e>
                          <m:sup>
                            <m:r>
                              <a:rPr lang="en-US" sz="2000" i="1">
                                <a:latin typeface="Cambria Math" panose="02040503050406030204" pitchFamily="18" charset="0"/>
                              </a:rPr>
                              <m:t>2</m:t>
                            </m:r>
                          </m:sup>
                        </m:sSup>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𝐴</m:t>
                            </m:r>
                          </m:e>
                          <m:sub>
                            <m:r>
                              <a:rPr lang="en-US" sz="2000" i="1">
                                <a:latin typeface="Cambria Math" panose="02040503050406030204" pitchFamily="18" charset="0"/>
                              </a:rPr>
                              <m:t>1</m:t>
                            </m:r>
                          </m:sub>
                          <m:sup>
                            <m:r>
                              <a:rPr lang="en-US" sz="2000" i="1">
                                <a:latin typeface="Cambria Math" panose="02040503050406030204" pitchFamily="18" charset="0"/>
                              </a:rPr>
                              <m:t>𝑇</m:t>
                            </m:r>
                          </m:sup>
                        </m:sSubSup>
                        <m:r>
                          <a:rPr lang="en-US" sz="2000" i="1">
                            <a:latin typeface="Cambria Math" panose="02040503050406030204" pitchFamily="18" charset="0"/>
                          </a:rPr>
                          <m:t>+</m:t>
                        </m:r>
                        <m:r>
                          <a:rPr lang="en-US" sz="2000" i="1">
                            <a:latin typeface="Cambria Math" panose="02040503050406030204" pitchFamily="18" charset="0"/>
                          </a:rPr>
                          <m:t>𝐸</m:t>
                        </m:r>
                        <m:sSup>
                          <m:sSupPr>
                            <m:ctrlPr>
                              <a:rPr lang="en-US" sz="2000" i="1">
                                <a:latin typeface="Cambria Math" panose="02040503050406030204" pitchFamily="18" charset="0"/>
                              </a:rPr>
                            </m:ctrlPr>
                          </m:sSupPr>
                          <m:e>
                            <m:r>
                              <a:rPr lang="en-US" sz="2000" i="1">
                                <a:latin typeface="Cambria Math" panose="02040503050406030204" pitchFamily="18" charset="0"/>
                              </a:rPr>
                              <m:t>𝐸</m:t>
                            </m:r>
                          </m:e>
                          <m:sup>
                            <m:r>
                              <a:rPr lang="en-US" sz="2000" i="1">
                                <a:latin typeface="Cambria Math" panose="02040503050406030204" pitchFamily="18" charset="0"/>
                              </a:rPr>
                              <m:t>𝑇</m:t>
                            </m:r>
                          </m:sup>
                        </m:sSup>
                      </m:e>
                    </m:d>
                    <m:r>
                      <a:rPr lang="en-US" sz="2000" i="1">
                        <a:latin typeface="Cambria Math" panose="02040503050406030204" pitchFamily="18" charset="0"/>
                      </a:rPr>
                      <m:t>𝑃</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ea typeface="Cambria Math" panose="02040503050406030204" pitchFamily="18" charset="0"/>
                          </a:rPr>
                          <m:t>𝜖</m:t>
                        </m:r>
                      </m:den>
                    </m:f>
                    <m:sSup>
                      <m:sSupPr>
                        <m:ctrlPr>
                          <a:rPr lang="en-US" sz="2000" i="1">
                            <a:latin typeface="Cambria Math" panose="02040503050406030204" pitchFamily="18" charset="0"/>
                            <a:ea typeface="Cambria Math" panose="02040503050406030204" pitchFamily="18" charset="0"/>
                          </a:rPr>
                        </m:ctrlPr>
                      </m:sSup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e>
                      <m:sup>
                        <m:r>
                          <a:rPr lang="en-US" sz="2000" i="1">
                            <a:latin typeface="Cambria Math" panose="02040503050406030204" pitchFamily="18" charset="0"/>
                            <a:ea typeface="Cambria Math" panose="02040503050406030204" pitchFamily="18" charset="0"/>
                          </a:rPr>
                          <m:t>𝑇</m:t>
                        </m:r>
                      </m:sup>
                    </m:sSup>
                    <m:d>
                      <m:dPr>
                        <m:ctrlPr>
                          <a:rPr lang="en-US" sz="2000" i="1">
                            <a:latin typeface="Cambria Math" panose="02040503050406030204" pitchFamily="18" charset="0"/>
                          </a:rPr>
                        </m:ctrlPr>
                      </m:dPr>
                      <m:e>
                        <m:r>
                          <a:rPr lang="en-US" sz="2000" i="1">
                            <a:latin typeface="Cambria Math" panose="02040503050406030204" pitchFamily="18" charset="0"/>
                          </a:rPr>
                          <m:t>𝐼</m:t>
                        </m:r>
                        <m:r>
                          <a:rPr lang="en-US" sz="2000" i="1">
                            <a:latin typeface="Cambria Math" panose="02040503050406030204" pitchFamily="18" charset="0"/>
                          </a:rPr>
                          <m:t>−</m:t>
                        </m:r>
                        <m:r>
                          <a:rPr lang="en-US" sz="2000" i="1">
                            <a:latin typeface="Cambria Math" panose="02040503050406030204" pitchFamily="18" charset="0"/>
                          </a:rPr>
                          <m:t>𝐹</m:t>
                        </m:r>
                        <m:sSup>
                          <m:sSupPr>
                            <m:ctrlPr>
                              <a:rPr lang="en-US" sz="2000" i="1">
                                <a:latin typeface="Cambria Math" panose="02040503050406030204" pitchFamily="18" charset="0"/>
                              </a:rPr>
                            </m:ctrlPr>
                          </m:sSupPr>
                          <m:e>
                            <m:r>
                              <a:rPr lang="en-US" sz="2000" i="1">
                                <a:latin typeface="Cambria Math" panose="02040503050406030204" pitchFamily="18" charset="0"/>
                              </a:rPr>
                              <m:t>𝐹</m:t>
                            </m:r>
                          </m:e>
                          <m:sup>
                            <m:r>
                              <a:rPr lang="en-US" sz="2000" i="1">
                                <a:latin typeface="Cambria Math" panose="02040503050406030204" pitchFamily="18" charset="0"/>
                              </a:rPr>
                              <m:t>𝑇</m:t>
                            </m:r>
                          </m:sup>
                        </m:sSup>
                      </m:e>
                    </m:d>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𝛾</m:t>
                            </m:r>
                          </m:e>
                          <m:sup>
                            <m:r>
                              <a:rPr lang="en-US" sz="2000" i="1">
                                <a:latin typeface="Cambria Math" panose="02040503050406030204" pitchFamily="18" charset="0"/>
                              </a:rPr>
                              <m:t>2</m:t>
                            </m:r>
                          </m:sup>
                        </m:sSup>
                      </m:den>
                    </m:f>
                    <m:r>
                      <a:rPr lang="en-US" sz="2000" i="1">
                        <a:latin typeface="Cambria Math" panose="02040503050406030204" pitchFamily="18" charset="0"/>
                      </a:rPr>
                      <m:t>=0</m:t>
                    </m:r>
                  </m:oMath>
                </a14:m>
                <a:r>
                  <a:rPr lang="en-US" altLang="en-US" sz="2000" dirty="0"/>
                  <a:t>.</a:t>
                </a:r>
              </a:p>
              <a:p>
                <a:pPr>
                  <a:spcBef>
                    <a:spcPts val="600"/>
                  </a:spcBef>
                  <a:spcAft>
                    <a:spcPts val="600"/>
                  </a:spcAft>
                </a:pPr>
                <a:r>
                  <a:rPr lang="en-US" altLang="en-US" sz="2000" dirty="0"/>
                  <a:t>Observer gain can be calculated using the following,</a:t>
                </a:r>
              </a:p>
              <a:p>
                <a:pPr marL="344487" lvl="1" indent="0">
                  <a:buNone/>
                </a:pPr>
                <a14:m>
                  <m:oMathPara xmlns:m="http://schemas.openxmlformats.org/officeDocument/2006/math">
                    <m:oMathParaPr>
                      <m:jc m:val="centerGroup"/>
                    </m:oMathParaPr>
                    <m:oMath xmlns:m="http://schemas.openxmlformats.org/officeDocument/2006/math">
                      <m:r>
                        <a:rPr lang="en-US" altLang="en-US" sz="2000" i="1">
                          <a:latin typeface="Cambria Math" panose="02040503050406030204" pitchFamily="18" charset="0"/>
                        </a:rPr>
                        <m:t>𝐿</m:t>
                      </m:r>
                      <m:r>
                        <a:rPr lang="en-US" altLang="en-US" sz="2000" i="1">
                          <a:latin typeface="Cambria Math" panose="02040503050406030204" pitchFamily="18" charset="0"/>
                        </a:rPr>
                        <m:t>=</m:t>
                      </m:r>
                      <m:f>
                        <m:fPr>
                          <m:ctrlPr>
                            <a:rPr lang="en-US" altLang="en-US" sz="2000" i="1">
                              <a:latin typeface="Cambria Math" panose="02040503050406030204" pitchFamily="18" charset="0"/>
                            </a:rPr>
                          </m:ctrlPr>
                        </m:fPr>
                        <m:num>
                          <m:r>
                            <a:rPr lang="en-US" altLang="en-US" sz="2000" i="1">
                              <a:latin typeface="Cambria Math" panose="02040503050406030204" pitchFamily="18" charset="0"/>
                            </a:rPr>
                            <m:t>1</m:t>
                          </m:r>
                        </m:num>
                        <m:den>
                          <m:r>
                            <a:rPr lang="en-US" altLang="en-US" sz="2000" i="1">
                              <a:latin typeface="Cambria Math" panose="02040503050406030204" pitchFamily="18" charset="0"/>
                              <a:ea typeface="Cambria Math" panose="02040503050406030204" pitchFamily="18" charset="0"/>
                            </a:rPr>
                            <m:t>𝜖</m:t>
                          </m:r>
                        </m:den>
                      </m:f>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𝑃</m:t>
                          </m:r>
                        </m:e>
                        <m:sup>
                          <m:r>
                            <a:rPr lang="en-US" altLang="en-US" sz="2000" i="1">
                              <a:latin typeface="Cambria Math" panose="02040503050406030204" pitchFamily="18" charset="0"/>
                            </a:rPr>
                            <m:t>−1</m:t>
                          </m:r>
                        </m:sup>
                      </m:sSup>
                      <m:sSup>
                        <m:sSupPr>
                          <m:ctrlPr>
                            <a:rPr lang="en-US" altLang="en-US" sz="2000" i="1">
                              <a:latin typeface="Cambria Math" panose="02040503050406030204" pitchFamily="18" charset="0"/>
                            </a:rPr>
                          </m:ctrlPr>
                        </m:sSup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e>
                        <m:sup>
                          <m:r>
                            <a:rPr lang="en-US" altLang="en-US" sz="2000" i="1">
                              <a:latin typeface="Cambria Math" panose="02040503050406030204" pitchFamily="18" charset="0"/>
                            </a:rPr>
                            <m:t>𝑇</m:t>
                          </m:r>
                        </m:sup>
                      </m:sSup>
                      <m:r>
                        <a:rPr lang="en-US" altLang="en-US" sz="2000" i="1">
                          <a:latin typeface="Cambria Math" panose="02040503050406030204" pitchFamily="18" charset="0"/>
                        </a:rPr>
                        <m:t>.</m:t>
                      </m:r>
                    </m:oMath>
                  </m:oMathPara>
                </a14:m>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3"/>
                <a:stretch>
                  <a:fillRect l="-910" t="-933" r="-21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6EF163B7-83FB-4520-838B-DC416713C4D6}"/>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14</a:t>
            </a:fld>
            <a:endParaRPr lang="en-US" altLang="en-US" dirty="0"/>
          </a:p>
        </p:txBody>
      </p:sp>
    </p:spTree>
    <p:extLst>
      <p:ext uri="{BB962C8B-B14F-4D97-AF65-F5344CB8AC3E}">
        <p14:creationId xmlns:p14="http://schemas.microsoft.com/office/powerpoint/2010/main" val="103464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14:m>
                  <m:oMath xmlns:m="http://schemas.openxmlformats.org/officeDocument/2006/math">
                    <m:sSub>
                      <m:sSubPr>
                        <m:ctrlPr>
                          <a:rPr lang="en-US" altLang="en-US" sz="3000" i="1" u="sng">
                            <a:latin typeface="Cambria Math" panose="02040503050406030204" pitchFamily="18" charset="0"/>
                          </a:rPr>
                        </m:ctrlPr>
                      </m:sSubPr>
                      <m:e>
                        <m:r>
                          <a:rPr lang="en-US" altLang="en-US" sz="3000" i="1" u="sng">
                            <a:latin typeface="Cambria Math" panose="02040503050406030204" pitchFamily="18" charset="0"/>
                          </a:rPr>
                          <m:t>𝐻</m:t>
                        </m:r>
                      </m:e>
                      <m:sub>
                        <m:r>
                          <a:rPr lang="en-US" altLang="en-US" sz="3000" i="1" u="sng">
                            <a:latin typeface="Cambria Math" panose="02040503050406030204" pitchFamily="18" charset="0"/>
                            <a:ea typeface="Cambria Math" panose="02040503050406030204" pitchFamily="18" charset="0"/>
                          </a:rPr>
                          <m:t>∞</m:t>
                        </m:r>
                      </m:sub>
                    </m:sSub>
                  </m:oMath>
                </a14:m>
                <a:r>
                  <a:rPr lang="en-US" altLang="en-US" sz="3000" u="sng" dirty="0"/>
                  <a:t>-Observers for Time Delay Systems</a:t>
                </a:r>
              </a:p>
            </p:txBody>
          </p:sp>
        </mc:Choice>
        <mc:Fallback xmlns="">
          <p:sp>
            <p:nvSpPr>
              <p:cNvPr id="2" name="Rectangle 2">
                <a:extLst>
                  <a:ext uri="{FF2B5EF4-FFF2-40B4-BE49-F238E27FC236}">
                    <a16:creationId xmlns:a16="http://schemas.microsoft.com/office/drawing/2014/main" id="{83A252DF-E28B-4063-A10C-13AFD9A79394}"/>
                  </a:ext>
                </a:extLst>
              </p:cNvPr>
              <p:cNvSpPr txBox="1">
                <a:spLocks noRot="1" noChangeAspect="1" noMove="1" noResize="1" noEditPoints="1" noAdjustHandles="1" noChangeArrowheads="1" noChangeShapeType="1" noTextEdit="1"/>
              </p:cNvSpPr>
              <p:nvPr/>
            </p:nvSpPr>
            <p:spPr>
              <a:xfrm>
                <a:off x="72190" y="1067092"/>
                <a:ext cx="8229600" cy="655830"/>
              </a:xfrm>
              <a:prstGeom prst="rect">
                <a:avLst/>
              </a:prstGeom>
              <a:blipFill>
                <a:blip r:embed="rId2"/>
                <a:stretch>
                  <a:fillRect t="-12037"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Fridman’s Observer</a:t>
                </a:r>
              </a:p>
              <a:p>
                <a:pPr>
                  <a:spcBef>
                    <a:spcPts val="0"/>
                  </a:spcBef>
                  <a:spcAft>
                    <a:spcPts val="600"/>
                  </a:spcAft>
                </a:pPr>
                <a:r>
                  <a:rPr lang="en-US" altLang="en-US" sz="2000" dirty="0"/>
                  <a:t>This observer was designed by Dr. Emilia </a:t>
                </a:r>
                <a:r>
                  <a:rPr lang="en-US" altLang="en-US" sz="2000" dirty="0" err="1"/>
                  <a:t>Fridman</a:t>
                </a:r>
                <a:r>
                  <a:rPr lang="en-US" altLang="en-US" sz="2000" dirty="0"/>
                  <a:t> and Dr. Uri </a:t>
                </a:r>
                <a:r>
                  <a:rPr lang="en-US" altLang="en-US" sz="2000" dirty="0" err="1"/>
                  <a:t>Shakad</a:t>
                </a:r>
                <a:r>
                  <a:rPr lang="en-US" altLang="en-US" sz="2000" dirty="0"/>
                  <a:t>.</a:t>
                </a:r>
              </a:p>
              <a:p>
                <a:pPr>
                  <a:spcBef>
                    <a:spcPts val="0"/>
                  </a:spcBef>
                  <a:spcAft>
                    <a:spcPts val="600"/>
                  </a:spcAft>
                </a:pPr>
                <a:r>
                  <a:rPr lang="en-US" altLang="en-US" sz="2000" dirty="0"/>
                  <a:t>The observer can be designed if there exist matrices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𝑄</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&gt;0, </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𝑅</m:t>
                        </m:r>
                      </m:e>
                    </m:acc>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𝑅</m:t>
                            </m:r>
                          </m:e>
                        </m:acc>
                      </m:e>
                      <m:sup>
                        <m:r>
                          <a:rPr lang="en-US" altLang="en-US" sz="2000" i="1">
                            <a:latin typeface="Cambria Math" panose="02040503050406030204" pitchFamily="18" charset="0"/>
                          </a:rPr>
                          <m:t>𝑇</m:t>
                        </m:r>
                      </m:sup>
                    </m:sSup>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𝑄</m:t>
                        </m:r>
                      </m:e>
                      <m:sub>
                        <m:r>
                          <a:rPr lang="en-US" altLang="en-US" sz="2000" i="1">
                            <a:latin typeface="Cambria Math" panose="02040503050406030204" pitchFamily="18" charset="0"/>
                          </a:rPr>
                          <m:t>2</m:t>
                        </m:r>
                      </m:sub>
                    </m:sSub>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𝑄</m:t>
                        </m:r>
                      </m:e>
                      <m:sub>
                        <m:r>
                          <a:rPr lang="en-US" altLang="en-US" sz="2000" i="1">
                            <a:latin typeface="Cambria Math" panose="02040503050406030204" pitchFamily="18" charset="0"/>
                          </a:rPr>
                          <m:t>3</m:t>
                        </m:r>
                      </m:sub>
                    </m:sSub>
                  </m:oMath>
                </a14:m>
                <a:r>
                  <a:rPr lang="en-US" sz="2000" i="1" dirty="0">
                    <a:latin typeface="Cambria Math" panose="02040503050406030204" pitchFamily="18" charset="0"/>
                  </a:rPr>
                  <a:t> </a:t>
                </a:r>
                <a:r>
                  <a:rPr lang="en-US" altLang="en-US" sz="2000" dirty="0"/>
                  <a:t>and </a:t>
                </a:r>
                <a14:m>
                  <m:oMath xmlns:m="http://schemas.openxmlformats.org/officeDocument/2006/math">
                    <m:r>
                      <a:rPr lang="en-US" altLang="en-US" sz="2000" i="1" dirty="0">
                        <a:latin typeface="Cambria Math" panose="02040503050406030204" pitchFamily="18" charset="0"/>
                      </a:rPr>
                      <m:t>𝑌</m:t>
                    </m:r>
                  </m:oMath>
                </a14:m>
                <a:r>
                  <a:rPr lang="en-US" altLang="en-US" sz="2000" dirty="0"/>
                  <a:t> such that</a:t>
                </a:r>
                <a:endParaRPr lang="en-US" sz="2000" i="1" dirty="0">
                  <a:latin typeface="Cambria Math" panose="02040503050406030204" pitchFamily="18" charset="0"/>
                </a:endParaRPr>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n-US" sz="1800" i="1">
                              <a:latin typeface="Cambria Math" panose="02040503050406030204" pitchFamily="18" charset="0"/>
                            </a:rPr>
                          </m:ctrlPr>
                        </m:dPr>
                        <m:e>
                          <m:m>
                            <m:mPr>
                              <m:mcs>
                                <m:mc>
                                  <m:mcPr>
                                    <m:count m:val="6"/>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2</m:t>
                                    </m:r>
                                  </m:sub>
                                </m:sSub>
                                <m:r>
                                  <m:rPr>
                                    <m:brk m:alnAt="7"/>
                                  </m:rP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𝑄</m:t>
                                    </m:r>
                                  </m:e>
                                  <m:sub>
                                    <m:r>
                                      <a:rPr lang="en-US" sz="1800" i="1">
                                        <a:latin typeface="Cambria Math" panose="02040503050406030204" pitchFamily="18" charset="0"/>
                                      </a:rPr>
                                      <m:t>2</m:t>
                                    </m:r>
                                  </m:sub>
                                  <m:sup>
                                    <m:r>
                                      <a:rPr lang="en-US" sz="1800" i="1">
                                        <a:latin typeface="Cambria Math" panose="02040503050406030204" pitchFamily="18" charset="0"/>
                                      </a:rPr>
                                      <m:t>𝑇</m:t>
                                    </m:r>
                                  </m:sup>
                                </m:sSubSup>
                              </m:e>
                              <m:e>
                                <m:r>
                                  <a:rPr lang="en-US" sz="1800" i="1">
                                    <a:latin typeface="Cambria Math" panose="02040503050406030204" pitchFamily="18" charset="0"/>
                                  </a:rPr>
                                  <m:t>∗</m:t>
                                </m:r>
                              </m:e>
                              <m:e>
                                <m:r>
                                  <a:rPr lang="en-US" sz="1800" i="1">
                                    <a:latin typeface="Cambria Math" panose="02040503050406030204" pitchFamily="18" charset="0"/>
                                  </a:rPr>
                                  <m:t>∗</m:t>
                                </m:r>
                              </m:e>
                              <m:e>
                                <m:r>
                                  <a:rPr lang="en-US" sz="1800" i="1">
                                    <a:latin typeface="Cambria Math" panose="02040503050406030204" pitchFamily="18" charset="0"/>
                                  </a:rPr>
                                  <m:t>∗</m:t>
                                </m:r>
                              </m:e>
                              <m:e>
                                <m:r>
                                  <a:rPr lang="en-US" sz="1800" i="1">
                                    <a:latin typeface="Cambria Math" panose="02040503050406030204" pitchFamily="18" charset="0"/>
                                  </a:rPr>
                                  <m:t>∗</m:t>
                                </m:r>
                              </m:e>
                              <m:e>
                                <m:r>
                                  <a:rPr lang="en-US" sz="1800" i="1">
                                    <a:latin typeface="Cambria Math" panose="02040503050406030204" pitchFamily="18" charset="0"/>
                                  </a:rPr>
                                  <m:t>∗</m:t>
                                </m:r>
                              </m:e>
                            </m:mr>
                            <m:mr>
                              <m:e>
                                <m:sSubSup>
                                  <m:sSubSupPr>
                                    <m:ctrlPr>
                                      <a:rPr lang="en-US" sz="1800" i="1">
                                        <a:latin typeface="Cambria Math" panose="02040503050406030204" pitchFamily="18" charset="0"/>
                                      </a:rPr>
                                    </m:ctrlPr>
                                  </m:sSubSupPr>
                                  <m:e>
                                    <m:r>
                                      <a:rPr lang="en-US" sz="1800" i="1">
                                        <a:latin typeface="Cambria Math" panose="02040503050406030204" pitchFamily="18" charset="0"/>
                                      </a:rPr>
                                      <m:t>𝑄</m:t>
                                    </m:r>
                                  </m:e>
                                  <m:sub>
                                    <m:r>
                                      <a:rPr lang="en-US" sz="1800" i="1">
                                        <a:latin typeface="Cambria Math" panose="02040503050406030204" pitchFamily="18" charset="0"/>
                                      </a:rPr>
                                      <m:t>3</m:t>
                                    </m:r>
                                  </m:sub>
                                  <m:sup>
                                    <m:r>
                                      <a:rPr lang="en-US" sz="1800" i="1">
                                        <a:latin typeface="Cambria Math" panose="02040503050406030204" pitchFamily="18" charset="0"/>
                                      </a:rPr>
                                      <m:t>𝑇</m:t>
                                    </m:r>
                                  </m:sup>
                                </m:sSubSup>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2</m:t>
                                    </m:r>
                                  </m:sub>
                                </m:sSub>
                                <m:r>
                                  <a:rPr lang="en-US" sz="1800" i="1">
                                    <a:latin typeface="Cambria Math" panose="02040503050406030204" pitchFamily="18" charset="0"/>
                                  </a:rPr>
                                  <m:t>+</m:t>
                                </m:r>
                                <m:d>
                                  <m:dPr>
                                    <m:ctrlPr>
                                      <a:rPr lang="en-US" sz="1800" i="1">
                                        <a:latin typeface="Cambria Math" panose="02040503050406030204" pitchFamily="18" charset="0"/>
                                      </a:rPr>
                                    </m:ctrlPr>
                                  </m:dPr>
                                  <m:e>
                                    <m:sSubSup>
                                      <m:sSubSupPr>
                                        <m:ctrlPr>
                                          <a:rPr lang="en-US" sz="1800" i="1">
                                            <a:latin typeface="Cambria Math" panose="02040503050406030204" pitchFamily="18" charset="0"/>
                                          </a:rPr>
                                        </m:ctrlPr>
                                      </m:sSubSupPr>
                                      <m:e>
                                        <m:r>
                                          <a:rPr lang="en-US" sz="1800" i="1">
                                            <a:latin typeface="Cambria Math" panose="02040503050406030204" pitchFamily="18" charset="0"/>
                                          </a:rPr>
                                          <m:t>𝐴</m:t>
                                        </m:r>
                                      </m:e>
                                      <m:sub>
                                        <m:r>
                                          <a:rPr lang="en-US" sz="1800" i="1">
                                            <a:latin typeface="Cambria Math" panose="02040503050406030204" pitchFamily="18" charset="0"/>
                                          </a:rPr>
                                          <m:t>0</m:t>
                                        </m:r>
                                      </m:sub>
                                      <m:sup>
                                        <m:r>
                                          <a:rPr lang="en-US" sz="1800" i="1">
                                            <a:latin typeface="Cambria Math" panose="02040503050406030204" pitchFamily="18" charset="0"/>
                                          </a:rPr>
                                          <m:t>𝑇</m:t>
                                        </m:r>
                                      </m:sup>
                                    </m:sSubSup>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𝐴</m:t>
                                        </m:r>
                                      </m:e>
                                      <m:sub>
                                        <m:r>
                                          <a:rPr lang="en-US" sz="1800" i="1">
                                            <a:latin typeface="Cambria Math" panose="02040503050406030204" pitchFamily="18" charset="0"/>
                                          </a:rPr>
                                          <m:t>1</m:t>
                                        </m:r>
                                      </m:sub>
                                      <m:sup>
                                        <m:r>
                                          <a:rPr lang="en-US" sz="1800" i="1">
                                            <a:latin typeface="Cambria Math" panose="02040503050406030204" pitchFamily="18" charset="0"/>
                                          </a:rPr>
                                          <m:t>𝑇</m:t>
                                        </m:r>
                                      </m:sup>
                                    </m:sSubSup>
                                  </m:e>
                                </m:d>
                                <m:sSub>
                                  <m:sSubPr>
                                    <m:ctrlPr>
                                      <a:rPr lang="en-US" sz="1800" i="1">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1</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𝐶</m:t>
                                    </m:r>
                                  </m:e>
                                  <m:sub>
                                    <m:r>
                                      <a:rPr lang="en-US" sz="1800" i="1">
                                        <a:latin typeface="Cambria Math" panose="02040503050406030204" pitchFamily="18" charset="0"/>
                                      </a:rPr>
                                      <m:t>2</m:t>
                                    </m:r>
                                  </m:sub>
                                  <m:sup>
                                    <m:r>
                                      <a:rPr lang="en-US" sz="1800" i="1">
                                        <a:latin typeface="Cambria Math" panose="02040503050406030204" pitchFamily="18" charset="0"/>
                                      </a:rPr>
                                      <m:t>𝑇</m:t>
                                    </m:r>
                                  </m:sup>
                                </m:sSubSup>
                                <m:sSup>
                                  <m:sSupPr>
                                    <m:ctrlPr>
                                      <a:rPr lang="en-US" sz="1800" i="1">
                                        <a:latin typeface="Cambria Math" panose="02040503050406030204" pitchFamily="18" charset="0"/>
                                      </a:rPr>
                                    </m:ctrlPr>
                                  </m:sSupPr>
                                  <m:e>
                                    <m:r>
                                      <a:rPr lang="en-US" sz="1800" i="1">
                                        <a:latin typeface="Cambria Math" panose="02040503050406030204" pitchFamily="18" charset="0"/>
                                      </a:rPr>
                                      <m:t>𝑌</m:t>
                                    </m:r>
                                  </m:e>
                                  <m:sup>
                                    <m:r>
                                      <a:rPr lang="en-US" sz="1800" i="1">
                                        <a:latin typeface="Cambria Math" panose="02040503050406030204" pitchFamily="18" charset="0"/>
                                      </a:rPr>
                                      <m:t>𝑇</m:t>
                                    </m:r>
                                  </m:sup>
                                </m:sSup>
                              </m:e>
                              <m:e>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3</m:t>
                                    </m:r>
                                  </m:sub>
                                </m:sSub>
                                <m:r>
                                  <a:rPr lang="en-US" sz="1800" i="1">
                                    <a:latin typeface="Cambria Math" panose="02040503050406030204" pitchFamily="18" charset="0"/>
                                  </a:rPr>
                                  <m:t>−</m:t>
                                </m:r>
                                <m:sSubSup>
                                  <m:sSubSupPr>
                                    <m:ctrlPr>
                                      <a:rPr lang="en-US" sz="1800" i="1">
                                        <a:latin typeface="Cambria Math" panose="02040503050406030204" pitchFamily="18" charset="0"/>
                                      </a:rPr>
                                    </m:ctrlPr>
                                  </m:sSubSupPr>
                                  <m:e>
                                    <m:r>
                                      <a:rPr lang="en-US" sz="1800" i="1">
                                        <a:latin typeface="Cambria Math" panose="02040503050406030204" pitchFamily="18" charset="0"/>
                                      </a:rPr>
                                      <m:t>𝑄</m:t>
                                    </m:r>
                                  </m:e>
                                  <m:sub>
                                    <m:r>
                                      <a:rPr lang="en-US" sz="1800" i="1">
                                        <a:latin typeface="Cambria Math" panose="02040503050406030204" pitchFamily="18" charset="0"/>
                                      </a:rPr>
                                      <m:t>3</m:t>
                                    </m:r>
                                  </m:sub>
                                  <m:sup>
                                    <m:r>
                                      <a:rPr lang="en-US" sz="1800" i="1">
                                        <a:latin typeface="Cambria Math" panose="02040503050406030204" pitchFamily="18" charset="0"/>
                                      </a:rPr>
                                      <m:t>𝑇</m:t>
                                    </m:r>
                                  </m:sup>
                                </m:sSubSup>
                              </m:e>
                              <m:e>
                                <m:r>
                                  <a:rPr lang="en-US" sz="1800" i="1">
                                    <a:latin typeface="Cambria Math" panose="02040503050406030204" pitchFamily="18" charset="0"/>
                                  </a:rPr>
                                  <m:t>∗</m:t>
                                </m:r>
                              </m:e>
                              <m:e>
                                <m:r>
                                  <a:rPr lang="en-US" sz="1800" i="1">
                                    <a:latin typeface="Cambria Math" panose="02040503050406030204" pitchFamily="18" charset="0"/>
                                  </a:rPr>
                                  <m:t>∗</m:t>
                                </m:r>
                              </m:e>
                              <m:e>
                                <m:r>
                                  <a:rPr lang="en-US" sz="1800" i="1">
                                    <a:latin typeface="Cambria Math" panose="02040503050406030204" pitchFamily="18" charset="0"/>
                                  </a:rPr>
                                  <m:t>∗</m:t>
                                </m:r>
                              </m:e>
                              <m:e>
                                <m:r>
                                  <a:rPr lang="en-US" sz="1800" i="1">
                                    <a:latin typeface="Cambria Math" panose="02040503050406030204" pitchFamily="18" charset="0"/>
                                  </a:rPr>
                                  <m:t>∗</m:t>
                                </m:r>
                              </m:e>
                            </m:mr>
                            <m:mr>
                              <m:e>
                                <m:r>
                                  <a:rPr lang="en-US" sz="1800" i="1">
                                    <a:latin typeface="Cambria Math" panose="02040503050406030204" pitchFamily="18" charset="0"/>
                                  </a:rPr>
                                  <m:t>0</m:t>
                                </m:r>
                              </m:e>
                              <m:e>
                                <m:r>
                                  <a:rPr lang="en-US" sz="1800" i="1">
                                    <a:latin typeface="Cambria Math" panose="02040503050406030204" pitchFamily="18" charset="0"/>
                                  </a:rPr>
                                  <m:t>𝐼</m:t>
                                </m:r>
                              </m:e>
                              <m:e>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𝛾</m:t>
                                    </m:r>
                                  </m:e>
                                  <m:sup>
                                    <m:r>
                                      <a:rPr lang="en-US" sz="1800" i="1">
                                        <a:latin typeface="Cambria Math" panose="02040503050406030204" pitchFamily="18" charset="0"/>
                                      </a:rPr>
                                      <m:t>2</m:t>
                                    </m:r>
                                  </m:sup>
                                </m:sSup>
                                <m:r>
                                  <a:rPr lang="en-US" sz="1800" i="1">
                                    <a:latin typeface="Cambria Math" panose="02040503050406030204" pitchFamily="18" charset="0"/>
                                  </a:rPr>
                                  <m:t>𝐼</m:t>
                                </m:r>
                              </m:e>
                              <m:e>
                                <m:r>
                                  <a:rPr lang="en-US" sz="1800" i="1">
                                    <a:latin typeface="Cambria Math" panose="02040503050406030204" pitchFamily="18" charset="0"/>
                                  </a:rPr>
                                  <m:t>∗</m:t>
                                </m:r>
                              </m:e>
                              <m:e>
                                <m:r>
                                  <a:rPr lang="en-US" sz="1800" i="1">
                                    <a:latin typeface="Cambria Math" panose="02040503050406030204" pitchFamily="18" charset="0"/>
                                  </a:rPr>
                                  <m:t>∗</m:t>
                                </m:r>
                              </m:e>
                              <m:e>
                                <m:r>
                                  <a:rPr lang="en-US" sz="1800" i="1">
                                    <a:latin typeface="Cambria Math" panose="02040503050406030204" pitchFamily="18" charset="0"/>
                                  </a:rPr>
                                  <m:t>∗</m:t>
                                </m:r>
                              </m:e>
                            </m:mr>
                            <m:mr>
                              <m:e>
                                <m:r>
                                  <a:rPr lang="en-US" sz="1800" i="1">
                                    <a:latin typeface="Cambria Math" panose="02040503050406030204" pitchFamily="18" charset="0"/>
                                  </a:rPr>
                                  <m:t>0</m:t>
                                </m:r>
                              </m:e>
                              <m:e>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𝜏</m:t>
                                </m:r>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𝑅</m:t>
                                    </m:r>
                                  </m:e>
                                </m:acc>
                                <m:sSub>
                                  <m:sSubPr>
                                    <m:ctrlPr>
                                      <a:rPr lang="en-US" sz="1800" i="1">
                                        <a:latin typeface="Cambria Math" panose="02040503050406030204" pitchFamily="18" charset="0"/>
                                      </a:rPr>
                                    </m:ctrlPr>
                                  </m:sSubPr>
                                  <m:e>
                                    <m:r>
                                      <a:rPr lang="en-US" sz="1800" i="1">
                                        <a:latin typeface="Cambria Math" panose="02040503050406030204" pitchFamily="18" charset="0"/>
                                      </a:rPr>
                                      <m:t>𝐴</m:t>
                                    </m:r>
                                  </m:e>
                                  <m:sub>
                                    <m:r>
                                      <a:rPr lang="en-US" sz="1800" i="1">
                                        <a:latin typeface="Cambria Math" panose="02040503050406030204" pitchFamily="18" charset="0"/>
                                      </a:rPr>
                                      <m:t>1</m:t>
                                    </m:r>
                                  </m:sub>
                                </m:sSub>
                              </m:e>
                              <m:e>
                                <m:r>
                                  <a:rPr lang="en-US" sz="1800" i="1">
                                    <a:latin typeface="Cambria Math" panose="02040503050406030204" pitchFamily="18" charset="0"/>
                                  </a:rPr>
                                  <m:t>0</m:t>
                                </m:r>
                              </m:e>
                              <m:e>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𝜏</m:t>
                                </m:r>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𝑅</m:t>
                                    </m:r>
                                  </m:e>
                                </m:acc>
                              </m:e>
                              <m:e>
                                <m:r>
                                  <a:rPr lang="en-US" sz="1800" i="1">
                                    <a:latin typeface="Cambria Math" panose="02040503050406030204" pitchFamily="18" charset="0"/>
                                  </a:rPr>
                                  <m:t>∗</m:t>
                                </m:r>
                              </m:e>
                              <m:e>
                                <m:r>
                                  <a:rPr lang="en-US" sz="1800" i="1">
                                    <a:latin typeface="Cambria Math" panose="02040503050406030204" pitchFamily="18" charset="0"/>
                                  </a:rPr>
                                  <m:t>∗</m:t>
                                </m:r>
                              </m:e>
                            </m:mr>
                            <m:mr>
                              <m:e>
                                <m:sSup>
                                  <m:sSupPr>
                                    <m:ctrlPr>
                                      <a:rPr lang="en-US" sz="1800" i="1">
                                        <a:latin typeface="Cambria Math" panose="02040503050406030204" pitchFamily="18" charset="0"/>
                                      </a:rPr>
                                    </m:ctrlPr>
                                  </m:sSupPr>
                                  <m:e>
                                    <m:r>
                                      <a:rPr lang="en-US" sz="1800" i="1">
                                        <a:latin typeface="Cambria Math" panose="02040503050406030204" pitchFamily="18" charset="0"/>
                                      </a:rPr>
                                      <m:t>𝐵</m:t>
                                    </m:r>
                                  </m:e>
                                  <m:sup>
                                    <m:r>
                                      <a:rPr lang="en-US" sz="1800" i="1">
                                        <a:latin typeface="Cambria Math" panose="02040503050406030204" pitchFamily="18" charset="0"/>
                                      </a:rPr>
                                      <m:t>𝑇</m:t>
                                    </m:r>
                                  </m:sup>
                                </m:sSup>
                                <m:sSub>
                                  <m:sSubPr>
                                    <m:ctrlPr>
                                      <a:rPr lang="en-US" sz="1800" i="1">
                                        <a:latin typeface="Cambria Math" panose="02040503050406030204" pitchFamily="18" charset="0"/>
                                      </a:rPr>
                                    </m:ctrlPr>
                                  </m:sSubPr>
                                  <m:e>
                                    <m:r>
                                      <a:rPr lang="en-US" sz="1800" i="1">
                                        <a:latin typeface="Cambria Math" panose="02040503050406030204" pitchFamily="18" charset="0"/>
                                      </a:rPr>
                                      <m:t>𝑄</m:t>
                                    </m:r>
                                  </m:e>
                                  <m:sub>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2,1</m:t>
                                    </m:r>
                                  </m:sub>
                                </m:sSub>
                                <m:sSup>
                                  <m:sSupPr>
                                    <m:ctrlPr>
                                      <a:rPr lang="en-US" sz="1800" i="1">
                                        <a:latin typeface="Cambria Math" panose="02040503050406030204" pitchFamily="18" charset="0"/>
                                      </a:rPr>
                                    </m:ctrlPr>
                                  </m:sSupPr>
                                  <m:e>
                                    <m:r>
                                      <a:rPr lang="en-US" sz="1800" i="1">
                                        <a:latin typeface="Cambria Math" panose="02040503050406030204" pitchFamily="18" charset="0"/>
                                      </a:rPr>
                                      <m:t>𝑌</m:t>
                                    </m:r>
                                  </m:e>
                                  <m:sup>
                                    <m:r>
                                      <a:rPr lang="en-US" sz="1800" i="1">
                                        <a:latin typeface="Cambria Math" panose="02040503050406030204" pitchFamily="18" charset="0"/>
                                      </a:rPr>
                                      <m:t>𝑇</m:t>
                                    </m:r>
                                  </m:sup>
                                </m:sSup>
                              </m:e>
                              <m:e>
                                <m:r>
                                  <a:rPr lang="en-US" sz="1800" i="1">
                                    <a:latin typeface="Cambria Math" panose="02040503050406030204" pitchFamily="18" charset="0"/>
                                  </a:rPr>
                                  <m:t>0</m:t>
                                </m:r>
                              </m:e>
                              <m:e>
                                <m:r>
                                  <a:rPr lang="en-US" sz="1800" i="1">
                                    <a:latin typeface="Cambria Math" panose="02040503050406030204" pitchFamily="18" charset="0"/>
                                  </a:rPr>
                                  <m:t>0</m:t>
                                </m:r>
                              </m:e>
                              <m:e>
                                <m:r>
                                  <a:rPr lang="en-US" sz="1800" i="1">
                                    <a:latin typeface="Cambria Math" panose="02040503050406030204" pitchFamily="18" charset="0"/>
                                  </a:rPr>
                                  <m:t>0</m:t>
                                </m:r>
                              </m:e>
                              <m:e>
                                <m:r>
                                  <a:rPr lang="en-US" sz="1800" i="1">
                                    <a:latin typeface="Cambria Math" panose="02040503050406030204" pitchFamily="18" charset="0"/>
                                  </a:rPr>
                                  <m:t>−</m:t>
                                </m:r>
                                <m:r>
                                  <a:rPr lang="en-US" sz="1800" i="1">
                                    <a:latin typeface="Cambria Math" panose="02040503050406030204" pitchFamily="18" charset="0"/>
                                  </a:rPr>
                                  <m:t>𝐼</m:t>
                                </m:r>
                              </m:e>
                              <m:e>
                                <m:r>
                                  <a:rPr lang="en-US" sz="1800" i="1">
                                    <a:latin typeface="Cambria Math" panose="02040503050406030204" pitchFamily="18" charset="0"/>
                                  </a:rPr>
                                  <m:t>∗</m:t>
                                </m:r>
                              </m:e>
                            </m:mr>
                            <m:mr>
                              <m:e>
                                <m:r>
                                  <a:rPr lang="en-US" sz="1800" i="1">
                                    <a:latin typeface="Cambria Math" panose="02040503050406030204" pitchFamily="18" charset="0"/>
                                    <a:ea typeface="Cambria Math" panose="02040503050406030204" pitchFamily="18" charset="0"/>
                                  </a:rPr>
                                  <m:t>𝜏</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𝑄</m:t>
                                    </m:r>
                                  </m:e>
                                  <m:sub>
                                    <m:r>
                                      <a:rPr lang="en-US" sz="1800" i="1">
                                        <a:latin typeface="Cambria Math" panose="02040503050406030204" pitchFamily="18" charset="0"/>
                                        <a:ea typeface="Cambria Math" panose="02040503050406030204" pitchFamily="18" charset="0"/>
                                      </a:rPr>
                                      <m:t>2</m:t>
                                    </m:r>
                                  </m:sub>
                                </m:sSub>
                              </m:e>
                              <m:e>
                                <m:r>
                                  <a:rPr lang="en-US" sz="1800" i="1">
                                    <a:latin typeface="Cambria Math" panose="02040503050406030204" pitchFamily="18" charset="0"/>
                                    <a:ea typeface="Cambria Math" panose="02040503050406030204" pitchFamily="18" charset="0"/>
                                  </a:rPr>
                                  <m:t>𝜏</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𝑄</m:t>
                                    </m:r>
                                  </m:e>
                                  <m:sub>
                                    <m:r>
                                      <a:rPr lang="en-US" sz="1800" i="1">
                                        <a:latin typeface="Cambria Math" panose="02040503050406030204" pitchFamily="18" charset="0"/>
                                        <a:ea typeface="Cambria Math" panose="02040503050406030204" pitchFamily="18" charset="0"/>
                                      </a:rPr>
                                      <m:t>3</m:t>
                                    </m:r>
                                  </m:sub>
                                </m:sSub>
                              </m:e>
                              <m:e>
                                <m:r>
                                  <a:rPr lang="en-US" sz="1800" i="1">
                                    <a:latin typeface="Cambria Math" panose="02040503050406030204" pitchFamily="18" charset="0"/>
                                  </a:rPr>
                                  <m:t>0</m:t>
                                </m:r>
                              </m:e>
                              <m:e>
                                <m:r>
                                  <a:rPr lang="en-US" sz="1800" i="1">
                                    <a:latin typeface="Cambria Math" panose="02040503050406030204" pitchFamily="18" charset="0"/>
                                  </a:rPr>
                                  <m:t>0</m:t>
                                </m:r>
                              </m:e>
                              <m:e>
                                <m:r>
                                  <a:rPr lang="en-US" sz="1800" i="1">
                                    <a:latin typeface="Cambria Math" panose="02040503050406030204" pitchFamily="18" charset="0"/>
                                  </a:rPr>
                                  <m:t>0</m:t>
                                </m:r>
                              </m:e>
                              <m:e>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𝜏</m:t>
                                </m:r>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𝑅</m:t>
                                    </m:r>
                                  </m:e>
                                </m:acc>
                              </m:e>
                            </m:mr>
                          </m:m>
                        </m:e>
                      </m:d>
                      <m:r>
                        <a:rPr lang="en-US" sz="1800" i="1">
                          <a:latin typeface="Cambria Math" panose="02040503050406030204" pitchFamily="18" charset="0"/>
                          <a:ea typeface="Cambria Math" panose="02040503050406030204" pitchFamily="18" charset="0"/>
                        </a:rPr>
                        <m:t>&lt;</m:t>
                      </m:r>
                      <m:r>
                        <a:rPr lang="en-US" sz="1800" i="1">
                          <a:latin typeface="Cambria Math" panose="02040503050406030204" pitchFamily="18" charset="0"/>
                        </a:rPr>
                        <m:t>0</m:t>
                      </m:r>
                    </m:oMath>
                  </m:oMathPara>
                </a14:m>
                <a:endParaRPr lang="en-US" altLang="en-US" sz="1800" dirty="0"/>
              </a:p>
              <a:p>
                <a:pPr>
                  <a:spcAft>
                    <a:spcPts val="600"/>
                  </a:spcAft>
                </a:pPr>
                <a:r>
                  <a:rPr lang="en-US" altLang="en-US" sz="2000" dirty="0"/>
                  <a:t>Observer gain can be calculated using the following,</a:t>
                </a:r>
              </a:p>
              <a:p>
                <a:pPr marL="344487" lvl="1" indent="0">
                  <a:buNone/>
                </a:pPr>
                <a14:m>
                  <m:oMathPara xmlns:m="http://schemas.openxmlformats.org/officeDocument/2006/math">
                    <m:oMathParaPr>
                      <m:jc m:val="centerGroup"/>
                    </m:oMathParaPr>
                    <m:oMath xmlns:m="http://schemas.openxmlformats.org/officeDocument/2006/math">
                      <m:r>
                        <a:rPr lang="en-US" altLang="en-US" sz="2000" i="1">
                          <a:latin typeface="Cambria Math" panose="02040503050406030204" pitchFamily="18" charset="0"/>
                        </a:rPr>
                        <m:t>𝐿</m:t>
                      </m:r>
                      <m:r>
                        <a:rPr lang="en-US" altLang="en-US" sz="2000" i="1">
                          <a:latin typeface="Cambria Math" panose="02040503050406030204" pitchFamily="18" charset="0"/>
                        </a:rPr>
                        <m:t>=</m:t>
                      </m:r>
                      <m:sSubSup>
                        <m:sSubSupPr>
                          <m:ctrlPr>
                            <a:rPr lang="en-US" altLang="en-US" sz="2000" i="1">
                              <a:latin typeface="Cambria Math" panose="02040503050406030204" pitchFamily="18" charset="0"/>
                            </a:rPr>
                          </m:ctrlPr>
                        </m:sSubSupPr>
                        <m:e>
                          <m:r>
                            <a:rPr lang="en-US" altLang="en-US" sz="2000" i="1">
                              <a:latin typeface="Cambria Math" panose="02040503050406030204" pitchFamily="18" charset="0"/>
                            </a:rPr>
                            <m:t>𝑄</m:t>
                          </m:r>
                        </m:e>
                        <m:sub>
                          <m:r>
                            <a:rPr lang="en-US" altLang="en-US" sz="2000" i="1">
                              <a:latin typeface="Cambria Math" panose="02040503050406030204" pitchFamily="18" charset="0"/>
                            </a:rPr>
                            <m:t>1</m:t>
                          </m:r>
                        </m:sub>
                        <m:sup>
                          <m:r>
                            <a:rPr lang="en-US" altLang="en-US" sz="2000" i="1">
                              <a:latin typeface="Cambria Math" panose="02040503050406030204" pitchFamily="18" charset="0"/>
                            </a:rPr>
                            <m:t>−1</m:t>
                          </m:r>
                        </m:sup>
                      </m:sSubSup>
                      <m:r>
                        <a:rPr lang="en-US" altLang="en-US" sz="2000" i="1">
                          <a:latin typeface="Cambria Math" panose="02040503050406030204" pitchFamily="18" charset="0"/>
                        </a:rPr>
                        <m:t>𝑌</m:t>
                      </m:r>
                      <m:r>
                        <a:rPr lang="en-US" altLang="en-US" sz="2000" i="1">
                          <a:latin typeface="Cambria Math" panose="02040503050406030204" pitchFamily="18" charset="0"/>
                        </a:rPr>
                        <m:t>.</m:t>
                      </m:r>
                    </m:oMath>
                  </m:oMathPara>
                </a14:m>
                <a:endParaRPr lang="en-US" altLang="en-US" sz="2000" dirty="0"/>
              </a:p>
              <a:p>
                <a:pPr marL="344487" lvl="1" indent="0" algn="ctr">
                  <a:buNone/>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3"/>
                <a:stretch>
                  <a:fillRect l="-910" t="-933" r="-105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CB51A403-85A2-4246-94AB-78D4544B067A}"/>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15</a:t>
            </a:fld>
            <a:endParaRPr lang="en-US" altLang="en-US" dirty="0"/>
          </a:p>
        </p:txBody>
      </p:sp>
    </p:spTree>
    <p:extLst>
      <p:ext uri="{BB962C8B-B14F-4D97-AF65-F5344CB8AC3E}">
        <p14:creationId xmlns:p14="http://schemas.microsoft.com/office/powerpoint/2010/main" val="157656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14:m>
                  <m:oMath xmlns:m="http://schemas.openxmlformats.org/officeDocument/2006/math">
                    <m:sSub>
                      <m:sSubPr>
                        <m:ctrlPr>
                          <a:rPr lang="en-US" altLang="en-US" sz="3000" i="1" u="sng">
                            <a:latin typeface="Cambria Math" panose="02040503050406030204" pitchFamily="18" charset="0"/>
                          </a:rPr>
                        </m:ctrlPr>
                      </m:sSubPr>
                      <m:e>
                        <m:r>
                          <a:rPr lang="en-US" altLang="en-US" sz="3000" i="1" u="sng">
                            <a:latin typeface="Cambria Math" panose="02040503050406030204" pitchFamily="18" charset="0"/>
                          </a:rPr>
                          <m:t>𝐻</m:t>
                        </m:r>
                      </m:e>
                      <m:sub>
                        <m:r>
                          <a:rPr lang="en-US" altLang="en-US" sz="3000" i="1" u="sng">
                            <a:latin typeface="Cambria Math" panose="02040503050406030204" pitchFamily="18" charset="0"/>
                            <a:ea typeface="Cambria Math" panose="02040503050406030204" pitchFamily="18" charset="0"/>
                          </a:rPr>
                          <m:t>∞</m:t>
                        </m:r>
                      </m:sub>
                    </m:sSub>
                  </m:oMath>
                </a14:m>
                <a:r>
                  <a:rPr lang="en-US" altLang="en-US" sz="3000" u="sng" dirty="0"/>
                  <a:t>-Observers for Time Delay Systems</a:t>
                </a:r>
              </a:p>
            </p:txBody>
          </p:sp>
        </mc:Choice>
        <mc:Fallback xmlns="">
          <p:sp>
            <p:nvSpPr>
              <p:cNvPr id="2" name="Rectangle 2">
                <a:extLst>
                  <a:ext uri="{FF2B5EF4-FFF2-40B4-BE49-F238E27FC236}">
                    <a16:creationId xmlns:a16="http://schemas.microsoft.com/office/drawing/2014/main" id="{83A252DF-E28B-4063-A10C-13AFD9A79394}"/>
                  </a:ext>
                </a:extLst>
              </p:cNvPr>
              <p:cNvSpPr txBox="1">
                <a:spLocks noRot="1" noChangeAspect="1" noMove="1" noResize="1" noEditPoints="1" noAdjustHandles="1" noChangeArrowheads="1" noChangeShapeType="1" noTextEdit="1"/>
              </p:cNvSpPr>
              <p:nvPr/>
            </p:nvSpPr>
            <p:spPr>
              <a:xfrm>
                <a:off x="72190" y="1067092"/>
                <a:ext cx="8229600" cy="655830"/>
              </a:xfrm>
              <a:prstGeom prst="rect">
                <a:avLst/>
              </a:prstGeom>
              <a:blipFill>
                <a:blip r:embed="rId2"/>
                <a:stretch>
                  <a:fillRect t="-12037"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Briat’s Observer</a:t>
                </a:r>
              </a:p>
              <a:p>
                <a:pPr>
                  <a:spcAft>
                    <a:spcPts val="600"/>
                  </a:spcAft>
                </a:pPr>
                <a:r>
                  <a:rPr lang="en-US" altLang="en-US" sz="2000" dirty="0"/>
                  <a:t>Observer was designed by Dr. </a:t>
                </a:r>
                <a:r>
                  <a:rPr lang="en-US" altLang="en-US" sz="2000" dirty="0" err="1"/>
                  <a:t>Corentin</a:t>
                </a:r>
                <a:r>
                  <a:rPr lang="en-US" altLang="en-US" sz="2000" dirty="0"/>
                  <a:t> </a:t>
                </a:r>
                <a:r>
                  <a:rPr lang="en-US" altLang="en-US" sz="2000" dirty="0" err="1"/>
                  <a:t>Briat</a:t>
                </a:r>
                <a:r>
                  <a:rPr lang="en-US" altLang="en-US" sz="2000" dirty="0"/>
                  <a:t> for Linear Parameter varying TDS. A simplified version can be used for Linear Time Independent TDS.</a:t>
                </a:r>
              </a:p>
              <a:p>
                <a:pPr>
                  <a:spcBef>
                    <a:spcPts val="0"/>
                  </a:spcBef>
                  <a:spcAft>
                    <a:spcPts val="1200"/>
                  </a:spcAft>
                </a:pPr>
                <a:r>
                  <a:rPr lang="en-US" altLang="en-US" sz="2000" dirty="0"/>
                  <a:t>Observer is of the following form,</a:t>
                </a:r>
              </a:p>
              <a:p>
                <a:pPr marL="0" indent="0">
                  <a:spcBef>
                    <a:spcPts val="0"/>
                  </a:spcBef>
                  <a:spcAft>
                    <a:spcPts val="1200"/>
                  </a:spcAft>
                  <a:buNone/>
                </a:pPr>
                <a14:m>
                  <m:oMathPara xmlns:m="http://schemas.openxmlformats.org/officeDocument/2006/math">
                    <m:oMathParaPr>
                      <m:jc m:val="center"/>
                    </m:oMathParaPr>
                    <m:oMath xmlns:m="http://schemas.openxmlformats.org/officeDocument/2006/math">
                      <m:acc>
                        <m:accPr>
                          <m:chr m:val="̇"/>
                          <m:ctrlPr>
                            <a:rPr lang="en-US" altLang="en-US" sz="2000" i="1">
                              <a:latin typeface="Cambria Math" panose="02040503050406030204" pitchFamily="18" charset="0"/>
                            </a:rPr>
                          </m:ctrlPr>
                        </m:accPr>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𝑀</m:t>
                          </m:r>
                        </m:e>
                        <m:sub>
                          <m:r>
                            <a:rPr lang="en-US" altLang="en-US" sz="2000" i="1">
                              <a:latin typeface="Cambria Math" panose="02040503050406030204" pitchFamily="18" charset="0"/>
                            </a:rPr>
                            <m:t>0</m:t>
                          </m:r>
                        </m:sub>
                      </m:sSub>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𝑀</m:t>
                          </m:r>
                        </m:e>
                        <m:sub>
                          <m:r>
                            <a:rPr lang="en-US" altLang="en-US" sz="2000" i="1">
                              <a:latin typeface="Cambria Math" panose="02040503050406030204" pitchFamily="18" charset="0"/>
                            </a:rPr>
                            <m:t>1</m:t>
                          </m:r>
                        </m:sub>
                      </m:sSub>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𝑁</m:t>
                          </m:r>
                        </m:e>
                        <m:sub>
                          <m:r>
                            <a:rPr lang="en-US" altLang="en-US" sz="2000" i="1">
                              <a:latin typeface="Cambria Math" panose="02040503050406030204" pitchFamily="18" charset="0"/>
                            </a:rPr>
                            <m:t>0</m:t>
                          </m:r>
                        </m:sub>
                      </m:sSub>
                      <m:r>
                        <a:rPr lang="en-US" altLang="en-US" sz="2000" b="0" i="1" smtClean="0">
                          <a:latin typeface="Cambria Math" panose="02040503050406030204" pitchFamily="18" charset="0"/>
                        </a:rPr>
                        <m:t>𝑦</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𝑁</m:t>
                          </m:r>
                        </m:e>
                        <m:sub>
                          <m:r>
                            <a:rPr lang="en-US" altLang="en-US" sz="2000" i="1">
                              <a:latin typeface="Cambria Math" panose="02040503050406030204" pitchFamily="18" charset="0"/>
                            </a:rPr>
                            <m:t>1</m:t>
                          </m:r>
                        </m:sub>
                      </m:sSub>
                      <m:r>
                        <a:rPr lang="en-US" altLang="en-US" sz="2000" b="0" i="1" smtClean="0">
                          <a:latin typeface="Cambria Math" panose="02040503050406030204" pitchFamily="18" charset="0"/>
                        </a:rPr>
                        <m:t>𝑦</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r>
                        <a:rPr lang="en-US" altLang="en-US" sz="2000" i="1">
                          <a:latin typeface="Cambria Math" panose="02040503050406030204" pitchFamily="18" charset="0"/>
                        </a:rPr>
                        <m:t>+</m:t>
                      </m:r>
                      <m:r>
                        <a:rPr lang="en-US" altLang="en-US" sz="2000" b="0" i="1" smtClean="0">
                          <a:latin typeface="Cambria Math" panose="02040503050406030204" pitchFamily="18" charset="0"/>
                        </a:rPr>
                        <m:t>𝑆</m:t>
                      </m:r>
                      <m:r>
                        <a:rPr lang="en-US" altLang="en-US" sz="2000" i="1">
                          <a:latin typeface="Cambria Math" panose="02040503050406030204" pitchFamily="18" charset="0"/>
                        </a:rPr>
                        <m:t>𝑢</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b="0" i="1" smtClean="0">
                          <a:latin typeface="Cambria Math" panose="02040503050406030204" pitchFamily="18" charset="0"/>
                        </a:rPr>
                        <m:t>,</m:t>
                      </m:r>
                    </m:oMath>
                    <m:oMath xmlns:m="http://schemas.openxmlformats.org/officeDocument/2006/math">
                      <m:acc>
                        <m:accPr>
                          <m:chr m:val="̂"/>
                          <m:ctrlPr>
                            <a:rPr lang="en-US" altLang="en-US" sz="2000" i="1" smtClean="0">
                              <a:latin typeface="Cambria Math" panose="02040503050406030204" pitchFamily="18" charset="0"/>
                            </a:rPr>
                          </m:ctrlPr>
                        </m:accPr>
                        <m:e>
                          <m:r>
                            <a:rPr lang="en-US" altLang="en-US" sz="2000" b="0" i="1" smtClean="0">
                              <a:latin typeface="Cambria Math" panose="02040503050406030204" pitchFamily="18" charset="0"/>
                            </a:rPr>
                            <m:t>𝑧</m:t>
                          </m:r>
                        </m:e>
                      </m:acc>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m:t>
                      </m:r>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𝑥</m:t>
                          </m:r>
                        </m:e>
                      </m:acc>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𝐻𝑦</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m:t>
                      </m:r>
                    </m:oMath>
                  </m:oMathPara>
                </a14:m>
                <a:endParaRPr lang="en-US" altLang="en-US" sz="2000" i="1" dirty="0">
                  <a:latin typeface="Cambria Math" panose="02040503050406030204" pitchFamily="18" charset="0"/>
                </a:endParaRPr>
              </a:p>
              <a:p>
                <a:pPr marL="0" indent="0">
                  <a:spcBef>
                    <a:spcPts val="0"/>
                  </a:spcBef>
                  <a:spcAft>
                    <a:spcPts val="1200"/>
                  </a:spcAft>
                  <a:buNone/>
                </a:pPr>
                <a:r>
                  <a:rPr lang="en-US" altLang="en-US" sz="2000" i="1" dirty="0">
                    <a:latin typeface="Cambria Math" panose="02040503050406030204" pitchFamily="18" charset="0"/>
                  </a:rPr>
                  <a:t>       </a:t>
                </a:r>
                <a:r>
                  <a:rPr lang="en-US" altLang="en-US" sz="2000" dirty="0"/>
                  <a:t>Where, </a:t>
                </a:r>
                <a14:m>
                  <m:oMath xmlns:m="http://schemas.openxmlformats.org/officeDocument/2006/math">
                    <m:acc>
                      <m:accPr>
                        <m:chr m:val="̂"/>
                        <m:ctrlPr>
                          <a:rPr lang="en-US" altLang="en-US" sz="2000" i="1" smtClean="0">
                            <a:latin typeface="Cambria Math" panose="02040503050406030204" pitchFamily="18" charset="0"/>
                          </a:rPr>
                        </m:ctrlPr>
                      </m:accPr>
                      <m:e>
                        <m:r>
                          <a:rPr lang="en-US" altLang="en-US" sz="2000" b="0" i="1" smtClean="0">
                            <a:latin typeface="Cambria Math" panose="02040503050406030204" pitchFamily="18" charset="0"/>
                          </a:rPr>
                          <m:t>𝑥</m:t>
                        </m:r>
                      </m:e>
                    </m:acc>
                  </m:oMath>
                </a14:m>
                <a:r>
                  <a:rPr lang="en-US" altLang="en-US" sz="2000" i="1" dirty="0">
                    <a:latin typeface="Cambria Math" panose="02040503050406030204" pitchFamily="18" charset="0"/>
                  </a:rPr>
                  <a:t> </a:t>
                </a:r>
                <a:r>
                  <a:rPr lang="en-US" altLang="en-US" sz="2000" dirty="0"/>
                  <a:t>and </a:t>
                </a:r>
                <a14:m>
                  <m:oMath xmlns:m="http://schemas.openxmlformats.org/officeDocument/2006/math">
                    <m:acc>
                      <m:accPr>
                        <m:chr m:val="̂"/>
                        <m:ctrlPr>
                          <a:rPr lang="en-US" altLang="en-US" sz="2000" i="1">
                            <a:latin typeface="Cambria Math" panose="02040503050406030204" pitchFamily="18" charset="0"/>
                          </a:rPr>
                        </m:ctrlPr>
                      </m:accPr>
                      <m:e>
                        <m:r>
                          <a:rPr lang="en-US" altLang="en-US" sz="2000" b="0" i="1" smtClean="0">
                            <a:latin typeface="Cambria Math" panose="02040503050406030204" pitchFamily="18" charset="0"/>
                          </a:rPr>
                          <m:t>𝑧</m:t>
                        </m:r>
                      </m:e>
                    </m:acc>
                  </m:oMath>
                </a14:m>
                <a:r>
                  <a:rPr lang="en-US" altLang="en-US" sz="2000" dirty="0"/>
                  <a:t> are observer state and the estimated output and matrices </a:t>
                </a:r>
                <a14:m>
                  <m:oMath xmlns:m="http://schemas.openxmlformats.org/officeDocument/2006/math">
                    <m:r>
                      <a:rPr lang="en-US" altLang="en-US" sz="2000" b="0" i="0" smtClean="0">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𝑀</m:t>
                        </m:r>
                      </m:e>
                      <m:sub>
                        <m:r>
                          <a:rPr lang="en-US" altLang="en-US" sz="2000" i="1">
                            <a:latin typeface="Cambria Math" panose="02040503050406030204" pitchFamily="18" charset="0"/>
                          </a:rPr>
                          <m:t>0</m:t>
                        </m:r>
                      </m:sub>
                    </m:sSub>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𝑀</m:t>
                        </m:r>
                      </m:e>
                      <m:sub>
                        <m:r>
                          <a:rPr lang="en-US" altLang="en-US" sz="2000" i="1">
                            <a:latin typeface="Cambria Math" panose="02040503050406030204" pitchFamily="18" charset="0"/>
                          </a:rPr>
                          <m:t>0</m:t>
                        </m:r>
                      </m:sub>
                    </m:sSub>
                    <m:r>
                      <a:rPr lang="en-US" altLang="en-US" sz="2000" b="0" i="0" smtClean="0">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𝑀</m:t>
                        </m:r>
                      </m:e>
                      <m:sub>
                        <m:r>
                          <a:rPr lang="en-US" altLang="en-US" sz="2000" i="1">
                            <a:latin typeface="Cambria Math" panose="02040503050406030204" pitchFamily="18" charset="0"/>
                          </a:rPr>
                          <m:t>0</m:t>
                        </m:r>
                      </m:sub>
                    </m:sSub>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𝑀</m:t>
                        </m:r>
                      </m:e>
                      <m:sub>
                        <m:r>
                          <a:rPr lang="en-US" altLang="en-US" sz="2000" i="1">
                            <a:latin typeface="Cambria Math" panose="02040503050406030204" pitchFamily="18" charset="0"/>
                          </a:rPr>
                          <m:t>0</m:t>
                        </m:r>
                      </m:sub>
                    </m:sSub>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𝑆</m:t>
                    </m:r>
                    <m:r>
                      <a:rPr lang="en-US" altLang="en-US" sz="2000" b="0" i="1" smtClean="0">
                        <a:latin typeface="Cambria Math" panose="02040503050406030204" pitchFamily="18" charset="0"/>
                      </a:rPr>
                      <m:t> </m:t>
                    </m:r>
                  </m:oMath>
                </a14:m>
                <a:r>
                  <a:rPr lang="en-US" altLang="en-US" sz="2000" dirty="0"/>
                  <a:t>and</a:t>
                </a:r>
                <a14:m>
                  <m:oMath xmlns:m="http://schemas.openxmlformats.org/officeDocument/2006/math">
                    <m:r>
                      <a:rPr lang="en-US" altLang="en-US" sz="2000" i="1">
                        <a:latin typeface="Cambria Math" panose="02040503050406030204" pitchFamily="18" charset="0"/>
                      </a:rPr>
                      <m:t> </m:t>
                    </m:r>
                    <m:r>
                      <a:rPr lang="en-US" altLang="en-US" sz="2000" i="1">
                        <a:latin typeface="Cambria Math" panose="02040503050406030204" pitchFamily="18" charset="0"/>
                      </a:rPr>
                      <m:t>𝐻</m:t>
                    </m:r>
                  </m:oMath>
                </a14:m>
                <a:r>
                  <a:rPr lang="en-US" altLang="en-US" sz="2000" dirty="0"/>
                  <a:t> are of appropriate dimensions which define the                </a:t>
                </a:r>
                <a14:m>
                  <m:oMath xmlns:m="http://schemas.openxmlformats.org/officeDocument/2006/math">
                    <m:r>
                      <a:rPr lang="en-US" altLang="en-US" sz="2000" b="0" i="1" smtClean="0">
                        <a:latin typeface="Cambria Math" panose="02040503050406030204" pitchFamily="18" charset="0"/>
                      </a:rPr>
                      <m:t>        </m:t>
                    </m:r>
                  </m:oMath>
                </a14:m>
                <a:r>
                  <a:rPr lang="en-US" altLang="en-US" sz="2000" dirty="0"/>
                  <a:t>observer.</a:t>
                </a:r>
                <a:endParaRPr lang="en-US" altLang="en-US" sz="2000" i="1" dirty="0">
                  <a:latin typeface="Cambria Math" panose="02040503050406030204" pitchFamily="18" charset="0"/>
                </a:endParaRP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3"/>
                <a:stretch>
                  <a:fillRect l="-910" t="-933" r="-3571"/>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2B45C333-5F2F-4D48-91C5-6CDCA9EEC4E4}"/>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16</a:t>
            </a:fld>
            <a:endParaRPr lang="en-US" altLang="en-US" dirty="0"/>
          </a:p>
        </p:txBody>
      </p:sp>
    </p:spTree>
    <p:extLst>
      <p:ext uri="{BB962C8B-B14F-4D97-AF65-F5344CB8AC3E}">
        <p14:creationId xmlns:p14="http://schemas.microsoft.com/office/powerpoint/2010/main" val="198877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14:m>
                  <m:oMath xmlns:m="http://schemas.openxmlformats.org/officeDocument/2006/math">
                    <m:sSub>
                      <m:sSubPr>
                        <m:ctrlPr>
                          <a:rPr lang="en-US" altLang="en-US" sz="3000" i="1" u="sng">
                            <a:latin typeface="Cambria Math" panose="02040503050406030204" pitchFamily="18" charset="0"/>
                          </a:rPr>
                        </m:ctrlPr>
                      </m:sSubPr>
                      <m:e>
                        <m:r>
                          <a:rPr lang="en-US" altLang="en-US" sz="3000" i="1" u="sng">
                            <a:latin typeface="Cambria Math" panose="02040503050406030204" pitchFamily="18" charset="0"/>
                          </a:rPr>
                          <m:t>𝐻</m:t>
                        </m:r>
                      </m:e>
                      <m:sub>
                        <m:r>
                          <a:rPr lang="en-US" altLang="en-US" sz="3000" i="1" u="sng">
                            <a:latin typeface="Cambria Math" panose="02040503050406030204" pitchFamily="18" charset="0"/>
                            <a:ea typeface="Cambria Math" panose="02040503050406030204" pitchFamily="18" charset="0"/>
                          </a:rPr>
                          <m:t>∞</m:t>
                        </m:r>
                      </m:sub>
                    </m:sSub>
                  </m:oMath>
                </a14:m>
                <a:r>
                  <a:rPr lang="en-US" altLang="en-US" sz="3000" u="sng" dirty="0"/>
                  <a:t>-Observers for Time Delay Systems</a:t>
                </a:r>
              </a:p>
            </p:txBody>
          </p:sp>
        </mc:Choice>
        <mc:Fallback xmlns="">
          <p:sp>
            <p:nvSpPr>
              <p:cNvPr id="2" name="Rectangle 2">
                <a:extLst>
                  <a:ext uri="{FF2B5EF4-FFF2-40B4-BE49-F238E27FC236}">
                    <a16:creationId xmlns:a16="http://schemas.microsoft.com/office/drawing/2014/main" id="{83A252DF-E28B-4063-A10C-13AFD9A79394}"/>
                  </a:ext>
                </a:extLst>
              </p:cNvPr>
              <p:cNvSpPr txBox="1">
                <a:spLocks noRot="1" noChangeAspect="1" noMove="1" noResize="1" noEditPoints="1" noAdjustHandles="1" noChangeArrowheads="1" noChangeShapeType="1" noTextEdit="1"/>
              </p:cNvSpPr>
              <p:nvPr/>
            </p:nvSpPr>
            <p:spPr>
              <a:xfrm>
                <a:off x="72190" y="1067092"/>
                <a:ext cx="8229600" cy="655830"/>
              </a:xfrm>
              <a:prstGeom prst="rect">
                <a:avLst/>
              </a:prstGeom>
              <a:blipFill>
                <a:blip r:embed="rId2"/>
                <a:stretch>
                  <a:fillRect t="-12037"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Bria</a:t>
                </a:r>
                <a:r>
                  <a:rPr lang="en-US" altLang="en-US" sz="2200" u="sng" dirty="0" err="1"/>
                  <a:t>t’s</a:t>
                </a:r>
                <a:r>
                  <a:rPr lang="en-US" altLang="en-US" sz="2200" u="sng" dirty="0"/>
                  <a:t> Observer</a:t>
                </a:r>
              </a:p>
              <a:p>
                <a:pPr>
                  <a:spcBef>
                    <a:spcPts val="0"/>
                  </a:spcBef>
                  <a:spcAft>
                    <a:spcPts val="1800"/>
                  </a:spcAft>
                </a:pPr>
                <a:r>
                  <a:rPr lang="en-US" altLang="en-US" sz="2000" dirty="0"/>
                  <a:t>The observer can be designed if there exist positive semidefinite matrices </a:t>
                </a:r>
                <a14:m>
                  <m:oMath xmlns:m="http://schemas.openxmlformats.org/officeDocument/2006/math">
                    <m:r>
                      <a:rPr lang="en-US" altLang="en-US" sz="2000" b="0" i="1" smtClean="0">
                        <a:latin typeface="Cambria Math" panose="02040503050406030204" pitchFamily="18" charset="0"/>
                      </a:rPr>
                      <m:t>𝑃</m:t>
                    </m:r>
                    <m:r>
                      <a:rPr lang="en-US" altLang="en-US" sz="2000" i="1">
                        <a:latin typeface="Cambria Math" panose="02040503050406030204" pitchFamily="18" charset="0"/>
                      </a:rPr>
                      <m:t>,</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𝑄</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𝑅</m:t>
                    </m:r>
                  </m:oMath>
                </a14:m>
                <a:r>
                  <a:rPr lang="en-US" altLang="en-US" sz="2000" dirty="0"/>
                  <a:t>; matrices </a:t>
                </a:r>
                <a14:m>
                  <m:oMath xmlns:m="http://schemas.openxmlformats.org/officeDocument/2006/math">
                    <m:r>
                      <a:rPr lang="en-US" altLang="en-US" sz="2000" b="0" i="1" smtClean="0">
                        <a:latin typeface="Cambria Math" panose="02040503050406030204" pitchFamily="18" charset="0"/>
                      </a:rPr>
                      <m:t>𝑍</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𝑋</m:t>
                    </m:r>
                    <m:r>
                      <a:rPr lang="en-US" altLang="en-US" sz="2000" b="0" i="1" smtClean="0">
                        <a:latin typeface="Cambria Math" panose="02040503050406030204" pitchFamily="18" charset="0"/>
                      </a:rPr>
                      <m:t>,  </m:t>
                    </m:r>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𝐻</m:t>
                        </m:r>
                      </m:e>
                    </m:acc>
                  </m:oMath>
                </a14:m>
                <a:r>
                  <a:rPr lang="en-US" altLang="en-US" sz="2000" dirty="0"/>
                  <a:t> and a positive scaler  </a:t>
                </a:r>
                <a14:m>
                  <m:oMath xmlns:m="http://schemas.openxmlformats.org/officeDocument/2006/math">
                    <m:r>
                      <m:rPr>
                        <m:sty m:val="p"/>
                      </m:rPr>
                      <a:rPr lang="el-GR" altLang="en-US" sz="2000" i="1" dirty="0" smtClean="0">
                        <a:latin typeface="Cambria Math" panose="02040503050406030204" pitchFamily="18" charset="0"/>
                        <a:ea typeface="Cambria Math" panose="02040503050406030204" pitchFamily="18" charset="0"/>
                      </a:rPr>
                      <m:t>γ</m:t>
                    </m:r>
                    <m:r>
                      <a:rPr lang="en-US" altLang="en-US" sz="2000" b="0" i="1" dirty="0" smtClean="0">
                        <a:latin typeface="Cambria Math" panose="02040503050406030204" pitchFamily="18" charset="0"/>
                        <a:ea typeface="Cambria Math" panose="02040503050406030204" pitchFamily="18" charset="0"/>
                      </a:rPr>
                      <m:t>&gt;0</m:t>
                    </m:r>
                  </m:oMath>
                </a14:m>
                <a:r>
                  <a:rPr lang="en-US" altLang="en-US" sz="2000" dirty="0"/>
                  <a:t> such that</a:t>
                </a:r>
                <a:endParaRPr lang="en-US" sz="2000" i="1" dirty="0">
                  <a:latin typeface="Cambria Math" panose="02040503050406030204" pitchFamily="18" charset="0"/>
                </a:endParaRPr>
              </a:p>
              <a:p>
                <a:pPr marL="0" indent="0" algn="ctr">
                  <a:spcBef>
                    <a:spcPts val="0"/>
                  </a:spcBef>
                  <a:spcAft>
                    <a:spcPts val="600"/>
                  </a:spcAft>
                  <a:buNone/>
                </a:pPr>
                <a14:m>
                  <m:oMath xmlns:m="http://schemas.openxmlformats.org/officeDocument/2006/math">
                    <m:d>
                      <m:dPr>
                        <m:begChr m:val="["/>
                        <m:endChr m:val="]"/>
                        <m:ctrlPr>
                          <a:rPr lang="en-US" sz="2000" i="1">
                            <a:latin typeface="Cambria Math" panose="02040503050406030204" pitchFamily="18" charset="0"/>
                          </a:rPr>
                        </m:ctrlPr>
                      </m:dPr>
                      <m:e>
                        <m:m>
                          <m:mPr>
                            <m:mcs>
                              <m:mc>
                                <m:mcPr>
                                  <m:count m:val="7"/>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𝑋</m:t>
                                  </m:r>
                                </m:e>
                                <m:sup>
                                  <m:r>
                                    <a:rPr lang="en-US" sz="2000" i="1">
                                      <a:latin typeface="Cambria Math" panose="02040503050406030204" pitchFamily="18" charset="0"/>
                                    </a:rPr>
                                    <m:t>𝑇</m:t>
                                  </m:r>
                                </m:sup>
                              </m:sSup>
                              <m:r>
                                <m:rPr>
                                  <m:brk m:alnAt="7"/>
                                </m:rP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21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22</m:t>
                                  </m:r>
                                </m:sub>
                              </m:sSub>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31</m:t>
                                  </m:r>
                                </m:sub>
                              </m:sSub>
                            </m:e>
                            <m:e>
                              <m:r>
                                <a:rPr lang="en-US" sz="2000" i="1">
                                  <a:latin typeface="Cambria Math" panose="02040503050406030204" pitchFamily="18" charset="0"/>
                                </a:rPr>
                                <m:t>𝑅</m:t>
                              </m:r>
                            </m:e>
                            <m:e>
                              <m:r>
                                <a:rPr lang="en-US" sz="2000" i="1">
                                  <a:latin typeface="Cambria Math" panose="02040503050406030204" pitchFamily="18" charset="0"/>
                                </a:rPr>
                                <m:t>−</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𝑅</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𝑈</m:t>
                                  </m:r>
                                </m:e>
                                <m:sub>
                                  <m:r>
                                    <a:rPr lang="en-US" sz="2000" i="1">
                                      <a:latin typeface="Cambria Math" panose="02040503050406030204" pitchFamily="18" charset="0"/>
                                    </a:rPr>
                                    <m:t>41</m:t>
                                  </m:r>
                                </m:sub>
                              </m:sSub>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𝐼</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r>
                                <a:rPr lang="en-US" sz="2000" i="1">
                                  <a:latin typeface="Cambria Math" panose="02040503050406030204" pitchFamily="18" charset="0"/>
                                </a:rPr>
                                <m:t>0</m:t>
                              </m:r>
                            </m:e>
                            <m:e>
                              <m:r>
                                <a:rPr lang="en-US" sz="2000" i="1">
                                  <a:latin typeface="Cambria Math" panose="02040503050406030204" pitchFamily="18" charset="0"/>
                                </a:rPr>
                                <m:t>𝐼</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𝐼</m:t>
                              </m:r>
                            </m:e>
                            <m:e>
                              <m:r>
                                <a:rPr lang="en-US" sz="2000" i="1">
                                  <a:latin typeface="Cambria Math" panose="02040503050406030204" pitchFamily="18" charset="0"/>
                                </a:rPr>
                                <m:t>∗</m:t>
                              </m:r>
                            </m:e>
                            <m:e>
                              <m:r>
                                <a:rPr lang="en-US" sz="2000" i="1">
                                  <a:latin typeface="Cambria Math" panose="02040503050406030204" pitchFamily="18" charset="0"/>
                                </a:rPr>
                                <m:t>∗</m:t>
                              </m:r>
                            </m:e>
                          </m:mr>
                          <m:mr>
                            <m:e>
                              <m:r>
                                <a:rPr lang="en-US" sz="2000" i="1">
                                  <a:latin typeface="Cambria Math" panose="02040503050406030204" pitchFamily="18" charset="0"/>
                                </a:rPr>
                                <m:t>𝑋</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m:t>
                              </m:r>
                              <m:r>
                                <a:rPr lang="en-US" sz="2000" i="1">
                                  <a:latin typeface="Cambria Math" panose="02040503050406030204" pitchFamily="18" charset="0"/>
                                </a:rPr>
                                <m:t>𝑃</m:t>
                              </m:r>
                            </m:e>
                            <m:e>
                              <m:r>
                                <a:rPr lang="en-US" sz="2000" i="1">
                                  <a:latin typeface="Cambria Math" panose="02040503050406030204" pitchFamily="18" charset="0"/>
                                </a:rPr>
                                <m:t>∗</m:t>
                              </m:r>
                            </m:e>
                          </m:mr>
                          <m:m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𝑚𝑎𝑥</m:t>
                                  </m:r>
                                </m:sub>
                              </m:sSub>
                              <m:r>
                                <a:rPr lang="en-US" sz="2000" i="1">
                                  <a:latin typeface="Cambria Math" panose="02040503050406030204" pitchFamily="18" charset="0"/>
                                </a:rPr>
                                <m:t>𝑅</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𝑚𝑎𝑥</m:t>
                                  </m:r>
                                </m:sub>
                              </m:sSub>
                              <m:r>
                                <a:rPr lang="en-US" sz="2000" i="1">
                                  <a:latin typeface="Cambria Math" panose="02040503050406030204" pitchFamily="18" charset="0"/>
                                </a:rPr>
                                <m:t>𝑅</m:t>
                              </m:r>
                            </m:e>
                            <m:e>
                              <m:r>
                                <a:rPr lang="en-US" sz="2000" i="1">
                                  <a:latin typeface="Cambria Math" panose="02040503050406030204" pitchFamily="18" charset="0"/>
                                </a:rPr>
                                <m:t>−</m:t>
                              </m:r>
                              <m:r>
                                <a:rPr lang="en-US" sz="2000" i="1">
                                  <a:latin typeface="Cambria Math" panose="02040503050406030204" pitchFamily="18" charset="0"/>
                                </a:rPr>
                                <m:t>𝑅</m:t>
                              </m:r>
                            </m:e>
                          </m:mr>
                        </m:m>
                      </m:e>
                    </m:d>
                    <m:r>
                      <a:rPr lang="en-US" sz="2000" i="1">
                        <a:latin typeface="Cambria Math" panose="02040503050406030204" pitchFamily="18" charset="0"/>
                      </a:rPr>
                      <m:t>&lt;0</m:t>
                    </m:r>
                  </m:oMath>
                </a14:m>
                <a:r>
                  <a:rPr lang="en-US" altLang="en-US" sz="2000" dirty="0"/>
                  <a:t>.</a:t>
                </a:r>
              </a:p>
              <a:p>
                <a:pPr>
                  <a:spcBef>
                    <a:spcPts val="600"/>
                  </a:spcBef>
                  <a:spcAft>
                    <a:spcPts val="600"/>
                  </a:spcAft>
                </a:pPr>
                <a:r>
                  <a:rPr lang="en-US" altLang="en-US" sz="2000" dirty="0"/>
                  <a:t>Matrices </a:t>
                </a: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𝑈</m:t>
                        </m:r>
                      </m:e>
                      <m:sub>
                        <m:r>
                          <a:rPr lang="en-US" altLang="en-US" sz="2000" b="0" i="1" smtClean="0">
                            <a:latin typeface="Cambria Math" panose="02040503050406030204" pitchFamily="18" charset="0"/>
                          </a:rPr>
                          <m:t>21</m:t>
                        </m:r>
                      </m:sub>
                    </m:sSub>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𝑈</m:t>
                        </m:r>
                      </m:e>
                      <m:sub>
                        <m:r>
                          <a:rPr lang="en-US" altLang="en-US" sz="2000" i="1">
                            <a:latin typeface="Cambria Math" panose="02040503050406030204" pitchFamily="18" charset="0"/>
                          </a:rPr>
                          <m:t>2</m:t>
                        </m:r>
                        <m:r>
                          <a:rPr lang="en-US" altLang="en-US" sz="2000" b="0" i="1" smtClean="0">
                            <a:latin typeface="Cambria Math" panose="02040503050406030204" pitchFamily="18" charset="0"/>
                          </a:rPr>
                          <m:t>2</m:t>
                        </m:r>
                      </m:sub>
                    </m:sSub>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𝑈</m:t>
                        </m:r>
                      </m:e>
                      <m:sub>
                        <m:r>
                          <a:rPr lang="en-US" altLang="en-US" sz="2000" b="0" i="1" smtClean="0">
                            <a:latin typeface="Cambria Math" panose="02040503050406030204" pitchFamily="18" charset="0"/>
                          </a:rPr>
                          <m:t>3</m:t>
                        </m:r>
                        <m:r>
                          <a:rPr lang="en-US" altLang="en-US" sz="2000" i="1">
                            <a:latin typeface="Cambria Math" panose="02040503050406030204" pitchFamily="18" charset="0"/>
                          </a:rPr>
                          <m:t>1</m:t>
                        </m:r>
                      </m:sub>
                    </m:sSub>
                  </m:oMath>
                </a14:m>
                <a:r>
                  <a:rPr lang="en-US" altLang="en-US" sz="2000" dirty="0"/>
                  <a:t> and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𝑈</m:t>
                        </m:r>
                      </m:e>
                      <m:sub>
                        <m:r>
                          <a:rPr lang="en-US" altLang="en-US" sz="2000" b="0" i="1" smtClean="0">
                            <a:latin typeface="Cambria Math" panose="02040503050406030204" pitchFamily="18" charset="0"/>
                          </a:rPr>
                          <m:t>4</m:t>
                        </m:r>
                        <m:r>
                          <a:rPr lang="en-US" altLang="en-US" sz="2000" i="1">
                            <a:latin typeface="Cambria Math" panose="02040503050406030204" pitchFamily="18" charset="0"/>
                          </a:rPr>
                          <m:t>1</m:t>
                        </m:r>
                      </m:sub>
                    </m:sSub>
                  </m:oMath>
                </a14:m>
                <a:r>
                  <a:rPr lang="en-US" altLang="en-US" sz="2000" dirty="0"/>
                  <a:t> are defined in the next slide.</a:t>
                </a:r>
              </a:p>
              <a:p>
                <a:pPr>
                  <a:spcBef>
                    <a:spcPts val="600"/>
                  </a:spcBef>
                  <a:spcAft>
                    <a:spcPts val="600"/>
                  </a:spcAft>
                </a:pPr>
                <a:endParaRPr lang="en-US" altLang="en-US" sz="2000" dirty="0"/>
              </a:p>
              <a:p>
                <a:pPr marL="344487" lvl="1" indent="0" algn="ctr">
                  <a:buNone/>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3"/>
                <a:stretch>
                  <a:fillRect l="-910" t="-933"/>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2230DF60-A452-4EAF-B75F-EC9ECAE651D0}"/>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17</a:t>
            </a:fld>
            <a:endParaRPr lang="en-US" altLang="en-US" dirty="0"/>
          </a:p>
        </p:txBody>
      </p:sp>
    </p:spTree>
    <p:extLst>
      <p:ext uri="{BB962C8B-B14F-4D97-AF65-F5344CB8AC3E}">
        <p14:creationId xmlns:p14="http://schemas.microsoft.com/office/powerpoint/2010/main" val="3687515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14:m>
                  <m:oMath xmlns:m="http://schemas.openxmlformats.org/officeDocument/2006/math">
                    <m:sSub>
                      <m:sSubPr>
                        <m:ctrlPr>
                          <a:rPr lang="en-US" altLang="en-US" sz="3000" i="1" u="sng">
                            <a:latin typeface="Cambria Math" panose="02040503050406030204" pitchFamily="18" charset="0"/>
                          </a:rPr>
                        </m:ctrlPr>
                      </m:sSubPr>
                      <m:e>
                        <m:r>
                          <a:rPr lang="en-US" altLang="en-US" sz="3000" i="1" u="sng">
                            <a:latin typeface="Cambria Math" panose="02040503050406030204" pitchFamily="18" charset="0"/>
                          </a:rPr>
                          <m:t>𝐻</m:t>
                        </m:r>
                      </m:e>
                      <m:sub>
                        <m:r>
                          <a:rPr lang="en-US" altLang="en-US" sz="3000" i="1" u="sng">
                            <a:latin typeface="Cambria Math" panose="02040503050406030204" pitchFamily="18" charset="0"/>
                            <a:ea typeface="Cambria Math" panose="02040503050406030204" pitchFamily="18" charset="0"/>
                          </a:rPr>
                          <m:t>∞</m:t>
                        </m:r>
                      </m:sub>
                    </m:sSub>
                  </m:oMath>
                </a14:m>
                <a:r>
                  <a:rPr lang="en-US" altLang="en-US" sz="3000" u="sng" dirty="0"/>
                  <a:t>-Observers for Time Delay Systems</a:t>
                </a:r>
              </a:p>
            </p:txBody>
          </p:sp>
        </mc:Choice>
        <mc:Fallback xmlns="">
          <p:sp>
            <p:nvSpPr>
              <p:cNvPr id="2" name="Rectangle 2">
                <a:extLst>
                  <a:ext uri="{FF2B5EF4-FFF2-40B4-BE49-F238E27FC236}">
                    <a16:creationId xmlns:a16="http://schemas.microsoft.com/office/drawing/2014/main" id="{83A252DF-E28B-4063-A10C-13AFD9A79394}"/>
                  </a:ext>
                </a:extLst>
              </p:cNvPr>
              <p:cNvSpPr txBox="1">
                <a:spLocks noRot="1" noChangeAspect="1" noMove="1" noResize="1" noEditPoints="1" noAdjustHandles="1" noChangeArrowheads="1" noChangeShapeType="1" noTextEdit="1"/>
              </p:cNvSpPr>
              <p:nvPr/>
            </p:nvSpPr>
            <p:spPr>
              <a:xfrm>
                <a:off x="72190" y="1067092"/>
                <a:ext cx="8229600" cy="655830"/>
              </a:xfrm>
              <a:prstGeom prst="rect">
                <a:avLst/>
              </a:prstGeom>
              <a:blipFill>
                <a:blip r:embed="rId2"/>
                <a:stretch>
                  <a:fillRect t="-12037"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Bria</a:t>
                </a:r>
                <a:r>
                  <a:rPr lang="en-US" altLang="en-US" sz="2200" u="sng" dirty="0" err="1"/>
                  <a:t>t’s</a:t>
                </a:r>
                <a:r>
                  <a:rPr lang="en-US" altLang="en-US" sz="2200" u="sng" dirty="0"/>
                  <a:t> Observer</a:t>
                </a:r>
              </a:p>
              <a:p>
                <a:pPr>
                  <a:spcAft>
                    <a:spcPts val="600"/>
                  </a:spcAft>
                </a:pPr>
                <a:r>
                  <a:rPr lang="en-US" altLang="en-US" sz="2000" dirty="0"/>
                  <a:t>Where the matrices are defined as,</a:t>
                </a:r>
              </a:p>
              <a:p>
                <a:pPr marL="0" indent="0" algn="ctr">
                  <a:spcBef>
                    <a:spcPts val="600"/>
                  </a:spcBef>
                  <a:spcAft>
                    <a:spcPts val="600"/>
                  </a:spcAft>
                  <a:buNone/>
                </a:pP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𝑈</m:t>
                        </m:r>
                      </m:e>
                      <m:sub>
                        <m:r>
                          <a:rPr lang="en-US" altLang="en-US" sz="2000" b="0" i="1" smtClean="0">
                            <a:latin typeface="Cambria Math" panose="02040503050406030204" pitchFamily="18" charset="0"/>
                          </a:rPr>
                          <m:t>21</m:t>
                        </m:r>
                      </m:sub>
                    </m:sSub>
                    <m:r>
                      <a:rPr lang="en-US" altLang="en-US" sz="2000" b="0" i="1" smtClean="0">
                        <a:latin typeface="Cambria Math" panose="02040503050406030204" pitchFamily="18" charset="0"/>
                      </a:rPr>
                      <m:t>=</m:t>
                    </m:r>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𝛩</m:t>
                        </m:r>
                      </m:e>
                      <m:sup>
                        <m:r>
                          <a:rPr lang="en-US" altLang="en-US" sz="2000" b="0" i="1" smtClean="0">
                            <a:latin typeface="Cambria Math" panose="02040503050406030204" pitchFamily="18" charset="0"/>
                          </a:rPr>
                          <m:t>𝑇</m:t>
                        </m:r>
                      </m:sup>
                    </m:sSup>
                    <m:r>
                      <a:rPr lang="en-US" altLang="en-US" sz="2000" b="0" i="1" smtClean="0">
                        <a:latin typeface="Cambria Math" panose="02040503050406030204" pitchFamily="18" charset="0"/>
                      </a:rPr>
                      <m:t>𝑋</m:t>
                    </m:r>
                    <m:r>
                      <a:rPr lang="en-US" altLang="en-US" sz="2000" b="0" i="1" smtClean="0">
                        <a:latin typeface="Cambria Math" panose="02040503050406030204" pitchFamily="18" charset="0"/>
                      </a:rPr>
                      <m:t>−</m:t>
                    </m:r>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𝛯</m:t>
                        </m:r>
                      </m:e>
                      <m:sup>
                        <m:r>
                          <a:rPr lang="en-US" altLang="en-US" sz="2000" b="0" i="1" smtClean="0">
                            <a:latin typeface="Cambria Math" panose="02040503050406030204" pitchFamily="18" charset="0"/>
                          </a:rPr>
                          <m:t>𝑇</m:t>
                        </m:r>
                      </m:sup>
                    </m:sSup>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𝐿</m:t>
                        </m:r>
                      </m:e>
                    </m:acc>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𝐶</m:t>
                        </m:r>
                      </m:e>
                      <m:sub>
                        <m:r>
                          <a:rPr lang="en-US" altLang="en-US" sz="2000" b="0" i="1" smtClean="0">
                            <a:latin typeface="Cambria Math" panose="02040503050406030204" pitchFamily="18" charset="0"/>
                          </a:rPr>
                          <m:t>1</m:t>
                        </m:r>
                      </m:sub>
                    </m:sSub>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𝑃</m:t>
                    </m:r>
                    <m:r>
                      <a:rPr lang="en-US"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𝑈</m:t>
                        </m:r>
                      </m:e>
                      <m:sub>
                        <m:r>
                          <a:rPr lang="en-US" altLang="en-US" sz="2000" b="0" i="1" smtClean="0">
                            <a:latin typeface="Cambria Math" panose="02040503050406030204" pitchFamily="18" charset="0"/>
                          </a:rPr>
                          <m:t>3</m:t>
                        </m:r>
                        <m:r>
                          <a:rPr lang="en-US" altLang="en-US" sz="2000" i="1">
                            <a:latin typeface="Cambria Math" panose="02040503050406030204" pitchFamily="18" charset="0"/>
                          </a:rPr>
                          <m:t>1</m:t>
                        </m:r>
                      </m:sub>
                    </m:sSub>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smtClean="0">
                            <a:latin typeface="Cambria Math" panose="02040503050406030204" pitchFamily="18" charset="0"/>
                          </a:rPr>
                          <m:t>𝛶</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𝑋</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smtClean="0">
                            <a:latin typeface="Cambria Math" panose="02040503050406030204" pitchFamily="18" charset="0"/>
                          </a:rPr>
                          <m:t>𝛺</m:t>
                        </m:r>
                      </m:e>
                      <m:sup>
                        <m:r>
                          <a:rPr lang="en-US" altLang="en-US" sz="2000" i="1">
                            <a:latin typeface="Cambria Math" panose="02040503050406030204" pitchFamily="18" charset="0"/>
                          </a:rPr>
                          <m:t>𝑇</m:t>
                        </m:r>
                      </m:sup>
                    </m:sSup>
                    <m:sSup>
                      <m:sSupPr>
                        <m:ctrlPr>
                          <a:rPr lang="en-US" altLang="en-US" sz="2000" i="1">
                            <a:latin typeface="Cambria Math" panose="02040503050406030204" pitchFamily="18" charset="0"/>
                          </a:rPr>
                        </m:ctrlPr>
                      </m:sSupPr>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𝐿</m:t>
                            </m:r>
                          </m:e>
                        </m:acc>
                      </m:e>
                      <m:sup>
                        <m:r>
                          <a:rPr lang="en-US" altLang="en-US" sz="2000" i="1">
                            <a:latin typeface="Cambria Math" panose="02040503050406030204" pitchFamily="18" charset="0"/>
                          </a:rPr>
                          <m:t>𝑇</m:t>
                        </m:r>
                      </m:sup>
                    </m:sSup>
                    <m:r>
                      <a:rPr lang="en-US" altLang="en-US" sz="2000" i="1">
                        <a:latin typeface="Cambria Math" panose="02040503050406030204" pitchFamily="18" charset="0"/>
                      </a:rPr>
                      <m:t>,</m:t>
                    </m:r>
                    <m:r>
                      <a:rPr lang="en-US"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𝑈</m:t>
                        </m:r>
                      </m:e>
                      <m:sub>
                        <m:r>
                          <a:rPr lang="en-US" altLang="en-US" sz="2000" b="0" i="1" smtClean="0">
                            <a:latin typeface="Cambria Math" panose="02040503050406030204" pitchFamily="18" charset="0"/>
                          </a:rPr>
                          <m:t>22</m:t>
                        </m:r>
                      </m:sub>
                    </m:sSub>
                    <m:r>
                      <a:rPr lang="en-US" altLang="en-US" sz="2000" i="1">
                        <a:latin typeface="Cambria Math" panose="02040503050406030204" pitchFamily="18" charset="0"/>
                      </a:rPr>
                      <m:t>=</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𝑃</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𝑄</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𝑅</m:t>
                    </m:r>
                  </m:oMath>
                </a14:m>
                <a:r>
                  <a:rPr lang="en-US" altLang="en-US" sz="2000" dirty="0"/>
                  <a:t>,</a:t>
                </a:r>
              </a:p>
              <a:p>
                <a:pPr marL="0" indent="0" algn="ctr">
                  <a:spcBef>
                    <a:spcPts val="600"/>
                  </a:spcBef>
                  <a:spcAft>
                    <a:spcPts val="600"/>
                  </a:spcAft>
                  <a:buNone/>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𝑈</m:t>
                        </m:r>
                      </m:e>
                      <m:sub>
                        <m:r>
                          <a:rPr lang="en-US" altLang="en-US" sz="2000" i="1">
                            <a:latin typeface="Cambria Math" panose="02040503050406030204" pitchFamily="18" charset="0"/>
                          </a:rPr>
                          <m:t>41</m:t>
                        </m:r>
                      </m:sub>
                    </m:sSub>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𝐸</m:t>
                        </m:r>
                      </m:e>
                      <m:sup>
                        <m:r>
                          <a:rPr lang="en-US" altLang="en-US" sz="2000" i="1">
                            <a:latin typeface="Cambria Math" panose="02040503050406030204" pitchFamily="18" charset="0"/>
                          </a:rPr>
                          <m:t>𝑇</m:t>
                        </m:r>
                      </m:sup>
                    </m:sSup>
                    <m:d>
                      <m:dPr>
                        <m:ctrlPr>
                          <a:rPr lang="en-US" altLang="en-US" sz="2000" i="1">
                            <a:latin typeface="Cambria Math" panose="02040503050406030204" pitchFamily="18" charset="0"/>
                          </a:rPr>
                        </m:ctrlPr>
                      </m:dPr>
                      <m:e>
                        <m:sSup>
                          <m:sSupPr>
                            <m:ctrlPr>
                              <a:rPr lang="en-US" altLang="en-US" sz="2000" i="1">
                                <a:latin typeface="Cambria Math" panose="02040503050406030204" pitchFamily="18" charset="0"/>
                              </a:rPr>
                            </m:ctrlPr>
                          </m:sSup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1</m:t>
                                </m:r>
                              </m:sub>
                            </m:sSub>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𝑋</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e>
                          <m:sup>
                            <m:r>
                              <a:rPr lang="en-US" altLang="en-US" sz="2000" i="1">
                                <a:latin typeface="Cambria Math" panose="02040503050406030204" pitchFamily="18" charset="0"/>
                              </a:rPr>
                              <m:t>𝑇</m:t>
                            </m:r>
                          </m:sup>
                        </m:sSup>
                        <m:sSup>
                          <m:sSupPr>
                            <m:ctrlPr>
                              <a:rPr lang="en-US" altLang="en-US" sz="2000" i="1">
                                <a:latin typeface="Cambria Math" panose="02040503050406030204" pitchFamily="18" charset="0"/>
                              </a:rPr>
                            </m:ctrlPr>
                          </m:sSupPr>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𝐻</m:t>
                                </m:r>
                              </m:e>
                            </m:acc>
                          </m:e>
                          <m:sup>
                            <m:r>
                              <a:rPr lang="en-US" altLang="en-US" sz="2000" i="1">
                                <a:latin typeface="Cambria Math" panose="02040503050406030204" pitchFamily="18" charset="0"/>
                              </a:rPr>
                              <m:t>𝑇</m:t>
                            </m:r>
                          </m:sup>
                        </m:sSup>
                      </m:e>
                    </m:d>
                    <m:r>
                      <a:rPr lang="en-US" altLang="en-US" sz="2000" i="1">
                        <a:latin typeface="Cambria Math" panose="02040503050406030204" pitchFamily="18" charset="0"/>
                      </a:rPr>
                      <m:t>,    </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𝐿</m:t>
                        </m:r>
                      </m:e>
                    </m:acc>
                    <m:r>
                      <a:rPr lang="en-US" altLang="en-US" sz="2000" i="1">
                        <a:latin typeface="Cambria Math" panose="02040503050406030204" pitchFamily="18" charset="0"/>
                      </a:rPr>
                      <m:t>=</m:t>
                    </m:r>
                    <m:d>
                      <m:dPr>
                        <m:ctrlPr>
                          <a:rPr lang="en-US" altLang="en-US" sz="2000" i="1">
                            <a:latin typeface="Cambria Math" panose="02040503050406030204" pitchFamily="18" charset="0"/>
                          </a:rPr>
                        </m:ctrlPr>
                      </m:dPr>
                      <m:e>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𝑋</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𝛷</m:t>
                        </m:r>
                        <m:r>
                          <a:rPr lang="en-US" altLang="en-US" sz="2000" i="1">
                            <a:latin typeface="Cambria Math" panose="02040503050406030204" pitchFamily="18" charset="0"/>
                          </a:rPr>
                          <m:t>−</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𝐻</m:t>
                            </m:r>
                          </m:e>
                        </m:acc>
                      </m:e>
                    </m:d>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𝛹</m:t>
                        </m:r>
                      </m:e>
                      <m:sup>
                        <m:r>
                          <a:rPr lang="en-US" altLang="en-US" sz="2000" i="1">
                            <a:latin typeface="Cambria Math" panose="02040503050406030204" pitchFamily="18" charset="0"/>
                          </a:rPr>
                          <m:t>+</m:t>
                        </m:r>
                      </m:sup>
                    </m:sSup>
                    <m:r>
                      <a:rPr lang="en-US" altLang="en-US" sz="2000" i="1">
                        <a:latin typeface="Cambria Math" panose="02040503050406030204" pitchFamily="18" charset="0"/>
                      </a:rPr>
                      <m:t>+</m:t>
                    </m:r>
                    <m:r>
                      <a:rPr lang="en-US" altLang="en-US" sz="2000" i="1">
                        <a:latin typeface="Cambria Math" panose="02040503050406030204" pitchFamily="18" charset="0"/>
                      </a:rPr>
                      <m:t>𝑍</m:t>
                    </m:r>
                    <m:r>
                      <a:rPr lang="en-US" altLang="en-US" sz="2000" i="1">
                        <a:latin typeface="Cambria Math" panose="02040503050406030204" pitchFamily="18" charset="0"/>
                      </a:rPr>
                      <m:t>(</m:t>
                    </m:r>
                    <m:r>
                      <a:rPr lang="en-US" altLang="en-US" sz="2000" i="1">
                        <a:latin typeface="Cambria Math" panose="02040503050406030204" pitchFamily="18" charset="0"/>
                      </a:rPr>
                      <m:t>𝐼</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𝛹𝛹</m:t>
                        </m:r>
                      </m:e>
                      <m:sup>
                        <m:r>
                          <a:rPr lang="en-US" altLang="en-US" sz="2000" i="1">
                            <a:latin typeface="Cambria Math" panose="02040503050406030204" pitchFamily="18" charset="0"/>
                          </a:rPr>
                          <m:t>+</m:t>
                        </m:r>
                      </m:sup>
                    </m:sSup>
                    <m:r>
                      <a:rPr lang="en-US" altLang="en-US" sz="2000" i="1">
                        <a:latin typeface="Cambria Math" panose="02040503050406030204" pitchFamily="18" charset="0"/>
                      </a:rPr>
                      <m:t>)</m:t>
                    </m:r>
                  </m:oMath>
                </a14:m>
                <a:r>
                  <a:rPr lang="en-US" altLang="en-US" sz="2000" dirty="0"/>
                  <a:t>,</a:t>
                </a:r>
              </a:p>
              <a:p>
                <a:pPr marL="0" indent="0" algn="ctr">
                  <a:spcBef>
                    <a:spcPts val="600"/>
                  </a:spcBef>
                  <a:spcAft>
                    <a:spcPts val="600"/>
                  </a:spcAft>
                  <a:buNone/>
                </a:pPr>
                <a14:m>
                  <m:oMath xmlns:m="http://schemas.openxmlformats.org/officeDocument/2006/math">
                    <m:r>
                      <a:rPr lang="en-US" altLang="en-US" sz="2000" i="1">
                        <a:latin typeface="Cambria Math" panose="02040503050406030204" pitchFamily="18" charset="0"/>
                      </a:rPr>
                      <m:t>𝛩</m:t>
                    </m:r>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1</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r>
                      <a:rPr lang="en-US" altLang="en-US" sz="2000" i="1">
                        <a:latin typeface="Cambria Math" panose="02040503050406030204" pitchFamily="18" charset="0"/>
                      </a:rPr>
                      <m:t>𝑈</m:t>
                    </m:r>
                    <m:r>
                      <a:rPr lang="en-US" altLang="en-US" sz="2000" i="1">
                        <a:latin typeface="Cambria Math" panose="02040503050406030204" pitchFamily="18" charset="0"/>
                      </a:rPr>
                      <m:t>−</m:t>
                    </m:r>
                    <m:r>
                      <a:rPr lang="en-US" altLang="en-US" sz="2000" i="1">
                        <a:latin typeface="Cambria Math" panose="02040503050406030204" pitchFamily="18" charset="0"/>
                      </a:rPr>
                      <m:t>𝛬</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𝛤</m:t>
                        </m:r>
                      </m:e>
                      <m:sup>
                        <m:r>
                          <a:rPr lang="en-US" altLang="en-US" sz="2000" i="1">
                            <a:latin typeface="Cambria Math" panose="02040503050406030204" pitchFamily="18" charset="0"/>
                          </a:rPr>
                          <m:t>+</m:t>
                        </m:r>
                      </m:sup>
                    </m:sSup>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e>
                      <m:sub>
                        <m:r>
                          <a:rPr lang="en-US" altLang="en-US" sz="2000" i="1">
                            <a:latin typeface="Cambria Math" panose="02040503050406030204" pitchFamily="18" charset="0"/>
                          </a:rPr>
                          <m:t>0</m:t>
                        </m:r>
                      </m:sub>
                    </m:sSub>
                    <m:d>
                      <m:dPr>
                        <m:begChr m:val="["/>
                        <m:endChr m:val="]"/>
                        <m:ctrlPr>
                          <a:rPr lang="en-US" altLang="en-US" sz="2000" i="1">
                            <a:latin typeface="Cambria Math" panose="02040503050406030204" pitchFamily="18" charset="0"/>
                          </a:rPr>
                        </m:ctrlPr>
                      </m:dPr>
                      <m:e>
                        <m:m>
                          <m:mPr>
                            <m:mcs>
                              <m:mc>
                                <m:mcPr>
                                  <m:count m:val="1"/>
                                  <m:mcJc m:val="center"/>
                                </m:mcPr>
                              </m:mc>
                            </m:mcs>
                            <m:ctrlPr>
                              <a:rPr lang="en-US" altLang="en-US" sz="2000" i="1">
                                <a:latin typeface="Cambria Math" panose="02040503050406030204" pitchFamily="18" charset="0"/>
                              </a:rPr>
                            </m:ctrlPr>
                          </m:mP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e>
                          </m:m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e>
                          </m:mr>
                        </m:m>
                      </m:e>
                    </m:d>
                    <m:r>
                      <a:rPr lang="en-US" altLang="en-US" sz="2000" i="1">
                        <a:latin typeface="Cambria Math" panose="02040503050406030204" pitchFamily="18" charset="0"/>
                      </a:rPr>
                      <m:t>𝑈</m:t>
                    </m:r>
                    <m:r>
                      <a:rPr lang="en-US" altLang="en-US" sz="2000" i="1">
                        <a:latin typeface="Cambria Math" panose="02040503050406030204" pitchFamily="18" charset="0"/>
                      </a:rPr>
                      <m:t>,    </m:t>
                    </m:r>
                    <m:r>
                      <a:rPr lang="en-US" altLang="en-US" sz="2000" i="1">
                        <a:latin typeface="Cambria Math" panose="02040503050406030204" pitchFamily="18" charset="0"/>
                      </a:rPr>
                      <m:t>𝛩</m:t>
                    </m:r>
                    <m:r>
                      <a:rPr lang="en-US" altLang="en-US" sz="2000" i="1">
                        <a:latin typeface="Cambria Math" panose="02040503050406030204" pitchFamily="18" charset="0"/>
                      </a:rPr>
                      <m:t>=−(</m:t>
                    </m:r>
                    <m:r>
                      <a:rPr lang="en-US" altLang="en-US" sz="2000" i="1">
                        <a:latin typeface="Cambria Math" panose="02040503050406030204" pitchFamily="18" charset="0"/>
                      </a:rPr>
                      <m:t>𝐼</m:t>
                    </m:r>
                    <m:r>
                      <a:rPr lang="en-US" altLang="en-US" sz="2000" i="1">
                        <a:latin typeface="Cambria Math" panose="02040503050406030204" pitchFamily="18" charset="0"/>
                      </a:rPr>
                      <m:t>−</m:t>
                    </m:r>
                    <m:r>
                      <a:rPr lang="en-US" altLang="en-US" sz="2000" i="1">
                        <a:latin typeface="Cambria Math" panose="02040503050406030204" pitchFamily="18" charset="0"/>
                      </a:rPr>
                      <m:t>𝛤</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𝛤</m:t>
                        </m:r>
                      </m:e>
                      <m:sup>
                        <m:r>
                          <a:rPr lang="en-US" altLang="en-US" sz="2000" i="1">
                            <a:latin typeface="Cambria Math" panose="02040503050406030204" pitchFamily="18" charset="0"/>
                          </a:rPr>
                          <m:t>+</m:t>
                        </m:r>
                      </m:sup>
                    </m:sSup>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e>
                      <m:sub>
                        <m:r>
                          <a:rPr lang="en-US" altLang="en-US" sz="2000" i="1">
                            <a:latin typeface="Cambria Math" panose="02040503050406030204" pitchFamily="18" charset="0"/>
                          </a:rPr>
                          <m:t>0</m:t>
                        </m:r>
                      </m:sub>
                    </m:sSub>
                    <m:d>
                      <m:dPr>
                        <m:begChr m:val="["/>
                        <m:endChr m:val="]"/>
                        <m:ctrlPr>
                          <a:rPr lang="en-US" altLang="en-US" sz="2000" i="1">
                            <a:latin typeface="Cambria Math" panose="02040503050406030204" pitchFamily="18" charset="0"/>
                          </a:rPr>
                        </m:ctrlPr>
                      </m:dPr>
                      <m:e>
                        <m:m>
                          <m:mPr>
                            <m:mcs>
                              <m:mc>
                                <m:mcPr>
                                  <m:count m:val="1"/>
                                  <m:mcJc m:val="center"/>
                                </m:mcPr>
                              </m:mc>
                            </m:mcs>
                            <m:ctrlPr>
                              <a:rPr lang="en-US" altLang="en-US" sz="2000" i="1">
                                <a:latin typeface="Cambria Math" panose="02040503050406030204" pitchFamily="18" charset="0"/>
                              </a:rPr>
                            </m:ctrlPr>
                          </m:mP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e>
                          </m:m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e>
                          </m:mr>
                        </m:m>
                      </m:e>
                    </m:d>
                    <m:r>
                      <a:rPr lang="en-US" altLang="en-US" sz="2000" i="1">
                        <a:latin typeface="Cambria Math" panose="02040503050406030204" pitchFamily="18" charset="0"/>
                      </a:rPr>
                      <m:t>𝑈</m:t>
                    </m:r>
                  </m:oMath>
                </a14:m>
                <a:r>
                  <a:rPr lang="en-US" altLang="en-US" sz="2000" dirty="0"/>
                  <a:t>,</a:t>
                </a:r>
              </a:p>
              <a:p>
                <a:pPr marL="0" indent="0" algn="ctr">
                  <a:spcAft>
                    <a:spcPts val="600"/>
                  </a:spcAft>
                  <a:buNone/>
                </a:pPr>
                <a14:m>
                  <m:oMath xmlns:m="http://schemas.openxmlformats.org/officeDocument/2006/math">
                    <m:r>
                      <a:rPr lang="en-US" altLang="en-US" sz="2000" i="1" smtClean="0">
                        <a:latin typeface="Cambria Math" panose="02040503050406030204" pitchFamily="18" charset="0"/>
                      </a:rPr>
                      <m:t>𝛶</m:t>
                    </m:r>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1</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b="0" i="1" smtClean="0">
                            <a:latin typeface="Cambria Math" panose="02040503050406030204" pitchFamily="18" charset="0"/>
                          </a:rPr>
                          <m:t>1</m:t>
                        </m:r>
                      </m:sub>
                    </m:sSub>
                    <m:r>
                      <a:rPr lang="en-US" altLang="en-US" sz="2000" i="1">
                        <a:latin typeface="Cambria Math" panose="02040503050406030204" pitchFamily="18" charset="0"/>
                      </a:rPr>
                      <m:t>𝑈</m:t>
                    </m:r>
                    <m:r>
                      <a:rPr lang="en-US" altLang="en-US" sz="2000" i="1">
                        <a:latin typeface="Cambria Math" panose="02040503050406030204" pitchFamily="18" charset="0"/>
                      </a:rPr>
                      <m:t>−</m:t>
                    </m:r>
                    <m:r>
                      <a:rPr lang="en-US" altLang="en-US" sz="2000" i="1">
                        <a:latin typeface="Cambria Math" panose="02040503050406030204" pitchFamily="18" charset="0"/>
                      </a:rPr>
                      <m:t>𝛬</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𝛤</m:t>
                        </m:r>
                      </m:e>
                      <m:sup>
                        <m:r>
                          <a:rPr lang="en-US" altLang="en-US" sz="2000" i="1">
                            <a:latin typeface="Cambria Math" panose="02040503050406030204" pitchFamily="18" charset="0"/>
                          </a:rPr>
                          <m:t>+</m:t>
                        </m:r>
                      </m:sup>
                    </m:sSup>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e>
                      <m:sub>
                        <m:r>
                          <a:rPr lang="en-US" altLang="en-US" sz="2000" b="0" i="1" smtClean="0">
                            <a:latin typeface="Cambria Math" panose="02040503050406030204" pitchFamily="18" charset="0"/>
                          </a:rPr>
                          <m:t>1</m:t>
                        </m:r>
                      </m:sub>
                    </m:sSub>
                    <m:d>
                      <m:dPr>
                        <m:begChr m:val="["/>
                        <m:endChr m:val="]"/>
                        <m:ctrlPr>
                          <a:rPr lang="en-US" altLang="en-US" sz="2000" i="1">
                            <a:latin typeface="Cambria Math" panose="02040503050406030204" pitchFamily="18" charset="0"/>
                          </a:rPr>
                        </m:ctrlPr>
                      </m:dPr>
                      <m:e>
                        <m:m>
                          <m:mPr>
                            <m:mcs>
                              <m:mc>
                                <m:mcPr>
                                  <m:count m:val="1"/>
                                  <m:mcJc m:val="center"/>
                                </m:mcPr>
                              </m:mc>
                            </m:mcs>
                            <m:ctrlPr>
                              <a:rPr lang="en-US" altLang="en-US" sz="2000" i="1">
                                <a:latin typeface="Cambria Math" panose="02040503050406030204" pitchFamily="18" charset="0"/>
                              </a:rPr>
                            </m:ctrlPr>
                          </m:mP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e>
                          </m:m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b="0" i="1" smtClean="0">
                                      <a:latin typeface="Cambria Math" panose="02040503050406030204" pitchFamily="18" charset="0"/>
                                    </a:rPr>
                                    <m:t>1</m:t>
                                  </m:r>
                                </m:sub>
                              </m:sSub>
                            </m:e>
                          </m:mr>
                        </m:m>
                      </m:e>
                    </m:d>
                    <m:r>
                      <a:rPr lang="en-US" altLang="en-US" sz="2000" i="1">
                        <a:latin typeface="Cambria Math" panose="02040503050406030204" pitchFamily="18" charset="0"/>
                      </a:rPr>
                      <m:t>𝑈</m:t>
                    </m:r>
                    <m:r>
                      <a:rPr lang="en-US" altLang="en-US" sz="2000" i="1">
                        <a:latin typeface="Cambria Math" panose="02040503050406030204" pitchFamily="18" charset="0"/>
                      </a:rPr>
                      <m:t>,    </m:t>
                    </m:r>
                    <m:r>
                      <a:rPr lang="en-US" altLang="en-US" sz="2000" i="1">
                        <a:latin typeface="Cambria Math" panose="02040503050406030204" pitchFamily="18" charset="0"/>
                      </a:rPr>
                      <m:t>𝛺</m:t>
                    </m:r>
                    <m:r>
                      <a:rPr lang="en-US" altLang="en-US" sz="2000" i="1">
                        <a:latin typeface="Cambria Math" panose="02040503050406030204" pitchFamily="18" charset="0"/>
                      </a:rPr>
                      <m:t>=−(</m:t>
                    </m:r>
                    <m:r>
                      <a:rPr lang="en-US" altLang="en-US" sz="2000" i="1">
                        <a:latin typeface="Cambria Math" panose="02040503050406030204" pitchFamily="18" charset="0"/>
                      </a:rPr>
                      <m:t>𝐼</m:t>
                    </m:r>
                    <m:r>
                      <a:rPr lang="en-US" altLang="en-US" sz="2000" i="1">
                        <a:latin typeface="Cambria Math" panose="02040503050406030204" pitchFamily="18" charset="0"/>
                      </a:rPr>
                      <m:t>−</m:t>
                    </m:r>
                    <m:r>
                      <a:rPr lang="en-US" altLang="en-US" sz="2000" i="1">
                        <a:latin typeface="Cambria Math" panose="02040503050406030204" pitchFamily="18" charset="0"/>
                      </a:rPr>
                      <m:t>𝛤</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𝛤</m:t>
                        </m:r>
                      </m:e>
                      <m:sup>
                        <m:r>
                          <a:rPr lang="en-US" altLang="en-US" sz="2000" i="1">
                            <a:latin typeface="Cambria Math" panose="02040503050406030204" pitchFamily="18" charset="0"/>
                          </a:rPr>
                          <m:t>+</m:t>
                        </m:r>
                      </m:sup>
                    </m:sSup>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e>
                      <m:sub>
                        <m:r>
                          <a:rPr lang="en-US" altLang="en-US" sz="2000" b="0" i="1" smtClean="0">
                            <a:latin typeface="Cambria Math" panose="02040503050406030204" pitchFamily="18" charset="0"/>
                          </a:rPr>
                          <m:t>1</m:t>
                        </m:r>
                      </m:sub>
                    </m:sSub>
                    <m:d>
                      <m:dPr>
                        <m:begChr m:val="["/>
                        <m:endChr m:val="]"/>
                        <m:ctrlPr>
                          <a:rPr lang="en-US" altLang="en-US" sz="2000" i="1">
                            <a:latin typeface="Cambria Math" panose="02040503050406030204" pitchFamily="18" charset="0"/>
                          </a:rPr>
                        </m:ctrlPr>
                      </m:dPr>
                      <m:e>
                        <m:m>
                          <m:mPr>
                            <m:mcs>
                              <m:mc>
                                <m:mcPr>
                                  <m:count m:val="1"/>
                                  <m:mcJc m:val="center"/>
                                </m:mcPr>
                              </m:mc>
                            </m:mcs>
                            <m:ctrlPr>
                              <a:rPr lang="en-US" altLang="en-US" sz="2000" i="1">
                                <a:latin typeface="Cambria Math" panose="02040503050406030204" pitchFamily="18" charset="0"/>
                              </a:rPr>
                            </m:ctrlPr>
                          </m:mP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e>
                          </m:m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b="0" i="1" smtClean="0">
                                      <a:latin typeface="Cambria Math" panose="02040503050406030204" pitchFamily="18" charset="0"/>
                                    </a:rPr>
                                    <m:t>1</m:t>
                                  </m:r>
                                </m:sub>
                              </m:sSub>
                            </m:e>
                          </m:mr>
                        </m:m>
                      </m:e>
                    </m:d>
                    <m:r>
                      <a:rPr lang="en-US" altLang="en-US" sz="2000" i="1">
                        <a:latin typeface="Cambria Math" panose="02040503050406030204" pitchFamily="18" charset="0"/>
                      </a:rPr>
                      <m:t>𝑈</m:t>
                    </m:r>
                  </m:oMath>
                </a14:m>
                <a:r>
                  <a:rPr lang="en-US" altLang="en-US" sz="2000" dirty="0"/>
                  <a:t>,</a:t>
                </a:r>
              </a:p>
              <a:p>
                <a:pPr marL="0" indent="0" algn="ctr">
                  <a:spcAft>
                    <a:spcPts val="600"/>
                  </a:spcAft>
                  <a:buNone/>
                </a:pPr>
                <a14:m>
                  <m:oMath xmlns:m="http://schemas.openxmlformats.org/officeDocument/2006/math">
                    <m:r>
                      <a:rPr lang="en-US" altLang="en-US" sz="2000" i="1" smtClean="0">
                        <a:latin typeface="Cambria Math" panose="02040503050406030204" pitchFamily="18" charset="0"/>
                      </a:rPr>
                      <m:t>𝛷</m:t>
                    </m:r>
                    <m:r>
                      <a:rPr lang="en-US" altLang="en-US" sz="2000" b="0" i="1" smtClean="0">
                        <a:latin typeface="Cambria Math" panose="02040503050406030204" pitchFamily="18" charset="0"/>
                      </a:rPr>
                      <m:t>=</m:t>
                    </m:r>
                    <m:r>
                      <a:rPr lang="en-US" altLang="en-US" sz="2000" i="1">
                        <a:latin typeface="Cambria Math" panose="02040503050406030204" pitchFamily="18" charset="0"/>
                      </a:rPr>
                      <m:t>𝛬</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𝛤</m:t>
                        </m:r>
                      </m:e>
                      <m:sup>
                        <m:r>
                          <a:rPr lang="en-US" altLang="en-US" sz="2000" i="1">
                            <a:latin typeface="Cambria Math" panose="02040503050406030204" pitchFamily="18" charset="0"/>
                          </a:rPr>
                          <m:t>+</m:t>
                        </m:r>
                      </m:sup>
                    </m:sSup>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e>
                      <m:sub>
                        <m:r>
                          <a:rPr lang="en-US" altLang="en-US" sz="2000" b="0" i="1" smtClean="0">
                            <a:latin typeface="Cambria Math" panose="02040503050406030204" pitchFamily="18" charset="0"/>
                          </a:rPr>
                          <m:t>𝐻</m:t>
                        </m:r>
                      </m:sub>
                    </m:sSub>
                    <m:r>
                      <a:rPr lang="en-US" altLang="en-US" sz="2000" b="0" i="1" smtClean="0">
                        <a:latin typeface="Cambria Math" panose="02040503050406030204" pitchFamily="18" charset="0"/>
                      </a:rPr>
                      <m:t>,    </m:t>
                    </m:r>
                    <m:r>
                      <a:rPr lang="en-US" altLang="en-US" sz="2000" i="1">
                        <a:latin typeface="Cambria Math" panose="02040503050406030204" pitchFamily="18" charset="0"/>
                      </a:rPr>
                      <m:t>𝛹</m:t>
                    </m:r>
                    <m:r>
                      <a:rPr lang="en-US" altLang="en-US" sz="2000" b="0" i="1" smtClean="0">
                        <a:latin typeface="Cambria Math" panose="02040503050406030204" pitchFamily="18" charset="0"/>
                      </a:rPr>
                      <m:t>=</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𝐼</m:t>
                        </m:r>
                        <m:r>
                          <a:rPr lang="en-US" altLang="en-US" sz="2000" i="1">
                            <a:latin typeface="Cambria Math" panose="02040503050406030204" pitchFamily="18" charset="0"/>
                          </a:rPr>
                          <m:t>−</m:t>
                        </m:r>
                        <m:r>
                          <a:rPr lang="en-US" altLang="en-US" sz="2000" i="1">
                            <a:latin typeface="Cambria Math" panose="02040503050406030204" pitchFamily="18" charset="0"/>
                          </a:rPr>
                          <m:t>𝛤</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𝛤</m:t>
                            </m:r>
                          </m:e>
                          <m:sup>
                            <m:r>
                              <a:rPr lang="en-US" altLang="en-US" sz="2000" i="1">
                                <a:latin typeface="Cambria Math" panose="02040503050406030204" pitchFamily="18" charset="0"/>
                              </a:rPr>
                              <m:t>+</m:t>
                            </m:r>
                          </m:sup>
                        </m:sSup>
                      </m:e>
                    </m:d>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e>
                      <m:sub>
                        <m:r>
                          <a:rPr lang="en-US" altLang="en-US" sz="2000" b="0" i="1" smtClean="0">
                            <a:latin typeface="Cambria Math" panose="02040503050406030204" pitchFamily="18" charset="0"/>
                          </a:rPr>
                          <m:t>𝐻</m:t>
                        </m:r>
                      </m:sub>
                    </m:sSub>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𝑆</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𝐹𝐵</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𝐹</m:t>
                    </m:r>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b="0" i="1" smtClean="0">
                            <a:latin typeface="Cambria Math" panose="02040503050406030204" pitchFamily="18" charset="0"/>
                          </a:rPr>
                          <m:t>1</m:t>
                        </m:r>
                      </m:sub>
                    </m:sSub>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𝐻</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2</m:t>
                        </m:r>
                      </m:sub>
                    </m:sSub>
                  </m:oMath>
                </a14:m>
                <a:r>
                  <a:rPr lang="en-US" altLang="en-US" sz="2000" dirty="0"/>
                  <a:t>,</a:t>
                </a:r>
              </a:p>
              <a:p>
                <a:pPr marL="0" indent="0" algn="ctr">
                  <a:spcAft>
                    <a:spcPts val="600"/>
                  </a:spcAft>
                  <a:buNone/>
                </a:pPr>
                <a:endParaRPr lang="en-US" altLang="en-US" sz="2000" dirty="0"/>
              </a:p>
              <a:p>
                <a:pPr marL="0" indent="0" algn="ctr">
                  <a:spcAft>
                    <a:spcPts val="600"/>
                  </a:spcAft>
                  <a:buNone/>
                </a:pPr>
                <a:endParaRPr lang="en-US" altLang="en-US" sz="2000" dirty="0"/>
              </a:p>
              <a:p>
                <a:pPr marL="0" indent="0">
                  <a:spcAft>
                    <a:spcPts val="600"/>
                  </a:spcAft>
                  <a:buNone/>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3"/>
                <a:stretch>
                  <a:fillRect l="-910" t="-933"/>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33EE228B-EA4B-4954-B37C-5A761F3EAE2B}"/>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18</a:t>
            </a:fld>
            <a:endParaRPr lang="en-US" altLang="en-US" dirty="0"/>
          </a:p>
        </p:txBody>
      </p:sp>
    </p:spTree>
    <p:extLst>
      <p:ext uri="{BB962C8B-B14F-4D97-AF65-F5344CB8AC3E}">
        <p14:creationId xmlns:p14="http://schemas.microsoft.com/office/powerpoint/2010/main" val="408078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14:m>
                  <m:oMath xmlns:m="http://schemas.openxmlformats.org/officeDocument/2006/math">
                    <m:sSub>
                      <m:sSubPr>
                        <m:ctrlPr>
                          <a:rPr lang="en-US" altLang="en-US" sz="3000" i="1" u="sng">
                            <a:latin typeface="Cambria Math" panose="02040503050406030204" pitchFamily="18" charset="0"/>
                          </a:rPr>
                        </m:ctrlPr>
                      </m:sSubPr>
                      <m:e>
                        <m:r>
                          <a:rPr lang="en-US" altLang="en-US" sz="3000" i="1" u="sng">
                            <a:latin typeface="Cambria Math" panose="02040503050406030204" pitchFamily="18" charset="0"/>
                          </a:rPr>
                          <m:t>𝐻</m:t>
                        </m:r>
                      </m:e>
                      <m:sub>
                        <m:r>
                          <a:rPr lang="en-US" altLang="en-US" sz="3000" i="1" u="sng">
                            <a:latin typeface="Cambria Math" panose="02040503050406030204" pitchFamily="18" charset="0"/>
                            <a:ea typeface="Cambria Math" panose="02040503050406030204" pitchFamily="18" charset="0"/>
                          </a:rPr>
                          <m:t>∞</m:t>
                        </m:r>
                      </m:sub>
                    </m:sSub>
                  </m:oMath>
                </a14:m>
                <a:r>
                  <a:rPr lang="en-US" altLang="en-US" sz="3000" u="sng" dirty="0"/>
                  <a:t>-Observers for Time Delay Systems</a:t>
                </a:r>
              </a:p>
            </p:txBody>
          </p:sp>
        </mc:Choice>
        <mc:Fallback xmlns="">
          <p:sp>
            <p:nvSpPr>
              <p:cNvPr id="2" name="Rectangle 2">
                <a:extLst>
                  <a:ext uri="{FF2B5EF4-FFF2-40B4-BE49-F238E27FC236}">
                    <a16:creationId xmlns:a16="http://schemas.microsoft.com/office/drawing/2014/main" id="{83A252DF-E28B-4063-A10C-13AFD9A79394}"/>
                  </a:ext>
                </a:extLst>
              </p:cNvPr>
              <p:cNvSpPr txBox="1">
                <a:spLocks noRot="1" noChangeAspect="1" noMove="1" noResize="1" noEditPoints="1" noAdjustHandles="1" noChangeArrowheads="1" noChangeShapeType="1" noTextEdit="1"/>
              </p:cNvSpPr>
              <p:nvPr/>
            </p:nvSpPr>
            <p:spPr>
              <a:xfrm>
                <a:off x="72190" y="1067092"/>
                <a:ext cx="8229600" cy="655830"/>
              </a:xfrm>
              <a:prstGeom prst="rect">
                <a:avLst/>
              </a:prstGeom>
              <a:blipFill>
                <a:blip r:embed="rId2"/>
                <a:stretch>
                  <a:fillRect t="-12037"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Bria</a:t>
                </a:r>
                <a:r>
                  <a:rPr lang="en-US" altLang="en-US" sz="2200" u="sng" dirty="0" err="1"/>
                  <a:t>t’s</a:t>
                </a:r>
                <a:r>
                  <a:rPr lang="en-US" altLang="en-US" sz="2200" u="sng" dirty="0"/>
                  <a:t> Observer</a:t>
                </a:r>
              </a:p>
              <a:p>
                <a:pPr>
                  <a:spcAft>
                    <a:spcPts val="600"/>
                  </a:spcAft>
                </a:pPr>
                <a:r>
                  <a:rPr lang="en-US" altLang="en-US" sz="2000" dirty="0"/>
                  <a:t>Where,</a:t>
                </a:r>
              </a:p>
              <a:p>
                <a:pPr marL="0" indent="0" algn="ctr">
                  <a:spcBef>
                    <a:spcPts val="600"/>
                  </a:spcBef>
                  <a:spcAft>
                    <a:spcPts val="600"/>
                  </a:spcAft>
                  <a:buNone/>
                </a:pPr>
                <a14:m>
                  <m:oMath xmlns:m="http://schemas.openxmlformats.org/officeDocument/2006/math">
                    <m:r>
                      <a:rPr lang="en-US" altLang="en-US" sz="2000" i="1">
                        <a:latin typeface="Cambria Math" panose="02040503050406030204" pitchFamily="18" charset="0"/>
                      </a:rPr>
                      <m:t>𝑈</m:t>
                    </m:r>
                  </m:oMath>
                </a14:m>
                <a:r>
                  <a:rPr lang="en-US" altLang="en-US" sz="2000" dirty="0"/>
                  <a:t> is defined </a:t>
                </a:r>
                <a:r>
                  <a:rPr lang="en-US" altLang="en-US" sz="2000" dirty="0" err="1"/>
                  <a:t>s.t.</a:t>
                </a:r>
                <a:r>
                  <a:rPr lang="en-US" altLang="en-US" sz="2000" dirty="0"/>
                  <a:t> </a:t>
                </a:r>
                <a14:m>
                  <m:oMath xmlns:m="http://schemas.openxmlformats.org/officeDocument/2006/math">
                    <m:d>
                      <m:dPr>
                        <m:begChr m:val="["/>
                        <m:endChr m:val="]"/>
                        <m:ctrlPr>
                          <a:rPr lang="en-US" altLang="en-US" sz="2000" i="1" smtClean="0">
                            <a:latin typeface="Cambria Math" panose="02040503050406030204" pitchFamily="18" charset="0"/>
                          </a:rPr>
                        </m:ctrlPr>
                      </m:dPr>
                      <m:e>
                        <m:m>
                          <m:mPr>
                            <m:mcs>
                              <m:mc>
                                <m:mcPr>
                                  <m:count m:val="1"/>
                                  <m:mcJc m:val="center"/>
                                </m:mcPr>
                              </m:mc>
                            </m:mcs>
                            <m:ctrlPr>
                              <a:rPr lang="en-US" altLang="en-US" sz="2000" i="1" smtClean="0">
                                <a:latin typeface="Cambria Math" panose="02040503050406030204" pitchFamily="18" charset="0"/>
                              </a:rPr>
                            </m:ctrlPr>
                          </m:mP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1</m:t>
                                  </m:r>
                                </m:sub>
                              </m:sSub>
                            </m:e>
                          </m:mr>
                          <m:mr>
                            <m:e>
                              <m:sSub>
                                <m:sSubPr>
                                  <m:ctrlPr>
                                    <a:rPr lang="en-US" altLang="en-US" sz="2000" i="1" smtClean="0">
                                      <a:latin typeface="Cambria Math" panose="02040503050406030204" pitchFamily="18" charset="0"/>
                                    </a:rPr>
                                  </m:ctrlPr>
                                </m:sSubPr>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𝐶</m:t>
                                      </m:r>
                                    </m:e>
                                  </m:acc>
                                </m:e>
                                <m:sub>
                                  <m:r>
                                    <a:rPr lang="en-US" altLang="en-US" sz="2000" b="0" i="1" smtClean="0">
                                      <a:latin typeface="Cambria Math" panose="02040503050406030204" pitchFamily="18" charset="0"/>
                                    </a:rPr>
                                    <m:t>1</m:t>
                                  </m:r>
                                </m:sub>
                              </m:sSub>
                            </m:e>
                          </m:mr>
                        </m:m>
                      </m:e>
                    </m:d>
                    <m:r>
                      <a:rPr lang="en-US" altLang="en-US" sz="2000" b="0" i="1" smtClean="0">
                        <a:latin typeface="Cambria Math" panose="02040503050406030204" pitchFamily="18" charset="0"/>
                      </a:rPr>
                      <m:t>=</m:t>
                    </m:r>
                    <m:d>
                      <m:dPr>
                        <m:begChr m:val="["/>
                        <m:endChr m:val="]"/>
                        <m:ctrlPr>
                          <a:rPr lang="en-US" altLang="en-US" sz="2000" b="0" i="1" smtClean="0">
                            <a:latin typeface="Cambria Math" panose="02040503050406030204" pitchFamily="18" charset="0"/>
                          </a:rPr>
                        </m:ctrlPr>
                      </m:dPr>
                      <m:e>
                        <m:m>
                          <m:mPr>
                            <m:mcs>
                              <m:mc>
                                <m:mcPr>
                                  <m:count m:val="2"/>
                                  <m:mcJc m:val="center"/>
                                </m:mcPr>
                              </m:mc>
                            </m:mcs>
                            <m:ctrlPr>
                              <a:rPr lang="en-US" altLang="en-US" sz="2000" b="0" i="1" smtClean="0">
                                <a:latin typeface="Cambria Math" panose="02040503050406030204" pitchFamily="18" charset="0"/>
                              </a:rPr>
                            </m:ctrlPr>
                          </m:mPr>
                          <m:mr>
                            <m:e>
                              <m:r>
                                <m:rPr>
                                  <m:brk m:alnAt="7"/>
                                </m:rPr>
                                <a:rPr lang="en-US" altLang="en-US" sz="2000" b="0" i="1" smtClean="0">
                                  <a:latin typeface="Cambria Math" panose="02040503050406030204" pitchFamily="18" charset="0"/>
                                </a:rPr>
                                <m:t>𝑈</m:t>
                              </m:r>
                            </m:e>
                            <m:e>
                              <m:r>
                                <a:rPr lang="en-US" altLang="en-US" sz="2000" b="0" i="1" smtClean="0">
                                  <a:latin typeface="Cambria Math" panose="02040503050406030204" pitchFamily="18" charset="0"/>
                                </a:rPr>
                                <m:t>𝑉</m:t>
                              </m:r>
                            </m:e>
                          </m:mr>
                        </m:m>
                      </m:e>
                    </m:d>
                    <m:r>
                      <a:rPr lang="en-US" altLang="en-US" sz="2000" b="0" i="0" smtClean="0">
                        <a:latin typeface="Cambria Math" panose="02040503050406030204" pitchFamily="18" charset="0"/>
                      </a:rPr>
                      <m:t>,    </m:t>
                    </m:r>
                    <m:r>
                      <a:rPr lang="en-US" altLang="en-US" sz="2000" i="1">
                        <a:latin typeface="Cambria Math" panose="02040503050406030204" pitchFamily="18" charset="0"/>
                      </a:rPr>
                      <m:t>𝛬</m:t>
                    </m:r>
                    <m:r>
                      <a:rPr lang="en-US" altLang="en-US" sz="2000" b="0" i="1" smtClean="0">
                        <a:latin typeface="Cambria Math" panose="02040503050406030204" pitchFamily="18" charset="0"/>
                      </a:rPr>
                      <m:t>=</m:t>
                    </m:r>
                    <m:d>
                      <m:dPr>
                        <m:begChr m:val="["/>
                        <m:endChr m:val="]"/>
                        <m:ctrlPr>
                          <a:rPr lang="en-US" altLang="en-US" sz="2000" b="0" i="1" smtClean="0">
                            <a:latin typeface="Cambria Math" panose="02040503050406030204" pitchFamily="18" charset="0"/>
                          </a:rPr>
                        </m:ctrlPr>
                      </m:dPr>
                      <m:e>
                        <m:m>
                          <m:mPr>
                            <m:mcs>
                              <m:mc>
                                <m:mcPr>
                                  <m:count m:val="2"/>
                                  <m:mcJc m:val="center"/>
                                </m:mcPr>
                              </m:mc>
                            </m:mcs>
                            <m:ctrlPr>
                              <a:rPr lang="en-US" altLang="en-US" sz="2000" b="0" i="1" smtClean="0">
                                <a:latin typeface="Cambria Math" panose="02040503050406030204" pitchFamily="18" charset="0"/>
                              </a:rPr>
                            </m:ctrlPr>
                          </m:mPr>
                          <m:mr>
                            <m:e>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𝐶</m:t>
                                  </m:r>
                                </m:e>
                                <m:sub>
                                  <m:r>
                                    <a:rPr lang="en-US" altLang="en-US" sz="2000" b="0" i="1" smtClean="0">
                                      <a:latin typeface="Cambria Math" panose="02040503050406030204" pitchFamily="18" charset="0"/>
                                    </a:rPr>
                                    <m:t>1</m:t>
                                  </m:r>
                                </m:sub>
                              </m:sSub>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𝐴</m:t>
                                  </m:r>
                                </m:e>
                                <m:sub>
                                  <m:r>
                                    <a:rPr lang="en-US" altLang="en-US" sz="2000" b="0" i="1" smtClean="0">
                                      <a:latin typeface="Cambria Math" panose="02040503050406030204" pitchFamily="18" charset="0"/>
                                    </a:rPr>
                                    <m:t>0</m:t>
                                  </m:r>
                                </m:sub>
                              </m:sSub>
                            </m:e>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1</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b="0" i="1" smtClean="0">
                                      <a:latin typeface="Cambria Math" panose="02040503050406030204" pitchFamily="18" charset="0"/>
                                    </a:rPr>
                                    <m:t>1</m:t>
                                  </m:r>
                                </m:sub>
                              </m:sSub>
                            </m:e>
                          </m:mr>
                        </m:m>
                      </m:e>
                    </m:d>
                  </m:oMath>
                </a14:m>
                <a:r>
                  <a:rPr lang="en-US" altLang="en-US" sz="2000" dirty="0"/>
                  <a:t>,</a:t>
                </a:r>
              </a:p>
              <a:p>
                <a:pPr marL="0" indent="0" algn="ctr">
                  <a:spcBef>
                    <a:spcPts val="600"/>
                  </a:spcBef>
                  <a:spcAft>
                    <a:spcPts val="600"/>
                  </a:spcAft>
                  <a:buNone/>
                </a:pPr>
                <a14:m>
                  <m:oMath xmlns:m="http://schemas.openxmlformats.org/officeDocument/2006/math">
                    <m:sSub>
                      <m:sSubPr>
                        <m:ctrlPr>
                          <a:rPr lang="en-US" altLang="en-US" sz="2000" i="1">
                            <a:latin typeface="Cambria Math" panose="02040503050406030204" pitchFamily="18" charset="0"/>
                          </a:rPr>
                        </m:ctrlPr>
                      </m:sSubPr>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𝐶</m:t>
                            </m:r>
                          </m:e>
                        </m:acc>
                      </m:e>
                      <m:sub>
                        <m:r>
                          <a:rPr lang="en-US" altLang="en-US" sz="2000" i="1">
                            <a:latin typeface="Cambria Math" panose="02040503050406030204" pitchFamily="18" charset="0"/>
                          </a:rPr>
                          <m:t>1</m:t>
                        </m:r>
                      </m:sub>
                    </m:sSub>
                  </m:oMath>
                </a14:m>
                <a:r>
                  <a:rPr lang="en-US" altLang="en-US" sz="2000" dirty="0"/>
                  <a:t> is a full column rank matrix </a:t>
                </a:r>
                <a:r>
                  <a:rPr lang="en-US" altLang="en-US" sz="2000" dirty="0" err="1"/>
                  <a:t>s.t.</a:t>
                </a:r>
                <a:r>
                  <a:rPr lang="en-US" altLang="en-US" sz="2000" dirty="0"/>
                  <a:t> </a:t>
                </a:r>
                <a14:m>
                  <m:oMath xmlns:m="http://schemas.openxmlformats.org/officeDocument/2006/math">
                    <m:d>
                      <m:dPr>
                        <m:begChr m:val="["/>
                        <m:endChr m:val="]"/>
                        <m:ctrlPr>
                          <a:rPr lang="en-US" altLang="en-US" sz="2000" i="1" smtClean="0">
                            <a:latin typeface="Cambria Math" panose="02040503050406030204" pitchFamily="18" charset="0"/>
                          </a:rPr>
                        </m:ctrlPr>
                      </m:dPr>
                      <m:e>
                        <m:m>
                          <m:mPr>
                            <m:mcs>
                              <m:mc>
                                <m:mcPr>
                                  <m:count m:val="1"/>
                                  <m:mcJc m:val="center"/>
                                </m:mcPr>
                              </m:mc>
                            </m:mcs>
                            <m:ctrlPr>
                              <a:rPr lang="en-US" altLang="en-US" sz="2000" i="1" smtClean="0">
                                <a:latin typeface="Cambria Math" panose="02040503050406030204" pitchFamily="18" charset="0"/>
                              </a:rPr>
                            </m:ctrlPr>
                          </m:mP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1</m:t>
                                  </m:r>
                                </m:sub>
                              </m:sSub>
                            </m:e>
                          </m:mr>
                          <m:mr>
                            <m:e>
                              <m:sSub>
                                <m:sSubPr>
                                  <m:ctrlPr>
                                    <a:rPr lang="en-US" altLang="en-US" sz="2000" i="1">
                                      <a:latin typeface="Cambria Math" panose="02040503050406030204" pitchFamily="18" charset="0"/>
                                    </a:rPr>
                                  </m:ctrlPr>
                                </m:sSubPr>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𝐶</m:t>
                                      </m:r>
                                    </m:e>
                                  </m:acc>
                                </m:e>
                                <m:sub>
                                  <m:r>
                                    <a:rPr lang="en-US" altLang="en-US" sz="2000" i="1">
                                      <a:latin typeface="Cambria Math" panose="02040503050406030204" pitchFamily="18" charset="0"/>
                                    </a:rPr>
                                    <m:t>1</m:t>
                                  </m:r>
                                </m:sub>
                              </m:sSub>
                            </m:e>
                          </m:mr>
                        </m:m>
                      </m:e>
                    </m:d>
                  </m:oMath>
                </a14:m>
                <a:r>
                  <a:rPr lang="en-US" altLang="en-US" sz="2000" dirty="0"/>
                  <a:t> is nonsingular,</a:t>
                </a:r>
              </a:p>
              <a:p>
                <a:pPr marL="0" indent="0" algn="ctr">
                  <a:spcBef>
                    <a:spcPts val="600"/>
                  </a:spcBef>
                  <a:spcAft>
                    <a:spcPts val="600"/>
                  </a:spcAft>
                  <a:buNone/>
                </a:pPr>
                <a14:m>
                  <m:oMath xmlns:m="http://schemas.openxmlformats.org/officeDocument/2006/math">
                    <m:r>
                      <a:rPr lang="en-US" altLang="en-US" sz="2000" i="1">
                        <a:latin typeface="Cambria Math" panose="02040503050406030204" pitchFamily="18" charset="0"/>
                      </a:rPr>
                      <m:t>𝛤</m:t>
                    </m:r>
                    <m:r>
                      <a:rPr lang="en-US" altLang="en-US" sz="2000" b="0" i="1" smtClean="0">
                        <a:latin typeface="Cambria Math" panose="02040503050406030204" pitchFamily="18" charset="0"/>
                      </a:rPr>
                      <m:t>=</m:t>
                    </m:r>
                    <m:d>
                      <m:dPr>
                        <m:begChr m:val="["/>
                        <m:endChr m:val="]"/>
                        <m:ctrlPr>
                          <a:rPr lang="en-US" altLang="en-US" sz="2000" b="0" i="1" smtClean="0">
                            <a:latin typeface="Cambria Math" panose="02040503050406030204" pitchFamily="18" charset="0"/>
                          </a:rPr>
                        </m:ctrlPr>
                      </m:dPr>
                      <m:e>
                        <m:m>
                          <m:mPr>
                            <m:mcs>
                              <m:mc>
                                <m:mcPr>
                                  <m:count m:val="2"/>
                                  <m:mcJc m:val="center"/>
                                </m:mcPr>
                              </m:mc>
                            </m:mcs>
                            <m:ctrlPr>
                              <a:rPr lang="en-US" altLang="en-US" sz="2000" b="0" i="1" smtClean="0">
                                <a:latin typeface="Cambria Math" panose="02040503050406030204" pitchFamily="18" charset="0"/>
                              </a:rPr>
                            </m:ctrlPr>
                          </m:mP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i="1">
                                      <a:latin typeface="Cambria Math" panose="02040503050406030204" pitchFamily="18" charset="0"/>
                                    </a:rPr>
                                    <m:t>1</m:t>
                                  </m:r>
                                </m:sub>
                              </m:sSub>
                            </m:e>
                            <m:e>
                              <m:r>
                                <a:rPr lang="en-US" altLang="en-US" sz="2000" b="0" i="1" smtClean="0">
                                  <a:latin typeface="Cambria Math" panose="02040503050406030204" pitchFamily="18" charset="0"/>
                                </a:rPr>
                                <m:t>0</m:t>
                              </m:r>
                            </m:e>
                          </m:mr>
                          <m:mr>
                            <m:e>
                              <m:r>
                                <a:rPr lang="en-US" altLang="en-US" sz="2000" b="0" i="1" smtClean="0">
                                  <a:latin typeface="Cambria Math" panose="02040503050406030204" pitchFamily="18" charset="0"/>
                                </a:rPr>
                                <m:t>0</m:t>
                              </m:r>
                            </m:e>
                            <m:e>
                              <m:r>
                                <a:rPr lang="en-US" altLang="en-US" sz="2000" b="0" i="1" smtClean="0">
                                  <a:latin typeface="Cambria Math" panose="02040503050406030204" pitchFamily="18" charset="0"/>
                                </a:rPr>
                                <m:t>𝑇</m:t>
                              </m:r>
                            </m:e>
                          </m:m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b="0" i="1" smtClean="0">
                                      <a:latin typeface="Cambria Math" panose="02040503050406030204" pitchFamily="18" charset="0"/>
                                    </a:rPr>
                                    <m:t>2</m:t>
                                  </m:r>
                                </m:sub>
                              </m:sSub>
                            </m:e>
                            <m:e>
                              <m:r>
                                <a:rPr lang="en-US" altLang="en-US" sz="2000" b="0" i="1" smtClean="0">
                                  <a:latin typeface="Cambria Math" panose="02040503050406030204" pitchFamily="18" charset="0"/>
                                </a:rPr>
                                <m:t>0</m:t>
                              </m:r>
                            </m:e>
                          </m:mr>
                          <m:mr>
                            <m:e>
                              <m:r>
                                <a:rPr lang="en-US" altLang="en-US" sz="2000" b="0" i="1" smtClean="0">
                                  <a:latin typeface="Cambria Math" panose="02040503050406030204" pitchFamily="18" charset="0"/>
                                </a:rPr>
                                <m:t>0</m:t>
                              </m:r>
                            </m:e>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b="0" i="1" smtClean="0">
                                      <a:latin typeface="Cambria Math" panose="02040503050406030204" pitchFamily="18" charset="0"/>
                                    </a:rPr>
                                    <m:t>2</m:t>
                                  </m:r>
                                </m:sub>
                              </m:sSub>
                            </m:e>
                          </m:mr>
                          <m:m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b="0" i="1" smtClean="0">
                                      <a:latin typeface="Cambria Math" panose="02040503050406030204" pitchFamily="18" charset="0"/>
                                    </a:rPr>
                                    <m:t>2</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e>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𝐶</m:t>
                                  </m:r>
                                </m:e>
                                <m:sub>
                                  <m:r>
                                    <a:rPr lang="en-US" altLang="en-US" sz="2000" b="0" i="1" smtClean="0">
                                      <a:latin typeface="Cambria Math" panose="02040503050406030204" pitchFamily="18" charset="0"/>
                                    </a:rPr>
                                    <m:t>2</m:t>
                                  </m:r>
                                </m:sub>
                              </m:sSub>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b="0" i="1" smtClean="0">
                                      <a:latin typeface="Cambria Math" panose="02040503050406030204" pitchFamily="18" charset="0"/>
                                    </a:rPr>
                                    <m:t>1</m:t>
                                  </m:r>
                                </m:sub>
                              </m:sSub>
                            </m:e>
                          </m:mr>
                        </m:m>
                      </m:e>
                    </m:d>
                    <m:r>
                      <a:rPr lang="en-US" altLang="en-US" sz="2000" b="0" i="1" smtClean="0">
                        <a:latin typeface="Cambria Math" panose="02040503050406030204" pitchFamily="18" charset="0"/>
                      </a:rPr>
                      <m:t>,    </m:t>
                    </m:r>
                    <m:sSub>
                      <m:sSubPr>
                        <m:ctrlPr>
                          <a:rPr lang="en-US" altLang="en-US" sz="2000" b="0" i="1" smtClean="0">
                            <a:latin typeface="Cambria Math" panose="02040503050406030204" pitchFamily="18" charset="0"/>
                          </a:rPr>
                        </m:ctrlPr>
                      </m:sSubPr>
                      <m:e>
                        <m:r>
                          <a:rPr lang="en-US" altLang="en-US" sz="2000" i="1">
                            <a:latin typeface="Cambria Math" panose="02040503050406030204" pitchFamily="18" charset="0"/>
                          </a:rPr>
                          <m:t>∆</m:t>
                        </m:r>
                      </m:e>
                      <m:sub>
                        <m:r>
                          <a:rPr lang="en-US" altLang="en-US" sz="2000" b="0" i="1" smtClean="0">
                            <a:latin typeface="Cambria Math" panose="02040503050406030204" pitchFamily="18" charset="0"/>
                          </a:rPr>
                          <m:t>0</m:t>
                        </m:r>
                      </m:sub>
                    </m:sSub>
                    <m:r>
                      <a:rPr lang="en-US" altLang="en-US" sz="2000" i="1">
                        <a:latin typeface="Cambria Math" panose="02040503050406030204" pitchFamily="18" charset="0"/>
                      </a:rPr>
                      <m:t>=</m:t>
                    </m:r>
                    <m:d>
                      <m:dPr>
                        <m:begChr m:val="["/>
                        <m:endChr m:val="]"/>
                        <m:ctrlPr>
                          <a:rPr lang="en-US" altLang="en-US" sz="2000" i="1">
                            <a:latin typeface="Cambria Math" panose="02040503050406030204" pitchFamily="18" charset="0"/>
                          </a:rPr>
                        </m:ctrlPr>
                      </m:dPr>
                      <m:e>
                        <m:m>
                          <m:mPr>
                            <m:mcs>
                              <m:mc>
                                <m:mcPr>
                                  <m:count m:val="2"/>
                                  <m:mcJc m:val="center"/>
                                </m:mcPr>
                              </m:mc>
                            </m:mcs>
                            <m:ctrlPr>
                              <a:rPr lang="en-US" altLang="en-US" sz="2000" i="1">
                                <a:latin typeface="Cambria Math" panose="02040503050406030204" pitchFamily="18" charset="0"/>
                              </a:rPr>
                            </m:ctrlPr>
                          </m:mPr>
                          <m:mr>
                            <m:e>
                              <m:r>
                                <m:rPr>
                                  <m:brk m:alnAt="7"/>
                                </m:rPr>
                                <a:rPr lang="en-US" altLang="en-US" sz="2000" b="0" i="1" smtClean="0">
                                  <a:latin typeface="Cambria Math" panose="02040503050406030204" pitchFamily="18" charset="0"/>
                                </a:rPr>
                                <m:t>0</m:t>
                              </m:r>
                            </m:e>
                            <m:e>
                              <m:r>
                                <a:rPr lang="en-US" altLang="en-US" sz="2000" i="1">
                                  <a:latin typeface="Cambria Math" panose="02040503050406030204" pitchFamily="18" charset="0"/>
                                </a:rPr>
                                <m:t>0</m:t>
                              </m:r>
                            </m:e>
                          </m:mr>
                          <m:mr>
                            <m:e>
                              <m:r>
                                <a:rPr lang="en-US" altLang="en-US" sz="2000" i="1">
                                  <a:latin typeface="Cambria Math" panose="02040503050406030204" pitchFamily="18" charset="0"/>
                                </a:rPr>
                                <m:t>0</m:t>
                              </m:r>
                            </m:e>
                            <m:e>
                              <m:r>
                                <a:rPr lang="en-US" altLang="en-US" sz="2000" b="0" i="1" smtClean="0">
                                  <a:latin typeface="Cambria Math" panose="02040503050406030204" pitchFamily="18" charset="0"/>
                                </a:rPr>
                                <m:t>0</m:t>
                              </m:r>
                            </m:e>
                          </m:mr>
                          <m:mr>
                            <m:e>
                              <m:r>
                                <a:rPr lang="en-US" altLang="en-US" sz="2000" b="0" i="1" smtClean="0">
                                  <a:latin typeface="Cambria Math" panose="02040503050406030204" pitchFamily="18" charset="0"/>
                                </a:rPr>
                                <m:t>𝐼</m:t>
                              </m:r>
                            </m:e>
                            <m:e>
                              <m:r>
                                <a:rPr lang="en-US" altLang="en-US" sz="2000" i="1">
                                  <a:latin typeface="Cambria Math" panose="02040503050406030204" pitchFamily="18" charset="0"/>
                                </a:rPr>
                                <m:t>0</m:t>
                              </m:r>
                            </m:e>
                          </m:mr>
                          <m:mr>
                            <m:e>
                              <m:r>
                                <a:rPr lang="en-US" altLang="en-US" sz="2000" i="1">
                                  <a:latin typeface="Cambria Math" panose="02040503050406030204" pitchFamily="18" charset="0"/>
                                </a:rPr>
                                <m:t>0</m:t>
                              </m:r>
                            </m:e>
                            <m:e>
                              <m:r>
                                <a:rPr lang="en-US" altLang="en-US" sz="2000" b="0" i="1" smtClean="0">
                                  <a:latin typeface="Cambria Math" panose="02040503050406030204" pitchFamily="18" charset="0"/>
                                </a:rPr>
                                <m:t>0</m:t>
                              </m:r>
                            </m:e>
                          </m:mr>
                          <m:mr>
                            <m:e>
                              <m:r>
                                <a:rPr lang="en-US" altLang="en-US" sz="2000" b="0" i="1" smtClean="0">
                                  <a:latin typeface="Cambria Math" panose="02040503050406030204" pitchFamily="18" charset="0"/>
                                </a:rPr>
                                <m:t>0</m:t>
                              </m:r>
                            </m:e>
                            <m:e>
                              <m:r>
                                <a:rPr lang="en-US" altLang="en-US" sz="2000" b="0" i="1" smtClean="0">
                                  <a:latin typeface="Cambria Math" panose="02040503050406030204" pitchFamily="18" charset="0"/>
                                </a:rPr>
                                <m:t>𝐼</m:t>
                              </m:r>
                            </m:e>
                          </m:mr>
                        </m:m>
                      </m:e>
                    </m:d>
                    <m:r>
                      <a:rPr lang="en-US" altLang="en-US" sz="2000" i="1">
                        <a:latin typeface="Cambria Math" panose="02040503050406030204" pitchFamily="18" charset="0"/>
                      </a:rPr>
                      <m:t>,</m:t>
                    </m:r>
                    <m:r>
                      <a:rPr lang="en-US"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e>
                      <m:sub>
                        <m:r>
                          <a:rPr lang="en-US" altLang="en-US" sz="2000" b="0" i="1" smtClean="0">
                            <a:latin typeface="Cambria Math" panose="02040503050406030204" pitchFamily="18" charset="0"/>
                          </a:rPr>
                          <m:t>1</m:t>
                        </m:r>
                      </m:sub>
                    </m:sSub>
                    <m:r>
                      <a:rPr lang="en-US" altLang="en-US" sz="2000" i="1">
                        <a:latin typeface="Cambria Math" panose="02040503050406030204" pitchFamily="18" charset="0"/>
                      </a:rPr>
                      <m:t>=</m:t>
                    </m:r>
                    <m:d>
                      <m:dPr>
                        <m:begChr m:val="["/>
                        <m:endChr m:val="]"/>
                        <m:ctrlPr>
                          <a:rPr lang="en-US" altLang="en-US" sz="2000" i="1">
                            <a:latin typeface="Cambria Math" panose="02040503050406030204" pitchFamily="18" charset="0"/>
                          </a:rPr>
                        </m:ctrlPr>
                      </m:dPr>
                      <m:e>
                        <m:m>
                          <m:mPr>
                            <m:mcs>
                              <m:mc>
                                <m:mcPr>
                                  <m:count m:val="2"/>
                                  <m:mcJc m:val="center"/>
                                </m:mcPr>
                              </m:mc>
                            </m:mcs>
                            <m:ctrlPr>
                              <a:rPr lang="en-US" altLang="en-US" sz="2000" i="1">
                                <a:latin typeface="Cambria Math" panose="02040503050406030204" pitchFamily="18" charset="0"/>
                              </a:rPr>
                            </m:ctrlPr>
                          </m:mPr>
                          <m:mr>
                            <m:e>
                              <m:r>
                                <m:rPr>
                                  <m:brk m:alnAt="7"/>
                                </m:rPr>
                                <a:rPr lang="en-US" altLang="en-US" sz="2000" i="1">
                                  <a:latin typeface="Cambria Math" panose="02040503050406030204" pitchFamily="18" charset="0"/>
                                </a:rPr>
                                <m:t>0</m:t>
                              </m:r>
                            </m:e>
                            <m:e>
                              <m:r>
                                <a:rPr lang="en-US" altLang="en-US" sz="2000" i="1">
                                  <a:latin typeface="Cambria Math" panose="02040503050406030204" pitchFamily="18" charset="0"/>
                                </a:rPr>
                                <m:t>0</m:t>
                              </m:r>
                            </m:e>
                          </m:mr>
                          <m:mr>
                            <m:e>
                              <m:r>
                                <a:rPr lang="en-US" altLang="en-US" sz="2000" i="1">
                                  <a:latin typeface="Cambria Math" panose="02040503050406030204" pitchFamily="18" charset="0"/>
                                </a:rPr>
                                <m:t>0</m:t>
                              </m:r>
                            </m:e>
                            <m:e>
                              <m:r>
                                <a:rPr lang="en-US" altLang="en-US" sz="2000" i="1">
                                  <a:latin typeface="Cambria Math" panose="02040503050406030204" pitchFamily="18" charset="0"/>
                                </a:rPr>
                                <m:t>0</m:t>
                              </m:r>
                            </m:e>
                          </m:mr>
                          <m:mr>
                            <m:e>
                              <m:r>
                                <a:rPr lang="en-US" altLang="en-US" sz="2000" b="0" i="1" smtClean="0">
                                  <a:latin typeface="Cambria Math" panose="02040503050406030204" pitchFamily="18" charset="0"/>
                                </a:rPr>
                                <m:t>0</m:t>
                              </m:r>
                            </m:e>
                            <m:e>
                              <m:r>
                                <a:rPr lang="en-US" altLang="en-US" sz="2000" i="1">
                                  <a:latin typeface="Cambria Math" panose="02040503050406030204" pitchFamily="18" charset="0"/>
                                </a:rPr>
                                <m:t>0</m:t>
                              </m:r>
                            </m:e>
                          </m:mr>
                          <m:mr>
                            <m:e>
                              <m:r>
                                <a:rPr lang="en-US" altLang="en-US" sz="2000" b="0" i="1" smtClean="0">
                                  <a:latin typeface="Cambria Math" panose="02040503050406030204" pitchFamily="18" charset="0"/>
                                </a:rPr>
                                <m:t>𝐼</m:t>
                              </m:r>
                            </m:e>
                            <m:e>
                              <m:r>
                                <a:rPr lang="en-US" altLang="en-US" sz="2000" i="1">
                                  <a:latin typeface="Cambria Math" panose="02040503050406030204" pitchFamily="18" charset="0"/>
                                </a:rPr>
                                <m:t>0</m:t>
                              </m:r>
                            </m:e>
                          </m:mr>
                          <m:mr>
                            <m:e>
                              <m:r>
                                <a:rPr lang="en-US" altLang="en-US" sz="2000" b="0" i="1" smtClean="0">
                                  <a:latin typeface="Cambria Math" panose="02040503050406030204" pitchFamily="18" charset="0"/>
                                </a:rPr>
                                <m:t>0</m:t>
                              </m:r>
                            </m:e>
                            <m:e>
                              <m:r>
                                <a:rPr lang="en-US" altLang="en-US" sz="2000" i="1">
                                  <a:latin typeface="Cambria Math" panose="02040503050406030204" pitchFamily="18" charset="0"/>
                                </a:rPr>
                                <m:t>𝐼</m:t>
                              </m:r>
                            </m:e>
                          </m:mr>
                        </m:m>
                      </m:e>
                    </m:d>
                    <m:r>
                      <a:rPr lang="en-US" altLang="en-US" sz="2000" i="1">
                        <a:latin typeface="Cambria Math" panose="02040503050406030204" pitchFamily="18" charset="0"/>
                      </a:rPr>
                      <m:t>,</m:t>
                    </m:r>
                    <m:r>
                      <a:rPr lang="en-US" altLang="en-US" sz="2000" b="0" i="1" smtClean="0">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e>
                      <m:sub>
                        <m:r>
                          <a:rPr lang="en-US" altLang="en-US" sz="2000" b="0" i="1" smtClean="0">
                            <a:latin typeface="Cambria Math" panose="02040503050406030204" pitchFamily="18" charset="0"/>
                          </a:rPr>
                          <m:t>𝐻</m:t>
                        </m:r>
                      </m:sub>
                    </m:sSub>
                    <m:r>
                      <a:rPr lang="en-US" altLang="en-US" sz="2000" i="1">
                        <a:latin typeface="Cambria Math" panose="02040503050406030204" pitchFamily="18" charset="0"/>
                      </a:rPr>
                      <m:t>=</m:t>
                    </m:r>
                    <m:d>
                      <m:dPr>
                        <m:begChr m:val="["/>
                        <m:endChr m:val="]"/>
                        <m:ctrlPr>
                          <a:rPr lang="en-US" altLang="en-US" sz="2000" i="1">
                            <a:latin typeface="Cambria Math" panose="02040503050406030204" pitchFamily="18" charset="0"/>
                          </a:rPr>
                        </m:ctrlPr>
                      </m:dPr>
                      <m:e>
                        <m:m>
                          <m:mPr>
                            <m:mcs>
                              <m:mc>
                                <m:mcPr>
                                  <m:count m:val="1"/>
                                  <m:mcJc m:val="center"/>
                                </m:mcPr>
                              </m:mc>
                            </m:mcs>
                            <m:ctrlPr>
                              <a:rPr lang="en-US" altLang="en-US" sz="2000" i="1">
                                <a:latin typeface="Cambria Math" panose="02040503050406030204" pitchFamily="18" charset="0"/>
                              </a:rPr>
                            </m:ctrlPr>
                          </m:mPr>
                          <m:mr>
                            <m:e>
                              <m:r>
                                <m:rPr>
                                  <m:brk m:alnAt="7"/>
                                </m:rPr>
                                <a:rPr lang="en-US" altLang="en-US" sz="2000" i="1">
                                  <a:latin typeface="Cambria Math" panose="02040503050406030204" pitchFamily="18" charset="0"/>
                                </a:rPr>
                                <m:t>0</m:t>
                              </m:r>
                            </m:e>
                          </m:mr>
                          <m:mr>
                            <m:e>
                              <m:r>
                                <a:rPr lang="en-US" altLang="en-US" sz="2000" i="1">
                                  <a:latin typeface="Cambria Math" panose="02040503050406030204" pitchFamily="18" charset="0"/>
                                </a:rPr>
                                <m:t>0</m:t>
                              </m:r>
                            </m:e>
                          </m:mr>
                          <m:mr>
                            <m:e>
                              <m:r>
                                <a:rPr lang="en-US" altLang="en-US" sz="2000" b="0" i="1" smtClean="0">
                                  <a:latin typeface="Cambria Math" panose="02040503050406030204" pitchFamily="18" charset="0"/>
                                </a:rPr>
                                <m:t>0</m:t>
                              </m:r>
                            </m:e>
                          </m:mr>
                          <m:mr>
                            <m:e>
                              <m:r>
                                <a:rPr lang="en-US" altLang="en-US" sz="2000" i="1">
                                  <a:latin typeface="Cambria Math" panose="02040503050406030204" pitchFamily="18" charset="0"/>
                                </a:rPr>
                                <m:t>0</m:t>
                              </m:r>
                            </m:e>
                          </m:mr>
                          <m:mr>
                            <m:e>
                              <m:r>
                                <a:rPr lang="en-US" altLang="en-US" sz="2000" i="1">
                                  <a:latin typeface="Cambria Math" panose="02040503050406030204" pitchFamily="18" charset="0"/>
                                </a:rPr>
                                <m:t>𝐼</m:t>
                              </m:r>
                            </m:e>
                          </m:mr>
                        </m:m>
                      </m:e>
                    </m:d>
                  </m:oMath>
                </a14:m>
                <a:r>
                  <a:rPr lang="en-US" altLang="en-US" sz="2000" dirty="0"/>
                  <a:t>.</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3"/>
                <a:stretch>
                  <a:fillRect l="-910" t="-933"/>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A9EC7466-42B0-420C-BEB2-56A7E255C116}"/>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19</a:t>
            </a:fld>
            <a:endParaRPr lang="en-US" altLang="en-US" dirty="0"/>
          </a:p>
        </p:txBody>
      </p:sp>
    </p:spTree>
    <p:extLst>
      <p:ext uri="{BB962C8B-B14F-4D97-AF65-F5344CB8AC3E}">
        <p14:creationId xmlns:p14="http://schemas.microsoft.com/office/powerpoint/2010/main" val="358296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Motivation</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altLang="en-US" sz="2400" dirty="0"/>
                  <a:t>To study the </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𝐻</m:t>
                        </m:r>
                      </m:e>
                      <m:sub>
                        <m:r>
                          <a:rPr lang="en-US" altLang="en-US" sz="2400" i="1">
                            <a:latin typeface="Cambria Math" panose="02040503050406030204" pitchFamily="18" charset="0"/>
                            <a:ea typeface="Cambria Math" panose="02040503050406030204" pitchFamily="18" charset="0"/>
                          </a:rPr>
                          <m:t>∞</m:t>
                        </m:r>
                      </m:sub>
                    </m:sSub>
                  </m:oMath>
                </a14:m>
                <a:r>
                  <a:rPr lang="en-US" altLang="en-US" sz="2400" dirty="0"/>
                  <a:t> observer for Time Delay System designed using Sum of Squares method. The observer dynamics consists of an ODE coupled with a PDE.</a:t>
                </a:r>
              </a:p>
              <a:p>
                <a:pPr>
                  <a:spcAft>
                    <a:spcPts val="600"/>
                  </a:spcAft>
                </a:pPr>
                <a:r>
                  <a:rPr lang="en-US" altLang="en-US" sz="2400" dirty="0"/>
                  <a:t>To study various numerical methods that can be used to implement observers for Time Delay Systems. </a:t>
                </a:r>
              </a:p>
              <a:p>
                <a:pPr>
                  <a:spcAft>
                    <a:spcPts val="600"/>
                  </a:spcAft>
                </a:pPr>
                <a:r>
                  <a:rPr lang="en-US" altLang="en-US" sz="2400" dirty="0"/>
                  <a:t>To compare the performance of the observer with existing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𝐻</m:t>
                        </m:r>
                      </m:e>
                      <m:sub>
                        <m:r>
                          <a:rPr lang="en-US" altLang="en-US" sz="2400" i="1" smtClean="0">
                            <a:latin typeface="Cambria Math" panose="02040503050406030204" pitchFamily="18" charset="0"/>
                            <a:ea typeface="Cambria Math" panose="02040503050406030204" pitchFamily="18" charset="0"/>
                          </a:rPr>
                          <m:t>∞</m:t>
                        </m:r>
                      </m:sub>
                    </m:sSub>
                  </m:oMath>
                </a14:m>
                <a:r>
                  <a:rPr lang="en-US" altLang="en-US" sz="2400" dirty="0"/>
                  <a:t> observers for Time Delay system using different stable and unstable systems.</a:t>
                </a:r>
              </a:p>
              <a:p>
                <a:r>
                  <a:rPr lang="en-US" altLang="en-US" sz="2400" dirty="0"/>
                  <a:t>To utilize the SOS observer to create an observer based controller and to compare its performance with an existing observer based control design.</a:t>
                </a:r>
              </a:p>
              <a:p>
                <a:endParaRPr lang="en-US" altLang="en-US" sz="24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980" t="-1067" r="-1541" b="-2933"/>
                </a:stretch>
              </a:blipFill>
            </p:spPr>
            <p:txBody>
              <a:bodyPr/>
              <a:lstStyle/>
              <a:p>
                <a:r>
                  <a:rPr lang="en-US">
                    <a:noFill/>
                  </a:rPr>
                  <a:t> </a:t>
                </a:r>
              </a:p>
            </p:txBody>
          </p:sp>
        </mc:Fallback>
      </mc:AlternateContent>
      <p:sp>
        <p:nvSpPr>
          <p:cNvPr id="7" name="Slide Number Placeholder 3">
            <a:extLst>
              <a:ext uri="{FF2B5EF4-FFF2-40B4-BE49-F238E27FC236}">
                <a16:creationId xmlns:a16="http://schemas.microsoft.com/office/drawing/2014/main" id="{F3B60CBA-0E55-4E9A-866B-5A6596A32065}"/>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a:t>
            </a:fld>
            <a:endParaRPr lang="en-US" altLang="en-US" dirty="0"/>
          </a:p>
        </p:txBody>
      </p:sp>
    </p:spTree>
    <p:extLst>
      <p:ext uri="{BB962C8B-B14F-4D97-AF65-F5344CB8AC3E}">
        <p14:creationId xmlns:p14="http://schemas.microsoft.com/office/powerpoint/2010/main" val="2180098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14:m>
                  <m:oMath xmlns:m="http://schemas.openxmlformats.org/officeDocument/2006/math">
                    <m:sSub>
                      <m:sSubPr>
                        <m:ctrlPr>
                          <a:rPr lang="en-US" altLang="en-US" sz="3000" i="1" u="sng">
                            <a:latin typeface="Cambria Math" panose="02040503050406030204" pitchFamily="18" charset="0"/>
                          </a:rPr>
                        </m:ctrlPr>
                      </m:sSubPr>
                      <m:e>
                        <m:r>
                          <a:rPr lang="en-US" altLang="en-US" sz="3000" i="1" u="sng">
                            <a:latin typeface="Cambria Math" panose="02040503050406030204" pitchFamily="18" charset="0"/>
                          </a:rPr>
                          <m:t>𝐻</m:t>
                        </m:r>
                      </m:e>
                      <m:sub>
                        <m:r>
                          <a:rPr lang="en-US" altLang="en-US" sz="3000" i="1" u="sng">
                            <a:latin typeface="Cambria Math" panose="02040503050406030204" pitchFamily="18" charset="0"/>
                            <a:ea typeface="Cambria Math" panose="02040503050406030204" pitchFamily="18" charset="0"/>
                          </a:rPr>
                          <m:t>∞</m:t>
                        </m:r>
                      </m:sub>
                    </m:sSub>
                  </m:oMath>
                </a14:m>
                <a:r>
                  <a:rPr lang="en-US" altLang="en-US" sz="3000" u="sng" dirty="0"/>
                  <a:t>-Observers for Time Delay Systems</a:t>
                </a:r>
              </a:p>
            </p:txBody>
          </p:sp>
        </mc:Choice>
        <mc:Fallback xmlns="">
          <p:sp>
            <p:nvSpPr>
              <p:cNvPr id="2" name="Rectangle 2">
                <a:extLst>
                  <a:ext uri="{FF2B5EF4-FFF2-40B4-BE49-F238E27FC236}">
                    <a16:creationId xmlns:a16="http://schemas.microsoft.com/office/drawing/2014/main" id="{83A252DF-E28B-4063-A10C-13AFD9A79394}"/>
                  </a:ext>
                </a:extLst>
              </p:cNvPr>
              <p:cNvSpPr txBox="1">
                <a:spLocks noRot="1" noChangeAspect="1" noMove="1" noResize="1" noEditPoints="1" noAdjustHandles="1" noChangeArrowheads="1" noChangeShapeType="1" noTextEdit="1"/>
              </p:cNvSpPr>
              <p:nvPr/>
            </p:nvSpPr>
            <p:spPr>
              <a:xfrm>
                <a:off x="72190" y="1067092"/>
                <a:ext cx="8229600" cy="655830"/>
              </a:xfrm>
              <a:prstGeom prst="rect">
                <a:avLst/>
              </a:prstGeom>
              <a:blipFill>
                <a:blip r:embed="rId2"/>
                <a:stretch>
                  <a:fillRect t="-12037" b="-12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Bria</a:t>
                </a:r>
                <a:r>
                  <a:rPr lang="en-US" altLang="en-US" sz="2200" u="sng" dirty="0" err="1"/>
                  <a:t>t’s</a:t>
                </a:r>
                <a:r>
                  <a:rPr lang="en-US" altLang="en-US" sz="2200" u="sng" dirty="0"/>
                  <a:t> Observer</a:t>
                </a:r>
              </a:p>
              <a:p>
                <a:pPr>
                  <a:spcAft>
                    <a:spcPts val="600"/>
                  </a:spcAft>
                </a:pPr>
                <a:r>
                  <a:rPr lang="en-US" altLang="en-US" sz="2000" dirty="0"/>
                  <a:t>Observer gains can be calculated using following equations.</a:t>
                </a:r>
              </a:p>
              <a:p>
                <a:pPr marL="0" indent="0" algn="ctr">
                  <a:spcAft>
                    <a:spcPts val="600"/>
                  </a:spcAft>
                  <a:buNone/>
                </a:pPr>
                <a14:m>
                  <m:oMath xmlns:m="http://schemas.openxmlformats.org/officeDocument/2006/math">
                    <m:r>
                      <a:rPr lang="en-US" altLang="en-US" sz="2000" b="0" i="1" smtClean="0">
                        <a:latin typeface="Cambria Math" panose="02040503050406030204" pitchFamily="18" charset="0"/>
                      </a:rPr>
                      <m:t>𝐿</m:t>
                    </m:r>
                    <m:r>
                      <a:rPr lang="en-US" altLang="en-US" sz="2000" b="0" i="1" smtClean="0">
                        <a:latin typeface="Cambria Math" panose="02040503050406030204" pitchFamily="18" charset="0"/>
                      </a:rPr>
                      <m:t>= </m:t>
                    </m:r>
                    <m:sSup>
                      <m:sSupPr>
                        <m:ctrlPr>
                          <a:rPr lang="en-US" altLang="en-US" sz="2000" b="0" i="1" smtClean="0">
                            <a:latin typeface="Cambria Math" panose="02040503050406030204" pitchFamily="18" charset="0"/>
                          </a:rPr>
                        </m:ctrlPr>
                      </m:sSupPr>
                      <m:e>
                        <m:r>
                          <a:rPr lang="en-US" altLang="en-US" sz="2000" b="0" i="1" smtClean="0">
                            <a:latin typeface="Cambria Math" panose="02040503050406030204" pitchFamily="18" charset="0"/>
                          </a:rPr>
                          <m:t>𝑋</m:t>
                        </m:r>
                      </m:e>
                      <m:sup>
                        <m:r>
                          <a:rPr lang="en-US" altLang="en-US" sz="2000" b="0" i="1" smtClean="0">
                            <a:latin typeface="Cambria Math" panose="02040503050406030204" pitchFamily="18" charset="0"/>
                          </a:rPr>
                          <m:t>−1</m:t>
                        </m:r>
                      </m:sup>
                    </m:sSup>
                    <m:acc>
                      <m:accPr>
                        <m:chr m:val="̅"/>
                        <m:ctrlPr>
                          <a:rPr lang="en-US" altLang="en-US" sz="2000" b="0" i="1" smtClean="0">
                            <a:latin typeface="Cambria Math" panose="02040503050406030204" pitchFamily="18" charset="0"/>
                          </a:rPr>
                        </m:ctrlPr>
                      </m:accPr>
                      <m:e>
                        <m:r>
                          <a:rPr lang="en-US" altLang="en-US" sz="2000" b="0" i="1" smtClean="0">
                            <a:latin typeface="Cambria Math" panose="02040503050406030204" pitchFamily="18" charset="0"/>
                          </a:rPr>
                          <m:t>𝐿</m:t>
                        </m:r>
                      </m:e>
                    </m:acc>
                  </m:oMath>
                </a14:m>
                <a:r>
                  <a:rPr lang="en-US" altLang="en-US" sz="2000" dirty="0"/>
                  <a:t>,</a:t>
                </a:r>
              </a:p>
              <a:p>
                <a:pPr marL="0" indent="0" algn="ctr">
                  <a:spcAft>
                    <a:spcPts val="600"/>
                  </a:spcAft>
                  <a:buNone/>
                </a:pPr>
                <a14:m>
                  <m:oMath xmlns:m="http://schemas.openxmlformats.org/officeDocument/2006/math">
                    <m:r>
                      <m:rPr>
                        <m:sty m:val="p"/>
                      </m:rPr>
                      <a:rPr lang="en-US" altLang="en-US" sz="200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rPr>
                      <m:t>𝛬</m:t>
                    </m:r>
                    <m:sSup>
                      <m:sSupPr>
                        <m:ctrlPr>
                          <a:rPr lang="en-US" altLang="en-US" sz="2000" i="1" smtClean="0">
                            <a:latin typeface="Cambria Math" panose="02040503050406030204" pitchFamily="18" charset="0"/>
                          </a:rPr>
                        </m:ctrlPr>
                      </m:sSupPr>
                      <m:e>
                        <m:r>
                          <a:rPr lang="en-US" altLang="en-US" sz="2000" i="1">
                            <a:latin typeface="Cambria Math" panose="02040503050406030204" pitchFamily="18" charset="0"/>
                          </a:rPr>
                          <m:t>𝛤</m:t>
                        </m:r>
                      </m:e>
                      <m:sup>
                        <m:r>
                          <a:rPr lang="en-US" altLang="en-US" sz="2000" b="0" i="1" smtClean="0">
                            <a:latin typeface="Cambria Math" panose="02040503050406030204" pitchFamily="18" charset="0"/>
                          </a:rPr>
                          <m:t>+</m:t>
                        </m:r>
                      </m:sup>
                    </m:sSup>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𝐿</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𝐼</m:t>
                    </m:r>
                    <m:r>
                      <a:rPr lang="en-US" altLang="en-US" sz="2000" b="0" i="1" smtClean="0">
                        <a:latin typeface="Cambria Math" panose="02040503050406030204" pitchFamily="18" charset="0"/>
                      </a:rPr>
                      <m:t>−</m:t>
                    </m:r>
                    <m:r>
                      <a:rPr lang="en-US" altLang="en-US" sz="2000" i="1">
                        <a:latin typeface="Cambria Math" panose="02040503050406030204" pitchFamily="18" charset="0"/>
                      </a:rPr>
                      <m:t>𝛤</m:t>
                    </m:r>
                    <m:sSup>
                      <m:sSupPr>
                        <m:ctrlPr>
                          <a:rPr lang="en-US" altLang="en-US" sz="2000" i="1" smtClean="0">
                            <a:latin typeface="Cambria Math" panose="02040503050406030204" pitchFamily="18" charset="0"/>
                          </a:rPr>
                        </m:ctrlPr>
                      </m:sSupPr>
                      <m:e>
                        <m:r>
                          <a:rPr lang="en-US" altLang="en-US" sz="2000" i="1">
                            <a:latin typeface="Cambria Math" panose="02040503050406030204" pitchFamily="18" charset="0"/>
                          </a:rPr>
                          <m:t>𝛤</m:t>
                        </m:r>
                      </m:e>
                      <m:sup>
                        <m:r>
                          <a:rPr lang="en-US" altLang="en-US" sz="2000" b="0" i="1" smtClean="0">
                            <a:latin typeface="Cambria Math" panose="02040503050406030204" pitchFamily="18" charset="0"/>
                          </a:rPr>
                          <m:t>+</m:t>
                        </m:r>
                      </m:sup>
                    </m:sSup>
                    <m:r>
                      <a:rPr lang="en-US" altLang="en-US" sz="2000" b="0" i="1" smtClean="0">
                        <a:latin typeface="Cambria Math" panose="02040503050406030204" pitchFamily="18" charset="0"/>
                      </a:rPr>
                      <m:t>)</m:t>
                    </m:r>
                  </m:oMath>
                </a14:m>
                <a:r>
                  <a:rPr lang="en-US" altLang="en-US" sz="2000" dirty="0"/>
                  <a:t>,</a:t>
                </a:r>
              </a:p>
              <a:p>
                <a:pPr marL="0" indent="0">
                  <a:spcAft>
                    <a:spcPts val="600"/>
                  </a:spcAft>
                  <a:buNone/>
                </a:pPr>
                <a:r>
                  <a:rPr lang="en-US" altLang="en-US" sz="2000" dirty="0"/>
                  <a:t>     Where, </a:t>
                </a:r>
                <a14:m>
                  <m:oMath xmlns:m="http://schemas.openxmlformats.org/officeDocument/2006/math">
                    <m:r>
                      <m:rPr>
                        <m:sty m:val="p"/>
                      </m:rPr>
                      <a:rPr lang="en-US" altLang="en-US" sz="2000" i="1" smtClean="0">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m:t>
                    </m:r>
                    <m:sSub>
                      <m:sSubPr>
                        <m:ctrlPr>
                          <a:rPr lang="en-US" altLang="en-US" sz="2000" b="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𝑀</m:t>
                        </m:r>
                      </m:e>
                      <m:sub>
                        <m:r>
                          <a:rPr lang="en-US" altLang="en-US" sz="2000" b="0" i="1" smtClean="0">
                            <a:latin typeface="Cambria Math" panose="02040503050406030204" pitchFamily="18" charset="0"/>
                            <a:ea typeface="Cambria Math" panose="02040503050406030204" pitchFamily="18" charset="0"/>
                          </a:rPr>
                          <m:t>0</m:t>
                        </m:r>
                      </m:sub>
                    </m:sSub>
                    <m:r>
                      <a:rPr lang="en-US" altLang="en-US" sz="2000" b="0" i="1" smtClean="0">
                        <a:latin typeface="Cambria Math" panose="02040503050406030204" pitchFamily="18" charset="0"/>
                        <a:ea typeface="Cambria Math" panose="02040503050406030204" pitchFamily="18" charset="0"/>
                      </a:rPr>
                      <m:t>  </m:t>
                    </m:r>
                    <m:sSub>
                      <m:sSubPr>
                        <m:ctrlPr>
                          <a:rPr lang="en-US" altLang="en-US" sz="2000" i="1">
                            <a:latin typeface="Cambria Math" panose="02040503050406030204" pitchFamily="18" charset="0"/>
                            <a:ea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𝑀</m:t>
                        </m:r>
                      </m:e>
                      <m:sub>
                        <m:r>
                          <a:rPr lang="en-US" altLang="en-US" sz="2000" b="0" i="1" smtClean="0">
                            <a:latin typeface="Cambria Math" panose="02040503050406030204" pitchFamily="18" charset="0"/>
                            <a:ea typeface="Cambria Math" panose="02040503050406030204" pitchFamily="18" charset="0"/>
                          </a:rPr>
                          <m:t>h</m:t>
                        </m:r>
                      </m:sub>
                    </m:sSub>
                    <m:r>
                      <a:rPr lang="en-US" altLang="en-US" sz="2000" b="0" i="1" smtClean="0">
                        <a:latin typeface="Cambria Math" panose="02040503050406030204" pitchFamily="18" charset="0"/>
                        <a:ea typeface="Cambria Math" panose="02040503050406030204" pitchFamily="18" charset="0"/>
                      </a:rPr>
                      <m:t>  </m:t>
                    </m:r>
                    <m:sSub>
                      <m:sSubPr>
                        <m:ctrlPr>
                          <a:rPr lang="en-US" altLang="en-US" sz="2000" i="1">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𝐾</m:t>
                        </m:r>
                      </m:e>
                      <m:sub>
                        <m:r>
                          <a:rPr lang="en-US" altLang="en-US" sz="2000" i="1">
                            <a:latin typeface="Cambria Math" panose="02040503050406030204" pitchFamily="18" charset="0"/>
                            <a:ea typeface="Cambria Math" panose="02040503050406030204" pitchFamily="18" charset="0"/>
                          </a:rPr>
                          <m:t>0</m:t>
                        </m:r>
                      </m:sub>
                    </m:sSub>
                    <m:r>
                      <a:rPr lang="en-US" altLang="en-US" sz="2000" b="0" i="1" smtClean="0">
                        <a:latin typeface="Cambria Math" panose="02040503050406030204" pitchFamily="18" charset="0"/>
                        <a:ea typeface="Cambria Math" panose="02040503050406030204" pitchFamily="18" charset="0"/>
                      </a:rPr>
                      <m:t>  </m:t>
                    </m:r>
                    <m:sSub>
                      <m:sSubPr>
                        <m:ctrlPr>
                          <a:rPr lang="en-US" altLang="en-US" sz="2000" i="1">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𝐾</m:t>
                        </m:r>
                      </m:e>
                      <m:sub>
                        <m:r>
                          <a:rPr lang="en-US" altLang="en-US" sz="2000" b="0" i="1" smtClean="0">
                            <a:latin typeface="Cambria Math" panose="02040503050406030204" pitchFamily="18" charset="0"/>
                            <a:ea typeface="Cambria Math" panose="02040503050406030204" pitchFamily="18" charset="0"/>
                          </a:rPr>
                          <m:t>h</m:t>
                        </m:r>
                      </m:sub>
                    </m:sSub>
                    <m:r>
                      <a:rPr lang="en-US" altLang="en-US" sz="2000" b="0" i="1" smtClean="0">
                        <a:latin typeface="Cambria Math" panose="02040503050406030204" pitchFamily="18" charset="0"/>
                        <a:ea typeface="Cambria Math" panose="02040503050406030204" pitchFamily="18" charset="0"/>
                      </a:rPr>
                      <m:t>  </m:t>
                    </m:r>
                    <m:r>
                      <a:rPr lang="en-US" altLang="en-US" sz="2000" b="0" i="1" smtClean="0">
                        <a:latin typeface="Cambria Math" panose="02040503050406030204" pitchFamily="18" charset="0"/>
                        <a:ea typeface="Cambria Math" panose="02040503050406030204" pitchFamily="18" charset="0"/>
                      </a:rPr>
                      <m:t>𝐻</m:t>
                    </m:r>
                    <m:r>
                      <a:rPr lang="en-US" altLang="en-US" sz="2000" b="0" i="1" smtClean="0">
                        <a:latin typeface="Cambria Math" panose="02040503050406030204" pitchFamily="18" charset="0"/>
                        <a:ea typeface="Cambria Math" panose="02040503050406030204" pitchFamily="18" charset="0"/>
                      </a:rPr>
                      <m:t>]</m:t>
                    </m:r>
                  </m:oMath>
                </a14:m>
                <a:r>
                  <a:rPr lang="en-US" altLang="en-US" sz="2000" dirty="0"/>
                  <a:t> and</a:t>
                </a:r>
              </a:p>
              <a:p>
                <a:pPr marL="0" indent="0" algn="ctr">
                  <a:spcAft>
                    <a:spcPts val="600"/>
                  </a:spcAft>
                  <a:buNone/>
                </a:pP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𝑁</m:t>
                        </m:r>
                      </m:e>
                      <m:sub>
                        <m:r>
                          <a:rPr lang="en-US" altLang="en-US" sz="2000" b="0" i="1" smtClean="0">
                            <a:latin typeface="Cambria Math" panose="02040503050406030204" pitchFamily="18" charset="0"/>
                          </a:rPr>
                          <m:t>0</m:t>
                        </m:r>
                      </m:sub>
                    </m:sSub>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𝐾</m:t>
                        </m:r>
                      </m:e>
                      <m:sub>
                        <m:r>
                          <a:rPr lang="en-US" altLang="en-US" sz="2000" i="1">
                            <a:latin typeface="Cambria Math" panose="02040503050406030204" pitchFamily="18" charset="0"/>
                          </a:rPr>
                          <m:t>0</m:t>
                        </m:r>
                      </m:sub>
                    </m:sSub>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𝑀</m:t>
                        </m:r>
                      </m:e>
                      <m:sub>
                        <m:r>
                          <a:rPr lang="en-US" altLang="en-US" sz="2000" i="1">
                            <a:latin typeface="Cambria Math" panose="02040503050406030204" pitchFamily="18" charset="0"/>
                          </a:rPr>
                          <m:t>0</m:t>
                        </m:r>
                      </m:sub>
                    </m:sSub>
                    <m:r>
                      <a:rPr lang="en-US" altLang="en-US" sz="2000" b="0" i="1" smtClean="0">
                        <a:latin typeface="Cambria Math" panose="02040503050406030204" pitchFamily="18" charset="0"/>
                      </a:rPr>
                      <m:t>𝐻</m:t>
                    </m:r>
                  </m:oMath>
                </a14:m>
                <a:r>
                  <a:rPr lang="en-US" altLang="en-US" sz="2000" dirty="0"/>
                  <a:t>,</a:t>
                </a:r>
              </a:p>
              <a:p>
                <a:pPr marL="0" indent="0" algn="ctr">
                  <a:spcAft>
                    <a:spcPts val="600"/>
                  </a:spcAft>
                  <a:buNone/>
                </a:pPr>
                <a14:m>
                  <m:oMath xmlns:m="http://schemas.openxmlformats.org/officeDocument/2006/math">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𝑁</m:t>
                        </m:r>
                      </m:e>
                      <m:sub>
                        <m:r>
                          <a:rPr lang="en-US" altLang="en-US" sz="2000" b="0" i="1" smtClean="0">
                            <a:latin typeface="Cambria Math" panose="02040503050406030204" pitchFamily="18" charset="0"/>
                          </a:rPr>
                          <m:t>h</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b="0" i="1" smtClean="0">
                            <a:latin typeface="Cambria Math" panose="02040503050406030204" pitchFamily="18" charset="0"/>
                          </a:rPr>
                          <m:t>𝐾</m:t>
                        </m:r>
                      </m:e>
                      <m:sub>
                        <m:r>
                          <a:rPr lang="en-US" altLang="en-US" sz="2000" b="0" i="1" smtClean="0">
                            <a:latin typeface="Cambria Math" panose="02040503050406030204" pitchFamily="18" charset="0"/>
                          </a:rPr>
                          <m:t>h</m:t>
                        </m:r>
                      </m:sub>
                    </m:sSub>
                    <m:r>
                      <a:rPr lang="en-US" altLang="en-US" sz="2000" b="0" i="1" smtClean="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𝑀</m:t>
                        </m:r>
                      </m:e>
                      <m:sub>
                        <m:r>
                          <a:rPr lang="en-US" altLang="en-US" sz="2000" b="0" i="1" smtClean="0">
                            <a:latin typeface="Cambria Math" panose="02040503050406030204" pitchFamily="18" charset="0"/>
                          </a:rPr>
                          <m:t>h</m:t>
                        </m:r>
                      </m:sub>
                    </m:sSub>
                    <m:r>
                      <a:rPr lang="en-US" altLang="en-US" sz="2000" i="1" smtClean="0">
                        <a:latin typeface="Cambria Math" panose="02040503050406030204" pitchFamily="18" charset="0"/>
                      </a:rPr>
                      <m:t>𝐻</m:t>
                    </m:r>
                  </m:oMath>
                </a14:m>
                <a:r>
                  <a:rPr lang="en-US" altLang="en-US" sz="2000" dirty="0"/>
                  <a:t>,</a:t>
                </a:r>
              </a:p>
              <a:p>
                <a:pPr marL="0" indent="0" algn="ctr">
                  <a:spcAft>
                    <a:spcPts val="600"/>
                  </a:spcAft>
                  <a:buNone/>
                </a:pPr>
                <a14:m>
                  <m:oMath xmlns:m="http://schemas.openxmlformats.org/officeDocument/2006/math">
                    <m:r>
                      <a:rPr lang="en-US" altLang="en-US" sz="2000" b="0" i="1" smtClean="0">
                        <a:latin typeface="Cambria Math" panose="02040503050406030204" pitchFamily="18" charset="0"/>
                      </a:rPr>
                      <m:t>𝑆</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𝐹𝐵</m:t>
                    </m:r>
                  </m:oMath>
                </a14:m>
                <a:r>
                  <a:rPr lang="en-US" altLang="en-US" sz="2000" dirty="0"/>
                  <a:t>.</a:t>
                </a:r>
              </a:p>
              <a:p>
                <a:pPr marL="0" indent="0" algn="ctr">
                  <a:spcAft>
                    <a:spcPts val="600"/>
                  </a:spcAft>
                  <a:buNone/>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3"/>
                <a:stretch>
                  <a:fillRect l="-910" t="-933"/>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A9EC7466-42B0-420C-BEB2-56A7E255C116}"/>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20</a:t>
            </a:fld>
            <a:endParaRPr lang="en-US" altLang="en-US" dirty="0"/>
          </a:p>
        </p:txBody>
      </p:sp>
    </p:spTree>
    <p:extLst>
      <p:ext uri="{BB962C8B-B14F-4D97-AF65-F5344CB8AC3E}">
        <p14:creationId xmlns:p14="http://schemas.microsoft.com/office/powerpoint/2010/main" val="168438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for TDS using SOS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r>
                  <a:rPr lang="en-US" altLang="en-US" sz="2000" dirty="0"/>
                  <a:t>This observer was designed by Dr. Matthew Peet and Dr. </a:t>
                </a:r>
                <a:r>
                  <a:rPr lang="en-US" altLang="en-US" sz="2000" dirty="0" err="1"/>
                  <a:t>Keqin</a:t>
                </a:r>
                <a:r>
                  <a:rPr lang="en-US" altLang="en-US" sz="2000" dirty="0"/>
                  <a:t> Gu. The observer consists of an ODE coupled with a PDE.</a:t>
                </a:r>
              </a:p>
              <a:p>
                <a:pPr>
                  <a:spcBef>
                    <a:spcPts val="600"/>
                  </a:spcBef>
                  <a:spcAft>
                    <a:spcPts val="600"/>
                  </a:spcAft>
                </a:pPr>
                <a:r>
                  <a:rPr lang="en-US" altLang="en-US" sz="2000" dirty="0"/>
                  <a:t>Consider a Time Delay System,</a:t>
                </a:r>
              </a:p>
              <a:p>
                <a:pPr marL="0" indent="0" algn="ctr">
                  <a:spcAft>
                    <a:spcPts val="600"/>
                  </a:spcAft>
                  <a:buNone/>
                </a:pPr>
                <a14:m>
                  <m:oMath xmlns:m="http://schemas.openxmlformats.org/officeDocument/2006/math">
                    <m:acc>
                      <m:accPr>
                        <m:chr m:val="̇"/>
                        <m:ctrlPr>
                          <a:rPr lang="en-US" altLang="en-US" sz="2000" i="1" smtClean="0">
                            <a:latin typeface="Cambria Math" panose="02040503050406030204" pitchFamily="18" charset="0"/>
                          </a:rPr>
                        </m:ctrlPr>
                      </m:accPr>
                      <m:e>
                        <m:r>
                          <a:rPr lang="en-US" altLang="en-US" sz="2000" b="0" i="1" smtClean="0">
                            <a:latin typeface="Cambria Math" panose="02040503050406030204" pitchFamily="18" charset="0"/>
                          </a:rPr>
                          <m:t>𝑥</m:t>
                        </m:r>
                      </m:e>
                    </m:acc>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𝐴</m:t>
                        </m:r>
                      </m:e>
                      <m:sub>
                        <m:r>
                          <a:rPr lang="en-US" altLang="en-US" sz="2000" b="0" i="1" smtClean="0">
                            <a:latin typeface="Cambria Math" panose="02040503050406030204" pitchFamily="18" charset="0"/>
                          </a:rPr>
                          <m:t>0</m:t>
                        </m:r>
                      </m:sub>
                    </m:sSub>
                    <m:r>
                      <a:rPr lang="en-US" altLang="en-US" sz="2000" b="0" i="1" smtClean="0">
                        <a:latin typeface="Cambria Math" panose="02040503050406030204" pitchFamily="18" charset="0"/>
                      </a:rPr>
                      <m:t>𝑥</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𝐴</m:t>
                        </m:r>
                      </m:e>
                      <m:sub>
                        <m:r>
                          <a:rPr lang="en-US" altLang="en-US" sz="2000" b="0" i="1" smtClean="0">
                            <a:latin typeface="Cambria Math" panose="02040503050406030204" pitchFamily="18" charset="0"/>
                          </a:rPr>
                          <m:t>1</m:t>
                        </m:r>
                      </m:sub>
                    </m:sSub>
                    <m:r>
                      <a:rPr lang="en-US" altLang="en-US" sz="2000" b="0" i="1" smtClean="0">
                        <a:latin typeface="Cambria Math" panose="02040503050406030204" pitchFamily="18" charset="0"/>
                      </a:rPr>
                      <m:t>𝑥</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𝜏</m:t>
                        </m:r>
                      </m:e>
                    </m:d>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𝐵𝑤</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oMath>
                </a14:m>
                <a:r>
                  <a:rPr lang="en-US" altLang="en-US" sz="2000" b="0" dirty="0"/>
                  <a:t>,</a:t>
                </a:r>
                <a:br>
                  <a:rPr lang="en-US" altLang="en-US" sz="2000" b="0" dirty="0"/>
                </a:br>
                <a14:m>
                  <m:oMath xmlns:m="http://schemas.openxmlformats.org/officeDocument/2006/math">
                    <m:r>
                      <a:rPr lang="en-US" altLang="en-US" sz="2000" b="0" i="1" smtClean="0">
                        <a:latin typeface="Cambria Math" panose="02040503050406030204" pitchFamily="18" charset="0"/>
                      </a:rPr>
                      <m:t>𝑧</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𝐶</m:t>
                        </m:r>
                      </m:e>
                      <m:sub>
                        <m:r>
                          <a:rPr lang="en-US" altLang="en-US" sz="2000" b="0" i="1" smtClean="0">
                            <a:latin typeface="Cambria Math" panose="02040503050406030204" pitchFamily="18" charset="0"/>
                          </a:rPr>
                          <m:t>1</m:t>
                        </m:r>
                      </m:sub>
                    </m:sSub>
                    <m:r>
                      <a:rPr lang="en-US" altLang="en-US" sz="2000" b="0" i="1" smtClean="0">
                        <a:latin typeface="Cambria Math" panose="02040503050406030204" pitchFamily="18" charset="0"/>
                      </a:rPr>
                      <m:t>𝑥</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𝑦</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𝐶</m:t>
                        </m:r>
                      </m:e>
                      <m:sub>
                        <m:r>
                          <a:rPr lang="en-US" altLang="en-US" sz="2000" b="0" i="1" smtClean="0">
                            <a:latin typeface="Cambria Math" panose="02040503050406030204" pitchFamily="18" charset="0"/>
                          </a:rPr>
                          <m:t>2</m:t>
                        </m:r>
                      </m:sub>
                    </m:sSub>
                    <m:r>
                      <a:rPr lang="en-US" altLang="en-US" sz="2000" b="0" i="1" smtClean="0">
                        <a:latin typeface="Cambria Math" panose="02040503050406030204" pitchFamily="18" charset="0"/>
                      </a:rPr>
                      <m:t>𝑥</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oMath>
                </a14:m>
                <a:r>
                  <a:rPr lang="en-US" altLang="en-US" sz="2000" dirty="0"/>
                  <a:t>.</a:t>
                </a:r>
              </a:p>
              <a:p>
                <a:pPr>
                  <a:spcBef>
                    <a:spcPts val="0"/>
                  </a:spcBef>
                  <a:spcAft>
                    <a:spcPts val="1200"/>
                  </a:spcAft>
                </a:pPr>
                <a:r>
                  <a:rPr lang="en-US" altLang="en-US" sz="2000" dirty="0"/>
                  <a:t>The SOS observer for above system can be written as,</a:t>
                </a:r>
                <a:endParaRPr lang="en-US" sz="2000" i="1" dirty="0">
                  <a:latin typeface="Cambria Math" panose="02040503050406030204" pitchFamily="18" charset="0"/>
                </a:endParaRPr>
              </a:p>
              <a:p>
                <a:pPr marL="0" indent="0" algn="ctr">
                  <a:spcBef>
                    <a:spcPts val="0"/>
                  </a:spcBef>
                  <a:spcAft>
                    <a:spcPts val="1200"/>
                  </a:spcAft>
                  <a:buNone/>
                </a:pPr>
                <a14:m>
                  <m:oMathPara xmlns:m="http://schemas.openxmlformats.org/officeDocument/2006/math">
                    <m:oMathParaPr>
                      <m:jc m:val="center"/>
                    </m:oMathParaPr>
                    <m:oMath xmlns:m="http://schemas.openxmlformats.org/officeDocument/2006/math">
                      <m:acc>
                        <m:accPr>
                          <m:chr m:val="̇"/>
                          <m:ctrlPr>
                            <a:rPr lang="en-US" sz="2000" i="1">
                              <a:latin typeface="Cambria Math" panose="02040503050406030204" pitchFamily="18" charset="0"/>
                            </a:rPr>
                          </m:ctrlPr>
                        </m:acc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acc>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0</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1</m:t>
                          </m:r>
                        </m:sub>
                      </m:sSub>
                      <m:acc>
                        <m:accPr>
                          <m:chr m:val="̂"/>
                          <m:ctrlPr>
                            <a:rPr lang="en-US" sz="2000" i="1">
                              <a:latin typeface="Cambria Math" panose="02040503050406030204" pitchFamily="18" charset="0"/>
                            </a:rPr>
                          </m:ctrlPr>
                        </m:accPr>
                        <m:e>
                          <m:r>
                            <a:rPr lang="en-US" altLang="en-US" sz="2000" i="1">
                              <a:latin typeface="Cambria Math" panose="02040503050406030204" pitchFamily="18" charset="0"/>
                            </a:rPr>
                            <m:t>𝜑</m:t>
                          </m:r>
                        </m:e>
                      </m:acc>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𝜏</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2</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r>
                            <a:rPr lang="en-US" sz="2000" i="1">
                              <a:latin typeface="Cambria Math" panose="02040503050406030204" pitchFamily="18" charset="0"/>
                            </a:rPr>
                            <m:t>𝑦</m:t>
                          </m:r>
                          <m:d>
                            <m:dPr>
                              <m:ctrlPr>
                                <a:rPr lang="en-US" sz="2000" i="1">
                                  <a:latin typeface="Cambria Math" panose="02040503050406030204" pitchFamily="18" charset="0"/>
                                </a:rPr>
                              </m:ctrlPr>
                            </m:dPr>
                            <m:e>
                              <m:r>
                                <a:rPr lang="en-US" sz="2000" i="1">
                                  <a:latin typeface="Cambria Math" panose="02040503050406030204" pitchFamily="18" charset="0"/>
                                </a:rPr>
                                <m:t>𝑡</m:t>
                              </m:r>
                            </m:e>
                          </m:d>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2</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2</m:t>
                              </m:r>
                            </m:sub>
                          </m:sSub>
                          <m:acc>
                            <m:accPr>
                              <m:chr m:val="̂"/>
                              <m:ctrlPr>
                                <a:rPr lang="en-US" sz="2000" i="1">
                                  <a:latin typeface="Cambria Math" panose="02040503050406030204" pitchFamily="18" charset="0"/>
                                </a:rPr>
                              </m:ctrlPr>
                            </m:accPr>
                            <m:e>
                              <m:r>
                                <a:rPr lang="en-US" altLang="en-US" sz="2000" i="1">
                                  <a:latin typeface="Cambria Math" panose="02040503050406030204" pitchFamily="18" charset="0"/>
                                </a:rPr>
                                <m:t>𝜑</m:t>
                              </m:r>
                            </m:e>
                          </m:acc>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𝜏</m:t>
                              </m:r>
                            </m:e>
                          </m:d>
                          <m:r>
                            <a:rPr lang="en-US" sz="2000" i="1">
                              <a:latin typeface="Cambria Math" panose="02040503050406030204" pitchFamily="18" charset="0"/>
                            </a:rPr>
                            <m:t>−</m:t>
                          </m:r>
                          <m:r>
                            <a:rPr lang="en-US" sz="2000" i="1">
                              <a:latin typeface="Cambria Math" panose="02040503050406030204" pitchFamily="18" charset="0"/>
                            </a:rPr>
                            <m:t>𝑦</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𝜏</m:t>
                              </m:r>
                            </m:e>
                          </m:d>
                        </m:e>
                      </m:d>
                    </m:oMath>
                  </m:oMathPara>
                </a14:m>
                <a:br>
                  <a:rPr lang="en-US" sz="2000" dirty="0">
                    <a:ea typeface="Cambria Math" panose="02040503050406030204" pitchFamily="18" charset="0"/>
                  </a:rPr>
                </a:br>
                <a14:m>
                  <m:oMath xmlns:m="http://schemas.openxmlformats.org/officeDocument/2006/math">
                    <m:r>
                      <a:rPr lang="en-US" sz="2000" i="1">
                        <a:latin typeface="Cambria Math" panose="02040503050406030204" pitchFamily="18" charset="0"/>
                      </a:rPr>
                      <m:t>+</m:t>
                    </m:r>
                    <m:nary>
                      <m:naryPr>
                        <m:ctrlPr>
                          <a:rPr lang="en-US" sz="2000" i="1">
                            <a:latin typeface="Cambria Math" panose="02040503050406030204" pitchFamily="18" charset="0"/>
                          </a:rPr>
                        </m:ctrlPr>
                      </m:naryPr>
                      <m:sub>
                        <m:r>
                          <m:rPr>
                            <m:brk m:alnAt="23"/>
                          </m:rP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𝜏</m:t>
                        </m:r>
                      </m:sub>
                      <m:sup>
                        <m:r>
                          <a:rPr lang="en-US" sz="2000" i="1">
                            <a:latin typeface="Cambria Math" panose="02040503050406030204" pitchFamily="18" charset="0"/>
                          </a:rPr>
                          <m:t>0</m:t>
                        </m:r>
                      </m:sup>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3</m:t>
                            </m:r>
                          </m:sub>
                        </m:sSub>
                        <m:d>
                          <m:dPr>
                            <m:ctrlPr>
                              <a:rPr lang="en-US" sz="2000" i="1">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𝜃</m:t>
                            </m:r>
                          </m:e>
                        </m:d>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2</m:t>
                                </m:r>
                              </m:sub>
                            </m:sSub>
                            <m:acc>
                              <m:accPr>
                                <m:chr m:val="̂"/>
                                <m:ctrlPr>
                                  <a:rPr lang="en-US" sz="2000" i="1">
                                    <a:latin typeface="Cambria Math" panose="02040503050406030204" pitchFamily="18" charset="0"/>
                                  </a:rPr>
                                </m:ctrlPr>
                              </m:accPr>
                              <m:e>
                                <m:r>
                                  <a:rPr lang="en-US" altLang="en-US" sz="2000" i="1">
                                    <a:latin typeface="Cambria Math" panose="02040503050406030204" pitchFamily="18" charset="0"/>
                                  </a:rPr>
                                  <m:t>𝜑</m:t>
                                </m:r>
                              </m:e>
                            </m:acc>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e>
                            </m:d>
                            <m:r>
                              <a:rPr lang="en-US" sz="2000" i="1">
                                <a:latin typeface="Cambria Math" panose="02040503050406030204" pitchFamily="18" charset="0"/>
                              </a:rPr>
                              <m:t>−</m:t>
                            </m:r>
                            <m:r>
                              <a:rPr lang="en-US" sz="2000" i="1">
                                <a:latin typeface="Cambria Math" panose="02040503050406030204" pitchFamily="18" charset="0"/>
                              </a:rPr>
                              <m:t>𝑦</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e>
                        </m:d>
                        <m:r>
                          <a:rPr lang="en-US" sz="2000" i="1">
                            <a:latin typeface="Cambria Math" panose="02040503050406030204" pitchFamily="18" charset="0"/>
                          </a:rPr>
                          <m:t>𝑑</m:t>
                        </m:r>
                        <m:r>
                          <a:rPr lang="en-US" sz="2000" i="1">
                            <a:latin typeface="Cambria Math" panose="02040503050406030204" pitchFamily="18" charset="0"/>
                            <a:ea typeface="Cambria Math" panose="02040503050406030204" pitchFamily="18" charset="0"/>
                          </a:rPr>
                          <m:t>𝜃</m:t>
                        </m:r>
                      </m:e>
                    </m:nary>
                  </m:oMath>
                </a14:m>
                <a:r>
                  <a:rPr lang="en-US" sz="2000" dirty="0"/>
                  <a:t>,</a:t>
                </a:r>
              </a:p>
              <a:p>
                <a:pPr marL="0" indent="0" algn="ctr">
                  <a:spcBef>
                    <a:spcPts val="0"/>
                  </a:spcBef>
                  <a:spcAft>
                    <a:spcPts val="600"/>
                  </a:spcAft>
                  <a:buNone/>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rPr>
                            <m:t>𝑡</m:t>
                          </m:r>
                        </m:sub>
                      </m:sSub>
                      <m:acc>
                        <m:accPr>
                          <m:chr m:val="̂"/>
                          <m:ctrlPr>
                            <a:rPr lang="en-US" sz="2000" i="1">
                              <a:latin typeface="Cambria Math" panose="02040503050406030204" pitchFamily="18" charset="0"/>
                            </a:rPr>
                          </m:ctrlPr>
                        </m:accPr>
                        <m:e>
                          <m:r>
                            <a:rPr lang="en-US" altLang="en-US" sz="2000" i="1">
                              <a:latin typeface="Cambria Math" panose="02040503050406030204" pitchFamily="18" charset="0"/>
                            </a:rPr>
                            <m:t>𝜑</m:t>
                          </m:r>
                        </m:e>
                      </m:acc>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𝑠</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rPr>
                            <m:t>𝑠</m:t>
                          </m:r>
                        </m:sub>
                      </m:sSub>
                      <m:acc>
                        <m:accPr>
                          <m:chr m:val="̂"/>
                          <m:ctrlPr>
                            <a:rPr lang="en-US" sz="2000" i="1">
                              <a:latin typeface="Cambria Math" panose="02040503050406030204" pitchFamily="18" charset="0"/>
                            </a:rPr>
                          </m:ctrlPr>
                        </m:accPr>
                        <m:e>
                          <m:r>
                            <a:rPr lang="en-US" altLang="en-US" sz="2000" i="1">
                              <a:latin typeface="Cambria Math" panose="02040503050406030204" pitchFamily="18" charset="0"/>
                            </a:rPr>
                            <m:t>𝜑</m:t>
                          </m:r>
                        </m:e>
                      </m:acc>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4</m:t>
                          </m:r>
                        </m:sub>
                      </m:sSub>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2</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m:t>
                          </m:r>
                          <m:r>
                            <a:rPr lang="en-US" sz="2000" i="1">
                              <a:latin typeface="Cambria Math" panose="02040503050406030204" pitchFamily="18" charset="0"/>
                            </a:rPr>
                            <m:t>𝑦</m:t>
                          </m:r>
                          <m:d>
                            <m:dPr>
                              <m:ctrlPr>
                                <a:rPr lang="en-US" sz="2000" i="1">
                                  <a:latin typeface="Cambria Math" panose="02040503050406030204" pitchFamily="18" charset="0"/>
                                </a:rPr>
                              </m:ctrlPr>
                            </m:dPr>
                            <m:e>
                              <m:r>
                                <a:rPr lang="en-US" sz="2000" i="1">
                                  <a:latin typeface="Cambria Math" panose="02040503050406030204" pitchFamily="18" charset="0"/>
                                </a:rPr>
                                <m:t>𝑡</m:t>
                              </m:r>
                            </m:e>
                          </m:d>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5</m:t>
                          </m:r>
                        </m:sub>
                      </m:sSub>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2</m:t>
                              </m:r>
                            </m:sub>
                          </m:sSub>
                          <m:acc>
                            <m:accPr>
                              <m:chr m:val="̂"/>
                              <m:ctrlPr>
                                <a:rPr lang="en-US" sz="2000" i="1">
                                  <a:latin typeface="Cambria Math" panose="02040503050406030204" pitchFamily="18" charset="0"/>
                                </a:rPr>
                              </m:ctrlPr>
                            </m:accPr>
                            <m:e>
                              <m:r>
                                <a:rPr lang="en-US" altLang="en-US" sz="2000" i="1">
                                  <a:latin typeface="Cambria Math" panose="02040503050406030204" pitchFamily="18" charset="0"/>
                                </a:rPr>
                                <m:t>𝜑</m:t>
                              </m:r>
                            </m:e>
                          </m:acc>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𝜏</m:t>
                              </m:r>
                            </m:e>
                          </m:d>
                          <m:r>
                            <a:rPr lang="en-US" sz="2000" i="1">
                              <a:latin typeface="Cambria Math" panose="02040503050406030204" pitchFamily="18" charset="0"/>
                            </a:rPr>
                            <m:t>−</m:t>
                          </m:r>
                          <m:r>
                            <a:rPr lang="en-US" sz="2000" i="1">
                              <a:latin typeface="Cambria Math" panose="02040503050406030204" pitchFamily="18" charset="0"/>
                            </a:rPr>
                            <m:t>𝑦</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𝜏</m:t>
                              </m:r>
                            </m:e>
                          </m:d>
                        </m:e>
                      </m:d>
                    </m:oMath>
                  </m:oMathPara>
                </a14:m>
                <a:br>
                  <a:rPr lang="en-US" sz="2000" dirty="0">
                    <a:ea typeface="Cambria Math" panose="02040503050406030204" pitchFamily="18" charset="0"/>
                  </a:rPr>
                </a:b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6</m:t>
                        </m:r>
                      </m:sub>
                    </m:sSub>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2</m:t>
                            </m:r>
                          </m:sub>
                        </m:sSub>
                        <m:acc>
                          <m:accPr>
                            <m:chr m:val="̂"/>
                            <m:ctrlPr>
                              <a:rPr lang="en-US" sz="2000" i="1">
                                <a:latin typeface="Cambria Math" panose="02040503050406030204" pitchFamily="18" charset="0"/>
                              </a:rPr>
                            </m:ctrlPr>
                          </m:accPr>
                          <m:e>
                            <m:r>
                              <a:rPr lang="en-US" altLang="en-US" sz="2000" i="1">
                                <a:latin typeface="Cambria Math" panose="02040503050406030204" pitchFamily="18" charset="0"/>
                              </a:rPr>
                              <m:t>𝜑</m:t>
                            </m:r>
                          </m:e>
                        </m:acc>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rPr>
                              <m:t>𝑠</m:t>
                            </m:r>
                          </m:e>
                        </m:d>
                        <m:r>
                          <a:rPr lang="en-US" sz="2000" i="1">
                            <a:latin typeface="Cambria Math" panose="02040503050406030204" pitchFamily="18" charset="0"/>
                          </a:rPr>
                          <m:t>−</m:t>
                        </m:r>
                        <m:r>
                          <a:rPr lang="en-US" sz="2000" i="1">
                            <a:latin typeface="Cambria Math" panose="02040503050406030204" pitchFamily="18" charset="0"/>
                          </a:rPr>
                          <m:t>𝑦</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rPr>
                              <m:t>𝑠</m:t>
                            </m:r>
                          </m:e>
                        </m:d>
                      </m:e>
                    </m:d>
                    <m:r>
                      <a:rPr lang="en-US" sz="2000" i="1">
                        <a:latin typeface="Cambria Math" panose="02040503050406030204" pitchFamily="18" charset="0"/>
                      </a:rPr>
                      <m:t>+</m:t>
                    </m:r>
                    <m:nary>
                      <m:naryPr>
                        <m:ctrlPr>
                          <a:rPr lang="en-US" sz="2000" i="1">
                            <a:latin typeface="Cambria Math" panose="02040503050406030204" pitchFamily="18" charset="0"/>
                          </a:rPr>
                        </m:ctrlPr>
                      </m:naryPr>
                      <m:sub>
                        <m:r>
                          <m:rPr>
                            <m:brk m:alnAt="23"/>
                          </m:rP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𝜏</m:t>
                        </m:r>
                      </m:sub>
                      <m:sup>
                        <m:r>
                          <a:rPr lang="en-US" sz="2000" i="1">
                            <a:latin typeface="Cambria Math" panose="02040503050406030204" pitchFamily="18" charset="0"/>
                          </a:rPr>
                          <m:t>0</m:t>
                        </m:r>
                      </m:sup>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7</m:t>
                            </m:r>
                          </m:sub>
                        </m:sSub>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2</m:t>
                                </m:r>
                              </m:sub>
                            </m:sSub>
                            <m:acc>
                              <m:accPr>
                                <m:chr m:val="̂"/>
                                <m:ctrlPr>
                                  <a:rPr lang="en-US" sz="2000" i="1">
                                    <a:latin typeface="Cambria Math" panose="02040503050406030204" pitchFamily="18" charset="0"/>
                                  </a:rPr>
                                </m:ctrlPr>
                              </m:accPr>
                              <m:e>
                                <m:r>
                                  <a:rPr lang="en-US" altLang="en-US" sz="2000" i="1">
                                    <a:latin typeface="Cambria Math" panose="02040503050406030204" pitchFamily="18" charset="0"/>
                                  </a:rPr>
                                  <m:t>𝜑</m:t>
                                </m:r>
                              </m:e>
                            </m:acc>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𝜃</m:t>
                                </m:r>
                              </m:e>
                            </m:d>
                            <m:r>
                              <a:rPr lang="en-US" sz="2000" i="1">
                                <a:latin typeface="Cambria Math" panose="02040503050406030204" pitchFamily="18" charset="0"/>
                              </a:rPr>
                              <m:t>−</m:t>
                            </m:r>
                            <m:r>
                              <a:rPr lang="en-US" sz="2000" i="1">
                                <a:latin typeface="Cambria Math" panose="02040503050406030204" pitchFamily="18" charset="0"/>
                              </a:rPr>
                              <m:t>𝑦</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𝜃</m:t>
                                </m:r>
                              </m:e>
                            </m:d>
                          </m:e>
                        </m:d>
                        <m:r>
                          <a:rPr lang="en-US" sz="2000" i="1">
                            <a:latin typeface="Cambria Math" panose="02040503050406030204" pitchFamily="18" charset="0"/>
                          </a:rPr>
                          <m:t>𝑑</m:t>
                        </m:r>
                        <m:r>
                          <a:rPr lang="en-US" sz="2000" i="1">
                            <a:latin typeface="Cambria Math" panose="02040503050406030204" pitchFamily="18" charset="0"/>
                            <a:ea typeface="Cambria Math" panose="02040503050406030204" pitchFamily="18" charset="0"/>
                          </a:rPr>
                          <m:t>𝜃</m:t>
                        </m:r>
                      </m:e>
                    </m:nary>
                  </m:oMath>
                </a14:m>
                <a:r>
                  <a:rPr lang="en-US" sz="2000" dirty="0"/>
                  <a:t>.</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799"/>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2D032F17-7271-445D-ABF0-2A0BB22EB714}"/>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21</a:t>
            </a:fld>
            <a:endParaRPr lang="en-US" altLang="en-US" dirty="0"/>
          </a:p>
        </p:txBody>
      </p:sp>
    </p:spTree>
    <p:extLst>
      <p:ext uri="{BB962C8B-B14F-4D97-AF65-F5344CB8AC3E}">
        <p14:creationId xmlns:p14="http://schemas.microsoft.com/office/powerpoint/2010/main" val="3309475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for TDS using SOS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14:m>
                  <m:oMath xmlns:m="http://schemas.openxmlformats.org/officeDocument/2006/math">
                    <m:r>
                      <a:rPr lang="en-US" altLang="en-US" sz="2000" i="1">
                        <a:latin typeface="Cambria Math" panose="02040503050406030204" pitchFamily="18" charset="0"/>
                      </a:rPr>
                      <m:t>𝓛</m:t>
                    </m:r>
                    <m:r>
                      <a:rPr lang="en-US" altLang="en-US" sz="2000" b="0" i="1" smtClean="0">
                        <a:latin typeface="Cambria Math" panose="02040503050406030204" pitchFamily="18" charset="0"/>
                      </a:rPr>
                      <m:t>,  </m:t>
                    </m:r>
                    <m:r>
                      <a:rPr lang="en-US" altLang="en-US" sz="2000" i="1">
                        <a:latin typeface="Cambria Math" panose="02040503050406030204" pitchFamily="18" charset="0"/>
                      </a:rPr>
                      <m:t>𝓟</m:t>
                    </m:r>
                  </m:oMath>
                </a14:m>
                <a:r>
                  <a:rPr lang="en-US" sz="2000" dirty="0"/>
                  <a:t> and </a:t>
                </a:r>
                <a14:m>
                  <m:oMath xmlns:m="http://schemas.openxmlformats.org/officeDocument/2006/math">
                    <m:r>
                      <a:rPr lang="en-US" altLang="en-US" sz="2000" i="1">
                        <a:latin typeface="Cambria Math" panose="02040503050406030204" pitchFamily="18" charset="0"/>
                      </a:rPr>
                      <m:t>𝓩</m:t>
                    </m:r>
                  </m:oMath>
                </a14:m>
                <a:r>
                  <a:rPr lang="en-US" sz="2000" dirty="0"/>
                  <a:t> are </a:t>
                </a:r>
                <a:r>
                  <a:rPr lang="en-US" altLang="en-US" sz="2000" dirty="0"/>
                  <a:t>Parameterized </a:t>
                </a:r>
                <a:r>
                  <a:rPr lang="en-US" sz="2000" dirty="0"/>
                  <a:t>such that </a:t>
                </a:r>
                <a14:m>
                  <m:oMath xmlns:m="http://schemas.openxmlformats.org/officeDocument/2006/math">
                    <m:r>
                      <a:rPr lang="en-US" altLang="en-US" sz="2000" i="1">
                        <a:latin typeface="Cambria Math" panose="02040503050406030204" pitchFamily="18" charset="0"/>
                      </a:rPr>
                      <m:t>𝓛</m:t>
                    </m:r>
                    <m:r>
                      <a:rPr lang="en-US" altLang="en-US" sz="2000" b="0" i="1" smtClean="0">
                        <a:latin typeface="Cambria Math" panose="02040503050406030204" pitchFamily="18" charset="0"/>
                      </a:rPr>
                      <m:t>=</m:t>
                    </m:r>
                    <m:sSup>
                      <m:sSupPr>
                        <m:ctrlPr>
                          <a:rPr lang="en-US" altLang="en-US" sz="2000" b="0" i="1" smtClean="0">
                            <a:latin typeface="Cambria Math" panose="02040503050406030204" pitchFamily="18" charset="0"/>
                          </a:rPr>
                        </m:ctrlPr>
                      </m:sSupPr>
                      <m:e>
                        <m:r>
                          <a:rPr lang="en-US" altLang="en-US" sz="2000" i="1">
                            <a:latin typeface="Cambria Math" panose="02040503050406030204" pitchFamily="18" charset="0"/>
                          </a:rPr>
                          <m:t>𝓟</m:t>
                        </m:r>
                      </m:e>
                      <m:sup>
                        <m:r>
                          <a:rPr lang="en-US" altLang="en-US" sz="2000" b="0" i="1" smtClean="0">
                            <a:latin typeface="Cambria Math" panose="02040503050406030204" pitchFamily="18" charset="0"/>
                          </a:rPr>
                          <m:t>−1</m:t>
                        </m:r>
                      </m:sup>
                    </m:sSup>
                    <m:r>
                      <a:rPr lang="en-US" altLang="en-US" sz="2000" i="1">
                        <a:latin typeface="Cambria Math" panose="02040503050406030204" pitchFamily="18" charset="0"/>
                      </a:rPr>
                      <m:t>𝓩</m:t>
                    </m:r>
                  </m:oMath>
                </a14:m>
                <a:r>
                  <a:rPr lang="en-US" sz="2000" dirty="0"/>
                  <a:t>,</a:t>
                </a:r>
              </a:p>
              <a:p>
                <a:pPr marL="457200" lvl="1" indent="0" algn="ctr">
                  <a:spcBef>
                    <a:spcPts val="1200"/>
                  </a:spcBef>
                  <a:spcAft>
                    <a:spcPts val="1200"/>
                  </a:spcAft>
                  <a:buNone/>
                </a:pPr>
                <a14:m>
                  <m:oMath xmlns:m="http://schemas.openxmlformats.org/officeDocument/2006/math">
                    <m:d>
                      <m:dPr>
                        <m:ctrlPr>
                          <a:rPr lang="en-US" altLang="en-US" sz="1900" b="0" i="1" smtClean="0">
                            <a:latin typeface="Cambria Math" panose="02040503050406030204" pitchFamily="18" charset="0"/>
                          </a:rPr>
                        </m:ctrlPr>
                      </m:dPr>
                      <m:e>
                        <m:r>
                          <a:rPr lang="en-US" altLang="en-US" sz="1900" i="1">
                            <a:latin typeface="Cambria Math" panose="02040503050406030204" pitchFamily="18" charset="0"/>
                          </a:rPr>
                          <m:t>𝓟</m:t>
                        </m:r>
                        <m:r>
                          <a:rPr lang="en-US" altLang="en-US" sz="1900" b="0" i="1" smtClean="0">
                            <a:latin typeface="Cambria Math" panose="02040503050406030204" pitchFamily="18" charset="0"/>
                          </a:rPr>
                          <m:t>𝑦</m:t>
                        </m:r>
                      </m:e>
                    </m:d>
                    <m:r>
                      <a:rPr lang="en-US" altLang="en-US" sz="1900" b="0" i="1" smtClean="0">
                        <a:latin typeface="Cambria Math" panose="02040503050406030204" pitchFamily="18" charset="0"/>
                      </a:rPr>
                      <m:t>(</m:t>
                    </m:r>
                    <m:r>
                      <a:rPr lang="en-US" altLang="en-US" sz="1900" b="0" i="1" smtClean="0">
                        <a:latin typeface="Cambria Math" panose="02040503050406030204" pitchFamily="18" charset="0"/>
                      </a:rPr>
                      <m:t>𝑠</m:t>
                    </m:r>
                    <m:r>
                      <a:rPr lang="en-US" altLang="en-US" sz="1900" b="0" i="1" smtClean="0">
                        <a:latin typeface="Cambria Math" panose="02040503050406030204" pitchFamily="18" charset="0"/>
                      </a:rPr>
                      <m:t>)</m:t>
                    </m:r>
                    <m:r>
                      <a:rPr lang="en-US" altLang="en-US" sz="1900" b="0" i="0" smtClean="0">
                        <a:latin typeface="Cambria Math" panose="02040503050406030204" pitchFamily="18" charset="0"/>
                      </a:rPr>
                      <m:t>= </m:t>
                    </m:r>
                    <m:d>
                      <m:dPr>
                        <m:begChr m:val="["/>
                        <m:endChr m:val="]"/>
                        <m:ctrlPr>
                          <a:rPr lang="en-US" altLang="en-US" sz="1900" b="0" i="1" smtClean="0">
                            <a:latin typeface="Cambria Math" panose="02040503050406030204" pitchFamily="18" charset="0"/>
                          </a:rPr>
                        </m:ctrlPr>
                      </m:dPr>
                      <m:e>
                        <m:m>
                          <m:mPr>
                            <m:mcs>
                              <m:mc>
                                <m:mcPr>
                                  <m:count m:val="1"/>
                                  <m:mcJc m:val="center"/>
                                </m:mcPr>
                              </m:mc>
                            </m:mcs>
                            <m:ctrlPr>
                              <a:rPr lang="en-US" altLang="en-US" sz="1900" b="0" i="1" smtClean="0">
                                <a:latin typeface="Cambria Math" panose="02040503050406030204" pitchFamily="18" charset="0"/>
                              </a:rPr>
                            </m:ctrlPr>
                          </m:mPr>
                          <m:mr>
                            <m:e>
                              <m:r>
                                <m:rPr>
                                  <m:brk m:alnAt="7"/>
                                </m:rPr>
                                <a:rPr lang="en-US" altLang="en-US" sz="1900" b="0" i="1" smtClean="0">
                                  <a:latin typeface="Cambria Math" panose="02040503050406030204" pitchFamily="18" charset="0"/>
                                </a:rPr>
                                <m:t>𝑃</m:t>
                              </m:r>
                              <m:sSub>
                                <m:sSubPr>
                                  <m:ctrlPr>
                                    <a:rPr lang="en-US" altLang="en-US" sz="1900" b="0" i="1" smtClean="0">
                                      <a:latin typeface="Cambria Math" panose="02040503050406030204" pitchFamily="18" charset="0"/>
                                    </a:rPr>
                                  </m:ctrlPr>
                                </m:sSubPr>
                                <m:e>
                                  <m:r>
                                    <a:rPr lang="en-US" altLang="en-US" sz="1900" b="0" i="1" smtClean="0">
                                      <a:latin typeface="Cambria Math" panose="02040503050406030204" pitchFamily="18" charset="0"/>
                                    </a:rPr>
                                    <m:t>𝑦</m:t>
                                  </m:r>
                                </m:e>
                                <m:sub>
                                  <m:r>
                                    <a:rPr lang="en-US" altLang="en-US" sz="1900" b="0" i="1" smtClean="0">
                                      <a:latin typeface="Cambria Math" panose="02040503050406030204" pitchFamily="18" charset="0"/>
                                    </a:rPr>
                                    <m:t>1</m:t>
                                  </m:r>
                                </m:sub>
                              </m:sSub>
                              <m:r>
                                <m:rPr>
                                  <m:brk m:alnAt="7"/>
                                </m:rPr>
                                <a:rPr lang="en-US" altLang="en-US" sz="1900" b="0" i="1" smtClean="0">
                                  <a:latin typeface="Cambria Math" panose="02040503050406030204" pitchFamily="18" charset="0"/>
                                </a:rPr>
                                <m:t>+</m:t>
                              </m:r>
                              <m:nary>
                                <m:naryPr>
                                  <m:ctrlPr>
                                    <a:rPr lang="en-US" altLang="en-US" sz="1900" b="0" i="1" smtClean="0">
                                      <a:latin typeface="Cambria Math" panose="02040503050406030204" pitchFamily="18" charset="0"/>
                                    </a:rPr>
                                  </m:ctrlPr>
                                </m:naryPr>
                                <m:sub>
                                  <m:r>
                                    <m:rPr>
                                      <m:brk m:alnAt="23"/>
                                    </m:rPr>
                                    <a:rPr lang="en-US" altLang="en-US" sz="1900" b="0" i="1" smtClean="0">
                                      <a:latin typeface="Cambria Math" panose="02040503050406030204" pitchFamily="18" charset="0"/>
                                    </a:rPr>
                                    <m:t>−</m:t>
                                  </m:r>
                                  <m:r>
                                    <a:rPr lang="en-US" altLang="en-US" sz="1900" b="0" i="1" smtClean="0">
                                      <a:latin typeface="Cambria Math" panose="02040503050406030204" pitchFamily="18" charset="0"/>
                                      <a:ea typeface="Cambria Math" panose="02040503050406030204" pitchFamily="18" charset="0"/>
                                    </a:rPr>
                                    <m:t>𝜏</m:t>
                                  </m:r>
                                </m:sub>
                                <m:sup>
                                  <m:r>
                                    <a:rPr lang="en-US" altLang="en-US" sz="1900" b="0" i="1" smtClean="0">
                                      <a:latin typeface="Cambria Math" panose="02040503050406030204" pitchFamily="18" charset="0"/>
                                    </a:rPr>
                                    <m:t>0</m:t>
                                  </m:r>
                                </m:sup>
                                <m:e>
                                  <m:r>
                                    <a:rPr lang="en-US" altLang="en-US" sz="1900" b="0" i="1" smtClean="0">
                                      <a:latin typeface="Cambria Math" panose="02040503050406030204" pitchFamily="18" charset="0"/>
                                    </a:rPr>
                                    <m:t>𝑄</m:t>
                                  </m:r>
                                  <m:d>
                                    <m:dPr>
                                      <m:ctrlPr>
                                        <a:rPr lang="en-US" altLang="en-US" sz="1900" b="0" i="1" smtClean="0">
                                          <a:latin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𝜃</m:t>
                                      </m:r>
                                    </m:e>
                                  </m:d>
                                  <m:sSub>
                                    <m:sSubPr>
                                      <m:ctrlPr>
                                        <a:rPr lang="en-US" altLang="en-US" sz="1900" b="0" i="1" smtClean="0">
                                          <a:latin typeface="Cambria Math" panose="02040503050406030204" pitchFamily="18" charset="0"/>
                                        </a:rPr>
                                      </m:ctrlPr>
                                    </m:sSubPr>
                                    <m:e>
                                      <m:r>
                                        <a:rPr lang="en-US" altLang="en-US" sz="1900" b="0" i="1" smtClean="0">
                                          <a:latin typeface="Cambria Math" panose="02040503050406030204" pitchFamily="18" charset="0"/>
                                        </a:rPr>
                                        <m:t>𝑦</m:t>
                                      </m:r>
                                    </m:e>
                                    <m:sub>
                                      <m:r>
                                        <a:rPr lang="en-US" altLang="en-US" sz="1900" b="0" i="1" smtClean="0">
                                          <a:latin typeface="Cambria Math" panose="02040503050406030204" pitchFamily="18" charset="0"/>
                                        </a:rPr>
                                        <m:t>2</m:t>
                                      </m:r>
                                    </m:sub>
                                  </m:sSub>
                                  <m:d>
                                    <m:dPr>
                                      <m:ctrlPr>
                                        <a:rPr lang="en-US" altLang="en-US" sz="1900" b="0" i="1" smtClean="0">
                                          <a:latin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𝜃</m:t>
                                      </m:r>
                                    </m:e>
                                  </m:d>
                                  <m:r>
                                    <a:rPr lang="en-US" altLang="en-US" sz="1900" b="0" i="1" smtClean="0">
                                      <a:latin typeface="Cambria Math" panose="02040503050406030204" pitchFamily="18" charset="0"/>
                                    </a:rPr>
                                    <m:t>𝑑</m:t>
                                  </m:r>
                                  <m:r>
                                    <a:rPr lang="en-US" altLang="en-US" sz="1900" b="0" i="1" smtClean="0">
                                      <a:latin typeface="Cambria Math" panose="02040503050406030204" pitchFamily="18" charset="0"/>
                                      <a:ea typeface="Cambria Math" panose="02040503050406030204" pitchFamily="18" charset="0"/>
                                    </a:rPr>
                                    <m:t>𝜃</m:t>
                                  </m:r>
                                </m:e>
                              </m:nary>
                            </m:e>
                          </m:mr>
                          <m:mr>
                            <m:e>
                              <m:r>
                                <a:rPr lang="en-US" altLang="en-US" sz="1900" b="0" i="1" smtClean="0">
                                  <a:latin typeface="Cambria Math" panose="02040503050406030204" pitchFamily="18" charset="0"/>
                                  <a:ea typeface="Cambria Math" panose="02040503050406030204" pitchFamily="18" charset="0"/>
                                </a:rPr>
                                <m:t>𝜏</m:t>
                              </m:r>
                              <m:d>
                                <m:dPr>
                                  <m:ctrlPr>
                                    <a:rPr lang="en-US" altLang="en-US" sz="1900" b="0" i="1" smtClean="0">
                                      <a:latin typeface="Cambria Math" panose="02040503050406030204" pitchFamily="18" charset="0"/>
                                      <a:ea typeface="Cambria Math" panose="02040503050406030204" pitchFamily="18" charset="0"/>
                                    </a:rPr>
                                  </m:ctrlPr>
                                </m:dPr>
                                <m:e>
                                  <m:sSup>
                                    <m:sSupPr>
                                      <m:ctrlPr>
                                        <a:rPr lang="en-US" altLang="en-US" sz="1900" b="0" i="1" smtClean="0">
                                          <a:latin typeface="Cambria Math" panose="02040503050406030204" pitchFamily="18" charset="0"/>
                                          <a:ea typeface="Cambria Math" panose="02040503050406030204" pitchFamily="18" charset="0"/>
                                        </a:rPr>
                                      </m:ctrlPr>
                                    </m:sSupPr>
                                    <m:e>
                                      <m:r>
                                        <a:rPr lang="en-US" altLang="en-US" sz="1900" b="0" i="1" smtClean="0">
                                          <a:latin typeface="Cambria Math" panose="02040503050406030204" pitchFamily="18" charset="0"/>
                                          <a:ea typeface="Cambria Math" panose="02040503050406030204" pitchFamily="18" charset="0"/>
                                        </a:rPr>
                                        <m:t>𝑄</m:t>
                                      </m:r>
                                      <m:d>
                                        <m:dPr>
                                          <m:ctrlPr>
                                            <a:rPr lang="en-US" altLang="en-US" sz="1900" b="0" i="1" smtClean="0">
                                              <a:latin typeface="Cambria Math" panose="02040503050406030204" pitchFamily="18" charset="0"/>
                                              <a:ea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𝑠</m:t>
                                          </m:r>
                                        </m:e>
                                      </m:d>
                                    </m:e>
                                    <m:sup>
                                      <m:r>
                                        <a:rPr lang="en-US" altLang="en-US" sz="1900" b="0" i="1" smtClean="0">
                                          <a:latin typeface="Cambria Math" panose="02040503050406030204" pitchFamily="18" charset="0"/>
                                          <a:ea typeface="Cambria Math" panose="02040503050406030204" pitchFamily="18" charset="0"/>
                                        </a:rPr>
                                        <m:t>𝑇</m:t>
                                      </m:r>
                                    </m:sup>
                                  </m:sSup>
                                  <m:sSub>
                                    <m:sSubPr>
                                      <m:ctrlPr>
                                        <a:rPr lang="en-US" altLang="en-US" sz="1900" b="0" i="1" smtClean="0">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𝑦</m:t>
                                      </m:r>
                                    </m:e>
                                    <m:sub>
                                      <m:r>
                                        <a:rPr lang="en-US" altLang="en-US" sz="1900" b="0" i="1" smtClean="0">
                                          <a:latin typeface="Cambria Math" panose="02040503050406030204" pitchFamily="18" charset="0"/>
                                          <a:ea typeface="Cambria Math" panose="02040503050406030204" pitchFamily="18" charset="0"/>
                                        </a:rPr>
                                        <m:t>1</m:t>
                                      </m:r>
                                    </m:sub>
                                  </m:sSub>
                                  <m:r>
                                    <a:rPr lang="en-US" altLang="en-US" sz="1900" b="0" i="1" smtClean="0">
                                      <a:latin typeface="Cambria Math" panose="02040503050406030204" pitchFamily="18" charset="0"/>
                                      <a:ea typeface="Cambria Math" panose="02040503050406030204" pitchFamily="18" charset="0"/>
                                    </a:rPr>
                                    <m:t>+</m:t>
                                  </m:r>
                                  <m:r>
                                    <a:rPr lang="en-US" altLang="en-US" sz="1900" b="0" i="1" smtClean="0">
                                      <a:latin typeface="Cambria Math" panose="02040503050406030204" pitchFamily="18" charset="0"/>
                                      <a:ea typeface="Cambria Math" panose="02040503050406030204" pitchFamily="18" charset="0"/>
                                    </a:rPr>
                                    <m:t>𝑆</m:t>
                                  </m:r>
                                  <m:d>
                                    <m:dPr>
                                      <m:ctrlPr>
                                        <a:rPr lang="en-US" altLang="en-US" sz="1900" b="0" i="1" smtClean="0">
                                          <a:latin typeface="Cambria Math" panose="02040503050406030204" pitchFamily="18" charset="0"/>
                                          <a:ea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𝑠</m:t>
                                      </m:r>
                                    </m:e>
                                  </m:d>
                                  <m:sSub>
                                    <m:sSubPr>
                                      <m:ctrlPr>
                                        <a:rPr lang="en-US" altLang="en-US" sz="1900" b="0" i="1" smtClean="0">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𝑦</m:t>
                                      </m:r>
                                    </m:e>
                                    <m:sub>
                                      <m:r>
                                        <a:rPr lang="en-US" altLang="en-US" sz="1900" b="0" i="1" smtClean="0">
                                          <a:latin typeface="Cambria Math" panose="02040503050406030204" pitchFamily="18" charset="0"/>
                                          <a:ea typeface="Cambria Math" panose="02040503050406030204" pitchFamily="18" charset="0"/>
                                        </a:rPr>
                                        <m:t>2</m:t>
                                      </m:r>
                                    </m:sub>
                                  </m:sSub>
                                  <m:d>
                                    <m:dPr>
                                      <m:ctrlPr>
                                        <a:rPr lang="en-US" altLang="en-US" sz="1900" b="0" i="1" smtClean="0">
                                          <a:latin typeface="Cambria Math" panose="02040503050406030204" pitchFamily="18" charset="0"/>
                                          <a:ea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𝑠</m:t>
                                      </m:r>
                                    </m:e>
                                  </m:d>
                                  <m:r>
                                    <a:rPr lang="en-US" altLang="en-US" sz="1900" b="0" i="1" smtClean="0">
                                      <a:latin typeface="Cambria Math" panose="02040503050406030204" pitchFamily="18" charset="0"/>
                                      <a:ea typeface="Cambria Math" panose="02040503050406030204" pitchFamily="18" charset="0"/>
                                    </a:rPr>
                                    <m:t>+</m:t>
                                  </m:r>
                                  <m:nary>
                                    <m:naryPr>
                                      <m:ctrlPr>
                                        <a:rPr lang="en-US" altLang="en-US" sz="1900" b="0" i="1" smtClean="0">
                                          <a:latin typeface="Cambria Math" panose="02040503050406030204" pitchFamily="18" charset="0"/>
                                          <a:ea typeface="Cambria Math" panose="02040503050406030204" pitchFamily="18" charset="0"/>
                                        </a:rPr>
                                      </m:ctrlPr>
                                    </m:naryPr>
                                    <m:sub>
                                      <m:r>
                                        <m:rPr>
                                          <m:brk m:alnAt="23"/>
                                        </m:rPr>
                                        <a:rPr lang="en-US" altLang="en-US" sz="1900" b="0" i="1" smtClean="0">
                                          <a:latin typeface="Cambria Math" panose="02040503050406030204" pitchFamily="18" charset="0"/>
                                          <a:ea typeface="Cambria Math" panose="02040503050406030204" pitchFamily="18" charset="0"/>
                                        </a:rPr>
                                        <m:t>−</m:t>
                                      </m:r>
                                      <m:r>
                                        <a:rPr lang="en-US" altLang="en-US" sz="1900" b="0" i="1" smtClean="0">
                                          <a:latin typeface="Cambria Math" panose="02040503050406030204" pitchFamily="18" charset="0"/>
                                          <a:ea typeface="Cambria Math" panose="02040503050406030204" pitchFamily="18" charset="0"/>
                                        </a:rPr>
                                        <m:t>𝜏</m:t>
                                      </m:r>
                                    </m:sub>
                                    <m:sup>
                                      <m:r>
                                        <a:rPr lang="en-US" altLang="en-US" sz="1900" b="0" i="1" smtClean="0">
                                          <a:latin typeface="Cambria Math" panose="02040503050406030204" pitchFamily="18" charset="0"/>
                                          <a:ea typeface="Cambria Math" panose="02040503050406030204" pitchFamily="18" charset="0"/>
                                        </a:rPr>
                                        <m:t>0</m:t>
                                      </m:r>
                                    </m:sup>
                                    <m:e>
                                      <m:r>
                                        <a:rPr lang="en-US" altLang="en-US" sz="1900" b="0" i="1" smtClean="0">
                                          <a:latin typeface="Cambria Math" panose="02040503050406030204" pitchFamily="18" charset="0"/>
                                          <a:ea typeface="Cambria Math" panose="02040503050406030204" pitchFamily="18" charset="0"/>
                                        </a:rPr>
                                        <m:t>𝑅</m:t>
                                      </m:r>
                                      <m:d>
                                        <m:dPr>
                                          <m:ctrlPr>
                                            <a:rPr lang="en-US" altLang="en-US" sz="1900" b="0" i="1" smtClean="0">
                                              <a:latin typeface="Cambria Math" panose="02040503050406030204" pitchFamily="18" charset="0"/>
                                              <a:ea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𝑠</m:t>
                                          </m:r>
                                          <m:r>
                                            <a:rPr lang="en-US" altLang="en-US" sz="1900" b="0" i="1" smtClean="0">
                                              <a:latin typeface="Cambria Math" panose="02040503050406030204" pitchFamily="18" charset="0"/>
                                              <a:ea typeface="Cambria Math" panose="02040503050406030204" pitchFamily="18" charset="0"/>
                                            </a:rPr>
                                            <m:t>,</m:t>
                                          </m:r>
                                          <m:r>
                                            <a:rPr lang="en-US" altLang="en-US" sz="1900" b="0" i="1" smtClean="0">
                                              <a:latin typeface="Cambria Math" panose="02040503050406030204" pitchFamily="18" charset="0"/>
                                              <a:ea typeface="Cambria Math" panose="02040503050406030204" pitchFamily="18" charset="0"/>
                                            </a:rPr>
                                            <m:t>𝜃</m:t>
                                          </m:r>
                                        </m:e>
                                      </m:d>
                                      <m:sSub>
                                        <m:sSubPr>
                                          <m:ctrlPr>
                                            <a:rPr lang="en-US" altLang="en-US" sz="1900" b="0" i="1" smtClean="0">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𝑦</m:t>
                                          </m:r>
                                        </m:e>
                                        <m:sub>
                                          <m:r>
                                            <a:rPr lang="en-US" altLang="en-US" sz="1900" b="0" i="1" smtClean="0">
                                              <a:latin typeface="Cambria Math" panose="02040503050406030204" pitchFamily="18" charset="0"/>
                                              <a:ea typeface="Cambria Math" panose="02040503050406030204" pitchFamily="18" charset="0"/>
                                            </a:rPr>
                                            <m:t>2</m:t>
                                          </m:r>
                                        </m:sub>
                                      </m:sSub>
                                      <m:d>
                                        <m:dPr>
                                          <m:ctrlPr>
                                            <a:rPr lang="en-US" altLang="en-US" sz="1900" b="0" i="1" smtClean="0">
                                              <a:latin typeface="Cambria Math" panose="02040503050406030204" pitchFamily="18" charset="0"/>
                                              <a:ea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𝜃</m:t>
                                          </m:r>
                                        </m:e>
                                      </m:d>
                                      <m:r>
                                        <a:rPr lang="en-US" altLang="en-US" sz="1900" b="0" i="1" smtClean="0">
                                          <a:latin typeface="Cambria Math" panose="02040503050406030204" pitchFamily="18" charset="0"/>
                                          <a:ea typeface="Cambria Math" panose="02040503050406030204" pitchFamily="18" charset="0"/>
                                        </a:rPr>
                                        <m:t>𝑑</m:t>
                                      </m:r>
                                      <m:r>
                                        <a:rPr lang="en-US" altLang="en-US" sz="1900" b="0" i="1" smtClean="0">
                                          <a:latin typeface="Cambria Math" panose="02040503050406030204" pitchFamily="18" charset="0"/>
                                          <a:ea typeface="Cambria Math" panose="02040503050406030204" pitchFamily="18" charset="0"/>
                                        </a:rPr>
                                        <m:t>𝜃</m:t>
                                      </m:r>
                                    </m:e>
                                  </m:nary>
                                </m:e>
                              </m:d>
                            </m:e>
                          </m:mr>
                        </m:m>
                      </m:e>
                    </m:d>
                  </m:oMath>
                </a14:m>
                <a:r>
                  <a:rPr lang="en-US" altLang="en-US" sz="1900" b="0" dirty="0"/>
                  <a:t>,</a:t>
                </a:r>
              </a:p>
              <a:p>
                <a:pPr marL="457200" lvl="1" indent="0" algn="ctr">
                  <a:spcBef>
                    <a:spcPts val="1200"/>
                  </a:spcBef>
                  <a:spcAft>
                    <a:spcPts val="1200"/>
                  </a:spcAft>
                  <a:buNone/>
                </a:pPr>
                <a14:m>
                  <m:oMath xmlns:m="http://schemas.openxmlformats.org/officeDocument/2006/math">
                    <m:d>
                      <m:dPr>
                        <m:ctrlPr>
                          <a:rPr lang="en-US" altLang="en-US" sz="1900" i="1">
                            <a:latin typeface="Cambria Math" panose="02040503050406030204" pitchFamily="18" charset="0"/>
                          </a:rPr>
                        </m:ctrlPr>
                      </m:dPr>
                      <m:e>
                        <m:r>
                          <a:rPr lang="en-US" altLang="en-US" sz="1900" i="1">
                            <a:latin typeface="Cambria Math" panose="02040503050406030204" pitchFamily="18" charset="0"/>
                          </a:rPr>
                          <m:t>𝓩</m:t>
                        </m:r>
                        <m:r>
                          <a:rPr lang="en-US" altLang="en-US" sz="1900" i="1">
                            <a:latin typeface="Cambria Math" panose="02040503050406030204" pitchFamily="18" charset="0"/>
                          </a:rPr>
                          <m:t>𝑦</m:t>
                        </m:r>
                      </m:e>
                    </m:d>
                    <m:r>
                      <a:rPr lang="en-US" altLang="en-US" sz="1900" b="0" i="1" smtClean="0">
                        <a:latin typeface="Cambria Math" panose="02040503050406030204" pitchFamily="18" charset="0"/>
                      </a:rPr>
                      <m:t>(</m:t>
                    </m:r>
                    <m:r>
                      <a:rPr lang="en-US" altLang="en-US" sz="1900" b="0" i="1" smtClean="0">
                        <a:latin typeface="Cambria Math" panose="02040503050406030204" pitchFamily="18" charset="0"/>
                      </a:rPr>
                      <m:t>𝑠</m:t>
                    </m:r>
                    <m:r>
                      <a:rPr lang="en-US" altLang="en-US" sz="1900" b="0" i="1" smtClean="0">
                        <a:latin typeface="Cambria Math" panose="02040503050406030204" pitchFamily="18" charset="0"/>
                      </a:rPr>
                      <m:t>)</m:t>
                    </m:r>
                    <m:r>
                      <a:rPr lang="en-US" altLang="en-US" sz="1900">
                        <a:latin typeface="Cambria Math" panose="02040503050406030204" pitchFamily="18" charset="0"/>
                      </a:rPr>
                      <m:t>= </m:t>
                    </m:r>
                    <m:d>
                      <m:dPr>
                        <m:begChr m:val="["/>
                        <m:endChr m:val="]"/>
                        <m:ctrlPr>
                          <a:rPr lang="en-US" altLang="en-US" sz="1900" i="1">
                            <a:latin typeface="Cambria Math" panose="02040503050406030204" pitchFamily="18" charset="0"/>
                          </a:rPr>
                        </m:ctrlPr>
                      </m:dPr>
                      <m:e>
                        <m:m>
                          <m:mPr>
                            <m:mcs>
                              <m:mc>
                                <m:mcPr>
                                  <m:count m:val="1"/>
                                  <m:mcJc m:val="center"/>
                                </m:mcPr>
                              </m:mc>
                            </m:mcs>
                            <m:ctrlPr>
                              <a:rPr lang="en-US" altLang="en-US" sz="1900" i="1">
                                <a:latin typeface="Cambria Math" panose="02040503050406030204" pitchFamily="18" charset="0"/>
                              </a:rPr>
                            </m:ctrlPr>
                          </m:mPr>
                          <m:mr>
                            <m:e>
                              <m:sSub>
                                <m:sSubPr>
                                  <m:ctrlPr>
                                    <a:rPr lang="en-US" altLang="en-US" sz="1900" i="1" smtClean="0">
                                      <a:latin typeface="Cambria Math" panose="02040503050406030204" pitchFamily="18" charset="0"/>
                                    </a:rPr>
                                  </m:ctrlPr>
                                </m:sSubPr>
                                <m:e>
                                  <m:r>
                                    <a:rPr lang="en-US" altLang="en-US" sz="1900" b="0" i="1" smtClean="0">
                                      <a:latin typeface="Cambria Math" panose="02040503050406030204" pitchFamily="18" charset="0"/>
                                    </a:rPr>
                                    <m:t>𝑍</m:t>
                                  </m:r>
                                </m:e>
                                <m:sub>
                                  <m:r>
                                    <a:rPr lang="en-US" altLang="en-US" sz="1900" b="0" i="1" smtClean="0">
                                      <a:latin typeface="Cambria Math" panose="02040503050406030204" pitchFamily="18" charset="0"/>
                                    </a:rPr>
                                    <m:t>1</m:t>
                                  </m:r>
                                </m:sub>
                              </m:sSub>
                              <m:sSub>
                                <m:sSubPr>
                                  <m:ctrlPr>
                                    <a:rPr lang="en-US" altLang="en-US" sz="1900" i="1">
                                      <a:latin typeface="Cambria Math" panose="02040503050406030204" pitchFamily="18" charset="0"/>
                                    </a:rPr>
                                  </m:ctrlPr>
                                </m:sSubPr>
                                <m:e>
                                  <m:r>
                                    <a:rPr lang="en-US" altLang="en-US" sz="1900" b="0" i="1" smtClean="0">
                                      <a:latin typeface="Cambria Math" panose="02040503050406030204" pitchFamily="18" charset="0"/>
                                    </a:rPr>
                                    <m:t>𝑦</m:t>
                                  </m:r>
                                </m:e>
                                <m:sub>
                                  <m:r>
                                    <a:rPr lang="en-US" altLang="en-US" sz="1900" i="1">
                                      <a:latin typeface="Cambria Math" panose="02040503050406030204" pitchFamily="18" charset="0"/>
                                    </a:rPr>
                                    <m:t>1</m:t>
                                  </m:r>
                                </m:sub>
                              </m:sSub>
                              <m:r>
                                <a:rPr lang="en-US" altLang="en-US" sz="1900" b="0" i="1" smtClean="0">
                                  <a:latin typeface="Cambria Math" panose="02040503050406030204" pitchFamily="18" charset="0"/>
                                </a:rPr>
                                <m:t>+</m:t>
                              </m:r>
                              <m:sSub>
                                <m:sSubPr>
                                  <m:ctrlPr>
                                    <a:rPr lang="en-US" altLang="en-US" sz="1900" b="0" i="1" smtClean="0">
                                      <a:latin typeface="Cambria Math" panose="02040503050406030204" pitchFamily="18" charset="0"/>
                                    </a:rPr>
                                  </m:ctrlPr>
                                </m:sSubPr>
                                <m:e>
                                  <m:r>
                                    <a:rPr lang="en-US" altLang="en-US" sz="1900" b="0" i="1" smtClean="0">
                                      <a:latin typeface="Cambria Math" panose="02040503050406030204" pitchFamily="18" charset="0"/>
                                    </a:rPr>
                                    <m:t>𝑍</m:t>
                                  </m:r>
                                </m:e>
                                <m:sub>
                                  <m:r>
                                    <a:rPr lang="en-US" altLang="en-US" sz="1900" b="0" i="1" smtClean="0">
                                      <a:latin typeface="Cambria Math" panose="02040503050406030204" pitchFamily="18" charset="0"/>
                                    </a:rPr>
                                    <m:t>2</m:t>
                                  </m:r>
                                </m:sub>
                              </m:sSub>
                              <m:sSub>
                                <m:sSubPr>
                                  <m:ctrlPr>
                                    <a:rPr lang="en-US" altLang="en-US" sz="1900" b="0" i="1" smtClean="0">
                                      <a:latin typeface="Cambria Math" panose="02040503050406030204" pitchFamily="18" charset="0"/>
                                    </a:rPr>
                                  </m:ctrlPr>
                                </m:sSubPr>
                                <m:e>
                                  <m:r>
                                    <a:rPr lang="en-US" altLang="en-US" sz="1900" b="0" i="1" smtClean="0">
                                      <a:latin typeface="Cambria Math" panose="02040503050406030204" pitchFamily="18" charset="0"/>
                                    </a:rPr>
                                    <m:t>𝑦</m:t>
                                  </m:r>
                                </m:e>
                                <m:sub>
                                  <m:r>
                                    <a:rPr lang="en-US" altLang="en-US" sz="1900" b="0" i="1" smtClean="0">
                                      <a:latin typeface="Cambria Math" panose="02040503050406030204" pitchFamily="18" charset="0"/>
                                    </a:rPr>
                                    <m:t>2</m:t>
                                  </m:r>
                                </m:sub>
                              </m:sSub>
                              <m:r>
                                <a:rPr lang="en-US" altLang="en-US" sz="1900" b="0" i="1" smtClean="0">
                                  <a:latin typeface="Cambria Math" panose="02040503050406030204" pitchFamily="18" charset="0"/>
                                </a:rPr>
                                <m:t>(−</m:t>
                              </m:r>
                              <m:r>
                                <a:rPr lang="en-US" altLang="en-US" sz="1900" b="0" i="1" smtClean="0">
                                  <a:latin typeface="Cambria Math" panose="02040503050406030204" pitchFamily="18" charset="0"/>
                                  <a:ea typeface="Cambria Math" panose="02040503050406030204" pitchFamily="18" charset="0"/>
                                </a:rPr>
                                <m:t>𝜏</m:t>
                              </m:r>
                              <m:r>
                                <a:rPr lang="en-US" altLang="en-US" sz="1900" b="0" i="1" smtClean="0">
                                  <a:latin typeface="Cambria Math" panose="02040503050406030204" pitchFamily="18" charset="0"/>
                                </a:rPr>
                                <m:t>)</m:t>
                              </m:r>
                              <m:r>
                                <m:rPr>
                                  <m:brk m:alnAt="7"/>
                                </m:rPr>
                                <a:rPr lang="en-US" altLang="en-US" sz="1900" i="1">
                                  <a:latin typeface="Cambria Math" panose="02040503050406030204" pitchFamily="18" charset="0"/>
                                </a:rPr>
                                <m:t>+</m:t>
                              </m:r>
                              <m:nary>
                                <m:naryPr>
                                  <m:ctrlPr>
                                    <a:rPr lang="en-US" altLang="en-US" sz="1900" i="1">
                                      <a:latin typeface="Cambria Math" panose="02040503050406030204" pitchFamily="18" charset="0"/>
                                    </a:rPr>
                                  </m:ctrlPr>
                                </m:naryPr>
                                <m:sub>
                                  <m:r>
                                    <m:rPr>
                                      <m:brk m:alnAt="23"/>
                                    </m:rPr>
                                    <a:rPr lang="en-US" altLang="en-US" sz="1900" i="1">
                                      <a:latin typeface="Cambria Math" panose="02040503050406030204" pitchFamily="18" charset="0"/>
                                    </a:rPr>
                                    <m:t>−</m:t>
                                  </m:r>
                                  <m:r>
                                    <a:rPr lang="en-US" altLang="en-US" sz="1900" i="1">
                                      <a:latin typeface="Cambria Math" panose="02040503050406030204" pitchFamily="18" charset="0"/>
                                      <a:ea typeface="Cambria Math" panose="02040503050406030204" pitchFamily="18" charset="0"/>
                                    </a:rPr>
                                    <m:t>𝜏</m:t>
                                  </m:r>
                                </m:sub>
                                <m:sup>
                                  <m:r>
                                    <a:rPr lang="en-US" altLang="en-US" sz="1900" i="1">
                                      <a:latin typeface="Cambria Math" panose="02040503050406030204" pitchFamily="18" charset="0"/>
                                    </a:rPr>
                                    <m:t>0</m:t>
                                  </m:r>
                                </m:sup>
                                <m:e>
                                  <m:sSub>
                                    <m:sSubPr>
                                      <m:ctrlPr>
                                        <a:rPr lang="en-US" altLang="en-US" sz="1900" i="1" smtClean="0">
                                          <a:latin typeface="Cambria Math" panose="02040503050406030204" pitchFamily="18" charset="0"/>
                                        </a:rPr>
                                      </m:ctrlPr>
                                    </m:sSubPr>
                                    <m:e>
                                      <m:r>
                                        <a:rPr lang="en-US" altLang="en-US" sz="1900" b="0" i="1" smtClean="0">
                                          <a:latin typeface="Cambria Math" panose="02040503050406030204" pitchFamily="18" charset="0"/>
                                        </a:rPr>
                                        <m:t>𝑍</m:t>
                                      </m:r>
                                    </m:e>
                                    <m:sub>
                                      <m:r>
                                        <a:rPr lang="en-US" altLang="en-US" sz="1900" b="0" i="1" smtClean="0">
                                          <a:latin typeface="Cambria Math" panose="02040503050406030204" pitchFamily="18" charset="0"/>
                                        </a:rPr>
                                        <m:t>3</m:t>
                                      </m:r>
                                    </m:sub>
                                  </m:sSub>
                                  <m:d>
                                    <m:dPr>
                                      <m:ctrlPr>
                                        <a:rPr lang="en-US" altLang="en-US" sz="1900" i="1">
                                          <a:latin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𝜃</m:t>
                                      </m:r>
                                    </m:e>
                                  </m:d>
                                  <m:sSub>
                                    <m:sSubPr>
                                      <m:ctrlPr>
                                        <a:rPr lang="en-US" altLang="en-US" sz="1900" i="1">
                                          <a:latin typeface="Cambria Math" panose="02040503050406030204" pitchFamily="18" charset="0"/>
                                        </a:rPr>
                                      </m:ctrlPr>
                                    </m:sSubPr>
                                    <m:e>
                                      <m:r>
                                        <a:rPr lang="en-US" altLang="en-US" sz="1900" b="0" i="1" smtClean="0">
                                          <a:latin typeface="Cambria Math" panose="02040503050406030204" pitchFamily="18" charset="0"/>
                                        </a:rPr>
                                        <m:t>𝑦</m:t>
                                      </m:r>
                                    </m:e>
                                    <m:sub>
                                      <m:r>
                                        <a:rPr lang="en-US" altLang="en-US" sz="1900" i="1">
                                          <a:latin typeface="Cambria Math" panose="02040503050406030204" pitchFamily="18" charset="0"/>
                                        </a:rPr>
                                        <m:t>2</m:t>
                                      </m:r>
                                    </m:sub>
                                  </m:sSub>
                                  <m:d>
                                    <m:dPr>
                                      <m:ctrlPr>
                                        <a:rPr lang="en-US" altLang="en-US" sz="1900" i="1">
                                          <a:latin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𝜃</m:t>
                                      </m:r>
                                    </m:e>
                                  </m:d>
                                  <m:r>
                                    <a:rPr lang="en-US" altLang="en-US" sz="1900" i="1">
                                      <a:latin typeface="Cambria Math" panose="02040503050406030204" pitchFamily="18" charset="0"/>
                                    </a:rPr>
                                    <m:t>𝑑</m:t>
                                  </m:r>
                                  <m:r>
                                    <a:rPr lang="en-US" altLang="en-US" sz="1900" i="1">
                                      <a:latin typeface="Cambria Math" panose="02040503050406030204" pitchFamily="18" charset="0"/>
                                      <a:ea typeface="Cambria Math" panose="02040503050406030204" pitchFamily="18" charset="0"/>
                                    </a:rPr>
                                    <m:t>𝜃</m:t>
                                  </m:r>
                                </m:e>
                              </m:nary>
                            </m:e>
                          </m:mr>
                          <m:mr>
                            <m:e>
                              <m:r>
                                <a:rPr lang="en-US" altLang="en-US" sz="1900" i="1">
                                  <a:latin typeface="Cambria Math" panose="02040503050406030204" pitchFamily="18" charset="0"/>
                                  <a:ea typeface="Cambria Math" panose="02040503050406030204" pitchFamily="18" charset="0"/>
                                </a:rPr>
                                <m:t>𝜏</m:t>
                              </m:r>
                              <m:d>
                                <m:dPr>
                                  <m:ctrlPr>
                                    <a:rPr lang="en-US" altLang="en-US" sz="1900" i="1">
                                      <a:latin typeface="Cambria Math" panose="02040503050406030204" pitchFamily="18" charset="0"/>
                                      <a:ea typeface="Cambria Math" panose="02040503050406030204" pitchFamily="18" charset="0"/>
                                    </a:rPr>
                                  </m:ctrlPr>
                                </m:dPr>
                                <m:e>
                                  <m:sSub>
                                    <m:sSubPr>
                                      <m:ctrlPr>
                                        <a:rPr lang="en-US" altLang="en-US" sz="1900" i="1" smtClean="0">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𝑍</m:t>
                                      </m:r>
                                    </m:e>
                                    <m:sub>
                                      <m:r>
                                        <a:rPr lang="en-US" altLang="en-US" sz="1900" b="0" i="1" smtClean="0">
                                          <a:latin typeface="Cambria Math" panose="02040503050406030204" pitchFamily="18" charset="0"/>
                                          <a:ea typeface="Cambria Math" panose="02040503050406030204" pitchFamily="18" charset="0"/>
                                        </a:rPr>
                                        <m:t>4</m:t>
                                      </m:r>
                                    </m:sub>
                                  </m:sSub>
                                  <m:d>
                                    <m:dPr>
                                      <m:ctrlPr>
                                        <a:rPr lang="en-US" altLang="en-US" sz="1900" b="0" i="1" smtClean="0">
                                          <a:latin typeface="Cambria Math" panose="02040503050406030204" pitchFamily="18" charset="0"/>
                                          <a:ea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𝑠</m:t>
                                      </m:r>
                                    </m:e>
                                  </m:d>
                                  <m:sSub>
                                    <m:sSubPr>
                                      <m:ctrlPr>
                                        <a:rPr lang="en-US" altLang="en-US" sz="1900" i="1">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𝑦</m:t>
                                      </m:r>
                                    </m:e>
                                    <m:sub>
                                      <m:r>
                                        <a:rPr lang="en-US" altLang="en-US" sz="1900" i="1">
                                          <a:latin typeface="Cambria Math" panose="02040503050406030204" pitchFamily="18" charset="0"/>
                                          <a:ea typeface="Cambria Math" panose="02040503050406030204" pitchFamily="18" charset="0"/>
                                        </a:rPr>
                                        <m:t>1</m:t>
                                      </m:r>
                                    </m:sub>
                                  </m:sSub>
                                  <m:r>
                                    <a:rPr lang="en-US" altLang="en-US" sz="1900" i="1">
                                      <a:latin typeface="Cambria Math" panose="02040503050406030204" pitchFamily="18" charset="0"/>
                                      <a:ea typeface="Cambria Math" panose="02040503050406030204" pitchFamily="18" charset="0"/>
                                    </a:rPr>
                                    <m:t>+</m:t>
                                  </m:r>
                                  <m:sSub>
                                    <m:sSubPr>
                                      <m:ctrlPr>
                                        <a:rPr lang="en-US" altLang="en-US" sz="1900" i="1">
                                          <a:latin typeface="Cambria Math" panose="02040503050406030204" pitchFamily="18" charset="0"/>
                                          <a:ea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𝑍</m:t>
                                      </m:r>
                                    </m:e>
                                    <m:sub>
                                      <m:r>
                                        <a:rPr lang="en-US" altLang="en-US" sz="1900" b="0" i="1" smtClean="0">
                                          <a:latin typeface="Cambria Math" panose="02040503050406030204" pitchFamily="18" charset="0"/>
                                          <a:ea typeface="Cambria Math" panose="02040503050406030204" pitchFamily="18" charset="0"/>
                                        </a:rPr>
                                        <m:t>5</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e>
                                  </m:d>
                                  <m:sSub>
                                    <m:sSubPr>
                                      <m:ctrlPr>
                                        <a:rPr lang="en-US" altLang="en-US" sz="1900" i="1">
                                          <a:latin typeface="Cambria Math" panose="02040503050406030204" pitchFamily="18" charset="0"/>
                                          <a:ea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𝑦</m:t>
                                      </m:r>
                                    </m:e>
                                    <m:sub>
                                      <m:r>
                                        <a:rPr lang="en-US" altLang="en-US" sz="1900" i="1">
                                          <a:latin typeface="Cambria Math" panose="02040503050406030204" pitchFamily="18" charset="0"/>
                                          <a:ea typeface="Cambria Math" panose="02040503050406030204" pitchFamily="18" charset="0"/>
                                        </a:rPr>
                                        <m:t>2</m:t>
                                      </m:r>
                                    </m:sub>
                                  </m:sSub>
                                  <m:d>
                                    <m:dPr>
                                      <m:ctrlPr>
                                        <a:rPr lang="en-US" altLang="en-US" sz="1900" i="1">
                                          <a:latin typeface="Cambria Math" panose="02040503050406030204" pitchFamily="18" charset="0"/>
                                          <a:ea typeface="Cambria Math" panose="02040503050406030204" pitchFamily="18" charset="0"/>
                                        </a:rPr>
                                      </m:ctrlPr>
                                    </m:dPr>
                                    <m:e>
                                      <m:r>
                                        <a:rPr lang="en-US" altLang="en-US" sz="1900" b="0" i="1" smtClean="0">
                                          <a:latin typeface="Cambria Math" panose="02040503050406030204" pitchFamily="18" charset="0"/>
                                          <a:ea typeface="Cambria Math" panose="02040503050406030204" pitchFamily="18" charset="0"/>
                                        </a:rPr>
                                        <m:t>−</m:t>
                                      </m:r>
                                      <m:r>
                                        <a:rPr lang="en-US" altLang="en-US" sz="1900" b="0" i="1" smtClean="0">
                                          <a:latin typeface="Cambria Math" panose="02040503050406030204" pitchFamily="18" charset="0"/>
                                          <a:ea typeface="Cambria Math" panose="02040503050406030204" pitchFamily="18" charset="0"/>
                                        </a:rPr>
                                        <m:t>𝜏</m:t>
                                      </m:r>
                                    </m:e>
                                  </m:d>
                                  <m:r>
                                    <a:rPr lang="en-US" altLang="en-US" sz="1900" b="0" i="1" smtClean="0">
                                      <a:latin typeface="Cambria Math" panose="02040503050406030204" pitchFamily="18" charset="0"/>
                                      <a:ea typeface="Cambria Math" panose="02040503050406030204" pitchFamily="18" charset="0"/>
                                    </a:rPr>
                                    <m:t>+</m:t>
                                  </m:r>
                                  <m:sSub>
                                    <m:sSubPr>
                                      <m:ctrlPr>
                                        <a:rPr lang="en-US" altLang="en-US" sz="1900" i="1" smtClean="0">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𝑍</m:t>
                                      </m:r>
                                    </m:e>
                                    <m:sub>
                                      <m:r>
                                        <a:rPr lang="en-US" altLang="en-US" sz="1900" b="0" i="1" smtClean="0">
                                          <a:latin typeface="Cambria Math" panose="02040503050406030204" pitchFamily="18" charset="0"/>
                                          <a:ea typeface="Cambria Math" panose="02040503050406030204" pitchFamily="18" charset="0"/>
                                        </a:rPr>
                                        <m:t>6</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e>
                                  </m:d>
                                  <m:sSub>
                                    <m:sSubPr>
                                      <m:ctrlPr>
                                        <a:rPr lang="en-US" altLang="en-US" sz="1900" i="1">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𝑦</m:t>
                                      </m:r>
                                    </m:e>
                                    <m:sub>
                                      <m:r>
                                        <a:rPr lang="en-US" altLang="en-US" sz="1900" i="1">
                                          <a:latin typeface="Cambria Math" panose="02040503050406030204" pitchFamily="18" charset="0"/>
                                          <a:ea typeface="Cambria Math" panose="02040503050406030204" pitchFamily="18" charset="0"/>
                                        </a:rPr>
                                        <m:t>2</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e>
                                  </m:d>
                                  <m:r>
                                    <a:rPr lang="en-US" altLang="en-US" sz="1900" i="1">
                                      <a:latin typeface="Cambria Math" panose="02040503050406030204" pitchFamily="18" charset="0"/>
                                      <a:ea typeface="Cambria Math" panose="02040503050406030204" pitchFamily="18" charset="0"/>
                                    </a:rPr>
                                    <m:t>+</m:t>
                                  </m:r>
                                  <m:nary>
                                    <m:naryPr>
                                      <m:ctrlPr>
                                        <a:rPr lang="en-US" altLang="en-US" sz="1900" i="1">
                                          <a:latin typeface="Cambria Math" panose="02040503050406030204" pitchFamily="18" charset="0"/>
                                          <a:ea typeface="Cambria Math" panose="02040503050406030204" pitchFamily="18" charset="0"/>
                                        </a:rPr>
                                      </m:ctrlPr>
                                    </m:naryPr>
                                    <m:sub>
                                      <m:r>
                                        <m:rPr>
                                          <m:brk m:alnAt="23"/>
                                        </m:rPr>
                                        <a:rPr lang="en-US" altLang="en-US" sz="1900" i="1">
                                          <a:latin typeface="Cambria Math" panose="02040503050406030204" pitchFamily="18" charset="0"/>
                                          <a:ea typeface="Cambria Math" panose="02040503050406030204" pitchFamily="18" charset="0"/>
                                        </a:rPr>
                                        <m:t>−</m:t>
                                      </m:r>
                                      <m:r>
                                        <a:rPr lang="en-US" altLang="en-US" sz="1900" i="1">
                                          <a:latin typeface="Cambria Math" panose="02040503050406030204" pitchFamily="18" charset="0"/>
                                          <a:ea typeface="Cambria Math" panose="02040503050406030204" pitchFamily="18" charset="0"/>
                                        </a:rPr>
                                        <m:t>𝜏</m:t>
                                      </m:r>
                                    </m:sub>
                                    <m:sup>
                                      <m:r>
                                        <a:rPr lang="en-US" altLang="en-US" sz="1900" i="1">
                                          <a:latin typeface="Cambria Math" panose="02040503050406030204" pitchFamily="18" charset="0"/>
                                          <a:ea typeface="Cambria Math" panose="02040503050406030204" pitchFamily="18" charset="0"/>
                                        </a:rPr>
                                        <m:t>0</m:t>
                                      </m:r>
                                    </m:sup>
                                    <m:e>
                                      <m:sSub>
                                        <m:sSubPr>
                                          <m:ctrlPr>
                                            <a:rPr lang="en-US" altLang="en-US" sz="1900" i="1" smtClean="0">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𝑍</m:t>
                                          </m:r>
                                        </m:e>
                                        <m:sub>
                                          <m:r>
                                            <a:rPr lang="en-US" altLang="en-US" sz="1900" b="0" i="1" smtClean="0">
                                              <a:latin typeface="Cambria Math" panose="02040503050406030204" pitchFamily="18" charset="0"/>
                                              <a:ea typeface="Cambria Math" panose="02040503050406030204" pitchFamily="18" charset="0"/>
                                            </a:rPr>
                                            <m:t>7</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r>
                                            <a:rPr lang="en-US" altLang="en-US" sz="1900" i="1">
                                              <a:latin typeface="Cambria Math" panose="02040503050406030204" pitchFamily="18" charset="0"/>
                                              <a:ea typeface="Cambria Math" panose="02040503050406030204" pitchFamily="18" charset="0"/>
                                            </a:rPr>
                                            <m:t>,</m:t>
                                          </m:r>
                                          <m:r>
                                            <a:rPr lang="en-US" altLang="en-US" sz="1900" i="1">
                                              <a:latin typeface="Cambria Math" panose="02040503050406030204" pitchFamily="18" charset="0"/>
                                              <a:ea typeface="Cambria Math" panose="02040503050406030204" pitchFamily="18" charset="0"/>
                                            </a:rPr>
                                            <m:t>𝜃</m:t>
                                          </m:r>
                                        </m:e>
                                      </m:d>
                                      <m:sSub>
                                        <m:sSubPr>
                                          <m:ctrlPr>
                                            <a:rPr lang="en-US" altLang="en-US" sz="1900" i="1">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𝑦</m:t>
                                          </m:r>
                                        </m:e>
                                        <m:sub>
                                          <m:r>
                                            <a:rPr lang="en-US" altLang="en-US" sz="1900" i="1">
                                              <a:latin typeface="Cambria Math" panose="02040503050406030204" pitchFamily="18" charset="0"/>
                                              <a:ea typeface="Cambria Math" panose="02040503050406030204" pitchFamily="18" charset="0"/>
                                            </a:rPr>
                                            <m:t>2</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𝜃</m:t>
                                          </m:r>
                                        </m:e>
                                      </m:d>
                                      <m:r>
                                        <a:rPr lang="en-US" altLang="en-US" sz="1900" i="1">
                                          <a:latin typeface="Cambria Math" panose="02040503050406030204" pitchFamily="18" charset="0"/>
                                          <a:ea typeface="Cambria Math" panose="02040503050406030204" pitchFamily="18" charset="0"/>
                                        </a:rPr>
                                        <m:t>𝑑</m:t>
                                      </m:r>
                                      <m:r>
                                        <a:rPr lang="en-US" altLang="en-US" sz="1900" i="1">
                                          <a:latin typeface="Cambria Math" panose="02040503050406030204" pitchFamily="18" charset="0"/>
                                          <a:ea typeface="Cambria Math" panose="02040503050406030204" pitchFamily="18" charset="0"/>
                                        </a:rPr>
                                        <m:t>𝜃</m:t>
                                      </m:r>
                                    </m:e>
                                  </m:nary>
                                </m:e>
                              </m:d>
                            </m:e>
                          </m:mr>
                        </m:m>
                      </m:e>
                    </m:d>
                  </m:oMath>
                </a14:m>
                <a:r>
                  <a:rPr lang="en-US" altLang="en-US" sz="1900" dirty="0"/>
                  <a:t>,</a:t>
                </a:r>
              </a:p>
              <a:p>
                <a:pPr marL="457200" lvl="1" indent="0" algn="ctr">
                  <a:spcBef>
                    <a:spcPts val="1200"/>
                  </a:spcBef>
                  <a:spcAft>
                    <a:spcPts val="600"/>
                  </a:spcAft>
                  <a:buNone/>
                </a:pPr>
                <a14:m>
                  <m:oMath xmlns:m="http://schemas.openxmlformats.org/officeDocument/2006/math">
                    <m:d>
                      <m:dPr>
                        <m:ctrlPr>
                          <a:rPr lang="en-US" altLang="en-US" sz="1900" i="1">
                            <a:latin typeface="Cambria Math" panose="02040503050406030204" pitchFamily="18" charset="0"/>
                          </a:rPr>
                        </m:ctrlPr>
                      </m:dPr>
                      <m:e>
                        <m:r>
                          <a:rPr lang="en-US" altLang="en-US" sz="1800" i="1">
                            <a:latin typeface="Cambria Math" panose="02040503050406030204" pitchFamily="18" charset="0"/>
                          </a:rPr>
                          <m:t>𝓛</m:t>
                        </m:r>
                        <m:r>
                          <a:rPr lang="en-US" altLang="en-US" sz="1900" i="1">
                            <a:latin typeface="Cambria Math" panose="02040503050406030204" pitchFamily="18" charset="0"/>
                          </a:rPr>
                          <m:t>𝑦</m:t>
                        </m:r>
                      </m:e>
                    </m:d>
                    <m:r>
                      <a:rPr lang="en-US" altLang="en-US" sz="1900" i="1">
                        <a:latin typeface="Cambria Math" panose="02040503050406030204" pitchFamily="18" charset="0"/>
                      </a:rPr>
                      <m:t>(</m:t>
                    </m:r>
                    <m:r>
                      <a:rPr lang="en-US" altLang="en-US" sz="1900" i="1">
                        <a:latin typeface="Cambria Math" panose="02040503050406030204" pitchFamily="18" charset="0"/>
                      </a:rPr>
                      <m:t>𝑠</m:t>
                    </m:r>
                    <m:r>
                      <a:rPr lang="en-US" altLang="en-US" sz="1900" i="1">
                        <a:latin typeface="Cambria Math" panose="02040503050406030204" pitchFamily="18" charset="0"/>
                      </a:rPr>
                      <m:t>)</m:t>
                    </m:r>
                    <m:r>
                      <a:rPr lang="en-US" altLang="en-US" sz="1900">
                        <a:latin typeface="Cambria Math" panose="02040503050406030204" pitchFamily="18" charset="0"/>
                      </a:rPr>
                      <m:t>= </m:t>
                    </m:r>
                    <m:d>
                      <m:dPr>
                        <m:begChr m:val="["/>
                        <m:endChr m:val="]"/>
                        <m:ctrlPr>
                          <a:rPr lang="en-US" altLang="en-US" sz="1900" i="1">
                            <a:latin typeface="Cambria Math" panose="02040503050406030204" pitchFamily="18" charset="0"/>
                          </a:rPr>
                        </m:ctrlPr>
                      </m:dPr>
                      <m:e>
                        <m:m>
                          <m:mPr>
                            <m:mcs>
                              <m:mc>
                                <m:mcPr>
                                  <m:count m:val="1"/>
                                  <m:mcJc m:val="center"/>
                                </m:mcPr>
                              </m:mc>
                            </m:mcs>
                            <m:ctrlPr>
                              <a:rPr lang="en-US" altLang="en-US" sz="1900" i="1">
                                <a:latin typeface="Cambria Math" panose="02040503050406030204" pitchFamily="18" charset="0"/>
                              </a:rPr>
                            </m:ctrlPr>
                          </m:mPr>
                          <m:mr>
                            <m:e>
                              <m:sSub>
                                <m:sSubPr>
                                  <m:ctrlPr>
                                    <a:rPr lang="en-US" altLang="en-US" sz="1900" i="1">
                                      <a:latin typeface="Cambria Math" panose="02040503050406030204" pitchFamily="18" charset="0"/>
                                    </a:rPr>
                                  </m:ctrlPr>
                                </m:sSubPr>
                                <m:e>
                                  <m:r>
                                    <a:rPr lang="en-US" altLang="en-US" sz="1900" b="0" i="1" smtClean="0">
                                      <a:latin typeface="Cambria Math" panose="02040503050406030204" pitchFamily="18" charset="0"/>
                                    </a:rPr>
                                    <m:t>𝐿</m:t>
                                  </m:r>
                                </m:e>
                                <m:sub>
                                  <m:r>
                                    <a:rPr lang="en-US" altLang="en-US" sz="1900" i="1">
                                      <a:latin typeface="Cambria Math" panose="02040503050406030204" pitchFamily="18" charset="0"/>
                                    </a:rPr>
                                    <m:t>1</m:t>
                                  </m:r>
                                </m:sub>
                              </m:sSub>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𝑦</m:t>
                                  </m:r>
                                </m:e>
                                <m:sub>
                                  <m:r>
                                    <a:rPr lang="en-US" altLang="en-US" sz="1900" i="1">
                                      <a:latin typeface="Cambria Math" panose="02040503050406030204" pitchFamily="18" charset="0"/>
                                    </a:rPr>
                                    <m:t>1</m:t>
                                  </m:r>
                                </m:sub>
                              </m:sSub>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𝐿</m:t>
                                  </m:r>
                                </m:e>
                                <m:sub>
                                  <m:r>
                                    <a:rPr lang="en-US" altLang="en-US" sz="1900" i="1">
                                      <a:latin typeface="Cambria Math" panose="02040503050406030204" pitchFamily="18" charset="0"/>
                                    </a:rPr>
                                    <m:t>2</m:t>
                                  </m:r>
                                </m:sub>
                              </m:sSub>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𝑦</m:t>
                                  </m:r>
                                </m:e>
                                <m:sub>
                                  <m:r>
                                    <a:rPr lang="en-US" altLang="en-US" sz="1900" i="1">
                                      <a:latin typeface="Cambria Math" panose="02040503050406030204" pitchFamily="18" charset="0"/>
                                    </a:rPr>
                                    <m:t>2</m:t>
                                  </m:r>
                                </m:sub>
                              </m:sSub>
                              <m:r>
                                <a:rPr lang="en-US" altLang="en-US" sz="1900" i="1">
                                  <a:latin typeface="Cambria Math" panose="02040503050406030204" pitchFamily="18" charset="0"/>
                                </a:rPr>
                                <m:t>(−</m:t>
                              </m:r>
                              <m:r>
                                <a:rPr lang="en-US" altLang="en-US" sz="1900" i="1">
                                  <a:latin typeface="Cambria Math" panose="02040503050406030204" pitchFamily="18" charset="0"/>
                                  <a:ea typeface="Cambria Math" panose="02040503050406030204" pitchFamily="18" charset="0"/>
                                </a:rPr>
                                <m:t>𝜏</m:t>
                              </m:r>
                              <m:r>
                                <a:rPr lang="en-US" altLang="en-US" sz="1900" i="1">
                                  <a:latin typeface="Cambria Math" panose="02040503050406030204" pitchFamily="18" charset="0"/>
                                </a:rPr>
                                <m:t>)</m:t>
                              </m:r>
                              <m:r>
                                <m:rPr>
                                  <m:brk m:alnAt="7"/>
                                </m:rPr>
                                <a:rPr lang="en-US" altLang="en-US" sz="1900" i="1">
                                  <a:latin typeface="Cambria Math" panose="02040503050406030204" pitchFamily="18" charset="0"/>
                                </a:rPr>
                                <m:t>+</m:t>
                              </m:r>
                              <m:nary>
                                <m:naryPr>
                                  <m:ctrlPr>
                                    <a:rPr lang="en-US" altLang="en-US" sz="1900" i="1">
                                      <a:latin typeface="Cambria Math" panose="02040503050406030204" pitchFamily="18" charset="0"/>
                                    </a:rPr>
                                  </m:ctrlPr>
                                </m:naryPr>
                                <m:sub>
                                  <m:r>
                                    <m:rPr>
                                      <m:brk m:alnAt="23"/>
                                    </m:rPr>
                                    <a:rPr lang="en-US" altLang="en-US" sz="1900" i="1">
                                      <a:latin typeface="Cambria Math" panose="02040503050406030204" pitchFamily="18" charset="0"/>
                                    </a:rPr>
                                    <m:t>−</m:t>
                                  </m:r>
                                  <m:r>
                                    <a:rPr lang="en-US" altLang="en-US" sz="1900" i="1">
                                      <a:latin typeface="Cambria Math" panose="02040503050406030204" pitchFamily="18" charset="0"/>
                                      <a:ea typeface="Cambria Math" panose="02040503050406030204" pitchFamily="18" charset="0"/>
                                    </a:rPr>
                                    <m:t>𝜏</m:t>
                                  </m:r>
                                </m:sub>
                                <m:sup>
                                  <m:r>
                                    <a:rPr lang="en-US" altLang="en-US" sz="1900" i="1">
                                      <a:latin typeface="Cambria Math" panose="02040503050406030204" pitchFamily="18" charset="0"/>
                                    </a:rPr>
                                    <m:t>0</m:t>
                                  </m:r>
                                </m:sup>
                                <m:e>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𝐿</m:t>
                                      </m:r>
                                    </m:e>
                                    <m:sub>
                                      <m:r>
                                        <a:rPr lang="en-US" altLang="en-US" sz="1900" i="1">
                                          <a:latin typeface="Cambria Math" panose="02040503050406030204" pitchFamily="18" charset="0"/>
                                        </a:rPr>
                                        <m:t>3</m:t>
                                      </m:r>
                                    </m:sub>
                                  </m:sSub>
                                  <m:d>
                                    <m:dPr>
                                      <m:ctrlPr>
                                        <a:rPr lang="en-US" altLang="en-US" sz="1900" i="1">
                                          <a:latin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𝜃</m:t>
                                      </m:r>
                                    </m:e>
                                  </m:d>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𝑦</m:t>
                                      </m:r>
                                    </m:e>
                                    <m:sub>
                                      <m:r>
                                        <a:rPr lang="en-US" altLang="en-US" sz="1900" i="1">
                                          <a:latin typeface="Cambria Math" panose="02040503050406030204" pitchFamily="18" charset="0"/>
                                        </a:rPr>
                                        <m:t>2</m:t>
                                      </m:r>
                                    </m:sub>
                                  </m:sSub>
                                  <m:d>
                                    <m:dPr>
                                      <m:ctrlPr>
                                        <a:rPr lang="en-US" altLang="en-US" sz="1900" i="1">
                                          <a:latin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𝜃</m:t>
                                      </m:r>
                                    </m:e>
                                  </m:d>
                                  <m:r>
                                    <a:rPr lang="en-US" altLang="en-US" sz="1900" i="1">
                                      <a:latin typeface="Cambria Math" panose="02040503050406030204" pitchFamily="18" charset="0"/>
                                    </a:rPr>
                                    <m:t>𝑑</m:t>
                                  </m:r>
                                  <m:r>
                                    <a:rPr lang="en-US" altLang="en-US" sz="1900" i="1">
                                      <a:latin typeface="Cambria Math" panose="02040503050406030204" pitchFamily="18" charset="0"/>
                                      <a:ea typeface="Cambria Math" panose="02040503050406030204" pitchFamily="18" charset="0"/>
                                    </a:rPr>
                                    <m:t>𝜃</m:t>
                                  </m:r>
                                </m:e>
                              </m:nary>
                            </m:e>
                          </m:mr>
                          <m:mr>
                            <m:e>
                              <m:sSub>
                                <m:sSubPr>
                                  <m:ctrlPr>
                                    <a:rPr lang="en-US" altLang="en-US" sz="1900" i="1">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𝐿</m:t>
                                  </m:r>
                                </m:e>
                                <m:sub>
                                  <m:r>
                                    <a:rPr lang="en-US" altLang="en-US" sz="1900" i="1">
                                      <a:latin typeface="Cambria Math" panose="02040503050406030204" pitchFamily="18" charset="0"/>
                                      <a:ea typeface="Cambria Math" panose="02040503050406030204" pitchFamily="18" charset="0"/>
                                    </a:rPr>
                                    <m:t>4</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e>
                              </m:d>
                              <m:sSub>
                                <m:sSubPr>
                                  <m:ctrlPr>
                                    <a:rPr lang="en-US" altLang="en-US" sz="1900" i="1">
                                      <a:latin typeface="Cambria Math" panose="02040503050406030204" pitchFamily="18" charset="0"/>
                                      <a:ea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𝑦</m:t>
                                  </m:r>
                                </m:e>
                                <m:sub>
                                  <m:r>
                                    <a:rPr lang="en-US" altLang="en-US" sz="1900" i="1">
                                      <a:latin typeface="Cambria Math" panose="02040503050406030204" pitchFamily="18" charset="0"/>
                                      <a:ea typeface="Cambria Math" panose="02040503050406030204" pitchFamily="18" charset="0"/>
                                    </a:rPr>
                                    <m:t>1</m:t>
                                  </m:r>
                                </m:sub>
                              </m:sSub>
                              <m:r>
                                <a:rPr lang="en-US" altLang="en-US" sz="1900" i="1">
                                  <a:latin typeface="Cambria Math" panose="02040503050406030204" pitchFamily="18" charset="0"/>
                                  <a:ea typeface="Cambria Math" panose="02040503050406030204" pitchFamily="18" charset="0"/>
                                </a:rPr>
                                <m:t>+</m:t>
                              </m:r>
                              <m:sSub>
                                <m:sSubPr>
                                  <m:ctrlPr>
                                    <a:rPr lang="en-US" altLang="en-US" sz="1900" i="1">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𝐿</m:t>
                                  </m:r>
                                </m:e>
                                <m:sub>
                                  <m:r>
                                    <a:rPr lang="en-US" altLang="en-US" sz="1900" i="1">
                                      <a:latin typeface="Cambria Math" panose="02040503050406030204" pitchFamily="18" charset="0"/>
                                      <a:ea typeface="Cambria Math" panose="02040503050406030204" pitchFamily="18" charset="0"/>
                                    </a:rPr>
                                    <m:t>5</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e>
                              </m:d>
                              <m:sSub>
                                <m:sSubPr>
                                  <m:ctrlPr>
                                    <a:rPr lang="en-US" altLang="en-US" sz="1900" i="1">
                                      <a:latin typeface="Cambria Math" panose="02040503050406030204" pitchFamily="18" charset="0"/>
                                      <a:ea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𝑦</m:t>
                                  </m:r>
                                </m:e>
                                <m:sub>
                                  <m:r>
                                    <a:rPr lang="en-US" altLang="en-US" sz="1900" i="1">
                                      <a:latin typeface="Cambria Math" panose="02040503050406030204" pitchFamily="18" charset="0"/>
                                      <a:ea typeface="Cambria Math" panose="02040503050406030204" pitchFamily="18" charset="0"/>
                                    </a:rPr>
                                    <m:t>2</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m:t>
                                  </m:r>
                                  <m:r>
                                    <a:rPr lang="en-US" altLang="en-US" sz="1900" i="1">
                                      <a:latin typeface="Cambria Math" panose="02040503050406030204" pitchFamily="18" charset="0"/>
                                      <a:ea typeface="Cambria Math" panose="02040503050406030204" pitchFamily="18" charset="0"/>
                                    </a:rPr>
                                    <m:t>𝜏</m:t>
                                  </m:r>
                                </m:e>
                              </m:d>
                              <m:r>
                                <a:rPr lang="en-US" altLang="en-US" sz="1900" i="1">
                                  <a:latin typeface="Cambria Math" panose="02040503050406030204" pitchFamily="18" charset="0"/>
                                  <a:ea typeface="Cambria Math" panose="02040503050406030204" pitchFamily="18" charset="0"/>
                                </a:rPr>
                                <m:t>+</m:t>
                              </m:r>
                              <m:sSub>
                                <m:sSubPr>
                                  <m:ctrlPr>
                                    <a:rPr lang="en-US" altLang="en-US" sz="1900" i="1">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𝐿</m:t>
                                  </m:r>
                                </m:e>
                                <m:sub>
                                  <m:r>
                                    <a:rPr lang="en-US" altLang="en-US" sz="1900" i="1">
                                      <a:latin typeface="Cambria Math" panose="02040503050406030204" pitchFamily="18" charset="0"/>
                                      <a:ea typeface="Cambria Math" panose="02040503050406030204" pitchFamily="18" charset="0"/>
                                    </a:rPr>
                                    <m:t>6</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e>
                              </m:d>
                              <m:sSub>
                                <m:sSubPr>
                                  <m:ctrlPr>
                                    <a:rPr lang="en-US" altLang="en-US" sz="1900" i="1">
                                      <a:latin typeface="Cambria Math" panose="02040503050406030204" pitchFamily="18" charset="0"/>
                                      <a:ea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𝑦</m:t>
                                  </m:r>
                                </m:e>
                                <m:sub>
                                  <m:r>
                                    <a:rPr lang="en-US" altLang="en-US" sz="1900" i="1">
                                      <a:latin typeface="Cambria Math" panose="02040503050406030204" pitchFamily="18" charset="0"/>
                                      <a:ea typeface="Cambria Math" panose="02040503050406030204" pitchFamily="18" charset="0"/>
                                    </a:rPr>
                                    <m:t>2</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e>
                              </m:d>
                              <m:r>
                                <a:rPr lang="en-US" altLang="en-US" sz="1900" i="1">
                                  <a:latin typeface="Cambria Math" panose="02040503050406030204" pitchFamily="18" charset="0"/>
                                  <a:ea typeface="Cambria Math" panose="02040503050406030204" pitchFamily="18" charset="0"/>
                                </a:rPr>
                                <m:t>+</m:t>
                              </m:r>
                              <m:nary>
                                <m:naryPr>
                                  <m:ctrlPr>
                                    <a:rPr lang="en-US" altLang="en-US" sz="1900" i="1">
                                      <a:latin typeface="Cambria Math" panose="02040503050406030204" pitchFamily="18" charset="0"/>
                                      <a:ea typeface="Cambria Math" panose="02040503050406030204" pitchFamily="18" charset="0"/>
                                    </a:rPr>
                                  </m:ctrlPr>
                                </m:naryPr>
                                <m:sub>
                                  <m:r>
                                    <m:rPr>
                                      <m:brk m:alnAt="23"/>
                                    </m:rPr>
                                    <a:rPr lang="en-US" altLang="en-US" sz="1900" i="1">
                                      <a:latin typeface="Cambria Math" panose="02040503050406030204" pitchFamily="18" charset="0"/>
                                      <a:ea typeface="Cambria Math" panose="02040503050406030204" pitchFamily="18" charset="0"/>
                                    </a:rPr>
                                    <m:t>−</m:t>
                                  </m:r>
                                  <m:r>
                                    <a:rPr lang="en-US" altLang="en-US" sz="1900" i="1">
                                      <a:latin typeface="Cambria Math" panose="02040503050406030204" pitchFamily="18" charset="0"/>
                                      <a:ea typeface="Cambria Math" panose="02040503050406030204" pitchFamily="18" charset="0"/>
                                    </a:rPr>
                                    <m:t>𝜏</m:t>
                                  </m:r>
                                </m:sub>
                                <m:sup>
                                  <m:r>
                                    <a:rPr lang="en-US" altLang="en-US" sz="1900" i="1">
                                      <a:latin typeface="Cambria Math" panose="02040503050406030204" pitchFamily="18" charset="0"/>
                                      <a:ea typeface="Cambria Math" panose="02040503050406030204" pitchFamily="18" charset="0"/>
                                    </a:rPr>
                                    <m:t>0</m:t>
                                  </m:r>
                                </m:sup>
                                <m:e>
                                  <m:sSub>
                                    <m:sSubPr>
                                      <m:ctrlPr>
                                        <a:rPr lang="en-US" altLang="en-US" sz="1900" i="1">
                                          <a:latin typeface="Cambria Math" panose="02040503050406030204" pitchFamily="18" charset="0"/>
                                          <a:ea typeface="Cambria Math" panose="02040503050406030204" pitchFamily="18" charset="0"/>
                                        </a:rPr>
                                      </m:ctrlPr>
                                    </m:sSubPr>
                                    <m:e>
                                      <m:r>
                                        <a:rPr lang="en-US" altLang="en-US" sz="1900" b="0" i="1" smtClean="0">
                                          <a:latin typeface="Cambria Math" panose="02040503050406030204" pitchFamily="18" charset="0"/>
                                          <a:ea typeface="Cambria Math" panose="02040503050406030204" pitchFamily="18" charset="0"/>
                                        </a:rPr>
                                        <m:t>𝐿</m:t>
                                      </m:r>
                                    </m:e>
                                    <m:sub>
                                      <m:r>
                                        <a:rPr lang="en-US" altLang="en-US" sz="1900" i="1">
                                          <a:latin typeface="Cambria Math" panose="02040503050406030204" pitchFamily="18" charset="0"/>
                                          <a:ea typeface="Cambria Math" panose="02040503050406030204" pitchFamily="18" charset="0"/>
                                        </a:rPr>
                                        <m:t>7</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𝑠</m:t>
                                      </m:r>
                                      <m:r>
                                        <a:rPr lang="en-US" altLang="en-US" sz="1900" i="1">
                                          <a:latin typeface="Cambria Math" panose="02040503050406030204" pitchFamily="18" charset="0"/>
                                          <a:ea typeface="Cambria Math" panose="02040503050406030204" pitchFamily="18" charset="0"/>
                                        </a:rPr>
                                        <m:t>,</m:t>
                                      </m:r>
                                      <m:r>
                                        <a:rPr lang="en-US" altLang="en-US" sz="1900" i="1">
                                          <a:latin typeface="Cambria Math" panose="02040503050406030204" pitchFamily="18" charset="0"/>
                                          <a:ea typeface="Cambria Math" panose="02040503050406030204" pitchFamily="18" charset="0"/>
                                        </a:rPr>
                                        <m:t>𝜃</m:t>
                                      </m:r>
                                    </m:e>
                                  </m:d>
                                  <m:sSub>
                                    <m:sSubPr>
                                      <m:ctrlPr>
                                        <a:rPr lang="en-US" altLang="en-US" sz="1900" i="1">
                                          <a:latin typeface="Cambria Math" panose="02040503050406030204" pitchFamily="18" charset="0"/>
                                          <a:ea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𝑦</m:t>
                                      </m:r>
                                    </m:e>
                                    <m:sub>
                                      <m:r>
                                        <a:rPr lang="en-US" altLang="en-US" sz="1900" i="1">
                                          <a:latin typeface="Cambria Math" panose="02040503050406030204" pitchFamily="18" charset="0"/>
                                          <a:ea typeface="Cambria Math" panose="02040503050406030204" pitchFamily="18" charset="0"/>
                                        </a:rPr>
                                        <m:t>2</m:t>
                                      </m:r>
                                    </m:sub>
                                  </m:sSub>
                                  <m:d>
                                    <m:dPr>
                                      <m:ctrlPr>
                                        <a:rPr lang="en-US" altLang="en-US" sz="1900" i="1">
                                          <a:latin typeface="Cambria Math" panose="02040503050406030204" pitchFamily="18" charset="0"/>
                                          <a:ea typeface="Cambria Math" panose="02040503050406030204" pitchFamily="18" charset="0"/>
                                        </a:rPr>
                                      </m:ctrlPr>
                                    </m:dPr>
                                    <m:e>
                                      <m:r>
                                        <a:rPr lang="en-US" altLang="en-US" sz="1900" i="1">
                                          <a:latin typeface="Cambria Math" panose="02040503050406030204" pitchFamily="18" charset="0"/>
                                          <a:ea typeface="Cambria Math" panose="02040503050406030204" pitchFamily="18" charset="0"/>
                                        </a:rPr>
                                        <m:t>𝜃</m:t>
                                      </m:r>
                                    </m:e>
                                  </m:d>
                                  <m:r>
                                    <a:rPr lang="en-US" altLang="en-US" sz="1900" i="1">
                                      <a:latin typeface="Cambria Math" panose="02040503050406030204" pitchFamily="18" charset="0"/>
                                      <a:ea typeface="Cambria Math" panose="02040503050406030204" pitchFamily="18" charset="0"/>
                                    </a:rPr>
                                    <m:t>𝑑</m:t>
                                  </m:r>
                                  <m:r>
                                    <a:rPr lang="en-US" altLang="en-US" sz="1900" i="1">
                                      <a:latin typeface="Cambria Math" panose="02040503050406030204" pitchFamily="18" charset="0"/>
                                      <a:ea typeface="Cambria Math" panose="02040503050406030204" pitchFamily="18" charset="0"/>
                                    </a:rPr>
                                    <m:t>𝜃</m:t>
                                  </m:r>
                                </m:e>
                              </m:nary>
                            </m:e>
                          </m:mr>
                        </m:m>
                      </m:e>
                    </m:d>
                  </m:oMath>
                </a14:m>
                <a:r>
                  <a:rPr lang="en-US" altLang="en-US" sz="1900" dirty="0"/>
                  <a:t>,</a:t>
                </a:r>
              </a:p>
              <a:p>
                <a:pPr marL="457200" lvl="1" indent="0" algn="ctr">
                  <a:spcBef>
                    <a:spcPts val="600"/>
                  </a:spcBef>
                  <a:spcAft>
                    <a:spcPts val="600"/>
                  </a:spcAft>
                  <a:buNone/>
                </a:pPr>
                <a:endParaRPr lang="en-US" altLang="en-US" sz="1900" dirty="0"/>
              </a:p>
              <a:p>
                <a:pPr marL="457200" lvl="1" indent="0">
                  <a:spcBef>
                    <a:spcPts val="0"/>
                  </a:spcBef>
                  <a:spcAft>
                    <a:spcPts val="600"/>
                  </a:spcAft>
                  <a:buNone/>
                </a:pPr>
                <a:endParaRPr lang="en-US" sz="1900" dirty="0"/>
              </a:p>
              <a:p>
                <a:pPr marL="0" indent="0">
                  <a:spcBef>
                    <a:spcPts val="0"/>
                  </a:spcBef>
                  <a:spcAft>
                    <a:spcPts val="600"/>
                  </a:spcAft>
                  <a:buNone/>
                </a:pPr>
                <a:r>
                  <a:rPr lang="en-US" altLang="en-US" sz="2000" dirty="0"/>
                  <a:t> </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700" t="-799"/>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BB7EB0F6-F658-4DC8-B1D4-F096106FB7F7}"/>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22</a:t>
            </a:fld>
            <a:endParaRPr lang="en-US" altLang="en-US" dirty="0"/>
          </a:p>
        </p:txBody>
      </p:sp>
    </p:spTree>
    <p:extLst>
      <p:ext uri="{BB962C8B-B14F-4D97-AF65-F5344CB8AC3E}">
        <p14:creationId xmlns:p14="http://schemas.microsoft.com/office/powerpoint/2010/main" val="3163496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for TDS using SOS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200"/>
                  </a:spcAft>
                </a:pPr>
                <a:r>
                  <a:rPr lang="en-US" sz="2000" dirty="0"/>
                  <a:t>Observer can be designed if there exist a matrix </a:t>
                </a:r>
                <a14:m>
                  <m:oMath xmlns:m="http://schemas.openxmlformats.org/officeDocument/2006/math">
                    <m:r>
                      <a:rPr lang="en-US" sz="2000" b="0" i="1" smtClean="0">
                        <a:latin typeface="Cambria Math" panose="02040503050406030204" pitchFamily="18" charset="0"/>
                      </a:rPr>
                      <m:t>𝑃</m:t>
                    </m:r>
                    <m:r>
                      <a:rPr lang="en-US" sz="2000" b="0" i="0" smtClean="0">
                        <a:latin typeface="Cambria Math" panose="02040503050406030204" pitchFamily="18" charset="0"/>
                      </a:rPr>
                      <m:t>;</m:t>
                    </m:r>
                  </m:oMath>
                </a14:m>
                <a:r>
                  <a:rPr lang="en-US" sz="2000" dirty="0"/>
                  <a:t> polynomials </a:t>
                </a:r>
                <a14:m>
                  <m:oMath xmlns:m="http://schemas.openxmlformats.org/officeDocument/2006/math">
                    <m:r>
                      <a:rPr lang="en-US" sz="2000" i="1">
                        <a:latin typeface="Cambria Math" panose="02040503050406030204" pitchFamily="18" charset="0"/>
                      </a:rPr>
                      <m:t>𝑄</m:t>
                    </m:r>
                    <m:r>
                      <a:rPr lang="en-US" sz="2000" b="0" i="1" smtClean="0">
                        <a:latin typeface="Cambria Math" panose="02040503050406030204" pitchFamily="18" charset="0"/>
                      </a:rPr>
                      <m:t>,</m:t>
                    </m:r>
                    <m:r>
                      <a:rPr lang="en-US" sz="2000" i="1">
                        <a:latin typeface="Cambria Math" panose="02040503050406030204" pitchFamily="18" charset="0"/>
                      </a:rPr>
                      <m:t> </m:t>
                    </m:r>
                    <m:r>
                      <a:rPr lang="en-US" sz="2000" i="1">
                        <a:latin typeface="Cambria Math" panose="02040503050406030204" pitchFamily="18" charset="0"/>
                      </a:rPr>
                      <m:t>𝑅</m:t>
                    </m:r>
                    <m:r>
                      <a:rPr lang="en-US" sz="2000" b="0" i="1" smtClean="0">
                        <a:latin typeface="Cambria Math" panose="02040503050406030204" pitchFamily="18" charset="0"/>
                      </a:rPr>
                      <m:t>,</m:t>
                    </m:r>
                    <m:r>
                      <a:rPr lang="en-US" sz="2000" i="1">
                        <a:latin typeface="Cambria Math" panose="02040503050406030204" pitchFamily="18" charset="0"/>
                      </a:rPr>
                      <m:t> </m:t>
                    </m:r>
                    <m:r>
                      <a:rPr lang="en-US" sz="2000" i="1">
                        <a:latin typeface="Cambria Math" panose="02040503050406030204" pitchFamily="18" charset="0"/>
                      </a:rPr>
                      <m:t>𝑆</m:t>
                    </m:r>
                    <m:r>
                      <a:rPr lang="en-US" sz="2000" b="0" i="0" smtClean="0">
                        <a:latin typeface="Cambria Math" panose="02040503050406030204" pitchFamily="18" charset="0"/>
                      </a:rPr>
                      <m:t>;</m:t>
                    </m:r>
                  </m:oMath>
                </a14:m>
                <a:r>
                  <a:rPr lang="en-US" sz="2000" dirty="0"/>
                  <a:t> matrices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𝑍</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2</m:t>
                        </m:r>
                      </m:sub>
                    </m:sSub>
                  </m:oMath>
                </a14:m>
                <a:r>
                  <a:rPr lang="en-US" sz="2000" dirty="0"/>
                  <a:t> and polynomials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6</m:t>
                        </m:r>
                      </m:sub>
                    </m:sSub>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𝑍</m:t>
                        </m:r>
                      </m:e>
                      <m:sub>
                        <m:r>
                          <a:rPr lang="en-US" sz="2000" b="0" i="1" smtClean="0">
                            <a:latin typeface="Cambria Math" panose="02040503050406030204" pitchFamily="18" charset="0"/>
                          </a:rPr>
                          <m:t>7</m:t>
                        </m:r>
                      </m:sub>
                    </m:sSub>
                  </m:oMath>
                </a14:m>
                <a:r>
                  <a:rPr lang="en-US" sz="2000" dirty="0"/>
                  <a:t> such that</a:t>
                </a:r>
              </a:p>
              <a:p>
                <a:pPr marL="0" indent="0" algn="ctr">
                  <a:spcBef>
                    <a:spcPts val="0"/>
                  </a:spcBef>
                  <a:spcAft>
                    <a:spcPts val="600"/>
                  </a:spcAft>
                  <a:buNone/>
                </a:pPr>
                <a14:m>
                  <m:oMath xmlns:m="http://schemas.openxmlformats.org/officeDocument/2006/math">
                    <m:sSub>
                      <m:sSubPr>
                        <m:ctrlPr>
                          <a:rPr lang="en-US" altLang="en-US" sz="2000" i="1" smtClean="0">
                            <a:latin typeface="Cambria Math" panose="02040503050406030204" pitchFamily="18" charset="0"/>
                          </a:rPr>
                        </m:ctrlPr>
                      </m:sSubPr>
                      <m:e>
                        <m:r>
                          <a:rPr lang="en-US" altLang="en-US" sz="2000" i="1">
                            <a:latin typeface="Cambria Math" panose="02040503050406030204" pitchFamily="18" charset="0"/>
                          </a:rPr>
                          <m:t>𝓟</m:t>
                        </m:r>
                      </m:e>
                      <m:sub>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𝑃</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𝜖</m:t>
                        </m:r>
                        <m:r>
                          <a:rPr lang="en-US" altLang="en-US" sz="2000" b="0" i="1" smtClean="0">
                            <a:latin typeface="Cambria Math" panose="02040503050406030204" pitchFamily="18" charset="0"/>
                          </a:rPr>
                          <m:t>𝐼</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𝑄</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𝑅</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𝑆</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𝜖</m:t>
                        </m:r>
                        <m:r>
                          <a:rPr lang="en-US" altLang="en-US" sz="2000" b="0" i="1" smtClean="0">
                            <a:latin typeface="Cambria Math" panose="02040503050406030204" pitchFamily="18" charset="0"/>
                          </a:rPr>
                          <m:t>𝐼</m:t>
                        </m:r>
                        <m:r>
                          <a:rPr lang="en-US" altLang="en-US" sz="2000" b="0" i="1" smtClean="0">
                            <a:latin typeface="Cambria Math" panose="02040503050406030204" pitchFamily="18" charset="0"/>
                          </a:rPr>
                          <m:t>}</m:t>
                        </m:r>
                      </m:sub>
                    </m:sSub>
                    <m:r>
                      <a:rPr lang="en-US" altLang="en-US" sz="2000" b="0" i="1" smtClean="0">
                        <a:latin typeface="Cambria Math" panose="02040503050406030204" pitchFamily="18" charset="0"/>
                      </a:rPr>
                      <m:t>&gt;0</m:t>
                    </m:r>
                  </m:oMath>
                </a14:m>
                <a:r>
                  <a:rPr lang="en-US" sz="2000" dirty="0"/>
                  <a:t> 	and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𝓟</m:t>
                        </m:r>
                      </m:e>
                      <m:sub>
                        <m:r>
                          <a:rPr lang="en-US" altLang="en-US" sz="2000" i="1" smtClean="0">
                            <a:latin typeface="Cambria Math" panose="02040503050406030204" pitchFamily="18" charset="0"/>
                          </a:rPr>
                          <m:t>{</m:t>
                        </m:r>
                        <m:r>
                          <a:rPr lang="en-US" altLang="en-US" sz="2000" b="0" i="1" smtClean="0">
                            <a:latin typeface="Cambria Math" panose="02040503050406030204" pitchFamily="18" charset="0"/>
                          </a:rPr>
                          <m:t>𝑇</m:t>
                        </m:r>
                        <m:r>
                          <a:rPr lang="en-US" altLang="en-US" sz="2000" i="1">
                            <a:latin typeface="Cambria Math" panose="02040503050406030204" pitchFamily="18" charset="0"/>
                          </a:rPr>
                          <m:t>,</m:t>
                        </m:r>
                        <m:r>
                          <a:rPr lang="en-US" altLang="en-US" sz="2000" i="1" smtClean="0">
                            <a:latin typeface="Cambria Math" panose="02040503050406030204" pitchFamily="18" charset="0"/>
                          </a:rPr>
                          <m:t> </m:t>
                        </m:r>
                        <m:r>
                          <a:rPr lang="en-US" altLang="en-US" sz="2000" i="1">
                            <a:latin typeface="Cambria Math" panose="02040503050406030204" pitchFamily="18" charset="0"/>
                          </a:rPr>
                          <m:t>  </m:t>
                        </m:r>
                        <m:r>
                          <a:rPr lang="en-US" altLang="en-US" sz="2000" b="0" i="1" smtClean="0">
                            <a:latin typeface="Cambria Math" panose="02040503050406030204" pitchFamily="18" charset="0"/>
                          </a:rPr>
                          <m:t>𝑈</m:t>
                        </m:r>
                        <m:r>
                          <a:rPr lang="en-US" altLang="en-US" sz="2000" i="1" smtClean="0">
                            <a:latin typeface="Cambria Math" panose="02040503050406030204" pitchFamily="18" charset="0"/>
                          </a:rPr>
                          <m:t>,</m:t>
                        </m:r>
                        <m:r>
                          <a:rPr lang="en-US" altLang="en-US" sz="2000" i="1">
                            <a:latin typeface="Cambria Math" panose="02040503050406030204" pitchFamily="18" charset="0"/>
                          </a:rPr>
                          <m:t>   </m:t>
                        </m:r>
                        <m:r>
                          <a:rPr lang="en-US" altLang="en-US" sz="2000" b="0" i="1" smtClean="0">
                            <a:latin typeface="Cambria Math" panose="02040503050406030204" pitchFamily="18" charset="0"/>
                          </a:rPr>
                          <m:t>𝑉</m:t>
                        </m:r>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𝑊</m:t>
                        </m:r>
                        <m:r>
                          <a:rPr lang="en-US" altLang="en-US" sz="2000" i="1">
                            <a:latin typeface="Cambria Math" panose="02040503050406030204" pitchFamily="18" charset="0"/>
                          </a:rPr>
                          <m:t>}</m:t>
                        </m:r>
                      </m:sub>
                    </m:sSub>
                    <m:r>
                      <a:rPr lang="en-US" altLang="en-US" sz="2000" b="0" i="1" smtClean="0">
                        <a:latin typeface="Cambria Math" panose="02040503050406030204" pitchFamily="18" charset="0"/>
                      </a:rPr>
                      <m:t>&lt;</m:t>
                    </m:r>
                    <m:r>
                      <a:rPr lang="en-US" altLang="en-US" sz="2000" i="1">
                        <a:latin typeface="Cambria Math" panose="02040503050406030204" pitchFamily="18" charset="0"/>
                      </a:rPr>
                      <m:t>0</m:t>
                    </m:r>
                  </m:oMath>
                </a14:m>
                <a:r>
                  <a:rPr lang="en-US" sz="2000" dirty="0"/>
                  <a:t>.</a:t>
                </a:r>
              </a:p>
              <a:p>
                <a:pPr marL="0" indent="0">
                  <a:spcBef>
                    <a:spcPts val="600"/>
                  </a:spcBef>
                  <a:spcAft>
                    <a:spcPts val="600"/>
                  </a:spcAft>
                  <a:buNone/>
                </a:pPr>
                <a:r>
                  <a:rPr lang="en-US" sz="2000" dirty="0"/>
                  <a:t>      Where, </a:t>
                </a:r>
                <a14:m>
                  <m:oMath xmlns:m="http://schemas.openxmlformats.org/officeDocument/2006/math">
                    <m:r>
                      <a:rPr lang="en-US" sz="2000" b="0" i="1" smtClean="0">
                        <a:latin typeface="Cambria Math" panose="02040503050406030204" pitchFamily="18" charset="0"/>
                      </a:rPr>
                      <m:t>𝑇</m:t>
                    </m:r>
                    <m:r>
                      <a:rPr lang="en-US" sz="2000" b="0" i="1" smtClean="0">
                        <a:latin typeface="Cambria Math" panose="02040503050406030204" pitchFamily="18" charset="0"/>
                      </a:rPr>
                      <m:t>, </m:t>
                    </m:r>
                    <m:r>
                      <a:rPr lang="en-US" sz="2000" b="0" i="1" smtClean="0">
                        <a:latin typeface="Cambria Math" panose="02040503050406030204" pitchFamily="18" charset="0"/>
                      </a:rPr>
                      <m:t>𝑈</m:t>
                    </m:r>
                    <m:r>
                      <a:rPr lang="en-US" sz="2000" b="0" i="1" smtClean="0">
                        <a:latin typeface="Cambria Math" panose="02040503050406030204" pitchFamily="18" charset="0"/>
                      </a:rPr>
                      <m:t>, </m:t>
                    </m:r>
                    <m:r>
                      <a:rPr lang="en-US" sz="2000" b="0" i="1" smtClean="0">
                        <a:latin typeface="Cambria Math" panose="02040503050406030204" pitchFamily="18" charset="0"/>
                      </a:rPr>
                      <m:t>𝑉</m:t>
                    </m:r>
                  </m:oMath>
                </a14:m>
                <a:r>
                  <a:rPr lang="en-US" sz="2000" dirty="0"/>
                  <a:t> and </a:t>
                </a:r>
                <a14:m>
                  <m:oMath xmlns:m="http://schemas.openxmlformats.org/officeDocument/2006/math">
                    <m:r>
                      <a:rPr lang="en-US" sz="2000" b="0" i="1" smtClean="0">
                        <a:latin typeface="Cambria Math" panose="02040503050406030204" pitchFamily="18" charset="0"/>
                      </a:rPr>
                      <m:t>𝑆</m:t>
                    </m:r>
                  </m:oMath>
                </a14:m>
                <a:r>
                  <a:rPr lang="en-US" sz="2000" dirty="0"/>
                  <a:t> are defined as,</a:t>
                </a:r>
              </a:p>
              <a:p>
                <a:pPr marL="457200" lvl="1" indent="0">
                  <a:spcBef>
                    <a:spcPts val="0"/>
                  </a:spcBef>
                  <a:spcAft>
                    <a:spcPts val="1200"/>
                  </a:spcAft>
                  <a:buNone/>
                </a:pPr>
                <a14:m>
                  <m:oMath xmlns:m="http://schemas.openxmlformats.org/officeDocument/2006/math">
                    <m:r>
                      <a:rPr lang="en-US" altLang="en-US" sz="1490" i="1">
                        <a:latin typeface="Cambria Math" panose="02040503050406030204" pitchFamily="18" charset="0"/>
                      </a:rPr>
                      <m:t>𝑇</m:t>
                    </m:r>
                    <m:r>
                      <a:rPr lang="en-US" altLang="en-US" sz="1490" i="1">
                        <a:latin typeface="Cambria Math" panose="02040503050406030204" pitchFamily="18" charset="0"/>
                      </a:rPr>
                      <m:t>= </m:t>
                    </m:r>
                    <m:d>
                      <m:dPr>
                        <m:begChr m:val="["/>
                        <m:endChr m:val="]"/>
                        <m:ctrlPr>
                          <a:rPr lang="en-US" altLang="en-US" sz="1490" i="1">
                            <a:latin typeface="Cambria Math" panose="02040503050406030204" pitchFamily="18" charset="0"/>
                          </a:rPr>
                        </m:ctrlPr>
                      </m:dPr>
                      <m:e>
                        <m:m>
                          <m:mPr>
                            <m:mcs>
                              <m:mc>
                                <m:mcPr>
                                  <m:count m:val="3"/>
                                  <m:mcJc m:val="center"/>
                                </m:mcPr>
                              </m:mc>
                            </m:mcs>
                            <m:ctrlPr>
                              <a:rPr lang="en-US" altLang="en-US" sz="1490" i="1">
                                <a:latin typeface="Cambria Math" panose="02040503050406030204" pitchFamily="18" charset="0"/>
                              </a:rPr>
                            </m:ctrlPr>
                          </m:mPr>
                          <m:mr>
                            <m:e>
                              <m:r>
                                <m:rPr>
                                  <m:brk m:alnAt="7"/>
                                </m:rPr>
                                <a:rPr lang="en-US" altLang="en-US" sz="1490" i="1">
                                  <a:latin typeface="Cambria Math" panose="02040503050406030204" pitchFamily="18" charset="0"/>
                                </a:rPr>
                                <m:t>0</m:t>
                              </m:r>
                            </m:e>
                            <m:e>
                              <m:r>
                                <a:rPr lang="en-US" altLang="en-US" sz="1490" i="1">
                                  <a:latin typeface="Cambria Math" panose="02040503050406030204" pitchFamily="18" charset="0"/>
                                </a:rPr>
                                <m:t>∗</m:t>
                              </m:r>
                            </m:e>
                            <m:e>
                              <m:r>
                                <a:rPr lang="en-US" altLang="en-US" sz="1490" i="1">
                                  <a:latin typeface="Cambria Math" panose="02040503050406030204" pitchFamily="18" charset="0"/>
                                </a:rPr>
                                <m:t>∗</m:t>
                              </m:r>
                            </m:e>
                          </m:mr>
                          <m:mr>
                            <m:e>
                              <m:r>
                                <a:rPr lang="en-US" altLang="en-US" sz="1490" i="1">
                                  <a:latin typeface="Cambria Math" panose="02040503050406030204" pitchFamily="18" charset="0"/>
                                </a:rPr>
                                <m:t>0</m:t>
                              </m:r>
                            </m:e>
                            <m:e>
                              <m:r>
                                <a:rPr lang="en-US" altLang="en-US" sz="1490" i="1">
                                  <a:latin typeface="Cambria Math" panose="02040503050406030204" pitchFamily="18" charset="0"/>
                                </a:rPr>
                                <m:t>𝑃</m:t>
                              </m:r>
                              <m:sSub>
                                <m:sSubPr>
                                  <m:ctrlPr>
                                    <a:rPr lang="en-US" altLang="en-US" sz="1490" i="1">
                                      <a:latin typeface="Cambria Math" panose="02040503050406030204" pitchFamily="18" charset="0"/>
                                    </a:rPr>
                                  </m:ctrlPr>
                                </m:sSubPr>
                                <m:e>
                                  <m:r>
                                    <a:rPr lang="en-US" altLang="en-US" sz="1490" i="1">
                                      <a:latin typeface="Cambria Math" panose="02040503050406030204" pitchFamily="18" charset="0"/>
                                    </a:rPr>
                                    <m:t>𝐴</m:t>
                                  </m:r>
                                </m:e>
                                <m:sub>
                                  <m:r>
                                    <a:rPr lang="en-US" altLang="en-US" sz="1490" i="1">
                                      <a:latin typeface="Cambria Math" panose="02040503050406030204" pitchFamily="18" charset="0"/>
                                    </a:rPr>
                                    <m:t>0</m:t>
                                  </m:r>
                                </m:sub>
                              </m:sSub>
                              <m:r>
                                <a:rPr lang="en-US" altLang="en-US" sz="1490" i="1">
                                  <a:latin typeface="Cambria Math" panose="02040503050406030204" pitchFamily="18" charset="0"/>
                                </a:rPr>
                                <m:t>+</m:t>
                              </m:r>
                              <m:sSubSup>
                                <m:sSubSupPr>
                                  <m:ctrlPr>
                                    <a:rPr lang="en-US" altLang="en-US" sz="1490" i="1">
                                      <a:latin typeface="Cambria Math" panose="02040503050406030204" pitchFamily="18" charset="0"/>
                                    </a:rPr>
                                  </m:ctrlPr>
                                </m:sSubSupPr>
                                <m:e>
                                  <m:r>
                                    <a:rPr lang="en-US" altLang="en-US" sz="1490" i="1">
                                      <a:latin typeface="Cambria Math" panose="02040503050406030204" pitchFamily="18" charset="0"/>
                                    </a:rPr>
                                    <m:t>𝐴</m:t>
                                  </m:r>
                                </m:e>
                                <m:sub>
                                  <m:r>
                                    <a:rPr lang="en-US" altLang="en-US" sz="1490" i="1">
                                      <a:latin typeface="Cambria Math" panose="02040503050406030204" pitchFamily="18" charset="0"/>
                                    </a:rPr>
                                    <m:t>0</m:t>
                                  </m:r>
                                </m:sub>
                                <m:sup>
                                  <m:r>
                                    <a:rPr lang="en-US" altLang="en-US" sz="1490" i="1">
                                      <a:latin typeface="Cambria Math" panose="02040503050406030204" pitchFamily="18" charset="0"/>
                                    </a:rPr>
                                    <m:t>𝑇</m:t>
                                  </m:r>
                                </m:sup>
                              </m:sSubSup>
                              <m:r>
                                <a:rPr lang="en-US" altLang="en-US" sz="1490" i="1">
                                  <a:latin typeface="Cambria Math" panose="02040503050406030204" pitchFamily="18" charset="0"/>
                                </a:rPr>
                                <m:t>𝑃</m:t>
                              </m:r>
                              <m:r>
                                <a:rPr lang="en-US" altLang="en-US" sz="1490" i="1">
                                  <a:latin typeface="Cambria Math" panose="02040503050406030204" pitchFamily="18" charset="0"/>
                                </a:rPr>
                                <m:t>+</m:t>
                              </m:r>
                              <m:r>
                                <a:rPr lang="en-US" altLang="en-US" sz="1490" i="1">
                                  <a:latin typeface="Cambria Math" panose="02040503050406030204" pitchFamily="18" charset="0"/>
                                </a:rPr>
                                <m:t>𝑄</m:t>
                              </m:r>
                              <m:d>
                                <m:dPr>
                                  <m:ctrlPr>
                                    <a:rPr lang="en-US" altLang="en-US" sz="1490" i="1">
                                      <a:latin typeface="Cambria Math" panose="02040503050406030204" pitchFamily="18" charset="0"/>
                                    </a:rPr>
                                  </m:ctrlPr>
                                </m:dPr>
                                <m:e>
                                  <m:r>
                                    <a:rPr lang="en-US" altLang="en-US" sz="1490" i="1">
                                      <a:latin typeface="Cambria Math" panose="02040503050406030204" pitchFamily="18" charset="0"/>
                                    </a:rPr>
                                    <m:t>0</m:t>
                                  </m:r>
                                </m:e>
                              </m:d>
                              <m:r>
                                <a:rPr lang="en-US" altLang="en-US" sz="1490" i="1">
                                  <a:latin typeface="Cambria Math" panose="02040503050406030204" pitchFamily="18" charset="0"/>
                                </a:rPr>
                                <m:t>+</m:t>
                              </m:r>
                              <m:sSup>
                                <m:sSupPr>
                                  <m:ctrlPr>
                                    <a:rPr lang="en-US" altLang="en-US" sz="1490" i="1">
                                      <a:latin typeface="Cambria Math" panose="02040503050406030204" pitchFamily="18" charset="0"/>
                                    </a:rPr>
                                  </m:ctrlPr>
                                </m:sSupPr>
                                <m:e>
                                  <m:r>
                                    <a:rPr lang="en-US" altLang="en-US" sz="1490" i="1">
                                      <a:latin typeface="Cambria Math" panose="02040503050406030204" pitchFamily="18" charset="0"/>
                                    </a:rPr>
                                    <m:t>𝑄</m:t>
                                  </m:r>
                                  <m:d>
                                    <m:dPr>
                                      <m:ctrlPr>
                                        <a:rPr lang="en-US" altLang="en-US" sz="1490" i="1">
                                          <a:latin typeface="Cambria Math" panose="02040503050406030204" pitchFamily="18" charset="0"/>
                                        </a:rPr>
                                      </m:ctrlPr>
                                    </m:dPr>
                                    <m:e>
                                      <m:r>
                                        <a:rPr lang="en-US" altLang="en-US" sz="1490" i="1">
                                          <a:latin typeface="Cambria Math" panose="02040503050406030204" pitchFamily="18" charset="0"/>
                                        </a:rPr>
                                        <m:t>0</m:t>
                                      </m:r>
                                    </m:e>
                                  </m:d>
                                </m:e>
                                <m:sup>
                                  <m:r>
                                    <a:rPr lang="en-US" altLang="en-US" sz="1490" i="1">
                                      <a:latin typeface="Cambria Math" panose="02040503050406030204" pitchFamily="18" charset="0"/>
                                    </a:rPr>
                                    <m:t>𝑇</m:t>
                                  </m:r>
                                </m:sup>
                              </m:sSup>
                              <m:r>
                                <a:rPr lang="en-US" altLang="en-US" sz="1490" i="1">
                                  <a:latin typeface="Cambria Math" panose="02040503050406030204" pitchFamily="18" charset="0"/>
                                </a:rPr>
                                <m:t>+</m:t>
                              </m:r>
                              <m:r>
                                <a:rPr lang="en-US" altLang="en-US" sz="1490" i="1">
                                  <a:latin typeface="Cambria Math" panose="02040503050406030204" pitchFamily="18" charset="0"/>
                                </a:rPr>
                                <m:t>𝑆</m:t>
                              </m:r>
                              <m:r>
                                <a:rPr lang="en-US" altLang="en-US" sz="1490" i="1">
                                  <a:latin typeface="Cambria Math" panose="02040503050406030204" pitchFamily="18" charset="0"/>
                                </a:rPr>
                                <m:t>(0)</m:t>
                              </m:r>
                            </m:e>
                            <m:e>
                              <m:r>
                                <a:rPr lang="en-US" altLang="en-US" sz="1490" i="1">
                                  <a:latin typeface="Cambria Math" panose="02040503050406030204" pitchFamily="18" charset="0"/>
                                </a:rPr>
                                <m:t>∗</m:t>
                              </m:r>
                            </m:e>
                          </m:mr>
                          <m:mr>
                            <m:e>
                              <m:r>
                                <a:rPr lang="en-US" altLang="en-US" sz="1490" i="1">
                                  <a:latin typeface="Cambria Math" panose="02040503050406030204" pitchFamily="18" charset="0"/>
                                </a:rPr>
                                <m:t>0</m:t>
                              </m:r>
                            </m:e>
                            <m:e>
                              <m:sSubSup>
                                <m:sSubSupPr>
                                  <m:ctrlPr>
                                    <a:rPr lang="en-US" altLang="en-US" sz="1490" i="1">
                                      <a:latin typeface="Cambria Math" panose="02040503050406030204" pitchFamily="18" charset="0"/>
                                    </a:rPr>
                                  </m:ctrlPr>
                                </m:sSubSupPr>
                                <m:e>
                                  <m:r>
                                    <a:rPr lang="en-US" altLang="en-US" sz="1490" i="1">
                                      <a:latin typeface="Cambria Math" panose="02040503050406030204" pitchFamily="18" charset="0"/>
                                    </a:rPr>
                                    <m:t>𝐴</m:t>
                                  </m:r>
                                </m:e>
                                <m:sub>
                                  <m:r>
                                    <a:rPr lang="en-US" altLang="en-US" sz="1490" i="1">
                                      <a:latin typeface="Cambria Math" panose="02040503050406030204" pitchFamily="18" charset="0"/>
                                    </a:rPr>
                                    <m:t>1</m:t>
                                  </m:r>
                                </m:sub>
                                <m:sup>
                                  <m:r>
                                    <a:rPr lang="en-US" altLang="en-US" sz="1490" i="1">
                                      <a:latin typeface="Cambria Math" panose="02040503050406030204" pitchFamily="18" charset="0"/>
                                    </a:rPr>
                                    <m:t>𝑇</m:t>
                                  </m:r>
                                </m:sup>
                              </m:sSubSup>
                              <m:r>
                                <a:rPr lang="en-US" altLang="en-US" sz="1490" i="1">
                                  <a:latin typeface="Cambria Math" panose="02040503050406030204" pitchFamily="18" charset="0"/>
                                </a:rPr>
                                <m:t>𝑃</m:t>
                              </m:r>
                              <m:r>
                                <a:rPr lang="en-US" altLang="en-US" sz="1490" i="1">
                                  <a:latin typeface="Cambria Math" panose="02040503050406030204" pitchFamily="18" charset="0"/>
                                </a:rPr>
                                <m:t>−</m:t>
                              </m:r>
                              <m:sSup>
                                <m:sSupPr>
                                  <m:ctrlPr>
                                    <a:rPr lang="en-US" altLang="en-US" sz="1490" i="1">
                                      <a:latin typeface="Cambria Math" panose="02040503050406030204" pitchFamily="18" charset="0"/>
                                    </a:rPr>
                                  </m:ctrlPr>
                                </m:sSupPr>
                                <m:e>
                                  <m:r>
                                    <a:rPr lang="en-US" altLang="en-US" sz="1490" i="1">
                                      <a:latin typeface="Cambria Math" panose="02040503050406030204" pitchFamily="18" charset="0"/>
                                    </a:rPr>
                                    <m:t>𝑄</m:t>
                                  </m:r>
                                  <m:r>
                                    <a:rPr lang="en-US" altLang="en-US" sz="1490" i="1">
                                      <a:latin typeface="Cambria Math" panose="02040503050406030204" pitchFamily="18" charset="0"/>
                                    </a:rPr>
                                    <m:t>(−</m:t>
                                  </m:r>
                                  <m:r>
                                    <a:rPr lang="en-US" altLang="en-US" sz="1490" i="1">
                                      <a:latin typeface="Cambria Math" panose="02040503050406030204" pitchFamily="18" charset="0"/>
                                      <a:ea typeface="Cambria Math" panose="02040503050406030204" pitchFamily="18" charset="0"/>
                                    </a:rPr>
                                    <m:t>𝜏</m:t>
                                  </m:r>
                                  <m:r>
                                    <a:rPr lang="en-US" altLang="en-US" sz="1490" i="1">
                                      <a:latin typeface="Cambria Math" panose="02040503050406030204" pitchFamily="18" charset="0"/>
                                    </a:rPr>
                                    <m:t>)</m:t>
                                  </m:r>
                                </m:e>
                                <m:sup>
                                  <m:r>
                                    <a:rPr lang="en-US" altLang="en-US" sz="1490" i="1">
                                      <a:latin typeface="Cambria Math" panose="02040503050406030204" pitchFamily="18" charset="0"/>
                                    </a:rPr>
                                    <m:t>𝑇</m:t>
                                  </m:r>
                                </m:sup>
                              </m:sSup>
                            </m:e>
                            <m:e>
                              <m:r>
                                <a:rPr lang="en-US" altLang="en-US" sz="1490" i="1">
                                  <a:latin typeface="Cambria Math" panose="02040503050406030204" pitchFamily="18" charset="0"/>
                                </a:rPr>
                                <m:t>−</m:t>
                              </m:r>
                              <m:r>
                                <a:rPr lang="en-US" altLang="en-US" sz="1490" i="1">
                                  <a:latin typeface="Cambria Math" panose="02040503050406030204" pitchFamily="18" charset="0"/>
                                </a:rPr>
                                <m:t>𝑆</m:t>
                              </m:r>
                              <m:r>
                                <a:rPr lang="en-US" altLang="en-US" sz="1490" i="1">
                                  <a:latin typeface="Cambria Math" panose="02040503050406030204" pitchFamily="18" charset="0"/>
                                </a:rPr>
                                <m:t>(−</m:t>
                              </m:r>
                              <m:r>
                                <a:rPr lang="en-US" altLang="en-US" sz="1490" i="1">
                                  <a:latin typeface="Cambria Math" panose="02040503050406030204" pitchFamily="18" charset="0"/>
                                  <a:ea typeface="Cambria Math" panose="02040503050406030204" pitchFamily="18" charset="0"/>
                                </a:rPr>
                                <m:t>𝜏</m:t>
                              </m:r>
                              <m:r>
                                <a:rPr lang="en-US" altLang="en-US" sz="1490" i="1">
                                  <a:latin typeface="Cambria Math" panose="02040503050406030204" pitchFamily="18" charset="0"/>
                                </a:rPr>
                                <m:t>)</m:t>
                              </m:r>
                            </m:e>
                          </m:mr>
                        </m:m>
                      </m:e>
                    </m:d>
                    <m:r>
                      <a:rPr lang="en-US" altLang="en-US" sz="1490" b="0" i="1" smtClean="0">
                        <a:latin typeface="Cambria Math" panose="02040503050406030204" pitchFamily="18" charset="0"/>
                      </a:rPr>
                      <m:t>+</m:t>
                    </m:r>
                    <m:d>
                      <m:dPr>
                        <m:begChr m:val="["/>
                        <m:endChr m:val="]"/>
                        <m:ctrlPr>
                          <a:rPr lang="en-US" altLang="en-US" sz="1490" i="1">
                            <a:latin typeface="Cambria Math" panose="02040503050406030204" pitchFamily="18" charset="0"/>
                          </a:rPr>
                        </m:ctrlPr>
                      </m:dPr>
                      <m:e>
                        <m:m>
                          <m:mPr>
                            <m:mcs>
                              <m:mc>
                                <m:mcPr>
                                  <m:count m:val="3"/>
                                  <m:mcJc m:val="center"/>
                                </m:mcPr>
                              </m:mc>
                            </m:mcs>
                            <m:ctrlPr>
                              <a:rPr lang="en-US" altLang="en-US" sz="1490" i="1">
                                <a:latin typeface="Cambria Math" panose="02040503050406030204" pitchFamily="18" charset="0"/>
                              </a:rPr>
                            </m:ctrlPr>
                          </m:mPr>
                          <m:mr>
                            <m:e>
                              <m:f>
                                <m:fPr>
                                  <m:ctrlPr>
                                    <a:rPr lang="en-US" altLang="en-US" sz="1490" i="1">
                                      <a:latin typeface="Cambria Math" panose="02040503050406030204" pitchFamily="18" charset="0"/>
                                    </a:rPr>
                                  </m:ctrlPr>
                                </m:fPr>
                                <m:num>
                                  <m:r>
                                    <a:rPr lang="en-US" altLang="en-US" sz="1490" i="1">
                                      <a:latin typeface="Cambria Math" panose="02040503050406030204" pitchFamily="18" charset="0"/>
                                    </a:rPr>
                                    <m:t>−</m:t>
                                  </m:r>
                                  <m:r>
                                    <a:rPr lang="en-US" altLang="en-US" sz="1490" i="1">
                                      <a:latin typeface="Cambria Math" panose="02040503050406030204" pitchFamily="18" charset="0"/>
                                      <a:ea typeface="Cambria Math" panose="02040503050406030204" pitchFamily="18" charset="0"/>
                                    </a:rPr>
                                    <m:t>𝛾</m:t>
                                  </m:r>
                                </m:num>
                                <m:den>
                                  <m:r>
                                    <a:rPr lang="en-US" altLang="en-US" sz="1490" i="1">
                                      <a:latin typeface="Cambria Math" panose="02040503050406030204" pitchFamily="18" charset="0"/>
                                      <a:ea typeface="Cambria Math" panose="02040503050406030204" pitchFamily="18" charset="0"/>
                                    </a:rPr>
                                    <m:t>𝜏</m:t>
                                  </m:r>
                                </m:den>
                              </m:f>
                              <m:r>
                                <m:rPr>
                                  <m:brk m:alnAt="7"/>
                                </m:rPr>
                                <a:rPr lang="en-US" altLang="en-US" sz="1490" i="1">
                                  <a:latin typeface="Cambria Math" panose="02040503050406030204" pitchFamily="18" charset="0"/>
                                </a:rPr>
                                <m:t>𝐼</m:t>
                              </m:r>
                            </m:e>
                            <m:e>
                              <m:r>
                                <a:rPr lang="en-US" altLang="en-US" sz="1490" i="1">
                                  <a:latin typeface="Cambria Math" panose="02040503050406030204" pitchFamily="18" charset="0"/>
                                </a:rPr>
                                <m:t>∗</m:t>
                              </m:r>
                            </m:e>
                            <m:e>
                              <m:r>
                                <a:rPr lang="en-US" altLang="en-US" sz="1490" i="1">
                                  <a:latin typeface="Cambria Math" panose="02040503050406030204" pitchFamily="18" charset="0"/>
                                </a:rPr>
                                <m:t>∗</m:t>
                              </m:r>
                            </m:e>
                          </m:mr>
                          <m:mr>
                            <m:e>
                              <m:r>
                                <a:rPr lang="en-US" altLang="en-US" sz="1490" i="1">
                                  <a:latin typeface="Cambria Math" panose="02040503050406030204" pitchFamily="18" charset="0"/>
                                </a:rPr>
                                <m:t>−</m:t>
                              </m:r>
                              <m:r>
                                <a:rPr lang="en-US" altLang="en-US" sz="1490" i="1">
                                  <a:latin typeface="Cambria Math" panose="02040503050406030204" pitchFamily="18" charset="0"/>
                                </a:rPr>
                                <m:t>𝑃𝐵</m:t>
                              </m:r>
                            </m:e>
                            <m:e>
                              <m:f>
                                <m:fPr>
                                  <m:ctrlPr>
                                    <a:rPr lang="en-US" altLang="en-US" sz="1490" i="1">
                                      <a:latin typeface="Cambria Math" panose="02040503050406030204" pitchFamily="18" charset="0"/>
                                    </a:rPr>
                                  </m:ctrlPr>
                                </m:fPr>
                                <m:num>
                                  <m:r>
                                    <a:rPr lang="en-US" altLang="en-US" sz="1490" i="1">
                                      <a:latin typeface="Cambria Math" panose="02040503050406030204" pitchFamily="18" charset="0"/>
                                    </a:rPr>
                                    <m:t>1</m:t>
                                  </m:r>
                                </m:num>
                                <m:den>
                                  <m:r>
                                    <a:rPr lang="en-US" altLang="en-US" sz="1490" i="1">
                                      <a:latin typeface="Cambria Math" panose="02040503050406030204" pitchFamily="18" charset="0"/>
                                      <a:ea typeface="Cambria Math" panose="02040503050406030204" pitchFamily="18" charset="0"/>
                                    </a:rPr>
                                    <m:t>𝛾𝜏</m:t>
                                  </m:r>
                                </m:den>
                              </m:f>
                              <m:sSubSup>
                                <m:sSubSupPr>
                                  <m:ctrlPr>
                                    <a:rPr lang="en-US" altLang="en-US" sz="1490" i="1">
                                      <a:latin typeface="Cambria Math" panose="02040503050406030204" pitchFamily="18" charset="0"/>
                                    </a:rPr>
                                  </m:ctrlPr>
                                </m:sSubSupPr>
                                <m:e>
                                  <m:r>
                                    <a:rPr lang="en-US" altLang="en-US" sz="1490" i="1">
                                      <a:latin typeface="Cambria Math" panose="02040503050406030204" pitchFamily="18" charset="0"/>
                                    </a:rPr>
                                    <m:t>𝐶</m:t>
                                  </m:r>
                                </m:e>
                                <m:sub>
                                  <m:r>
                                    <a:rPr lang="en-US" altLang="en-US" sz="1490" i="1">
                                      <a:latin typeface="Cambria Math" panose="02040503050406030204" pitchFamily="18" charset="0"/>
                                    </a:rPr>
                                    <m:t>1</m:t>
                                  </m:r>
                                </m:sub>
                                <m:sup>
                                  <m:r>
                                    <a:rPr lang="en-US" altLang="en-US" sz="1490" i="1">
                                      <a:latin typeface="Cambria Math" panose="02040503050406030204" pitchFamily="18" charset="0"/>
                                    </a:rPr>
                                    <m:t>𝑇</m:t>
                                  </m:r>
                                </m:sup>
                              </m:sSubSup>
                              <m:sSub>
                                <m:sSubPr>
                                  <m:ctrlPr>
                                    <a:rPr lang="en-US" altLang="en-US" sz="1490" i="1">
                                      <a:latin typeface="Cambria Math" panose="02040503050406030204" pitchFamily="18" charset="0"/>
                                    </a:rPr>
                                  </m:ctrlPr>
                                </m:sSubPr>
                                <m:e>
                                  <m:r>
                                    <a:rPr lang="en-US" altLang="en-US" sz="1490" i="1">
                                      <a:latin typeface="Cambria Math" panose="02040503050406030204" pitchFamily="18" charset="0"/>
                                    </a:rPr>
                                    <m:t>𝐶</m:t>
                                  </m:r>
                                </m:e>
                                <m:sub>
                                  <m:r>
                                    <a:rPr lang="en-US" altLang="en-US" sz="1490" i="1">
                                      <a:latin typeface="Cambria Math" panose="02040503050406030204" pitchFamily="18" charset="0"/>
                                    </a:rPr>
                                    <m:t>1</m:t>
                                  </m:r>
                                </m:sub>
                              </m:sSub>
                              <m:r>
                                <a:rPr lang="en-US" altLang="en-US" sz="1490" i="1">
                                  <a:latin typeface="Cambria Math" panose="02040503050406030204" pitchFamily="18" charset="0"/>
                                </a:rPr>
                                <m:t>+</m:t>
                              </m:r>
                              <m:sSub>
                                <m:sSubPr>
                                  <m:ctrlPr>
                                    <a:rPr lang="en-US" altLang="en-US" sz="1490" i="1">
                                      <a:latin typeface="Cambria Math" panose="02040503050406030204" pitchFamily="18" charset="0"/>
                                    </a:rPr>
                                  </m:ctrlPr>
                                </m:sSubPr>
                                <m:e>
                                  <m:r>
                                    <a:rPr lang="en-US" altLang="en-US" sz="1490" i="1">
                                      <a:latin typeface="Cambria Math" panose="02040503050406030204" pitchFamily="18" charset="0"/>
                                    </a:rPr>
                                    <m:t>𝑍</m:t>
                                  </m:r>
                                </m:e>
                                <m:sub>
                                  <m:r>
                                    <a:rPr lang="en-US" altLang="en-US" sz="1490" i="1">
                                      <a:latin typeface="Cambria Math" panose="02040503050406030204" pitchFamily="18" charset="0"/>
                                    </a:rPr>
                                    <m:t>1</m:t>
                                  </m:r>
                                </m:sub>
                              </m:sSub>
                              <m:sSub>
                                <m:sSubPr>
                                  <m:ctrlPr>
                                    <a:rPr lang="en-US" altLang="en-US" sz="1490" i="1">
                                      <a:latin typeface="Cambria Math" panose="02040503050406030204" pitchFamily="18" charset="0"/>
                                    </a:rPr>
                                  </m:ctrlPr>
                                </m:sSubPr>
                                <m:e>
                                  <m:r>
                                    <a:rPr lang="en-US" altLang="en-US" sz="1490" i="1">
                                      <a:latin typeface="Cambria Math" panose="02040503050406030204" pitchFamily="18" charset="0"/>
                                    </a:rPr>
                                    <m:t>𝐶</m:t>
                                  </m:r>
                                </m:e>
                                <m:sub>
                                  <m:r>
                                    <a:rPr lang="en-US" altLang="en-US" sz="1490" i="1">
                                      <a:latin typeface="Cambria Math" panose="02040503050406030204" pitchFamily="18" charset="0"/>
                                    </a:rPr>
                                    <m:t>2</m:t>
                                  </m:r>
                                </m:sub>
                              </m:sSub>
                              <m:r>
                                <a:rPr lang="en-US" altLang="en-US" sz="1490" i="1">
                                  <a:latin typeface="Cambria Math" panose="02040503050406030204" pitchFamily="18" charset="0"/>
                                </a:rPr>
                                <m:t>+</m:t>
                              </m:r>
                              <m:sSubSup>
                                <m:sSubSupPr>
                                  <m:ctrlPr>
                                    <a:rPr lang="en-US" altLang="en-US" sz="1490" i="1">
                                      <a:latin typeface="Cambria Math" panose="02040503050406030204" pitchFamily="18" charset="0"/>
                                    </a:rPr>
                                  </m:ctrlPr>
                                </m:sSubSupPr>
                                <m:e>
                                  <m:r>
                                    <a:rPr lang="en-US" altLang="en-US" sz="1490" i="1">
                                      <a:latin typeface="Cambria Math" panose="02040503050406030204" pitchFamily="18" charset="0"/>
                                    </a:rPr>
                                    <m:t>𝐶</m:t>
                                  </m:r>
                                </m:e>
                                <m:sub>
                                  <m:r>
                                    <a:rPr lang="en-US" altLang="en-US" sz="1490" i="1">
                                      <a:latin typeface="Cambria Math" panose="02040503050406030204" pitchFamily="18" charset="0"/>
                                    </a:rPr>
                                    <m:t>2</m:t>
                                  </m:r>
                                </m:sub>
                                <m:sup>
                                  <m:r>
                                    <a:rPr lang="en-US" altLang="en-US" sz="1490" i="1">
                                      <a:latin typeface="Cambria Math" panose="02040503050406030204" pitchFamily="18" charset="0"/>
                                    </a:rPr>
                                    <m:t>𝑇</m:t>
                                  </m:r>
                                </m:sup>
                              </m:sSubSup>
                              <m:sSubSup>
                                <m:sSubSupPr>
                                  <m:ctrlPr>
                                    <a:rPr lang="en-US" altLang="en-US" sz="1490" i="1">
                                      <a:latin typeface="Cambria Math" panose="02040503050406030204" pitchFamily="18" charset="0"/>
                                    </a:rPr>
                                  </m:ctrlPr>
                                </m:sSubSupPr>
                                <m:e>
                                  <m:r>
                                    <a:rPr lang="en-US" altLang="en-US" sz="1490" i="1">
                                      <a:latin typeface="Cambria Math" panose="02040503050406030204" pitchFamily="18" charset="0"/>
                                    </a:rPr>
                                    <m:t>𝑍</m:t>
                                  </m:r>
                                </m:e>
                                <m:sub>
                                  <m:r>
                                    <a:rPr lang="en-US" altLang="en-US" sz="1490" i="1">
                                      <a:latin typeface="Cambria Math" panose="02040503050406030204" pitchFamily="18" charset="0"/>
                                    </a:rPr>
                                    <m:t>1</m:t>
                                  </m:r>
                                </m:sub>
                                <m:sup>
                                  <m:r>
                                    <a:rPr lang="en-US" altLang="en-US" sz="1490" i="1">
                                      <a:latin typeface="Cambria Math" panose="02040503050406030204" pitchFamily="18" charset="0"/>
                                    </a:rPr>
                                    <m:t>𝑇</m:t>
                                  </m:r>
                                </m:sup>
                              </m:sSubSup>
                              <m:r>
                                <a:rPr lang="en-US" altLang="en-US" sz="1490" i="1">
                                  <a:latin typeface="Cambria Math" panose="02040503050406030204" pitchFamily="18" charset="0"/>
                                </a:rPr>
                                <m:t>+</m:t>
                              </m:r>
                              <m:r>
                                <a:rPr lang="en-US" altLang="en-US" sz="1490" i="1">
                                  <a:latin typeface="Cambria Math" panose="02040503050406030204" pitchFamily="18" charset="0"/>
                                  <a:ea typeface="Cambria Math" panose="02040503050406030204" pitchFamily="18" charset="0"/>
                                </a:rPr>
                                <m:t>𝜖</m:t>
                              </m:r>
                              <m:r>
                                <a:rPr lang="en-US" altLang="en-US" sz="1490" i="1">
                                  <a:latin typeface="Cambria Math" panose="02040503050406030204" pitchFamily="18" charset="0"/>
                                </a:rPr>
                                <m:t>𝐼</m:t>
                              </m:r>
                            </m:e>
                            <m:e>
                              <m:r>
                                <a:rPr lang="en-US" altLang="en-US" sz="1490" i="1">
                                  <a:latin typeface="Cambria Math" panose="02040503050406030204" pitchFamily="18" charset="0"/>
                                </a:rPr>
                                <m:t>∗</m:t>
                              </m:r>
                            </m:e>
                          </m:mr>
                          <m:mr>
                            <m:e>
                              <m:r>
                                <a:rPr lang="en-US" altLang="en-US" sz="1490" i="1">
                                  <a:latin typeface="Cambria Math" panose="02040503050406030204" pitchFamily="18" charset="0"/>
                                </a:rPr>
                                <m:t>0</m:t>
                              </m:r>
                            </m:e>
                            <m:e>
                              <m:sSubSup>
                                <m:sSubSupPr>
                                  <m:ctrlPr>
                                    <a:rPr lang="en-US" altLang="en-US" sz="1490" i="1">
                                      <a:latin typeface="Cambria Math" panose="02040503050406030204" pitchFamily="18" charset="0"/>
                                    </a:rPr>
                                  </m:ctrlPr>
                                </m:sSubSupPr>
                                <m:e>
                                  <m:r>
                                    <a:rPr lang="en-US" altLang="en-US" sz="1490" i="1">
                                      <a:latin typeface="Cambria Math" panose="02040503050406030204" pitchFamily="18" charset="0"/>
                                    </a:rPr>
                                    <m:t>𝐶</m:t>
                                  </m:r>
                                </m:e>
                                <m:sub>
                                  <m:r>
                                    <a:rPr lang="en-US" altLang="en-US" sz="1490" i="1">
                                      <a:latin typeface="Cambria Math" panose="02040503050406030204" pitchFamily="18" charset="0"/>
                                    </a:rPr>
                                    <m:t>2</m:t>
                                  </m:r>
                                </m:sub>
                                <m:sup>
                                  <m:r>
                                    <a:rPr lang="en-US" altLang="en-US" sz="1490" i="1">
                                      <a:latin typeface="Cambria Math" panose="02040503050406030204" pitchFamily="18" charset="0"/>
                                    </a:rPr>
                                    <m:t>𝑇</m:t>
                                  </m:r>
                                </m:sup>
                              </m:sSubSup>
                              <m:sSubSup>
                                <m:sSubSupPr>
                                  <m:ctrlPr>
                                    <a:rPr lang="en-US" altLang="en-US" sz="1490" i="1">
                                      <a:latin typeface="Cambria Math" panose="02040503050406030204" pitchFamily="18" charset="0"/>
                                    </a:rPr>
                                  </m:ctrlPr>
                                </m:sSubSupPr>
                                <m:e>
                                  <m:r>
                                    <a:rPr lang="en-US" altLang="en-US" sz="1490" i="1">
                                      <a:latin typeface="Cambria Math" panose="02040503050406030204" pitchFamily="18" charset="0"/>
                                    </a:rPr>
                                    <m:t>𝑍</m:t>
                                  </m:r>
                                </m:e>
                                <m:sub>
                                  <m:r>
                                    <a:rPr lang="en-US" altLang="en-US" sz="1490" i="1">
                                      <a:latin typeface="Cambria Math" panose="02040503050406030204" pitchFamily="18" charset="0"/>
                                    </a:rPr>
                                    <m:t>2</m:t>
                                  </m:r>
                                </m:sub>
                                <m:sup>
                                  <m:r>
                                    <a:rPr lang="en-US" altLang="en-US" sz="1490" i="1">
                                      <a:latin typeface="Cambria Math" panose="02040503050406030204" pitchFamily="18" charset="0"/>
                                    </a:rPr>
                                    <m:t>𝑇</m:t>
                                  </m:r>
                                </m:sup>
                              </m:sSubSup>
                            </m:e>
                            <m:e>
                              <m:r>
                                <a:rPr lang="en-US" altLang="en-US" sz="1490" i="1">
                                  <a:latin typeface="Cambria Math" panose="02040503050406030204" pitchFamily="18" charset="0"/>
                                </a:rPr>
                                <m:t>0</m:t>
                              </m:r>
                            </m:e>
                          </m:mr>
                        </m:m>
                      </m:e>
                    </m:d>
                  </m:oMath>
                </a14:m>
                <a:r>
                  <a:rPr lang="en-US" altLang="en-US" sz="1470" dirty="0"/>
                  <a:t>,</a:t>
                </a:r>
              </a:p>
              <a:p>
                <a:pPr marL="457200" lvl="1" indent="0" algn="ctr">
                  <a:spcBef>
                    <a:spcPts val="600"/>
                  </a:spcBef>
                  <a:spcAft>
                    <a:spcPts val="600"/>
                  </a:spcAft>
                  <a:buNone/>
                </a:pPr>
                <a14:m>
                  <m:oMath xmlns:m="http://schemas.openxmlformats.org/officeDocument/2006/math">
                    <m:r>
                      <a:rPr lang="en-US" altLang="en-US" sz="1500" i="1">
                        <a:latin typeface="Cambria Math" panose="02040503050406030204" pitchFamily="18" charset="0"/>
                      </a:rPr>
                      <m:t>𝑈</m:t>
                    </m:r>
                    <m:r>
                      <a:rPr lang="en-US" altLang="en-US" sz="1500" i="1">
                        <a:latin typeface="Cambria Math" panose="02040503050406030204" pitchFamily="18" charset="0"/>
                      </a:rPr>
                      <m:t>(</m:t>
                    </m:r>
                    <m:r>
                      <a:rPr lang="en-US" altLang="en-US" sz="1500" i="1">
                        <a:latin typeface="Cambria Math" panose="02040503050406030204" pitchFamily="18" charset="0"/>
                      </a:rPr>
                      <m:t>𝑠</m:t>
                    </m:r>
                    <m:r>
                      <a:rPr lang="en-US" altLang="en-US" sz="1500" i="1">
                        <a:latin typeface="Cambria Math" panose="02040503050406030204" pitchFamily="18" charset="0"/>
                      </a:rPr>
                      <m:t>)=</m:t>
                    </m:r>
                    <m:d>
                      <m:dPr>
                        <m:begChr m:val="["/>
                        <m:endChr m:val="]"/>
                        <m:ctrlPr>
                          <a:rPr lang="en-US" altLang="en-US" sz="1500" i="1">
                            <a:latin typeface="Cambria Math" panose="02040503050406030204" pitchFamily="18" charset="0"/>
                          </a:rPr>
                        </m:ctrlPr>
                      </m:dPr>
                      <m:e>
                        <m:m>
                          <m:mPr>
                            <m:mcs>
                              <m:mc>
                                <m:mcPr>
                                  <m:count m:val="1"/>
                                  <m:mcJc m:val="center"/>
                                </m:mcPr>
                              </m:mc>
                            </m:mcs>
                            <m:ctrlPr>
                              <a:rPr lang="en-US" altLang="en-US" sz="1500" i="1">
                                <a:latin typeface="Cambria Math" panose="02040503050406030204" pitchFamily="18" charset="0"/>
                              </a:rPr>
                            </m:ctrlPr>
                          </m:mPr>
                          <m:mr>
                            <m:e>
                              <m:r>
                                <m:rPr>
                                  <m:brk m:alnAt="7"/>
                                </m:rPr>
                                <a:rPr lang="en-US" altLang="en-US" sz="1500" i="1">
                                  <a:latin typeface="Cambria Math" panose="02040503050406030204" pitchFamily="18" charset="0"/>
                                </a:rPr>
                                <m:t>−</m:t>
                              </m:r>
                              <m:sSup>
                                <m:sSupPr>
                                  <m:ctrlPr>
                                    <a:rPr lang="en-US" altLang="en-US" sz="1500" i="1">
                                      <a:latin typeface="Cambria Math" panose="02040503050406030204" pitchFamily="18" charset="0"/>
                                    </a:rPr>
                                  </m:ctrlPr>
                                </m:sSupPr>
                                <m:e>
                                  <m:r>
                                    <a:rPr lang="en-US" altLang="en-US" sz="1500" i="1">
                                      <a:latin typeface="Cambria Math" panose="02040503050406030204" pitchFamily="18" charset="0"/>
                                    </a:rPr>
                                    <m:t>𝐵</m:t>
                                  </m:r>
                                </m:e>
                                <m:sup>
                                  <m:r>
                                    <a:rPr lang="en-US" altLang="en-US" sz="1500" i="1">
                                      <a:latin typeface="Cambria Math" panose="02040503050406030204" pitchFamily="18" charset="0"/>
                                    </a:rPr>
                                    <m:t>𝑇</m:t>
                                  </m:r>
                                </m:sup>
                              </m:sSup>
                              <m:r>
                                <m:rPr>
                                  <m:brk m:alnAt="7"/>
                                </m:rPr>
                                <a:rPr lang="en-US" altLang="en-US" sz="1500" i="1">
                                  <a:latin typeface="Cambria Math" panose="02040503050406030204" pitchFamily="18" charset="0"/>
                                </a:rPr>
                                <m:t>𝑄</m:t>
                              </m:r>
                              <m:r>
                                <a:rPr lang="en-US" altLang="en-US" sz="1500" i="1">
                                  <a:latin typeface="Cambria Math" panose="02040503050406030204" pitchFamily="18" charset="0"/>
                                </a:rPr>
                                <m:t>(</m:t>
                              </m:r>
                              <m:r>
                                <a:rPr lang="en-US" altLang="en-US" sz="1500" i="1">
                                  <a:latin typeface="Cambria Math" panose="02040503050406030204" pitchFamily="18" charset="0"/>
                                </a:rPr>
                                <m:t>𝑠</m:t>
                              </m:r>
                              <m:r>
                                <a:rPr lang="en-US" altLang="en-US" sz="1500" i="1">
                                  <a:latin typeface="Cambria Math" panose="02040503050406030204" pitchFamily="18" charset="0"/>
                                </a:rPr>
                                <m:t>)</m:t>
                              </m:r>
                            </m:e>
                          </m:mr>
                          <m:mr>
                            <m:e>
                              <m:sSubSup>
                                <m:sSubSupPr>
                                  <m:ctrlPr>
                                    <a:rPr lang="en-US" altLang="en-US" sz="1500" i="1">
                                      <a:latin typeface="Cambria Math" panose="02040503050406030204" pitchFamily="18" charset="0"/>
                                    </a:rPr>
                                  </m:ctrlPr>
                                </m:sSubSupPr>
                                <m:e>
                                  <m:r>
                                    <a:rPr lang="en-US" altLang="en-US" sz="1500" i="1">
                                      <a:latin typeface="Cambria Math" panose="02040503050406030204" pitchFamily="18" charset="0"/>
                                    </a:rPr>
                                    <m:t>𝐶</m:t>
                                  </m:r>
                                </m:e>
                                <m:sub>
                                  <m:r>
                                    <a:rPr lang="en-US" altLang="en-US" sz="1500" i="1">
                                      <a:latin typeface="Cambria Math" panose="02040503050406030204" pitchFamily="18" charset="0"/>
                                    </a:rPr>
                                    <m:t>2</m:t>
                                  </m:r>
                                </m:sub>
                                <m:sup>
                                  <m:r>
                                    <a:rPr lang="en-US" altLang="en-US" sz="1500" i="1">
                                      <a:latin typeface="Cambria Math" panose="02040503050406030204" pitchFamily="18" charset="0"/>
                                    </a:rPr>
                                    <m:t>𝑇</m:t>
                                  </m:r>
                                </m:sup>
                              </m:sSubSup>
                              <m:sSup>
                                <m:sSupPr>
                                  <m:ctrlPr>
                                    <a:rPr lang="en-US" altLang="en-US" sz="1500" i="1">
                                      <a:latin typeface="Cambria Math" panose="02040503050406030204" pitchFamily="18" charset="0"/>
                                    </a:rPr>
                                  </m:ctrlPr>
                                </m:sSupPr>
                                <m:e>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𝑍</m:t>
                                      </m:r>
                                    </m:e>
                                    <m:sub>
                                      <m:r>
                                        <a:rPr lang="en-US" altLang="en-US" sz="1500" i="1">
                                          <a:latin typeface="Cambria Math" panose="02040503050406030204" pitchFamily="18" charset="0"/>
                                        </a:rPr>
                                        <m:t>4</m:t>
                                      </m:r>
                                    </m:sub>
                                  </m:sSub>
                                  <m:r>
                                    <a:rPr lang="en-US" altLang="en-US" sz="1500" i="1">
                                      <a:latin typeface="Cambria Math" panose="02040503050406030204" pitchFamily="18" charset="0"/>
                                    </a:rPr>
                                    <m:t>(</m:t>
                                  </m:r>
                                  <m:r>
                                    <a:rPr lang="en-US" altLang="en-US" sz="1500" i="1">
                                      <a:latin typeface="Cambria Math" panose="02040503050406030204" pitchFamily="18" charset="0"/>
                                    </a:rPr>
                                    <m:t>𝑠</m:t>
                                  </m:r>
                                  <m:r>
                                    <a:rPr lang="en-US" altLang="en-US" sz="1500" i="1">
                                      <a:latin typeface="Cambria Math" panose="02040503050406030204" pitchFamily="18" charset="0"/>
                                    </a:rPr>
                                    <m:t>)</m:t>
                                  </m:r>
                                </m:e>
                                <m:sup>
                                  <m:r>
                                    <a:rPr lang="en-US" altLang="en-US" sz="1500" i="1">
                                      <a:latin typeface="Cambria Math" panose="02040503050406030204" pitchFamily="18" charset="0"/>
                                    </a:rPr>
                                    <m:t>𝑇</m:t>
                                  </m:r>
                                </m:sup>
                              </m:sSup>
                              <m:r>
                                <a:rPr lang="en-US" altLang="en-US" sz="1500" i="1">
                                  <a:latin typeface="Cambria Math" panose="02040503050406030204" pitchFamily="18" charset="0"/>
                                </a:rPr>
                                <m:t>+</m:t>
                              </m:r>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𝑍</m:t>
                                  </m:r>
                                </m:e>
                                <m:sub>
                                  <m:r>
                                    <a:rPr lang="en-US" altLang="en-US" sz="1500" i="1">
                                      <a:latin typeface="Cambria Math" panose="02040503050406030204" pitchFamily="18" charset="0"/>
                                    </a:rPr>
                                    <m:t>3</m:t>
                                  </m:r>
                                </m:sub>
                              </m:sSub>
                              <m:r>
                                <a:rPr lang="en-US" altLang="en-US" sz="1500" i="1">
                                  <a:latin typeface="Cambria Math" panose="02040503050406030204" pitchFamily="18" charset="0"/>
                                </a:rPr>
                                <m:t>(</m:t>
                              </m:r>
                              <m:r>
                                <a:rPr lang="en-US" altLang="en-US" sz="1500" i="1">
                                  <a:latin typeface="Cambria Math" panose="02040503050406030204" pitchFamily="18" charset="0"/>
                                </a:rPr>
                                <m:t>𝑠</m:t>
                              </m:r>
                              <m:r>
                                <a:rPr lang="en-US" altLang="en-US" sz="1500" i="1">
                                  <a:latin typeface="Cambria Math" panose="02040503050406030204" pitchFamily="18" charset="0"/>
                                </a:rPr>
                                <m:t>)</m:t>
                              </m:r>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𝐶</m:t>
                                  </m:r>
                                </m:e>
                                <m:sub>
                                  <m:r>
                                    <a:rPr lang="en-US" altLang="en-US" sz="1500" i="1">
                                      <a:latin typeface="Cambria Math" panose="02040503050406030204" pitchFamily="18" charset="0"/>
                                    </a:rPr>
                                    <m:t>2</m:t>
                                  </m:r>
                                </m:sub>
                              </m:sSub>
                            </m:e>
                          </m:mr>
                          <m:mr>
                            <m:e>
                              <m:sSubSup>
                                <m:sSubSupPr>
                                  <m:ctrlPr>
                                    <a:rPr lang="en-US" altLang="en-US" sz="1500" i="1">
                                      <a:latin typeface="Cambria Math" panose="02040503050406030204" pitchFamily="18" charset="0"/>
                                    </a:rPr>
                                  </m:ctrlPr>
                                </m:sSubSupPr>
                                <m:e>
                                  <m:r>
                                    <a:rPr lang="en-US" altLang="en-US" sz="1500" i="1">
                                      <a:latin typeface="Cambria Math" panose="02040503050406030204" pitchFamily="18" charset="0"/>
                                    </a:rPr>
                                    <m:t>𝐶</m:t>
                                  </m:r>
                                </m:e>
                                <m:sub>
                                  <m:r>
                                    <a:rPr lang="en-US" altLang="en-US" sz="1500" i="1">
                                      <a:latin typeface="Cambria Math" panose="02040503050406030204" pitchFamily="18" charset="0"/>
                                    </a:rPr>
                                    <m:t>2</m:t>
                                  </m:r>
                                </m:sub>
                                <m:sup>
                                  <m:r>
                                    <a:rPr lang="en-US" altLang="en-US" sz="1500" i="1">
                                      <a:latin typeface="Cambria Math" panose="02040503050406030204" pitchFamily="18" charset="0"/>
                                    </a:rPr>
                                    <m:t>𝑇</m:t>
                                  </m:r>
                                </m:sup>
                              </m:sSubSup>
                              <m:sSup>
                                <m:sSupPr>
                                  <m:ctrlPr>
                                    <a:rPr lang="en-US" altLang="en-US" sz="1500" i="1">
                                      <a:latin typeface="Cambria Math" panose="02040503050406030204" pitchFamily="18" charset="0"/>
                                    </a:rPr>
                                  </m:ctrlPr>
                                </m:sSupPr>
                                <m:e>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𝑍</m:t>
                                      </m:r>
                                    </m:e>
                                    <m:sub>
                                      <m:r>
                                        <a:rPr lang="en-US" altLang="en-US" sz="1500" i="1">
                                          <a:latin typeface="Cambria Math" panose="02040503050406030204" pitchFamily="18" charset="0"/>
                                        </a:rPr>
                                        <m:t>5</m:t>
                                      </m:r>
                                    </m:sub>
                                  </m:sSub>
                                  <m:r>
                                    <a:rPr lang="en-US" altLang="en-US" sz="1500" i="1">
                                      <a:latin typeface="Cambria Math" panose="02040503050406030204" pitchFamily="18" charset="0"/>
                                    </a:rPr>
                                    <m:t>(</m:t>
                                  </m:r>
                                  <m:r>
                                    <a:rPr lang="en-US" altLang="en-US" sz="1500" i="1">
                                      <a:latin typeface="Cambria Math" panose="02040503050406030204" pitchFamily="18" charset="0"/>
                                    </a:rPr>
                                    <m:t>𝑠</m:t>
                                  </m:r>
                                  <m:r>
                                    <a:rPr lang="en-US" altLang="en-US" sz="1500" i="1">
                                      <a:latin typeface="Cambria Math" panose="02040503050406030204" pitchFamily="18" charset="0"/>
                                    </a:rPr>
                                    <m:t>)</m:t>
                                  </m:r>
                                </m:e>
                                <m:sup>
                                  <m:r>
                                    <a:rPr lang="en-US" altLang="en-US" sz="1500" i="1">
                                      <a:latin typeface="Cambria Math" panose="02040503050406030204" pitchFamily="18" charset="0"/>
                                    </a:rPr>
                                    <m:t>𝑇</m:t>
                                  </m:r>
                                </m:sup>
                              </m:sSup>
                            </m:e>
                          </m:mr>
                        </m:m>
                      </m:e>
                    </m:d>
                    <m:r>
                      <a:rPr lang="en-US" altLang="en-US" sz="1500" i="1">
                        <a:latin typeface="Cambria Math" panose="02040503050406030204" pitchFamily="18" charset="0"/>
                      </a:rPr>
                      <m:t>+</m:t>
                    </m:r>
                    <m:d>
                      <m:dPr>
                        <m:begChr m:val="["/>
                        <m:endChr m:val="]"/>
                        <m:ctrlPr>
                          <a:rPr lang="en-US" altLang="en-US" sz="1500" i="1">
                            <a:latin typeface="Cambria Math" panose="02040503050406030204" pitchFamily="18" charset="0"/>
                          </a:rPr>
                        </m:ctrlPr>
                      </m:dPr>
                      <m:e>
                        <m:m>
                          <m:mPr>
                            <m:mcs>
                              <m:mc>
                                <m:mcPr>
                                  <m:count m:val="1"/>
                                  <m:mcJc m:val="center"/>
                                </m:mcPr>
                              </m:mc>
                            </m:mcs>
                            <m:ctrlPr>
                              <a:rPr lang="en-US" altLang="en-US" sz="1500" i="1">
                                <a:latin typeface="Cambria Math" panose="02040503050406030204" pitchFamily="18" charset="0"/>
                              </a:rPr>
                            </m:ctrlPr>
                          </m:mPr>
                          <m:mr>
                            <m:e>
                              <m:r>
                                <m:rPr>
                                  <m:brk m:alnAt="7"/>
                                </m:rPr>
                                <a:rPr lang="en-US" altLang="en-US" sz="1500" i="1">
                                  <a:latin typeface="Cambria Math" panose="02040503050406030204" pitchFamily="18" charset="0"/>
                                </a:rPr>
                                <m:t>0</m:t>
                              </m:r>
                            </m:e>
                          </m:mr>
                          <m:mr>
                            <m:e>
                              <m:sSubSup>
                                <m:sSubSupPr>
                                  <m:ctrlPr>
                                    <a:rPr lang="en-US" altLang="en-US" sz="1500" i="1">
                                      <a:latin typeface="Cambria Math" panose="02040503050406030204" pitchFamily="18" charset="0"/>
                                    </a:rPr>
                                  </m:ctrlPr>
                                </m:sSubSupPr>
                                <m:e>
                                  <m:r>
                                    <a:rPr lang="en-US" altLang="en-US" sz="1500" i="1">
                                      <a:latin typeface="Cambria Math" panose="02040503050406030204" pitchFamily="18" charset="0"/>
                                    </a:rPr>
                                    <m:t>𝐴</m:t>
                                  </m:r>
                                </m:e>
                                <m:sub>
                                  <m:r>
                                    <a:rPr lang="en-US" altLang="en-US" sz="1500" i="1">
                                      <a:latin typeface="Cambria Math" panose="02040503050406030204" pitchFamily="18" charset="0"/>
                                    </a:rPr>
                                    <m:t>0</m:t>
                                  </m:r>
                                </m:sub>
                                <m:sup>
                                  <m:r>
                                    <a:rPr lang="en-US" altLang="en-US" sz="1500" i="1">
                                      <a:latin typeface="Cambria Math" panose="02040503050406030204" pitchFamily="18" charset="0"/>
                                    </a:rPr>
                                    <m:t>𝑇</m:t>
                                  </m:r>
                                </m:sup>
                              </m:sSubSup>
                              <m:r>
                                <a:rPr lang="en-US" altLang="en-US" sz="1500" i="1">
                                  <a:latin typeface="Cambria Math" panose="02040503050406030204" pitchFamily="18" charset="0"/>
                                </a:rPr>
                                <m:t>𝑄</m:t>
                              </m:r>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e>
                              </m:d>
                              <m:r>
                                <a:rPr lang="en-US" altLang="en-US" sz="1500" i="1">
                                  <a:latin typeface="Cambria Math" panose="02040503050406030204" pitchFamily="18" charset="0"/>
                                </a:rPr>
                                <m:t>+</m:t>
                              </m:r>
                              <m:sSup>
                                <m:sSupPr>
                                  <m:ctrlPr>
                                    <a:rPr lang="en-US" altLang="en-US" sz="1500" i="1">
                                      <a:latin typeface="Cambria Math" panose="02040503050406030204" pitchFamily="18" charset="0"/>
                                    </a:rPr>
                                  </m:ctrlPr>
                                </m:sSupPr>
                                <m:e>
                                  <m:r>
                                    <a:rPr lang="en-US" altLang="en-US" sz="1500" i="1">
                                      <a:latin typeface="Cambria Math" panose="02040503050406030204" pitchFamily="18" charset="0"/>
                                    </a:rPr>
                                    <m:t>𝑅</m:t>
                                  </m:r>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r>
                                        <a:rPr lang="en-US" altLang="en-US" sz="1500" i="1">
                                          <a:latin typeface="Cambria Math" panose="02040503050406030204" pitchFamily="18" charset="0"/>
                                        </a:rPr>
                                        <m:t>,0</m:t>
                                      </m:r>
                                    </m:e>
                                  </m:d>
                                </m:e>
                                <m:sup>
                                  <m:r>
                                    <a:rPr lang="en-US" altLang="en-US" sz="1500" i="1">
                                      <a:latin typeface="Cambria Math" panose="02040503050406030204" pitchFamily="18" charset="0"/>
                                    </a:rPr>
                                    <m:t>𝑇</m:t>
                                  </m:r>
                                </m:sup>
                              </m:sSup>
                              <m:r>
                                <a:rPr lang="en-US" altLang="en-US" sz="1500" i="1">
                                  <a:latin typeface="Cambria Math" panose="02040503050406030204" pitchFamily="18" charset="0"/>
                                </a:rPr>
                                <m:t>−</m:t>
                              </m:r>
                              <m:acc>
                                <m:accPr>
                                  <m:chr m:val="̇"/>
                                  <m:ctrlPr>
                                    <a:rPr lang="en-US" altLang="en-US" sz="1500" i="1">
                                      <a:latin typeface="Cambria Math" panose="02040503050406030204" pitchFamily="18" charset="0"/>
                                    </a:rPr>
                                  </m:ctrlPr>
                                </m:accPr>
                                <m:e>
                                  <m:r>
                                    <a:rPr lang="en-US" altLang="en-US" sz="1500" i="1">
                                      <a:latin typeface="Cambria Math" panose="02040503050406030204" pitchFamily="18" charset="0"/>
                                    </a:rPr>
                                    <m:t>𝑄</m:t>
                                  </m:r>
                                </m:e>
                              </m:acc>
                              <m:r>
                                <a:rPr lang="en-US" altLang="en-US" sz="1500" i="1">
                                  <a:latin typeface="Cambria Math" panose="02040503050406030204" pitchFamily="18" charset="0"/>
                                </a:rPr>
                                <m:t>(</m:t>
                              </m:r>
                              <m:r>
                                <a:rPr lang="en-US" altLang="en-US" sz="1500" i="1">
                                  <a:latin typeface="Cambria Math" panose="02040503050406030204" pitchFamily="18" charset="0"/>
                                </a:rPr>
                                <m:t>𝑠</m:t>
                              </m:r>
                              <m:r>
                                <a:rPr lang="en-US" altLang="en-US" sz="1500" i="1">
                                  <a:latin typeface="Cambria Math" panose="02040503050406030204" pitchFamily="18" charset="0"/>
                                </a:rPr>
                                <m:t>)</m:t>
                              </m:r>
                            </m:e>
                          </m:mr>
                          <m:mr>
                            <m:e>
                              <m:sSubSup>
                                <m:sSubSupPr>
                                  <m:ctrlPr>
                                    <a:rPr lang="en-US" altLang="en-US" sz="1500" i="1">
                                      <a:latin typeface="Cambria Math" panose="02040503050406030204" pitchFamily="18" charset="0"/>
                                    </a:rPr>
                                  </m:ctrlPr>
                                </m:sSubSupPr>
                                <m:e>
                                  <m:r>
                                    <a:rPr lang="en-US" altLang="en-US" sz="1500" i="1">
                                      <a:latin typeface="Cambria Math" panose="02040503050406030204" pitchFamily="18" charset="0"/>
                                    </a:rPr>
                                    <m:t>𝐴</m:t>
                                  </m:r>
                                </m:e>
                                <m:sub>
                                  <m:r>
                                    <a:rPr lang="en-US" altLang="en-US" sz="1500" i="1">
                                      <a:latin typeface="Cambria Math" panose="02040503050406030204" pitchFamily="18" charset="0"/>
                                    </a:rPr>
                                    <m:t>1</m:t>
                                  </m:r>
                                </m:sub>
                                <m:sup>
                                  <m:r>
                                    <a:rPr lang="en-US" altLang="en-US" sz="1500" i="1">
                                      <a:latin typeface="Cambria Math" panose="02040503050406030204" pitchFamily="18" charset="0"/>
                                    </a:rPr>
                                    <m:t>𝑇</m:t>
                                  </m:r>
                                </m:sup>
                              </m:sSubSup>
                              <m:r>
                                <a:rPr lang="en-US" altLang="en-US" sz="1500" i="1">
                                  <a:latin typeface="Cambria Math" panose="02040503050406030204" pitchFamily="18" charset="0"/>
                                </a:rPr>
                                <m:t>𝑄</m:t>
                              </m:r>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e>
                              </m:d>
                              <m:r>
                                <a:rPr lang="en-US" altLang="en-US" sz="1500" i="1">
                                  <a:latin typeface="Cambria Math" panose="02040503050406030204" pitchFamily="18" charset="0"/>
                                </a:rPr>
                                <m:t>+</m:t>
                              </m:r>
                              <m:sSup>
                                <m:sSupPr>
                                  <m:ctrlPr>
                                    <a:rPr lang="en-US" altLang="en-US" sz="1500" i="1">
                                      <a:latin typeface="Cambria Math" panose="02040503050406030204" pitchFamily="18" charset="0"/>
                                    </a:rPr>
                                  </m:ctrlPr>
                                </m:sSupPr>
                                <m:e>
                                  <m:r>
                                    <a:rPr lang="en-US" altLang="en-US" sz="1500" i="1">
                                      <a:latin typeface="Cambria Math" panose="02040503050406030204" pitchFamily="18" charset="0"/>
                                    </a:rPr>
                                    <m:t>𝑅</m:t>
                                  </m:r>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r>
                                        <a:rPr lang="en-US" altLang="en-US" sz="1500" i="1">
                                          <a:latin typeface="Cambria Math" panose="02040503050406030204" pitchFamily="18" charset="0"/>
                                        </a:rPr>
                                        <m:t>,−</m:t>
                                      </m:r>
                                      <m:r>
                                        <a:rPr lang="en-US" altLang="en-US" sz="1500" i="1">
                                          <a:latin typeface="Cambria Math" panose="02040503050406030204" pitchFamily="18" charset="0"/>
                                          <a:ea typeface="Cambria Math" panose="02040503050406030204" pitchFamily="18" charset="0"/>
                                        </a:rPr>
                                        <m:t>𝜏</m:t>
                                      </m:r>
                                    </m:e>
                                  </m:d>
                                </m:e>
                                <m:sup>
                                  <m:r>
                                    <a:rPr lang="en-US" altLang="en-US" sz="1500" i="1">
                                      <a:latin typeface="Cambria Math" panose="02040503050406030204" pitchFamily="18" charset="0"/>
                                    </a:rPr>
                                    <m:t>𝑇</m:t>
                                  </m:r>
                                </m:sup>
                              </m:sSup>
                            </m:e>
                          </m:mr>
                        </m:m>
                      </m:e>
                    </m:d>
                  </m:oMath>
                </a14:m>
                <a:r>
                  <a:rPr lang="en-US" altLang="en-US" sz="1500" dirty="0"/>
                  <a:t>,</a:t>
                </a:r>
              </a:p>
              <a:p>
                <a:pPr marL="457200" lvl="1" indent="0" algn="ctr">
                  <a:spcBef>
                    <a:spcPts val="600"/>
                  </a:spcBef>
                  <a:spcAft>
                    <a:spcPts val="600"/>
                  </a:spcAft>
                  <a:buNone/>
                </a:pPr>
                <a14:m>
                  <m:oMath xmlns:m="http://schemas.openxmlformats.org/officeDocument/2006/math">
                    <m:r>
                      <a:rPr lang="en-US" altLang="en-US" sz="1500" i="1">
                        <a:latin typeface="Cambria Math" panose="02040503050406030204" pitchFamily="18" charset="0"/>
                      </a:rPr>
                      <m:t>𝑉</m:t>
                    </m:r>
                    <m:r>
                      <a:rPr lang="en-US" altLang="en-US" sz="1500" i="1">
                        <a:latin typeface="Cambria Math" panose="02040503050406030204" pitchFamily="18" charset="0"/>
                      </a:rPr>
                      <m:t>(</m:t>
                    </m:r>
                    <m:r>
                      <a:rPr lang="en-US" altLang="en-US" sz="1500" i="1">
                        <a:latin typeface="Cambria Math" panose="02040503050406030204" pitchFamily="18" charset="0"/>
                      </a:rPr>
                      <m:t>𝑠</m:t>
                    </m:r>
                    <m:r>
                      <a:rPr lang="en-US" altLang="en-US" sz="1500" i="1">
                        <a:latin typeface="Cambria Math" panose="02040503050406030204" pitchFamily="18" charset="0"/>
                      </a:rPr>
                      <m:t>)=−</m:t>
                    </m:r>
                    <m:acc>
                      <m:accPr>
                        <m:chr m:val="̇"/>
                        <m:ctrlPr>
                          <a:rPr lang="en-US" altLang="en-US" sz="1500" i="1">
                            <a:latin typeface="Cambria Math" panose="02040503050406030204" pitchFamily="18" charset="0"/>
                          </a:rPr>
                        </m:ctrlPr>
                      </m:accPr>
                      <m:e>
                        <m:r>
                          <a:rPr lang="en-US" altLang="en-US" sz="1500" i="1">
                            <a:latin typeface="Cambria Math" panose="02040503050406030204" pitchFamily="18" charset="0"/>
                          </a:rPr>
                          <m:t>𝑆</m:t>
                        </m:r>
                      </m:e>
                    </m:acc>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e>
                    </m:d>
                    <m:r>
                      <a:rPr lang="en-US" altLang="en-US" sz="1500" i="1">
                        <a:latin typeface="Cambria Math" panose="02040503050406030204" pitchFamily="18" charset="0"/>
                      </a:rPr>
                      <m:t>+</m:t>
                    </m:r>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𝑍</m:t>
                        </m:r>
                      </m:e>
                      <m:sub>
                        <m:r>
                          <a:rPr lang="en-US" altLang="en-US" sz="1500" i="1">
                            <a:latin typeface="Cambria Math" panose="02040503050406030204" pitchFamily="18" charset="0"/>
                          </a:rPr>
                          <m:t>6</m:t>
                        </m:r>
                      </m:sub>
                    </m:sSub>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e>
                    </m:d>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𝐶</m:t>
                        </m:r>
                      </m:e>
                      <m:sub>
                        <m:r>
                          <a:rPr lang="en-US" altLang="en-US" sz="1500" i="1">
                            <a:latin typeface="Cambria Math" panose="02040503050406030204" pitchFamily="18" charset="0"/>
                          </a:rPr>
                          <m:t>2</m:t>
                        </m:r>
                      </m:sub>
                    </m:sSub>
                    <m:r>
                      <a:rPr lang="en-US" altLang="en-US" sz="1500" i="1">
                        <a:latin typeface="Cambria Math" panose="02040503050406030204" pitchFamily="18" charset="0"/>
                      </a:rPr>
                      <m:t>+</m:t>
                    </m:r>
                    <m:sSubSup>
                      <m:sSubSupPr>
                        <m:ctrlPr>
                          <a:rPr lang="en-US" altLang="en-US" sz="1500" i="1">
                            <a:latin typeface="Cambria Math" panose="02040503050406030204" pitchFamily="18" charset="0"/>
                          </a:rPr>
                        </m:ctrlPr>
                      </m:sSubSupPr>
                      <m:e>
                        <m:r>
                          <a:rPr lang="en-US" altLang="en-US" sz="1500" i="1">
                            <a:latin typeface="Cambria Math" panose="02040503050406030204" pitchFamily="18" charset="0"/>
                          </a:rPr>
                          <m:t>𝐶</m:t>
                        </m:r>
                      </m:e>
                      <m:sub>
                        <m:r>
                          <a:rPr lang="en-US" altLang="en-US" sz="1500" i="1">
                            <a:latin typeface="Cambria Math" panose="02040503050406030204" pitchFamily="18" charset="0"/>
                          </a:rPr>
                          <m:t>2</m:t>
                        </m:r>
                      </m:sub>
                      <m:sup>
                        <m:r>
                          <a:rPr lang="en-US" altLang="en-US" sz="1500" i="1">
                            <a:latin typeface="Cambria Math" panose="02040503050406030204" pitchFamily="18" charset="0"/>
                          </a:rPr>
                          <m:t>𝑇</m:t>
                        </m:r>
                      </m:sup>
                    </m:sSubSup>
                    <m:sSup>
                      <m:sSupPr>
                        <m:ctrlPr>
                          <a:rPr lang="en-US" altLang="en-US" sz="1500" i="1">
                            <a:latin typeface="Cambria Math" panose="02040503050406030204" pitchFamily="18" charset="0"/>
                          </a:rPr>
                        </m:ctrlPr>
                      </m:sSupPr>
                      <m:e>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𝑍</m:t>
                            </m:r>
                          </m:e>
                          <m:sub>
                            <m:r>
                              <a:rPr lang="en-US" altLang="en-US" sz="1500" i="1">
                                <a:latin typeface="Cambria Math" panose="02040503050406030204" pitchFamily="18" charset="0"/>
                              </a:rPr>
                              <m:t>6</m:t>
                            </m:r>
                          </m:sub>
                        </m:sSub>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e>
                        </m:d>
                      </m:e>
                      <m:sup>
                        <m:r>
                          <a:rPr lang="en-US" altLang="en-US" sz="1500" i="1">
                            <a:latin typeface="Cambria Math" panose="02040503050406030204" pitchFamily="18" charset="0"/>
                          </a:rPr>
                          <m:t>𝑇</m:t>
                        </m:r>
                      </m:sup>
                    </m:sSup>
                    <m:r>
                      <a:rPr lang="en-US" altLang="en-US" sz="1500" i="1">
                        <a:latin typeface="Cambria Math" panose="02040503050406030204" pitchFamily="18" charset="0"/>
                      </a:rPr>
                      <m:t>+</m:t>
                    </m:r>
                    <m:f>
                      <m:fPr>
                        <m:ctrlPr>
                          <a:rPr lang="en-US" altLang="en-US" sz="1500" i="1">
                            <a:latin typeface="Cambria Math" panose="02040503050406030204" pitchFamily="18" charset="0"/>
                          </a:rPr>
                        </m:ctrlPr>
                      </m:fPr>
                      <m:num>
                        <m:r>
                          <a:rPr lang="en-US" altLang="en-US" sz="1500" i="1">
                            <a:latin typeface="Cambria Math" panose="02040503050406030204" pitchFamily="18" charset="0"/>
                            <a:ea typeface="Cambria Math" panose="02040503050406030204" pitchFamily="18" charset="0"/>
                          </a:rPr>
                          <m:t>𝜖</m:t>
                        </m:r>
                      </m:num>
                      <m:den>
                        <m:r>
                          <a:rPr lang="en-US" altLang="en-US" sz="1500" i="1">
                            <a:latin typeface="Cambria Math" panose="02040503050406030204" pitchFamily="18" charset="0"/>
                            <a:ea typeface="Cambria Math" panose="02040503050406030204" pitchFamily="18" charset="0"/>
                          </a:rPr>
                          <m:t>𝜏</m:t>
                        </m:r>
                      </m:den>
                    </m:f>
                    <m:r>
                      <a:rPr lang="en-US" altLang="en-US" sz="1500" i="1">
                        <a:latin typeface="Cambria Math" panose="02040503050406030204" pitchFamily="18" charset="0"/>
                      </a:rPr>
                      <m:t>𝐼</m:t>
                    </m:r>
                  </m:oMath>
                </a14:m>
                <a:r>
                  <a:rPr lang="en-US" altLang="en-US" sz="1500" dirty="0"/>
                  <a:t>,</a:t>
                </a:r>
              </a:p>
              <a:p>
                <a:pPr marL="457200" lvl="1" indent="0" algn="ctr">
                  <a:spcBef>
                    <a:spcPts val="600"/>
                  </a:spcBef>
                  <a:spcAft>
                    <a:spcPts val="600"/>
                  </a:spcAft>
                  <a:buNone/>
                </a:pPr>
                <a14:m>
                  <m:oMath xmlns:m="http://schemas.openxmlformats.org/officeDocument/2006/math">
                    <m:r>
                      <a:rPr lang="en-US" altLang="en-US" sz="1500" i="1">
                        <a:latin typeface="Cambria Math" panose="02040503050406030204" pitchFamily="18" charset="0"/>
                      </a:rPr>
                      <m:t>𝑊</m:t>
                    </m:r>
                    <m:r>
                      <a:rPr lang="en-US" altLang="en-US" sz="1500" i="1">
                        <a:latin typeface="Cambria Math" panose="02040503050406030204" pitchFamily="18" charset="0"/>
                      </a:rPr>
                      <m:t>(</m:t>
                    </m:r>
                    <m:r>
                      <a:rPr lang="en-US" altLang="en-US" sz="1500" i="1">
                        <a:latin typeface="Cambria Math" panose="02040503050406030204" pitchFamily="18" charset="0"/>
                      </a:rPr>
                      <m:t>𝑠</m:t>
                    </m:r>
                    <m:r>
                      <a:rPr lang="en-US" altLang="en-US" sz="1500" i="1">
                        <a:latin typeface="Cambria Math" panose="02040503050406030204" pitchFamily="18" charset="0"/>
                      </a:rPr>
                      <m:t>,</m:t>
                    </m:r>
                    <m:r>
                      <a:rPr lang="en-US" altLang="en-US" sz="1500" i="1">
                        <a:latin typeface="Cambria Math" panose="02040503050406030204" pitchFamily="18" charset="0"/>
                        <a:ea typeface="Cambria Math" panose="02040503050406030204" pitchFamily="18" charset="0"/>
                      </a:rPr>
                      <m:t>𝜃</m:t>
                    </m:r>
                    <m:r>
                      <a:rPr lang="en-US" altLang="en-US" sz="1500" i="1">
                        <a:latin typeface="Cambria Math" panose="02040503050406030204" pitchFamily="18" charset="0"/>
                      </a:rPr>
                      <m:t>)=−</m:t>
                    </m:r>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𝑅</m:t>
                        </m:r>
                      </m:e>
                      <m:sub>
                        <m:r>
                          <a:rPr lang="en-US" altLang="en-US" sz="1500" i="1">
                            <a:latin typeface="Cambria Math" panose="02040503050406030204" pitchFamily="18" charset="0"/>
                            <a:ea typeface="Cambria Math" panose="02040503050406030204" pitchFamily="18" charset="0"/>
                          </a:rPr>
                          <m:t>𝜃</m:t>
                        </m:r>
                      </m:sub>
                    </m:sSub>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r>
                          <a:rPr lang="en-US" altLang="en-US" sz="1500" i="1">
                            <a:latin typeface="Cambria Math" panose="02040503050406030204" pitchFamily="18" charset="0"/>
                          </a:rPr>
                          <m:t>,</m:t>
                        </m:r>
                        <m:r>
                          <a:rPr lang="en-US" altLang="en-US" sz="1500" i="1">
                            <a:latin typeface="Cambria Math" panose="02040503050406030204" pitchFamily="18" charset="0"/>
                            <a:ea typeface="Cambria Math" panose="02040503050406030204" pitchFamily="18" charset="0"/>
                          </a:rPr>
                          <m:t>𝜃</m:t>
                        </m:r>
                      </m:e>
                    </m:d>
                    <m:r>
                      <a:rPr lang="en-US" altLang="en-US" sz="1500" i="1">
                        <a:latin typeface="Cambria Math" panose="02040503050406030204" pitchFamily="18" charset="0"/>
                      </a:rPr>
                      <m:t>−</m:t>
                    </m:r>
                    <m:sSup>
                      <m:sSupPr>
                        <m:ctrlPr>
                          <a:rPr lang="en-US" altLang="en-US" sz="1500" i="1">
                            <a:latin typeface="Cambria Math" panose="02040503050406030204" pitchFamily="18" charset="0"/>
                          </a:rPr>
                        </m:ctrlPr>
                      </m:sSupPr>
                      <m:e>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𝑅</m:t>
                            </m:r>
                          </m:e>
                          <m:sub>
                            <m:r>
                              <a:rPr lang="en-US" altLang="en-US" sz="1500" i="1">
                                <a:latin typeface="Cambria Math" panose="02040503050406030204" pitchFamily="18" charset="0"/>
                              </a:rPr>
                              <m:t>𝑠</m:t>
                            </m:r>
                          </m:sub>
                        </m:sSub>
                        <m:d>
                          <m:dPr>
                            <m:ctrlPr>
                              <a:rPr lang="en-US" altLang="en-US" sz="1500" i="1">
                                <a:latin typeface="Cambria Math" panose="02040503050406030204" pitchFamily="18" charset="0"/>
                              </a:rPr>
                            </m:ctrlPr>
                          </m:dPr>
                          <m:e>
                            <m:r>
                              <a:rPr lang="en-US" altLang="en-US" sz="1500" i="1">
                                <a:latin typeface="Cambria Math" panose="02040503050406030204" pitchFamily="18" charset="0"/>
                                <a:ea typeface="Cambria Math" panose="02040503050406030204" pitchFamily="18" charset="0"/>
                              </a:rPr>
                              <m:t>𝜃</m:t>
                            </m:r>
                            <m:r>
                              <a:rPr lang="en-US" altLang="en-US" sz="1500" i="1">
                                <a:latin typeface="Cambria Math" panose="02040503050406030204" pitchFamily="18" charset="0"/>
                                <a:ea typeface="Cambria Math" panose="02040503050406030204" pitchFamily="18" charset="0"/>
                              </a:rPr>
                              <m:t>, </m:t>
                            </m:r>
                            <m:r>
                              <a:rPr lang="en-US" altLang="en-US" sz="1500" i="1">
                                <a:latin typeface="Cambria Math" panose="02040503050406030204" pitchFamily="18" charset="0"/>
                                <a:ea typeface="Cambria Math" panose="02040503050406030204" pitchFamily="18" charset="0"/>
                              </a:rPr>
                              <m:t>𝑠</m:t>
                            </m:r>
                          </m:e>
                        </m:d>
                      </m:e>
                      <m:sup>
                        <m:r>
                          <a:rPr lang="en-US" altLang="en-US" sz="1500" i="1">
                            <a:latin typeface="Cambria Math" panose="02040503050406030204" pitchFamily="18" charset="0"/>
                          </a:rPr>
                          <m:t>𝑇</m:t>
                        </m:r>
                      </m:sup>
                    </m:sSup>
                    <m:r>
                      <a:rPr lang="en-US" altLang="en-US" sz="1500" i="1">
                        <a:latin typeface="Cambria Math" panose="02040503050406030204" pitchFamily="18" charset="0"/>
                      </a:rPr>
                      <m:t>+</m:t>
                    </m:r>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𝑍</m:t>
                        </m:r>
                      </m:e>
                      <m:sub>
                        <m:r>
                          <a:rPr lang="en-US" altLang="en-US" sz="1500" i="1">
                            <a:latin typeface="Cambria Math" panose="02040503050406030204" pitchFamily="18" charset="0"/>
                          </a:rPr>
                          <m:t>7</m:t>
                        </m:r>
                      </m:sub>
                    </m:sSub>
                    <m:d>
                      <m:dPr>
                        <m:ctrlPr>
                          <a:rPr lang="en-US" altLang="en-US" sz="1500" i="1">
                            <a:latin typeface="Cambria Math" panose="02040503050406030204" pitchFamily="18" charset="0"/>
                          </a:rPr>
                        </m:ctrlPr>
                      </m:dPr>
                      <m:e>
                        <m:r>
                          <a:rPr lang="en-US" altLang="en-US" sz="1500" i="1">
                            <a:latin typeface="Cambria Math" panose="02040503050406030204" pitchFamily="18" charset="0"/>
                          </a:rPr>
                          <m:t>𝑠</m:t>
                        </m:r>
                        <m:r>
                          <a:rPr lang="en-US" altLang="en-US" sz="1500" i="1">
                            <a:latin typeface="Cambria Math" panose="02040503050406030204" pitchFamily="18" charset="0"/>
                          </a:rPr>
                          <m:t>, </m:t>
                        </m:r>
                        <m:r>
                          <a:rPr lang="en-US" altLang="en-US" sz="1500" i="1">
                            <a:latin typeface="Cambria Math" panose="02040503050406030204" pitchFamily="18" charset="0"/>
                            <a:ea typeface="Cambria Math" panose="02040503050406030204" pitchFamily="18" charset="0"/>
                          </a:rPr>
                          <m:t>𝜃</m:t>
                        </m:r>
                      </m:e>
                    </m:d>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𝐶</m:t>
                        </m:r>
                      </m:e>
                      <m:sub>
                        <m:r>
                          <a:rPr lang="en-US" altLang="en-US" sz="1500" i="1">
                            <a:latin typeface="Cambria Math" panose="02040503050406030204" pitchFamily="18" charset="0"/>
                          </a:rPr>
                          <m:t>2</m:t>
                        </m:r>
                      </m:sub>
                    </m:sSub>
                    <m:r>
                      <a:rPr lang="en-US" altLang="en-US" sz="1500" i="1">
                        <a:latin typeface="Cambria Math" panose="02040503050406030204" pitchFamily="18" charset="0"/>
                      </a:rPr>
                      <m:t>+</m:t>
                    </m:r>
                    <m:sSubSup>
                      <m:sSubSupPr>
                        <m:ctrlPr>
                          <a:rPr lang="en-US" altLang="en-US" sz="1500" i="1">
                            <a:latin typeface="Cambria Math" panose="02040503050406030204" pitchFamily="18" charset="0"/>
                          </a:rPr>
                        </m:ctrlPr>
                      </m:sSubSupPr>
                      <m:e>
                        <m:r>
                          <a:rPr lang="en-US" altLang="en-US" sz="1500" i="1">
                            <a:latin typeface="Cambria Math" panose="02040503050406030204" pitchFamily="18" charset="0"/>
                          </a:rPr>
                          <m:t>𝐶</m:t>
                        </m:r>
                      </m:e>
                      <m:sub>
                        <m:r>
                          <a:rPr lang="en-US" altLang="en-US" sz="1500" i="1">
                            <a:latin typeface="Cambria Math" panose="02040503050406030204" pitchFamily="18" charset="0"/>
                          </a:rPr>
                          <m:t>2</m:t>
                        </m:r>
                      </m:sub>
                      <m:sup>
                        <m:r>
                          <a:rPr lang="en-US" altLang="en-US" sz="1500" i="1">
                            <a:latin typeface="Cambria Math" panose="02040503050406030204" pitchFamily="18" charset="0"/>
                          </a:rPr>
                          <m:t>𝑇</m:t>
                        </m:r>
                      </m:sup>
                    </m:sSubSup>
                    <m:sSup>
                      <m:sSupPr>
                        <m:ctrlPr>
                          <a:rPr lang="en-US" altLang="en-US" sz="1500" i="1">
                            <a:latin typeface="Cambria Math" panose="02040503050406030204" pitchFamily="18" charset="0"/>
                          </a:rPr>
                        </m:ctrlPr>
                      </m:sSupPr>
                      <m:e>
                        <m:sSub>
                          <m:sSubPr>
                            <m:ctrlPr>
                              <a:rPr lang="en-US" altLang="en-US" sz="1500" i="1">
                                <a:latin typeface="Cambria Math" panose="02040503050406030204" pitchFamily="18" charset="0"/>
                              </a:rPr>
                            </m:ctrlPr>
                          </m:sSubPr>
                          <m:e>
                            <m:r>
                              <a:rPr lang="en-US" altLang="en-US" sz="1500" i="1">
                                <a:latin typeface="Cambria Math" panose="02040503050406030204" pitchFamily="18" charset="0"/>
                              </a:rPr>
                              <m:t>𝑍</m:t>
                            </m:r>
                          </m:e>
                          <m:sub>
                            <m:r>
                              <a:rPr lang="en-US" altLang="en-US" sz="1500" i="1">
                                <a:latin typeface="Cambria Math" panose="02040503050406030204" pitchFamily="18" charset="0"/>
                              </a:rPr>
                              <m:t>7</m:t>
                            </m:r>
                          </m:sub>
                        </m:sSub>
                        <m:r>
                          <a:rPr lang="en-US" altLang="en-US" sz="1500" i="1">
                            <a:latin typeface="Cambria Math" panose="02040503050406030204" pitchFamily="18" charset="0"/>
                          </a:rPr>
                          <m:t>(</m:t>
                        </m:r>
                        <m:r>
                          <a:rPr lang="en-US" altLang="en-US" sz="1500" i="1">
                            <a:latin typeface="Cambria Math" panose="02040503050406030204" pitchFamily="18" charset="0"/>
                            <a:ea typeface="Cambria Math" panose="02040503050406030204" pitchFamily="18" charset="0"/>
                          </a:rPr>
                          <m:t>𝜃</m:t>
                        </m:r>
                        <m:r>
                          <a:rPr lang="en-US" altLang="en-US" sz="1500" i="1">
                            <a:latin typeface="Cambria Math" panose="02040503050406030204" pitchFamily="18" charset="0"/>
                            <a:ea typeface="Cambria Math" panose="02040503050406030204" pitchFamily="18" charset="0"/>
                          </a:rPr>
                          <m:t>,</m:t>
                        </m:r>
                        <m:r>
                          <a:rPr lang="en-US" altLang="en-US" sz="1500" i="1">
                            <a:latin typeface="Cambria Math" panose="02040503050406030204" pitchFamily="18" charset="0"/>
                            <a:ea typeface="Cambria Math" panose="02040503050406030204" pitchFamily="18" charset="0"/>
                          </a:rPr>
                          <m:t>𝑠</m:t>
                        </m:r>
                        <m:r>
                          <a:rPr lang="en-US" altLang="en-US" sz="1500" i="1">
                            <a:latin typeface="Cambria Math" panose="02040503050406030204" pitchFamily="18" charset="0"/>
                          </a:rPr>
                          <m:t>)</m:t>
                        </m:r>
                      </m:e>
                      <m:sup>
                        <m:r>
                          <a:rPr lang="en-US" altLang="en-US" sz="1500" i="1">
                            <a:latin typeface="Cambria Math" panose="02040503050406030204" pitchFamily="18" charset="0"/>
                          </a:rPr>
                          <m:t>𝑇</m:t>
                        </m:r>
                      </m:sup>
                    </m:sSup>
                  </m:oMath>
                </a14:m>
                <a:r>
                  <a:rPr lang="en-US" altLang="en-US" sz="1500" dirty="0"/>
                  <a:t>.</a:t>
                </a:r>
              </a:p>
              <a:p>
                <a:pPr marL="0" indent="0">
                  <a:spcBef>
                    <a:spcPts val="1200"/>
                  </a:spcBef>
                  <a:spcAft>
                    <a:spcPts val="1200"/>
                  </a:spcAft>
                  <a:buNone/>
                </a:pPr>
                <a:endParaRPr lang="en-US" sz="2000" dirty="0"/>
              </a:p>
              <a:p>
                <a:pPr marL="0" indent="0" algn="ctr">
                  <a:spcBef>
                    <a:spcPts val="0"/>
                  </a:spcBef>
                  <a:spcAft>
                    <a:spcPts val="600"/>
                  </a:spcAft>
                  <a:buNone/>
                </a:pPr>
                <a:endParaRPr lang="en-US" sz="2000" dirty="0"/>
              </a:p>
              <a:p>
                <a:pPr marL="0" indent="0">
                  <a:spcBef>
                    <a:spcPts val="0"/>
                  </a:spcBef>
                  <a:spcAft>
                    <a:spcPts val="600"/>
                  </a:spcAft>
                  <a:buNone/>
                </a:pPr>
                <a:r>
                  <a:rPr lang="en-US" sz="2000" dirty="0"/>
                  <a:t> </a:t>
                </a:r>
              </a:p>
              <a:p>
                <a:pPr marL="457200" lvl="1" indent="0">
                  <a:spcBef>
                    <a:spcPts val="0"/>
                  </a:spcBef>
                  <a:spcAft>
                    <a:spcPts val="600"/>
                  </a:spcAft>
                  <a:buNone/>
                </a:pPr>
                <a:endParaRPr lang="en-US" sz="1900" dirty="0"/>
              </a:p>
              <a:p>
                <a:pPr marL="0" indent="0">
                  <a:spcBef>
                    <a:spcPts val="0"/>
                  </a:spcBef>
                  <a:spcAft>
                    <a:spcPts val="600"/>
                  </a:spcAft>
                  <a:buNone/>
                </a:pPr>
                <a:r>
                  <a:rPr lang="en-US" altLang="en-US" sz="2000" dirty="0"/>
                  <a:t> </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3"/>
                <a:stretch>
                  <a:fillRect l="-630" t="-799"/>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18743D06-7E7D-4C55-A1B6-C204BC4F141A}"/>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23</a:t>
            </a:fld>
            <a:endParaRPr lang="en-US" altLang="en-US" dirty="0"/>
          </a:p>
        </p:txBody>
      </p:sp>
    </p:spTree>
    <p:extLst>
      <p:ext uri="{BB962C8B-B14F-4D97-AF65-F5344CB8AC3E}">
        <p14:creationId xmlns:p14="http://schemas.microsoft.com/office/powerpoint/2010/main" val="1302087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Implementation Methods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200"/>
                  </a:spcAft>
                </a:pPr>
                <a:r>
                  <a:rPr lang="en-US" sz="2000" dirty="0"/>
                  <a:t>Various numerical methods can be used to solve ODE coupled with a PDE.</a:t>
                </a:r>
              </a:p>
              <a:p>
                <a:pPr>
                  <a:spcBef>
                    <a:spcPts val="0"/>
                  </a:spcBef>
                  <a:spcAft>
                    <a:spcPts val="1200"/>
                  </a:spcAft>
                </a:pPr>
                <a:r>
                  <a:rPr lang="en-US" sz="2000" dirty="0"/>
                  <a:t>Numerical methods for simple TDS are shown and can easily be extended to observer dynamics. </a:t>
                </a:r>
              </a:p>
              <a:p>
                <a:pPr>
                  <a:spcBef>
                    <a:spcPts val="600"/>
                  </a:spcBef>
                  <a:spcAft>
                    <a:spcPts val="0"/>
                  </a:spcAft>
                </a:pPr>
                <a:r>
                  <a:rPr lang="en-US" altLang="en-US" sz="2000" dirty="0"/>
                  <a:t>A linear TDS,</a:t>
                </a:r>
              </a:p>
              <a:p>
                <a:pPr marL="0" indent="0">
                  <a:buNone/>
                </a:pPr>
                <a14:m>
                  <m:oMathPara xmlns:m="http://schemas.openxmlformats.org/officeDocument/2006/math">
                    <m:oMathParaPr>
                      <m:jc m:val="center"/>
                    </m:oMathParaPr>
                    <m:oMath xmlns:m="http://schemas.openxmlformats.org/officeDocument/2006/math">
                      <m:f>
                        <m:fPr>
                          <m:ctrlPr>
                            <a:rPr lang="en-US" altLang="en-US" sz="1800" i="1">
                              <a:latin typeface="Cambria Math" panose="02040503050406030204" pitchFamily="18" charset="0"/>
                            </a:rPr>
                          </m:ctrlPr>
                        </m:fPr>
                        <m:num>
                          <m:r>
                            <a:rPr lang="en-US" altLang="en-US" sz="1800" i="1">
                              <a:latin typeface="Cambria Math" panose="02040503050406030204" pitchFamily="18" charset="0"/>
                            </a:rPr>
                            <m:t>𝑑</m:t>
                          </m:r>
                        </m:num>
                        <m:den>
                          <m:r>
                            <a:rPr lang="en-US" altLang="en-US" sz="1800" i="1">
                              <a:latin typeface="Cambria Math" panose="02040503050406030204" pitchFamily="18" charset="0"/>
                            </a:rPr>
                            <m:t>𝑑𝑥</m:t>
                          </m:r>
                        </m:den>
                      </m:f>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sSub>
                        <m:sSubPr>
                          <m:ctrlPr>
                            <a:rPr lang="en-US" altLang="en-US" sz="1800" i="1">
                              <a:latin typeface="Cambria Math" panose="02040503050406030204" pitchFamily="18" charset="0"/>
                            </a:rPr>
                          </m:ctrlPr>
                        </m:sSubPr>
                        <m:e>
                          <m:r>
                            <a:rPr lang="en-US" altLang="en-US" sz="1800" i="1">
                              <a:latin typeface="Cambria Math" panose="02040503050406030204" pitchFamily="18" charset="0"/>
                            </a:rPr>
                            <m:t>𝐴</m:t>
                          </m:r>
                        </m:e>
                        <m:sub>
                          <m:r>
                            <a:rPr lang="en-US" altLang="en-US" sz="1800" b="0" i="1" smtClean="0">
                              <a:latin typeface="Cambria Math" panose="02040503050406030204" pitchFamily="18" charset="0"/>
                            </a:rPr>
                            <m:t>0</m:t>
                          </m:r>
                        </m:sub>
                      </m:sSub>
                      <m:r>
                        <a:rPr lang="en-US" altLang="en-US" sz="1800" i="1">
                          <a:latin typeface="Cambria Math" panose="02040503050406030204" pitchFamily="18" charset="0"/>
                        </a:rPr>
                        <m:t>𝑥</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sSub>
                        <m:sSubPr>
                          <m:ctrlPr>
                            <a:rPr lang="en-US" altLang="en-US" sz="1800" i="1" smtClean="0">
                              <a:latin typeface="Cambria Math" panose="02040503050406030204" pitchFamily="18" charset="0"/>
                            </a:rPr>
                          </m:ctrlPr>
                        </m:sSubPr>
                        <m:e>
                          <m:r>
                            <a:rPr lang="en-US" altLang="en-US" sz="1800" b="0" i="1" smtClean="0">
                              <a:latin typeface="Cambria Math" panose="02040503050406030204" pitchFamily="18" charset="0"/>
                            </a:rPr>
                            <m:t>𝐴</m:t>
                          </m:r>
                        </m:e>
                        <m:sub>
                          <m:r>
                            <a:rPr lang="en-US" altLang="en-US" sz="1800" b="0" i="1" smtClean="0">
                              <a:latin typeface="Cambria Math" panose="02040503050406030204" pitchFamily="18" charset="0"/>
                            </a:rPr>
                            <m:t>1</m:t>
                          </m:r>
                        </m:sub>
                      </m:sSub>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𝜏</m:t>
                          </m:r>
                        </m:e>
                      </m:d>
                      <m:r>
                        <a:rPr lang="en-US" altLang="en-US" sz="1800" i="1">
                          <a:latin typeface="Cambria Math" panose="02040503050406030204" pitchFamily="18" charset="0"/>
                        </a:rPr>
                        <m:t>,  </m:t>
                      </m:r>
                      <m:r>
                        <a:rPr lang="en-US" altLang="en-US" sz="1800" i="1">
                          <a:latin typeface="Cambria Math" panose="02040503050406030204" pitchFamily="18" charset="0"/>
                        </a:rPr>
                        <m:t>𝑡</m:t>
                      </m:r>
                      <m:r>
                        <a:rPr lang="en-US" altLang="en-US" sz="1800" i="1">
                          <a:latin typeface="Cambria Math" panose="02040503050406030204" pitchFamily="18" charset="0"/>
                          <a:ea typeface="Cambria Math" panose="02040503050406030204" pitchFamily="18" charset="0"/>
                        </a:rPr>
                        <m:t>≥0,  </m:t>
                      </m:r>
                      <m:r>
                        <a:rPr lang="en-US" altLang="en-US" sz="1800" i="1">
                          <a:latin typeface="Cambria Math" panose="02040503050406030204" pitchFamily="18" charset="0"/>
                          <a:ea typeface="Cambria Math" panose="02040503050406030204" pitchFamily="18" charset="0"/>
                        </a:rPr>
                        <m:t>𝑥</m:t>
                      </m:r>
                      <m:d>
                        <m:dPr>
                          <m:ctrlPr>
                            <a:rPr lang="en-US" altLang="en-US" sz="1800" i="1">
                              <a:latin typeface="Cambria Math" panose="02040503050406030204" pitchFamily="18" charset="0"/>
                              <a:ea typeface="Cambria Math" panose="02040503050406030204" pitchFamily="18" charset="0"/>
                            </a:rPr>
                          </m:ctrlPr>
                        </m:dPr>
                        <m:e>
                          <m:r>
                            <a:rPr lang="en-US" altLang="en-US" sz="1800" i="1">
                              <a:latin typeface="Cambria Math" panose="02040503050406030204" pitchFamily="18" charset="0"/>
                              <a:ea typeface="Cambria Math" panose="02040503050406030204" pitchFamily="18" charset="0"/>
                            </a:rPr>
                            <m:t>0</m:t>
                          </m:r>
                        </m:e>
                      </m:d>
                      <m:r>
                        <a:rPr lang="en-US" altLang="en-US" sz="1800" i="1">
                          <a:latin typeface="Cambria Math" panose="02040503050406030204" pitchFamily="18" charset="0"/>
                          <a:ea typeface="Cambria Math" panose="02040503050406030204" pitchFamily="18" charset="0"/>
                        </a:rPr>
                        <m:t>=</m:t>
                      </m:r>
                      <m:sSub>
                        <m:sSubPr>
                          <m:ctrlPr>
                            <a:rPr lang="en-US" altLang="en-US" sz="1800" i="1">
                              <a:latin typeface="Cambria Math" panose="02040503050406030204" pitchFamily="18" charset="0"/>
                              <a:ea typeface="Cambria Math" panose="02040503050406030204" pitchFamily="18" charset="0"/>
                            </a:rPr>
                          </m:ctrlPr>
                        </m:sSubPr>
                        <m:e>
                          <m:r>
                            <a:rPr lang="en-US" altLang="en-US" sz="1800" i="1">
                              <a:latin typeface="Cambria Math" panose="02040503050406030204" pitchFamily="18" charset="0"/>
                              <a:ea typeface="Cambria Math" panose="02040503050406030204" pitchFamily="18" charset="0"/>
                            </a:rPr>
                            <m:t>𝑥</m:t>
                          </m:r>
                        </m:e>
                        <m:sub>
                          <m:r>
                            <a:rPr lang="en-US" altLang="en-US" sz="1800" i="1">
                              <a:latin typeface="Cambria Math" panose="02040503050406030204" pitchFamily="18" charset="0"/>
                              <a:ea typeface="Cambria Math" panose="02040503050406030204" pitchFamily="18" charset="0"/>
                            </a:rPr>
                            <m:t>0</m:t>
                          </m:r>
                        </m:sub>
                      </m:sSub>
                      <m:r>
                        <a:rPr lang="en-US" altLang="en-US" sz="1800" i="1">
                          <a:latin typeface="Cambria Math" panose="02040503050406030204" pitchFamily="18" charset="0"/>
                        </a:rPr>
                        <m:t> </m:t>
                      </m:r>
                    </m:oMath>
                  </m:oMathPara>
                </a14:m>
                <a:endParaRPr lang="en-US" altLang="en-US" sz="1800" dirty="0"/>
              </a:p>
              <a:p>
                <a:pPr marL="0" indent="0">
                  <a:spcBef>
                    <a:spcPts val="1800"/>
                  </a:spcBef>
                  <a:spcAft>
                    <a:spcPts val="1800"/>
                  </a:spcAft>
                  <a:buNone/>
                </a:pPr>
                <a:r>
                  <a:rPr lang="en-US" altLang="en-US" sz="2000" dirty="0"/>
                  <a:t>    Can be written as a PDE coupled with an ODE,</a:t>
                </a:r>
              </a:p>
              <a:p>
                <a:pPr marL="0" indent="0">
                  <a:spcBef>
                    <a:spcPts val="1200"/>
                  </a:spcBef>
                  <a:spcAft>
                    <a:spcPts val="600"/>
                  </a:spcAft>
                  <a:buNone/>
                </a:pPr>
                <a14:m>
                  <m:oMathPara xmlns:m="http://schemas.openxmlformats.org/officeDocument/2006/math">
                    <m:oMathParaPr>
                      <m:jc m:val="center"/>
                    </m:oMathParaPr>
                    <m:oMath xmlns:m="http://schemas.openxmlformats.org/officeDocument/2006/math">
                      <m:f>
                        <m:fPr>
                          <m:ctrlPr>
                            <a:rPr lang="en-US" altLang="en-US" sz="1800" i="1">
                              <a:latin typeface="Cambria Math" panose="02040503050406030204" pitchFamily="18" charset="0"/>
                            </a:rPr>
                          </m:ctrlPr>
                        </m:fPr>
                        <m:num>
                          <m:r>
                            <a:rPr lang="en-US" altLang="en-US" sz="1800" i="1">
                              <a:latin typeface="Cambria Math" panose="02040503050406030204" pitchFamily="18" charset="0"/>
                            </a:rPr>
                            <m:t>𝜕</m:t>
                          </m:r>
                          <m:r>
                            <a:rPr lang="en-US" altLang="en-US" sz="1800" i="1" smtClean="0">
                              <a:latin typeface="Cambria Math" panose="02040503050406030204" pitchFamily="18" charset="0"/>
                            </a:rPr>
                            <m:t>𝜑</m:t>
                          </m:r>
                          <m:r>
                            <a:rPr lang="en-US" altLang="en-US" sz="1800" i="1">
                              <a:latin typeface="Cambria Math" panose="02040503050406030204" pitchFamily="18" charset="0"/>
                            </a:rPr>
                            <m:t>(</m:t>
                          </m:r>
                          <m:r>
                            <a:rPr lang="en-US" altLang="en-US" sz="1800" i="1">
                              <a:latin typeface="Cambria Math" panose="02040503050406030204" pitchFamily="18" charset="0"/>
                            </a:rPr>
                            <m:t>𝑡</m:t>
                          </m:r>
                          <m:r>
                            <a:rPr lang="en-US" altLang="en-US" sz="1800" i="1">
                              <a:latin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𝜃</m:t>
                          </m:r>
                          <m:r>
                            <a:rPr lang="en-US" altLang="en-US" sz="1800" i="1">
                              <a:latin typeface="Cambria Math" panose="02040503050406030204" pitchFamily="18" charset="0"/>
                            </a:rPr>
                            <m:t>)</m:t>
                          </m:r>
                        </m:num>
                        <m:den>
                          <m:r>
                            <a:rPr lang="en-US" altLang="en-US" sz="1800" i="1">
                              <a:latin typeface="Cambria Math" panose="02040503050406030204" pitchFamily="18" charset="0"/>
                            </a:rPr>
                            <m:t>𝜕</m:t>
                          </m:r>
                          <m:r>
                            <a:rPr lang="en-US" altLang="en-US" sz="1800" i="1">
                              <a:latin typeface="Cambria Math" panose="02040503050406030204" pitchFamily="18" charset="0"/>
                            </a:rPr>
                            <m:t>𝑡</m:t>
                          </m:r>
                        </m:den>
                      </m:f>
                      <m:r>
                        <a:rPr lang="en-US" altLang="en-US" sz="1800" i="1">
                          <a:latin typeface="Cambria Math" panose="02040503050406030204" pitchFamily="18" charset="0"/>
                        </a:rPr>
                        <m:t>=</m:t>
                      </m:r>
                      <m:f>
                        <m:fPr>
                          <m:ctrlPr>
                            <a:rPr lang="en-US" altLang="en-US" sz="1800" i="1">
                              <a:latin typeface="Cambria Math" panose="02040503050406030204" pitchFamily="18" charset="0"/>
                            </a:rPr>
                          </m:ctrlPr>
                        </m:fPr>
                        <m:num>
                          <m:r>
                            <a:rPr lang="en-US" altLang="en-US" sz="1800" i="1">
                              <a:latin typeface="Cambria Math" panose="02040503050406030204" pitchFamily="18" charset="0"/>
                            </a:rPr>
                            <m:t>𝜕𝜑</m:t>
                          </m:r>
                          <m:r>
                            <a:rPr lang="en-US" altLang="en-US" sz="1800" i="1">
                              <a:latin typeface="Cambria Math" panose="02040503050406030204" pitchFamily="18" charset="0"/>
                            </a:rPr>
                            <m:t>(</m:t>
                          </m:r>
                          <m:r>
                            <a:rPr lang="en-US" altLang="en-US" sz="1800" i="1">
                              <a:latin typeface="Cambria Math" panose="02040503050406030204" pitchFamily="18" charset="0"/>
                            </a:rPr>
                            <m:t>𝑡</m:t>
                          </m:r>
                          <m:r>
                            <a:rPr lang="en-US" altLang="en-US" sz="1800" i="1">
                              <a:latin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𝜃</m:t>
                          </m:r>
                          <m:r>
                            <a:rPr lang="en-US" altLang="en-US" sz="1800" i="1">
                              <a:latin typeface="Cambria Math" panose="02040503050406030204" pitchFamily="18" charset="0"/>
                            </a:rPr>
                            <m:t>)</m:t>
                          </m:r>
                        </m:num>
                        <m:den>
                          <m:r>
                            <a:rPr lang="en-US" altLang="en-US" sz="1800" i="1">
                              <a:latin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𝜃</m:t>
                          </m:r>
                        </m:den>
                      </m:f>
                      <m:r>
                        <a:rPr lang="en-US" altLang="en-US" sz="1800" i="1">
                          <a:latin typeface="Cambria Math" panose="02040503050406030204" pitchFamily="18" charset="0"/>
                        </a:rPr>
                        <m:t>,  </m:t>
                      </m:r>
                      <m:r>
                        <a:rPr lang="en-US" altLang="en-US" sz="1800" i="1">
                          <a:latin typeface="Cambria Math" panose="02040503050406030204" pitchFamily="18" charset="0"/>
                        </a:rPr>
                        <m:t>𝑡</m:t>
                      </m:r>
                      <m:r>
                        <a:rPr lang="en-US" altLang="en-US" sz="1800" i="1">
                          <a:latin typeface="Cambria Math" panose="02040503050406030204" pitchFamily="18" charset="0"/>
                          <a:ea typeface="Cambria Math" panose="02040503050406030204" pitchFamily="18" charset="0"/>
                        </a:rPr>
                        <m:t>≥0,  </m:t>
                      </m:r>
                      <m:r>
                        <a:rPr lang="en-US" altLang="en-US" sz="1800" i="1">
                          <a:latin typeface="Cambria Math" panose="02040503050406030204" pitchFamily="18" charset="0"/>
                          <a:ea typeface="Cambria Math" panose="02040503050406030204" pitchFamily="18" charset="0"/>
                        </a:rPr>
                        <m:t>𝜃</m:t>
                      </m:r>
                      <m:r>
                        <a:rPr lang="en-US" altLang="en-US" sz="1800" i="1">
                          <a:latin typeface="Cambria Math" panose="02040503050406030204" pitchFamily="18" charset="0"/>
                          <a:ea typeface="Cambria Math" panose="02040503050406030204" pitchFamily="18" charset="0"/>
                        </a:rPr>
                        <m:t>∈</m:t>
                      </m:r>
                      <m:d>
                        <m:dPr>
                          <m:begChr m:val="["/>
                          <m:ctrlPr>
                            <a:rPr lang="en-US" altLang="en-US" sz="1800" i="1">
                              <a:latin typeface="Cambria Math" panose="02040503050406030204" pitchFamily="18" charset="0"/>
                              <a:ea typeface="Cambria Math" panose="02040503050406030204" pitchFamily="18" charset="0"/>
                            </a:rPr>
                          </m:ctrlPr>
                        </m:dPr>
                        <m:e>
                          <m:r>
                            <a:rPr lang="en-US" altLang="en-US" sz="1800" i="1">
                              <a:latin typeface="Cambria Math" panose="02040503050406030204" pitchFamily="18" charset="0"/>
                              <a:ea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𝜏</m:t>
                          </m:r>
                          <m:r>
                            <a:rPr lang="en-US" altLang="en-US" sz="1800" i="1">
                              <a:latin typeface="Cambria Math" panose="02040503050406030204" pitchFamily="18" charset="0"/>
                              <a:ea typeface="Cambria Math" panose="02040503050406030204" pitchFamily="18" charset="0"/>
                            </a:rPr>
                            <m:t>, 0</m:t>
                          </m:r>
                        </m:e>
                      </m:d>
                      <m:r>
                        <a:rPr lang="en-US" altLang="en-US" sz="1800" b="0" i="1" smtClean="0">
                          <a:latin typeface="Cambria Math" panose="02040503050406030204" pitchFamily="18" charset="0"/>
                          <a:ea typeface="Cambria Math" panose="02040503050406030204" pitchFamily="18" charset="0"/>
                        </a:rPr>
                        <m:t>,</m:t>
                      </m:r>
                    </m:oMath>
                    <m:oMath xmlns:m="http://schemas.openxmlformats.org/officeDocument/2006/math">
                      <m:sSub>
                        <m:sSubPr>
                          <m:ctrlPr>
                            <a:rPr lang="en-US" altLang="en-US" sz="1800" i="1">
                              <a:latin typeface="Cambria Math" panose="02040503050406030204" pitchFamily="18" charset="0"/>
                            </a:rPr>
                          </m:ctrlPr>
                        </m:sSubPr>
                        <m:e>
                          <m:d>
                            <m:dPr>
                              <m:begChr m:val=""/>
                              <m:endChr m:val="|"/>
                              <m:ctrlPr>
                                <a:rPr lang="en-US" altLang="en-US" sz="1800" i="1">
                                  <a:latin typeface="Cambria Math" panose="02040503050406030204" pitchFamily="18" charset="0"/>
                                </a:rPr>
                              </m:ctrlPr>
                            </m:dPr>
                            <m:e>
                              <m:f>
                                <m:fPr>
                                  <m:ctrlPr>
                                    <a:rPr lang="en-US" altLang="en-US" sz="1800" i="1">
                                      <a:latin typeface="Cambria Math" panose="02040503050406030204" pitchFamily="18" charset="0"/>
                                    </a:rPr>
                                  </m:ctrlPr>
                                </m:fPr>
                                <m:num>
                                  <m:r>
                                    <a:rPr lang="en-US" altLang="en-US" sz="1800" i="1">
                                      <a:latin typeface="Cambria Math" panose="02040503050406030204" pitchFamily="18" charset="0"/>
                                    </a:rPr>
                                    <m:t>𝜕𝜑</m:t>
                                  </m:r>
                                  <m:r>
                                    <a:rPr lang="en-US" altLang="en-US" sz="1800" i="1">
                                      <a:latin typeface="Cambria Math" panose="02040503050406030204" pitchFamily="18" charset="0"/>
                                    </a:rPr>
                                    <m:t>(</m:t>
                                  </m:r>
                                  <m:r>
                                    <a:rPr lang="en-US" altLang="en-US" sz="1800" i="1">
                                      <a:latin typeface="Cambria Math" panose="02040503050406030204" pitchFamily="18" charset="0"/>
                                    </a:rPr>
                                    <m:t>𝑡</m:t>
                                  </m:r>
                                  <m:r>
                                    <a:rPr lang="en-US" altLang="en-US" sz="1800" i="1">
                                      <a:latin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𝜃</m:t>
                                  </m:r>
                                  <m:r>
                                    <a:rPr lang="en-US" altLang="en-US" sz="1800" i="1">
                                      <a:latin typeface="Cambria Math" panose="02040503050406030204" pitchFamily="18" charset="0"/>
                                    </a:rPr>
                                    <m:t>)</m:t>
                                  </m:r>
                                </m:num>
                                <m:den>
                                  <m:r>
                                    <a:rPr lang="en-US" altLang="en-US" sz="1800" i="1">
                                      <a:latin typeface="Cambria Math" panose="02040503050406030204" pitchFamily="18" charset="0"/>
                                    </a:rPr>
                                    <m:t>𝜕</m:t>
                                  </m:r>
                                  <m:r>
                                    <a:rPr lang="en-US" altLang="en-US" sz="1800" i="1">
                                      <a:latin typeface="Cambria Math" panose="02040503050406030204" pitchFamily="18" charset="0"/>
                                    </a:rPr>
                                    <m:t>𝑡</m:t>
                                  </m:r>
                                </m:den>
                              </m:f>
                            </m:e>
                          </m:d>
                        </m:e>
                        <m:sub>
                          <m:r>
                            <a:rPr lang="en-US" altLang="en-US" sz="1800" i="1">
                              <a:latin typeface="Cambria Math" panose="02040503050406030204" pitchFamily="18" charset="0"/>
                              <a:ea typeface="Cambria Math" panose="02040503050406030204" pitchFamily="18" charset="0"/>
                            </a:rPr>
                            <m:t>𝜃</m:t>
                          </m:r>
                          <m:r>
                            <a:rPr lang="en-US" altLang="en-US" sz="1800" i="1">
                              <a:latin typeface="Cambria Math" panose="02040503050406030204" pitchFamily="18" charset="0"/>
                              <a:ea typeface="Cambria Math" panose="02040503050406030204" pitchFamily="18" charset="0"/>
                            </a:rPr>
                            <m:t>=0</m:t>
                          </m:r>
                        </m:sub>
                      </m:sSub>
                      <m:r>
                        <a:rPr lang="en-US" altLang="en-US" sz="1800" i="1">
                          <a:latin typeface="Cambria Math" panose="02040503050406030204" pitchFamily="18" charset="0"/>
                        </a:rPr>
                        <m:t>=</m:t>
                      </m:r>
                      <m:sSub>
                        <m:sSubPr>
                          <m:ctrlPr>
                            <a:rPr lang="en-US" altLang="en-US" sz="1800" i="1">
                              <a:latin typeface="Cambria Math" panose="02040503050406030204" pitchFamily="18" charset="0"/>
                            </a:rPr>
                          </m:ctrlPr>
                        </m:sSubPr>
                        <m:e>
                          <m:r>
                            <a:rPr lang="en-US" altLang="en-US" sz="1800" i="1">
                              <a:latin typeface="Cambria Math" panose="02040503050406030204" pitchFamily="18" charset="0"/>
                            </a:rPr>
                            <m:t>𝐴</m:t>
                          </m:r>
                        </m:e>
                        <m:sub>
                          <m:r>
                            <a:rPr lang="en-US" altLang="en-US" sz="1800" i="1">
                              <a:latin typeface="Cambria Math" panose="02040503050406030204" pitchFamily="18" charset="0"/>
                            </a:rPr>
                            <m:t>0</m:t>
                          </m:r>
                        </m:sub>
                      </m:sSub>
                      <m:r>
                        <a:rPr lang="en-US" altLang="en-US" sz="1800" i="1">
                          <a:latin typeface="Cambria Math" panose="02040503050406030204" pitchFamily="18" charset="0"/>
                        </a:rPr>
                        <m:t>𝜑</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b="0" i="1" smtClean="0">
                              <a:latin typeface="Cambria Math" panose="02040503050406030204" pitchFamily="18" charset="0"/>
                            </a:rPr>
                            <m:t>,0</m:t>
                          </m:r>
                        </m:e>
                      </m:d>
                      <m:r>
                        <a:rPr lang="en-US" altLang="en-US" sz="1800" b="0" i="1" smtClean="0">
                          <a:latin typeface="Cambria Math" panose="02040503050406030204" pitchFamily="18" charset="0"/>
                        </a:rPr>
                        <m:t>+</m:t>
                      </m:r>
                      <m:sSub>
                        <m:sSubPr>
                          <m:ctrlPr>
                            <a:rPr lang="en-US" altLang="en-US" sz="1800" b="0" i="1" smtClean="0">
                              <a:latin typeface="Cambria Math" panose="02040503050406030204" pitchFamily="18" charset="0"/>
                            </a:rPr>
                          </m:ctrlPr>
                        </m:sSubPr>
                        <m:e>
                          <m:r>
                            <a:rPr lang="en-US" altLang="en-US" sz="1800" i="1">
                              <a:latin typeface="Cambria Math" panose="02040503050406030204" pitchFamily="18" charset="0"/>
                            </a:rPr>
                            <m:t>𝐴</m:t>
                          </m:r>
                        </m:e>
                        <m:sub>
                          <m:r>
                            <a:rPr lang="en-US" altLang="en-US" sz="1800" b="0" i="1" smtClean="0">
                              <a:latin typeface="Cambria Math" panose="02040503050406030204" pitchFamily="18" charset="0"/>
                            </a:rPr>
                            <m:t>1</m:t>
                          </m:r>
                        </m:sub>
                      </m:sSub>
                      <m:r>
                        <a:rPr lang="en-US" altLang="en-US" sz="1800" i="1">
                          <a:latin typeface="Cambria Math" panose="02040503050406030204" pitchFamily="18" charset="0"/>
                        </a:rPr>
                        <m:t>𝜑</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 −</m:t>
                          </m:r>
                          <m:r>
                            <a:rPr lang="en-US" altLang="en-US" sz="1800" i="1">
                              <a:latin typeface="Cambria Math" panose="02040503050406030204" pitchFamily="18" charset="0"/>
                              <a:ea typeface="Cambria Math" panose="02040503050406030204" pitchFamily="18" charset="0"/>
                            </a:rPr>
                            <m:t>𝜏</m:t>
                          </m:r>
                        </m:e>
                      </m:d>
                      <m:r>
                        <a:rPr lang="en-US" altLang="en-US" sz="1800" i="1">
                          <a:latin typeface="Cambria Math" panose="02040503050406030204" pitchFamily="18" charset="0"/>
                        </a:rPr>
                        <m:t>,  </m:t>
                      </m:r>
                      <m:r>
                        <a:rPr lang="en-US" altLang="en-US" sz="1800" i="1">
                          <a:latin typeface="Cambria Math" panose="02040503050406030204" pitchFamily="18" charset="0"/>
                        </a:rPr>
                        <m:t>𝑡</m:t>
                      </m:r>
                      <m:r>
                        <a:rPr lang="en-US" altLang="en-US" sz="1800" i="1">
                          <a:latin typeface="Cambria Math" panose="02040503050406030204" pitchFamily="18" charset="0"/>
                          <a:ea typeface="Cambria Math" panose="02040503050406030204" pitchFamily="18" charset="0"/>
                        </a:rPr>
                        <m:t>≥0.</m:t>
                      </m:r>
                    </m:oMath>
                  </m:oMathPara>
                </a14:m>
                <a:endParaRPr lang="en-US" sz="2000" dirty="0"/>
              </a:p>
              <a:p>
                <a:pPr marL="0" indent="0" algn="ctr">
                  <a:spcBef>
                    <a:spcPts val="0"/>
                  </a:spcBef>
                  <a:spcAft>
                    <a:spcPts val="600"/>
                  </a:spcAft>
                  <a:buNone/>
                </a:pPr>
                <a:endParaRPr lang="en-US" sz="2000" dirty="0"/>
              </a:p>
              <a:p>
                <a:pPr marL="0" indent="0">
                  <a:spcBef>
                    <a:spcPts val="0"/>
                  </a:spcBef>
                  <a:spcAft>
                    <a:spcPts val="600"/>
                  </a:spcAft>
                  <a:buNone/>
                </a:pPr>
                <a:r>
                  <a:rPr lang="en-US" sz="2000" dirty="0"/>
                  <a:t> </a:t>
                </a:r>
              </a:p>
              <a:p>
                <a:pPr marL="457200" lvl="1" indent="0">
                  <a:spcBef>
                    <a:spcPts val="0"/>
                  </a:spcBef>
                  <a:spcAft>
                    <a:spcPts val="600"/>
                  </a:spcAft>
                  <a:buNone/>
                </a:pPr>
                <a:endParaRPr lang="en-US" sz="1900" dirty="0"/>
              </a:p>
              <a:p>
                <a:pPr marL="0" indent="0">
                  <a:spcBef>
                    <a:spcPts val="0"/>
                  </a:spcBef>
                  <a:spcAft>
                    <a:spcPts val="600"/>
                  </a:spcAft>
                  <a:buNone/>
                </a:pPr>
                <a:r>
                  <a:rPr lang="en-US" altLang="en-US" sz="2000" dirty="0"/>
                  <a:t> </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799"/>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3F4392F2-CD98-412B-89D9-03F4C81355B0}"/>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24</a:t>
            </a:fld>
            <a:endParaRPr lang="en-US" altLang="en-US" dirty="0"/>
          </a:p>
        </p:txBody>
      </p:sp>
    </p:spTree>
    <p:extLst>
      <p:ext uri="{BB962C8B-B14F-4D97-AF65-F5344CB8AC3E}">
        <p14:creationId xmlns:p14="http://schemas.microsoft.com/office/powerpoint/2010/main" val="2795941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Implementation Methods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2000" u="sng" dirty="0"/>
                  <a:t>Forward Time Backward Space</a:t>
                </a:r>
              </a:p>
              <a:p>
                <a:pPr>
                  <a:spcBef>
                    <a:spcPts val="0"/>
                  </a:spcBef>
                  <a:spcAft>
                    <a:spcPts val="1200"/>
                  </a:spcAft>
                </a:pPr>
                <a:r>
                  <a:rPr lang="en-US" sz="2000" dirty="0"/>
                  <a:t>The PDE can be discretized as,</a:t>
                </a:r>
              </a:p>
              <a:p>
                <a:pPr marL="0" indent="0" algn="ctr">
                  <a:spcBef>
                    <a:spcPts val="1200"/>
                  </a:spcBef>
                  <a:spcAft>
                    <a:spcPts val="1200"/>
                  </a:spcAft>
                  <a:buNone/>
                </a:pPr>
                <a14:m>
                  <m:oMathPara xmlns:m="http://schemas.openxmlformats.org/officeDocument/2006/math">
                    <m:oMathParaPr>
                      <m:jc m:val="center"/>
                    </m:oMathParaPr>
                    <m:oMath xmlns:m="http://schemas.openxmlformats.org/officeDocument/2006/math">
                      <m:f>
                        <m:fPr>
                          <m:ctrlPr>
                            <a:rPr lang="en-US" sz="2000" i="1">
                              <a:latin typeface="Cambria Math" panose="02040503050406030204" pitchFamily="18" charset="0"/>
                            </a:rPr>
                          </m:ctrlPr>
                        </m:fPr>
                        <m:num>
                          <m:r>
                            <a:rPr lang="en-US" altLang="en-US" sz="2000" i="1">
                              <a:latin typeface="Cambria Math" panose="02040503050406030204" pitchFamily="18" charset="0"/>
                            </a:rPr>
                            <m:t>𝜑</m:t>
                          </m:r>
                          <m:d>
                            <m:dPr>
                              <m:ctrlPr>
                                <a:rPr lang="en-US" altLang="en-US" sz="2000" i="1">
                                  <a:latin typeface="Cambria Math" panose="02040503050406030204" pitchFamily="18" charset="0"/>
                                </a:rPr>
                              </m:ctrlPr>
                            </m:dPr>
                            <m:e>
                              <m:sSub>
                                <m:sSubPr>
                                  <m:ctrlPr>
                                    <a:rPr lang="en-US" altLang="en-US" sz="2000" i="1" smtClean="0">
                                      <a:latin typeface="Cambria Math" panose="02040503050406030204" pitchFamily="18" charset="0"/>
                                    </a:rPr>
                                  </m:ctrlPr>
                                </m:sSubPr>
                                <m:e>
                                  <m:r>
                                    <a:rPr lang="en-US" altLang="en-US" sz="2000" i="1">
                                      <a:latin typeface="Cambria Math" panose="02040503050406030204" pitchFamily="18" charset="0"/>
                                    </a:rPr>
                                    <m:t>𝑡</m:t>
                                  </m:r>
                                </m:e>
                                <m:sub>
                                  <m:r>
                                    <a:rPr lang="en-US" altLang="en-US" sz="2000" i="1">
                                      <a:latin typeface="Cambria Math" panose="02040503050406030204" pitchFamily="18" charset="0"/>
                                    </a:rPr>
                                    <m:t>𝑖</m:t>
                                  </m:r>
                                  <m:r>
                                    <a:rPr lang="en-US" altLang="en-US" sz="2000" b="0" i="1" smtClean="0">
                                      <a:latin typeface="Cambria Math" panose="02040503050406030204" pitchFamily="18" charset="0"/>
                                    </a:rPr>
                                    <m:t>+1</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𝑗</m:t>
                                  </m:r>
                                </m:sub>
                              </m:sSub>
                            </m:e>
                          </m:d>
                          <m:r>
                            <a:rPr lang="en-US" altLang="en-US" sz="2000">
                              <a:latin typeface="Cambria Math" panose="02040503050406030204" pitchFamily="18" charset="0"/>
                            </a:rPr>
                            <m:t>−</m:t>
                          </m:r>
                          <m:r>
                            <a:rPr lang="en-US" altLang="en-US" sz="2000" i="1">
                              <a:latin typeface="Cambria Math" panose="02040503050406030204" pitchFamily="18" charset="0"/>
                            </a:rPr>
                            <m:t>𝜑</m:t>
                          </m:r>
                          <m:r>
                            <a:rPr lang="en-US" altLang="en-US" sz="200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𝑡</m:t>
                              </m:r>
                            </m:e>
                            <m:sub>
                              <m:r>
                                <a:rPr lang="en-US" altLang="en-US" sz="2000" i="1">
                                  <a:latin typeface="Cambria Math" panose="02040503050406030204" pitchFamily="18" charset="0"/>
                                </a:rPr>
                                <m:t>𝑖</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𝑗</m:t>
                              </m:r>
                            </m:sub>
                          </m:sSub>
                          <m:r>
                            <a:rPr lang="en-US" altLang="en-US" sz="2000">
                              <a:latin typeface="Cambria Math" panose="02040503050406030204" pitchFamily="18" charset="0"/>
                            </a:rPr>
                            <m:t>)</m:t>
                          </m:r>
                        </m:num>
                        <m:den>
                          <m:r>
                            <a:rPr lang="en-US" sz="2000" i="1">
                              <a:latin typeface="Cambria Math" panose="02040503050406030204" pitchFamily="18" charset="0"/>
                            </a:rPr>
                            <m:t>𝛿</m:t>
                          </m:r>
                          <m:r>
                            <a:rPr lang="en-US" sz="2000" i="1">
                              <a:latin typeface="Cambria Math" panose="02040503050406030204" pitchFamily="18" charset="0"/>
                            </a:rPr>
                            <m:t>𝑡</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altLang="en-US" sz="2000" i="1">
                              <a:latin typeface="Cambria Math" panose="02040503050406030204" pitchFamily="18" charset="0"/>
                            </a:rPr>
                            <m:t>𝜑</m:t>
                          </m:r>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𝑡</m:t>
                                  </m:r>
                                </m:e>
                                <m:sub>
                                  <m:r>
                                    <a:rPr lang="en-US" altLang="en-US" sz="2000" i="1">
                                      <a:latin typeface="Cambria Math" panose="02040503050406030204" pitchFamily="18" charset="0"/>
                                    </a:rPr>
                                    <m:t>𝑖</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𝑗</m:t>
                                  </m:r>
                                </m:sub>
                              </m:sSub>
                            </m:e>
                          </m:d>
                          <m:r>
                            <a:rPr lang="en-US" altLang="en-US" sz="2000">
                              <a:latin typeface="Cambria Math" panose="02040503050406030204" pitchFamily="18" charset="0"/>
                            </a:rPr>
                            <m:t>−</m:t>
                          </m:r>
                          <m:r>
                            <a:rPr lang="en-US" altLang="en-US" sz="2000" i="1">
                              <a:latin typeface="Cambria Math" panose="02040503050406030204" pitchFamily="18" charset="0"/>
                            </a:rPr>
                            <m:t>𝜑</m:t>
                          </m:r>
                          <m:r>
                            <a:rPr lang="en-US" altLang="en-US" sz="200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𝑡</m:t>
                              </m:r>
                            </m:e>
                            <m:sub>
                              <m:r>
                                <a:rPr lang="en-US" altLang="en-US" sz="2000" i="1">
                                  <a:latin typeface="Cambria Math" panose="02040503050406030204" pitchFamily="18" charset="0"/>
                                </a:rPr>
                                <m:t>𝑖</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𝑗</m:t>
                              </m:r>
                              <m:r>
                                <a:rPr lang="en-US" altLang="en-US" sz="2000" b="0" i="1" smtClean="0">
                                  <a:latin typeface="Cambria Math" panose="02040503050406030204" pitchFamily="18" charset="0"/>
                                </a:rPr>
                                <m:t>−1</m:t>
                              </m:r>
                            </m:sub>
                          </m:sSub>
                          <m:r>
                            <a:rPr lang="en-US" altLang="en-US" sz="2000">
                              <a:latin typeface="Cambria Math" panose="02040503050406030204" pitchFamily="18" charset="0"/>
                            </a:rPr>
                            <m:t>)</m:t>
                          </m:r>
                        </m:num>
                        <m:den>
                          <m:r>
                            <a:rPr lang="en-US" sz="2000" i="1">
                              <a:latin typeface="Cambria Math" panose="02040503050406030204" pitchFamily="18" charset="0"/>
                            </a:rPr>
                            <m:t>𝛿</m:t>
                          </m:r>
                          <m:r>
                            <a:rPr lang="en-US" sz="2000" b="0" i="1" smtClean="0">
                              <a:latin typeface="Cambria Math" panose="02040503050406030204" pitchFamily="18" charset="0"/>
                            </a:rPr>
                            <m:t>𝑠</m:t>
                          </m:r>
                        </m:den>
                      </m:f>
                    </m:oMath>
                  </m:oMathPara>
                </a14:m>
                <a:br>
                  <a:rPr lang="en-US" sz="2000" dirty="0"/>
                </a:br>
                <a14:m>
                  <m:oMath xmlns:m="http://schemas.openxmlformats.org/officeDocument/2006/math">
                    <m:r>
                      <a:rPr lang="en-US" altLang="en-US" sz="2000" i="1">
                        <a:latin typeface="Cambria Math" panose="02040503050406030204" pitchFamily="18" charset="0"/>
                      </a:rPr>
                      <m:t>𝜑</m:t>
                    </m:r>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𝑡</m:t>
                            </m:r>
                          </m:e>
                          <m:sub>
                            <m:r>
                              <a:rPr lang="en-US" altLang="en-US" sz="2000" i="1">
                                <a:latin typeface="Cambria Math" panose="02040503050406030204" pitchFamily="18" charset="0"/>
                              </a:rPr>
                              <m:t>𝑖</m:t>
                            </m:r>
                            <m:r>
                              <a:rPr lang="en-US" altLang="en-US" sz="2000" i="1">
                                <a:latin typeface="Cambria Math" panose="02040503050406030204" pitchFamily="18" charset="0"/>
                              </a:rPr>
                              <m:t>+1</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𝑗</m:t>
                            </m:r>
                          </m:sub>
                        </m:sSub>
                      </m:e>
                    </m:d>
                    <m:r>
                      <a:rPr lang="en-US" altLang="en-US" sz="2000" b="0" i="0" smtClean="0">
                        <a:latin typeface="Cambria Math" panose="02040503050406030204" pitchFamily="18" charset="0"/>
                      </a:rPr>
                      <m:t>=</m:t>
                    </m:r>
                    <m:r>
                      <a:rPr lang="en-US" altLang="en-US" sz="2000" i="1">
                        <a:latin typeface="Cambria Math" panose="02040503050406030204" pitchFamily="18" charset="0"/>
                      </a:rPr>
                      <m:t>𝜑</m:t>
                    </m:r>
                    <m:r>
                      <a:rPr lang="en-US" altLang="en-US" sz="200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𝑡</m:t>
                        </m:r>
                      </m:e>
                      <m:sub>
                        <m:r>
                          <a:rPr lang="en-US" altLang="en-US" sz="2000" i="1">
                            <a:latin typeface="Cambria Math" panose="02040503050406030204" pitchFamily="18" charset="0"/>
                          </a:rPr>
                          <m:t>𝑖</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𝑗</m:t>
                        </m:r>
                      </m:sub>
                    </m:sSub>
                    <m:r>
                      <a:rPr lang="en-US" altLang="en-US" sz="2000">
                        <a:latin typeface="Cambria Math" panose="02040503050406030204" pitchFamily="18" charset="0"/>
                      </a:rPr>
                      <m:t>)</m:t>
                    </m:r>
                    <m:r>
                      <a:rPr lang="en-US" altLang="en-US" sz="2000" b="0" i="0" smtClean="0">
                        <a:latin typeface="Cambria Math" panose="02040503050406030204" pitchFamily="18" charset="0"/>
                      </a:rPr>
                      <m:t>+</m:t>
                    </m:r>
                    <m:f>
                      <m:fPr>
                        <m:ctrlPr>
                          <a:rPr lang="en-US" altLang="en-US" sz="2000" b="0" i="1" smtClean="0">
                            <a:latin typeface="Cambria Math" panose="02040503050406030204" pitchFamily="18" charset="0"/>
                          </a:rPr>
                        </m:ctrlPr>
                      </m:fPr>
                      <m:num>
                        <m:r>
                          <a:rPr lang="en-US" sz="2000" i="1">
                            <a:latin typeface="Cambria Math" panose="02040503050406030204" pitchFamily="18" charset="0"/>
                          </a:rPr>
                          <m:t>𝛿</m:t>
                        </m:r>
                        <m:r>
                          <a:rPr lang="en-US" sz="2000" b="0" i="1" smtClean="0">
                            <a:latin typeface="Cambria Math" panose="02040503050406030204" pitchFamily="18" charset="0"/>
                          </a:rPr>
                          <m:t>𝑡</m:t>
                        </m:r>
                      </m:num>
                      <m:den>
                        <m:r>
                          <a:rPr lang="en-US" sz="2000" i="1">
                            <a:latin typeface="Cambria Math" panose="02040503050406030204" pitchFamily="18" charset="0"/>
                          </a:rPr>
                          <m:t>𝛿</m:t>
                        </m:r>
                        <m:r>
                          <a:rPr lang="en-US" sz="2000" i="1">
                            <a:latin typeface="Cambria Math" panose="02040503050406030204" pitchFamily="18" charset="0"/>
                          </a:rPr>
                          <m:t>𝑠</m:t>
                        </m:r>
                      </m:den>
                    </m:f>
                    <m:r>
                      <a:rPr lang="en-US" altLang="en-US" sz="2000" b="0" i="0" smtClean="0">
                        <a:latin typeface="Cambria Math" panose="02040503050406030204" pitchFamily="18" charset="0"/>
                      </a:rPr>
                      <m:t>(</m:t>
                    </m:r>
                    <m:r>
                      <a:rPr lang="en-US" altLang="en-US" sz="2000" i="1">
                        <a:latin typeface="Cambria Math" panose="02040503050406030204" pitchFamily="18" charset="0"/>
                      </a:rPr>
                      <m:t>𝜑</m:t>
                    </m:r>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𝑡</m:t>
                            </m:r>
                          </m:e>
                          <m:sub>
                            <m:r>
                              <a:rPr lang="en-US" altLang="en-US" sz="2000" i="1">
                                <a:latin typeface="Cambria Math" panose="02040503050406030204" pitchFamily="18" charset="0"/>
                              </a:rPr>
                              <m:t>𝑖</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𝑗</m:t>
                            </m:r>
                            <m:r>
                              <a:rPr lang="en-US" altLang="en-US" sz="2000" i="1">
                                <a:latin typeface="Cambria Math" panose="02040503050406030204" pitchFamily="18" charset="0"/>
                              </a:rPr>
                              <m:t>+1</m:t>
                            </m:r>
                          </m:sub>
                        </m:sSub>
                      </m:e>
                    </m:d>
                    <m:r>
                      <a:rPr lang="en-US" altLang="en-US" sz="2000">
                        <a:latin typeface="Cambria Math" panose="02040503050406030204" pitchFamily="18" charset="0"/>
                      </a:rPr>
                      <m:t>−</m:t>
                    </m:r>
                    <m:r>
                      <a:rPr lang="en-US" altLang="en-US" sz="2000" i="1">
                        <a:latin typeface="Cambria Math" panose="02040503050406030204" pitchFamily="18" charset="0"/>
                      </a:rPr>
                      <m:t>𝜑</m:t>
                    </m:r>
                    <m:r>
                      <a:rPr lang="en-US" altLang="en-US" sz="2000">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𝑡</m:t>
                        </m:r>
                      </m:e>
                      <m:sub>
                        <m:r>
                          <a:rPr lang="en-US" altLang="en-US" sz="2000" i="1">
                            <a:latin typeface="Cambria Math" panose="02040503050406030204" pitchFamily="18" charset="0"/>
                          </a:rPr>
                          <m:t>𝑖</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𝑗</m:t>
                        </m:r>
                      </m:sub>
                    </m:sSub>
                    <m:r>
                      <a:rPr lang="en-US" altLang="en-US" sz="2000">
                        <a:latin typeface="Cambria Math" panose="02040503050406030204" pitchFamily="18" charset="0"/>
                      </a:rPr>
                      <m:t>)</m:t>
                    </m:r>
                    <m:r>
                      <a:rPr lang="en-US" altLang="en-US" sz="2000" b="0" i="0" smtClean="0">
                        <a:latin typeface="Cambria Math" panose="02040503050406030204" pitchFamily="18" charset="0"/>
                      </a:rPr>
                      <m:t>)</m:t>
                    </m:r>
                  </m:oMath>
                </a14:m>
                <a:r>
                  <a:rPr lang="en-US" sz="2000" dirty="0"/>
                  <a:t>.</a:t>
                </a:r>
              </a:p>
              <a:p>
                <a:pPr>
                  <a:spcBef>
                    <a:spcPts val="1200"/>
                  </a:spcBef>
                  <a:spcAft>
                    <a:spcPts val="1200"/>
                  </a:spcAft>
                  <a:buFont typeface="Arial" panose="020B0604020202020204" pitchFamily="34" charset="0"/>
                  <a:buChar char="•"/>
                </a:pPr>
                <a:r>
                  <a:rPr lang="en-US" sz="2000" dirty="0"/>
                  <a:t>Easily implementable and computationally fast.</a:t>
                </a:r>
              </a:p>
              <a:p>
                <a:pPr>
                  <a:spcBef>
                    <a:spcPts val="0"/>
                  </a:spcBef>
                  <a:spcAft>
                    <a:spcPts val="1200"/>
                  </a:spcAft>
                  <a:buFont typeface="Arial" panose="020B0604020202020204" pitchFamily="34" charset="0"/>
                  <a:buChar char="•"/>
                </a:pPr>
                <a:r>
                  <a:rPr lang="en-US" sz="2000" dirty="0"/>
                  <a:t>Numerical errors can be very high as we are using first order approximation in space as well as time.</a:t>
                </a:r>
              </a:p>
              <a:p>
                <a:pPr>
                  <a:spcBef>
                    <a:spcPts val="0"/>
                  </a:spcBef>
                  <a:spcAft>
                    <a:spcPts val="1200"/>
                  </a:spcAft>
                  <a:buFont typeface="Arial" panose="020B0604020202020204" pitchFamily="34" charset="0"/>
                  <a:buChar char="•"/>
                </a:pPr>
                <a:r>
                  <a:rPr lang="en-US" sz="2000" dirty="0"/>
                  <a:t>Numerical errors can be reduced by using higher order approximation in time.</a:t>
                </a:r>
              </a:p>
              <a:p>
                <a:pPr>
                  <a:spcBef>
                    <a:spcPts val="0"/>
                  </a:spcBef>
                  <a:spcAft>
                    <a:spcPts val="1200"/>
                  </a:spcAft>
                </a:pPr>
                <a:endParaRPr lang="en-US" sz="2000" dirty="0"/>
              </a:p>
              <a:p>
                <a:pPr marL="0" indent="0">
                  <a:spcBef>
                    <a:spcPts val="0"/>
                  </a:spcBef>
                  <a:spcAft>
                    <a:spcPts val="600"/>
                  </a:spcAft>
                  <a:buNone/>
                </a:pPr>
                <a:r>
                  <a:rPr lang="en-US" sz="2000" dirty="0"/>
                  <a:t> </a:t>
                </a:r>
              </a:p>
              <a:p>
                <a:pPr marL="457200" lvl="1" indent="0">
                  <a:spcBef>
                    <a:spcPts val="0"/>
                  </a:spcBef>
                  <a:spcAft>
                    <a:spcPts val="600"/>
                  </a:spcAft>
                  <a:buNone/>
                </a:pPr>
                <a:endParaRPr lang="en-US" sz="1900" dirty="0"/>
              </a:p>
              <a:p>
                <a:pPr marL="0" indent="0">
                  <a:spcBef>
                    <a:spcPts val="0"/>
                  </a:spcBef>
                  <a:spcAft>
                    <a:spcPts val="600"/>
                  </a:spcAft>
                  <a:buNone/>
                </a:pPr>
                <a:r>
                  <a:rPr lang="en-US" altLang="en-US" sz="2000" dirty="0"/>
                  <a:t> </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770" t="-799"/>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F10010E6-541F-4D04-9914-6B6F1AE7ABF0}"/>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25</a:t>
            </a:fld>
            <a:endParaRPr lang="en-US" altLang="en-US" dirty="0"/>
          </a:p>
        </p:txBody>
      </p:sp>
    </p:spTree>
    <p:extLst>
      <p:ext uri="{BB962C8B-B14F-4D97-AF65-F5344CB8AC3E}">
        <p14:creationId xmlns:p14="http://schemas.microsoft.com/office/powerpoint/2010/main" val="394700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Implementation Methods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14:m>
                  <m:oMath xmlns:m="http://schemas.openxmlformats.org/officeDocument/2006/math">
                    <m:sSup>
                      <m:sSupPr>
                        <m:ctrlPr>
                          <a:rPr lang="en-US" sz="2000" i="1" u="sng" smtClean="0">
                            <a:latin typeface="Cambria Math" panose="02040503050406030204" pitchFamily="18" charset="0"/>
                          </a:rPr>
                        </m:ctrlPr>
                      </m:sSupPr>
                      <m:e>
                        <m:r>
                          <a:rPr lang="en-US" sz="2000" b="0" i="1" u="sng" smtClean="0">
                            <a:latin typeface="Cambria Math" panose="02040503050406030204" pitchFamily="18" charset="0"/>
                          </a:rPr>
                          <m:t>4</m:t>
                        </m:r>
                      </m:e>
                      <m:sup>
                        <m:r>
                          <a:rPr lang="en-US" sz="2000" b="0" i="1" u="sng" smtClean="0">
                            <a:latin typeface="Cambria Math" panose="02040503050406030204" pitchFamily="18" charset="0"/>
                          </a:rPr>
                          <m:t>𝑡h</m:t>
                        </m:r>
                      </m:sup>
                    </m:sSup>
                  </m:oMath>
                </a14:m>
                <a:r>
                  <a:rPr lang="en-US" sz="2000" u="sng" dirty="0"/>
                  <a:t> order Runge-</a:t>
                </a:r>
                <a:r>
                  <a:rPr lang="en-US" sz="2000" u="sng" dirty="0" err="1"/>
                  <a:t>Kutta</a:t>
                </a:r>
                <a:r>
                  <a:rPr lang="en-US" sz="2000" u="sng" dirty="0"/>
                  <a:t> Method</a:t>
                </a:r>
              </a:p>
              <a:p>
                <a:pPr>
                  <a:spcBef>
                    <a:spcPts val="0"/>
                  </a:spcBef>
                  <a:spcAft>
                    <a:spcPts val="1200"/>
                  </a:spcAft>
                </a:pPr>
                <a:r>
                  <a:rPr lang="en-US" sz="2000" dirty="0"/>
                  <a:t>The PDE can be discretized in N points in space and the ODE coupled PDE can be written as</a:t>
                </a:r>
              </a:p>
              <a:p>
                <a:pPr marL="0" indent="0" algn="ctr">
                  <a:spcBef>
                    <a:spcPts val="0"/>
                  </a:spcBef>
                  <a:spcAft>
                    <a:spcPts val="1200"/>
                  </a:spcAft>
                  <a:buNone/>
                </a:pP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𝑑𝑦</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𝑦</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a14:m>
                <a:r>
                  <a:rPr lang="en-US" sz="2000" dirty="0"/>
                  <a:t>.</a:t>
                </a:r>
              </a:p>
              <a:p>
                <a:pPr marL="0" indent="0" algn="ctr">
                  <a:spcBef>
                    <a:spcPts val="0"/>
                  </a:spcBef>
                  <a:spcAft>
                    <a:spcPts val="1200"/>
                  </a:spcAft>
                  <a:buNone/>
                </a:pPr>
                <a:r>
                  <a:rPr lang="en-US" sz="2000" dirty="0"/>
                  <a:t>      </a:t>
                </a:r>
                <a14:m>
                  <m:oMath xmlns:m="http://schemas.openxmlformats.org/officeDocument/2006/math">
                    <m:r>
                      <m:rPr>
                        <m:sty m:val="p"/>
                      </m:rPr>
                      <a:rPr lang="en-US" sz="2000" b="0" i="0" smtClean="0">
                        <a:latin typeface="Cambria Math" panose="02040503050406030204" pitchFamily="18" charset="0"/>
                      </a:rPr>
                      <m:t>y</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m:t>
                        </m:r>
                      </m:e>
                    </m:d>
                    <m:r>
                      <a:rPr lang="en-US" sz="2000" b="0" i="0" smtClean="0">
                        <a:latin typeface="Cambria Math" panose="02040503050406030204" pitchFamily="18" charset="0"/>
                      </a:rPr>
                      <m:t>=</m:t>
                    </m:r>
                    <m:d>
                      <m:dPr>
                        <m:begChr m:val="["/>
                        <m:endChr m:val="]"/>
                        <m:ctrlPr>
                          <a:rPr lang="en-US" sz="2000" i="1" smtClean="0">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a:rPr lang="en-US" altLang="en-US" sz="2000" i="1">
                                  <a:latin typeface="Cambria Math" panose="02040503050406030204" pitchFamily="18" charset="0"/>
                                </a:rPr>
                                <m:t>𝜑</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 </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𝑠</m:t>
                                  </m:r>
                                </m:e>
                                <m:sub>
                                  <m:r>
                                    <a:rPr lang="en-US" altLang="en-US" sz="2000" b="0" i="1" smtClean="0">
                                      <a:latin typeface="Cambria Math" panose="02040503050406030204" pitchFamily="18" charset="0"/>
                                    </a:rPr>
                                    <m:t>𝑁</m:t>
                                  </m:r>
                                </m:sub>
                              </m:sSub>
                              <m:r>
                                <a:rPr lang="en-US" altLang="en-US" sz="2000" b="0" i="1" smtClean="0">
                                  <a:latin typeface="Cambria Math" panose="02040503050406030204" pitchFamily="18" charset="0"/>
                                </a:rPr>
                                <m:t>)</m:t>
                              </m:r>
                            </m:e>
                          </m:mr>
                          <m:mr>
                            <m:e>
                              <m:r>
                                <a:rPr lang="en-US" altLang="en-US" sz="2000" i="1">
                                  <a:latin typeface="Cambria Math" panose="02040503050406030204" pitchFamily="18" charset="0"/>
                                </a:rPr>
                                <m:t>𝜑</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b="0" i="1" smtClean="0">
                                      <a:latin typeface="Cambria Math" panose="02040503050406030204" pitchFamily="18" charset="0"/>
                                    </a:rPr>
                                    <m:t>𝑁</m:t>
                                  </m:r>
                                  <m:r>
                                    <a:rPr lang="en-US" altLang="en-US" sz="2000" b="0" i="1" smtClean="0">
                                      <a:latin typeface="Cambria Math" panose="02040503050406030204" pitchFamily="18" charset="0"/>
                                    </a:rPr>
                                    <m:t>−1</m:t>
                                  </m:r>
                                </m:sub>
                              </m:sSub>
                              <m:r>
                                <a:rPr lang="en-US" altLang="en-US" sz="2000" i="1">
                                  <a:latin typeface="Cambria Math" panose="02040503050406030204" pitchFamily="18" charset="0"/>
                                </a:rPr>
                                <m:t>)</m:t>
                              </m:r>
                            </m:e>
                          </m:mr>
                          <m:mr>
                            <m:e>
                              <m:r>
                                <a:rPr lang="en-US" sz="2000" b="0" i="1" smtClean="0">
                                  <a:latin typeface="Cambria Math" panose="02040503050406030204" pitchFamily="18" charset="0"/>
                                </a:rPr>
                                <m:t>.</m:t>
                              </m:r>
                            </m:e>
                          </m:mr>
                          <m:mr>
                            <m:e>
                              <m:r>
                                <a:rPr lang="en-US" sz="2000" b="0" i="1" smtClean="0">
                                  <a:latin typeface="Cambria Math" panose="02040503050406030204" pitchFamily="18" charset="0"/>
                                </a:rPr>
                                <m:t>.</m:t>
                              </m:r>
                            </m:e>
                          </m:mr>
                          <m:mr>
                            <m:e>
                              <m:r>
                                <a:rPr lang="en-US" altLang="en-US" sz="2000" i="1">
                                  <a:latin typeface="Cambria Math" panose="02040503050406030204" pitchFamily="18" charset="0"/>
                                </a:rPr>
                                <m:t>𝜑</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b="0" i="1" smtClean="0">
                                      <a:latin typeface="Cambria Math" panose="02040503050406030204" pitchFamily="18" charset="0"/>
                                    </a:rPr>
                                    <m:t>1</m:t>
                                  </m:r>
                                </m:sub>
                              </m:sSub>
                              <m:r>
                                <a:rPr lang="en-US" altLang="en-US" sz="2000" i="1">
                                  <a:latin typeface="Cambria Math" panose="02040503050406030204" pitchFamily="18" charset="0"/>
                                </a:rPr>
                                <m:t>)</m:t>
                              </m:r>
                            </m:e>
                          </m:mr>
                        </m:m>
                      </m:e>
                    </m:d>
                    <m:r>
                      <a:rPr lang="en-US" sz="2000" b="0" i="1" smtClean="0">
                        <a:latin typeface="Cambria Math" panose="02040503050406030204" pitchFamily="18" charset="0"/>
                      </a:rPr>
                      <m:t>,         </m:t>
                    </m:r>
                    <m:r>
                      <a:rPr lang="en-US" sz="2000" b="0" i="1" smtClean="0">
                        <a:latin typeface="Cambria Math" panose="02040503050406030204" pitchFamily="18" charset="0"/>
                      </a:rPr>
                      <m:t>𝑓</m:t>
                    </m:r>
                    <m:r>
                      <a:rPr lang="en-US" sz="2000" b="0" i="1" smtClean="0">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f>
                                <m:fPr>
                                  <m:ctrlPr>
                                    <a:rPr lang="en-US" sz="2000" i="1" smtClean="0">
                                      <a:latin typeface="Cambria Math" panose="02040503050406030204" pitchFamily="18" charset="0"/>
                                    </a:rPr>
                                  </m:ctrlPr>
                                </m:fPr>
                                <m:num>
                                  <m:r>
                                    <a:rPr lang="en-US" altLang="en-US" sz="2000" i="1">
                                      <a:latin typeface="Cambria Math" panose="02040503050406030204" pitchFamily="18" charset="0"/>
                                    </a:rPr>
                                    <m:t>𝜑</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 </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𝑠</m:t>
                                          </m:r>
                                        </m:e>
                                        <m:sub>
                                          <m:r>
                                            <a:rPr lang="en-US" altLang="en-US" sz="2000" b="0" i="1" smtClean="0">
                                              <a:latin typeface="Cambria Math" panose="02040503050406030204" pitchFamily="18" charset="0"/>
                                            </a:rPr>
                                            <m:t>𝑁</m:t>
                                          </m:r>
                                        </m:sub>
                                      </m:sSub>
                                    </m:e>
                                  </m:d>
                                  <m:r>
                                    <a:rPr lang="en-US" altLang="en-US" sz="2000" b="0" i="1" smtClean="0">
                                      <a:latin typeface="Cambria Math" panose="02040503050406030204" pitchFamily="18" charset="0"/>
                                    </a:rPr>
                                    <m:t>−</m:t>
                                  </m:r>
                                  <m:r>
                                    <a:rPr lang="en-US" altLang="en-US" sz="2000" i="1">
                                      <a:latin typeface="Cambria Math" panose="02040503050406030204" pitchFamily="18" charset="0"/>
                                    </a:rPr>
                                    <m:t>𝜑</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b="0" i="1" smtClean="0">
                                          <a:latin typeface="Cambria Math" panose="02040503050406030204" pitchFamily="18" charset="0"/>
                                        </a:rPr>
                                        <m:t>𝑁</m:t>
                                      </m:r>
                                      <m:r>
                                        <a:rPr lang="en-US" altLang="en-US" sz="2000" b="0" i="1" smtClean="0">
                                          <a:latin typeface="Cambria Math" panose="02040503050406030204" pitchFamily="18" charset="0"/>
                                        </a:rPr>
                                        <m:t>−1</m:t>
                                      </m:r>
                                    </m:sub>
                                  </m:sSub>
                                  <m:r>
                                    <a:rPr lang="en-US" altLang="en-US" sz="2000" i="1">
                                      <a:latin typeface="Cambria Math" panose="02040503050406030204" pitchFamily="18" charset="0"/>
                                    </a:rPr>
                                    <m:t>)</m:t>
                                  </m:r>
                                </m:num>
                                <m:den>
                                  <m:r>
                                    <a:rPr lang="en-US" sz="2000" i="1" smtClean="0">
                                      <a:latin typeface="Cambria Math" panose="02040503050406030204" pitchFamily="18" charset="0"/>
                                    </a:rPr>
                                    <m:t>𝛿</m:t>
                                  </m:r>
                                  <m:r>
                                    <a:rPr lang="en-US" sz="2000" b="0" i="1" smtClean="0">
                                      <a:latin typeface="Cambria Math" panose="02040503050406030204" pitchFamily="18" charset="0"/>
                                    </a:rPr>
                                    <m:t>𝑠</m:t>
                                  </m:r>
                                </m:den>
                              </m:f>
                            </m:e>
                          </m:mr>
                          <m:mr>
                            <m:e>
                              <m:f>
                                <m:fPr>
                                  <m:ctrlPr>
                                    <a:rPr lang="en-US" sz="2000" i="1">
                                      <a:latin typeface="Cambria Math" panose="02040503050406030204" pitchFamily="18" charset="0"/>
                                    </a:rPr>
                                  </m:ctrlPr>
                                </m:fPr>
                                <m:num>
                                  <m:r>
                                    <a:rPr lang="en-US" altLang="en-US" sz="2000" i="1">
                                      <a:latin typeface="Cambria Math" panose="02040503050406030204" pitchFamily="18" charset="0"/>
                                    </a:rPr>
                                    <m:t>𝜑</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b="0" i="1" smtClean="0">
                                              <a:latin typeface="Cambria Math" panose="02040503050406030204" pitchFamily="18" charset="0"/>
                                            </a:rPr>
                                            <m:t>𝑁</m:t>
                                          </m:r>
                                          <m:r>
                                            <a:rPr lang="en-US" altLang="en-US" sz="2000" b="0" i="1" smtClean="0">
                                              <a:latin typeface="Cambria Math" panose="02040503050406030204" pitchFamily="18" charset="0"/>
                                            </a:rPr>
                                            <m:t>−1</m:t>
                                          </m:r>
                                        </m:sub>
                                      </m:sSub>
                                    </m:e>
                                  </m:d>
                                  <m:r>
                                    <a:rPr lang="en-US" altLang="en-US" sz="2000" i="1">
                                      <a:latin typeface="Cambria Math" panose="02040503050406030204" pitchFamily="18" charset="0"/>
                                    </a:rPr>
                                    <m:t>−</m:t>
                                  </m:r>
                                  <m:r>
                                    <a:rPr lang="en-US" altLang="en-US" sz="2000" i="1">
                                      <a:latin typeface="Cambria Math" panose="02040503050406030204" pitchFamily="18" charset="0"/>
                                    </a:rPr>
                                    <m:t>𝜑</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b="0" i="1" smtClean="0">
                                          <a:latin typeface="Cambria Math" panose="02040503050406030204" pitchFamily="18" charset="0"/>
                                        </a:rPr>
                                        <m:t>𝑁</m:t>
                                      </m:r>
                                      <m:r>
                                        <a:rPr lang="en-US" altLang="en-US" sz="2000" b="0" i="1" smtClean="0">
                                          <a:latin typeface="Cambria Math" panose="02040503050406030204" pitchFamily="18" charset="0"/>
                                        </a:rPr>
                                        <m:t>−2</m:t>
                                      </m:r>
                                    </m:sub>
                                  </m:sSub>
                                  <m:r>
                                    <a:rPr lang="en-US" altLang="en-US" sz="2000" i="1">
                                      <a:latin typeface="Cambria Math" panose="02040503050406030204" pitchFamily="18" charset="0"/>
                                    </a:rPr>
                                    <m:t>)</m:t>
                                  </m:r>
                                </m:num>
                                <m:den>
                                  <m:r>
                                    <a:rPr lang="en-US" sz="2000" i="1">
                                      <a:latin typeface="Cambria Math" panose="02040503050406030204" pitchFamily="18" charset="0"/>
                                    </a:rPr>
                                    <m:t>𝛿</m:t>
                                  </m:r>
                                  <m:r>
                                    <a:rPr lang="en-US" sz="2000" i="1">
                                      <a:latin typeface="Cambria Math" panose="02040503050406030204" pitchFamily="18" charset="0"/>
                                    </a:rPr>
                                    <m:t>𝑠</m:t>
                                  </m:r>
                                </m:den>
                              </m:f>
                            </m:e>
                          </m:mr>
                          <m:mr>
                            <m:e>
                              <m:r>
                                <a:rPr lang="en-US" sz="2000" i="1">
                                  <a:latin typeface="Cambria Math" panose="02040503050406030204" pitchFamily="18" charset="0"/>
                                </a:rPr>
                                <m:t>.</m:t>
                              </m:r>
                            </m:e>
                          </m:mr>
                          <m:mr>
                            <m:e>
                              <m:r>
                                <a:rPr lang="en-US" sz="2000" i="1">
                                  <a:latin typeface="Cambria Math" panose="02040503050406030204" pitchFamily="18" charset="0"/>
                                </a:rPr>
                                <m:t>.</m:t>
                              </m:r>
                            </m:e>
                          </m:mr>
                          <m:m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0</m:t>
                                  </m:r>
                                </m:sub>
                              </m:sSub>
                              <m:r>
                                <a:rPr lang="en-US" altLang="en-US" sz="2000" i="1">
                                  <a:latin typeface="Cambria Math" panose="02040503050406030204" pitchFamily="18" charset="0"/>
                                </a:rPr>
                                <m:t>𝜑</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 </m:t>
                                  </m:r>
                                  <m:sSub>
                                    <m:sSubPr>
                                      <m:ctrlPr>
                                        <a:rPr lang="en-US" altLang="en-US" sz="2000" b="0" i="1" smtClean="0">
                                          <a:latin typeface="Cambria Math" panose="02040503050406030204" pitchFamily="18" charset="0"/>
                                        </a:rPr>
                                      </m:ctrlPr>
                                    </m:sSubPr>
                                    <m:e>
                                      <m:r>
                                        <a:rPr lang="en-US" altLang="en-US" sz="2000" b="0" i="1" smtClean="0">
                                          <a:latin typeface="Cambria Math" panose="02040503050406030204" pitchFamily="18" charset="0"/>
                                        </a:rPr>
                                        <m:t>𝑠</m:t>
                                      </m:r>
                                    </m:e>
                                    <m:sub>
                                      <m:r>
                                        <a:rPr lang="en-US" altLang="en-US" sz="2000" b="0" i="1" smtClean="0">
                                          <a:latin typeface="Cambria Math" panose="02040503050406030204" pitchFamily="18" charset="0"/>
                                        </a:rPr>
                                        <m:t>1</m:t>
                                      </m:r>
                                    </m:sub>
                                  </m:sSub>
                                </m:e>
                              </m:d>
                              <m:r>
                                <a:rPr lang="en-US" alt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i="1">
                                      <a:latin typeface="Cambria Math" panose="02040503050406030204" pitchFamily="18" charset="0"/>
                                    </a:rPr>
                                    <m:t>0</m:t>
                                  </m:r>
                                </m:sub>
                              </m:sSub>
                              <m:r>
                                <a:rPr lang="en-US" altLang="en-US" sz="2000" i="1">
                                  <a:latin typeface="Cambria Math" panose="02040503050406030204" pitchFamily="18" charset="0"/>
                                </a:rPr>
                                <m:t>𝜑</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b="0" i="1" smtClean="0">
                                          <a:latin typeface="Cambria Math" panose="02040503050406030204" pitchFamily="18" charset="0"/>
                                        </a:rPr>
                                        <m:t>𝑁</m:t>
                                      </m:r>
                                    </m:sub>
                                  </m:sSub>
                                </m:e>
                              </m:d>
                            </m:e>
                          </m:mr>
                        </m:m>
                      </m:e>
                    </m:d>
                  </m:oMath>
                </a14:m>
                <a:r>
                  <a:rPr lang="en-US" sz="2000" dirty="0"/>
                  <a:t>.</a:t>
                </a:r>
              </a:p>
              <a:p>
                <a:pPr>
                  <a:spcBef>
                    <a:spcPts val="0"/>
                  </a:spcBef>
                  <a:spcAft>
                    <a:spcPts val="1200"/>
                  </a:spcAft>
                </a:pPr>
                <a:r>
                  <a:rPr lang="en-US" sz="2000" dirty="0"/>
                  <a:t>Here, </a:t>
                </a:r>
                <a14:m>
                  <m:oMath xmlns:m="http://schemas.openxmlformats.org/officeDocument/2006/math">
                    <m:r>
                      <a:rPr lang="en-US" altLang="en-US" sz="2000" i="1">
                        <a:latin typeface="Cambria Math" panose="02040503050406030204" pitchFamily="18" charset="0"/>
                      </a:rPr>
                      <m:t>𝜑</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m:t>
                    </m:r>
                  </m:oMath>
                </a14:m>
                <a:r>
                  <a:rPr lang="en-US" sz="2000" dirty="0"/>
                  <a:t> corresponds to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 </m:t>
                    </m:r>
                  </m:oMath>
                </a14:m>
                <a:r>
                  <a:rPr lang="en-US" sz="2000" dirty="0"/>
                  <a:t>and </a:t>
                </a:r>
                <a14:m>
                  <m:oMath xmlns:m="http://schemas.openxmlformats.org/officeDocument/2006/math">
                    <m:r>
                      <a:rPr lang="en-US" altLang="en-US" sz="2000" i="1">
                        <a:latin typeface="Cambria Math" panose="02040503050406030204" pitchFamily="18" charset="0"/>
                      </a:rPr>
                      <m:t>𝜑</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 </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𝑠</m:t>
                        </m:r>
                      </m:e>
                      <m:sub>
                        <m:r>
                          <a:rPr lang="en-US" altLang="en-US" sz="2000" b="0" i="1" smtClean="0">
                            <a:latin typeface="Cambria Math" panose="02040503050406030204" pitchFamily="18" charset="0"/>
                          </a:rPr>
                          <m:t>𝑁</m:t>
                        </m:r>
                      </m:sub>
                    </m:sSub>
                    <m:r>
                      <a:rPr lang="en-US" altLang="en-US" sz="2000" i="1">
                        <a:latin typeface="Cambria Math" panose="02040503050406030204" pitchFamily="18" charset="0"/>
                      </a:rPr>
                      <m:t>)</m:t>
                    </m:r>
                  </m:oMath>
                </a14:m>
                <a:r>
                  <a:rPr lang="en-US" sz="2000" dirty="0"/>
                  <a:t> corresponds to </a:t>
                </a:r>
                <a14:m>
                  <m:oMath xmlns:m="http://schemas.openxmlformats.org/officeDocument/2006/math">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rPr>
                      <m:t>)</m:t>
                    </m:r>
                  </m:oMath>
                </a14:m>
                <a:r>
                  <a:rPr lang="en-US" sz="2000" dirty="0"/>
                  <a:t>.</a:t>
                </a:r>
              </a:p>
              <a:p>
                <a:pPr marL="0" indent="0">
                  <a:spcBef>
                    <a:spcPts val="0"/>
                  </a:spcBef>
                  <a:spcAft>
                    <a:spcPts val="600"/>
                  </a:spcAft>
                  <a:buNone/>
                </a:pPr>
                <a:r>
                  <a:rPr lang="en-US" sz="2000" dirty="0"/>
                  <a:t> </a:t>
                </a:r>
              </a:p>
              <a:p>
                <a:pPr marL="457200" lvl="1" indent="0">
                  <a:spcBef>
                    <a:spcPts val="0"/>
                  </a:spcBef>
                  <a:spcAft>
                    <a:spcPts val="600"/>
                  </a:spcAft>
                  <a:buNone/>
                </a:pPr>
                <a:endParaRPr lang="en-US" sz="1900" dirty="0"/>
              </a:p>
              <a:p>
                <a:pPr marL="0" indent="0">
                  <a:spcBef>
                    <a:spcPts val="0"/>
                  </a:spcBef>
                  <a:spcAft>
                    <a:spcPts val="600"/>
                  </a:spcAft>
                  <a:buNone/>
                </a:pPr>
                <a:r>
                  <a:rPr lang="en-US" altLang="en-US" sz="2000" dirty="0"/>
                  <a:t> </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666" r="-70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32280073-3189-402F-AD6F-B663113C1BC7}"/>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26</a:t>
            </a:fld>
            <a:endParaRPr lang="en-US" altLang="en-US" dirty="0"/>
          </a:p>
        </p:txBody>
      </p:sp>
    </p:spTree>
    <p:extLst>
      <p:ext uri="{BB962C8B-B14F-4D97-AF65-F5344CB8AC3E}">
        <p14:creationId xmlns:p14="http://schemas.microsoft.com/office/powerpoint/2010/main" val="987666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Implementation Methods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14:m>
                  <m:oMath xmlns:m="http://schemas.openxmlformats.org/officeDocument/2006/math">
                    <m:sSup>
                      <m:sSupPr>
                        <m:ctrlPr>
                          <a:rPr lang="en-US" sz="2000" i="1" u="sng" smtClean="0">
                            <a:latin typeface="Cambria Math" panose="02040503050406030204" pitchFamily="18" charset="0"/>
                          </a:rPr>
                        </m:ctrlPr>
                      </m:sSupPr>
                      <m:e>
                        <m:r>
                          <a:rPr lang="en-US" sz="2000" b="0" i="1" u="sng" smtClean="0">
                            <a:latin typeface="Cambria Math" panose="02040503050406030204" pitchFamily="18" charset="0"/>
                          </a:rPr>
                          <m:t>4</m:t>
                        </m:r>
                      </m:e>
                      <m:sup>
                        <m:r>
                          <a:rPr lang="en-US" sz="2000" b="0" i="1" u="sng" smtClean="0">
                            <a:latin typeface="Cambria Math" panose="02040503050406030204" pitchFamily="18" charset="0"/>
                          </a:rPr>
                          <m:t>𝑡h</m:t>
                        </m:r>
                      </m:sup>
                    </m:sSup>
                  </m:oMath>
                </a14:m>
                <a:r>
                  <a:rPr lang="en-US" sz="2000" u="sng" dirty="0"/>
                  <a:t> order Runge-</a:t>
                </a:r>
                <a:r>
                  <a:rPr lang="en-US" sz="2000" u="sng" dirty="0" err="1"/>
                  <a:t>Kutta</a:t>
                </a:r>
                <a:r>
                  <a:rPr lang="en-US" sz="2000" u="sng" dirty="0"/>
                  <a:t> Method</a:t>
                </a:r>
              </a:p>
              <a:p>
                <a:pPr>
                  <a:spcBef>
                    <a:spcPts val="0"/>
                  </a:spcBef>
                  <a:spcAft>
                    <a:spcPts val="1200"/>
                  </a:spcAft>
                </a:pPr>
                <a:r>
                  <a:rPr lang="en-US" sz="2000" dirty="0"/>
                  <a:t>The system of ODEs Can be solved using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4</m:t>
                        </m:r>
                      </m:e>
                      <m:sup>
                        <m:r>
                          <a:rPr lang="en-US" sz="2000" i="1">
                            <a:latin typeface="Cambria Math" panose="02040503050406030204" pitchFamily="18" charset="0"/>
                          </a:rPr>
                          <m:t>𝑡h</m:t>
                        </m:r>
                      </m:sup>
                    </m:sSup>
                  </m:oMath>
                </a14:m>
                <a:r>
                  <a:rPr lang="en-US" sz="2000" dirty="0"/>
                  <a:t> order Runge-</a:t>
                </a:r>
                <a:r>
                  <a:rPr lang="en-US" sz="2000" dirty="0" err="1"/>
                  <a:t>Kutta</a:t>
                </a:r>
                <a:r>
                  <a:rPr lang="en-US" sz="2000" dirty="0"/>
                  <a:t> Method,</a:t>
                </a:r>
              </a:p>
              <a:p>
                <a:pPr marL="0" indent="0" algn="ctr">
                  <a:spcBef>
                    <a:spcPts val="600"/>
                  </a:spcBef>
                  <a:spcAft>
                    <a:spcPts val="600"/>
                  </a:spcAft>
                  <a:buNone/>
                </a:pPr>
                <a14:m>
                  <m:oMath xmlns:m="http://schemas.openxmlformats.org/officeDocument/2006/math">
                    <m:r>
                      <a:rPr lang="en-US" sz="2000" i="1">
                        <a:latin typeface="Cambria Math" panose="02040503050406030204" pitchFamily="18" charset="0"/>
                      </a:rPr>
                      <m:t>𝑦</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h</m:t>
                        </m:r>
                      </m:e>
                    </m:d>
                    <m:r>
                      <a:rPr lang="en-US" sz="2000" i="1">
                        <a:latin typeface="Cambria Math" panose="02040503050406030204" pitchFamily="18" charset="0"/>
                      </a:rPr>
                      <m:t>=</m:t>
                    </m:r>
                    <m:r>
                      <a:rPr lang="en-US" sz="2000" i="1">
                        <a:latin typeface="Cambria Math" panose="02040503050406030204" pitchFamily="18" charset="0"/>
                      </a:rPr>
                      <m:t>𝑦</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e>
                    </m:d>
                    <m:r>
                      <a:rPr lang="en-US" sz="2000">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6</m:t>
                            </m:r>
                          </m:den>
                        </m:f>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1</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3</m:t>
                            </m:r>
                          </m:den>
                        </m:f>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2</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3</m:t>
                            </m:r>
                          </m:den>
                        </m:f>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3</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6</m:t>
                            </m:r>
                          </m:den>
                        </m:f>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4</m:t>
                            </m:r>
                          </m:sub>
                        </m:sSub>
                      </m:e>
                    </m:d>
                    <m:r>
                      <m:rPr>
                        <m:sty m:val="p"/>
                      </m:rPr>
                      <a:rPr lang="en-US" sz="2000">
                        <a:latin typeface="Cambria Math" panose="02040503050406030204" pitchFamily="18" charset="0"/>
                      </a:rPr>
                      <m:t>h</m:t>
                    </m:r>
                  </m:oMath>
                </a14:m>
                <a:r>
                  <a:rPr lang="en-US" sz="2000" i="1" dirty="0">
                    <a:latin typeface="Cambria Math" panose="02040503050406030204" pitchFamily="18" charset="0"/>
                  </a:rPr>
                  <a:t>.</a:t>
                </a:r>
              </a:p>
              <a:p>
                <a:pPr marL="0" indent="0">
                  <a:spcBef>
                    <a:spcPts val="600"/>
                  </a:spcBef>
                  <a:spcAft>
                    <a:spcPts val="600"/>
                  </a:spcAft>
                  <a:buNone/>
                </a:pPr>
                <a:r>
                  <a:rPr lang="en-US" sz="2000" dirty="0"/>
                  <a:t>      Where h is the time step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3</m:t>
                        </m:r>
                      </m:sub>
                    </m:sSub>
                  </m:oMath>
                </a14:m>
                <a:r>
                  <a:rPr lang="en-US" sz="2000" i="1" dirty="0">
                    <a:latin typeface="Cambria Math" panose="02040503050406030204" pitchFamily="18" charset="0"/>
                  </a:rPr>
                  <a:t> </a:t>
                </a:r>
                <a:r>
                  <a:rPr lang="en-US" sz="2000" dirty="0"/>
                  <a:t>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4</m:t>
                        </m:r>
                      </m:sub>
                    </m:sSub>
                  </m:oMath>
                </a14:m>
                <a:r>
                  <a:rPr lang="en-US" sz="2000" dirty="0"/>
                  <a:t> are defined as shown below,</a:t>
                </a:r>
                <a:endParaRPr lang="en-US" sz="2000" i="1" dirty="0">
                  <a:latin typeface="Cambria Math" panose="02040503050406030204" pitchFamily="18" charset="0"/>
                </a:endParaRPr>
              </a:p>
              <a:p>
                <a:pPr marL="0" indent="0" algn="ctr">
                  <a:spcBef>
                    <a:spcPts val="600"/>
                  </a:spcBef>
                  <a:spcAft>
                    <a:spcPts val="600"/>
                  </a:spcAft>
                  <a:buNone/>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e>
                    </m:d>
                  </m:oMath>
                </a14:m>
                <a:r>
                  <a:rPr lang="en-US" sz="2000" b="0" dirty="0"/>
                  <a:t>,</a:t>
                </a:r>
                <a:endParaRPr lang="en-US" sz="2000" dirty="0"/>
              </a:p>
              <a:p>
                <a:pPr marL="0" indent="0" algn="ctr">
                  <a:spcBef>
                    <a:spcPts val="600"/>
                  </a:spcBef>
                  <a:spcAft>
                    <a:spcPts val="600"/>
                  </a:spcAft>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𝑦</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1</m:t>
                            </m:r>
                          </m:sub>
                        </m:sSub>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2</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2</m:t>
                            </m:r>
                          </m:den>
                        </m:f>
                      </m:e>
                    </m:d>
                  </m:oMath>
                </a14:m>
                <a:r>
                  <a:rPr lang="en-US" sz="2000" dirty="0"/>
                  <a:t>,</a:t>
                </a:r>
              </a:p>
              <a:p>
                <a:pPr marL="0" indent="0" algn="ctr">
                  <a:spcBef>
                    <a:spcPts val="600"/>
                  </a:spcBef>
                  <a:spcAft>
                    <a:spcPts val="600"/>
                  </a:spcAft>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𝑦</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2</m:t>
                            </m:r>
                          </m:sub>
                        </m:sSub>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2</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2</m:t>
                            </m:r>
                          </m:den>
                        </m:f>
                      </m:e>
                    </m:d>
                  </m:oMath>
                </a14:m>
                <a:r>
                  <a:rPr lang="en-US" sz="2000" dirty="0"/>
                  <a:t>,</a:t>
                </a:r>
              </a:p>
              <a:p>
                <a:pPr marL="0" indent="0" algn="ctr">
                  <a:spcBef>
                    <a:spcPts val="600"/>
                  </a:spcBef>
                  <a:spcAft>
                    <a:spcPts val="600"/>
                  </a:spcAft>
                  <a:buNone/>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4</m:t>
                        </m:r>
                      </m:sub>
                    </m:sSub>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𝑦</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3</m:t>
                            </m:r>
                          </m:sub>
                        </m:sSub>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2</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𝑖</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2</m:t>
                            </m:r>
                          </m:den>
                        </m:f>
                      </m:e>
                    </m:d>
                  </m:oMath>
                </a14:m>
                <a:r>
                  <a:rPr lang="en-US" sz="2000" dirty="0"/>
                  <a:t>.</a:t>
                </a:r>
                <a:endParaRPr lang="en-US" sz="1900" dirty="0"/>
              </a:p>
              <a:p>
                <a:pPr marL="0" indent="0">
                  <a:spcBef>
                    <a:spcPts val="0"/>
                  </a:spcBef>
                  <a:spcAft>
                    <a:spcPts val="600"/>
                  </a:spcAft>
                  <a:buNone/>
                </a:pPr>
                <a:r>
                  <a:rPr lang="en-US" altLang="en-US" sz="2000" dirty="0"/>
                  <a:t> </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666"/>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B4E5803D-6CE3-48BF-A16A-C8D95DB615F9}"/>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27</a:t>
            </a:fld>
            <a:endParaRPr lang="en-US" altLang="en-US" dirty="0"/>
          </a:p>
        </p:txBody>
      </p:sp>
    </p:spTree>
    <p:extLst>
      <p:ext uri="{BB962C8B-B14F-4D97-AF65-F5344CB8AC3E}">
        <p14:creationId xmlns:p14="http://schemas.microsoft.com/office/powerpoint/2010/main" val="2777541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Implementation Methods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None/>
                </a:pPr>
                <a:r>
                  <a:rPr lang="en-US" sz="2000" u="sng" dirty="0"/>
                  <a:t>LTI State-Space form</a:t>
                </a:r>
              </a:p>
              <a:p>
                <a:pPr>
                  <a:spcBef>
                    <a:spcPts val="600"/>
                  </a:spcBef>
                  <a:spcAft>
                    <a:spcPts val="600"/>
                  </a:spcAft>
                </a:pPr>
                <a:r>
                  <a:rPr lang="en-US" sz="2000" dirty="0"/>
                  <a:t>Consider a linear DDE,</a:t>
                </a:r>
              </a:p>
              <a:p>
                <a:pPr marL="0" indent="0" algn="ctr">
                  <a:spcBef>
                    <a:spcPts val="600"/>
                  </a:spcBef>
                  <a:spcAft>
                    <a:spcPts val="600"/>
                  </a:spcAft>
                  <a:buNone/>
                </a:pPr>
                <a14:m>
                  <m:oMath xmlns:m="http://schemas.openxmlformats.org/officeDocument/2006/math">
                    <m:f>
                      <m:fPr>
                        <m:ctrlPr>
                          <a:rPr lang="en-US" altLang="en-US" sz="2000" i="1">
                            <a:latin typeface="Cambria Math" panose="02040503050406030204" pitchFamily="18" charset="0"/>
                          </a:rPr>
                        </m:ctrlPr>
                      </m:fPr>
                      <m:num>
                        <m:r>
                          <a:rPr lang="en-US" altLang="en-US" sz="2000" i="1">
                            <a:latin typeface="Cambria Math" panose="02040503050406030204" pitchFamily="18" charset="0"/>
                          </a:rPr>
                          <m:t>𝑑</m:t>
                        </m:r>
                      </m:num>
                      <m:den>
                        <m:r>
                          <a:rPr lang="en-US" altLang="en-US" sz="2000" i="1">
                            <a:latin typeface="Cambria Math" panose="02040503050406030204" pitchFamily="18" charset="0"/>
                          </a:rPr>
                          <m:t>𝑑𝑥</m:t>
                        </m:r>
                      </m:den>
                    </m:f>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𝐵𝑢</m:t>
                    </m:r>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r>
                      <a:rPr lang="en-US" altLang="en-US" sz="2000" b="0" i="1" smtClean="0">
                        <a:latin typeface="Cambria Math" panose="02040503050406030204" pitchFamily="18" charset="0"/>
                      </a:rPr>
                      <m:t>,    </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ea typeface="Cambria Math" panose="02040503050406030204" pitchFamily="18" charset="0"/>
                      </a:rPr>
                      <m:t>≥0</m:t>
                    </m:r>
                  </m:oMath>
                </a14:m>
                <a:r>
                  <a:rPr lang="en-US" sz="2000" dirty="0"/>
                  <a:t>.</a:t>
                </a:r>
              </a:p>
              <a:p>
                <a:pPr>
                  <a:spcBef>
                    <a:spcPts val="600"/>
                  </a:spcBef>
                  <a:spcAft>
                    <a:spcPts val="600"/>
                  </a:spcAft>
                </a:pPr>
                <a:r>
                  <a:rPr lang="en-US" sz="2000" dirty="0"/>
                  <a:t>Using the same discretization in space, the above system can be written as</a:t>
                </a:r>
              </a:p>
              <a:p>
                <a:pPr marL="0" indent="0" algn="ctr">
                  <a:spcBef>
                    <a:spcPts val="600"/>
                  </a:spcBef>
                  <a:spcAft>
                    <a:spcPts val="600"/>
                  </a:spcAft>
                  <a:buNone/>
                </a:pPr>
                <a14:m>
                  <m:oMath xmlns:m="http://schemas.openxmlformats.org/officeDocument/2006/math">
                    <m:f>
                      <m:fPr>
                        <m:ctrlPr>
                          <a:rPr lang="en-US" sz="1700" i="1" smtClean="0">
                            <a:latin typeface="Cambria Math" panose="02040503050406030204" pitchFamily="18" charset="0"/>
                          </a:rPr>
                        </m:ctrlPr>
                      </m:fPr>
                      <m:num>
                        <m:r>
                          <a:rPr lang="en-US" sz="1700" b="0" i="1" smtClean="0">
                            <a:latin typeface="Cambria Math" panose="02040503050406030204" pitchFamily="18" charset="0"/>
                          </a:rPr>
                          <m:t>𝑑</m:t>
                        </m:r>
                      </m:num>
                      <m:den>
                        <m:r>
                          <a:rPr lang="en-US" sz="1700" b="0" i="1" smtClean="0">
                            <a:latin typeface="Cambria Math" panose="02040503050406030204" pitchFamily="18" charset="0"/>
                          </a:rPr>
                          <m:t>𝑑𝑡</m:t>
                        </m:r>
                      </m:den>
                    </m:f>
                    <m:d>
                      <m:dPr>
                        <m:begChr m:val="["/>
                        <m:endChr m:val="]"/>
                        <m:ctrlPr>
                          <a:rPr lang="en-US" sz="1700" i="1">
                            <a:latin typeface="Cambria Math" panose="02040503050406030204" pitchFamily="18" charset="0"/>
                          </a:rPr>
                        </m:ctrlPr>
                      </m:dPr>
                      <m:e>
                        <m:m>
                          <m:mPr>
                            <m:mcs>
                              <m:mc>
                                <m:mcPr>
                                  <m:count m:val="1"/>
                                  <m:mcJc m:val="center"/>
                                </m:mcPr>
                              </m:mc>
                            </m:mcs>
                            <m:ctrlPr>
                              <a:rPr lang="en-US" altLang="en-US" sz="1700" i="1">
                                <a:latin typeface="Cambria Math" panose="02040503050406030204" pitchFamily="18" charset="0"/>
                              </a:rPr>
                            </m:ctrlPr>
                          </m:mPr>
                          <m:mr>
                            <m:e>
                              <m:sSub>
                                <m:sSubPr>
                                  <m:ctrlPr>
                                    <a:rPr lang="en-US" altLang="en-US" sz="1700" i="1">
                                      <a:latin typeface="Cambria Math" panose="02040503050406030204" pitchFamily="18" charset="0"/>
                                    </a:rPr>
                                  </m:ctrlPr>
                                </m:sSubPr>
                                <m:e>
                                  <m:r>
                                    <a:rPr lang="en-US" altLang="en-US" sz="1800" i="1">
                                      <a:latin typeface="Cambria Math" panose="02040503050406030204" pitchFamily="18" charset="0"/>
                                    </a:rPr>
                                    <m:t>𝜑</m:t>
                                  </m:r>
                                </m:e>
                                <m:sub>
                                  <m:r>
                                    <a:rPr lang="en-US" altLang="en-US" sz="1700" b="0" i="1" smtClean="0">
                                      <a:latin typeface="Cambria Math" panose="02040503050406030204" pitchFamily="18" charset="0"/>
                                    </a:rPr>
                                    <m:t>𝑁</m:t>
                                  </m:r>
                                </m:sub>
                              </m:sSub>
                            </m:e>
                          </m:mr>
                          <m:mr>
                            <m:e>
                              <m:sSub>
                                <m:sSubPr>
                                  <m:ctrlPr>
                                    <a:rPr lang="en-US" altLang="en-US" sz="1700" i="1">
                                      <a:latin typeface="Cambria Math" panose="02040503050406030204" pitchFamily="18" charset="0"/>
                                    </a:rPr>
                                  </m:ctrlPr>
                                </m:sSubPr>
                                <m:e>
                                  <m:r>
                                    <a:rPr lang="en-US" altLang="en-US" sz="1800" i="1">
                                      <a:latin typeface="Cambria Math" panose="02040503050406030204" pitchFamily="18" charset="0"/>
                                    </a:rPr>
                                    <m:t>𝜑</m:t>
                                  </m:r>
                                </m:e>
                                <m:sub>
                                  <m:r>
                                    <a:rPr lang="en-US" altLang="en-US" sz="1700" b="0" i="1" smtClean="0">
                                      <a:latin typeface="Cambria Math" panose="02040503050406030204" pitchFamily="18" charset="0"/>
                                    </a:rPr>
                                    <m:t>𝑁</m:t>
                                  </m:r>
                                  <m:r>
                                    <a:rPr lang="en-US" altLang="en-US" sz="1700" b="0" i="1" smtClean="0">
                                      <a:latin typeface="Cambria Math" panose="02040503050406030204" pitchFamily="18" charset="0"/>
                                    </a:rPr>
                                    <m:t>−1</m:t>
                                  </m:r>
                                </m:sub>
                              </m:sSub>
                            </m:e>
                          </m:mr>
                          <m:mr>
                            <m:e>
                              <m:r>
                                <a:rPr lang="en-US" sz="1700" i="1">
                                  <a:latin typeface="Cambria Math" panose="02040503050406030204" pitchFamily="18" charset="0"/>
                                </a:rPr>
                                <m:t>.</m:t>
                              </m:r>
                            </m:e>
                          </m:mr>
                          <m:mr>
                            <m:e>
                              <m:r>
                                <a:rPr lang="en-US" sz="1700" b="0" i="1" smtClean="0">
                                  <a:latin typeface="Cambria Math" panose="02040503050406030204" pitchFamily="18" charset="0"/>
                                </a:rPr>
                                <m:t>.</m:t>
                              </m:r>
                            </m:e>
                          </m:mr>
                          <m:mr>
                            <m:e>
                              <m:sSub>
                                <m:sSubPr>
                                  <m:ctrlPr>
                                    <a:rPr lang="en-US" altLang="en-US" sz="1700" i="1">
                                      <a:latin typeface="Cambria Math" panose="02040503050406030204" pitchFamily="18" charset="0"/>
                                    </a:rPr>
                                  </m:ctrlPr>
                                </m:sSubPr>
                                <m:e>
                                  <m:r>
                                    <a:rPr lang="en-US" altLang="en-US" sz="1800" i="1">
                                      <a:latin typeface="Cambria Math" panose="02040503050406030204" pitchFamily="18" charset="0"/>
                                    </a:rPr>
                                    <m:t>𝜑</m:t>
                                  </m:r>
                                </m:e>
                                <m:sub>
                                  <m:r>
                                    <a:rPr lang="en-US" altLang="en-US" sz="1700" b="0" i="1" smtClean="0">
                                      <a:latin typeface="Cambria Math" panose="02040503050406030204" pitchFamily="18" charset="0"/>
                                    </a:rPr>
                                    <m:t>2</m:t>
                                  </m:r>
                                </m:sub>
                              </m:sSub>
                            </m:e>
                          </m:mr>
                          <m:mr>
                            <m:e>
                              <m:sSub>
                                <m:sSubPr>
                                  <m:ctrlPr>
                                    <a:rPr lang="en-US" altLang="en-US" sz="1700" i="1">
                                      <a:latin typeface="Cambria Math" panose="02040503050406030204" pitchFamily="18" charset="0"/>
                                    </a:rPr>
                                  </m:ctrlPr>
                                </m:sSubPr>
                                <m:e>
                                  <m:r>
                                    <a:rPr lang="en-US" altLang="en-US" sz="1800" i="1">
                                      <a:latin typeface="Cambria Math" panose="02040503050406030204" pitchFamily="18" charset="0"/>
                                    </a:rPr>
                                    <m:t>𝜑</m:t>
                                  </m:r>
                                </m:e>
                                <m:sub>
                                  <m:r>
                                    <a:rPr lang="en-US" altLang="en-US" sz="1700" b="0" i="1" smtClean="0">
                                      <a:latin typeface="Cambria Math" panose="02040503050406030204" pitchFamily="18" charset="0"/>
                                    </a:rPr>
                                    <m:t>1</m:t>
                                  </m:r>
                                </m:sub>
                              </m:sSub>
                            </m:e>
                          </m:mr>
                        </m:m>
                      </m:e>
                    </m:d>
                    <m:r>
                      <a:rPr lang="en-US" altLang="en-US" sz="1700" b="0" i="1" smtClean="0">
                        <a:latin typeface="Cambria Math" panose="02040503050406030204" pitchFamily="18" charset="0"/>
                      </a:rPr>
                      <m:t>=</m:t>
                    </m:r>
                    <m:d>
                      <m:dPr>
                        <m:begChr m:val="["/>
                        <m:endChr m:val="]"/>
                        <m:ctrlPr>
                          <a:rPr lang="en-US" altLang="en-US" sz="1700" b="0" i="1" smtClean="0">
                            <a:latin typeface="Cambria Math" panose="02040503050406030204" pitchFamily="18" charset="0"/>
                          </a:rPr>
                        </m:ctrlPr>
                      </m:dPr>
                      <m:e>
                        <m:m>
                          <m:mPr>
                            <m:mcs>
                              <m:mc>
                                <m:mcPr>
                                  <m:count m:val="6"/>
                                  <m:mcJc m:val="center"/>
                                </m:mcPr>
                              </m:mc>
                            </m:mcs>
                            <m:ctrlPr>
                              <a:rPr lang="en-US" altLang="en-US" sz="1700" b="0" i="1" smtClean="0">
                                <a:latin typeface="Cambria Math" panose="02040503050406030204" pitchFamily="18" charset="0"/>
                              </a:rPr>
                            </m:ctrlPr>
                          </m:mPr>
                          <m:mr>
                            <m:e>
                              <m:f>
                                <m:fPr>
                                  <m:ctrlPr>
                                    <a:rPr lang="en-US" altLang="en-US" sz="1700" b="0" i="1" smtClean="0">
                                      <a:latin typeface="Cambria Math" panose="02040503050406030204" pitchFamily="18" charset="0"/>
                                    </a:rPr>
                                  </m:ctrlPr>
                                </m:fPr>
                                <m:num>
                                  <m:r>
                                    <a:rPr lang="en-US" altLang="en-US" sz="1700" b="0" i="1" smtClean="0">
                                      <a:latin typeface="Cambria Math" panose="02040503050406030204" pitchFamily="18" charset="0"/>
                                    </a:rPr>
                                    <m:t>1</m:t>
                                  </m:r>
                                </m:num>
                                <m:den>
                                  <m:r>
                                    <a:rPr lang="en-US" altLang="en-US" sz="1700" b="0" i="1" smtClean="0">
                                      <a:latin typeface="Cambria Math" panose="02040503050406030204" pitchFamily="18" charset="0"/>
                                    </a:rPr>
                                    <m:t>𝑑𝑠</m:t>
                                  </m:r>
                                </m:den>
                              </m:f>
                              <m:sSub>
                                <m:sSubPr>
                                  <m:ctrlPr>
                                    <a:rPr lang="en-US" altLang="en-US" sz="1700" b="0" i="1" smtClean="0">
                                      <a:latin typeface="Cambria Math" panose="02040503050406030204" pitchFamily="18" charset="0"/>
                                    </a:rPr>
                                  </m:ctrlPr>
                                </m:sSubPr>
                                <m:e>
                                  <m:r>
                                    <a:rPr lang="en-US" altLang="en-US" sz="1700" b="0" i="1" smtClean="0">
                                      <a:latin typeface="Cambria Math" panose="02040503050406030204" pitchFamily="18" charset="0"/>
                                    </a:rPr>
                                    <m:t>𝐼</m:t>
                                  </m:r>
                                </m:e>
                                <m:sub>
                                  <m:r>
                                    <a:rPr lang="en-US" altLang="en-US" sz="1700" b="0" i="1" smtClean="0">
                                      <a:latin typeface="Cambria Math" panose="02040503050406030204" pitchFamily="18" charset="0"/>
                                    </a:rPr>
                                    <m:t>𝑛</m:t>
                                  </m:r>
                                </m:sub>
                              </m:sSub>
                            </m:e>
                            <m:e>
                              <m:r>
                                <a:rPr lang="en-US" altLang="en-US" sz="1700" b="0" i="1" smtClean="0">
                                  <a:latin typeface="Cambria Math" panose="02040503050406030204" pitchFamily="18" charset="0"/>
                                </a:rPr>
                                <m:t>−</m:t>
                              </m:r>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r>
                                    <a:rPr lang="en-US" altLang="en-US" sz="1700" i="1">
                                      <a:latin typeface="Cambria Math" panose="02040503050406030204" pitchFamily="18" charset="0"/>
                                    </a:rPr>
                                    <m:t>𝑑𝑠</m:t>
                                  </m:r>
                                </m:den>
                              </m:f>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𝐼</m:t>
                                  </m:r>
                                </m:e>
                                <m:sub>
                                  <m:r>
                                    <a:rPr lang="en-US" altLang="en-US" sz="1700" i="1">
                                      <a:latin typeface="Cambria Math" panose="02040503050406030204" pitchFamily="18" charset="0"/>
                                    </a:rPr>
                                    <m:t>𝑛</m:t>
                                  </m:r>
                                </m:sub>
                              </m:sSub>
                            </m:e>
                            <m:e>
                              <m:r>
                                <a:rPr lang="en-US" altLang="en-US" sz="1700" b="0" i="1" smtClean="0">
                                  <a:latin typeface="Cambria Math" panose="02040503050406030204" pitchFamily="18" charset="0"/>
                                </a:rPr>
                                <m:t>0</m:t>
                              </m:r>
                            </m:e>
                            <m:e>
                              <m:r>
                                <a:rPr lang="en-US" altLang="en-US" sz="1700" b="0" i="1" smtClean="0">
                                  <a:latin typeface="Cambria Math" panose="02040503050406030204" pitchFamily="18" charset="0"/>
                                </a:rPr>
                                <m:t>0</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0</m:t>
                              </m:r>
                            </m:e>
                          </m:mr>
                          <m:mr>
                            <m:e>
                              <m:r>
                                <a:rPr lang="en-US" altLang="en-US" sz="1700" b="0" i="1" smtClean="0">
                                  <a:latin typeface="Cambria Math" panose="02040503050406030204" pitchFamily="18" charset="0"/>
                                </a:rPr>
                                <m:t>0</m:t>
                              </m:r>
                            </m:e>
                            <m:e>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r>
                                    <a:rPr lang="en-US" altLang="en-US" sz="1700" i="1">
                                      <a:latin typeface="Cambria Math" panose="02040503050406030204" pitchFamily="18" charset="0"/>
                                    </a:rPr>
                                    <m:t>𝑑𝑠</m:t>
                                  </m:r>
                                </m:den>
                              </m:f>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𝐼</m:t>
                                  </m:r>
                                </m:e>
                                <m:sub>
                                  <m:r>
                                    <a:rPr lang="en-US" altLang="en-US" sz="1700" i="1">
                                      <a:latin typeface="Cambria Math" panose="02040503050406030204" pitchFamily="18" charset="0"/>
                                    </a:rPr>
                                    <m:t>𝑛</m:t>
                                  </m:r>
                                </m:sub>
                              </m:sSub>
                            </m:e>
                            <m:e>
                              <m:r>
                                <a:rPr lang="en-US" altLang="en-US" sz="1700" b="0" i="1" smtClean="0">
                                  <a:latin typeface="Cambria Math" panose="02040503050406030204" pitchFamily="18" charset="0"/>
                                </a:rPr>
                                <m:t>−</m:t>
                              </m:r>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r>
                                    <a:rPr lang="en-US" altLang="en-US" sz="1700" i="1">
                                      <a:latin typeface="Cambria Math" panose="02040503050406030204" pitchFamily="18" charset="0"/>
                                    </a:rPr>
                                    <m:t>𝑑𝑠</m:t>
                                  </m:r>
                                </m:den>
                              </m:f>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𝐼</m:t>
                                  </m:r>
                                </m:e>
                                <m:sub>
                                  <m:r>
                                    <a:rPr lang="en-US" altLang="en-US" sz="1700" i="1">
                                      <a:latin typeface="Cambria Math" panose="02040503050406030204" pitchFamily="18" charset="0"/>
                                    </a:rPr>
                                    <m:t>𝑛</m:t>
                                  </m:r>
                                </m:sub>
                              </m:sSub>
                            </m:e>
                            <m:e>
                              <m:r>
                                <a:rPr lang="en-US" altLang="en-US" sz="1700" b="0" i="1" smtClean="0">
                                  <a:latin typeface="Cambria Math" panose="02040503050406030204" pitchFamily="18" charset="0"/>
                                </a:rPr>
                                <m:t>0</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0</m:t>
                              </m:r>
                            </m:e>
                          </m:mr>
                          <m:mr>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mr>
                          <m:mr>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mr>
                          <m:mr>
                            <m:e>
                              <m:r>
                                <a:rPr lang="en-US" altLang="en-US" sz="1700" b="0" i="1" smtClean="0">
                                  <a:latin typeface="Cambria Math" panose="02040503050406030204" pitchFamily="18" charset="0"/>
                                </a:rPr>
                                <m:t>0</m:t>
                              </m:r>
                            </m:e>
                            <m:e>
                              <m:r>
                                <a:rPr lang="en-US" altLang="en-US" sz="1700" b="0" i="1" smtClean="0">
                                  <a:latin typeface="Cambria Math" panose="02040503050406030204" pitchFamily="18" charset="0"/>
                                </a:rPr>
                                <m:t>0</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r>
                                    <a:rPr lang="en-US" altLang="en-US" sz="1700" i="1">
                                      <a:latin typeface="Cambria Math" panose="02040503050406030204" pitchFamily="18" charset="0"/>
                                    </a:rPr>
                                    <m:t>𝑑𝑠</m:t>
                                  </m:r>
                                </m:den>
                              </m:f>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𝐼</m:t>
                                  </m:r>
                                </m:e>
                                <m:sub>
                                  <m:r>
                                    <a:rPr lang="en-US" altLang="en-US" sz="1700" i="1">
                                      <a:latin typeface="Cambria Math" panose="02040503050406030204" pitchFamily="18" charset="0"/>
                                    </a:rPr>
                                    <m:t>𝑛</m:t>
                                  </m:r>
                                </m:sub>
                              </m:sSub>
                            </m:e>
                            <m:e>
                              <m:r>
                                <a:rPr lang="en-US" altLang="en-US" sz="1700" b="0" i="1" smtClean="0">
                                  <a:latin typeface="Cambria Math" panose="02040503050406030204" pitchFamily="18" charset="0"/>
                                </a:rPr>
                                <m:t>−</m:t>
                              </m:r>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r>
                                    <a:rPr lang="en-US" altLang="en-US" sz="1700" i="1">
                                      <a:latin typeface="Cambria Math" panose="02040503050406030204" pitchFamily="18" charset="0"/>
                                    </a:rPr>
                                    <m:t>𝑑𝑠</m:t>
                                  </m:r>
                                </m:den>
                              </m:f>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𝐼</m:t>
                                  </m:r>
                                </m:e>
                                <m:sub>
                                  <m:r>
                                    <a:rPr lang="en-US" altLang="en-US" sz="1700" i="1">
                                      <a:latin typeface="Cambria Math" panose="02040503050406030204" pitchFamily="18" charset="0"/>
                                    </a:rPr>
                                    <m:t>𝑛</m:t>
                                  </m:r>
                                </m:sub>
                              </m:sSub>
                            </m:e>
                          </m:mr>
                          <m:mr>
                            <m:e>
                              <m:sSub>
                                <m:sSubPr>
                                  <m:ctrlPr>
                                    <a:rPr lang="en-US" altLang="en-US" sz="1700" b="0" i="1" smtClean="0">
                                      <a:latin typeface="Cambria Math" panose="02040503050406030204" pitchFamily="18" charset="0"/>
                                    </a:rPr>
                                  </m:ctrlPr>
                                </m:sSubPr>
                                <m:e>
                                  <m:r>
                                    <a:rPr lang="en-US" altLang="en-US" sz="1700" b="0" i="1" smtClean="0">
                                      <a:latin typeface="Cambria Math" panose="02040503050406030204" pitchFamily="18" charset="0"/>
                                    </a:rPr>
                                    <m:t>𝐴</m:t>
                                  </m:r>
                                </m:e>
                                <m:sub>
                                  <m:r>
                                    <a:rPr lang="en-US" altLang="en-US" sz="1700" b="0" i="1" smtClean="0">
                                      <a:latin typeface="Cambria Math" panose="02040503050406030204" pitchFamily="18" charset="0"/>
                                    </a:rPr>
                                    <m:t>1</m:t>
                                  </m:r>
                                </m:sub>
                              </m:sSub>
                            </m:e>
                            <m:e>
                              <m:r>
                                <a:rPr lang="en-US" altLang="en-US" sz="1700" b="0" i="1" smtClean="0">
                                  <a:latin typeface="Cambria Math" panose="02040503050406030204" pitchFamily="18" charset="0"/>
                                </a:rPr>
                                <m:t>0</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m:t>
                              </m:r>
                            </m:e>
                            <m:e>
                              <m:r>
                                <a:rPr lang="en-US" altLang="en-US" sz="1700" b="0" i="1" smtClean="0">
                                  <a:latin typeface="Cambria Math" panose="02040503050406030204" pitchFamily="18" charset="0"/>
                                </a:rPr>
                                <m:t>0</m:t>
                              </m:r>
                            </m:e>
                            <m:e>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𝐴</m:t>
                                  </m:r>
                                </m:e>
                                <m:sub>
                                  <m:r>
                                    <a:rPr lang="en-US" altLang="en-US" sz="1700" b="0" i="1" smtClean="0">
                                      <a:latin typeface="Cambria Math" panose="02040503050406030204" pitchFamily="18" charset="0"/>
                                    </a:rPr>
                                    <m:t>0</m:t>
                                  </m:r>
                                </m:sub>
                              </m:sSub>
                            </m:e>
                          </m:mr>
                        </m:m>
                      </m:e>
                    </m:d>
                    <m:d>
                      <m:dPr>
                        <m:begChr m:val="["/>
                        <m:endChr m:val="]"/>
                        <m:ctrlPr>
                          <a:rPr lang="en-US" sz="1700" i="1">
                            <a:latin typeface="Cambria Math" panose="02040503050406030204" pitchFamily="18" charset="0"/>
                          </a:rPr>
                        </m:ctrlPr>
                      </m:dPr>
                      <m:e>
                        <m:m>
                          <m:mPr>
                            <m:mcs>
                              <m:mc>
                                <m:mcPr>
                                  <m:count m:val="1"/>
                                  <m:mcJc m:val="center"/>
                                </m:mcPr>
                              </m:mc>
                            </m:mcs>
                            <m:ctrlPr>
                              <a:rPr lang="en-US" altLang="en-US" sz="1700" i="1">
                                <a:latin typeface="Cambria Math" panose="02040503050406030204" pitchFamily="18" charset="0"/>
                              </a:rPr>
                            </m:ctrlPr>
                          </m:mPr>
                          <m:mr>
                            <m:e>
                              <m:sSub>
                                <m:sSubPr>
                                  <m:ctrlPr>
                                    <a:rPr lang="en-US" altLang="en-US" sz="1700" i="1">
                                      <a:latin typeface="Cambria Math" panose="02040503050406030204" pitchFamily="18" charset="0"/>
                                    </a:rPr>
                                  </m:ctrlPr>
                                </m:sSubPr>
                                <m:e>
                                  <m:r>
                                    <a:rPr lang="en-US" altLang="en-US" sz="1800" i="1">
                                      <a:latin typeface="Cambria Math" panose="02040503050406030204" pitchFamily="18" charset="0"/>
                                    </a:rPr>
                                    <m:t>𝜑</m:t>
                                  </m:r>
                                </m:e>
                                <m:sub>
                                  <m:r>
                                    <a:rPr lang="en-US" altLang="en-US" sz="1700" b="0" i="1" smtClean="0">
                                      <a:latin typeface="Cambria Math" panose="02040503050406030204" pitchFamily="18" charset="0"/>
                                    </a:rPr>
                                    <m:t>𝑁</m:t>
                                  </m:r>
                                </m:sub>
                              </m:sSub>
                            </m:e>
                          </m:mr>
                          <m:mr>
                            <m:e>
                              <m:sSub>
                                <m:sSubPr>
                                  <m:ctrlPr>
                                    <a:rPr lang="en-US" altLang="en-US" sz="1700" i="1">
                                      <a:latin typeface="Cambria Math" panose="02040503050406030204" pitchFamily="18" charset="0"/>
                                    </a:rPr>
                                  </m:ctrlPr>
                                </m:sSubPr>
                                <m:e>
                                  <m:r>
                                    <a:rPr lang="en-US" altLang="en-US" sz="1800" i="1">
                                      <a:latin typeface="Cambria Math" panose="02040503050406030204" pitchFamily="18" charset="0"/>
                                    </a:rPr>
                                    <m:t>𝜑</m:t>
                                  </m:r>
                                </m:e>
                                <m:sub>
                                  <m:r>
                                    <a:rPr lang="en-US" altLang="en-US" sz="1700" b="0" i="1" smtClean="0">
                                      <a:latin typeface="Cambria Math" panose="02040503050406030204" pitchFamily="18" charset="0"/>
                                    </a:rPr>
                                    <m:t>𝑁</m:t>
                                  </m:r>
                                  <m:r>
                                    <a:rPr lang="en-US" altLang="en-US" sz="1700" b="0" i="1" smtClean="0">
                                      <a:latin typeface="Cambria Math" panose="02040503050406030204" pitchFamily="18" charset="0"/>
                                    </a:rPr>
                                    <m:t>−1</m:t>
                                  </m:r>
                                </m:sub>
                              </m:sSub>
                            </m:e>
                          </m:mr>
                          <m:mr>
                            <m:e>
                              <m:r>
                                <a:rPr lang="en-US" sz="1700" i="1">
                                  <a:latin typeface="Cambria Math" panose="02040503050406030204" pitchFamily="18" charset="0"/>
                                </a:rPr>
                                <m:t>.</m:t>
                              </m:r>
                            </m:e>
                          </m:mr>
                          <m:mr>
                            <m:e>
                              <m:r>
                                <a:rPr lang="en-US" sz="1700" i="1">
                                  <a:latin typeface="Cambria Math" panose="02040503050406030204" pitchFamily="18" charset="0"/>
                                </a:rPr>
                                <m:t>.</m:t>
                              </m:r>
                            </m:e>
                          </m:mr>
                          <m:mr>
                            <m:e>
                              <m:sSub>
                                <m:sSubPr>
                                  <m:ctrlPr>
                                    <a:rPr lang="en-US" altLang="en-US" sz="1700" i="1">
                                      <a:latin typeface="Cambria Math" panose="02040503050406030204" pitchFamily="18" charset="0"/>
                                    </a:rPr>
                                  </m:ctrlPr>
                                </m:sSubPr>
                                <m:e>
                                  <m:r>
                                    <a:rPr lang="en-US" altLang="en-US" sz="1800" i="1">
                                      <a:latin typeface="Cambria Math" panose="02040503050406030204" pitchFamily="18" charset="0"/>
                                    </a:rPr>
                                    <m:t>𝜑</m:t>
                                  </m:r>
                                </m:e>
                                <m:sub>
                                  <m:r>
                                    <a:rPr lang="en-US" altLang="en-US" sz="1700" b="0" i="1" smtClean="0">
                                      <a:latin typeface="Cambria Math" panose="02040503050406030204" pitchFamily="18" charset="0"/>
                                    </a:rPr>
                                    <m:t>2</m:t>
                                  </m:r>
                                </m:sub>
                              </m:sSub>
                            </m:e>
                          </m:mr>
                          <m:mr>
                            <m:e>
                              <m:sSub>
                                <m:sSubPr>
                                  <m:ctrlPr>
                                    <a:rPr lang="en-US" altLang="en-US" sz="1700" i="1">
                                      <a:latin typeface="Cambria Math" panose="02040503050406030204" pitchFamily="18" charset="0"/>
                                    </a:rPr>
                                  </m:ctrlPr>
                                </m:sSubPr>
                                <m:e>
                                  <m:r>
                                    <a:rPr lang="en-US" altLang="en-US" sz="1800" i="1">
                                      <a:latin typeface="Cambria Math" panose="02040503050406030204" pitchFamily="18" charset="0"/>
                                    </a:rPr>
                                    <m:t>𝜑</m:t>
                                  </m:r>
                                </m:e>
                                <m:sub>
                                  <m:r>
                                    <a:rPr lang="en-US" altLang="en-US" sz="1700" b="0" i="1" smtClean="0">
                                      <a:latin typeface="Cambria Math" panose="02040503050406030204" pitchFamily="18" charset="0"/>
                                    </a:rPr>
                                    <m:t>1</m:t>
                                  </m:r>
                                </m:sub>
                              </m:sSub>
                            </m:e>
                          </m:mr>
                        </m:m>
                      </m:e>
                    </m:d>
                    <m:r>
                      <a:rPr lang="en-US" altLang="en-US" sz="1700" b="0" i="1" smtClean="0">
                        <a:latin typeface="Cambria Math" panose="02040503050406030204" pitchFamily="18" charset="0"/>
                      </a:rPr>
                      <m:t>+</m:t>
                    </m:r>
                    <m:d>
                      <m:dPr>
                        <m:begChr m:val="["/>
                        <m:endChr m:val="]"/>
                        <m:ctrlPr>
                          <a:rPr lang="en-US" sz="1700" i="1">
                            <a:latin typeface="Cambria Math" panose="02040503050406030204" pitchFamily="18" charset="0"/>
                          </a:rPr>
                        </m:ctrlPr>
                      </m:dPr>
                      <m:e>
                        <m:m>
                          <m:mPr>
                            <m:mcs>
                              <m:mc>
                                <m:mcPr>
                                  <m:count m:val="1"/>
                                  <m:mcJc m:val="center"/>
                                </m:mcPr>
                              </m:mc>
                            </m:mcs>
                            <m:ctrlPr>
                              <a:rPr lang="en-US" altLang="en-US" sz="1700" i="1">
                                <a:latin typeface="Cambria Math" panose="02040503050406030204" pitchFamily="18" charset="0"/>
                              </a:rPr>
                            </m:ctrlPr>
                          </m:mPr>
                          <m:mr>
                            <m:e>
                              <m:r>
                                <m:rPr>
                                  <m:brk m:alnAt="7"/>
                                </m:rPr>
                                <a:rPr lang="en-US" altLang="en-US" sz="1700" b="0" i="1" smtClean="0">
                                  <a:latin typeface="Cambria Math" panose="02040503050406030204" pitchFamily="18" charset="0"/>
                                </a:rPr>
                                <m:t>0</m:t>
                              </m:r>
                            </m:e>
                          </m:mr>
                          <m:mr>
                            <m:e>
                              <m:r>
                                <a:rPr lang="en-US" altLang="en-US" sz="1700" b="0" i="1" smtClean="0">
                                  <a:latin typeface="Cambria Math" panose="02040503050406030204" pitchFamily="18" charset="0"/>
                                </a:rPr>
                                <m:t>0</m:t>
                              </m:r>
                            </m:e>
                          </m:mr>
                          <m:mr>
                            <m:e>
                              <m:r>
                                <a:rPr lang="en-US" sz="1700" i="1">
                                  <a:latin typeface="Cambria Math" panose="02040503050406030204" pitchFamily="18" charset="0"/>
                                </a:rPr>
                                <m:t>.</m:t>
                              </m:r>
                            </m:e>
                          </m:mr>
                          <m:mr>
                            <m:e>
                              <m:r>
                                <a:rPr lang="en-US" sz="1700" i="1">
                                  <a:latin typeface="Cambria Math" panose="02040503050406030204" pitchFamily="18" charset="0"/>
                                </a:rPr>
                                <m:t>.</m:t>
                              </m:r>
                            </m:e>
                          </m:mr>
                          <m:mr>
                            <m:e>
                              <m:r>
                                <a:rPr lang="en-US" sz="1700" b="0" i="1" smtClean="0">
                                  <a:latin typeface="Cambria Math" panose="02040503050406030204" pitchFamily="18" charset="0"/>
                                </a:rPr>
                                <m:t>0</m:t>
                              </m:r>
                            </m:e>
                          </m:mr>
                          <m:mr>
                            <m:e>
                              <m:r>
                                <a:rPr lang="en-US" altLang="en-US" sz="1700" b="0" i="1" smtClean="0">
                                  <a:latin typeface="Cambria Math" panose="02040503050406030204" pitchFamily="18" charset="0"/>
                                </a:rPr>
                                <m:t>𝐵</m:t>
                              </m:r>
                            </m:e>
                          </m:mr>
                        </m:m>
                      </m:e>
                    </m:d>
                    <m:r>
                      <a:rPr lang="en-US" altLang="en-US" sz="1700" b="0" i="1" smtClean="0">
                        <a:latin typeface="Cambria Math" panose="02040503050406030204" pitchFamily="18" charset="0"/>
                      </a:rPr>
                      <m:t>𝑢</m:t>
                    </m:r>
                    <m:r>
                      <a:rPr lang="en-US" altLang="en-US" sz="1700" b="0" i="1" smtClean="0">
                        <a:latin typeface="Cambria Math" panose="02040503050406030204" pitchFamily="18" charset="0"/>
                      </a:rPr>
                      <m:t>(</m:t>
                    </m:r>
                    <m:r>
                      <a:rPr lang="en-US" altLang="en-US" sz="1700" b="0" i="1" smtClean="0">
                        <a:latin typeface="Cambria Math" panose="02040503050406030204" pitchFamily="18" charset="0"/>
                      </a:rPr>
                      <m:t>𝑡</m:t>
                    </m:r>
                    <m:r>
                      <a:rPr lang="en-US" altLang="en-US" sz="1700" b="0" i="1" smtClean="0">
                        <a:latin typeface="Cambria Math" panose="02040503050406030204" pitchFamily="18" charset="0"/>
                      </a:rPr>
                      <m:t>)</m:t>
                    </m:r>
                  </m:oMath>
                </a14:m>
                <a:r>
                  <a:rPr lang="en-US" sz="1700" dirty="0"/>
                  <a:t>.</a:t>
                </a:r>
              </a:p>
              <a:p>
                <a:pPr>
                  <a:spcBef>
                    <a:spcPts val="600"/>
                  </a:spcBef>
                  <a:spcAft>
                    <a:spcPts val="600"/>
                  </a:spcAft>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𝜑</m:t>
                        </m:r>
                      </m:e>
                      <m:sub>
                        <m:r>
                          <a:rPr lang="en-US" altLang="en-US" sz="2000" i="1">
                            <a:latin typeface="Cambria Math" panose="02040503050406030204" pitchFamily="18" charset="0"/>
                          </a:rPr>
                          <m:t>1</m:t>
                        </m:r>
                      </m:sub>
                    </m:sSub>
                  </m:oMath>
                </a14:m>
                <a:r>
                  <a:rPr lang="en-US" sz="2000" dirty="0"/>
                  <a:t> corresponds to </a:t>
                </a:r>
                <a14:m>
                  <m:oMath xmlns:m="http://schemas.openxmlformats.org/officeDocument/2006/math">
                    <m:r>
                      <a:rPr lang="en-US" altLang="en-US" sz="2000" i="1">
                        <a:latin typeface="Cambria Math" panose="02040503050406030204" pitchFamily="18" charset="0"/>
                      </a:rPr>
                      <m:t>𝑥</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m:t>
                    </m:r>
                  </m:oMath>
                </a14:m>
                <a:r>
                  <a:rPr lang="en-US" sz="2000" dirty="0"/>
                  <a:t> and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𝜑</m:t>
                        </m:r>
                      </m:e>
                      <m:sub>
                        <m:r>
                          <a:rPr lang="en-US" altLang="en-US" sz="2000" b="0" i="1" smtClean="0">
                            <a:latin typeface="Cambria Math" panose="02040503050406030204" pitchFamily="18" charset="0"/>
                          </a:rPr>
                          <m:t>𝑁</m:t>
                        </m:r>
                      </m:sub>
                    </m:sSub>
                  </m:oMath>
                </a14:m>
                <a:r>
                  <a:rPr lang="en-US" sz="2000" dirty="0"/>
                  <a:t> corresponds to </a:t>
                </a:r>
                <a14:m>
                  <m:oMath xmlns:m="http://schemas.openxmlformats.org/officeDocument/2006/math">
                    <m:r>
                      <a:rPr lang="en-US" altLang="en-US" sz="2000" i="1">
                        <a:latin typeface="Cambria Math" panose="02040503050406030204" pitchFamily="18" charset="0"/>
                      </a:rPr>
                      <m:t>𝑥</m:t>
                    </m:r>
                    <m:r>
                      <a:rPr lang="en-US" altLang="en-US" sz="2000" i="1">
                        <a:latin typeface="Cambria Math" panose="02040503050406030204" pitchFamily="18" charset="0"/>
                      </a:rPr>
                      <m:t>(</m:t>
                    </m:r>
                    <m:r>
                      <a:rPr lang="en-US" altLang="en-US" sz="2000" b="0" i="1" smtClean="0">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r>
                      <a:rPr lang="en-US" altLang="en-US" sz="2000" i="1">
                        <a:latin typeface="Cambria Math" panose="02040503050406030204" pitchFamily="18" charset="0"/>
                      </a:rPr>
                      <m:t>)</m:t>
                    </m:r>
                  </m:oMath>
                </a14:m>
                <a:r>
                  <a:rPr lang="en-US" sz="2000" dirty="0"/>
                  <a:t>.</a:t>
                </a:r>
              </a:p>
              <a:p>
                <a:pPr marL="0" indent="0">
                  <a:spcBef>
                    <a:spcPts val="0"/>
                  </a:spcBef>
                  <a:spcAft>
                    <a:spcPts val="600"/>
                  </a:spcAft>
                  <a:buNone/>
                </a:pPr>
                <a:r>
                  <a:rPr lang="en-US" altLang="en-US" sz="2000" dirty="0"/>
                  <a:t> </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770" t="-799"/>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209CD513-953F-4592-B53B-8B3D2DDD0968}"/>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28</a:t>
            </a:fld>
            <a:endParaRPr lang="en-US" altLang="en-US" dirty="0"/>
          </a:p>
        </p:txBody>
      </p:sp>
    </p:spTree>
    <p:extLst>
      <p:ext uri="{BB962C8B-B14F-4D97-AF65-F5344CB8AC3E}">
        <p14:creationId xmlns:p14="http://schemas.microsoft.com/office/powerpoint/2010/main" val="24826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the Performance of the Observers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altLang="en-US" sz="2000" dirty="0"/>
                  <a:t>Consider an unstable system,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altLang="en-US" sz="1800" i="1" smtClean="0">
                              <a:latin typeface="Cambria Math" panose="02040503050406030204" pitchFamily="18" charset="0"/>
                            </a:rPr>
                          </m:ctrlPr>
                        </m:accPr>
                        <m:e>
                          <m:r>
                            <a:rPr lang="en-US" altLang="en-US" sz="1800" b="0" i="1" smtClean="0">
                              <a:latin typeface="Cambria Math" panose="02040503050406030204" pitchFamily="18" charset="0"/>
                            </a:rPr>
                            <m:t>𝑥</m:t>
                          </m:r>
                        </m:e>
                      </m:acc>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2"/>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m:t>
                                </m:r>
                                <m:r>
                                  <a:rPr lang="en-US" altLang="en-US" sz="1800" b="0" i="1" smtClean="0">
                                    <a:latin typeface="Cambria Math" panose="02040503050406030204" pitchFamily="18" charset="0"/>
                                  </a:rPr>
                                  <m:t>3</m:t>
                                </m:r>
                              </m:e>
                              <m:e>
                                <m:r>
                                  <a:rPr lang="en-US" altLang="en-US" sz="1800" b="0" i="1" smtClean="0">
                                    <a:latin typeface="Cambria Math" panose="02040503050406030204" pitchFamily="18" charset="0"/>
                                  </a:rPr>
                                  <m:t>4</m:t>
                                </m:r>
                              </m:e>
                            </m:mr>
                            <m:mr>
                              <m:e>
                                <m:r>
                                  <a:rPr lang="en-US" altLang="en-US" sz="1800" b="0" i="1" smtClean="0">
                                    <a:latin typeface="Cambria Math" panose="02040503050406030204" pitchFamily="18" charset="0"/>
                                  </a:rPr>
                                  <m:t>2</m:t>
                                </m:r>
                              </m:e>
                              <m:e>
                                <m:r>
                                  <a:rPr lang="en-US" altLang="en-US" sz="1800" b="0" i="1" smtClean="0">
                                    <a:latin typeface="Cambria Math" panose="02040503050406030204" pitchFamily="18" charset="0"/>
                                  </a:rPr>
                                  <m:t>0</m:t>
                                </m:r>
                              </m:e>
                            </m:mr>
                          </m:m>
                        </m:e>
                      </m:d>
                      <m:r>
                        <a:rPr lang="en-US" altLang="en-US" sz="1800" b="0" i="1" smtClean="0">
                          <a:latin typeface="Cambria Math" panose="02040503050406030204" pitchFamily="18" charset="0"/>
                        </a:rPr>
                        <m:t>𝑥</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0</m:t>
                                </m:r>
                              </m:e>
                            </m:mr>
                            <m:mr>
                              <m:e>
                                <m:r>
                                  <a:rPr lang="en-US" altLang="en-US" sz="1800" b="0" i="1" smtClean="0">
                                    <a:latin typeface="Cambria Math" panose="02040503050406030204" pitchFamily="18" charset="0"/>
                                  </a:rPr>
                                  <m:t>1</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b="0" i="1" smtClean="0">
                              <a:latin typeface="Cambria Math" panose="02040503050406030204" pitchFamily="18" charset="0"/>
                            </a:rPr>
                            <m:t>−0.3</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1"/>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1</m:t>
                                </m:r>
                              </m:e>
                            </m:mr>
                            <m:mr>
                              <m:e>
                                <m:r>
                                  <a:rPr lang="en-US" altLang="en-US" sz="1800" b="0" i="1" smtClean="0">
                                    <a:latin typeface="Cambria Math" panose="02040503050406030204" pitchFamily="18" charset="0"/>
                                  </a:rPr>
                                  <m:t>1</m:t>
                                </m:r>
                              </m:e>
                            </m:mr>
                          </m:m>
                        </m:e>
                      </m:d>
                      <m:r>
                        <a:rPr lang="en-US" altLang="en-US" sz="1800" b="0" i="1" smtClean="0">
                          <a:latin typeface="Cambria Math" panose="02040503050406030204" pitchFamily="18" charset="0"/>
                        </a:rPr>
                        <m:t>𝑤</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  </m:t>
                      </m:r>
                      <m:r>
                        <a:rPr lang="en-US" altLang="en-US" sz="1800" b="0" i="1" smtClean="0">
                          <a:latin typeface="Cambria Math" panose="02040503050406030204" pitchFamily="18" charset="0"/>
                        </a:rPr>
                        <m:t>𝑦</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2"/>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7</m:t>
                                </m:r>
                              </m:e>
                            </m:mr>
                          </m:m>
                        </m:e>
                      </m:d>
                      <m:r>
                        <a:rPr lang="en-US" altLang="en-US" sz="1800" b="0" i="1" smtClean="0">
                          <a:latin typeface="Cambria Math" panose="02040503050406030204" pitchFamily="18" charset="0"/>
                        </a:rPr>
                        <m:t>𝑥</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oMath>
                  </m:oMathPara>
                </a14:m>
                <a:endParaRPr lang="en-US" altLang="en-US" sz="18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799"/>
                </a:stretch>
              </a:blipFill>
            </p:spPr>
            <p:txBody>
              <a:bodyPr/>
              <a:lstStyle/>
              <a:p>
                <a:r>
                  <a:rPr lang="en-US">
                    <a:noFill/>
                  </a:rPr>
                  <a:t> </a:t>
                </a:r>
              </a:p>
            </p:txBody>
          </p:sp>
        </mc:Fallback>
      </mc:AlternateContent>
      <p:pic>
        <p:nvPicPr>
          <p:cNvPr id="10" name="Picture 9" descr="A close up of a piece of paper&#10;&#10;Description generated with very high confidence">
            <a:extLst>
              <a:ext uri="{FF2B5EF4-FFF2-40B4-BE49-F238E27FC236}">
                <a16:creationId xmlns:a16="http://schemas.microsoft.com/office/drawing/2014/main" id="{0A24C1AE-841B-4451-95F5-387C7F180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05757"/>
            <a:ext cx="4105779" cy="307933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632DE8-093C-4102-8430-841B44951BCB}"/>
                  </a:ext>
                </a:extLst>
              </p:cNvPr>
              <p:cNvSpPr txBox="1"/>
              <p:nvPr/>
            </p:nvSpPr>
            <p:spPr>
              <a:xfrm>
                <a:off x="4105779" y="3232298"/>
                <a:ext cx="4783151" cy="1692771"/>
              </a:xfrm>
              <a:prstGeom prst="rect">
                <a:avLst/>
              </a:prstGeom>
              <a:noFill/>
            </p:spPr>
            <p:txBody>
              <a:bodyPr wrap="square" rtlCol="0">
                <a:spAutoFit/>
              </a:bodyPr>
              <a:lstStyle/>
              <a:p>
                <a:pPr>
                  <a:spcAft>
                    <a:spcPts val="1200"/>
                  </a:spcAft>
                </a:pPr>
                <a:r>
                  <a:rPr lang="en-US" u="sng" dirty="0"/>
                  <a:t>Using </a:t>
                </a:r>
                <a:r>
                  <a:rPr lang="en-US" u="sng" dirty="0" err="1"/>
                  <a:t>Fattouh’s</a:t>
                </a:r>
                <a:r>
                  <a:rPr lang="en-US" u="sng" dirty="0"/>
                  <a:t> observer</a:t>
                </a:r>
              </a:p>
              <a:p>
                <a:pPr marL="342900" indent="-342900">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=0.021</m:t>
                    </m:r>
                  </m:oMath>
                </a14:m>
                <a:r>
                  <a:rPr lang="en-US" sz="2000" dirty="0"/>
                  <a:t>,</a:t>
                </a:r>
              </a:p>
              <a:p>
                <a:pPr marL="342900" indent="-342900">
                  <a:spcAft>
                    <a:spcPts val="1200"/>
                  </a:spcAft>
                  <a:buFont typeface="Arial" panose="020B0604020202020204" pitchFamily="34" charset="0"/>
                  <a:buChar char="•"/>
                </a:pPr>
                <a:r>
                  <a:rPr lang="en-US" sz="2000" dirty="0"/>
                  <a:t>Numerically calculated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m:t>
                        </m:r>
                      </m:sub>
                    </m:sSub>
                  </m:oMath>
                </a14:m>
                <a:r>
                  <a:rPr lang="en-US" sz="2000" dirty="0"/>
                  <a:t> gain = 0.0061 for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𝑠𝑖𝑛𝑐</m:t>
                    </m:r>
                    <m:r>
                      <a:rPr lang="en-US" sz="2000" b="0" i="1" smtClean="0">
                        <a:latin typeface="Cambria Math" panose="02040503050406030204" pitchFamily="18" charset="0"/>
                      </a:rPr>
                      <m:t>(5(</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rPr>
                      <m:t>))</m:t>
                    </m:r>
                  </m:oMath>
                </a14:m>
                <a:r>
                  <a:rPr lang="en-US" sz="2000" dirty="0"/>
                  <a:t>.</a:t>
                </a:r>
              </a:p>
            </p:txBody>
          </p:sp>
        </mc:Choice>
        <mc:Fallback xmlns="">
          <p:sp>
            <p:nvSpPr>
              <p:cNvPr id="4" name="TextBox 3">
                <a:extLst>
                  <a:ext uri="{FF2B5EF4-FFF2-40B4-BE49-F238E27FC236}">
                    <a16:creationId xmlns:a16="http://schemas.microsoft.com/office/drawing/2014/main" id="{98632DE8-093C-4102-8430-841B44951BCB}"/>
                  </a:ext>
                </a:extLst>
              </p:cNvPr>
              <p:cNvSpPr txBox="1">
                <a:spLocks noRot="1" noChangeAspect="1" noMove="1" noResize="1" noEditPoints="1" noAdjustHandles="1" noChangeArrowheads="1" noChangeShapeType="1" noTextEdit="1"/>
              </p:cNvSpPr>
              <p:nvPr/>
            </p:nvSpPr>
            <p:spPr>
              <a:xfrm>
                <a:off x="4105779" y="3232298"/>
                <a:ext cx="4783151" cy="1692771"/>
              </a:xfrm>
              <a:prstGeom prst="rect">
                <a:avLst/>
              </a:prstGeom>
              <a:blipFill>
                <a:blip r:embed="rId4"/>
                <a:stretch>
                  <a:fillRect l="-2041" t="-2878" r="-2296" b="-5396"/>
                </a:stretch>
              </a:blipFill>
            </p:spPr>
            <p:txBody>
              <a:bodyPr/>
              <a:lstStyle/>
              <a:p>
                <a:r>
                  <a:rPr lang="en-US">
                    <a:noFill/>
                  </a:rPr>
                  <a:t> </a:t>
                </a:r>
              </a:p>
            </p:txBody>
          </p:sp>
        </mc:Fallback>
      </mc:AlternateContent>
      <p:sp>
        <p:nvSpPr>
          <p:cNvPr id="8" name="Slide Number Placeholder 3">
            <a:extLst>
              <a:ext uri="{FF2B5EF4-FFF2-40B4-BE49-F238E27FC236}">
                <a16:creationId xmlns:a16="http://schemas.microsoft.com/office/drawing/2014/main" id="{C0A0D45B-79D3-41DF-86B5-BE04C8E5B4CA}"/>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29</a:t>
            </a:fld>
            <a:endParaRPr lang="en-US" altLang="en-US" dirty="0"/>
          </a:p>
        </p:txBody>
      </p:sp>
    </p:spTree>
    <p:extLst>
      <p:ext uri="{BB962C8B-B14F-4D97-AF65-F5344CB8AC3E}">
        <p14:creationId xmlns:p14="http://schemas.microsoft.com/office/powerpoint/2010/main" val="68099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Outline</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altLang="en-US" sz="2400" dirty="0"/>
                  <a:t>Introduction to Time Delay Systems and State Observers</a:t>
                </a:r>
              </a:p>
              <a:p>
                <a:pPr>
                  <a:spcAft>
                    <a:spcPts val="600"/>
                  </a:spcAft>
                </a:pPr>
                <a:r>
                  <a:rPr lang="en-US" altLang="en-US" sz="2400" dirty="0"/>
                  <a:t>Definitions and Preliminaries</a:t>
                </a:r>
              </a:p>
              <a:p>
                <a:pPr>
                  <a:spcAft>
                    <a:spcPts val="600"/>
                  </a:spcAft>
                </a:pP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𝐻</m:t>
                        </m:r>
                      </m:e>
                      <m:sub>
                        <m:r>
                          <a:rPr lang="en-US" altLang="en-US" sz="2400" i="1">
                            <a:latin typeface="Cambria Math" panose="02040503050406030204" pitchFamily="18" charset="0"/>
                            <a:ea typeface="Cambria Math" panose="02040503050406030204" pitchFamily="18" charset="0"/>
                          </a:rPr>
                          <m:t>∞</m:t>
                        </m:r>
                      </m:sub>
                    </m:sSub>
                  </m:oMath>
                </a14:m>
                <a:r>
                  <a:rPr lang="en-US" altLang="en-US" sz="2400" dirty="0"/>
                  <a:t>-Observers for Time Delay Systems</a:t>
                </a:r>
              </a:p>
              <a:p>
                <a:pPr>
                  <a:spcAft>
                    <a:spcPts val="600"/>
                  </a:spcAft>
                </a:pPr>
                <a:r>
                  <a:rPr lang="en-US" altLang="en-US" sz="2400" dirty="0"/>
                  <a:t>Observer Implementation Methods</a:t>
                </a:r>
              </a:p>
              <a:p>
                <a:pPr>
                  <a:spcAft>
                    <a:spcPts val="600"/>
                  </a:spcAft>
                </a:pPr>
                <a:r>
                  <a:rPr lang="en-US" altLang="en-US" sz="2400" dirty="0"/>
                  <a:t>Comparison of Performance of the observers</a:t>
                </a:r>
              </a:p>
              <a:p>
                <a:pPr>
                  <a:spcAft>
                    <a:spcPts val="600"/>
                  </a:spcAft>
                </a:pPr>
                <a:r>
                  <a:rPr lang="en-US" altLang="en-US" sz="2400" dirty="0"/>
                  <a:t>Observer based Controllers</a:t>
                </a:r>
              </a:p>
              <a:p>
                <a:pPr>
                  <a:spcAft>
                    <a:spcPts val="600"/>
                  </a:spcAft>
                </a:pPr>
                <a:r>
                  <a:rPr lang="en-US" altLang="en-US" sz="2400" dirty="0"/>
                  <a:t>Comparison of observer based Controllers</a:t>
                </a:r>
              </a:p>
              <a:p>
                <a:pPr>
                  <a:spcAft>
                    <a:spcPts val="600"/>
                  </a:spcAft>
                </a:pPr>
                <a:r>
                  <a:rPr lang="en-US" altLang="en-US" sz="2400" dirty="0"/>
                  <a:t>Conclusion</a:t>
                </a:r>
              </a:p>
              <a:p>
                <a:pPr marL="0" indent="0">
                  <a:buNone/>
                </a:pPr>
                <a:endParaRPr lang="en-US" altLang="en-US" sz="24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1050" t="-1067"/>
                </a:stretch>
              </a:blipFill>
            </p:spPr>
            <p:txBody>
              <a:bodyPr/>
              <a:lstStyle/>
              <a:p>
                <a:r>
                  <a:rPr lang="en-US">
                    <a:noFill/>
                  </a:rPr>
                  <a:t> </a:t>
                </a:r>
              </a:p>
            </p:txBody>
          </p:sp>
        </mc:Fallback>
      </mc:AlternateContent>
      <p:sp>
        <p:nvSpPr>
          <p:cNvPr id="7" name="Slide Number Placeholder 3">
            <a:extLst>
              <a:ext uri="{FF2B5EF4-FFF2-40B4-BE49-F238E27FC236}">
                <a16:creationId xmlns:a16="http://schemas.microsoft.com/office/drawing/2014/main" id="{CB6D84FC-2F68-487F-B204-8FBCCBFA4110}"/>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a:t>
            </a:fld>
            <a:endParaRPr lang="en-US" altLang="en-US" dirty="0"/>
          </a:p>
        </p:txBody>
      </p:sp>
    </p:spTree>
    <p:extLst>
      <p:ext uri="{BB962C8B-B14F-4D97-AF65-F5344CB8AC3E}">
        <p14:creationId xmlns:p14="http://schemas.microsoft.com/office/powerpoint/2010/main" val="91282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generated with very high confidence">
            <a:extLst>
              <a:ext uri="{FF2B5EF4-FFF2-40B4-BE49-F238E27FC236}">
                <a16:creationId xmlns:a16="http://schemas.microsoft.com/office/drawing/2014/main" id="{6F5FD66B-A9AB-43D0-B837-FB4BBC480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10860"/>
            <a:ext cx="4105779" cy="3079336"/>
          </a:xfrm>
          <a:prstGeom prst="rect">
            <a:avLst/>
          </a:prstGeom>
        </p:spPr>
      </p:pic>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the Performance of the Observers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altLang="en-US" sz="2000" dirty="0"/>
                  <a:t>Consider an unstable system,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m:t>
                                </m:r>
                                <m:r>
                                  <a:rPr lang="en-US" altLang="en-US" sz="1800" i="1">
                                    <a:latin typeface="Cambria Math" panose="02040503050406030204" pitchFamily="18" charset="0"/>
                                  </a:rPr>
                                  <m:t>3</m:t>
                                </m:r>
                              </m:e>
                              <m:e>
                                <m:r>
                                  <a:rPr lang="en-US" altLang="en-US" sz="1800" i="1">
                                    <a:latin typeface="Cambria Math" panose="02040503050406030204" pitchFamily="18" charset="0"/>
                                  </a:rPr>
                                  <m:t>4</m:t>
                                </m:r>
                              </m:e>
                            </m:mr>
                            <m:mr>
                              <m:e>
                                <m:r>
                                  <a:rPr lang="en-US" altLang="en-US" sz="1800" i="1">
                                    <a:latin typeface="Cambria Math" panose="02040503050406030204" pitchFamily="18" charset="0"/>
                                  </a:rPr>
                                  <m:t>2</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0</m:t>
                                </m:r>
                              </m:e>
                            </m:mr>
                            <m:mr>
                              <m:e>
                                <m:r>
                                  <a:rPr lang="en-US" altLang="en-US" sz="1800" i="1">
                                    <a:latin typeface="Cambria Math" panose="02040503050406030204" pitchFamily="18" charset="0"/>
                                  </a:rPr>
                                  <m:t>1</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−0.3</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1"/>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1</m:t>
                                </m:r>
                              </m:e>
                            </m:mr>
                            <m:mr>
                              <m:e>
                                <m:r>
                                  <a:rPr lang="en-US" altLang="en-US" sz="1800" i="1">
                                    <a:latin typeface="Cambria Math" panose="02040503050406030204" pitchFamily="18" charset="0"/>
                                  </a:rPr>
                                  <m:t>1</m:t>
                                </m:r>
                              </m:e>
                            </m:mr>
                          </m:m>
                        </m:e>
                      </m:d>
                      <m:r>
                        <a:rPr lang="en-US" altLang="en-US" sz="1800" i="1">
                          <a:latin typeface="Cambria Math" panose="02040503050406030204" pitchFamily="18" charset="0"/>
                        </a:rPr>
                        <m:t>𝑤</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  </m:t>
                      </m:r>
                      <m:r>
                        <a:rPr lang="en-US" altLang="en-US" sz="1800" i="1">
                          <a:latin typeface="Cambria Math" panose="02040503050406030204" pitchFamily="18" charset="0"/>
                        </a:rPr>
                        <m:t>𝑦</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7</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oMath>
                  </m:oMathPara>
                </a14:m>
                <a:endParaRPr lang="en-US" altLang="en-US" sz="18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3"/>
                <a:stretch>
                  <a:fillRect l="-630" t="-7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F0CA85-4683-461B-9602-C37B46EC741F}"/>
                  </a:ext>
                </a:extLst>
              </p:cNvPr>
              <p:cNvSpPr txBox="1"/>
              <p:nvPr/>
            </p:nvSpPr>
            <p:spPr>
              <a:xfrm>
                <a:off x="4105779" y="3232298"/>
                <a:ext cx="4783151" cy="1692771"/>
              </a:xfrm>
              <a:prstGeom prst="rect">
                <a:avLst/>
              </a:prstGeom>
              <a:noFill/>
            </p:spPr>
            <p:txBody>
              <a:bodyPr wrap="square" rtlCol="0">
                <a:spAutoFit/>
              </a:bodyPr>
              <a:lstStyle/>
              <a:p>
                <a:pPr>
                  <a:spcAft>
                    <a:spcPts val="1200"/>
                  </a:spcAft>
                </a:pPr>
                <a:r>
                  <a:rPr lang="en-US" u="sng" dirty="0"/>
                  <a:t>Using </a:t>
                </a:r>
                <a:r>
                  <a:rPr lang="en-US" u="sng" dirty="0" err="1"/>
                  <a:t>Fridman’s</a:t>
                </a:r>
                <a:r>
                  <a:rPr lang="en-US" u="sng" dirty="0"/>
                  <a:t> observer</a:t>
                </a:r>
              </a:p>
              <a:p>
                <a:pPr marL="342900" indent="-342900">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=0.349</m:t>
                    </m:r>
                  </m:oMath>
                </a14:m>
                <a:r>
                  <a:rPr lang="en-US" sz="2000" dirty="0"/>
                  <a:t>,</a:t>
                </a:r>
              </a:p>
              <a:p>
                <a:pPr marL="342900" indent="-342900">
                  <a:spcAft>
                    <a:spcPts val="1200"/>
                  </a:spcAft>
                  <a:buFont typeface="Arial" panose="020B0604020202020204" pitchFamily="34" charset="0"/>
                  <a:buChar char="•"/>
                </a:pPr>
                <a:r>
                  <a:rPr lang="en-US" sz="2000" dirty="0"/>
                  <a:t>Numerically calculated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m:t>
                        </m:r>
                      </m:sub>
                    </m:sSub>
                  </m:oMath>
                </a14:m>
                <a:r>
                  <a:rPr lang="en-US" sz="2000" dirty="0"/>
                  <a:t> gain = 0.1758 for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𝑠𝑖𝑛𝑐</m:t>
                    </m:r>
                    <m:r>
                      <a:rPr lang="en-US" sz="2000" b="0" i="1" smtClean="0">
                        <a:latin typeface="Cambria Math" panose="02040503050406030204" pitchFamily="18" charset="0"/>
                      </a:rPr>
                      <m:t>(5(</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rPr>
                      <m:t>))</m:t>
                    </m:r>
                  </m:oMath>
                </a14:m>
                <a:r>
                  <a:rPr lang="en-US" sz="2000" dirty="0"/>
                  <a:t>.</a:t>
                </a:r>
              </a:p>
            </p:txBody>
          </p:sp>
        </mc:Choice>
        <mc:Fallback xmlns="">
          <p:sp>
            <p:nvSpPr>
              <p:cNvPr id="7" name="TextBox 6">
                <a:extLst>
                  <a:ext uri="{FF2B5EF4-FFF2-40B4-BE49-F238E27FC236}">
                    <a16:creationId xmlns:a16="http://schemas.microsoft.com/office/drawing/2014/main" id="{84F0CA85-4683-461B-9602-C37B46EC741F}"/>
                  </a:ext>
                </a:extLst>
              </p:cNvPr>
              <p:cNvSpPr txBox="1">
                <a:spLocks noRot="1" noChangeAspect="1" noMove="1" noResize="1" noEditPoints="1" noAdjustHandles="1" noChangeArrowheads="1" noChangeShapeType="1" noTextEdit="1"/>
              </p:cNvSpPr>
              <p:nvPr/>
            </p:nvSpPr>
            <p:spPr>
              <a:xfrm>
                <a:off x="4105779" y="3232298"/>
                <a:ext cx="4783151" cy="1692771"/>
              </a:xfrm>
              <a:prstGeom prst="rect">
                <a:avLst/>
              </a:prstGeom>
              <a:blipFill>
                <a:blip r:embed="rId4"/>
                <a:stretch>
                  <a:fillRect l="-2041" t="-2878" r="-2296" b="-5396"/>
                </a:stretch>
              </a:blipFill>
            </p:spPr>
            <p:txBody>
              <a:bodyPr/>
              <a:lstStyle/>
              <a:p>
                <a:r>
                  <a:rPr lang="en-US">
                    <a:noFill/>
                  </a:rPr>
                  <a:t> </a:t>
                </a:r>
              </a:p>
            </p:txBody>
          </p:sp>
        </mc:Fallback>
      </mc:AlternateContent>
      <p:sp>
        <p:nvSpPr>
          <p:cNvPr id="9" name="Slide Number Placeholder 3">
            <a:extLst>
              <a:ext uri="{FF2B5EF4-FFF2-40B4-BE49-F238E27FC236}">
                <a16:creationId xmlns:a16="http://schemas.microsoft.com/office/drawing/2014/main" id="{AC0BDCEC-7C67-4B41-96A8-46539E5A4CCA}"/>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30</a:t>
            </a:fld>
            <a:endParaRPr lang="en-US" altLang="en-US" dirty="0"/>
          </a:p>
        </p:txBody>
      </p:sp>
    </p:spTree>
    <p:extLst>
      <p:ext uri="{BB962C8B-B14F-4D97-AF65-F5344CB8AC3E}">
        <p14:creationId xmlns:p14="http://schemas.microsoft.com/office/powerpoint/2010/main" val="3746436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the Performance of the Observers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altLang="en-US" sz="2000" dirty="0"/>
                  <a:t>Consider an unstable system,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m:t>
                                </m:r>
                                <m:r>
                                  <a:rPr lang="en-US" altLang="en-US" sz="1800" i="1">
                                    <a:latin typeface="Cambria Math" panose="02040503050406030204" pitchFamily="18" charset="0"/>
                                  </a:rPr>
                                  <m:t>3</m:t>
                                </m:r>
                              </m:e>
                              <m:e>
                                <m:r>
                                  <a:rPr lang="en-US" altLang="en-US" sz="1800" i="1">
                                    <a:latin typeface="Cambria Math" panose="02040503050406030204" pitchFamily="18" charset="0"/>
                                  </a:rPr>
                                  <m:t>4</m:t>
                                </m:r>
                              </m:e>
                            </m:mr>
                            <m:mr>
                              <m:e>
                                <m:r>
                                  <a:rPr lang="en-US" altLang="en-US" sz="1800" i="1">
                                    <a:latin typeface="Cambria Math" panose="02040503050406030204" pitchFamily="18" charset="0"/>
                                  </a:rPr>
                                  <m:t>2</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0</m:t>
                                </m:r>
                              </m:e>
                            </m:mr>
                            <m:mr>
                              <m:e>
                                <m:r>
                                  <a:rPr lang="en-US" altLang="en-US" sz="1800" i="1">
                                    <a:latin typeface="Cambria Math" panose="02040503050406030204" pitchFamily="18" charset="0"/>
                                  </a:rPr>
                                  <m:t>1</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−0.3</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1"/>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1</m:t>
                                </m:r>
                              </m:e>
                            </m:mr>
                            <m:mr>
                              <m:e>
                                <m:r>
                                  <a:rPr lang="en-US" altLang="en-US" sz="1800" i="1">
                                    <a:latin typeface="Cambria Math" panose="02040503050406030204" pitchFamily="18" charset="0"/>
                                  </a:rPr>
                                  <m:t>1</m:t>
                                </m:r>
                              </m:e>
                            </m:mr>
                          </m:m>
                        </m:e>
                      </m:d>
                      <m:r>
                        <a:rPr lang="en-US" altLang="en-US" sz="1800" i="1">
                          <a:latin typeface="Cambria Math" panose="02040503050406030204" pitchFamily="18" charset="0"/>
                        </a:rPr>
                        <m:t>𝑤</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  </m:t>
                      </m:r>
                      <m:r>
                        <a:rPr lang="en-US" altLang="en-US" sz="1800" i="1">
                          <a:latin typeface="Cambria Math" panose="02040503050406030204" pitchFamily="18" charset="0"/>
                        </a:rPr>
                        <m:t>𝑦</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7</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oMath>
                  </m:oMathPara>
                </a14:m>
                <a:endParaRPr lang="en-US" altLang="en-US" sz="18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799"/>
                </a:stretch>
              </a:blipFill>
            </p:spPr>
            <p:txBody>
              <a:bodyPr/>
              <a:lstStyle/>
              <a:p>
                <a:r>
                  <a:rPr lang="en-US">
                    <a:noFill/>
                  </a:rPr>
                  <a:t> </a:t>
                </a:r>
              </a:p>
            </p:txBody>
          </p:sp>
        </mc:Fallback>
      </mc:AlternateContent>
      <p:pic>
        <p:nvPicPr>
          <p:cNvPr id="6" name="Picture 5" descr="A close up of a map&#10;&#10;Description generated with very high confidence">
            <a:extLst>
              <a:ext uri="{FF2B5EF4-FFF2-40B4-BE49-F238E27FC236}">
                <a16:creationId xmlns:a16="http://schemas.microsoft.com/office/drawing/2014/main" id="{03DA7DC0-06D1-455B-9CB9-B34C1604F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05757"/>
            <a:ext cx="4105779" cy="307933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C336C-F47B-4975-B500-58769D8B64C5}"/>
                  </a:ext>
                </a:extLst>
              </p:cNvPr>
              <p:cNvSpPr txBox="1"/>
              <p:nvPr/>
            </p:nvSpPr>
            <p:spPr>
              <a:xfrm>
                <a:off x="4105779" y="3232298"/>
                <a:ext cx="4783151" cy="1692771"/>
              </a:xfrm>
              <a:prstGeom prst="rect">
                <a:avLst/>
              </a:prstGeom>
              <a:noFill/>
            </p:spPr>
            <p:txBody>
              <a:bodyPr wrap="square" rtlCol="0">
                <a:spAutoFit/>
              </a:bodyPr>
              <a:lstStyle/>
              <a:p>
                <a:pPr>
                  <a:spcAft>
                    <a:spcPts val="1200"/>
                  </a:spcAft>
                </a:pPr>
                <a:r>
                  <a:rPr lang="en-US" u="sng" dirty="0"/>
                  <a:t>Using our observer</a:t>
                </a:r>
              </a:p>
              <a:p>
                <a:pPr marL="342900" indent="-342900">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=0.0062</m:t>
                    </m:r>
                  </m:oMath>
                </a14:m>
                <a:r>
                  <a:rPr lang="en-US" sz="2000" dirty="0"/>
                  <a:t>,</a:t>
                </a:r>
              </a:p>
              <a:p>
                <a:pPr marL="342900" indent="-342900">
                  <a:spcAft>
                    <a:spcPts val="1200"/>
                  </a:spcAft>
                  <a:buFont typeface="Arial" panose="020B0604020202020204" pitchFamily="34" charset="0"/>
                  <a:buChar char="•"/>
                </a:pPr>
                <a:r>
                  <a:rPr lang="en-US" sz="2000" dirty="0"/>
                  <a:t>Numerically calculated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m:t>
                        </m:r>
                      </m:sub>
                    </m:sSub>
                  </m:oMath>
                </a14:m>
                <a:r>
                  <a:rPr lang="en-US" sz="2000" dirty="0"/>
                  <a:t> gain = 0.0026 for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𝑠𝑖𝑛𝑐</m:t>
                    </m:r>
                    <m:r>
                      <a:rPr lang="en-US" sz="2000" b="0" i="1" smtClean="0">
                        <a:latin typeface="Cambria Math" panose="02040503050406030204" pitchFamily="18" charset="0"/>
                      </a:rPr>
                      <m:t>(5(</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rPr>
                      <m:t>))</m:t>
                    </m:r>
                  </m:oMath>
                </a14:m>
                <a:r>
                  <a:rPr lang="en-US" sz="2000" dirty="0"/>
                  <a:t>.</a:t>
                </a:r>
              </a:p>
            </p:txBody>
          </p:sp>
        </mc:Choice>
        <mc:Fallback xmlns="">
          <p:sp>
            <p:nvSpPr>
              <p:cNvPr id="13" name="TextBox 12">
                <a:extLst>
                  <a:ext uri="{FF2B5EF4-FFF2-40B4-BE49-F238E27FC236}">
                    <a16:creationId xmlns:a16="http://schemas.microsoft.com/office/drawing/2014/main" id="{BC8C336C-F47B-4975-B500-58769D8B64C5}"/>
                  </a:ext>
                </a:extLst>
              </p:cNvPr>
              <p:cNvSpPr txBox="1">
                <a:spLocks noRot="1" noChangeAspect="1" noMove="1" noResize="1" noEditPoints="1" noAdjustHandles="1" noChangeArrowheads="1" noChangeShapeType="1" noTextEdit="1"/>
              </p:cNvSpPr>
              <p:nvPr/>
            </p:nvSpPr>
            <p:spPr>
              <a:xfrm>
                <a:off x="4105779" y="3232298"/>
                <a:ext cx="4783151" cy="1692771"/>
              </a:xfrm>
              <a:prstGeom prst="rect">
                <a:avLst/>
              </a:prstGeom>
              <a:blipFill>
                <a:blip r:embed="rId4"/>
                <a:stretch>
                  <a:fillRect l="-2041" t="-2878" r="-2296" b="-5396"/>
                </a:stretch>
              </a:blipFill>
            </p:spPr>
            <p:txBody>
              <a:bodyPr/>
              <a:lstStyle/>
              <a:p>
                <a:r>
                  <a:rPr lang="en-US">
                    <a:noFill/>
                  </a:rPr>
                  <a:t> </a:t>
                </a:r>
              </a:p>
            </p:txBody>
          </p:sp>
        </mc:Fallback>
      </mc:AlternateContent>
      <p:sp>
        <p:nvSpPr>
          <p:cNvPr id="8" name="Slide Number Placeholder 3">
            <a:extLst>
              <a:ext uri="{FF2B5EF4-FFF2-40B4-BE49-F238E27FC236}">
                <a16:creationId xmlns:a16="http://schemas.microsoft.com/office/drawing/2014/main" id="{6ED0AF0D-DBDD-47A0-A7C5-7E6B5846484F}"/>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31</a:t>
            </a:fld>
            <a:endParaRPr lang="en-US" altLang="en-US" dirty="0"/>
          </a:p>
        </p:txBody>
      </p:sp>
    </p:spTree>
    <p:extLst>
      <p:ext uri="{BB962C8B-B14F-4D97-AF65-F5344CB8AC3E}">
        <p14:creationId xmlns:p14="http://schemas.microsoft.com/office/powerpoint/2010/main" val="1298593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the Performance of the Observers</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647825"/>
                <a:ext cx="8706049" cy="4743349"/>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altLang="en-US" sz="2000" dirty="0"/>
                  <a:t>Consider an unstable system,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m:t>
                                </m:r>
                                <m:r>
                                  <a:rPr lang="en-US" altLang="en-US" sz="1800" i="1">
                                    <a:latin typeface="Cambria Math" panose="02040503050406030204" pitchFamily="18" charset="0"/>
                                  </a:rPr>
                                  <m:t>3</m:t>
                                </m:r>
                              </m:e>
                              <m:e>
                                <m:r>
                                  <a:rPr lang="en-US" altLang="en-US" sz="1800" i="1">
                                    <a:latin typeface="Cambria Math" panose="02040503050406030204" pitchFamily="18" charset="0"/>
                                  </a:rPr>
                                  <m:t>4</m:t>
                                </m:r>
                              </m:e>
                            </m:mr>
                            <m:mr>
                              <m:e>
                                <m:r>
                                  <a:rPr lang="en-US" altLang="en-US" sz="1800" i="1">
                                    <a:latin typeface="Cambria Math" panose="02040503050406030204" pitchFamily="18" charset="0"/>
                                  </a:rPr>
                                  <m:t>2</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0</m:t>
                                </m:r>
                              </m:e>
                            </m:mr>
                            <m:mr>
                              <m:e>
                                <m:r>
                                  <a:rPr lang="en-US" altLang="en-US" sz="1800" i="1">
                                    <a:latin typeface="Cambria Math" panose="02040503050406030204" pitchFamily="18" charset="0"/>
                                  </a:rPr>
                                  <m:t>1</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−0.3</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1"/>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1</m:t>
                                </m:r>
                              </m:e>
                            </m:mr>
                            <m:mr>
                              <m:e>
                                <m:r>
                                  <a:rPr lang="en-US" altLang="en-US" sz="1800" i="1">
                                    <a:latin typeface="Cambria Math" panose="02040503050406030204" pitchFamily="18" charset="0"/>
                                  </a:rPr>
                                  <m:t>1</m:t>
                                </m:r>
                              </m:e>
                            </m:mr>
                          </m:m>
                        </m:e>
                      </m:d>
                      <m:r>
                        <a:rPr lang="en-US" altLang="en-US" sz="1800" i="1">
                          <a:latin typeface="Cambria Math" panose="02040503050406030204" pitchFamily="18" charset="0"/>
                        </a:rPr>
                        <m:t>𝑤</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  </m:t>
                      </m:r>
                      <m:r>
                        <a:rPr lang="en-US" altLang="en-US" sz="1800" i="1">
                          <a:latin typeface="Cambria Math" panose="02040503050406030204" pitchFamily="18" charset="0"/>
                        </a:rPr>
                        <m:t>𝑦</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7</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oMath>
                  </m:oMathPara>
                </a14:m>
                <a:endParaRPr lang="en-US" altLang="en-US" sz="1800" dirty="0"/>
              </a:p>
              <a:p>
                <a:pPr marL="0" indent="0">
                  <a:spcBef>
                    <a:spcPts val="600"/>
                  </a:spcBef>
                  <a:spcAft>
                    <a:spcPts val="600"/>
                  </a:spcAft>
                  <a:buNone/>
                </a:pPr>
                <a:r>
                  <a:rPr lang="en-US" sz="2000" u="sng" dirty="0"/>
                  <a:t>Comparison of the state estimation errors</a:t>
                </a:r>
                <a:endParaRPr lang="en-US" altLang="en-US" sz="2000" u="sng" dirty="0"/>
              </a:p>
            </p:txBody>
          </p:sp>
        </mc:Choice>
        <mc:Fallback>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647825"/>
                <a:ext cx="8706049" cy="4743349"/>
              </a:xfrm>
              <a:prstGeom prst="rect">
                <a:avLst/>
              </a:prstGeom>
              <a:blipFill>
                <a:blip r:embed="rId2"/>
                <a:stretch>
                  <a:fillRect l="-770" t="-643"/>
                </a:stretch>
              </a:blipFill>
            </p:spPr>
            <p:txBody>
              <a:bodyPr/>
              <a:lstStyle/>
              <a:p>
                <a:r>
                  <a:rPr lang="en-US">
                    <a:noFill/>
                  </a:rPr>
                  <a:t> </a:t>
                </a:r>
              </a:p>
            </p:txBody>
          </p:sp>
        </mc:Fallback>
      </mc:AlternateContent>
      <p:sp>
        <p:nvSpPr>
          <p:cNvPr id="8" name="Slide Number Placeholder 3">
            <a:extLst>
              <a:ext uri="{FF2B5EF4-FFF2-40B4-BE49-F238E27FC236}">
                <a16:creationId xmlns:a16="http://schemas.microsoft.com/office/drawing/2014/main" id="{6ED0AF0D-DBDD-47A0-A7C5-7E6B5846484F}"/>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32</a:t>
            </a:fld>
            <a:endParaRPr lang="en-US" altLang="en-US" dirty="0"/>
          </a:p>
        </p:txBody>
      </p:sp>
      <p:pic>
        <p:nvPicPr>
          <p:cNvPr id="5" name="Picture 4" descr="A close up of a map&#10;&#10;Description generated with high confidence">
            <a:extLst>
              <a:ext uri="{FF2B5EF4-FFF2-40B4-BE49-F238E27FC236}">
                <a16:creationId xmlns:a16="http://schemas.microsoft.com/office/drawing/2014/main" id="{09092647-E0DD-4E20-AF1C-85105D7FF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822" y="3004190"/>
            <a:ext cx="4516356" cy="3387269"/>
          </a:xfrm>
          <a:prstGeom prst="rect">
            <a:avLst/>
          </a:prstGeom>
        </p:spPr>
      </p:pic>
    </p:spTree>
    <p:extLst>
      <p:ext uri="{BB962C8B-B14F-4D97-AF65-F5344CB8AC3E}">
        <p14:creationId xmlns:p14="http://schemas.microsoft.com/office/powerpoint/2010/main" val="76701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the Performance of the Observers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altLang="en-US" sz="2000" dirty="0"/>
                  <a:t>Consider an unstable system,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0</m:t>
                                </m:r>
                              </m:e>
                            </m:mr>
                            <m:mr>
                              <m:e>
                                <m:r>
                                  <a:rPr lang="en-US" altLang="en-US" sz="1800" i="1">
                                    <a:latin typeface="Cambria Math" panose="02040503050406030204" pitchFamily="18" charset="0"/>
                                  </a:rPr>
                                  <m:t>1</m:t>
                                </m:r>
                              </m:e>
                              <m:e>
                                <m:r>
                                  <a:rPr lang="en-US" altLang="en-US" sz="1800" i="1">
                                    <a:latin typeface="Cambria Math" panose="02040503050406030204" pitchFamily="18" charset="0"/>
                                  </a:rPr>
                                  <m:t>1</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m:t>
                                </m:r>
                                <m:f>
                                  <m:fPr>
                                    <m:ctrlPr>
                                      <a:rPr lang="en-US" altLang="en-US" sz="1800" i="1">
                                        <a:latin typeface="Cambria Math" panose="02040503050406030204" pitchFamily="18" charset="0"/>
                                      </a:rPr>
                                    </m:ctrlPr>
                                  </m:fPr>
                                  <m:num>
                                    <m:r>
                                      <a:rPr lang="en-US" altLang="en-US" sz="1800" i="1">
                                        <a:latin typeface="Cambria Math" panose="02040503050406030204" pitchFamily="18" charset="0"/>
                                        <a:ea typeface="Cambria Math" panose="02040503050406030204" pitchFamily="18" charset="0"/>
                                      </a:rPr>
                                      <m:t>𝜋</m:t>
                                    </m:r>
                                  </m:num>
                                  <m:den>
                                    <m:r>
                                      <a:rPr lang="en-US" altLang="en-US" sz="1800" i="1">
                                        <a:latin typeface="Cambria Math" panose="02040503050406030204" pitchFamily="18" charset="0"/>
                                      </a:rPr>
                                      <m:t>2</m:t>
                                    </m:r>
                                  </m:den>
                                </m:f>
                              </m:e>
                              <m:e>
                                <m:r>
                                  <a:rPr lang="en-US" altLang="en-US" sz="1800" i="1">
                                    <a:latin typeface="Cambria Math" panose="02040503050406030204" pitchFamily="18" charset="0"/>
                                  </a:rPr>
                                  <m:t>0</m:t>
                                </m:r>
                              </m:e>
                            </m:mr>
                            <m:mr>
                              <m:e>
                                <m:r>
                                  <a:rPr lang="en-US" altLang="en-US" sz="1800" i="1">
                                    <a:latin typeface="Cambria Math" panose="02040503050406030204" pitchFamily="18" charset="0"/>
                                  </a:rPr>
                                  <m:t>0</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−1</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1"/>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1</m:t>
                                </m:r>
                              </m:e>
                            </m:mr>
                            <m:mr>
                              <m:e>
                                <m:r>
                                  <a:rPr lang="en-US" altLang="en-US" sz="1800" i="1">
                                    <a:latin typeface="Cambria Math" panose="02040503050406030204" pitchFamily="18" charset="0"/>
                                  </a:rPr>
                                  <m:t>1</m:t>
                                </m:r>
                              </m:e>
                            </m:mr>
                          </m:m>
                        </m:e>
                      </m:d>
                      <m:r>
                        <a:rPr lang="en-US" altLang="en-US" sz="1800" i="1">
                          <a:latin typeface="Cambria Math" panose="02040503050406030204" pitchFamily="18" charset="0"/>
                        </a:rPr>
                        <m:t>𝑤</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  </m:t>
                      </m:r>
                      <m:r>
                        <a:rPr lang="en-US" altLang="en-US" sz="1800" i="1">
                          <a:latin typeface="Cambria Math" panose="02040503050406030204" pitchFamily="18" charset="0"/>
                        </a:rPr>
                        <m:t>𝑦</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1</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oMath>
                  </m:oMathPara>
                </a14:m>
                <a:endParaRPr lang="en-US" altLang="en-US" sz="18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7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632DE8-093C-4102-8430-841B44951BCB}"/>
                  </a:ext>
                </a:extLst>
              </p:cNvPr>
              <p:cNvSpPr txBox="1"/>
              <p:nvPr/>
            </p:nvSpPr>
            <p:spPr>
              <a:xfrm>
                <a:off x="4105779" y="3232298"/>
                <a:ext cx="4783151" cy="1692771"/>
              </a:xfrm>
              <a:prstGeom prst="rect">
                <a:avLst/>
              </a:prstGeom>
              <a:noFill/>
            </p:spPr>
            <p:txBody>
              <a:bodyPr wrap="square" rtlCol="0">
                <a:spAutoFit/>
              </a:bodyPr>
              <a:lstStyle/>
              <a:p>
                <a:pPr>
                  <a:spcAft>
                    <a:spcPts val="1200"/>
                  </a:spcAft>
                </a:pPr>
                <a:r>
                  <a:rPr lang="en-US" u="sng" dirty="0"/>
                  <a:t>Using </a:t>
                </a:r>
                <a:r>
                  <a:rPr lang="en-US" u="sng" dirty="0" err="1"/>
                  <a:t>Fattouh’s</a:t>
                </a:r>
                <a:r>
                  <a:rPr lang="en-US" u="sng" dirty="0"/>
                  <a:t> observer</a:t>
                </a:r>
              </a:p>
              <a:p>
                <a:pPr marL="342900" indent="-342900">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=1.8995</m:t>
                    </m:r>
                  </m:oMath>
                </a14:m>
                <a:r>
                  <a:rPr lang="en-US" sz="2000" dirty="0"/>
                  <a:t>,</a:t>
                </a:r>
              </a:p>
              <a:p>
                <a:pPr marL="342900" indent="-342900">
                  <a:spcAft>
                    <a:spcPts val="1200"/>
                  </a:spcAft>
                  <a:buFont typeface="Arial" panose="020B0604020202020204" pitchFamily="34" charset="0"/>
                  <a:buChar char="•"/>
                </a:pPr>
                <a:r>
                  <a:rPr lang="en-US" sz="2000" dirty="0"/>
                  <a:t>Numerically calculated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m:t>
                        </m:r>
                      </m:sub>
                    </m:sSub>
                  </m:oMath>
                </a14:m>
                <a:r>
                  <a:rPr lang="en-US" sz="2000" dirty="0"/>
                  <a:t> gain = 0.8092 for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𝑠𝑖𝑛𝑐</m:t>
                    </m:r>
                    <m:r>
                      <a:rPr lang="en-US" sz="2000" b="0" i="1" smtClean="0">
                        <a:latin typeface="Cambria Math" panose="02040503050406030204" pitchFamily="18" charset="0"/>
                      </a:rPr>
                      <m:t>(5(</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rPr>
                      <m:t>))</m:t>
                    </m:r>
                  </m:oMath>
                </a14:m>
                <a:r>
                  <a:rPr lang="en-US" sz="2000" dirty="0"/>
                  <a:t>.</a:t>
                </a:r>
              </a:p>
            </p:txBody>
          </p:sp>
        </mc:Choice>
        <mc:Fallback xmlns="">
          <p:sp>
            <p:nvSpPr>
              <p:cNvPr id="4" name="TextBox 3">
                <a:extLst>
                  <a:ext uri="{FF2B5EF4-FFF2-40B4-BE49-F238E27FC236}">
                    <a16:creationId xmlns:a16="http://schemas.microsoft.com/office/drawing/2014/main" id="{98632DE8-093C-4102-8430-841B44951BCB}"/>
                  </a:ext>
                </a:extLst>
              </p:cNvPr>
              <p:cNvSpPr txBox="1">
                <a:spLocks noRot="1" noChangeAspect="1" noMove="1" noResize="1" noEditPoints="1" noAdjustHandles="1" noChangeArrowheads="1" noChangeShapeType="1" noTextEdit="1"/>
              </p:cNvSpPr>
              <p:nvPr/>
            </p:nvSpPr>
            <p:spPr>
              <a:xfrm>
                <a:off x="4105779" y="3232298"/>
                <a:ext cx="4783151" cy="1692771"/>
              </a:xfrm>
              <a:prstGeom prst="rect">
                <a:avLst/>
              </a:prstGeom>
              <a:blipFill>
                <a:blip r:embed="rId3"/>
                <a:stretch>
                  <a:fillRect l="-2041" t="-2878" r="-2296" b="-5396"/>
                </a:stretch>
              </a:blipFill>
            </p:spPr>
            <p:txBody>
              <a:bodyPr/>
              <a:lstStyle/>
              <a:p>
                <a:r>
                  <a:rPr lang="en-US">
                    <a:noFill/>
                  </a:rPr>
                  <a:t> </a:t>
                </a:r>
              </a:p>
            </p:txBody>
          </p:sp>
        </mc:Fallback>
      </mc:AlternateContent>
      <p:pic>
        <p:nvPicPr>
          <p:cNvPr id="6" name="Picture 5" descr="A close up of a piece of paper&#10;&#10;Description generated with high confidence">
            <a:extLst>
              <a:ext uri="{FF2B5EF4-FFF2-40B4-BE49-F238E27FC236}">
                <a16:creationId xmlns:a16="http://schemas.microsoft.com/office/drawing/2014/main" id="{7E02B021-F69C-4329-9BFC-AE5F2B710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05757"/>
            <a:ext cx="4105778" cy="3079335"/>
          </a:xfrm>
          <a:prstGeom prst="rect">
            <a:avLst/>
          </a:prstGeom>
        </p:spPr>
      </p:pic>
      <p:sp>
        <p:nvSpPr>
          <p:cNvPr id="8" name="Slide Number Placeholder 3">
            <a:extLst>
              <a:ext uri="{FF2B5EF4-FFF2-40B4-BE49-F238E27FC236}">
                <a16:creationId xmlns:a16="http://schemas.microsoft.com/office/drawing/2014/main" id="{38DD4A33-0846-4CBA-B406-BE82F3F317C6}"/>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33</a:t>
            </a:fld>
            <a:endParaRPr lang="en-US" altLang="en-US" dirty="0"/>
          </a:p>
        </p:txBody>
      </p:sp>
    </p:spTree>
    <p:extLst>
      <p:ext uri="{BB962C8B-B14F-4D97-AF65-F5344CB8AC3E}">
        <p14:creationId xmlns:p14="http://schemas.microsoft.com/office/powerpoint/2010/main" val="2642278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the Performance of the Observers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altLang="en-US" sz="2000" dirty="0"/>
                  <a:t>Consider an unstable system,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altLang="en-US" sz="1800" i="1" smtClean="0">
                              <a:latin typeface="Cambria Math" panose="02040503050406030204" pitchFamily="18" charset="0"/>
                            </a:rPr>
                          </m:ctrlPr>
                        </m:accPr>
                        <m:e>
                          <m:r>
                            <a:rPr lang="en-US" altLang="en-US" sz="1800" b="0" i="1" smtClean="0">
                              <a:latin typeface="Cambria Math" panose="02040503050406030204" pitchFamily="18" charset="0"/>
                            </a:rPr>
                            <m:t>𝑥</m:t>
                          </m:r>
                        </m:e>
                      </m:acc>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2"/>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0</m:t>
                                </m:r>
                              </m:e>
                            </m:mr>
                            <m:mr>
                              <m:e>
                                <m:r>
                                  <a:rPr lang="en-US" altLang="en-US" sz="1800" b="0" i="1" smtClean="0">
                                    <a:latin typeface="Cambria Math" panose="02040503050406030204" pitchFamily="18" charset="0"/>
                                  </a:rPr>
                                  <m:t>1</m:t>
                                </m:r>
                              </m:e>
                              <m:e>
                                <m:r>
                                  <a:rPr lang="en-US" altLang="en-US" sz="1800" b="0" i="1" smtClean="0">
                                    <a:latin typeface="Cambria Math" panose="02040503050406030204" pitchFamily="18" charset="0"/>
                                  </a:rPr>
                                  <m:t>1</m:t>
                                </m:r>
                              </m:e>
                            </m:mr>
                          </m:m>
                        </m:e>
                      </m:d>
                      <m:r>
                        <a:rPr lang="en-US" altLang="en-US" sz="1800" b="0" i="1" smtClean="0">
                          <a:latin typeface="Cambria Math" panose="02040503050406030204" pitchFamily="18" charset="0"/>
                        </a:rPr>
                        <m:t>𝑥</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b="0" i="1" smtClean="0">
                                    <a:latin typeface="Cambria Math" panose="02040503050406030204" pitchFamily="18" charset="0"/>
                                  </a:rPr>
                                  <m:t>−</m:t>
                                </m:r>
                                <m:f>
                                  <m:fPr>
                                    <m:ctrlPr>
                                      <a:rPr lang="en-US" altLang="en-US" sz="1800" i="1" smtClean="0">
                                        <a:latin typeface="Cambria Math" panose="02040503050406030204" pitchFamily="18" charset="0"/>
                                      </a:rPr>
                                    </m:ctrlPr>
                                  </m:fPr>
                                  <m:num>
                                    <m:r>
                                      <a:rPr lang="en-US" altLang="en-US" sz="1800" i="1" smtClean="0">
                                        <a:latin typeface="Cambria Math" panose="02040503050406030204" pitchFamily="18" charset="0"/>
                                        <a:ea typeface="Cambria Math" panose="02040503050406030204" pitchFamily="18" charset="0"/>
                                      </a:rPr>
                                      <m:t>𝜋</m:t>
                                    </m:r>
                                  </m:num>
                                  <m:den>
                                    <m:r>
                                      <a:rPr lang="en-US" altLang="en-US" sz="1800" b="0" i="1" smtClean="0">
                                        <a:latin typeface="Cambria Math" panose="02040503050406030204" pitchFamily="18" charset="0"/>
                                      </a:rPr>
                                      <m:t>2</m:t>
                                    </m:r>
                                  </m:den>
                                </m:f>
                              </m:e>
                              <m:e>
                                <m:r>
                                  <a:rPr lang="en-US" altLang="en-US" sz="1800" b="0" i="1" smtClean="0">
                                    <a:latin typeface="Cambria Math" panose="02040503050406030204" pitchFamily="18" charset="0"/>
                                  </a:rPr>
                                  <m:t>0</m:t>
                                </m:r>
                              </m:e>
                            </m:mr>
                            <m:mr>
                              <m:e>
                                <m: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b="0" i="1" smtClean="0">
                              <a:latin typeface="Cambria Math" panose="02040503050406030204" pitchFamily="18" charset="0"/>
                            </a:rPr>
                            <m:t>−1</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1"/>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1</m:t>
                                </m:r>
                              </m:e>
                            </m:mr>
                            <m:mr>
                              <m:e>
                                <m:r>
                                  <a:rPr lang="en-US" altLang="en-US" sz="1800" b="0" i="1" smtClean="0">
                                    <a:latin typeface="Cambria Math" panose="02040503050406030204" pitchFamily="18" charset="0"/>
                                  </a:rPr>
                                  <m:t>1</m:t>
                                </m:r>
                              </m:e>
                            </m:mr>
                          </m:m>
                        </m:e>
                      </m:d>
                      <m:r>
                        <a:rPr lang="en-US" altLang="en-US" sz="1800" b="0" i="1" smtClean="0">
                          <a:latin typeface="Cambria Math" panose="02040503050406030204" pitchFamily="18" charset="0"/>
                        </a:rPr>
                        <m:t>𝑤</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  </m:t>
                      </m:r>
                      <m:r>
                        <a:rPr lang="en-US" altLang="en-US" sz="1800" b="0" i="1" smtClean="0">
                          <a:latin typeface="Cambria Math" panose="02040503050406030204" pitchFamily="18" charset="0"/>
                        </a:rPr>
                        <m:t>𝑦</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2"/>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1</m:t>
                                </m:r>
                              </m:e>
                            </m:mr>
                          </m:m>
                        </m:e>
                      </m:d>
                      <m:r>
                        <a:rPr lang="en-US" altLang="en-US" sz="1800" b="0" i="1" smtClean="0">
                          <a:latin typeface="Cambria Math" panose="02040503050406030204" pitchFamily="18" charset="0"/>
                        </a:rPr>
                        <m:t>𝑥</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oMath>
                  </m:oMathPara>
                </a14:m>
                <a:endParaRPr lang="en-US" altLang="en-US" sz="18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7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C336C-F47B-4975-B500-58769D8B64C5}"/>
                  </a:ext>
                </a:extLst>
              </p:cNvPr>
              <p:cNvSpPr txBox="1"/>
              <p:nvPr/>
            </p:nvSpPr>
            <p:spPr>
              <a:xfrm>
                <a:off x="4105779" y="3232298"/>
                <a:ext cx="4783151" cy="1692771"/>
              </a:xfrm>
              <a:prstGeom prst="rect">
                <a:avLst/>
              </a:prstGeom>
              <a:noFill/>
            </p:spPr>
            <p:txBody>
              <a:bodyPr wrap="square" rtlCol="0">
                <a:spAutoFit/>
              </a:bodyPr>
              <a:lstStyle/>
              <a:p>
                <a:pPr>
                  <a:spcAft>
                    <a:spcPts val="1200"/>
                  </a:spcAft>
                </a:pPr>
                <a:r>
                  <a:rPr lang="en-US" u="sng" dirty="0"/>
                  <a:t>Using our observer</a:t>
                </a:r>
              </a:p>
              <a:p>
                <a:pPr marL="342900" indent="-342900">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=0.003</m:t>
                    </m:r>
                  </m:oMath>
                </a14:m>
                <a:r>
                  <a:rPr lang="en-US" sz="2000" dirty="0"/>
                  <a:t>,</a:t>
                </a:r>
              </a:p>
              <a:p>
                <a:pPr marL="342900" indent="-342900">
                  <a:spcAft>
                    <a:spcPts val="1200"/>
                  </a:spcAft>
                  <a:buFont typeface="Arial" panose="020B0604020202020204" pitchFamily="34" charset="0"/>
                  <a:buChar char="•"/>
                </a:pPr>
                <a:r>
                  <a:rPr lang="en-US" sz="2000" dirty="0"/>
                  <a:t>Numerically calculated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m:t>
                        </m:r>
                      </m:sub>
                    </m:sSub>
                  </m:oMath>
                </a14:m>
                <a:r>
                  <a:rPr lang="en-US" sz="2000" dirty="0"/>
                  <a:t> gain = 0.000971 for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𝑠𝑖𝑛𝑐</m:t>
                    </m:r>
                    <m:r>
                      <a:rPr lang="en-US" sz="2000" b="0" i="1" smtClean="0">
                        <a:latin typeface="Cambria Math" panose="02040503050406030204" pitchFamily="18" charset="0"/>
                      </a:rPr>
                      <m:t>(5(</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rPr>
                      <m:t>))</m:t>
                    </m:r>
                  </m:oMath>
                </a14:m>
                <a:r>
                  <a:rPr lang="en-US" sz="2000" dirty="0"/>
                  <a:t>.</a:t>
                </a:r>
              </a:p>
            </p:txBody>
          </p:sp>
        </mc:Choice>
        <mc:Fallback xmlns="">
          <p:sp>
            <p:nvSpPr>
              <p:cNvPr id="13" name="TextBox 12">
                <a:extLst>
                  <a:ext uri="{FF2B5EF4-FFF2-40B4-BE49-F238E27FC236}">
                    <a16:creationId xmlns:a16="http://schemas.microsoft.com/office/drawing/2014/main" id="{BC8C336C-F47B-4975-B500-58769D8B64C5}"/>
                  </a:ext>
                </a:extLst>
              </p:cNvPr>
              <p:cNvSpPr txBox="1">
                <a:spLocks noRot="1" noChangeAspect="1" noMove="1" noResize="1" noEditPoints="1" noAdjustHandles="1" noChangeArrowheads="1" noChangeShapeType="1" noTextEdit="1"/>
              </p:cNvSpPr>
              <p:nvPr/>
            </p:nvSpPr>
            <p:spPr>
              <a:xfrm>
                <a:off x="4105779" y="3232298"/>
                <a:ext cx="4783151" cy="1692771"/>
              </a:xfrm>
              <a:prstGeom prst="rect">
                <a:avLst/>
              </a:prstGeom>
              <a:blipFill>
                <a:blip r:embed="rId3"/>
                <a:stretch>
                  <a:fillRect l="-2041" t="-2878" b="-5396"/>
                </a:stretch>
              </a:blipFill>
            </p:spPr>
            <p:txBody>
              <a:bodyPr/>
              <a:lstStyle/>
              <a:p>
                <a:r>
                  <a:rPr lang="en-US">
                    <a:noFill/>
                  </a:rPr>
                  <a:t> </a:t>
                </a:r>
              </a:p>
            </p:txBody>
          </p:sp>
        </mc:Fallback>
      </mc:AlternateContent>
      <p:pic>
        <p:nvPicPr>
          <p:cNvPr id="10" name="Picture 9" descr="A close up of a mans face&#10;&#10;Description generated with high confidence">
            <a:extLst>
              <a:ext uri="{FF2B5EF4-FFF2-40B4-BE49-F238E27FC236}">
                <a16:creationId xmlns:a16="http://schemas.microsoft.com/office/drawing/2014/main" id="{B18E52DE-6E08-462D-9788-4503F2541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05759"/>
            <a:ext cx="4105777" cy="3079334"/>
          </a:xfrm>
          <a:prstGeom prst="rect">
            <a:avLst/>
          </a:prstGeom>
        </p:spPr>
      </p:pic>
      <p:sp>
        <p:nvSpPr>
          <p:cNvPr id="8" name="Slide Number Placeholder 3">
            <a:extLst>
              <a:ext uri="{FF2B5EF4-FFF2-40B4-BE49-F238E27FC236}">
                <a16:creationId xmlns:a16="http://schemas.microsoft.com/office/drawing/2014/main" id="{7388D0E5-8BF1-4D7D-99CE-B0BB914559E6}"/>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34</a:t>
            </a:fld>
            <a:endParaRPr lang="en-US" altLang="en-US" dirty="0"/>
          </a:p>
        </p:txBody>
      </p:sp>
    </p:spTree>
    <p:extLst>
      <p:ext uri="{BB962C8B-B14F-4D97-AF65-F5344CB8AC3E}">
        <p14:creationId xmlns:p14="http://schemas.microsoft.com/office/powerpoint/2010/main" val="2724025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the Performance of the Observers</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altLang="en-US" sz="2000" dirty="0"/>
                  <a:t>Consider a stable system,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altLang="en-US" sz="1800" i="1" smtClean="0">
                              <a:latin typeface="Cambria Math" panose="02040503050406030204" pitchFamily="18" charset="0"/>
                            </a:rPr>
                          </m:ctrlPr>
                        </m:accPr>
                        <m:e>
                          <m:r>
                            <a:rPr lang="en-US" altLang="en-US" sz="1800" b="0" i="1" smtClean="0">
                              <a:latin typeface="Cambria Math" panose="02040503050406030204" pitchFamily="18" charset="0"/>
                            </a:rPr>
                            <m:t>𝑥</m:t>
                          </m:r>
                        </m:e>
                      </m:acc>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2"/>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1</m:t>
                                </m:r>
                              </m:e>
                            </m:mr>
                            <m:mr>
                              <m:e>
                                <m:r>
                                  <a:rPr lang="en-US" altLang="en-US" sz="1800" b="0" i="1" smtClean="0">
                                    <a:latin typeface="Cambria Math" panose="02040503050406030204" pitchFamily="18" charset="0"/>
                                  </a:rPr>
                                  <m:t>−2</m:t>
                                </m:r>
                              </m:e>
                              <m:e>
                                <m:r>
                                  <a:rPr lang="en-US" altLang="en-US" sz="1800" b="0" i="1" smtClean="0">
                                    <a:latin typeface="Cambria Math" panose="02040503050406030204" pitchFamily="18" charset="0"/>
                                  </a:rPr>
                                  <m:t>−3</m:t>
                                </m:r>
                              </m:e>
                            </m:mr>
                          </m:m>
                        </m:e>
                      </m:d>
                      <m:r>
                        <a:rPr lang="en-US" altLang="en-US" sz="1800" b="0" i="1" smtClean="0">
                          <a:latin typeface="Cambria Math" panose="02040503050406030204" pitchFamily="18" charset="0"/>
                        </a:rPr>
                        <m:t>𝑥</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0.1</m:t>
                                </m:r>
                              </m:e>
                            </m:mr>
                            <m:mr>
                              <m:e>
                                <m:r>
                                  <a:rPr lang="en-US" altLang="en-US" sz="1800" b="0" i="1" smtClean="0">
                                    <a:latin typeface="Cambria Math" panose="02040503050406030204" pitchFamily="18" charset="0"/>
                                  </a:rPr>
                                  <m:t>−0.2</m:t>
                                </m:r>
                              </m:e>
                              <m:e>
                                <m:r>
                                  <a:rPr lang="en-US" altLang="en-US" sz="1800" b="0" i="1" smtClean="0">
                                    <a:latin typeface="Cambria Math" panose="02040503050406030204" pitchFamily="18" charset="0"/>
                                  </a:rPr>
                                  <m:t>−0.3</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b="0" i="1" smtClean="0">
                              <a:latin typeface="Cambria Math" panose="02040503050406030204" pitchFamily="18" charset="0"/>
                            </a:rPr>
                            <m:t>−1</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1"/>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1</m:t>
                                </m:r>
                              </m:e>
                            </m:mr>
                            <m:mr>
                              <m:e>
                                <m:r>
                                  <a:rPr lang="en-US" altLang="en-US" sz="1800" b="0" i="1" smtClean="0">
                                    <a:latin typeface="Cambria Math" panose="02040503050406030204" pitchFamily="18" charset="0"/>
                                  </a:rPr>
                                  <m:t>1</m:t>
                                </m:r>
                              </m:e>
                            </m:mr>
                          </m:m>
                        </m:e>
                      </m:d>
                      <m:r>
                        <a:rPr lang="en-US" altLang="en-US" sz="1800" b="0" i="1" smtClean="0">
                          <a:latin typeface="Cambria Math" panose="02040503050406030204" pitchFamily="18" charset="0"/>
                        </a:rPr>
                        <m:t>𝑤</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  </m:t>
                      </m:r>
                      <m:r>
                        <a:rPr lang="en-US" altLang="en-US" sz="1800" b="0" i="1" smtClean="0">
                          <a:latin typeface="Cambria Math" panose="02040503050406030204" pitchFamily="18" charset="0"/>
                        </a:rPr>
                        <m:t>𝑦</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d>
                        <m:dPr>
                          <m:begChr m:val="["/>
                          <m:endChr m:val="]"/>
                          <m:ctrlPr>
                            <a:rPr lang="en-US" altLang="en-US" sz="1800" b="0" i="1" smtClean="0">
                              <a:latin typeface="Cambria Math" panose="02040503050406030204" pitchFamily="18" charset="0"/>
                            </a:rPr>
                          </m:ctrlPr>
                        </m:dPr>
                        <m:e>
                          <m:m>
                            <m:mPr>
                              <m:mcs>
                                <m:mc>
                                  <m:mcPr>
                                    <m:count m:val="2"/>
                                    <m:mcJc m:val="center"/>
                                  </m:mcPr>
                                </m:mc>
                              </m:mcs>
                              <m:ctrlPr>
                                <a:rPr lang="en-US" altLang="en-US" sz="1800" b="0" i="1" smtClean="0">
                                  <a:latin typeface="Cambria Math" panose="02040503050406030204" pitchFamily="18" charset="0"/>
                                </a:rPr>
                              </m:ctrlPr>
                            </m:mPr>
                            <m:mr>
                              <m:e>
                                <m:r>
                                  <m:rPr>
                                    <m:brk m:alnAt="7"/>
                                  </m:rP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1</m:t>
                                </m:r>
                              </m:e>
                            </m:mr>
                          </m:m>
                        </m:e>
                      </m:d>
                      <m:r>
                        <a:rPr lang="en-US" altLang="en-US" sz="1800" b="0" i="1" smtClean="0">
                          <a:latin typeface="Cambria Math" panose="02040503050406030204" pitchFamily="18" charset="0"/>
                        </a:rPr>
                        <m:t>𝑥</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r>
                        <a:rPr lang="en-US" altLang="en-US" sz="1800" b="0" i="1" smtClean="0">
                          <a:latin typeface="Cambria Math" panose="02040503050406030204" pitchFamily="18" charset="0"/>
                        </a:rPr>
                        <m:t>.</m:t>
                      </m:r>
                    </m:oMath>
                  </m:oMathPara>
                </a14:m>
                <a:endParaRPr lang="en-US" altLang="en-US" sz="1800" dirty="0"/>
              </a:p>
            </p:txBody>
          </p:sp>
        </mc:Choice>
        <mc:Fallback>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7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8632DE8-093C-4102-8430-841B44951BCB}"/>
                  </a:ext>
                </a:extLst>
              </p:cNvPr>
              <p:cNvSpPr txBox="1"/>
              <p:nvPr/>
            </p:nvSpPr>
            <p:spPr>
              <a:xfrm>
                <a:off x="4105779" y="3232298"/>
                <a:ext cx="4783151" cy="1692771"/>
              </a:xfrm>
              <a:prstGeom prst="rect">
                <a:avLst/>
              </a:prstGeom>
              <a:noFill/>
            </p:spPr>
            <p:txBody>
              <a:bodyPr wrap="square" rtlCol="0">
                <a:spAutoFit/>
              </a:bodyPr>
              <a:lstStyle/>
              <a:p>
                <a:pPr>
                  <a:spcAft>
                    <a:spcPts val="1200"/>
                  </a:spcAft>
                </a:pPr>
                <a:r>
                  <a:rPr lang="en-US" u="sng" dirty="0"/>
                  <a:t>Using </a:t>
                </a:r>
                <a:r>
                  <a:rPr lang="en-US" u="sng" dirty="0" err="1"/>
                  <a:t>Briat’s</a:t>
                </a:r>
                <a:r>
                  <a:rPr lang="en-US" u="sng" dirty="0"/>
                  <a:t> observer</a:t>
                </a:r>
              </a:p>
              <a:p>
                <a:pPr marL="342900" indent="-342900">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2235</m:t>
                    </m:r>
                  </m:oMath>
                </a14:m>
                <a:r>
                  <a:rPr lang="en-US" sz="2000" dirty="0"/>
                  <a:t>,</a:t>
                </a:r>
              </a:p>
              <a:p>
                <a:pPr marL="342900" indent="-342900">
                  <a:spcAft>
                    <a:spcPts val="1200"/>
                  </a:spcAft>
                  <a:buFont typeface="Arial" panose="020B0604020202020204" pitchFamily="34" charset="0"/>
                  <a:buChar char="•"/>
                </a:pPr>
                <a:r>
                  <a:rPr lang="en-US" sz="2000" dirty="0"/>
                  <a:t>Numerically calculated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m:t>
                        </m:r>
                      </m:sub>
                    </m:sSub>
                  </m:oMath>
                </a14:m>
                <a:r>
                  <a:rPr lang="en-US" sz="2000" dirty="0"/>
                  <a:t> gain = 0.145 for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𝑠𝑖𝑛𝑐</m:t>
                    </m:r>
                    <m:r>
                      <a:rPr lang="en-US" sz="2000" b="0" i="1" smtClean="0">
                        <a:latin typeface="Cambria Math" panose="02040503050406030204" pitchFamily="18" charset="0"/>
                      </a:rPr>
                      <m:t>(5(</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rPr>
                      <m:t>))</m:t>
                    </m:r>
                  </m:oMath>
                </a14:m>
                <a:r>
                  <a:rPr lang="en-US" sz="2000" dirty="0"/>
                  <a:t>.</a:t>
                </a:r>
              </a:p>
            </p:txBody>
          </p:sp>
        </mc:Choice>
        <mc:Fallback>
          <p:sp>
            <p:nvSpPr>
              <p:cNvPr id="4" name="TextBox 3">
                <a:extLst>
                  <a:ext uri="{FF2B5EF4-FFF2-40B4-BE49-F238E27FC236}">
                    <a16:creationId xmlns:a16="http://schemas.microsoft.com/office/drawing/2014/main" id="{98632DE8-093C-4102-8430-841B44951BCB}"/>
                  </a:ext>
                </a:extLst>
              </p:cNvPr>
              <p:cNvSpPr txBox="1">
                <a:spLocks noRot="1" noChangeAspect="1" noMove="1" noResize="1" noEditPoints="1" noAdjustHandles="1" noChangeArrowheads="1" noChangeShapeType="1" noTextEdit="1"/>
              </p:cNvSpPr>
              <p:nvPr/>
            </p:nvSpPr>
            <p:spPr>
              <a:xfrm>
                <a:off x="4105779" y="3232298"/>
                <a:ext cx="4783151" cy="1692771"/>
              </a:xfrm>
              <a:prstGeom prst="rect">
                <a:avLst/>
              </a:prstGeom>
              <a:blipFill>
                <a:blip r:embed="rId3"/>
                <a:stretch>
                  <a:fillRect l="-2041" t="-2878" b="-5396"/>
                </a:stretch>
              </a:blipFill>
            </p:spPr>
            <p:txBody>
              <a:bodyPr/>
              <a:lstStyle/>
              <a:p>
                <a:r>
                  <a:rPr lang="en-US">
                    <a:noFill/>
                  </a:rPr>
                  <a:t> </a:t>
                </a:r>
              </a:p>
            </p:txBody>
          </p:sp>
        </mc:Fallback>
      </mc:AlternateContent>
      <p:pic>
        <p:nvPicPr>
          <p:cNvPr id="6" name="Picture 5" descr="A close up of a piece of paper&#10;&#10;Description generated with high confidence">
            <a:extLst>
              <a:ext uri="{FF2B5EF4-FFF2-40B4-BE49-F238E27FC236}">
                <a16:creationId xmlns:a16="http://schemas.microsoft.com/office/drawing/2014/main" id="{59FE9E14-8291-44A9-A6E9-EC54EA896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01538"/>
            <a:ext cx="4105778" cy="3079335"/>
          </a:xfrm>
          <a:prstGeom prst="rect">
            <a:avLst/>
          </a:prstGeom>
        </p:spPr>
      </p:pic>
      <p:sp>
        <p:nvSpPr>
          <p:cNvPr id="8" name="Slide Number Placeholder 3">
            <a:extLst>
              <a:ext uri="{FF2B5EF4-FFF2-40B4-BE49-F238E27FC236}">
                <a16:creationId xmlns:a16="http://schemas.microsoft.com/office/drawing/2014/main" id="{E90BC04F-D53C-4035-A4AA-8E0965B638A2}"/>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35</a:t>
            </a:fld>
            <a:endParaRPr lang="en-US" altLang="en-US" dirty="0"/>
          </a:p>
        </p:txBody>
      </p:sp>
    </p:spTree>
    <p:extLst>
      <p:ext uri="{BB962C8B-B14F-4D97-AF65-F5344CB8AC3E}">
        <p14:creationId xmlns:p14="http://schemas.microsoft.com/office/powerpoint/2010/main" val="126759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the Performance of the Observers</a:t>
            </a:r>
          </a:p>
        </p:txBody>
      </p:sp>
      <mc:AlternateContent xmlns:mc="http://schemas.openxmlformats.org/markup-compatibility/2006">
        <mc:Choice xmlns:a14="http://schemas.microsoft.com/office/drawing/2010/main"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pPr>
                <a:r>
                  <a:rPr lang="en-US" altLang="en-US" sz="2000" dirty="0"/>
                  <a:t>Consider a stable system,</a:t>
                </a:r>
              </a:p>
              <a:p>
                <a:pPr marL="0" indent="0" algn="ctr">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1</m:t>
                                </m:r>
                              </m:e>
                            </m:mr>
                            <m:mr>
                              <m:e>
                                <m:r>
                                  <a:rPr lang="en-US" altLang="en-US" sz="1800" i="1">
                                    <a:latin typeface="Cambria Math" panose="02040503050406030204" pitchFamily="18" charset="0"/>
                                  </a:rPr>
                                  <m:t>−2</m:t>
                                </m:r>
                              </m:e>
                              <m:e>
                                <m:r>
                                  <a:rPr lang="en-US" altLang="en-US" sz="1800" i="1">
                                    <a:latin typeface="Cambria Math" panose="02040503050406030204" pitchFamily="18" charset="0"/>
                                  </a:rPr>
                                  <m:t>−3</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0.1</m:t>
                                </m:r>
                              </m:e>
                            </m:mr>
                            <m:mr>
                              <m:e>
                                <m:r>
                                  <a:rPr lang="en-US" altLang="en-US" sz="1800" i="1">
                                    <a:latin typeface="Cambria Math" panose="02040503050406030204" pitchFamily="18" charset="0"/>
                                  </a:rPr>
                                  <m:t>−0.2</m:t>
                                </m:r>
                              </m:e>
                              <m:e>
                                <m:r>
                                  <a:rPr lang="en-US" altLang="en-US" sz="1800" i="1">
                                    <a:latin typeface="Cambria Math" panose="02040503050406030204" pitchFamily="18" charset="0"/>
                                  </a:rPr>
                                  <m:t>−0.3</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−1</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1"/>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1</m:t>
                                </m:r>
                              </m:e>
                            </m:mr>
                            <m:mr>
                              <m:e>
                                <m:r>
                                  <a:rPr lang="en-US" altLang="en-US" sz="1800" i="1">
                                    <a:latin typeface="Cambria Math" panose="02040503050406030204" pitchFamily="18" charset="0"/>
                                  </a:rPr>
                                  <m:t>1</m:t>
                                </m:r>
                              </m:e>
                            </m:mr>
                          </m:m>
                        </m:e>
                      </m:d>
                      <m:r>
                        <a:rPr lang="en-US" altLang="en-US" sz="1800" i="1">
                          <a:latin typeface="Cambria Math" panose="02040503050406030204" pitchFamily="18" charset="0"/>
                        </a:rPr>
                        <m:t>𝑤</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  </m:t>
                      </m:r>
                      <m:r>
                        <a:rPr lang="en-US" altLang="en-US" sz="1800" i="1">
                          <a:latin typeface="Cambria Math" panose="02040503050406030204" pitchFamily="18" charset="0"/>
                        </a:rPr>
                        <m:t>𝑦</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smtClean="0">
                                  <a:latin typeface="Cambria Math" panose="02040503050406030204" pitchFamily="18" charset="0"/>
                                </a:rPr>
                              </m:ctrlPr>
                            </m:mPr>
                            <m:mr>
                              <m:e>
                                <m:r>
                                  <m:rPr>
                                    <m:brk m:alnAt="7"/>
                                  </m:rPr>
                                  <a:rPr lang="en-US" altLang="en-US" sz="1800" b="0" i="1" smtClean="0">
                                    <a:latin typeface="Cambria Math" panose="02040503050406030204" pitchFamily="18" charset="0"/>
                                  </a:rPr>
                                  <m:t>0</m:t>
                                </m:r>
                              </m:e>
                              <m:e>
                                <m:r>
                                  <a:rPr lang="en-US" altLang="en-US" sz="1800" b="0" i="1" smtClean="0">
                                    <a:latin typeface="Cambria Math" panose="02040503050406030204" pitchFamily="18" charset="0"/>
                                  </a:rPr>
                                  <m:t>1</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oMath>
                  </m:oMathPara>
                </a14:m>
                <a:endParaRPr lang="en-US" altLang="en-US" sz="1800" dirty="0"/>
              </a:p>
            </p:txBody>
          </p:sp>
        </mc:Choice>
        <mc:Fallback>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2"/>
                <a:stretch>
                  <a:fillRect l="-630" t="-7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4F0CA85-4683-461B-9602-C37B46EC741F}"/>
                  </a:ext>
                </a:extLst>
              </p:cNvPr>
              <p:cNvSpPr txBox="1"/>
              <p:nvPr/>
            </p:nvSpPr>
            <p:spPr>
              <a:xfrm>
                <a:off x="4105779" y="3232298"/>
                <a:ext cx="4783151" cy="1692771"/>
              </a:xfrm>
              <a:prstGeom prst="rect">
                <a:avLst/>
              </a:prstGeom>
              <a:noFill/>
            </p:spPr>
            <p:txBody>
              <a:bodyPr wrap="square" rtlCol="0">
                <a:spAutoFit/>
              </a:bodyPr>
              <a:lstStyle/>
              <a:p>
                <a:pPr>
                  <a:spcAft>
                    <a:spcPts val="1200"/>
                  </a:spcAft>
                </a:pPr>
                <a:r>
                  <a:rPr lang="en-US" u="sng" dirty="0"/>
                  <a:t>Using our observer</a:t>
                </a:r>
              </a:p>
              <a:p>
                <a:pPr marL="342900" indent="-342900">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125</m:t>
                    </m:r>
                  </m:oMath>
                </a14:m>
                <a:r>
                  <a:rPr lang="en-US" sz="2000" dirty="0"/>
                  <a:t>,</a:t>
                </a:r>
              </a:p>
              <a:p>
                <a:pPr marL="342900" indent="-342900">
                  <a:spcAft>
                    <a:spcPts val="1200"/>
                  </a:spcAft>
                  <a:buFont typeface="Arial" panose="020B0604020202020204" pitchFamily="34" charset="0"/>
                  <a:buChar char="•"/>
                </a:pPr>
                <a:r>
                  <a:rPr lang="en-US" sz="2000" dirty="0"/>
                  <a:t>Numerically calculated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m:t>
                        </m:r>
                      </m:sub>
                    </m:sSub>
                  </m:oMath>
                </a14:m>
                <a:r>
                  <a:rPr lang="en-US" sz="2000" dirty="0"/>
                  <a:t> gain = 0.0955 for </a:t>
                </a:r>
                <a14:m>
                  <m:oMath xmlns:m="http://schemas.openxmlformats.org/officeDocument/2006/math">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=10</m:t>
                    </m:r>
                    <m:r>
                      <a:rPr lang="en-US" sz="2000" b="0" i="1" smtClean="0">
                        <a:latin typeface="Cambria Math" panose="02040503050406030204" pitchFamily="18" charset="0"/>
                      </a:rPr>
                      <m:t>𝑠𝑖𝑛𝑐</m:t>
                    </m:r>
                    <m:r>
                      <a:rPr lang="en-US" sz="2000" b="0" i="1" smtClean="0">
                        <a:latin typeface="Cambria Math" panose="02040503050406030204" pitchFamily="18" charset="0"/>
                      </a:rPr>
                      <m:t>(5(</m:t>
                    </m:r>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rPr>
                      <m:t>))</m:t>
                    </m:r>
                  </m:oMath>
                </a14:m>
                <a:r>
                  <a:rPr lang="en-US" sz="2000" dirty="0"/>
                  <a:t>.</a:t>
                </a:r>
              </a:p>
            </p:txBody>
          </p:sp>
        </mc:Choice>
        <mc:Fallback>
          <p:sp>
            <p:nvSpPr>
              <p:cNvPr id="7" name="TextBox 6">
                <a:extLst>
                  <a:ext uri="{FF2B5EF4-FFF2-40B4-BE49-F238E27FC236}">
                    <a16:creationId xmlns:a16="http://schemas.microsoft.com/office/drawing/2014/main" id="{84F0CA85-4683-461B-9602-C37B46EC741F}"/>
                  </a:ext>
                </a:extLst>
              </p:cNvPr>
              <p:cNvSpPr txBox="1">
                <a:spLocks noRot="1" noChangeAspect="1" noMove="1" noResize="1" noEditPoints="1" noAdjustHandles="1" noChangeArrowheads="1" noChangeShapeType="1" noTextEdit="1"/>
              </p:cNvSpPr>
              <p:nvPr/>
            </p:nvSpPr>
            <p:spPr>
              <a:xfrm>
                <a:off x="4105779" y="3232298"/>
                <a:ext cx="4783151" cy="1692771"/>
              </a:xfrm>
              <a:prstGeom prst="rect">
                <a:avLst/>
              </a:prstGeom>
              <a:blipFill>
                <a:blip r:embed="rId3"/>
                <a:stretch>
                  <a:fillRect l="-2041" t="-2878" r="-2296" b="-5396"/>
                </a:stretch>
              </a:blipFill>
            </p:spPr>
            <p:txBody>
              <a:bodyPr/>
              <a:lstStyle/>
              <a:p>
                <a:r>
                  <a:rPr lang="en-US">
                    <a:noFill/>
                  </a:rPr>
                  <a:t> </a:t>
                </a:r>
              </a:p>
            </p:txBody>
          </p:sp>
        </mc:Fallback>
      </mc:AlternateContent>
      <p:pic>
        <p:nvPicPr>
          <p:cNvPr id="5" name="Picture 4" descr="A screenshot of a cell phone&#10;&#10;Description generated with high confidence">
            <a:extLst>
              <a:ext uri="{FF2B5EF4-FFF2-40B4-BE49-F238E27FC236}">
                <a16:creationId xmlns:a16="http://schemas.microsoft.com/office/drawing/2014/main" id="{6AB9AFDB-13A7-49CF-BD04-B6691471F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10861"/>
            <a:ext cx="4105778" cy="3079335"/>
          </a:xfrm>
          <a:prstGeom prst="rect">
            <a:avLst/>
          </a:prstGeom>
        </p:spPr>
      </p:pic>
      <p:sp>
        <p:nvSpPr>
          <p:cNvPr id="8" name="Slide Number Placeholder 3">
            <a:extLst>
              <a:ext uri="{FF2B5EF4-FFF2-40B4-BE49-F238E27FC236}">
                <a16:creationId xmlns:a16="http://schemas.microsoft.com/office/drawing/2014/main" id="{9E190385-14A0-4681-8633-CC43F357D5F8}"/>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36</a:t>
            </a:fld>
            <a:endParaRPr lang="en-US" altLang="en-US" dirty="0"/>
          </a:p>
        </p:txBody>
      </p:sp>
    </p:spTree>
    <p:extLst>
      <p:ext uri="{BB962C8B-B14F-4D97-AF65-F5344CB8AC3E}">
        <p14:creationId xmlns:p14="http://schemas.microsoft.com/office/powerpoint/2010/main" val="3880115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based Controllers for Time Delay Systems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Choi and Chung’s Observer</a:t>
                </a:r>
                <a:r>
                  <a:rPr lang="en-US" altLang="en-US" sz="2000" u="sng" dirty="0"/>
                  <a:t> </a:t>
                </a:r>
              </a:p>
              <a:p>
                <a:pPr>
                  <a:spcAft>
                    <a:spcPts val="600"/>
                  </a:spcAft>
                </a:pPr>
                <a:r>
                  <a:rPr lang="en-US" altLang="en-US" sz="2000" dirty="0"/>
                  <a:t>This observer was designed by Dr. Han Ho Choi and Dr. Myung </a:t>
                </a:r>
                <a:r>
                  <a:rPr lang="en-US" altLang="en-US" sz="2000" dirty="0" err="1"/>
                  <a:t>Jin</a:t>
                </a:r>
                <a:r>
                  <a:rPr lang="en-US" altLang="en-US" sz="2000" dirty="0"/>
                  <a:t> Chung.</a:t>
                </a:r>
              </a:p>
              <a:p>
                <a:pPr>
                  <a:spcAft>
                    <a:spcPts val="600"/>
                  </a:spcAft>
                </a:pPr>
                <a:r>
                  <a:rPr lang="en-US" altLang="en-US" sz="2000" dirty="0"/>
                  <a:t>This method can be used to design observer based controller of the following form,</a:t>
                </a:r>
              </a:p>
              <a:p>
                <a:pPr marL="0" indent="0">
                  <a:spcAft>
                    <a:spcPts val="600"/>
                  </a:spcAft>
                  <a:buNone/>
                </a:pPr>
                <a14:m>
                  <m:oMathPara xmlns:m="http://schemas.openxmlformats.org/officeDocument/2006/math">
                    <m:oMathParaPr>
                      <m:jc m:val="center"/>
                    </m:oMathParaPr>
                    <m:oMath xmlns:m="http://schemas.openxmlformats.org/officeDocument/2006/math">
                      <m:acc>
                        <m:accPr>
                          <m:chr m:val="̇"/>
                          <m:ctrlPr>
                            <a:rPr lang="en-US" altLang="en-US" sz="1800" i="1">
                              <a:latin typeface="Cambria Math" panose="02040503050406030204" pitchFamily="18" charset="0"/>
                            </a:rPr>
                          </m:ctrlPr>
                        </m:accPr>
                        <m:e>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sSub>
                        <m:sSubPr>
                          <m:ctrlPr>
                            <a:rPr lang="en-US" altLang="en-US" sz="1800" i="1">
                              <a:latin typeface="Cambria Math" panose="02040503050406030204" pitchFamily="18" charset="0"/>
                            </a:rPr>
                          </m:ctrlPr>
                        </m:sSubPr>
                        <m:e>
                          <m:r>
                            <a:rPr lang="en-US" altLang="en-US" sz="1800" i="1">
                              <a:latin typeface="Cambria Math" panose="02040503050406030204" pitchFamily="18" charset="0"/>
                            </a:rPr>
                            <m:t>𝐴</m:t>
                          </m:r>
                        </m:e>
                        <m:sub>
                          <m:r>
                            <a:rPr lang="en-US" altLang="en-US" sz="1800" i="1">
                              <a:latin typeface="Cambria Math" panose="02040503050406030204" pitchFamily="18" charset="0"/>
                            </a:rPr>
                            <m:t>0</m:t>
                          </m:r>
                        </m:sub>
                      </m:sSub>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sSub>
                        <m:sSubPr>
                          <m:ctrlPr>
                            <a:rPr lang="en-US" altLang="en-US" sz="1800" i="1">
                              <a:latin typeface="Cambria Math" panose="02040503050406030204" pitchFamily="18" charset="0"/>
                            </a:rPr>
                          </m:ctrlPr>
                        </m:sSubPr>
                        <m:e>
                          <m:r>
                            <a:rPr lang="en-US" altLang="en-US" sz="1800" i="1">
                              <a:latin typeface="Cambria Math" panose="02040503050406030204" pitchFamily="18" charset="0"/>
                            </a:rPr>
                            <m:t>𝐴</m:t>
                          </m:r>
                        </m:e>
                        <m:sub>
                          <m:r>
                            <a:rPr lang="en-US" altLang="en-US" sz="1800" i="1">
                              <a:latin typeface="Cambria Math" panose="02040503050406030204" pitchFamily="18" charset="0"/>
                            </a:rPr>
                            <m:t>1</m:t>
                          </m:r>
                        </m:sub>
                      </m:sSub>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m:t>
                          </m:r>
                          <m:r>
                            <a:rPr lang="en-US" altLang="en-US" sz="1800" i="1">
                              <a:latin typeface="Cambria Math" panose="02040503050406030204" pitchFamily="18" charset="0"/>
                              <a:ea typeface="Cambria Math" panose="02040503050406030204" pitchFamily="18" charset="0"/>
                            </a:rPr>
                            <m:t>𝜏</m:t>
                          </m:r>
                        </m:e>
                      </m:d>
                      <m:r>
                        <a:rPr lang="en-US" altLang="en-US" sz="1800" i="1">
                          <a:latin typeface="Cambria Math" panose="02040503050406030204" pitchFamily="18" charset="0"/>
                        </a:rPr>
                        <m:t>+</m:t>
                      </m:r>
                      <m:r>
                        <a:rPr lang="en-US" altLang="en-US" sz="1800" i="1">
                          <a:latin typeface="Cambria Math" panose="02040503050406030204" pitchFamily="18" charset="0"/>
                        </a:rPr>
                        <m:t>𝐵𝑢</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r>
                        <a:rPr lang="en-US" altLang="en-US" sz="1800" i="1">
                          <a:latin typeface="Cambria Math" panose="02040503050406030204" pitchFamily="18" charset="0"/>
                        </a:rPr>
                        <m:t>𝐿</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𝑦</m:t>
                          </m:r>
                          <m:r>
                            <a:rPr lang="en-US" altLang="en-US" sz="1800" b="0" i="1" smtClean="0">
                              <a:latin typeface="Cambria Math" panose="02040503050406030204" pitchFamily="18" charset="0"/>
                            </a:rPr>
                            <m:t>(</m:t>
                          </m:r>
                          <m:r>
                            <a:rPr lang="en-US" altLang="en-US" sz="1800" b="0" i="1" smtClean="0">
                              <a:latin typeface="Cambria Math" panose="02040503050406030204" pitchFamily="18" charset="0"/>
                            </a:rPr>
                            <m:t>𝑡</m:t>
                          </m:r>
                          <m:r>
                            <a:rPr lang="en-US" altLang="en-US" sz="1800" b="0" i="1" smtClean="0">
                              <a:latin typeface="Cambria Math" panose="02040503050406030204" pitchFamily="18" charset="0"/>
                            </a:rPr>
                            <m:t>)−</m:t>
                          </m:r>
                          <m:r>
                            <a:rPr lang="en-US" altLang="en-US" sz="1800" i="1">
                              <a:latin typeface="Cambria Math" panose="02040503050406030204" pitchFamily="18" charset="0"/>
                            </a:rPr>
                            <m:t>𝐶</m:t>
                          </m:r>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r>
                            <a:rPr lang="en-US" altLang="en-US" sz="1800" b="0" i="1" smtClean="0">
                              <a:latin typeface="Cambria Math" panose="02040503050406030204" pitchFamily="18" charset="0"/>
                            </a:rPr>
                            <m:t>(</m:t>
                          </m:r>
                          <m:r>
                            <a:rPr lang="en-US" altLang="en-US" sz="1800" b="0" i="1" smtClean="0">
                              <a:latin typeface="Cambria Math" panose="02040503050406030204" pitchFamily="18" charset="0"/>
                            </a:rPr>
                            <m:t>𝑡</m:t>
                          </m:r>
                          <m:r>
                            <a:rPr lang="en-US" altLang="en-US" sz="1800" b="0" i="1" smtClean="0">
                              <a:latin typeface="Cambria Math" panose="02040503050406030204" pitchFamily="18" charset="0"/>
                            </a:rPr>
                            <m:t>)</m:t>
                          </m:r>
                        </m:e>
                      </m:d>
                      <m:r>
                        <a:rPr lang="en-US" altLang="en-US" sz="1800" i="1">
                          <a:latin typeface="Cambria Math" panose="02040503050406030204" pitchFamily="18" charset="0"/>
                        </a:rPr>
                        <m:t>+</m:t>
                      </m:r>
                      <m:r>
                        <a:rPr lang="en-US" altLang="en-US" sz="1800" i="1">
                          <a:latin typeface="Cambria Math" panose="02040503050406030204" pitchFamily="18" charset="0"/>
                        </a:rPr>
                        <m:t>𝐸𝐺</m:t>
                      </m:r>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oMath>
                    <m:oMath xmlns:m="http://schemas.openxmlformats.org/officeDocument/2006/math">
                      <m:r>
                        <a:rPr lang="en-US" altLang="en-US" sz="1800" i="1">
                          <a:latin typeface="Cambria Math" panose="02040503050406030204" pitchFamily="18" charset="0"/>
                        </a:rPr>
                        <m:t>𝑢</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r>
                        <a:rPr lang="en-US" altLang="en-US" sz="1800" i="1">
                          <a:latin typeface="Cambria Math" panose="02040503050406030204" pitchFamily="18" charset="0"/>
                        </a:rPr>
                        <m:t>𝐾</m:t>
                      </m:r>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oMath>
                  </m:oMathPara>
                </a14:m>
                <a:endParaRPr lang="en-US" altLang="en-US" sz="1600" dirty="0"/>
              </a:p>
              <a:p>
                <a:pPr marL="457200" lvl="1" indent="0">
                  <a:spcBef>
                    <a:spcPts val="600"/>
                  </a:spcBef>
                  <a:spcAft>
                    <a:spcPts val="1200"/>
                  </a:spcAft>
                  <a:buNone/>
                </a:pPr>
                <a:r>
                  <a:rPr lang="en-US" altLang="en-US" sz="1800" dirty="0"/>
                  <a:t>Where, </a:t>
                </a:r>
                <a14:m>
                  <m:oMath xmlns:m="http://schemas.openxmlformats.org/officeDocument/2006/math">
                    <m:r>
                      <a:rPr lang="en-US" altLang="en-US" sz="1800" b="0" i="1" smtClean="0">
                        <a:latin typeface="Cambria Math" panose="02040503050406030204" pitchFamily="18" charset="0"/>
                      </a:rPr>
                      <m:t>𝑦</m:t>
                    </m:r>
                    <m:d>
                      <m:dPr>
                        <m:ctrlPr>
                          <a:rPr lang="en-US" altLang="en-US" sz="1800" b="0" i="1" smtClean="0">
                            <a:latin typeface="Cambria Math" panose="02040503050406030204" pitchFamily="18" charset="0"/>
                          </a:rPr>
                        </m:ctrlPr>
                      </m:dPr>
                      <m:e>
                        <m:r>
                          <a:rPr lang="en-US" altLang="en-US" sz="1800" b="0" i="1" smtClean="0">
                            <a:latin typeface="Cambria Math" panose="02040503050406030204" pitchFamily="18" charset="0"/>
                          </a:rPr>
                          <m:t>𝑡</m:t>
                        </m:r>
                      </m:e>
                    </m:d>
                  </m:oMath>
                </a14:m>
                <a:r>
                  <a:rPr lang="en-US" altLang="en-US" sz="1800" dirty="0"/>
                  <a:t> is system output; </a:t>
                </a:r>
                <a14:m>
                  <m:oMath xmlns:m="http://schemas.openxmlformats.org/officeDocument/2006/math">
                    <m:r>
                      <a:rPr lang="en-US" altLang="en-US" sz="1800" b="0" i="0" smtClean="0">
                        <a:latin typeface="Cambria Math" panose="02040503050406030204" pitchFamily="18" charset="0"/>
                      </a:rPr>
                      <m:t> </m:t>
                    </m:r>
                    <m:r>
                      <a:rPr lang="en-US" altLang="en-US" sz="1800" b="0" i="1" smtClean="0">
                        <a:latin typeface="Cambria Math" panose="02040503050406030204" pitchFamily="18" charset="0"/>
                      </a:rPr>
                      <m:t>𝑢</m:t>
                    </m:r>
                    <m:r>
                      <a:rPr lang="en-US" altLang="en-US" sz="1800" b="0" i="1" smtClean="0">
                        <a:latin typeface="Cambria Math" panose="02040503050406030204" pitchFamily="18" charset="0"/>
                      </a:rPr>
                      <m:t>(</m:t>
                    </m:r>
                    <m:r>
                      <a:rPr lang="en-US" altLang="en-US" sz="1800" b="0" i="1" smtClean="0">
                        <a:latin typeface="Cambria Math" panose="02040503050406030204" pitchFamily="18" charset="0"/>
                      </a:rPr>
                      <m:t>𝑡</m:t>
                    </m:r>
                    <m:r>
                      <a:rPr lang="en-US" altLang="en-US" sz="1800" b="0" i="1" smtClean="0">
                        <a:latin typeface="Cambria Math" panose="02040503050406030204" pitchFamily="18" charset="0"/>
                      </a:rPr>
                      <m:t>)</m:t>
                    </m:r>
                  </m:oMath>
                </a14:m>
                <a:r>
                  <a:rPr lang="en-US" altLang="en-US" sz="1800" dirty="0"/>
                  <a:t> is system input; </a:t>
                </a:r>
                <a14:m>
                  <m:oMath xmlns:m="http://schemas.openxmlformats.org/officeDocument/2006/math">
                    <m:acc>
                      <m:accPr>
                        <m:chr m:val="̂"/>
                        <m:ctrlPr>
                          <a:rPr lang="en-US" altLang="en-US" sz="1800" i="1" smtClean="0">
                            <a:latin typeface="Cambria Math" panose="02040503050406030204" pitchFamily="18" charset="0"/>
                          </a:rPr>
                        </m:ctrlPr>
                      </m:accPr>
                      <m:e>
                        <m:r>
                          <a:rPr lang="en-US" altLang="en-US" sz="1800" b="0" i="1" smtClean="0">
                            <a:latin typeface="Cambria Math" panose="02040503050406030204" pitchFamily="18" charset="0"/>
                          </a:rPr>
                          <m:t>𝑥</m:t>
                        </m:r>
                      </m:e>
                    </m:acc>
                    <m:r>
                      <a:rPr lang="en-US" altLang="en-US" sz="1800" b="0" i="1" smtClean="0">
                        <a:latin typeface="Cambria Math" panose="02040503050406030204" pitchFamily="18" charset="0"/>
                      </a:rPr>
                      <m:t>(</m:t>
                    </m:r>
                    <m:r>
                      <a:rPr lang="en-US" altLang="en-US" sz="1800" b="0" i="1" smtClean="0">
                        <a:latin typeface="Cambria Math" panose="02040503050406030204" pitchFamily="18" charset="0"/>
                      </a:rPr>
                      <m:t>𝑡</m:t>
                    </m:r>
                    <m:r>
                      <a:rPr lang="en-US" altLang="en-US" sz="1800" b="0" i="1" smtClean="0">
                        <a:latin typeface="Cambria Math" panose="02040503050406030204" pitchFamily="18" charset="0"/>
                      </a:rPr>
                      <m:t>)</m:t>
                    </m:r>
                  </m:oMath>
                </a14:m>
                <a:r>
                  <a:rPr lang="en-US" altLang="en-US" sz="1800" dirty="0"/>
                  <a:t> is state estimation; </a:t>
                </a:r>
                <a14:m>
                  <m:oMath xmlns:m="http://schemas.openxmlformats.org/officeDocument/2006/math">
                    <m:r>
                      <a:rPr lang="en-US" altLang="en-US" sz="1800" b="0" i="1" smtClean="0">
                        <a:latin typeface="Cambria Math" panose="02040503050406030204" pitchFamily="18" charset="0"/>
                      </a:rPr>
                      <m:t>𝐾</m:t>
                    </m:r>
                  </m:oMath>
                </a14:m>
                <a:r>
                  <a:rPr lang="en-US" altLang="en-US" sz="1800" dirty="0"/>
                  <a:t> is controller gain; </a:t>
                </a:r>
                <a14:m>
                  <m:oMath xmlns:m="http://schemas.openxmlformats.org/officeDocument/2006/math">
                    <m:r>
                      <a:rPr lang="en-US" altLang="en-US" sz="1800" b="0" i="1" smtClean="0">
                        <a:latin typeface="Cambria Math" panose="02040503050406030204" pitchFamily="18" charset="0"/>
                      </a:rPr>
                      <m:t>𝐿</m:t>
                    </m:r>
                  </m:oMath>
                </a14:m>
                <a:r>
                  <a:rPr lang="en-US" altLang="en-US" sz="1800" dirty="0"/>
                  <a:t> is observer gain and </a:t>
                </a:r>
                <a14:m>
                  <m:oMath xmlns:m="http://schemas.openxmlformats.org/officeDocument/2006/math">
                    <m:r>
                      <a:rPr lang="en-US" altLang="en-US" sz="1800" b="0" i="1" smtClean="0">
                        <a:latin typeface="Cambria Math" panose="02040503050406030204" pitchFamily="18" charset="0"/>
                      </a:rPr>
                      <m:t>𝐸𝐺</m:t>
                    </m:r>
                    <m:acc>
                      <m:accPr>
                        <m:chr m:val="̂"/>
                        <m:ctrlPr>
                          <a:rPr lang="en-US" altLang="en-US" sz="1800" b="0" i="1" smtClean="0">
                            <a:latin typeface="Cambria Math" panose="02040503050406030204" pitchFamily="18" charset="0"/>
                          </a:rPr>
                        </m:ctrlPr>
                      </m:accPr>
                      <m:e>
                        <m:r>
                          <a:rPr lang="en-US" altLang="en-US" sz="1800" b="0" i="1" smtClean="0">
                            <a:latin typeface="Cambria Math" panose="02040503050406030204" pitchFamily="18" charset="0"/>
                          </a:rPr>
                          <m:t>𝑥</m:t>
                        </m:r>
                      </m:e>
                    </m:acc>
                    <m:r>
                      <a:rPr lang="en-US" altLang="en-US" sz="1800" b="0" i="1" smtClean="0">
                        <a:latin typeface="Cambria Math" panose="02040503050406030204" pitchFamily="18" charset="0"/>
                      </a:rPr>
                      <m:t>(</m:t>
                    </m:r>
                    <m:r>
                      <a:rPr lang="en-US" altLang="en-US" sz="1800" b="0" i="1" smtClean="0">
                        <a:latin typeface="Cambria Math" panose="02040503050406030204" pitchFamily="18" charset="0"/>
                      </a:rPr>
                      <m:t>𝑡</m:t>
                    </m:r>
                    <m:r>
                      <a:rPr lang="en-US" altLang="en-US" sz="1800" b="0" i="1" smtClean="0">
                        <a:latin typeface="Cambria Math" panose="02040503050406030204" pitchFamily="18" charset="0"/>
                      </a:rPr>
                      <m:t>)</m:t>
                    </m:r>
                  </m:oMath>
                </a14:m>
                <a:r>
                  <a:rPr lang="en-US" altLang="en-US" sz="1800" dirty="0"/>
                  <a:t> term accounts for term </a:t>
                </a:r>
                <a14:m>
                  <m:oMath xmlns:m="http://schemas.openxmlformats.org/officeDocument/2006/math">
                    <m:r>
                      <a:rPr lang="en-US" altLang="en-US" sz="1800" i="1">
                        <a:latin typeface="Cambria Math" panose="02040503050406030204" pitchFamily="18" charset="0"/>
                      </a:rPr>
                      <m:t>𝐸</m:t>
                    </m:r>
                    <m:r>
                      <a:rPr lang="en-US" altLang="en-US" sz="1800" b="0" i="1" smtClean="0">
                        <a:latin typeface="Cambria Math" panose="02040503050406030204" pitchFamily="18" charset="0"/>
                      </a:rPr>
                      <m:t>𝑤</m:t>
                    </m:r>
                    <m:r>
                      <a:rPr lang="en-US" altLang="en-US" sz="1800" i="1">
                        <a:latin typeface="Cambria Math" panose="02040503050406030204" pitchFamily="18" charset="0"/>
                      </a:rPr>
                      <m:t>(</m:t>
                    </m:r>
                    <m:r>
                      <a:rPr lang="en-US" altLang="en-US" sz="1800" i="1">
                        <a:latin typeface="Cambria Math" panose="02040503050406030204" pitchFamily="18" charset="0"/>
                      </a:rPr>
                      <m:t>𝑡</m:t>
                    </m:r>
                    <m:r>
                      <a:rPr lang="en-US" altLang="en-US" sz="1800" i="1">
                        <a:latin typeface="Cambria Math" panose="02040503050406030204" pitchFamily="18" charset="0"/>
                      </a:rPr>
                      <m:t>)</m:t>
                    </m:r>
                  </m:oMath>
                </a14:m>
                <a:r>
                  <a:rPr lang="en-US" altLang="en-US" sz="1800" dirty="0"/>
                  <a:t>.</a:t>
                </a:r>
              </a:p>
              <a:p>
                <a:pPr>
                  <a:spcBef>
                    <a:spcPts val="600"/>
                  </a:spcBef>
                  <a:spcAft>
                    <a:spcPts val="600"/>
                  </a:spcAft>
                </a:pPr>
                <a:r>
                  <a:rPr lang="en-US" altLang="en-US" sz="2000" dirty="0"/>
                  <a:t>Two </a:t>
                </a:r>
                <a:r>
                  <a:rPr lang="en-US" altLang="en-US" sz="2000" dirty="0" err="1"/>
                  <a:t>Riccati</a:t>
                </a:r>
                <a:r>
                  <a:rPr lang="en-US" altLang="en-US" sz="2000" dirty="0"/>
                  <a:t> equations must be solved in order to calculate controller and observer gains.</a:t>
                </a:r>
              </a:p>
              <a:p>
                <a:pPr marL="344487" lvl="1" indent="0" algn="ctr">
                  <a:buNone/>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910" t="-933"/>
                </a:stretch>
              </a:blipFill>
            </p:spPr>
            <p:txBody>
              <a:bodyPr/>
              <a:lstStyle/>
              <a:p>
                <a:r>
                  <a:rPr lang="en-US">
                    <a:noFill/>
                  </a:rPr>
                  <a:t> </a:t>
                </a:r>
              </a:p>
            </p:txBody>
          </p:sp>
        </mc:Fallback>
      </mc:AlternateContent>
      <p:sp>
        <p:nvSpPr>
          <p:cNvPr id="7" name="Slide Number Placeholder 3">
            <a:extLst>
              <a:ext uri="{FF2B5EF4-FFF2-40B4-BE49-F238E27FC236}">
                <a16:creationId xmlns:a16="http://schemas.microsoft.com/office/drawing/2014/main" id="{18085EB1-81ED-47A0-96ED-1BD72EE08FA6}"/>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37</a:t>
            </a:fld>
            <a:endParaRPr lang="en-US" altLang="en-US" dirty="0"/>
          </a:p>
        </p:txBody>
      </p:sp>
    </p:spTree>
    <p:extLst>
      <p:ext uri="{BB962C8B-B14F-4D97-AF65-F5344CB8AC3E}">
        <p14:creationId xmlns:p14="http://schemas.microsoft.com/office/powerpoint/2010/main" val="3826486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based Controllers for Time Delay Systems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1"/>
                <a:ext cx="8706049" cy="465661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Choi and Chung’s Observer</a:t>
                </a:r>
                <a:r>
                  <a:rPr lang="en-US" altLang="en-US" sz="2000" u="sng" dirty="0"/>
                  <a:t> </a:t>
                </a:r>
              </a:p>
              <a:p>
                <a:pPr>
                  <a:spcAft>
                    <a:spcPts val="600"/>
                  </a:spcAft>
                </a:pPr>
                <a:r>
                  <a:rPr lang="en-US" altLang="en-US" sz="2000" dirty="0"/>
                  <a:t>Observer based controller can be designed if the following </a:t>
                </a:r>
                <a:r>
                  <a:rPr lang="en-US" altLang="en-US" sz="2000" dirty="0" err="1"/>
                  <a:t>Riccati</a:t>
                </a:r>
                <a:r>
                  <a:rPr lang="en-US" altLang="en-US" sz="2000" dirty="0"/>
                  <a:t> equations have positive definite solutions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𝑃</m:t>
                        </m:r>
                      </m:e>
                      <m:sub>
                        <m:r>
                          <a:rPr lang="en-US" altLang="en-US" sz="2000" i="1">
                            <a:latin typeface="Cambria Math" panose="02040503050406030204" pitchFamily="18" charset="0"/>
                          </a:rPr>
                          <m:t>0</m:t>
                        </m:r>
                      </m:sub>
                    </m:sSub>
                  </m:oMath>
                </a14:m>
                <a:r>
                  <a:rPr lang="en-US" altLang="en-US" sz="2000" dirty="0"/>
                  <a:t> and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𝑃</m:t>
                        </m:r>
                      </m:e>
                      <m:sub>
                        <m:r>
                          <a:rPr lang="en-US" altLang="en-US" sz="2000" b="0" i="1" smtClean="0">
                            <a:latin typeface="Cambria Math" panose="02040503050406030204" pitchFamily="18" charset="0"/>
                          </a:rPr>
                          <m:t>𝑐</m:t>
                        </m:r>
                      </m:sub>
                    </m:sSub>
                  </m:oMath>
                </a14:m>
                <a:r>
                  <a:rPr lang="en-US" altLang="en-US" sz="2000" dirty="0"/>
                  <a:t> for some positive constants </a:t>
                </a:r>
                <a14:m>
                  <m:oMath xmlns:m="http://schemas.openxmlformats.org/officeDocument/2006/math">
                    <m:r>
                      <a:rPr lang="en-US" altLang="en-US" sz="2000" i="1" smtClean="0">
                        <a:latin typeface="Cambria Math" panose="02040503050406030204" pitchFamily="18" charset="0"/>
                        <a:ea typeface="Cambria Math" panose="02040503050406030204" pitchFamily="18" charset="0"/>
                      </a:rPr>
                      <m:t>𝛾</m:t>
                    </m:r>
                    <m:r>
                      <a:rPr lang="en-US" altLang="en-US" sz="2000" b="0" i="1" smtClean="0">
                        <a:latin typeface="Cambria Math" panose="02040503050406030204" pitchFamily="18" charset="0"/>
                        <a:ea typeface="Cambria Math" panose="02040503050406030204" pitchFamily="18" charset="0"/>
                      </a:rPr>
                      <m:t>, </m:t>
                    </m:r>
                    <m:sSub>
                      <m:sSubPr>
                        <m:ctrlPr>
                          <a:rPr lang="en-US" altLang="en-US" sz="2000" b="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𝜖</m:t>
                        </m:r>
                      </m:e>
                      <m:sub>
                        <m:r>
                          <a:rPr lang="en-US" altLang="en-US" sz="2000" b="0" i="1" smtClean="0">
                            <a:latin typeface="Cambria Math" panose="02040503050406030204" pitchFamily="18" charset="0"/>
                            <a:ea typeface="Cambria Math" panose="02040503050406030204" pitchFamily="18" charset="0"/>
                          </a:rPr>
                          <m:t>0</m:t>
                        </m:r>
                      </m:sub>
                    </m:sSub>
                    <m:r>
                      <a:rPr lang="en-US" altLang="en-US" sz="2000" b="0" i="1" smtClean="0">
                        <a:latin typeface="Cambria Math" panose="02040503050406030204" pitchFamily="18" charset="0"/>
                        <a:ea typeface="Cambria Math" panose="02040503050406030204" pitchFamily="18" charset="0"/>
                      </a:rPr>
                      <m:t>,</m:t>
                    </m:r>
                    <m:sSub>
                      <m:sSubPr>
                        <m:ctrlPr>
                          <a:rPr lang="en-US" altLang="en-US" sz="2000" b="0" i="1" smtClean="0">
                            <a:latin typeface="Cambria Math" panose="02040503050406030204" pitchFamily="18" charset="0"/>
                            <a:ea typeface="Cambria Math" panose="02040503050406030204" pitchFamily="18" charset="0"/>
                          </a:rPr>
                        </m:ctrlPr>
                      </m:sSubPr>
                      <m:e>
                        <m:r>
                          <a:rPr lang="en-US" altLang="en-US" sz="2000" b="0" i="1" smtClean="0">
                            <a:latin typeface="Cambria Math" panose="02040503050406030204" pitchFamily="18" charset="0"/>
                            <a:ea typeface="Cambria Math" panose="02040503050406030204" pitchFamily="18" charset="0"/>
                          </a:rPr>
                          <m:t>𝜖</m:t>
                        </m:r>
                      </m:e>
                      <m:sub>
                        <m:r>
                          <a:rPr lang="en-US" altLang="en-US" sz="2000" b="0" i="1" smtClean="0">
                            <a:latin typeface="Cambria Math" panose="02040503050406030204" pitchFamily="18" charset="0"/>
                            <a:ea typeface="Cambria Math" panose="02040503050406030204" pitchFamily="18" charset="0"/>
                          </a:rPr>
                          <m:t>𝑐</m:t>
                        </m:r>
                      </m:sub>
                    </m:sSub>
                    <m:r>
                      <a:rPr lang="en-US" altLang="en-US" sz="2000" b="0" i="1" smtClean="0">
                        <a:latin typeface="Cambria Math" panose="02040503050406030204" pitchFamily="18" charset="0"/>
                        <a:ea typeface="Cambria Math" panose="02040503050406030204" pitchFamily="18" charset="0"/>
                      </a:rPr>
                      <m:t>,</m:t>
                    </m:r>
                    <m:sSub>
                      <m:sSubPr>
                        <m:ctrlPr>
                          <a:rPr lang="en-US" altLang="en-US" sz="2000" i="1">
                            <a:latin typeface="Cambria Math" panose="02040503050406030204" pitchFamily="18" charset="0"/>
                            <a:ea typeface="Cambria Math" panose="02040503050406030204" pitchFamily="18" charset="0"/>
                          </a:rPr>
                        </m:ctrlPr>
                      </m:sSubPr>
                      <m:e>
                        <m:r>
                          <a:rPr lang="en-US" altLang="en-US" sz="2000" i="1" smtClean="0">
                            <a:latin typeface="Cambria Math" panose="02040503050406030204" pitchFamily="18" charset="0"/>
                            <a:ea typeface="Cambria Math" panose="02040503050406030204" pitchFamily="18" charset="0"/>
                          </a:rPr>
                          <m:t>𝛿</m:t>
                        </m:r>
                      </m:e>
                      <m:sub>
                        <m:r>
                          <a:rPr lang="en-US" altLang="en-US" sz="2000" i="1">
                            <a:latin typeface="Cambria Math" panose="02040503050406030204" pitchFamily="18" charset="0"/>
                            <a:ea typeface="Cambria Math" panose="02040503050406030204" pitchFamily="18" charset="0"/>
                          </a:rPr>
                          <m:t>0</m:t>
                        </m:r>
                      </m:sub>
                    </m:sSub>
                    <m:r>
                      <a:rPr lang="en-US" altLang="en-US" sz="2000" i="1">
                        <a:latin typeface="Cambria Math" panose="02040503050406030204" pitchFamily="18" charset="0"/>
                        <a:ea typeface="Cambria Math" panose="02040503050406030204" pitchFamily="18" charset="0"/>
                      </a:rPr>
                      <m:t>,</m:t>
                    </m:r>
                    <m:r>
                      <a:rPr lang="en-US" altLang="en-US" sz="2000" b="0" i="1" smtClean="0">
                        <a:latin typeface="Cambria Math" panose="02040503050406030204" pitchFamily="18" charset="0"/>
                        <a:ea typeface="Cambria Math" panose="02040503050406030204" pitchFamily="18" charset="0"/>
                      </a:rPr>
                      <m:t>  </m:t>
                    </m:r>
                    <m:sSub>
                      <m:sSubPr>
                        <m:ctrlPr>
                          <a:rPr lang="en-US" altLang="en-US" sz="2000" i="1">
                            <a:latin typeface="Cambria Math" panose="02040503050406030204" pitchFamily="18" charset="0"/>
                            <a:ea typeface="Cambria Math" panose="02040503050406030204" pitchFamily="18" charset="0"/>
                          </a:rPr>
                        </m:ctrlPr>
                      </m:sSubPr>
                      <m:e>
                        <m:r>
                          <a:rPr lang="en-US" altLang="en-US" sz="2000" i="1" smtClean="0">
                            <a:latin typeface="Cambria Math" panose="02040503050406030204" pitchFamily="18" charset="0"/>
                            <a:ea typeface="Cambria Math" panose="02040503050406030204" pitchFamily="18" charset="0"/>
                          </a:rPr>
                          <m:t>𝛿</m:t>
                        </m:r>
                      </m:e>
                      <m:sub>
                        <m:r>
                          <a:rPr lang="en-US" altLang="en-US" sz="2000" i="1">
                            <a:latin typeface="Cambria Math" panose="02040503050406030204" pitchFamily="18" charset="0"/>
                            <a:ea typeface="Cambria Math" panose="02040503050406030204" pitchFamily="18" charset="0"/>
                          </a:rPr>
                          <m:t>𝑐</m:t>
                        </m:r>
                      </m:sub>
                    </m:sSub>
                  </m:oMath>
                </a14:m>
                <a:r>
                  <a:rPr lang="en-US" altLang="en-US" sz="2000" dirty="0"/>
                  <a:t> and matrices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𝑄</m:t>
                        </m:r>
                      </m:e>
                      <m:sub>
                        <m:r>
                          <a:rPr lang="en-US" altLang="en-US" sz="2000" i="1">
                            <a:latin typeface="Cambria Math" panose="02040503050406030204" pitchFamily="18" charset="0"/>
                          </a:rPr>
                          <m:t>𝑐</m:t>
                        </m:r>
                      </m:sub>
                    </m:sSub>
                  </m:oMath>
                </a14:m>
                <a:r>
                  <a:rPr lang="en-US" altLang="en-US" sz="2000" dirty="0"/>
                  <a:t> and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𝑄</m:t>
                        </m:r>
                      </m:e>
                      <m:sub>
                        <m:r>
                          <a:rPr lang="en-US" altLang="en-US" sz="2000" i="1">
                            <a:latin typeface="Cambria Math" panose="02040503050406030204" pitchFamily="18" charset="0"/>
                          </a:rPr>
                          <m:t>0</m:t>
                        </m:r>
                      </m:sub>
                    </m:sSub>
                    <m:r>
                      <a:rPr lang="en-US" altLang="en-US" sz="2000" b="0" i="0" smtClean="0">
                        <a:latin typeface="Cambria Math" panose="02040503050406030204" pitchFamily="18" charset="0"/>
                      </a:rPr>
                      <m:t>.</m:t>
                    </m:r>
                  </m:oMath>
                </a14:m>
                <a:endParaRPr lang="en-US" altLang="en-US" sz="2000" dirty="0"/>
              </a:p>
              <a:p>
                <a:pPr marL="0" indent="0" algn="ctr">
                  <a:spcAft>
                    <a:spcPts val="1200"/>
                  </a:spcAft>
                  <a:buNone/>
                </a:pPr>
                <a14:m>
                  <m:oMath xmlns:m="http://schemas.openxmlformats.org/officeDocument/2006/math">
                    <m:sSubSup>
                      <m:sSubSupPr>
                        <m:ctrlPr>
                          <a:rPr lang="en-US" altLang="en-US" sz="1900" i="1">
                            <a:latin typeface="Cambria Math" panose="02040503050406030204" pitchFamily="18" charset="0"/>
                          </a:rPr>
                        </m:ctrlPr>
                      </m:sSubSupPr>
                      <m:e>
                        <m:r>
                          <a:rPr lang="en-US" altLang="en-US" sz="1900" i="1">
                            <a:latin typeface="Cambria Math" panose="02040503050406030204" pitchFamily="18" charset="0"/>
                          </a:rPr>
                          <m:t>𝐴</m:t>
                        </m:r>
                      </m:e>
                      <m:sub>
                        <m:r>
                          <a:rPr lang="en-US" altLang="en-US" sz="1900" i="1">
                            <a:latin typeface="Cambria Math" panose="02040503050406030204" pitchFamily="18" charset="0"/>
                          </a:rPr>
                          <m:t>0</m:t>
                        </m:r>
                      </m:sub>
                      <m:sup>
                        <m:r>
                          <a:rPr lang="en-US" altLang="en-US" sz="1900" i="1">
                            <a:latin typeface="Cambria Math" panose="02040503050406030204" pitchFamily="18" charset="0"/>
                          </a:rPr>
                          <m:t>𝑇</m:t>
                        </m:r>
                      </m:sup>
                    </m:sSubSup>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𝑃</m:t>
                        </m:r>
                      </m:e>
                      <m:sub>
                        <m:r>
                          <a:rPr lang="en-US" altLang="en-US" sz="1900" i="1">
                            <a:latin typeface="Cambria Math" panose="02040503050406030204" pitchFamily="18" charset="0"/>
                          </a:rPr>
                          <m:t>𝑐</m:t>
                        </m:r>
                      </m:sub>
                    </m:sSub>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𝑃</m:t>
                        </m:r>
                      </m:e>
                      <m:sub>
                        <m:r>
                          <a:rPr lang="en-US" altLang="en-US" sz="1900" i="1">
                            <a:latin typeface="Cambria Math" panose="02040503050406030204" pitchFamily="18" charset="0"/>
                          </a:rPr>
                          <m:t>𝑐</m:t>
                        </m:r>
                      </m:sub>
                    </m:sSub>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𝐴</m:t>
                        </m:r>
                      </m:e>
                      <m:sub>
                        <m:r>
                          <a:rPr lang="en-US" altLang="en-US" sz="1900" i="1">
                            <a:latin typeface="Cambria Math" panose="02040503050406030204" pitchFamily="18" charset="0"/>
                          </a:rPr>
                          <m:t>0</m:t>
                        </m:r>
                      </m:sub>
                    </m:sSub>
                    <m:r>
                      <a:rPr lang="en-US" altLang="en-US" sz="1900" i="1">
                        <a:latin typeface="Cambria Math" panose="02040503050406030204" pitchFamily="18" charset="0"/>
                      </a:rPr>
                      <m:t>−</m:t>
                    </m:r>
                    <m:f>
                      <m:fPr>
                        <m:ctrlPr>
                          <a:rPr lang="en-US" altLang="en-US" sz="1900" i="1">
                            <a:latin typeface="Cambria Math" panose="02040503050406030204" pitchFamily="18" charset="0"/>
                          </a:rPr>
                        </m:ctrlPr>
                      </m:fPr>
                      <m:num>
                        <m:r>
                          <a:rPr lang="en-US" altLang="en-US" sz="1900" i="1">
                            <a:latin typeface="Cambria Math" panose="02040503050406030204" pitchFamily="18" charset="0"/>
                          </a:rPr>
                          <m:t>1</m:t>
                        </m:r>
                      </m:num>
                      <m:den>
                        <m:sSub>
                          <m:sSubPr>
                            <m:ctrlPr>
                              <a:rPr lang="en-US" altLang="en-US" sz="1900" i="1">
                                <a:latin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𝜖</m:t>
                            </m:r>
                          </m:e>
                          <m:sub>
                            <m:r>
                              <a:rPr lang="en-US" altLang="en-US" sz="1900" i="1">
                                <a:latin typeface="Cambria Math" panose="02040503050406030204" pitchFamily="18" charset="0"/>
                              </a:rPr>
                              <m:t>𝑐</m:t>
                            </m:r>
                          </m:sub>
                        </m:sSub>
                      </m:den>
                    </m:f>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𝑃</m:t>
                        </m:r>
                      </m:e>
                      <m:sub>
                        <m:r>
                          <a:rPr lang="en-US" altLang="en-US" sz="1900" i="1">
                            <a:latin typeface="Cambria Math" panose="02040503050406030204" pitchFamily="18" charset="0"/>
                          </a:rPr>
                          <m:t>𝑐</m:t>
                        </m:r>
                      </m:sub>
                    </m:sSub>
                    <m:d>
                      <m:dPr>
                        <m:ctrlPr>
                          <a:rPr lang="en-US" altLang="en-US" sz="1900" i="1">
                            <a:latin typeface="Cambria Math" panose="02040503050406030204" pitchFamily="18" charset="0"/>
                          </a:rPr>
                        </m:ctrlPr>
                      </m:dPr>
                      <m:e>
                        <m:r>
                          <a:rPr lang="en-US" altLang="en-US" sz="1900" i="1">
                            <a:latin typeface="Cambria Math" panose="02040503050406030204" pitchFamily="18" charset="0"/>
                          </a:rPr>
                          <m:t>𝐵</m:t>
                        </m:r>
                        <m:sSup>
                          <m:sSupPr>
                            <m:ctrlPr>
                              <a:rPr lang="en-US" altLang="en-US" sz="1900" i="1">
                                <a:latin typeface="Cambria Math" panose="02040503050406030204" pitchFamily="18" charset="0"/>
                              </a:rPr>
                            </m:ctrlPr>
                          </m:sSupPr>
                          <m:e>
                            <m:r>
                              <a:rPr lang="en-US" altLang="en-US" sz="1900" i="1">
                                <a:latin typeface="Cambria Math" panose="02040503050406030204" pitchFamily="18" charset="0"/>
                              </a:rPr>
                              <m:t>𝐵</m:t>
                            </m:r>
                          </m:e>
                          <m:sup>
                            <m:r>
                              <a:rPr lang="en-US" altLang="en-US" sz="1900" i="1">
                                <a:latin typeface="Cambria Math" panose="02040503050406030204" pitchFamily="18" charset="0"/>
                              </a:rPr>
                              <m:t>𝑇</m:t>
                            </m:r>
                          </m:sup>
                        </m:sSup>
                        <m:r>
                          <a:rPr lang="en-US" altLang="en-US" sz="1900" i="1">
                            <a:latin typeface="Cambria Math" panose="02040503050406030204" pitchFamily="18" charset="0"/>
                          </a:rPr>
                          <m:t>−</m:t>
                        </m:r>
                        <m:f>
                          <m:fPr>
                            <m:ctrlPr>
                              <a:rPr lang="en-US" altLang="en-US" sz="1900" i="1">
                                <a:latin typeface="Cambria Math" panose="02040503050406030204" pitchFamily="18" charset="0"/>
                              </a:rPr>
                            </m:ctrlPr>
                          </m:fPr>
                          <m:num>
                            <m:r>
                              <a:rPr lang="en-US" altLang="en-US" sz="1900" i="1">
                                <a:latin typeface="Cambria Math" panose="02040503050406030204" pitchFamily="18" charset="0"/>
                              </a:rPr>
                              <m:t>1</m:t>
                            </m:r>
                          </m:num>
                          <m:den>
                            <m:sSub>
                              <m:sSubPr>
                                <m:ctrlPr>
                                  <a:rPr lang="en-US" altLang="en-US" sz="1900" i="1">
                                    <a:latin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𝛿</m:t>
                                </m:r>
                              </m:e>
                              <m:sub>
                                <m:r>
                                  <a:rPr lang="en-US" altLang="en-US" sz="1900" i="1">
                                    <a:latin typeface="Cambria Math" panose="02040503050406030204" pitchFamily="18" charset="0"/>
                                  </a:rPr>
                                  <m:t>𝑐</m:t>
                                </m:r>
                              </m:sub>
                            </m:sSub>
                          </m:den>
                        </m:f>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𝐴</m:t>
                            </m:r>
                          </m:e>
                          <m:sub>
                            <m:r>
                              <a:rPr lang="en-US" altLang="en-US" sz="1900" i="1">
                                <a:latin typeface="Cambria Math" panose="02040503050406030204" pitchFamily="18" charset="0"/>
                              </a:rPr>
                              <m:t>1</m:t>
                            </m:r>
                          </m:sub>
                        </m:sSub>
                        <m:sSubSup>
                          <m:sSubSupPr>
                            <m:ctrlPr>
                              <a:rPr lang="en-US" altLang="en-US" sz="1900" i="1">
                                <a:latin typeface="Cambria Math" panose="02040503050406030204" pitchFamily="18" charset="0"/>
                              </a:rPr>
                            </m:ctrlPr>
                          </m:sSubSupPr>
                          <m:e>
                            <m:r>
                              <a:rPr lang="en-US" altLang="en-US" sz="1900" i="1">
                                <a:latin typeface="Cambria Math" panose="02040503050406030204" pitchFamily="18" charset="0"/>
                              </a:rPr>
                              <m:t>𝐴</m:t>
                            </m:r>
                          </m:e>
                          <m:sub>
                            <m:r>
                              <a:rPr lang="en-US" altLang="en-US" sz="1900" i="1">
                                <a:latin typeface="Cambria Math" panose="02040503050406030204" pitchFamily="18" charset="0"/>
                              </a:rPr>
                              <m:t>1</m:t>
                            </m:r>
                          </m:sub>
                          <m:sup>
                            <m:r>
                              <a:rPr lang="en-US" altLang="en-US" sz="1900" i="1">
                                <a:latin typeface="Cambria Math" panose="02040503050406030204" pitchFamily="18" charset="0"/>
                              </a:rPr>
                              <m:t>𝑇</m:t>
                            </m:r>
                          </m:sup>
                        </m:sSubSup>
                        <m:r>
                          <a:rPr lang="en-US" altLang="en-US" sz="1900" i="1">
                            <a:latin typeface="Cambria Math" panose="02040503050406030204" pitchFamily="18" charset="0"/>
                          </a:rPr>
                          <m:t>−</m:t>
                        </m:r>
                        <m:f>
                          <m:fPr>
                            <m:ctrlPr>
                              <a:rPr lang="en-US" altLang="en-US" sz="1900" i="1">
                                <a:latin typeface="Cambria Math" panose="02040503050406030204" pitchFamily="18" charset="0"/>
                              </a:rPr>
                            </m:ctrlPr>
                          </m:fPr>
                          <m:num>
                            <m:r>
                              <a:rPr lang="en-US" altLang="en-US" sz="1900" i="1">
                                <a:latin typeface="Cambria Math" panose="02040503050406030204" pitchFamily="18" charset="0"/>
                              </a:rPr>
                              <m:t>1</m:t>
                            </m:r>
                          </m:num>
                          <m:den>
                            <m:sSup>
                              <m:sSupPr>
                                <m:ctrlPr>
                                  <a:rPr lang="en-US" altLang="en-US" sz="1900" i="1">
                                    <a:latin typeface="Cambria Math" panose="02040503050406030204" pitchFamily="18" charset="0"/>
                                  </a:rPr>
                                </m:ctrlPr>
                              </m:sSupPr>
                              <m:e>
                                <m:r>
                                  <a:rPr lang="en-US" altLang="en-US" sz="1900" i="1">
                                    <a:latin typeface="Cambria Math" panose="02040503050406030204" pitchFamily="18" charset="0"/>
                                    <a:ea typeface="Cambria Math" panose="02040503050406030204" pitchFamily="18" charset="0"/>
                                  </a:rPr>
                                  <m:t>𝛾</m:t>
                                </m:r>
                              </m:e>
                              <m:sup>
                                <m:r>
                                  <a:rPr lang="en-US" altLang="en-US" sz="1900" i="1">
                                    <a:latin typeface="Cambria Math" panose="02040503050406030204" pitchFamily="18" charset="0"/>
                                  </a:rPr>
                                  <m:t>2</m:t>
                                </m:r>
                              </m:sup>
                            </m:sSup>
                          </m:den>
                        </m:f>
                        <m:r>
                          <a:rPr lang="en-US" altLang="en-US" sz="1900" i="1">
                            <a:latin typeface="Cambria Math" panose="02040503050406030204" pitchFamily="18" charset="0"/>
                          </a:rPr>
                          <m:t>𝐸</m:t>
                        </m:r>
                        <m:sSup>
                          <m:sSupPr>
                            <m:ctrlPr>
                              <a:rPr lang="en-US" altLang="en-US" sz="1900" i="1">
                                <a:latin typeface="Cambria Math" panose="02040503050406030204" pitchFamily="18" charset="0"/>
                              </a:rPr>
                            </m:ctrlPr>
                          </m:sSupPr>
                          <m:e>
                            <m:r>
                              <a:rPr lang="en-US" altLang="en-US" sz="1900" i="1">
                                <a:latin typeface="Cambria Math" panose="02040503050406030204" pitchFamily="18" charset="0"/>
                              </a:rPr>
                              <m:t>𝐸</m:t>
                            </m:r>
                          </m:e>
                          <m:sup>
                            <m:r>
                              <a:rPr lang="en-US" altLang="en-US" sz="1900" i="1">
                                <a:latin typeface="Cambria Math" panose="02040503050406030204" pitchFamily="18" charset="0"/>
                              </a:rPr>
                              <m:t>𝑇</m:t>
                            </m:r>
                          </m:sup>
                        </m:sSup>
                      </m:e>
                    </m:d>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𝑃</m:t>
                        </m:r>
                      </m:e>
                      <m:sub>
                        <m:r>
                          <a:rPr lang="en-US" altLang="en-US" sz="1900" i="1">
                            <a:latin typeface="Cambria Math" panose="02040503050406030204" pitchFamily="18" charset="0"/>
                          </a:rPr>
                          <m:t>𝑐</m:t>
                        </m:r>
                      </m:sub>
                    </m:sSub>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𝜖</m:t>
                        </m:r>
                      </m:e>
                      <m:sub>
                        <m:r>
                          <a:rPr lang="en-US" altLang="en-US" sz="1900" i="1">
                            <a:latin typeface="Cambria Math" panose="02040503050406030204" pitchFamily="18" charset="0"/>
                          </a:rPr>
                          <m:t>𝑐</m:t>
                        </m:r>
                      </m:sub>
                    </m:sSub>
                    <m:d>
                      <m:dPr>
                        <m:ctrlPr>
                          <a:rPr lang="en-US" altLang="en-US" sz="1900" i="1">
                            <a:latin typeface="Cambria Math" panose="02040503050406030204" pitchFamily="18" charset="0"/>
                          </a:rPr>
                        </m:ctrlPr>
                      </m:dPr>
                      <m:e>
                        <m:sSub>
                          <m:sSubPr>
                            <m:ctrlPr>
                              <a:rPr lang="en-US" altLang="en-US" sz="1900" i="1">
                                <a:latin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𝛿</m:t>
                            </m:r>
                          </m:e>
                          <m:sub>
                            <m:r>
                              <a:rPr lang="en-US" altLang="en-US" sz="1900" i="1">
                                <a:latin typeface="Cambria Math" panose="02040503050406030204" pitchFamily="18" charset="0"/>
                              </a:rPr>
                              <m:t>𝑐</m:t>
                            </m:r>
                          </m:sub>
                        </m:sSub>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𝐼</m:t>
                            </m:r>
                          </m:e>
                          <m:sub>
                            <m:r>
                              <a:rPr lang="en-US" altLang="en-US" sz="1900" i="1">
                                <a:latin typeface="Cambria Math" panose="02040503050406030204" pitchFamily="18" charset="0"/>
                              </a:rPr>
                              <m:t>𝑛</m:t>
                            </m:r>
                          </m:sub>
                        </m:sSub>
                        <m:r>
                          <a:rPr lang="en-US" altLang="en-US" sz="1900" i="1">
                            <a:latin typeface="Cambria Math" panose="02040503050406030204" pitchFamily="18" charset="0"/>
                          </a:rPr>
                          <m:t>+</m:t>
                        </m:r>
                        <m:sSup>
                          <m:sSupPr>
                            <m:ctrlPr>
                              <a:rPr lang="en-US" altLang="en-US" sz="1900" i="1">
                                <a:latin typeface="Cambria Math" panose="02040503050406030204" pitchFamily="18" charset="0"/>
                              </a:rPr>
                            </m:ctrlPr>
                          </m:sSupPr>
                          <m:e>
                            <m:r>
                              <a:rPr lang="en-US" altLang="en-US" sz="1900" i="1">
                                <a:latin typeface="Cambria Math" panose="02040503050406030204" pitchFamily="18" charset="0"/>
                              </a:rPr>
                              <m:t>𝐶</m:t>
                            </m:r>
                          </m:e>
                          <m:sup>
                            <m:r>
                              <a:rPr lang="en-US" altLang="en-US" sz="1900" i="1">
                                <a:latin typeface="Cambria Math" panose="02040503050406030204" pitchFamily="18" charset="0"/>
                              </a:rPr>
                              <m:t>𝑇</m:t>
                            </m:r>
                          </m:sup>
                        </m:sSup>
                        <m:r>
                          <a:rPr lang="en-US" altLang="en-US" sz="1900" i="1">
                            <a:latin typeface="Cambria Math" panose="02040503050406030204" pitchFamily="18" charset="0"/>
                          </a:rPr>
                          <m:t>𝐶</m:t>
                        </m:r>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𝑄</m:t>
                            </m:r>
                          </m:e>
                          <m:sub>
                            <m:r>
                              <a:rPr lang="en-US" altLang="en-US" sz="1900" i="1">
                                <a:latin typeface="Cambria Math" panose="02040503050406030204" pitchFamily="18" charset="0"/>
                              </a:rPr>
                              <m:t>𝑐</m:t>
                            </m:r>
                          </m:sub>
                        </m:sSub>
                      </m:e>
                    </m:d>
                    <m:r>
                      <a:rPr lang="en-US" altLang="en-US" sz="1900" i="1">
                        <a:latin typeface="Cambria Math" panose="02040503050406030204" pitchFamily="18" charset="0"/>
                      </a:rPr>
                      <m:t>=0</m:t>
                    </m:r>
                  </m:oMath>
                </a14:m>
                <a:r>
                  <a:rPr lang="en-US" altLang="en-US" sz="1900" i="1" dirty="0">
                    <a:latin typeface="Cambria Math" panose="02040503050406030204" pitchFamily="18" charset="0"/>
                  </a:rPr>
                  <a:t>,</a:t>
                </a:r>
              </a:p>
              <a:p>
                <a:pPr marL="0" indent="0" algn="ctr">
                  <a:spcBef>
                    <a:spcPts val="600"/>
                  </a:spcBef>
                  <a:spcAft>
                    <a:spcPts val="600"/>
                  </a:spcAft>
                  <a:buNone/>
                  <a:tabLst>
                    <a:tab pos="91440" algn="l"/>
                  </a:tabLst>
                </a:pPr>
                <a14:m>
                  <m:oMath xmlns:m="http://schemas.openxmlformats.org/officeDocument/2006/math">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𝐴</m:t>
                        </m:r>
                      </m:e>
                      <m:sub>
                        <m:r>
                          <a:rPr lang="en-US" altLang="en-US" sz="1900" i="1">
                            <a:latin typeface="Cambria Math" panose="02040503050406030204" pitchFamily="18" charset="0"/>
                          </a:rPr>
                          <m:t>0</m:t>
                        </m:r>
                      </m:sub>
                    </m:sSub>
                    <m:r>
                      <a:rPr lang="en-US" altLang="en-US" sz="1900" i="1">
                        <a:latin typeface="Cambria Math" panose="02040503050406030204" pitchFamily="18" charset="0"/>
                      </a:rPr>
                      <m:t>+</m:t>
                    </m:r>
                    <m:r>
                      <a:rPr lang="en-US" altLang="en-US" sz="1900" i="1">
                        <a:latin typeface="Cambria Math" panose="02040503050406030204" pitchFamily="18" charset="0"/>
                      </a:rPr>
                      <m:t>𝐸𝐺</m:t>
                    </m:r>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𝑃</m:t>
                        </m:r>
                      </m:e>
                      <m:sub>
                        <m:r>
                          <a:rPr lang="en-US" altLang="en-US" sz="1900" i="1">
                            <a:latin typeface="Cambria Math" panose="02040503050406030204" pitchFamily="18" charset="0"/>
                          </a:rPr>
                          <m:t>0</m:t>
                        </m:r>
                      </m:sub>
                    </m:sSub>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𝑃</m:t>
                        </m:r>
                      </m:e>
                      <m:sub>
                        <m:r>
                          <a:rPr lang="en-US" altLang="en-US" sz="1900" i="1">
                            <a:latin typeface="Cambria Math" panose="02040503050406030204" pitchFamily="18" charset="0"/>
                          </a:rPr>
                          <m:t>0</m:t>
                        </m:r>
                      </m:sub>
                    </m:sSub>
                    <m:sSup>
                      <m:sSupPr>
                        <m:ctrlPr>
                          <a:rPr lang="en-US" altLang="en-US" sz="1900" i="1">
                            <a:latin typeface="Cambria Math" panose="02040503050406030204" pitchFamily="18" charset="0"/>
                          </a:rPr>
                        </m:ctrlPr>
                      </m:sSupPr>
                      <m:e>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𝐴</m:t>
                            </m:r>
                          </m:e>
                          <m:sub>
                            <m:r>
                              <a:rPr lang="en-US" altLang="en-US" sz="1900" i="1">
                                <a:latin typeface="Cambria Math" panose="02040503050406030204" pitchFamily="18" charset="0"/>
                              </a:rPr>
                              <m:t>0</m:t>
                            </m:r>
                          </m:sub>
                        </m:sSub>
                        <m:r>
                          <a:rPr lang="en-US" altLang="en-US" sz="1900" i="1">
                            <a:latin typeface="Cambria Math" panose="02040503050406030204" pitchFamily="18" charset="0"/>
                          </a:rPr>
                          <m:t>+</m:t>
                        </m:r>
                        <m:r>
                          <a:rPr lang="en-US" altLang="en-US" sz="1900" i="1">
                            <a:latin typeface="Cambria Math" panose="02040503050406030204" pitchFamily="18" charset="0"/>
                          </a:rPr>
                          <m:t>𝐸𝐺</m:t>
                        </m:r>
                        <m:r>
                          <a:rPr lang="en-US" altLang="en-US" sz="1900" i="1">
                            <a:latin typeface="Cambria Math" panose="02040503050406030204" pitchFamily="18" charset="0"/>
                          </a:rPr>
                          <m:t>)</m:t>
                        </m:r>
                      </m:e>
                      <m:sup>
                        <m:r>
                          <a:rPr lang="en-US" altLang="en-US" sz="1900" i="1">
                            <a:latin typeface="Cambria Math" panose="02040503050406030204" pitchFamily="18" charset="0"/>
                          </a:rPr>
                          <m:t>𝑇</m:t>
                        </m:r>
                      </m:sup>
                    </m:sSup>
                    <m:r>
                      <a:rPr lang="en-US" altLang="en-US" sz="1900" i="1">
                        <a:latin typeface="Cambria Math" panose="02040503050406030204" pitchFamily="18" charset="0"/>
                      </a:rPr>
                      <m:t>−</m:t>
                    </m:r>
                    <m:f>
                      <m:fPr>
                        <m:ctrlPr>
                          <a:rPr lang="en-US" altLang="en-US" sz="1900" i="1">
                            <a:latin typeface="Cambria Math" panose="02040503050406030204" pitchFamily="18" charset="0"/>
                          </a:rPr>
                        </m:ctrlPr>
                      </m:fPr>
                      <m:num>
                        <m:r>
                          <a:rPr lang="en-US" altLang="en-US" sz="1900" i="1">
                            <a:latin typeface="Cambria Math" panose="02040503050406030204" pitchFamily="18" charset="0"/>
                          </a:rPr>
                          <m:t>1</m:t>
                        </m:r>
                      </m:num>
                      <m:den>
                        <m:sSub>
                          <m:sSubPr>
                            <m:ctrlPr>
                              <a:rPr lang="en-US" altLang="en-US" sz="1900" i="1">
                                <a:latin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𝜖</m:t>
                            </m:r>
                          </m:e>
                          <m:sub>
                            <m:r>
                              <a:rPr lang="en-US" altLang="en-US" sz="1900" i="1">
                                <a:latin typeface="Cambria Math" panose="02040503050406030204" pitchFamily="18" charset="0"/>
                                <a:ea typeface="Cambria Math" panose="02040503050406030204" pitchFamily="18" charset="0"/>
                              </a:rPr>
                              <m:t>0</m:t>
                            </m:r>
                          </m:sub>
                        </m:sSub>
                      </m:den>
                    </m:f>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𝑃</m:t>
                        </m:r>
                      </m:e>
                      <m:sub>
                        <m:r>
                          <a:rPr lang="en-US" altLang="en-US" sz="1900" i="1">
                            <a:latin typeface="Cambria Math" panose="02040503050406030204" pitchFamily="18" charset="0"/>
                          </a:rPr>
                          <m:t>0</m:t>
                        </m:r>
                      </m:sub>
                    </m:sSub>
                    <m:d>
                      <m:dPr>
                        <m:ctrlPr>
                          <a:rPr lang="en-US" altLang="en-US" sz="1900" i="1">
                            <a:latin typeface="Cambria Math" panose="02040503050406030204" pitchFamily="18" charset="0"/>
                          </a:rPr>
                        </m:ctrlPr>
                      </m:dPr>
                      <m:e>
                        <m:sSup>
                          <m:sSupPr>
                            <m:ctrlPr>
                              <a:rPr lang="en-US" altLang="en-US" sz="1900" i="1">
                                <a:latin typeface="Cambria Math" panose="02040503050406030204" pitchFamily="18" charset="0"/>
                              </a:rPr>
                            </m:ctrlPr>
                          </m:sSupPr>
                          <m:e>
                            <m:r>
                              <a:rPr lang="en-US" altLang="en-US" sz="1900" i="1">
                                <a:latin typeface="Cambria Math" panose="02040503050406030204" pitchFamily="18" charset="0"/>
                              </a:rPr>
                              <m:t>𝐶</m:t>
                            </m:r>
                          </m:e>
                          <m:sup>
                            <m:r>
                              <a:rPr lang="en-US" altLang="en-US" sz="1900" i="1">
                                <a:latin typeface="Cambria Math" panose="02040503050406030204" pitchFamily="18" charset="0"/>
                              </a:rPr>
                              <m:t>𝑇</m:t>
                            </m:r>
                          </m:sup>
                        </m:sSup>
                        <m:r>
                          <a:rPr lang="en-US" altLang="en-US" sz="1900" i="1">
                            <a:latin typeface="Cambria Math" panose="02040503050406030204" pitchFamily="18" charset="0"/>
                          </a:rPr>
                          <m:t>𝐶</m:t>
                        </m:r>
                        <m:r>
                          <a:rPr lang="en-US" altLang="en-US" sz="1900" i="1">
                            <a:latin typeface="Cambria Math" panose="02040503050406030204" pitchFamily="18" charset="0"/>
                          </a:rPr>
                          <m:t>−</m:t>
                        </m:r>
                        <m:f>
                          <m:fPr>
                            <m:ctrlPr>
                              <a:rPr lang="en-US" altLang="en-US" sz="1900" i="1">
                                <a:latin typeface="Cambria Math" panose="02040503050406030204" pitchFamily="18" charset="0"/>
                              </a:rPr>
                            </m:ctrlPr>
                          </m:fPr>
                          <m:num>
                            <m:r>
                              <a:rPr lang="en-US" altLang="en-US" sz="1900" i="1">
                                <a:latin typeface="Cambria Math" panose="02040503050406030204" pitchFamily="18" charset="0"/>
                              </a:rPr>
                              <m:t>1</m:t>
                            </m:r>
                          </m:num>
                          <m:den>
                            <m:sSup>
                              <m:sSupPr>
                                <m:ctrlPr>
                                  <a:rPr lang="en-US" altLang="en-US" sz="1900" i="1">
                                    <a:latin typeface="Cambria Math" panose="02040503050406030204" pitchFamily="18" charset="0"/>
                                  </a:rPr>
                                </m:ctrlPr>
                              </m:sSupPr>
                              <m:e>
                                <m:r>
                                  <a:rPr lang="en-US" altLang="en-US" sz="1900" i="1">
                                    <a:latin typeface="Cambria Math" panose="02040503050406030204" pitchFamily="18" charset="0"/>
                                    <a:ea typeface="Cambria Math" panose="02040503050406030204" pitchFamily="18" charset="0"/>
                                  </a:rPr>
                                  <m:t>𝛾</m:t>
                                </m:r>
                              </m:e>
                              <m:sup>
                                <m:r>
                                  <a:rPr lang="en-US" altLang="en-US" sz="1900" i="1">
                                    <a:latin typeface="Cambria Math" panose="02040503050406030204" pitchFamily="18" charset="0"/>
                                  </a:rPr>
                                  <m:t>2</m:t>
                                </m:r>
                              </m:sup>
                            </m:sSup>
                          </m:den>
                        </m:f>
                        <m:sSup>
                          <m:sSupPr>
                            <m:ctrlPr>
                              <a:rPr lang="en-US" altLang="en-US" sz="1900" i="1">
                                <a:latin typeface="Cambria Math" panose="02040503050406030204" pitchFamily="18" charset="0"/>
                              </a:rPr>
                            </m:ctrlPr>
                          </m:sSupPr>
                          <m:e>
                            <m:r>
                              <a:rPr lang="en-US" altLang="en-US" sz="1900" i="1">
                                <a:latin typeface="Cambria Math" panose="02040503050406030204" pitchFamily="18" charset="0"/>
                              </a:rPr>
                              <m:t>𝐾</m:t>
                            </m:r>
                          </m:e>
                          <m:sup>
                            <m:r>
                              <a:rPr lang="en-US" altLang="en-US" sz="1900" i="1">
                                <a:latin typeface="Cambria Math" panose="02040503050406030204" pitchFamily="18" charset="0"/>
                              </a:rPr>
                              <m:t>𝑇</m:t>
                            </m:r>
                          </m:sup>
                        </m:sSup>
                        <m:r>
                          <a:rPr lang="en-US" altLang="en-US" sz="1900" i="1">
                            <a:latin typeface="Cambria Math" panose="02040503050406030204" pitchFamily="18" charset="0"/>
                          </a:rPr>
                          <m:t>𝐾</m:t>
                        </m:r>
                        <m:r>
                          <a:rPr lang="en-US" altLang="en-US" sz="1900" i="1">
                            <a:latin typeface="Cambria Math" panose="02040503050406030204" pitchFamily="18" charset="0"/>
                          </a:rPr>
                          <m:t>−</m:t>
                        </m:r>
                        <m:f>
                          <m:fPr>
                            <m:ctrlPr>
                              <a:rPr lang="en-US" altLang="en-US" sz="1900" i="1">
                                <a:latin typeface="Cambria Math" panose="02040503050406030204" pitchFamily="18" charset="0"/>
                              </a:rPr>
                            </m:ctrlPr>
                          </m:fPr>
                          <m:num>
                            <m:sSub>
                              <m:sSubPr>
                                <m:ctrlPr>
                                  <a:rPr lang="en-US" altLang="en-US" sz="1900" i="1">
                                    <a:latin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𝛿</m:t>
                                </m:r>
                              </m:e>
                              <m:sub>
                                <m:r>
                                  <a:rPr lang="en-US" altLang="en-US" sz="1900" i="1">
                                    <a:latin typeface="Cambria Math" panose="02040503050406030204" pitchFamily="18" charset="0"/>
                                  </a:rPr>
                                  <m:t>0</m:t>
                                </m:r>
                              </m:sub>
                            </m:sSub>
                          </m:num>
                          <m:den>
                            <m:sSup>
                              <m:sSupPr>
                                <m:ctrlPr>
                                  <a:rPr lang="en-US" altLang="en-US" sz="1900" i="1">
                                    <a:latin typeface="Cambria Math" panose="02040503050406030204" pitchFamily="18" charset="0"/>
                                  </a:rPr>
                                </m:ctrlPr>
                              </m:sSupPr>
                              <m:e>
                                <m:r>
                                  <a:rPr lang="en-US" altLang="en-US" sz="1900" i="1">
                                    <a:latin typeface="Cambria Math" panose="02040503050406030204" pitchFamily="18" charset="0"/>
                                    <a:ea typeface="Cambria Math" panose="02040503050406030204" pitchFamily="18" charset="0"/>
                                  </a:rPr>
                                  <m:t>𝛾</m:t>
                                </m:r>
                              </m:e>
                              <m:sup>
                                <m:r>
                                  <a:rPr lang="en-US" altLang="en-US" sz="1900" i="1">
                                    <a:latin typeface="Cambria Math" panose="02040503050406030204" pitchFamily="18" charset="0"/>
                                  </a:rPr>
                                  <m:t>2</m:t>
                                </m:r>
                              </m:sup>
                            </m:sSup>
                          </m:den>
                        </m:f>
                        <m:r>
                          <a:rPr lang="en-US" altLang="en-US" sz="1900" i="1">
                            <a:latin typeface="Cambria Math" panose="02040503050406030204" pitchFamily="18" charset="0"/>
                          </a:rPr>
                          <m:t>𝐼</m:t>
                        </m:r>
                      </m:e>
                    </m:d>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𝑃</m:t>
                        </m:r>
                      </m:e>
                      <m:sub>
                        <m:r>
                          <a:rPr lang="en-US" altLang="en-US" sz="1900" i="1">
                            <a:latin typeface="Cambria Math" panose="02040503050406030204" pitchFamily="18" charset="0"/>
                          </a:rPr>
                          <m:t>0</m:t>
                        </m:r>
                      </m:sub>
                    </m:sSub>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𝜖</m:t>
                        </m:r>
                      </m:e>
                      <m:sub>
                        <m:r>
                          <a:rPr lang="en-US" altLang="en-US" sz="1900" i="1">
                            <a:latin typeface="Cambria Math" panose="02040503050406030204" pitchFamily="18" charset="0"/>
                            <a:ea typeface="Cambria Math" panose="02040503050406030204" pitchFamily="18" charset="0"/>
                          </a:rPr>
                          <m:t>0</m:t>
                        </m:r>
                      </m:sub>
                    </m:sSub>
                    <m:d>
                      <m:dPr>
                        <m:ctrlPr>
                          <a:rPr lang="en-US" altLang="en-US" sz="1900" i="1">
                            <a:latin typeface="Cambria Math" panose="02040503050406030204" pitchFamily="18" charset="0"/>
                          </a:rPr>
                        </m:ctrlPr>
                      </m:dPr>
                      <m:e>
                        <m:f>
                          <m:fPr>
                            <m:ctrlPr>
                              <a:rPr lang="en-US" altLang="en-US" sz="1900" i="1">
                                <a:latin typeface="Cambria Math" panose="02040503050406030204" pitchFamily="18" charset="0"/>
                              </a:rPr>
                            </m:ctrlPr>
                          </m:fPr>
                          <m:num>
                            <m:sSup>
                              <m:sSupPr>
                                <m:ctrlPr>
                                  <a:rPr lang="en-US" altLang="en-US" sz="1900" i="1">
                                    <a:latin typeface="Cambria Math" panose="02040503050406030204" pitchFamily="18" charset="0"/>
                                  </a:rPr>
                                </m:ctrlPr>
                              </m:sSupPr>
                              <m:e>
                                <m:r>
                                  <a:rPr lang="en-US" altLang="en-US" sz="1900" i="1">
                                    <a:latin typeface="Cambria Math" panose="02040503050406030204" pitchFamily="18" charset="0"/>
                                    <a:ea typeface="Cambria Math" panose="02040503050406030204" pitchFamily="18" charset="0"/>
                                  </a:rPr>
                                  <m:t>𝛾</m:t>
                                </m:r>
                              </m:e>
                              <m:sup>
                                <m:r>
                                  <a:rPr lang="en-US" altLang="en-US" sz="1900" i="1">
                                    <a:latin typeface="Cambria Math" panose="02040503050406030204" pitchFamily="18" charset="0"/>
                                  </a:rPr>
                                  <m:t>2</m:t>
                                </m:r>
                              </m:sup>
                            </m:sSup>
                          </m:num>
                          <m:den>
                            <m:sSub>
                              <m:sSubPr>
                                <m:ctrlPr>
                                  <a:rPr lang="en-US" altLang="en-US" sz="1900" i="1">
                                    <a:latin typeface="Cambria Math" panose="02040503050406030204" pitchFamily="18" charset="0"/>
                                  </a:rPr>
                                </m:ctrlPr>
                              </m:sSubPr>
                              <m:e>
                                <m:r>
                                  <a:rPr lang="en-US" altLang="en-US" sz="1900" i="1">
                                    <a:latin typeface="Cambria Math" panose="02040503050406030204" pitchFamily="18" charset="0"/>
                                    <a:ea typeface="Cambria Math" panose="02040503050406030204" pitchFamily="18" charset="0"/>
                                  </a:rPr>
                                  <m:t>𝛿</m:t>
                                </m:r>
                              </m:e>
                              <m:sub>
                                <m:r>
                                  <a:rPr lang="en-US" altLang="en-US" sz="1900" i="1">
                                    <a:latin typeface="Cambria Math" panose="02040503050406030204" pitchFamily="18" charset="0"/>
                                  </a:rPr>
                                  <m:t>0</m:t>
                                </m:r>
                              </m:sub>
                            </m:sSub>
                          </m:den>
                        </m:f>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𝐴</m:t>
                            </m:r>
                          </m:e>
                          <m:sub>
                            <m:r>
                              <a:rPr lang="en-US" altLang="en-US" sz="1900" i="1">
                                <a:latin typeface="Cambria Math" panose="02040503050406030204" pitchFamily="18" charset="0"/>
                              </a:rPr>
                              <m:t>1</m:t>
                            </m:r>
                          </m:sub>
                        </m:sSub>
                        <m:sSubSup>
                          <m:sSubSupPr>
                            <m:ctrlPr>
                              <a:rPr lang="en-US" altLang="en-US" sz="1900" i="1">
                                <a:latin typeface="Cambria Math" panose="02040503050406030204" pitchFamily="18" charset="0"/>
                              </a:rPr>
                            </m:ctrlPr>
                          </m:sSubSupPr>
                          <m:e>
                            <m:r>
                              <a:rPr lang="en-US" altLang="en-US" sz="1900" i="1">
                                <a:latin typeface="Cambria Math" panose="02040503050406030204" pitchFamily="18" charset="0"/>
                              </a:rPr>
                              <m:t>𝐴</m:t>
                            </m:r>
                          </m:e>
                          <m:sub>
                            <m:r>
                              <a:rPr lang="en-US" altLang="en-US" sz="1900" i="1">
                                <a:latin typeface="Cambria Math" panose="02040503050406030204" pitchFamily="18" charset="0"/>
                              </a:rPr>
                              <m:t>1</m:t>
                            </m:r>
                          </m:sub>
                          <m:sup>
                            <m:r>
                              <a:rPr lang="en-US" altLang="en-US" sz="1900" i="1">
                                <a:latin typeface="Cambria Math" panose="02040503050406030204" pitchFamily="18" charset="0"/>
                              </a:rPr>
                              <m:t>𝑇</m:t>
                            </m:r>
                          </m:sup>
                        </m:sSubSup>
                        <m:r>
                          <a:rPr lang="en-US" altLang="en-US" sz="1900" i="1">
                            <a:latin typeface="Cambria Math" panose="02040503050406030204" pitchFamily="18" charset="0"/>
                          </a:rPr>
                          <m:t>+</m:t>
                        </m:r>
                        <m:sSup>
                          <m:sSupPr>
                            <m:ctrlPr>
                              <a:rPr lang="en-US" altLang="en-US" sz="1900" i="1">
                                <a:latin typeface="Cambria Math" panose="02040503050406030204" pitchFamily="18" charset="0"/>
                              </a:rPr>
                            </m:ctrlPr>
                          </m:sSupPr>
                          <m:e>
                            <m:r>
                              <a:rPr lang="en-US" altLang="en-US" sz="1900" i="1">
                                <a:latin typeface="Cambria Math" panose="02040503050406030204" pitchFamily="18" charset="0"/>
                              </a:rPr>
                              <m:t>𝐸𝐸</m:t>
                            </m:r>
                          </m:e>
                          <m:sup>
                            <m:r>
                              <a:rPr lang="en-US" altLang="en-US" sz="1900" i="1">
                                <a:latin typeface="Cambria Math" panose="02040503050406030204" pitchFamily="18" charset="0"/>
                              </a:rPr>
                              <m:t>𝑇</m:t>
                            </m:r>
                          </m:sup>
                        </m:sSup>
                        <m:r>
                          <a:rPr lang="en-US" altLang="en-US" sz="1900" i="1">
                            <a:latin typeface="Cambria Math" panose="02040503050406030204" pitchFamily="18" charset="0"/>
                          </a:rPr>
                          <m:t>+</m:t>
                        </m:r>
                        <m:sSub>
                          <m:sSubPr>
                            <m:ctrlPr>
                              <a:rPr lang="en-US" altLang="en-US" sz="1900" i="1">
                                <a:latin typeface="Cambria Math" panose="02040503050406030204" pitchFamily="18" charset="0"/>
                              </a:rPr>
                            </m:ctrlPr>
                          </m:sSubPr>
                          <m:e>
                            <m:r>
                              <a:rPr lang="en-US" altLang="en-US" sz="1900" i="1">
                                <a:latin typeface="Cambria Math" panose="02040503050406030204" pitchFamily="18" charset="0"/>
                              </a:rPr>
                              <m:t>𝑄</m:t>
                            </m:r>
                          </m:e>
                          <m:sub>
                            <m:r>
                              <a:rPr lang="en-US" altLang="en-US" sz="1900" i="1">
                                <a:latin typeface="Cambria Math" panose="02040503050406030204" pitchFamily="18" charset="0"/>
                              </a:rPr>
                              <m:t>0</m:t>
                            </m:r>
                          </m:sub>
                        </m:sSub>
                      </m:e>
                    </m:d>
                    <m:r>
                      <a:rPr lang="en-US" altLang="en-US" sz="1900" i="1">
                        <a:latin typeface="Cambria Math" panose="02040503050406030204" pitchFamily="18" charset="0"/>
                      </a:rPr>
                      <m:t>=0</m:t>
                    </m:r>
                  </m:oMath>
                </a14:m>
                <a:r>
                  <a:rPr lang="en-US" altLang="en-US" sz="1900" dirty="0"/>
                  <a:t>.</a:t>
                </a:r>
              </a:p>
              <a:p>
                <a:pPr>
                  <a:spcBef>
                    <a:spcPts val="0"/>
                  </a:spcBef>
                  <a:spcAft>
                    <a:spcPts val="600"/>
                  </a:spcAft>
                </a:pPr>
                <a:r>
                  <a:rPr lang="en-US" altLang="en-US" sz="2000" dirty="0"/>
                  <a:t>Gains can be calculated using following equations,</a:t>
                </a:r>
              </a:p>
              <a:p>
                <a:pPr marL="344487" lvl="1" indent="0" algn="ctr">
                  <a:buNone/>
                </a:pPr>
                <a14:m>
                  <m:oMathPara xmlns:m="http://schemas.openxmlformats.org/officeDocument/2006/math">
                    <m:oMathParaPr>
                      <m:jc m:val="centerGroup"/>
                    </m:oMathParaPr>
                    <m:oMath xmlns:m="http://schemas.openxmlformats.org/officeDocument/2006/math">
                      <m:r>
                        <a:rPr lang="en-US" altLang="en-US" sz="2000" i="1">
                          <a:latin typeface="Cambria Math" panose="02040503050406030204" pitchFamily="18" charset="0"/>
                        </a:rPr>
                        <m:t>𝐾</m:t>
                      </m:r>
                      <m:r>
                        <a:rPr lang="en-US" altLang="en-US" sz="2000" i="1">
                          <a:latin typeface="Cambria Math" panose="02040503050406030204" pitchFamily="18" charset="0"/>
                        </a:rPr>
                        <m:t>=</m:t>
                      </m:r>
                      <m:f>
                        <m:fPr>
                          <m:ctrlPr>
                            <a:rPr lang="en-US" altLang="en-US" sz="2000" i="1">
                              <a:latin typeface="Cambria Math" panose="02040503050406030204" pitchFamily="18" charset="0"/>
                            </a:rPr>
                          </m:ctrlPr>
                        </m:fPr>
                        <m:num>
                          <m:r>
                            <a:rPr lang="en-US" altLang="en-US" sz="2000" i="1">
                              <a:latin typeface="Cambria Math" panose="02040503050406030204" pitchFamily="18" charset="0"/>
                            </a:rPr>
                            <m:t>1</m:t>
                          </m:r>
                        </m:num>
                        <m:den>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𝜖</m:t>
                              </m:r>
                            </m:e>
                            <m:sub>
                              <m:r>
                                <a:rPr lang="en-US" altLang="en-US" sz="2000" i="1">
                                  <a:latin typeface="Cambria Math" panose="02040503050406030204" pitchFamily="18" charset="0"/>
                                </a:rPr>
                                <m:t>𝑐</m:t>
                              </m:r>
                            </m:sub>
                          </m:sSub>
                        </m:den>
                      </m:f>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𝐵</m:t>
                          </m:r>
                        </m:e>
                        <m:sup>
                          <m:r>
                            <a:rPr lang="en-US" altLang="en-US" sz="2000" i="1">
                              <a:latin typeface="Cambria Math" panose="02040503050406030204" pitchFamily="18" charset="0"/>
                            </a:rPr>
                            <m:t>𝑇</m:t>
                          </m:r>
                        </m:sup>
                      </m:sSup>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𝑃</m:t>
                          </m:r>
                        </m:e>
                        <m:sub>
                          <m:r>
                            <a:rPr lang="en-US" altLang="en-US" sz="2000" i="1">
                              <a:latin typeface="Cambria Math" panose="02040503050406030204" pitchFamily="18" charset="0"/>
                            </a:rPr>
                            <m:t>𝑐</m:t>
                          </m:r>
                        </m:sub>
                      </m:sSub>
                      <m:r>
                        <a:rPr lang="en-US" altLang="en-US" sz="2000" i="1">
                          <a:latin typeface="Cambria Math" panose="02040503050406030204" pitchFamily="18" charset="0"/>
                        </a:rPr>
                        <m:t>,  </m:t>
                      </m:r>
                      <m:r>
                        <a:rPr lang="en-US" altLang="en-US" sz="2000" i="1">
                          <a:latin typeface="Cambria Math" panose="02040503050406030204" pitchFamily="18" charset="0"/>
                        </a:rPr>
                        <m:t>𝐺</m:t>
                      </m:r>
                      <m:r>
                        <a:rPr lang="en-US" altLang="en-US" sz="2000" i="1">
                          <a:latin typeface="Cambria Math" panose="02040503050406030204" pitchFamily="18" charset="0"/>
                        </a:rPr>
                        <m:t>=</m:t>
                      </m:r>
                      <m:f>
                        <m:fPr>
                          <m:ctrlPr>
                            <a:rPr lang="en-US" altLang="en-US" sz="2000" i="1">
                              <a:latin typeface="Cambria Math" panose="02040503050406030204" pitchFamily="18" charset="0"/>
                            </a:rPr>
                          </m:ctrlPr>
                        </m:fPr>
                        <m:num>
                          <m:r>
                            <a:rPr lang="en-US" altLang="en-US" sz="2000" i="1">
                              <a:latin typeface="Cambria Math" panose="02040503050406030204" pitchFamily="18" charset="0"/>
                            </a:rPr>
                            <m:t>1</m:t>
                          </m:r>
                        </m:num>
                        <m:den>
                          <m:sSup>
                            <m:sSupPr>
                              <m:ctrlPr>
                                <a:rPr lang="en-US" altLang="en-US" sz="2000" i="1">
                                  <a:latin typeface="Cambria Math" panose="02040503050406030204" pitchFamily="18" charset="0"/>
                                </a:rPr>
                              </m:ctrlPr>
                            </m:sSupPr>
                            <m:e>
                              <m:r>
                                <a:rPr lang="en-US" altLang="en-US" sz="2000" i="1">
                                  <a:latin typeface="Cambria Math" panose="02040503050406030204" pitchFamily="18" charset="0"/>
                                  <a:ea typeface="Cambria Math" panose="02040503050406030204" pitchFamily="18" charset="0"/>
                                </a:rPr>
                                <m:t>𝛾</m:t>
                              </m:r>
                            </m:e>
                            <m:sup>
                              <m:r>
                                <a:rPr lang="en-US" altLang="en-US" sz="2000" i="1">
                                  <a:latin typeface="Cambria Math" panose="02040503050406030204" pitchFamily="18" charset="0"/>
                                </a:rPr>
                                <m:t>2</m:t>
                              </m:r>
                            </m:sup>
                          </m:sSup>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𝜖</m:t>
                              </m:r>
                            </m:e>
                            <m:sub>
                              <m:r>
                                <a:rPr lang="en-US" altLang="en-US" sz="2000" i="1">
                                  <a:latin typeface="Cambria Math" panose="02040503050406030204" pitchFamily="18" charset="0"/>
                                </a:rPr>
                                <m:t>𝑐</m:t>
                              </m:r>
                            </m:sub>
                          </m:sSub>
                        </m:den>
                      </m:f>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𝐸</m:t>
                          </m:r>
                        </m:e>
                        <m:sup>
                          <m:r>
                            <a:rPr lang="en-US" altLang="en-US" sz="2000" i="1">
                              <a:latin typeface="Cambria Math" panose="02040503050406030204" pitchFamily="18" charset="0"/>
                            </a:rPr>
                            <m:t>𝑇</m:t>
                          </m:r>
                        </m:sup>
                      </m:sSup>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𝑃</m:t>
                          </m:r>
                        </m:e>
                        <m:sub>
                          <m:r>
                            <a:rPr lang="en-US" altLang="en-US" sz="2000" i="1">
                              <a:latin typeface="Cambria Math" panose="02040503050406030204" pitchFamily="18" charset="0"/>
                            </a:rPr>
                            <m:t>𝑐</m:t>
                          </m:r>
                        </m:sub>
                      </m:sSub>
                      <m:r>
                        <a:rPr lang="en-US" altLang="en-US" sz="2000" i="1">
                          <a:latin typeface="Cambria Math" panose="02040503050406030204" pitchFamily="18" charset="0"/>
                        </a:rPr>
                        <m:t>,  </m:t>
                      </m:r>
                      <m:r>
                        <a:rPr lang="en-US" altLang="en-US" sz="2000" i="1">
                          <a:latin typeface="Cambria Math" panose="02040503050406030204" pitchFamily="18" charset="0"/>
                        </a:rPr>
                        <m:t>𝐿</m:t>
                      </m:r>
                      <m:r>
                        <a:rPr lang="en-US" altLang="en-US" sz="2000" i="1">
                          <a:latin typeface="Cambria Math" panose="02040503050406030204" pitchFamily="18" charset="0"/>
                        </a:rPr>
                        <m:t>=</m:t>
                      </m:r>
                      <m:f>
                        <m:fPr>
                          <m:ctrlPr>
                            <a:rPr lang="en-US" altLang="en-US" sz="2000" i="1">
                              <a:latin typeface="Cambria Math" panose="02040503050406030204" pitchFamily="18" charset="0"/>
                            </a:rPr>
                          </m:ctrlPr>
                        </m:fPr>
                        <m:num>
                          <m:r>
                            <a:rPr lang="en-US" altLang="en-US" sz="2000" i="1">
                              <a:latin typeface="Cambria Math" panose="02040503050406030204" pitchFamily="18" charset="0"/>
                            </a:rPr>
                            <m:t>1</m:t>
                          </m:r>
                        </m:num>
                        <m:den>
                          <m:sSub>
                            <m:sSubPr>
                              <m:ctrlPr>
                                <a:rPr lang="en-US" altLang="en-US" sz="2000" i="1">
                                  <a:latin typeface="Cambria Math" panose="02040503050406030204" pitchFamily="18" charset="0"/>
                                </a:rPr>
                              </m:ctrlPr>
                            </m:sSubPr>
                            <m:e>
                              <m:r>
                                <a:rPr lang="en-US" altLang="en-US" sz="2000" i="1">
                                  <a:latin typeface="Cambria Math" panose="02040503050406030204" pitchFamily="18" charset="0"/>
                                  <a:ea typeface="Cambria Math" panose="02040503050406030204" pitchFamily="18" charset="0"/>
                                </a:rPr>
                                <m:t>𝜖</m:t>
                              </m:r>
                            </m:e>
                            <m:sub>
                              <m:r>
                                <a:rPr lang="en-US" altLang="en-US" sz="2000" i="1">
                                  <a:latin typeface="Cambria Math" panose="02040503050406030204" pitchFamily="18" charset="0"/>
                                </a:rPr>
                                <m:t>0</m:t>
                              </m:r>
                            </m:sub>
                          </m:sSub>
                        </m:den>
                      </m:f>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𝑃</m:t>
                          </m:r>
                        </m:e>
                        <m:sub>
                          <m:r>
                            <a:rPr lang="en-US" altLang="en-US" sz="2000" i="1">
                              <a:latin typeface="Cambria Math" panose="02040503050406030204" pitchFamily="18" charset="0"/>
                            </a:rPr>
                            <m:t>0</m:t>
                          </m:r>
                        </m:sub>
                      </m:sSub>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𝐶</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m:t>
                      </m:r>
                    </m:oMath>
                  </m:oMathPara>
                </a14:m>
                <a:endParaRPr lang="en-US" altLang="en-US" sz="2000" dirty="0"/>
              </a:p>
              <a:p>
                <a:pPr marL="287337"/>
                <a:endParaRPr lang="en-US" altLang="en-US" sz="24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1"/>
                <a:ext cx="8706049" cy="4656613"/>
              </a:xfrm>
              <a:prstGeom prst="rect">
                <a:avLst/>
              </a:prstGeom>
              <a:blipFill>
                <a:blip r:embed="rId2"/>
                <a:stretch>
                  <a:fillRect l="-910" t="-916"/>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D804F148-D298-4215-9B44-552C5891CE87}"/>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38</a:t>
            </a:fld>
            <a:endParaRPr lang="en-US" altLang="en-US" dirty="0"/>
          </a:p>
        </p:txBody>
      </p:sp>
    </p:spTree>
    <p:extLst>
      <p:ext uri="{BB962C8B-B14F-4D97-AF65-F5344CB8AC3E}">
        <p14:creationId xmlns:p14="http://schemas.microsoft.com/office/powerpoint/2010/main" val="4129197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Observer based Controllers for Time Delay Systems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1"/>
                <a:ext cx="8706049" cy="465661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altLang="en-US" sz="2200" u="sng" dirty="0"/>
                  <a:t>Peet’s Observer</a:t>
                </a:r>
                <a:r>
                  <a:rPr lang="en-US" altLang="en-US" sz="2000" u="sng" dirty="0"/>
                  <a:t> </a:t>
                </a:r>
              </a:p>
              <a:p>
                <a:pPr>
                  <a:spcBef>
                    <a:spcPts val="600"/>
                  </a:spcBef>
                  <a:spcAft>
                    <a:spcPts val="1200"/>
                  </a:spcAft>
                </a:pPr>
                <a:r>
                  <a:rPr lang="en-US" altLang="en-US" sz="1800" dirty="0"/>
                  <a:t>Observer based controller for Peet’s observer can be written as</a:t>
                </a:r>
                <a:r>
                  <a:rPr lang="en-US" altLang="en-US" sz="1700" dirty="0"/>
                  <a:t>,</a:t>
                </a:r>
                <a:endParaRPr lang="en-US" sz="1700" i="1" dirty="0">
                  <a:latin typeface="Cambria Math" panose="02040503050406030204" pitchFamily="18" charset="0"/>
                </a:endParaRPr>
              </a:p>
              <a:p>
                <a:pPr marL="0" indent="0" algn="ctr">
                  <a:spcBef>
                    <a:spcPts val="600"/>
                  </a:spcBef>
                  <a:spcAft>
                    <a:spcPts val="1200"/>
                  </a:spcAft>
                  <a:buNone/>
                </a:pPr>
                <a14:m>
                  <m:oMathPara xmlns:m="http://schemas.openxmlformats.org/officeDocument/2006/math">
                    <m:oMathParaPr>
                      <m:jc m:val="center"/>
                    </m:oMathParaPr>
                    <m:oMath xmlns:m="http://schemas.openxmlformats.org/officeDocument/2006/math">
                      <m:acc>
                        <m:accPr>
                          <m:chr m:val="̇"/>
                          <m:ctrlPr>
                            <a:rPr lang="en-US" sz="1700" i="1">
                              <a:latin typeface="Cambria Math" panose="02040503050406030204" pitchFamily="18" charset="0"/>
                            </a:rPr>
                          </m:ctrlPr>
                        </m:accPr>
                        <m:e>
                          <m:acc>
                            <m:accPr>
                              <m:chr m:val="̂"/>
                              <m:ctrlPr>
                                <a:rPr lang="en-US" sz="1700" i="1">
                                  <a:latin typeface="Cambria Math" panose="02040503050406030204" pitchFamily="18" charset="0"/>
                                </a:rPr>
                              </m:ctrlPr>
                            </m:accPr>
                            <m:e>
                              <m:r>
                                <a:rPr lang="en-US" sz="1700" i="1">
                                  <a:latin typeface="Cambria Math" panose="02040503050406030204" pitchFamily="18" charset="0"/>
                                </a:rPr>
                                <m:t>𝑥</m:t>
                              </m:r>
                            </m:e>
                          </m:acc>
                        </m:e>
                      </m:acc>
                      <m:d>
                        <m:dPr>
                          <m:ctrlPr>
                            <a:rPr lang="en-US" sz="1700" i="1">
                              <a:latin typeface="Cambria Math" panose="02040503050406030204" pitchFamily="18" charset="0"/>
                            </a:rPr>
                          </m:ctrlPr>
                        </m:dPr>
                        <m:e>
                          <m:r>
                            <a:rPr lang="en-US" sz="1700" i="1">
                              <a:latin typeface="Cambria Math" panose="02040503050406030204" pitchFamily="18" charset="0"/>
                            </a:rPr>
                            <m:t>𝑡</m:t>
                          </m:r>
                        </m:e>
                      </m:d>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𝐴</m:t>
                          </m:r>
                        </m:e>
                        <m:sub>
                          <m:r>
                            <a:rPr lang="en-US" sz="1700" i="1">
                              <a:latin typeface="Cambria Math" panose="02040503050406030204" pitchFamily="18" charset="0"/>
                            </a:rPr>
                            <m:t>0</m:t>
                          </m:r>
                        </m:sub>
                      </m:sSub>
                      <m:acc>
                        <m:accPr>
                          <m:chr m:val="̂"/>
                          <m:ctrlPr>
                            <a:rPr lang="en-US" sz="1700" i="1">
                              <a:latin typeface="Cambria Math" panose="02040503050406030204" pitchFamily="18" charset="0"/>
                            </a:rPr>
                          </m:ctrlPr>
                        </m:accPr>
                        <m:e>
                          <m:r>
                            <a:rPr lang="en-US" sz="1700" i="1">
                              <a:latin typeface="Cambria Math" panose="02040503050406030204" pitchFamily="18" charset="0"/>
                            </a:rPr>
                            <m:t>𝑥</m:t>
                          </m:r>
                        </m:e>
                      </m:acc>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𝐴</m:t>
                          </m:r>
                        </m:e>
                        <m:sub>
                          <m:r>
                            <a:rPr lang="en-US" sz="1700" i="1">
                              <a:latin typeface="Cambria Math" panose="02040503050406030204" pitchFamily="18" charset="0"/>
                            </a:rPr>
                            <m:t>1</m:t>
                          </m:r>
                        </m:sub>
                      </m:sSub>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m:t>
                          </m:r>
                        </m:e>
                      </m:acc>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 −</m:t>
                          </m:r>
                          <m:r>
                            <a:rPr lang="en-US" sz="1700" i="1">
                              <a:latin typeface="Cambria Math" panose="02040503050406030204" pitchFamily="18" charset="0"/>
                              <a:ea typeface="Cambria Math" panose="02040503050406030204" pitchFamily="18" charset="0"/>
                            </a:rPr>
                            <m:t>𝜏</m:t>
                          </m:r>
                        </m:e>
                      </m:d>
                      <m:r>
                        <a:rPr lang="en-US" sz="1700" i="1">
                          <a:latin typeface="Cambria Math" panose="02040503050406030204" pitchFamily="18" charset="0"/>
                        </a:rPr>
                        <m:t>+</m:t>
                      </m:r>
                      <m:r>
                        <a:rPr lang="en-US" sz="1700" b="0" i="1" smtClean="0">
                          <a:latin typeface="Cambria Math" panose="02040503050406030204" pitchFamily="18" charset="0"/>
                        </a:rPr>
                        <m:t>𝐵𝑢</m:t>
                      </m:r>
                      <m:d>
                        <m:dPr>
                          <m:ctrlPr>
                            <a:rPr lang="en-US" sz="1700" b="0" i="1" smtClean="0">
                              <a:latin typeface="Cambria Math" panose="02040503050406030204" pitchFamily="18" charset="0"/>
                            </a:rPr>
                          </m:ctrlPr>
                        </m:dPr>
                        <m:e>
                          <m:r>
                            <a:rPr lang="en-US" sz="1700" b="0" i="1" smtClean="0">
                              <a:latin typeface="Cambria Math" panose="02040503050406030204" pitchFamily="18" charset="0"/>
                            </a:rPr>
                            <m:t>𝑡</m:t>
                          </m:r>
                        </m:e>
                      </m:d>
                      <m:r>
                        <a:rPr lang="en-US" sz="1700" b="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𝐿</m:t>
                          </m:r>
                        </m:e>
                        <m:sub>
                          <m:r>
                            <a:rPr lang="en-US" sz="1700" i="1">
                              <a:latin typeface="Cambria Math" panose="02040503050406030204" pitchFamily="18" charset="0"/>
                            </a:rPr>
                            <m:t>1</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𝐶</m:t>
                              </m:r>
                            </m:e>
                            <m:sub>
                              <m:r>
                                <a:rPr lang="en-US" sz="1700" i="1">
                                  <a:latin typeface="Cambria Math" panose="02040503050406030204" pitchFamily="18" charset="0"/>
                                </a:rPr>
                                <m:t>2</m:t>
                              </m:r>
                            </m:sub>
                          </m:sSub>
                          <m:acc>
                            <m:accPr>
                              <m:chr m:val="̂"/>
                              <m:ctrlPr>
                                <a:rPr lang="en-US" sz="1700" i="1">
                                  <a:latin typeface="Cambria Math" panose="02040503050406030204" pitchFamily="18" charset="0"/>
                                </a:rPr>
                              </m:ctrlPr>
                            </m:accPr>
                            <m:e>
                              <m:r>
                                <a:rPr lang="en-US" sz="1700" i="1">
                                  <a:latin typeface="Cambria Math" panose="02040503050406030204" pitchFamily="18" charset="0"/>
                                </a:rPr>
                                <m:t>𝑥</m:t>
                              </m:r>
                            </m:e>
                          </m:acc>
                          <m:d>
                            <m:dPr>
                              <m:ctrlPr>
                                <a:rPr lang="en-US" sz="1700" i="1">
                                  <a:latin typeface="Cambria Math" panose="02040503050406030204" pitchFamily="18" charset="0"/>
                                </a:rPr>
                              </m:ctrlPr>
                            </m:dPr>
                            <m:e>
                              <m:r>
                                <a:rPr lang="en-US" sz="1700" i="1">
                                  <a:latin typeface="Cambria Math" panose="02040503050406030204" pitchFamily="18" charset="0"/>
                                </a:rPr>
                                <m:t>𝑡</m:t>
                              </m:r>
                            </m:e>
                          </m:d>
                          <m:r>
                            <a:rPr lang="en-US" sz="1700" i="1">
                              <a:latin typeface="Cambria Math" panose="02040503050406030204" pitchFamily="18" charset="0"/>
                            </a:rPr>
                            <m:t>−</m:t>
                          </m:r>
                          <m:r>
                            <a:rPr lang="en-US" sz="1700" i="1">
                              <a:latin typeface="Cambria Math" panose="02040503050406030204" pitchFamily="18" charset="0"/>
                            </a:rPr>
                            <m:t>𝑦</m:t>
                          </m:r>
                          <m:d>
                            <m:dPr>
                              <m:ctrlPr>
                                <a:rPr lang="en-US" sz="1700" i="1">
                                  <a:latin typeface="Cambria Math" panose="02040503050406030204" pitchFamily="18" charset="0"/>
                                </a:rPr>
                              </m:ctrlPr>
                            </m:dPr>
                            <m:e>
                              <m:r>
                                <a:rPr lang="en-US" sz="1700" i="1">
                                  <a:latin typeface="Cambria Math" panose="02040503050406030204" pitchFamily="18" charset="0"/>
                                </a:rPr>
                                <m:t>𝑡</m:t>
                              </m:r>
                            </m:e>
                          </m:d>
                        </m:e>
                      </m:d>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𝐿</m:t>
                          </m:r>
                        </m:e>
                        <m:sub>
                          <m:r>
                            <a:rPr lang="en-US" sz="1700" i="1">
                              <a:latin typeface="Cambria Math" panose="02040503050406030204" pitchFamily="18" charset="0"/>
                            </a:rPr>
                            <m:t>2</m:t>
                          </m:r>
                        </m:sub>
                      </m:sSub>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𝐶</m:t>
                              </m:r>
                            </m:e>
                            <m:sub>
                              <m:r>
                                <a:rPr lang="en-US" sz="1700" i="1">
                                  <a:latin typeface="Cambria Math" panose="02040503050406030204" pitchFamily="18" charset="0"/>
                                </a:rPr>
                                <m:t>2</m:t>
                              </m:r>
                            </m:sub>
                          </m:sSub>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m:t>
                              </m:r>
                            </m:e>
                          </m:acc>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 −</m:t>
                              </m:r>
                              <m:r>
                                <a:rPr lang="en-US" sz="1700" i="1">
                                  <a:latin typeface="Cambria Math" panose="02040503050406030204" pitchFamily="18" charset="0"/>
                                  <a:ea typeface="Cambria Math" panose="02040503050406030204" pitchFamily="18" charset="0"/>
                                </a:rPr>
                                <m:t>𝜏</m:t>
                              </m:r>
                            </m:e>
                          </m:d>
                          <m:r>
                            <a:rPr lang="en-US" sz="1700" i="1">
                              <a:latin typeface="Cambria Math" panose="02040503050406030204" pitchFamily="18" charset="0"/>
                            </a:rPr>
                            <m:t>−</m:t>
                          </m:r>
                          <m:r>
                            <a:rPr lang="en-US" sz="1700" i="1">
                              <a:latin typeface="Cambria Math" panose="02040503050406030204" pitchFamily="18" charset="0"/>
                            </a:rPr>
                            <m:t>𝑦</m:t>
                          </m:r>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m:t>
                              </m:r>
                              <m:r>
                                <a:rPr lang="en-US" sz="1700" i="1">
                                  <a:latin typeface="Cambria Math" panose="02040503050406030204" pitchFamily="18" charset="0"/>
                                  <a:ea typeface="Cambria Math" panose="02040503050406030204" pitchFamily="18" charset="0"/>
                                </a:rPr>
                                <m:t>𝜏</m:t>
                              </m:r>
                            </m:e>
                          </m:d>
                        </m:e>
                      </m:d>
                    </m:oMath>
                  </m:oMathPara>
                </a14:m>
                <a:br>
                  <a:rPr lang="en-US" sz="1700" dirty="0">
                    <a:ea typeface="Cambria Math" panose="02040503050406030204" pitchFamily="18" charset="0"/>
                  </a:rPr>
                </a:br>
                <a14:m>
                  <m:oMath xmlns:m="http://schemas.openxmlformats.org/officeDocument/2006/math">
                    <m:r>
                      <a:rPr lang="en-US" sz="1700" i="1">
                        <a:latin typeface="Cambria Math" panose="02040503050406030204" pitchFamily="18" charset="0"/>
                      </a:rPr>
                      <m:t>+</m:t>
                    </m:r>
                    <m:nary>
                      <m:naryPr>
                        <m:ctrlPr>
                          <a:rPr lang="en-US" sz="1700" i="1">
                            <a:latin typeface="Cambria Math" panose="02040503050406030204" pitchFamily="18" charset="0"/>
                          </a:rPr>
                        </m:ctrlPr>
                      </m:naryPr>
                      <m:sub>
                        <m:r>
                          <m:rPr>
                            <m:brk m:alnAt="23"/>
                          </m:rPr>
                          <a:rPr lang="en-US" sz="1700" i="1">
                            <a:latin typeface="Cambria Math" panose="02040503050406030204" pitchFamily="18" charset="0"/>
                          </a:rPr>
                          <m:t>−</m:t>
                        </m:r>
                        <m:r>
                          <a:rPr lang="en-US" sz="1700" i="1">
                            <a:latin typeface="Cambria Math" panose="02040503050406030204" pitchFamily="18" charset="0"/>
                            <a:ea typeface="Cambria Math" panose="02040503050406030204" pitchFamily="18" charset="0"/>
                          </a:rPr>
                          <m:t>𝜏</m:t>
                        </m:r>
                      </m:sub>
                      <m:sup>
                        <m:r>
                          <a:rPr lang="en-US" sz="1700" i="1">
                            <a:latin typeface="Cambria Math" panose="02040503050406030204" pitchFamily="18" charset="0"/>
                          </a:rPr>
                          <m:t>0</m:t>
                        </m:r>
                      </m:sup>
                      <m:e>
                        <m:sSub>
                          <m:sSubPr>
                            <m:ctrlPr>
                              <a:rPr lang="en-US" sz="1700" i="1">
                                <a:latin typeface="Cambria Math" panose="02040503050406030204" pitchFamily="18" charset="0"/>
                              </a:rPr>
                            </m:ctrlPr>
                          </m:sSubPr>
                          <m:e>
                            <m:r>
                              <a:rPr lang="en-US" sz="1700" i="1">
                                <a:latin typeface="Cambria Math" panose="02040503050406030204" pitchFamily="18" charset="0"/>
                              </a:rPr>
                              <m:t>𝐿</m:t>
                            </m:r>
                          </m:e>
                          <m:sub>
                            <m:r>
                              <a:rPr lang="en-US" sz="1700" i="1">
                                <a:latin typeface="Cambria Math" panose="02040503050406030204" pitchFamily="18" charset="0"/>
                              </a:rPr>
                              <m:t>3</m:t>
                            </m:r>
                          </m:sub>
                        </m:sSub>
                        <m:d>
                          <m:dPr>
                            <m:ctrlPr>
                              <a:rPr lang="en-US" sz="1700" i="1">
                                <a:latin typeface="Cambria Math" panose="02040503050406030204" pitchFamily="18" charset="0"/>
                              </a:rPr>
                            </m:ctrlPr>
                          </m:dPr>
                          <m:e>
                            <m:r>
                              <a:rPr lang="en-US" sz="1700" i="1">
                                <a:latin typeface="Cambria Math" panose="02040503050406030204" pitchFamily="18" charset="0"/>
                                <a:ea typeface="Cambria Math" panose="02040503050406030204" pitchFamily="18" charset="0"/>
                              </a:rPr>
                              <m:t>𝜃</m:t>
                            </m:r>
                          </m:e>
                        </m:d>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𝐶</m:t>
                                </m:r>
                              </m:e>
                              <m:sub>
                                <m:r>
                                  <a:rPr lang="en-US" sz="1700" i="1">
                                    <a:latin typeface="Cambria Math" panose="02040503050406030204" pitchFamily="18" charset="0"/>
                                  </a:rPr>
                                  <m:t>2</m:t>
                                </m:r>
                              </m:sub>
                            </m:sSub>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m:t>
                                </m:r>
                              </m:e>
                            </m:acc>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 </m:t>
                                </m:r>
                                <m:r>
                                  <a:rPr lang="en-US" sz="1700" i="1">
                                    <a:latin typeface="Cambria Math" panose="02040503050406030204" pitchFamily="18" charset="0"/>
                                    <a:ea typeface="Cambria Math" panose="02040503050406030204" pitchFamily="18" charset="0"/>
                                  </a:rPr>
                                  <m:t>𝜃</m:t>
                                </m:r>
                              </m:e>
                            </m:d>
                            <m:r>
                              <a:rPr lang="en-US" sz="1700" i="1">
                                <a:latin typeface="Cambria Math" panose="02040503050406030204" pitchFamily="18" charset="0"/>
                              </a:rPr>
                              <m:t>−</m:t>
                            </m:r>
                            <m:r>
                              <a:rPr lang="en-US" sz="1700" i="1">
                                <a:latin typeface="Cambria Math" panose="02040503050406030204" pitchFamily="18" charset="0"/>
                              </a:rPr>
                              <m:t>𝑦</m:t>
                            </m:r>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m:t>
                                </m:r>
                                <m:r>
                                  <a:rPr lang="en-US" sz="1700" i="1">
                                    <a:latin typeface="Cambria Math" panose="02040503050406030204" pitchFamily="18" charset="0"/>
                                    <a:ea typeface="Cambria Math" panose="02040503050406030204" pitchFamily="18" charset="0"/>
                                  </a:rPr>
                                  <m:t>𝜃</m:t>
                                </m:r>
                              </m:e>
                            </m:d>
                          </m:e>
                        </m:d>
                        <m:r>
                          <a:rPr lang="en-US" sz="1700" i="1">
                            <a:latin typeface="Cambria Math" panose="02040503050406030204" pitchFamily="18" charset="0"/>
                          </a:rPr>
                          <m:t>𝑑</m:t>
                        </m:r>
                        <m:r>
                          <a:rPr lang="en-US" sz="1700" i="1">
                            <a:latin typeface="Cambria Math" panose="02040503050406030204" pitchFamily="18" charset="0"/>
                            <a:ea typeface="Cambria Math" panose="02040503050406030204" pitchFamily="18" charset="0"/>
                          </a:rPr>
                          <m:t>𝜃</m:t>
                        </m:r>
                      </m:e>
                    </m:nary>
                  </m:oMath>
                </a14:m>
                <a:r>
                  <a:rPr lang="en-US" sz="1700" dirty="0"/>
                  <a:t>,</a:t>
                </a:r>
              </a:p>
              <a:p>
                <a:pPr marL="0" indent="0" algn="ctr">
                  <a:spcBef>
                    <a:spcPts val="0"/>
                  </a:spcBef>
                  <a:spcAft>
                    <a:spcPts val="600"/>
                  </a:spcAft>
                  <a:buNone/>
                </a:pPr>
                <a14:m>
                  <m:oMathPara xmlns:m="http://schemas.openxmlformats.org/officeDocument/2006/math">
                    <m:oMathParaPr>
                      <m:jc m:val="center"/>
                    </m:oMathParaPr>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m:t>
                          </m:r>
                        </m:e>
                        <m:sub>
                          <m:r>
                            <a:rPr lang="en-US" sz="1700" i="1">
                              <a:latin typeface="Cambria Math" panose="02040503050406030204" pitchFamily="18" charset="0"/>
                            </a:rPr>
                            <m:t>𝑡</m:t>
                          </m:r>
                        </m:sub>
                      </m:sSub>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m:t>
                          </m:r>
                        </m:e>
                      </m:acc>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m:t>
                          </m:r>
                          <m:r>
                            <a:rPr lang="en-US" sz="1700" i="1">
                              <a:latin typeface="Cambria Math" panose="02040503050406030204" pitchFamily="18" charset="0"/>
                            </a:rPr>
                            <m:t>𝑠</m:t>
                          </m:r>
                        </m:e>
                      </m:d>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ea typeface="Cambria Math" panose="02040503050406030204" pitchFamily="18" charset="0"/>
                            </a:rPr>
                            <m:t>𝜕</m:t>
                          </m:r>
                        </m:e>
                        <m:sub>
                          <m:r>
                            <a:rPr lang="en-US" sz="1700" i="1">
                              <a:latin typeface="Cambria Math" panose="02040503050406030204" pitchFamily="18" charset="0"/>
                            </a:rPr>
                            <m:t>𝑠</m:t>
                          </m:r>
                        </m:sub>
                      </m:sSub>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m:t>
                          </m:r>
                        </m:e>
                      </m:acc>
                      <m:r>
                        <a:rPr lang="en-US" sz="1700" i="1">
                          <a:latin typeface="Cambria Math" panose="02040503050406030204" pitchFamily="18" charset="0"/>
                        </a:rPr>
                        <m:t>(</m:t>
                      </m:r>
                      <m:r>
                        <a:rPr lang="en-US" sz="1700" i="1">
                          <a:latin typeface="Cambria Math" panose="02040503050406030204" pitchFamily="18" charset="0"/>
                        </a:rPr>
                        <m:t>𝑡</m:t>
                      </m:r>
                      <m:r>
                        <a:rPr lang="en-US" sz="1700" i="1">
                          <a:latin typeface="Cambria Math" panose="02040503050406030204" pitchFamily="18" charset="0"/>
                        </a:rPr>
                        <m:t>,</m:t>
                      </m:r>
                      <m:r>
                        <a:rPr lang="en-US" sz="1700" i="1">
                          <a:latin typeface="Cambria Math" panose="02040503050406030204" pitchFamily="18" charset="0"/>
                        </a:rPr>
                        <m:t>𝑠</m:t>
                      </m:r>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𝐿</m:t>
                          </m:r>
                        </m:e>
                        <m:sub>
                          <m:r>
                            <a:rPr lang="en-US" sz="1700" i="1">
                              <a:latin typeface="Cambria Math" panose="02040503050406030204" pitchFamily="18" charset="0"/>
                            </a:rPr>
                            <m:t>4</m:t>
                          </m:r>
                        </m:sub>
                      </m:sSub>
                      <m:r>
                        <a:rPr lang="en-US" sz="1700" i="1">
                          <a:latin typeface="Cambria Math" panose="02040503050406030204" pitchFamily="18" charset="0"/>
                        </a:rPr>
                        <m:t>(</m:t>
                      </m:r>
                      <m:r>
                        <a:rPr lang="en-US" sz="1700" i="1">
                          <a:latin typeface="Cambria Math" panose="02040503050406030204" pitchFamily="18" charset="0"/>
                        </a:rPr>
                        <m:t>𝑠</m:t>
                      </m:r>
                      <m:r>
                        <a:rPr lang="en-US" sz="1700" i="1">
                          <a:latin typeface="Cambria Math" panose="02040503050406030204" pitchFamily="18" charset="0"/>
                        </a:rPr>
                        <m:t>)</m:t>
                      </m:r>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𝐶</m:t>
                              </m:r>
                            </m:e>
                            <m:sub>
                              <m:r>
                                <a:rPr lang="en-US" sz="1700" i="1">
                                  <a:latin typeface="Cambria Math" panose="02040503050406030204" pitchFamily="18" charset="0"/>
                                </a:rPr>
                                <m:t>2</m:t>
                              </m:r>
                            </m:sub>
                          </m:sSub>
                          <m:acc>
                            <m:accPr>
                              <m:chr m:val="̂"/>
                              <m:ctrlPr>
                                <a:rPr lang="en-US" sz="1700" i="1">
                                  <a:latin typeface="Cambria Math" panose="02040503050406030204" pitchFamily="18" charset="0"/>
                                </a:rPr>
                              </m:ctrlPr>
                            </m:accPr>
                            <m:e>
                              <m:r>
                                <a:rPr lang="en-US" sz="1700" i="1">
                                  <a:latin typeface="Cambria Math" panose="02040503050406030204" pitchFamily="18" charset="0"/>
                                </a:rPr>
                                <m:t>𝑥</m:t>
                              </m:r>
                            </m:e>
                          </m:acc>
                          <m:d>
                            <m:dPr>
                              <m:ctrlPr>
                                <a:rPr lang="en-US" sz="1700" i="1">
                                  <a:latin typeface="Cambria Math" panose="02040503050406030204" pitchFamily="18" charset="0"/>
                                </a:rPr>
                              </m:ctrlPr>
                            </m:dPr>
                            <m:e>
                              <m:r>
                                <a:rPr lang="en-US" sz="1700" i="1">
                                  <a:latin typeface="Cambria Math" panose="02040503050406030204" pitchFamily="18" charset="0"/>
                                </a:rPr>
                                <m:t>𝑡</m:t>
                              </m:r>
                            </m:e>
                          </m:d>
                          <m:r>
                            <a:rPr lang="en-US" sz="1700" i="1">
                              <a:latin typeface="Cambria Math" panose="02040503050406030204" pitchFamily="18" charset="0"/>
                            </a:rPr>
                            <m:t>−</m:t>
                          </m:r>
                          <m:r>
                            <a:rPr lang="en-US" sz="1700" i="1">
                              <a:latin typeface="Cambria Math" panose="02040503050406030204" pitchFamily="18" charset="0"/>
                            </a:rPr>
                            <m:t>𝑦</m:t>
                          </m:r>
                          <m:d>
                            <m:dPr>
                              <m:ctrlPr>
                                <a:rPr lang="en-US" sz="1700" i="1">
                                  <a:latin typeface="Cambria Math" panose="02040503050406030204" pitchFamily="18" charset="0"/>
                                </a:rPr>
                              </m:ctrlPr>
                            </m:dPr>
                            <m:e>
                              <m:r>
                                <a:rPr lang="en-US" sz="1700" i="1">
                                  <a:latin typeface="Cambria Math" panose="02040503050406030204" pitchFamily="18" charset="0"/>
                                </a:rPr>
                                <m:t>𝑡</m:t>
                              </m:r>
                            </m:e>
                          </m:d>
                        </m:e>
                      </m:d>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𝐿</m:t>
                          </m:r>
                        </m:e>
                        <m:sub>
                          <m:r>
                            <a:rPr lang="en-US" sz="1700" i="1">
                              <a:latin typeface="Cambria Math" panose="02040503050406030204" pitchFamily="18" charset="0"/>
                            </a:rPr>
                            <m:t>5</m:t>
                          </m:r>
                        </m:sub>
                      </m:sSub>
                      <m:r>
                        <a:rPr lang="en-US" sz="1700" i="1">
                          <a:latin typeface="Cambria Math" panose="02040503050406030204" pitchFamily="18" charset="0"/>
                        </a:rPr>
                        <m:t>(</m:t>
                      </m:r>
                      <m:r>
                        <a:rPr lang="en-US" sz="1700" i="1">
                          <a:latin typeface="Cambria Math" panose="02040503050406030204" pitchFamily="18" charset="0"/>
                        </a:rPr>
                        <m:t>𝑠</m:t>
                      </m:r>
                      <m:r>
                        <a:rPr lang="en-US" sz="1700" i="1">
                          <a:latin typeface="Cambria Math" panose="02040503050406030204" pitchFamily="18" charset="0"/>
                        </a:rPr>
                        <m:t>)</m:t>
                      </m:r>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𝐶</m:t>
                              </m:r>
                            </m:e>
                            <m:sub>
                              <m:r>
                                <a:rPr lang="en-US" sz="1700" i="1">
                                  <a:latin typeface="Cambria Math" panose="02040503050406030204" pitchFamily="18" charset="0"/>
                                </a:rPr>
                                <m:t>2</m:t>
                              </m:r>
                            </m:sub>
                          </m:sSub>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m:t>
                              </m:r>
                            </m:e>
                          </m:acc>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 −</m:t>
                              </m:r>
                              <m:r>
                                <a:rPr lang="en-US" sz="1700" i="1">
                                  <a:latin typeface="Cambria Math" panose="02040503050406030204" pitchFamily="18" charset="0"/>
                                  <a:ea typeface="Cambria Math" panose="02040503050406030204" pitchFamily="18" charset="0"/>
                                </a:rPr>
                                <m:t>𝜏</m:t>
                              </m:r>
                            </m:e>
                          </m:d>
                          <m:r>
                            <a:rPr lang="en-US" sz="1700" i="1">
                              <a:latin typeface="Cambria Math" panose="02040503050406030204" pitchFamily="18" charset="0"/>
                            </a:rPr>
                            <m:t>−</m:t>
                          </m:r>
                          <m:r>
                            <a:rPr lang="en-US" sz="1700" i="1">
                              <a:latin typeface="Cambria Math" panose="02040503050406030204" pitchFamily="18" charset="0"/>
                            </a:rPr>
                            <m:t>𝑦</m:t>
                          </m:r>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m:t>
                              </m:r>
                              <m:r>
                                <a:rPr lang="en-US" sz="1700" i="1">
                                  <a:latin typeface="Cambria Math" panose="02040503050406030204" pitchFamily="18" charset="0"/>
                                  <a:ea typeface="Cambria Math" panose="02040503050406030204" pitchFamily="18" charset="0"/>
                                </a:rPr>
                                <m:t>𝜏</m:t>
                              </m:r>
                            </m:e>
                          </m:d>
                        </m:e>
                      </m:d>
                    </m:oMath>
                  </m:oMathPara>
                </a14:m>
                <a:br>
                  <a:rPr lang="en-US" sz="1700" dirty="0">
                    <a:ea typeface="Cambria Math" panose="02040503050406030204" pitchFamily="18" charset="0"/>
                  </a:rPr>
                </a:br>
                <a14:m>
                  <m:oMath xmlns:m="http://schemas.openxmlformats.org/officeDocument/2006/math">
                    <m:r>
                      <a:rPr lang="en-US" sz="1700" i="1">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𝐿</m:t>
                        </m:r>
                      </m:e>
                      <m:sub>
                        <m:r>
                          <a:rPr lang="en-US" sz="1700" i="1">
                            <a:latin typeface="Cambria Math" panose="02040503050406030204" pitchFamily="18" charset="0"/>
                          </a:rPr>
                          <m:t>6</m:t>
                        </m:r>
                      </m:sub>
                    </m:sSub>
                    <m:d>
                      <m:dPr>
                        <m:ctrlPr>
                          <a:rPr lang="en-US" sz="1700" i="1">
                            <a:latin typeface="Cambria Math" panose="02040503050406030204" pitchFamily="18" charset="0"/>
                          </a:rPr>
                        </m:ctrlPr>
                      </m:dPr>
                      <m:e>
                        <m:r>
                          <a:rPr lang="en-US" sz="1700" i="1">
                            <a:latin typeface="Cambria Math" panose="02040503050406030204" pitchFamily="18" charset="0"/>
                          </a:rPr>
                          <m:t>𝑠</m:t>
                        </m:r>
                      </m:e>
                    </m:d>
                    <m:d>
                      <m:dPr>
                        <m:ctrlPr>
                          <a:rPr lang="en-US" sz="1700" i="1">
                            <a:latin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𝐶</m:t>
                            </m:r>
                          </m:e>
                          <m:sub>
                            <m:r>
                              <a:rPr lang="en-US" sz="1700" i="1">
                                <a:latin typeface="Cambria Math" panose="02040503050406030204" pitchFamily="18" charset="0"/>
                              </a:rPr>
                              <m:t>2</m:t>
                            </m:r>
                          </m:sub>
                        </m:sSub>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m:t>
                            </m:r>
                          </m:e>
                        </m:acc>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 </m:t>
                            </m:r>
                            <m:r>
                              <a:rPr lang="en-US" sz="1700" i="1">
                                <a:latin typeface="Cambria Math" panose="02040503050406030204" pitchFamily="18" charset="0"/>
                              </a:rPr>
                              <m:t>𝑠</m:t>
                            </m:r>
                          </m:e>
                        </m:d>
                        <m:r>
                          <a:rPr lang="en-US" sz="1700" i="1">
                            <a:latin typeface="Cambria Math" panose="02040503050406030204" pitchFamily="18" charset="0"/>
                          </a:rPr>
                          <m:t>−</m:t>
                        </m:r>
                        <m:r>
                          <a:rPr lang="en-US" sz="1700" i="1">
                            <a:latin typeface="Cambria Math" panose="02040503050406030204" pitchFamily="18" charset="0"/>
                          </a:rPr>
                          <m:t>𝑦</m:t>
                        </m:r>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m:t>
                            </m:r>
                            <m:r>
                              <a:rPr lang="en-US" sz="1700" i="1">
                                <a:latin typeface="Cambria Math" panose="02040503050406030204" pitchFamily="18" charset="0"/>
                              </a:rPr>
                              <m:t>𝑠</m:t>
                            </m:r>
                          </m:e>
                        </m:d>
                      </m:e>
                    </m:d>
                    <m:r>
                      <a:rPr lang="en-US" sz="1700" i="1">
                        <a:latin typeface="Cambria Math" panose="02040503050406030204" pitchFamily="18" charset="0"/>
                      </a:rPr>
                      <m:t>+</m:t>
                    </m:r>
                    <m:nary>
                      <m:naryPr>
                        <m:ctrlPr>
                          <a:rPr lang="en-US" sz="1700" i="1">
                            <a:latin typeface="Cambria Math" panose="02040503050406030204" pitchFamily="18" charset="0"/>
                          </a:rPr>
                        </m:ctrlPr>
                      </m:naryPr>
                      <m:sub>
                        <m:r>
                          <m:rPr>
                            <m:brk m:alnAt="23"/>
                          </m:rPr>
                          <a:rPr lang="en-US" sz="1700" i="1">
                            <a:latin typeface="Cambria Math" panose="02040503050406030204" pitchFamily="18" charset="0"/>
                          </a:rPr>
                          <m:t>−</m:t>
                        </m:r>
                        <m:r>
                          <a:rPr lang="en-US" sz="1700" i="1">
                            <a:latin typeface="Cambria Math" panose="02040503050406030204" pitchFamily="18" charset="0"/>
                            <a:ea typeface="Cambria Math" panose="02040503050406030204" pitchFamily="18" charset="0"/>
                          </a:rPr>
                          <m:t>𝜏</m:t>
                        </m:r>
                      </m:sub>
                      <m:sup>
                        <m:r>
                          <a:rPr lang="en-US" sz="1700" i="1">
                            <a:latin typeface="Cambria Math" panose="02040503050406030204" pitchFamily="18" charset="0"/>
                          </a:rPr>
                          <m:t>0</m:t>
                        </m:r>
                      </m:sup>
                      <m:e>
                        <m:sSub>
                          <m:sSubPr>
                            <m:ctrlPr>
                              <a:rPr lang="en-US" sz="1700" i="1">
                                <a:latin typeface="Cambria Math" panose="02040503050406030204" pitchFamily="18" charset="0"/>
                              </a:rPr>
                            </m:ctrlPr>
                          </m:sSubPr>
                          <m:e>
                            <m:r>
                              <a:rPr lang="en-US" sz="1700" i="1">
                                <a:latin typeface="Cambria Math" panose="02040503050406030204" pitchFamily="18" charset="0"/>
                              </a:rPr>
                              <m:t>𝐿</m:t>
                            </m:r>
                          </m:e>
                          <m:sub>
                            <m:r>
                              <a:rPr lang="en-US" sz="1700" i="1">
                                <a:latin typeface="Cambria Math" panose="02040503050406030204" pitchFamily="18" charset="0"/>
                              </a:rPr>
                              <m:t>7</m:t>
                            </m:r>
                          </m:sub>
                        </m:sSub>
                        <m:d>
                          <m:dPr>
                            <m:ctrlPr>
                              <a:rPr lang="en-US" sz="1700" i="1">
                                <a:latin typeface="Cambria Math" panose="02040503050406030204" pitchFamily="18" charset="0"/>
                              </a:rPr>
                            </m:ctrlPr>
                          </m:dPr>
                          <m:e>
                            <m:r>
                              <a:rPr lang="en-US" sz="1700" i="1">
                                <a:latin typeface="Cambria Math" panose="02040503050406030204" pitchFamily="18" charset="0"/>
                              </a:rPr>
                              <m:t>𝑠</m:t>
                            </m:r>
                            <m:r>
                              <a:rPr lang="en-US" sz="1700" i="1">
                                <a:latin typeface="Cambria Math" panose="02040503050406030204" pitchFamily="18" charset="0"/>
                              </a:rPr>
                              <m:t>,</m:t>
                            </m:r>
                            <m:r>
                              <a:rPr lang="en-US" sz="1700" i="1">
                                <a:latin typeface="Cambria Math" panose="02040503050406030204" pitchFamily="18" charset="0"/>
                                <a:ea typeface="Cambria Math" panose="02040503050406030204" pitchFamily="18" charset="0"/>
                              </a:rPr>
                              <m:t>𝜃</m:t>
                            </m:r>
                          </m:e>
                        </m:d>
                        <m:d>
                          <m:dPr>
                            <m:ctrlPr>
                              <a:rPr lang="en-US" sz="1700" i="1">
                                <a:latin typeface="Cambria Math" panose="02040503050406030204" pitchFamily="18" charset="0"/>
                                <a:ea typeface="Cambria Math" panose="02040503050406030204" pitchFamily="18" charset="0"/>
                              </a:rPr>
                            </m:ctrlPr>
                          </m:dPr>
                          <m:e>
                            <m:sSub>
                              <m:sSubPr>
                                <m:ctrlPr>
                                  <a:rPr lang="en-US" sz="1700" i="1">
                                    <a:latin typeface="Cambria Math" panose="02040503050406030204" pitchFamily="18" charset="0"/>
                                  </a:rPr>
                                </m:ctrlPr>
                              </m:sSubPr>
                              <m:e>
                                <m:r>
                                  <a:rPr lang="en-US" sz="1700" i="1">
                                    <a:latin typeface="Cambria Math" panose="02040503050406030204" pitchFamily="18" charset="0"/>
                                  </a:rPr>
                                  <m:t>𝐶</m:t>
                                </m:r>
                              </m:e>
                              <m:sub>
                                <m:r>
                                  <a:rPr lang="en-US" sz="1700" i="1">
                                    <a:latin typeface="Cambria Math" panose="02040503050406030204" pitchFamily="18" charset="0"/>
                                  </a:rPr>
                                  <m:t>2</m:t>
                                </m:r>
                              </m:sub>
                            </m:sSub>
                            <m:acc>
                              <m:accPr>
                                <m:chr m:val="̂"/>
                                <m:ctrlPr>
                                  <a:rPr lang="en-US" sz="1700" i="1">
                                    <a:latin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m:t>
                                </m:r>
                              </m:e>
                            </m:acc>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 </m:t>
                                </m:r>
                                <m:r>
                                  <a:rPr lang="en-US" sz="1700" i="1">
                                    <a:latin typeface="Cambria Math" panose="02040503050406030204" pitchFamily="18" charset="0"/>
                                    <a:ea typeface="Cambria Math" panose="02040503050406030204" pitchFamily="18" charset="0"/>
                                  </a:rPr>
                                  <m:t>𝜃</m:t>
                                </m:r>
                              </m:e>
                            </m:d>
                            <m:r>
                              <a:rPr lang="en-US" sz="1700" i="1">
                                <a:latin typeface="Cambria Math" panose="02040503050406030204" pitchFamily="18" charset="0"/>
                              </a:rPr>
                              <m:t>−</m:t>
                            </m:r>
                            <m:r>
                              <a:rPr lang="en-US" sz="1700" i="1">
                                <a:latin typeface="Cambria Math" panose="02040503050406030204" pitchFamily="18" charset="0"/>
                              </a:rPr>
                              <m:t>𝑦</m:t>
                            </m:r>
                            <m:d>
                              <m:dPr>
                                <m:ctrlPr>
                                  <a:rPr lang="en-US" sz="1700" i="1">
                                    <a:latin typeface="Cambria Math" panose="02040503050406030204" pitchFamily="18" charset="0"/>
                                  </a:rPr>
                                </m:ctrlPr>
                              </m:dPr>
                              <m:e>
                                <m:r>
                                  <a:rPr lang="en-US" sz="1700" i="1">
                                    <a:latin typeface="Cambria Math" panose="02040503050406030204" pitchFamily="18" charset="0"/>
                                  </a:rPr>
                                  <m:t>𝑡</m:t>
                                </m:r>
                                <m:r>
                                  <a:rPr lang="en-US" sz="1700" i="1">
                                    <a:latin typeface="Cambria Math" panose="02040503050406030204" pitchFamily="18" charset="0"/>
                                  </a:rPr>
                                  <m:t>+</m:t>
                                </m:r>
                                <m:r>
                                  <a:rPr lang="en-US" sz="1700" i="1">
                                    <a:latin typeface="Cambria Math" panose="02040503050406030204" pitchFamily="18" charset="0"/>
                                    <a:ea typeface="Cambria Math" panose="02040503050406030204" pitchFamily="18" charset="0"/>
                                  </a:rPr>
                                  <m:t>𝜃</m:t>
                                </m:r>
                              </m:e>
                            </m:d>
                          </m:e>
                        </m:d>
                        <m:r>
                          <a:rPr lang="en-US" sz="1700" i="1">
                            <a:latin typeface="Cambria Math" panose="02040503050406030204" pitchFamily="18" charset="0"/>
                          </a:rPr>
                          <m:t>𝑑</m:t>
                        </m:r>
                        <m:r>
                          <a:rPr lang="en-US" sz="1700" i="1">
                            <a:latin typeface="Cambria Math" panose="02040503050406030204" pitchFamily="18" charset="0"/>
                            <a:ea typeface="Cambria Math" panose="02040503050406030204" pitchFamily="18" charset="0"/>
                          </a:rPr>
                          <m:t>𝜃</m:t>
                        </m:r>
                      </m:e>
                    </m:nary>
                  </m:oMath>
                </a14:m>
                <a:r>
                  <a:rPr lang="en-US" sz="1700" dirty="0"/>
                  <a:t>,</a:t>
                </a:r>
              </a:p>
              <a:p>
                <a:pPr marL="0" indent="0" algn="ctr">
                  <a:spcBef>
                    <a:spcPts val="0"/>
                  </a:spcBef>
                  <a:spcAft>
                    <a:spcPts val="600"/>
                  </a:spcAft>
                  <a:buNone/>
                </a:pPr>
                <a14:m>
                  <m:oMath xmlns:m="http://schemas.openxmlformats.org/officeDocument/2006/math">
                    <m:r>
                      <a:rPr lang="en-US" sz="1700" i="1">
                        <a:latin typeface="Cambria Math" panose="02040503050406030204" pitchFamily="18" charset="0"/>
                        <a:ea typeface="Cambria Math" panose="02040503050406030204" pitchFamily="18" charset="0"/>
                      </a:rPr>
                      <m:t>𝑢</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𝑡</m:t>
                    </m:r>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𝐾</m:t>
                    </m:r>
                    <m:acc>
                      <m:accPr>
                        <m:chr m:val="̂"/>
                        <m:ctrlPr>
                          <a:rPr lang="en-US" sz="1700" i="1">
                            <a:latin typeface="Cambria Math" panose="02040503050406030204" pitchFamily="18" charset="0"/>
                            <a:ea typeface="Cambria Math" panose="02040503050406030204" pitchFamily="18" charset="0"/>
                          </a:rPr>
                        </m:ctrlPr>
                      </m:accPr>
                      <m:e>
                        <m:r>
                          <a:rPr lang="en-US" sz="1700" i="1">
                            <a:latin typeface="Cambria Math" panose="02040503050406030204" pitchFamily="18" charset="0"/>
                            <a:ea typeface="Cambria Math" panose="02040503050406030204" pitchFamily="18" charset="0"/>
                          </a:rPr>
                          <m:t>𝑥</m:t>
                        </m:r>
                      </m:e>
                    </m:acc>
                    <m:r>
                      <a:rPr lang="en-US" sz="1700" i="1">
                        <a:latin typeface="Cambria Math" panose="02040503050406030204" pitchFamily="18" charset="0"/>
                        <a:ea typeface="Cambria Math" panose="02040503050406030204" pitchFamily="18" charset="0"/>
                      </a:rPr>
                      <m:t>(</m:t>
                    </m:r>
                    <m:r>
                      <a:rPr lang="en-US" sz="1700" i="1">
                        <a:latin typeface="Cambria Math" panose="02040503050406030204" pitchFamily="18" charset="0"/>
                        <a:ea typeface="Cambria Math" panose="02040503050406030204" pitchFamily="18" charset="0"/>
                      </a:rPr>
                      <m:t>𝑡</m:t>
                    </m:r>
                    <m:r>
                      <a:rPr lang="en-US" sz="1700" i="1">
                        <a:latin typeface="Cambria Math" panose="02040503050406030204" pitchFamily="18" charset="0"/>
                        <a:ea typeface="Cambria Math" panose="02040503050406030204" pitchFamily="18" charset="0"/>
                      </a:rPr>
                      <m:t>)</m:t>
                    </m:r>
                  </m:oMath>
                </a14:m>
                <a:r>
                  <a:rPr lang="en-US" altLang="en-US" sz="1700" dirty="0"/>
                  <a:t>.</a:t>
                </a:r>
              </a:p>
              <a:p>
                <a:pPr>
                  <a:spcBef>
                    <a:spcPts val="0"/>
                  </a:spcBef>
                  <a:spcAft>
                    <a:spcPts val="600"/>
                  </a:spcAft>
                </a:pPr>
                <a:r>
                  <a:rPr lang="en-US" altLang="en-US" sz="1800" dirty="0"/>
                  <a:t>Where controller gain can be calculated by solving following </a:t>
                </a:r>
                <a:r>
                  <a:rPr lang="en-US" altLang="en-US" sz="1800" dirty="0" err="1"/>
                  <a:t>Riccati</a:t>
                </a:r>
                <a:r>
                  <a:rPr lang="en-US" altLang="en-US" sz="1800" dirty="0"/>
                  <a:t> equation,</a:t>
                </a:r>
              </a:p>
              <a:p>
                <a:pPr marL="0" indent="0" algn="ctr">
                  <a:spcBef>
                    <a:spcPts val="0"/>
                  </a:spcBef>
                  <a:spcAft>
                    <a:spcPts val="600"/>
                  </a:spcAft>
                  <a:buNone/>
                </a:pPr>
                <a14:m>
                  <m:oMath xmlns:m="http://schemas.openxmlformats.org/officeDocument/2006/math">
                    <m:sSubSup>
                      <m:sSubSupPr>
                        <m:ctrlPr>
                          <a:rPr lang="en-US" altLang="en-US" sz="1700" i="1">
                            <a:latin typeface="Cambria Math" panose="02040503050406030204" pitchFamily="18" charset="0"/>
                          </a:rPr>
                        </m:ctrlPr>
                      </m:sSubSupPr>
                      <m:e>
                        <m:r>
                          <a:rPr lang="en-US" altLang="en-US" sz="1700" i="1">
                            <a:latin typeface="Cambria Math" panose="02040503050406030204" pitchFamily="18" charset="0"/>
                          </a:rPr>
                          <m:t>𝐴</m:t>
                        </m:r>
                      </m:e>
                      <m:sub>
                        <m:r>
                          <a:rPr lang="en-US" altLang="en-US" sz="1700" i="1">
                            <a:latin typeface="Cambria Math" panose="02040503050406030204" pitchFamily="18" charset="0"/>
                          </a:rPr>
                          <m:t>0</m:t>
                        </m:r>
                      </m:sub>
                      <m:sup>
                        <m:r>
                          <a:rPr lang="en-US" altLang="en-US" sz="1700" i="1">
                            <a:latin typeface="Cambria Math" panose="02040503050406030204" pitchFamily="18" charset="0"/>
                          </a:rPr>
                          <m:t>𝑇</m:t>
                        </m:r>
                      </m:sup>
                    </m:sSubSup>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𝑃</m:t>
                        </m:r>
                      </m:e>
                      <m:sub>
                        <m:r>
                          <a:rPr lang="en-US" altLang="en-US" sz="1700" i="1">
                            <a:latin typeface="Cambria Math" panose="02040503050406030204" pitchFamily="18" charset="0"/>
                          </a:rPr>
                          <m:t>𝑐</m:t>
                        </m:r>
                      </m:sub>
                    </m:sSub>
                    <m:r>
                      <a:rPr lang="en-US" altLang="en-US" sz="1700" i="1">
                        <a:latin typeface="Cambria Math" panose="02040503050406030204" pitchFamily="18" charset="0"/>
                      </a:rPr>
                      <m:t>+</m:t>
                    </m:r>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𝑃</m:t>
                        </m:r>
                      </m:e>
                      <m:sub>
                        <m:r>
                          <a:rPr lang="en-US" altLang="en-US" sz="1700" i="1">
                            <a:latin typeface="Cambria Math" panose="02040503050406030204" pitchFamily="18" charset="0"/>
                          </a:rPr>
                          <m:t>𝑐</m:t>
                        </m:r>
                      </m:sub>
                    </m:sSub>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𝐴</m:t>
                        </m:r>
                      </m:e>
                      <m:sub>
                        <m:r>
                          <a:rPr lang="en-US" altLang="en-US" sz="1700" i="1">
                            <a:latin typeface="Cambria Math" panose="02040503050406030204" pitchFamily="18" charset="0"/>
                          </a:rPr>
                          <m:t>0</m:t>
                        </m:r>
                      </m:sub>
                    </m:sSub>
                    <m:r>
                      <a:rPr lang="en-US" altLang="en-US" sz="1700" i="1">
                        <a:latin typeface="Cambria Math" panose="02040503050406030204" pitchFamily="18" charset="0"/>
                      </a:rPr>
                      <m:t>−</m:t>
                    </m:r>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sSub>
                          <m:sSubPr>
                            <m:ctrlPr>
                              <a:rPr lang="en-US" altLang="en-US" sz="1700" i="1">
                                <a:latin typeface="Cambria Math" panose="02040503050406030204" pitchFamily="18" charset="0"/>
                              </a:rPr>
                            </m:ctrlPr>
                          </m:sSubPr>
                          <m:e>
                            <m:r>
                              <a:rPr lang="en-US" altLang="en-US" sz="1700" i="1">
                                <a:latin typeface="Cambria Math" panose="02040503050406030204" pitchFamily="18" charset="0"/>
                                <a:ea typeface="Cambria Math" panose="02040503050406030204" pitchFamily="18" charset="0"/>
                              </a:rPr>
                              <m:t>𝜖</m:t>
                            </m:r>
                          </m:e>
                          <m:sub>
                            <m:r>
                              <a:rPr lang="en-US" altLang="en-US" sz="1700" i="1">
                                <a:latin typeface="Cambria Math" panose="02040503050406030204" pitchFamily="18" charset="0"/>
                              </a:rPr>
                              <m:t>𝑐</m:t>
                            </m:r>
                          </m:sub>
                        </m:sSub>
                      </m:den>
                    </m:f>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𝑃</m:t>
                        </m:r>
                      </m:e>
                      <m:sub>
                        <m:r>
                          <a:rPr lang="en-US" altLang="en-US" sz="1700" i="1">
                            <a:latin typeface="Cambria Math" panose="02040503050406030204" pitchFamily="18" charset="0"/>
                          </a:rPr>
                          <m:t>𝑐</m:t>
                        </m:r>
                      </m:sub>
                    </m:sSub>
                    <m:d>
                      <m:dPr>
                        <m:ctrlPr>
                          <a:rPr lang="en-US" altLang="en-US" sz="1700" i="1">
                            <a:latin typeface="Cambria Math" panose="02040503050406030204" pitchFamily="18" charset="0"/>
                          </a:rPr>
                        </m:ctrlPr>
                      </m:dPr>
                      <m:e>
                        <m:r>
                          <a:rPr lang="en-US" altLang="en-US" sz="1700" i="1">
                            <a:latin typeface="Cambria Math" panose="02040503050406030204" pitchFamily="18" charset="0"/>
                          </a:rPr>
                          <m:t>𝐵</m:t>
                        </m:r>
                        <m:sSup>
                          <m:sSupPr>
                            <m:ctrlPr>
                              <a:rPr lang="en-US" altLang="en-US" sz="1700" i="1">
                                <a:latin typeface="Cambria Math" panose="02040503050406030204" pitchFamily="18" charset="0"/>
                              </a:rPr>
                            </m:ctrlPr>
                          </m:sSupPr>
                          <m:e>
                            <m:r>
                              <a:rPr lang="en-US" altLang="en-US" sz="1700" i="1">
                                <a:latin typeface="Cambria Math" panose="02040503050406030204" pitchFamily="18" charset="0"/>
                              </a:rPr>
                              <m:t>𝐵</m:t>
                            </m:r>
                          </m:e>
                          <m:sup>
                            <m:r>
                              <a:rPr lang="en-US" altLang="en-US" sz="1700" i="1">
                                <a:latin typeface="Cambria Math" panose="02040503050406030204" pitchFamily="18" charset="0"/>
                              </a:rPr>
                              <m:t>𝑇</m:t>
                            </m:r>
                          </m:sup>
                        </m:sSup>
                        <m:r>
                          <a:rPr lang="en-US" altLang="en-US" sz="1700" i="1">
                            <a:latin typeface="Cambria Math" panose="02040503050406030204" pitchFamily="18" charset="0"/>
                          </a:rPr>
                          <m:t>−</m:t>
                        </m:r>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sSub>
                              <m:sSubPr>
                                <m:ctrlPr>
                                  <a:rPr lang="en-US" altLang="en-US" sz="1700" i="1">
                                    <a:latin typeface="Cambria Math" panose="02040503050406030204" pitchFamily="18" charset="0"/>
                                  </a:rPr>
                                </m:ctrlPr>
                              </m:sSubPr>
                              <m:e>
                                <m:r>
                                  <a:rPr lang="en-US" altLang="en-US" sz="1700" i="1">
                                    <a:latin typeface="Cambria Math" panose="02040503050406030204" pitchFamily="18" charset="0"/>
                                    <a:ea typeface="Cambria Math" panose="02040503050406030204" pitchFamily="18" charset="0"/>
                                  </a:rPr>
                                  <m:t>𝛿</m:t>
                                </m:r>
                              </m:e>
                              <m:sub>
                                <m:r>
                                  <a:rPr lang="en-US" altLang="en-US" sz="1700" i="1">
                                    <a:latin typeface="Cambria Math" panose="02040503050406030204" pitchFamily="18" charset="0"/>
                                  </a:rPr>
                                  <m:t>𝑐</m:t>
                                </m:r>
                              </m:sub>
                            </m:sSub>
                          </m:den>
                        </m:f>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𝐴</m:t>
                            </m:r>
                          </m:e>
                          <m:sub>
                            <m:r>
                              <a:rPr lang="en-US" altLang="en-US" sz="1700" i="1">
                                <a:latin typeface="Cambria Math" panose="02040503050406030204" pitchFamily="18" charset="0"/>
                              </a:rPr>
                              <m:t>1</m:t>
                            </m:r>
                          </m:sub>
                        </m:sSub>
                        <m:sSubSup>
                          <m:sSubSupPr>
                            <m:ctrlPr>
                              <a:rPr lang="en-US" altLang="en-US" sz="1700" i="1">
                                <a:latin typeface="Cambria Math" panose="02040503050406030204" pitchFamily="18" charset="0"/>
                              </a:rPr>
                            </m:ctrlPr>
                          </m:sSubSupPr>
                          <m:e>
                            <m:r>
                              <a:rPr lang="en-US" altLang="en-US" sz="1700" i="1">
                                <a:latin typeface="Cambria Math" panose="02040503050406030204" pitchFamily="18" charset="0"/>
                              </a:rPr>
                              <m:t>𝐴</m:t>
                            </m:r>
                          </m:e>
                          <m:sub>
                            <m:r>
                              <a:rPr lang="en-US" altLang="en-US" sz="1700" i="1">
                                <a:latin typeface="Cambria Math" panose="02040503050406030204" pitchFamily="18" charset="0"/>
                              </a:rPr>
                              <m:t>1</m:t>
                            </m:r>
                          </m:sub>
                          <m:sup>
                            <m:r>
                              <a:rPr lang="en-US" altLang="en-US" sz="1700" i="1">
                                <a:latin typeface="Cambria Math" panose="02040503050406030204" pitchFamily="18" charset="0"/>
                              </a:rPr>
                              <m:t>𝑇</m:t>
                            </m:r>
                          </m:sup>
                        </m:sSubSup>
                        <m:r>
                          <a:rPr lang="en-US" altLang="en-US" sz="1700" i="1">
                            <a:latin typeface="Cambria Math" panose="02040503050406030204" pitchFamily="18" charset="0"/>
                          </a:rPr>
                          <m:t>−</m:t>
                        </m:r>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sSup>
                              <m:sSupPr>
                                <m:ctrlPr>
                                  <a:rPr lang="en-US" altLang="en-US" sz="1700" i="1">
                                    <a:latin typeface="Cambria Math" panose="02040503050406030204" pitchFamily="18" charset="0"/>
                                  </a:rPr>
                                </m:ctrlPr>
                              </m:sSupPr>
                              <m:e>
                                <m:r>
                                  <a:rPr lang="en-US" altLang="en-US" sz="1700" i="1">
                                    <a:latin typeface="Cambria Math" panose="02040503050406030204" pitchFamily="18" charset="0"/>
                                    <a:ea typeface="Cambria Math" panose="02040503050406030204" pitchFamily="18" charset="0"/>
                                  </a:rPr>
                                  <m:t>𝛾</m:t>
                                </m:r>
                              </m:e>
                              <m:sup>
                                <m:r>
                                  <a:rPr lang="en-US" altLang="en-US" sz="1700" i="1">
                                    <a:latin typeface="Cambria Math" panose="02040503050406030204" pitchFamily="18" charset="0"/>
                                  </a:rPr>
                                  <m:t>2</m:t>
                                </m:r>
                              </m:sup>
                            </m:sSup>
                          </m:den>
                        </m:f>
                        <m:r>
                          <a:rPr lang="en-US" altLang="en-US" sz="1700" i="1">
                            <a:latin typeface="Cambria Math" panose="02040503050406030204" pitchFamily="18" charset="0"/>
                          </a:rPr>
                          <m:t>𝐸</m:t>
                        </m:r>
                        <m:sSup>
                          <m:sSupPr>
                            <m:ctrlPr>
                              <a:rPr lang="en-US" altLang="en-US" sz="1700" i="1">
                                <a:latin typeface="Cambria Math" panose="02040503050406030204" pitchFamily="18" charset="0"/>
                              </a:rPr>
                            </m:ctrlPr>
                          </m:sSupPr>
                          <m:e>
                            <m:r>
                              <a:rPr lang="en-US" altLang="en-US" sz="1700" i="1">
                                <a:latin typeface="Cambria Math" panose="02040503050406030204" pitchFamily="18" charset="0"/>
                              </a:rPr>
                              <m:t>𝐸</m:t>
                            </m:r>
                          </m:e>
                          <m:sup>
                            <m:r>
                              <a:rPr lang="en-US" altLang="en-US" sz="1700" i="1">
                                <a:latin typeface="Cambria Math" panose="02040503050406030204" pitchFamily="18" charset="0"/>
                              </a:rPr>
                              <m:t>𝑇</m:t>
                            </m:r>
                          </m:sup>
                        </m:sSup>
                      </m:e>
                    </m:d>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𝑃</m:t>
                        </m:r>
                      </m:e>
                      <m:sub>
                        <m:r>
                          <a:rPr lang="en-US" altLang="en-US" sz="1700" i="1">
                            <a:latin typeface="Cambria Math" panose="02040503050406030204" pitchFamily="18" charset="0"/>
                          </a:rPr>
                          <m:t>𝑐</m:t>
                        </m:r>
                      </m:sub>
                    </m:sSub>
                    <m:r>
                      <a:rPr lang="en-US" altLang="en-US" sz="1700" i="1">
                        <a:latin typeface="Cambria Math" panose="02040503050406030204" pitchFamily="18" charset="0"/>
                      </a:rPr>
                      <m:t>+</m:t>
                    </m:r>
                    <m:sSub>
                      <m:sSubPr>
                        <m:ctrlPr>
                          <a:rPr lang="en-US" altLang="en-US" sz="1700" i="1">
                            <a:latin typeface="Cambria Math" panose="02040503050406030204" pitchFamily="18" charset="0"/>
                          </a:rPr>
                        </m:ctrlPr>
                      </m:sSubPr>
                      <m:e>
                        <m:r>
                          <a:rPr lang="en-US" altLang="en-US" sz="1700" i="1">
                            <a:latin typeface="Cambria Math" panose="02040503050406030204" pitchFamily="18" charset="0"/>
                            <a:ea typeface="Cambria Math" panose="02040503050406030204" pitchFamily="18" charset="0"/>
                          </a:rPr>
                          <m:t>𝜖</m:t>
                        </m:r>
                      </m:e>
                      <m:sub>
                        <m:r>
                          <a:rPr lang="en-US" altLang="en-US" sz="1700" i="1">
                            <a:latin typeface="Cambria Math" panose="02040503050406030204" pitchFamily="18" charset="0"/>
                          </a:rPr>
                          <m:t>𝑐</m:t>
                        </m:r>
                      </m:sub>
                    </m:sSub>
                    <m:d>
                      <m:dPr>
                        <m:ctrlPr>
                          <a:rPr lang="en-US" altLang="en-US" sz="1700" i="1">
                            <a:latin typeface="Cambria Math" panose="02040503050406030204" pitchFamily="18" charset="0"/>
                          </a:rPr>
                        </m:ctrlPr>
                      </m:dPr>
                      <m:e>
                        <m:sSub>
                          <m:sSubPr>
                            <m:ctrlPr>
                              <a:rPr lang="en-US" altLang="en-US" sz="1700" i="1">
                                <a:latin typeface="Cambria Math" panose="02040503050406030204" pitchFamily="18" charset="0"/>
                              </a:rPr>
                            </m:ctrlPr>
                          </m:sSubPr>
                          <m:e>
                            <m:r>
                              <a:rPr lang="en-US" altLang="en-US" sz="1700" i="1">
                                <a:latin typeface="Cambria Math" panose="02040503050406030204" pitchFamily="18" charset="0"/>
                                <a:ea typeface="Cambria Math" panose="02040503050406030204" pitchFamily="18" charset="0"/>
                              </a:rPr>
                              <m:t>𝛿</m:t>
                            </m:r>
                          </m:e>
                          <m:sub>
                            <m:r>
                              <a:rPr lang="en-US" altLang="en-US" sz="1700" i="1">
                                <a:latin typeface="Cambria Math" panose="02040503050406030204" pitchFamily="18" charset="0"/>
                              </a:rPr>
                              <m:t>𝑐</m:t>
                            </m:r>
                          </m:sub>
                        </m:sSub>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𝐼</m:t>
                            </m:r>
                          </m:e>
                          <m:sub>
                            <m:r>
                              <a:rPr lang="en-US" altLang="en-US" sz="1700" i="1">
                                <a:latin typeface="Cambria Math" panose="02040503050406030204" pitchFamily="18" charset="0"/>
                              </a:rPr>
                              <m:t>𝑛</m:t>
                            </m:r>
                          </m:sub>
                        </m:sSub>
                        <m:r>
                          <a:rPr lang="en-US" altLang="en-US" sz="1700" i="1">
                            <a:latin typeface="Cambria Math" panose="02040503050406030204" pitchFamily="18" charset="0"/>
                          </a:rPr>
                          <m:t>+</m:t>
                        </m:r>
                        <m:sSup>
                          <m:sSupPr>
                            <m:ctrlPr>
                              <a:rPr lang="en-US" altLang="en-US" sz="1700" i="1">
                                <a:latin typeface="Cambria Math" panose="02040503050406030204" pitchFamily="18" charset="0"/>
                              </a:rPr>
                            </m:ctrlPr>
                          </m:sSupPr>
                          <m:e>
                            <m:r>
                              <a:rPr lang="en-US" altLang="en-US" sz="1700" i="1">
                                <a:latin typeface="Cambria Math" panose="02040503050406030204" pitchFamily="18" charset="0"/>
                              </a:rPr>
                              <m:t>𝐶</m:t>
                            </m:r>
                          </m:e>
                          <m:sup>
                            <m:r>
                              <a:rPr lang="en-US" altLang="en-US" sz="1700" i="1">
                                <a:latin typeface="Cambria Math" panose="02040503050406030204" pitchFamily="18" charset="0"/>
                              </a:rPr>
                              <m:t>𝑇</m:t>
                            </m:r>
                          </m:sup>
                        </m:sSup>
                        <m:r>
                          <a:rPr lang="en-US" altLang="en-US" sz="1700" i="1">
                            <a:latin typeface="Cambria Math" panose="02040503050406030204" pitchFamily="18" charset="0"/>
                          </a:rPr>
                          <m:t>𝐶</m:t>
                        </m:r>
                        <m:r>
                          <a:rPr lang="en-US" altLang="en-US" sz="1700" i="1">
                            <a:latin typeface="Cambria Math" panose="02040503050406030204" pitchFamily="18" charset="0"/>
                          </a:rPr>
                          <m:t>+</m:t>
                        </m:r>
                        <m:sSub>
                          <m:sSubPr>
                            <m:ctrlPr>
                              <a:rPr lang="en-US" altLang="en-US" sz="1700" i="1">
                                <a:latin typeface="Cambria Math" panose="02040503050406030204" pitchFamily="18" charset="0"/>
                              </a:rPr>
                            </m:ctrlPr>
                          </m:sSubPr>
                          <m:e>
                            <m:r>
                              <a:rPr lang="en-US" altLang="en-US" sz="1700" i="1">
                                <a:latin typeface="Cambria Math" panose="02040503050406030204" pitchFamily="18" charset="0"/>
                              </a:rPr>
                              <m:t>𝑄</m:t>
                            </m:r>
                          </m:e>
                          <m:sub>
                            <m:r>
                              <a:rPr lang="en-US" altLang="en-US" sz="1700" i="1">
                                <a:latin typeface="Cambria Math" panose="02040503050406030204" pitchFamily="18" charset="0"/>
                              </a:rPr>
                              <m:t>𝑐</m:t>
                            </m:r>
                          </m:sub>
                        </m:sSub>
                      </m:e>
                    </m:d>
                    <m:r>
                      <a:rPr lang="en-US" altLang="en-US" sz="1700" i="1">
                        <a:latin typeface="Cambria Math" panose="02040503050406030204" pitchFamily="18" charset="0"/>
                      </a:rPr>
                      <m:t>=0</m:t>
                    </m:r>
                  </m:oMath>
                </a14:m>
                <a:r>
                  <a:rPr lang="en-US" altLang="en-US" sz="1700" b="0" i="1" dirty="0">
                    <a:latin typeface="Cambria Math" panose="02040503050406030204" pitchFamily="18" charset="0"/>
                  </a:rPr>
                  <a:t>,</a:t>
                </a:r>
              </a:p>
              <a:p>
                <a:pPr marL="0" indent="0" algn="ctr">
                  <a:spcBef>
                    <a:spcPts val="0"/>
                  </a:spcBef>
                  <a:spcAft>
                    <a:spcPts val="600"/>
                  </a:spcAft>
                  <a:buNone/>
                </a:pPr>
                <a14:m>
                  <m:oMath xmlns:m="http://schemas.openxmlformats.org/officeDocument/2006/math">
                    <m:r>
                      <a:rPr lang="en-US" altLang="en-US" sz="1700" i="1">
                        <a:latin typeface="Cambria Math" panose="02040503050406030204" pitchFamily="18" charset="0"/>
                      </a:rPr>
                      <m:t>𝐾</m:t>
                    </m:r>
                    <m:r>
                      <a:rPr lang="en-US" altLang="en-US" sz="1700" i="1">
                        <a:latin typeface="Cambria Math" panose="02040503050406030204" pitchFamily="18" charset="0"/>
                      </a:rPr>
                      <m:t>=</m:t>
                    </m:r>
                    <m:f>
                      <m:fPr>
                        <m:ctrlPr>
                          <a:rPr lang="en-US" altLang="en-US" sz="1700" i="1">
                            <a:latin typeface="Cambria Math" panose="02040503050406030204" pitchFamily="18" charset="0"/>
                          </a:rPr>
                        </m:ctrlPr>
                      </m:fPr>
                      <m:num>
                        <m:r>
                          <a:rPr lang="en-US" altLang="en-US" sz="1700" i="1">
                            <a:latin typeface="Cambria Math" panose="02040503050406030204" pitchFamily="18" charset="0"/>
                          </a:rPr>
                          <m:t>1</m:t>
                        </m:r>
                      </m:num>
                      <m:den>
                        <m:sSub>
                          <m:sSubPr>
                            <m:ctrlPr>
                              <a:rPr lang="en-US" altLang="en-US" sz="1700" i="1">
                                <a:latin typeface="Cambria Math" panose="02040503050406030204" pitchFamily="18" charset="0"/>
                              </a:rPr>
                            </m:ctrlPr>
                          </m:sSubPr>
                          <m:e>
                            <m:r>
                              <a:rPr lang="en-US" altLang="en-US" sz="1700" i="1">
                                <a:latin typeface="Cambria Math" panose="02040503050406030204" pitchFamily="18" charset="0"/>
                                <a:ea typeface="Cambria Math" panose="02040503050406030204" pitchFamily="18" charset="0"/>
                              </a:rPr>
                              <m:t>𝜖</m:t>
                            </m:r>
                          </m:e>
                          <m:sub>
                            <m:r>
                              <a:rPr lang="en-US" altLang="en-US" sz="1700" i="1">
                                <a:latin typeface="Cambria Math" panose="02040503050406030204" pitchFamily="18" charset="0"/>
                              </a:rPr>
                              <m:t>𝑐</m:t>
                            </m:r>
                          </m:sub>
                        </m:sSub>
                      </m:den>
                    </m:f>
                    <m:sSup>
                      <m:sSupPr>
                        <m:ctrlPr>
                          <a:rPr lang="en-US" altLang="en-US" sz="1700" i="1">
                            <a:latin typeface="Cambria Math" panose="02040503050406030204" pitchFamily="18" charset="0"/>
                          </a:rPr>
                        </m:ctrlPr>
                      </m:sSupPr>
                      <m:e>
                        <m:r>
                          <a:rPr lang="en-US" altLang="en-US" sz="1700" i="1">
                            <a:latin typeface="Cambria Math" panose="02040503050406030204" pitchFamily="18" charset="0"/>
                          </a:rPr>
                          <m:t>𝐵</m:t>
                        </m:r>
                      </m:e>
                      <m:sup>
                        <m:r>
                          <a:rPr lang="en-US" altLang="en-US" sz="1700" i="1">
                            <a:latin typeface="Cambria Math" panose="02040503050406030204" pitchFamily="18" charset="0"/>
                          </a:rPr>
                          <m:t>𝑇</m:t>
                        </m:r>
                      </m:sup>
                    </m:sSup>
                    <m:r>
                      <a:rPr lang="en-US" altLang="en-US" sz="1700" i="1">
                        <a:latin typeface="Cambria Math" panose="02040503050406030204" pitchFamily="18" charset="0"/>
                      </a:rPr>
                      <m:t>𝑃</m:t>
                    </m:r>
                  </m:oMath>
                </a14:m>
                <a:r>
                  <a:rPr lang="en-US" altLang="en-US" sz="1700" i="1" dirty="0">
                    <a:latin typeface="Cambria Math" panose="02040503050406030204" pitchFamily="18" charset="0"/>
                  </a:rPr>
                  <a:t>.</a:t>
                </a:r>
              </a:p>
              <a:p>
                <a:pPr>
                  <a:spcBef>
                    <a:spcPts val="0"/>
                  </a:spcBef>
                  <a:spcAft>
                    <a:spcPts val="600"/>
                  </a:spcAft>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1"/>
                <a:ext cx="8706049" cy="4656613"/>
              </a:xfrm>
              <a:prstGeom prst="rect">
                <a:avLst/>
              </a:prstGeom>
              <a:blipFill>
                <a:blip r:embed="rId2"/>
                <a:stretch>
                  <a:fillRect l="-910" t="-916"/>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42D06DBB-9332-4FFD-8087-02DB4A421601}"/>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39</a:t>
            </a:fld>
            <a:endParaRPr lang="en-US" altLang="en-US" dirty="0"/>
          </a:p>
        </p:txBody>
      </p:sp>
    </p:spTree>
    <p:extLst>
      <p:ext uri="{BB962C8B-B14F-4D97-AF65-F5344CB8AC3E}">
        <p14:creationId xmlns:p14="http://schemas.microsoft.com/office/powerpoint/2010/main" val="55430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a:t>Time Delay System</a:t>
            </a:r>
            <a:endParaRPr lang="en-US" altLang="en-US" sz="3000" u="sng" dirty="0"/>
          </a:p>
        </p:txBody>
      </p:sp>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altLang="en-US" sz="2000" dirty="0"/>
              <a:t>Delays often appear in many physical systems,</a:t>
            </a:r>
          </a:p>
          <a:p>
            <a:pPr lvl="1">
              <a:spcBef>
                <a:spcPts val="0"/>
              </a:spcBef>
              <a:spcAft>
                <a:spcPts val="0"/>
              </a:spcAft>
              <a:buFont typeface="Wingdings" panose="05000000000000000000" pitchFamily="2" charset="2"/>
              <a:buChar char="Ø"/>
            </a:pPr>
            <a:r>
              <a:rPr lang="en-US" altLang="en-US" sz="1800" dirty="0"/>
              <a:t>Measurement delays</a:t>
            </a:r>
          </a:p>
          <a:p>
            <a:pPr lvl="1">
              <a:spcAft>
                <a:spcPts val="0"/>
              </a:spcAft>
              <a:buFont typeface="Wingdings" panose="05000000000000000000" pitchFamily="2" charset="2"/>
              <a:buChar char="Ø"/>
            </a:pPr>
            <a:r>
              <a:rPr lang="en-US" altLang="en-US" sz="1800" dirty="0"/>
              <a:t>Actuation delays</a:t>
            </a:r>
          </a:p>
          <a:p>
            <a:pPr marL="0" indent="0">
              <a:buNone/>
            </a:pPr>
            <a:endParaRPr lang="en-US" altLang="en-US" dirty="0"/>
          </a:p>
        </p:txBody>
      </p:sp>
      <p:pic>
        <p:nvPicPr>
          <p:cNvPr id="4" name="Picture 3">
            <a:extLst>
              <a:ext uri="{FF2B5EF4-FFF2-40B4-BE49-F238E27FC236}">
                <a16:creationId xmlns:a16="http://schemas.microsoft.com/office/drawing/2014/main" id="{C36BA30E-E44C-4390-B526-E485425FC6AD}"/>
              </a:ext>
            </a:extLst>
          </p:cNvPr>
          <p:cNvPicPr>
            <a:picLocks noChangeAspect="1"/>
          </p:cNvPicPr>
          <p:nvPr/>
        </p:nvPicPr>
        <p:blipFill>
          <a:blip r:embed="rId3"/>
          <a:stretch>
            <a:fillRect/>
          </a:stretch>
        </p:blipFill>
        <p:spPr>
          <a:xfrm>
            <a:off x="255070" y="3120450"/>
            <a:ext cx="3356943" cy="1782563"/>
          </a:xfrm>
          <a:prstGeom prst="rect">
            <a:avLst/>
          </a:prstGeom>
        </p:spPr>
      </p:pic>
      <p:pic>
        <p:nvPicPr>
          <p:cNvPr id="5" name="Picture 4">
            <a:extLst>
              <a:ext uri="{FF2B5EF4-FFF2-40B4-BE49-F238E27FC236}">
                <a16:creationId xmlns:a16="http://schemas.microsoft.com/office/drawing/2014/main" id="{83E6A245-903F-4B14-981B-79129C762496}"/>
              </a:ext>
            </a:extLst>
          </p:cNvPr>
          <p:cNvPicPr>
            <a:picLocks noChangeAspect="1"/>
          </p:cNvPicPr>
          <p:nvPr/>
        </p:nvPicPr>
        <p:blipFill>
          <a:blip r:embed="rId4"/>
          <a:stretch>
            <a:fillRect/>
          </a:stretch>
        </p:blipFill>
        <p:spPr>
          <a:xfrm>
            <a:off x="5387235" y="3087922"/>
            <a:ext cx="2914555" cy="1815091"/>
          </a:xfrm>
          <a:prstGeom prst="rect">
            <a:avLst/>
          </a:prstGeom>
        </p:spPr>
      </p:pic>
      <p:sp>
        <p:nvSpPr>
          <p:cNvPr id="6" name="TextBox 5">
            <a:extLst>
              <a:ext uri="{FF2B5EF4-FFF2-40B4-BE49-F238E27FC236}">
                <a16:creationId xmlns:a16="http://schemas.microsoft.com/office/drawing/2014/main" id="{5CDD5A47-D3AA-488D-85F7-904B0A20F6AF}"/>
              </a:ext>
            </a:extLst>
          </p:cNvPr>
          <p:cNvSpPr txBox="1"/>
          <p:nvPr/>
        </p:nvSpPr>
        <p:spPr>
          <a:xfrm>
            <a:off x="255070" y="4985325"/>
            <a:ext cx="4316930" cy="1015663"/>
          </a:xfrm>
          <a:prstGeom prst="rect">
            <a:avLst/>
          </a:prstGeom>
          <a:noFill/>
        </p:spPr>
        <p:txBody>
          <a:bodyPr wrap="square" rtlCol="0">
            <a:spAutoFit/>
          </a:bodyPr>
          <a:lstStyle/>
          <a:p>
            <a:r>
              <a:rPr lang="en-US" sz="2000" dirty="0"/>
              <a:t>In steel rolling, thickness can be measured at some distance from rolls which leads to measurement delay.</a:t>
            </a:r>
          </a:p>
        </p:txBody>
      </p:sp>
      <p:sp>
        <p:nvSpPr>
          <p:cNvPr id="8" name="TextBox 7">
            <a:extLst>
              <a:ext uri="{FF2B5EF4-FFF2-40B4-BE49-F238E27FC236}">
                <a16:creationId xmlns:a16="http://schemas.microsoft.com/office/drawing/2014/main" id="{93409107-C11E-48A4-9EE0-5772C6E8C6D4}"/>
              </a:ext>
            </a:extLst>
          </p:cNvPr>
          <p:cNvSpPr txBox="1"/>
          <p:nvPr/>
        </p:nvSpPr>
        <p:spPr>
          <a:xfrm>
            <a:off x="5224050" y="4988866"/>
            <a:ext cx="4316930" cy="1015663"/>
          </a:xfrm>
          <a:prstGeom prst="rect">
            <a:avLst/>
          </a:prstGeom>
          <a:noFill/>
        </p:spPr>
        <p:txBody>
          <a:bodyPr wrap="square" rtlCol="0">
            <a:spAutoFit/>
          </a:bodyPr>
          <a:lstStyle/>
          <a:p>
            <a:r>
              <a:rPr lang="en-US" sz="2000" dirty="0"/>
              <a:t>Creating and executing control decisions take time which leads to actuation delay.</a:t>
            </a:r>
          </a:p>
        </p:txBody>
      </p:sp>
      <p:sp>
        <p:nvSpPr>
          <p:cNvPr id="10" name="Slide Number Placeholder 3">
            <a:extLst>
              <a:ext uri="{FF2B5EF4-FFF2-40B4-BE49-F238E27FC236}">
                <a16:creationId xmlns:a16="http://schemas.microsoft.com/office/drawing/2014/main" id="{B63205FB-A061-42AA-B9EE-441405807689}"/>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4</a:t>
            </a:fld>
            <a:endParaRPr lang="en-US" altLang="en-US" dirty="0"/>
          </a:p>
        </p:txBody>
      </p:sp>
    </p:spTree>
    <p:extLst>
      <p:ext uri="{BB962C8B-B14F-4D97-AF65-F5344CB8AC3E}">
        <p14:creationId xmlns:p14="http://schemas.microsoft.com/office/powerpoint/2010/main" val="1390882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ns face&#10;&#10;Description generated with high confidence">
            <a:extLst>
              <a:ext uri="{FF2B5EF4-FFF2-40B4-BE49-F238E27FC236}">
                <a16:creationId xmlns:a16="http://schemas.microsoft.com/office/drawing/2014/main" id="{A08CEE7D-88AE-4C70-BC29-12DB1EAC3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785" y="3846267"/>
            <a:ext cx="3393205" cy="2544905"/>
          </a:xfrm>
          <a:prstGeom prst="rect">
            <a:avLst/>
          </a:prstGeom>
        </p:spPr>
      </p:pic>
      <p:pic>
        <p:nvPicPr>
          <p:cNvPr id="5" name="Picture 4" descr="A close up of a mans face&#10;&#10;Description generated with very high confidence">
            <a:extLst>
              <a:ext uri="{FF2B5EF4-FFF2-40B4-BE49-F238E27FC236}">
                <a16:creationId xmlns:a16="http://schemas.microsoft.com/office/drawing/2014/main" id="{3F441744-547D-4D9A-8FB2-006E2356D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705" y="3846267"/>
            <a:ext cx="3393205" cy="2544905"/>
          </a:xfrm>
          <a:prstGeom prst="rect">
            <a:avLst/>
          </a:prstGeom>
        </p:spPr>
      </p:pic>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Observer based Controllers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2000" u="sng" dirty="0"/>
                  <a:t>Using Choi and Chung’s observer</a:t>
                </a:r>
                <a:endParaRPr lang="en-US" altLang="en-US" sz="2000" dirty="0"/>
              </a:p>
              <a:p>
                <a:pPr>
                  <a:spcBef>
                    <a:spcPts val="0"/>
                  </a:spcBef>
                  <a:spcAft>
                    <a:spcPts val="600"/>
                  </a:spcAft>
                </a:pPr>
                <a:r>
                  <a:rPr lang="en-US" altLang="en-US" sz="2000" dirty="0"/>
                  <a:t>Consider an unstable system,</a:t>
                </a:r>
              </a:p>
              <a:p>
                <a:pPr marL="0" indent="0" algn="ctr">
                  <a:spcBef>
                    <a:spcPts val="0"/>
                  </a:spcBef>
                  <a:spcAft>
                    <a:spcPts val="600"/>
                  </a:spcAft>
                  <a:buNone/>
                </a:pPr>
                <a14:m>
                  <m:oMath xmlns:m="http://schemas.openxmlformats.org/officeDocument/2006/math">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m:t>
                              </m:r>
                              <m:r>
                                <a:rPr lang="en-US" altLang="en-US" sz="1800" i="1">
                                  <a:latin typeface="Cambria Math" panose="02040503050406030204" pitchFamily="18" charset="0"/>
                                </a:rPr>
                                <m:t>3</m:t>
                              </m:r>
                            </m:e>
                            <m:e>
                              <m:r>
                                <a:rPr lang="en-US" altLang="en-US" sz="1800" i="1">
                                  <a:latin typeface="Cambria Math" panose="02040503050406030204" pitchFamily="18" charset="0"/>
                                </a:rPr>
                                <m:t>4</m:t>
                              </m:r>
                            </m:e>
                          </m:mr>
                          <m:mr>
                            <m:e>
                              <m:r>
                                <a:rPr lang="en-US" altLang="en-US" sz="1800" i="1">
                                  <a:latin typeface="Cambria Math" panose="02040503050406030204" pitchFamily="18" charset="0"/>
                                </a:rPr>
                                <m:t>2</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0</m:t>
                              </m:r>
                            </m:e>
                          </m:mr>
                          <m:mr>
                            <m:e>
                              <m:r>
                                <a:rPr lang="en-US" altLang="en-US" sz="1800" i="1">
                                  <a:latin typeface="Cambria Math" panose="02040503050406030204" pitchFamily="18" charset="0"/>
                                </a:rPr>
                                <m:t>1</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−0.3</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1"/>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1</m:t>
                              </m:r>
                            </m:e>
                          </m:mr>
                          <m:mr>
                            <m:e>
                              <m:r>
                                <a:rPr lang="en-US" altLang="en-US" sz="1800" i="1">
                                  <a:latin typeface="Cambria Math" panose="02040503050406030204" pitchFamily="18" charset="0"/>
                                </a:rPr>
                                <m:t>1</m:t>
                              </m:r>
                            </m:e>
                          </m:mr>
                        </m:m>
                      </m:e>
                    </m:d>
                    <m:r>
                      <a:rPr lang="en-US" altLang="en-US" sz="1800" i="1">
                        <a:latin typeface="Cambria Math" panose="02040503050406030204" pitchFamily="18" charset="0"/>
                      </a:rPr>
                      <m:t>𝑤</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  </m:t>
                    </m:r>
                    <m:r>
                      <a:rPr lang="en-US" altLang="en-US" sz="1800" i="1">
                        <a:latin typeface="Cambria Math" panose="02040503050406030204" pitchFamily="18" charset="0"/>
                      </a:rPr>
                      <m:t>𝑦</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7</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oMath>
                </a14:m>
                <a:r>
                  <a:rPr lang="en-US" altLang="en-US" sz="1800" dirty="0"/>
                  <a:t>,</a:t>
                </a:r>
              </a:p>
              <a:p>
                <a:pPr>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=1.489</m:t>
                    </m:r>
                  </m:oMath>
                </a14:m>
                <a:r>
                  <a:rPr lang="en-US" sz="2000" dirty="0"/>
                  <a:t> and Numerically calculated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m:t>
                        </m:r>
                      </m:sub>
                    </m:sSub>
                  </m:oMath>
                </a14:m>
                <a:r>
                  <a:rPr lang="en-US" sz="2000" dirty="0"/>
                  <a:t> gain = 0.3838 for </a:t>
                </a:r>
                <a14:m>
                  <m:oMath xmlns:m="http://schemas.openxmlformats.org/officeDocument/2006/math">
                    <m:r>
                      <a:rPr lang="en-US" sz="2000" i="1">
                        <a:latin typeface="Cambria Math" panose="02040503050406030204" pitchFamily="18" charset="0"/>
                      </a:rPr>
                      <m:t>𝑤</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=10</m:t>
                    </m:r>
                    <m:r>
                      <a:rPr lang="en-US" sz="2000" i="1">
                        <a:latin typeface="Cambria Math" panose="02040503050406030204" pitchFamily="18" charset="0"/>
                      </a:rPr>
                      <m:t>𝑠𝑖𝑛𝑐</m:t>
                    </m:r>
                    <m:r>
                      <a:rPr lang="en-US" sz="2000" i="1">
                        <a:latin typeface="Cambria Math" panose="02040503050406030204" pitchFamily="18" charset="0"/>
                      </a:rPr>
                      <m:t>(0.5(</m:t>
                    </m:r>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rPr>
                      <m:t>))</m:t>
                    </m:r>
                  </m:oMath>
                </a14:m>
                <a:r>
                  <a:rPr lang="en-US" sz="2000" dirty="0"/>
                  <a:t>.</a:t>
                </a:r>
              </a:p>
              <a:p>
                <a:pPr>
                  <a:spcBef>
                    <a:spcPts val="0"/>
                  </a:spcBef>
                  <a:spcAft>
                    <a:spcPts val="600"/>
                  </a:spcAft>
                </a:pPr>
                <a:endParaRPr lang="en-US" altLang="en-US" sz="18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5"/>
                <a:stretch>
                  <a:fillRect l="-770" t="-799"/>
                </a:stretch>
              </a:blipFill>
            </p:spPr>
            <p:txBody>
              <a:bodyPr/>
              <a:lstStyle/>
              <a:p>
                <a:r>
                  <a:rPr lang="en-US">
                    <a:noFill/>
                  </a:rPr>
                  <a:t> </a:t>
                </a:r>
              </a:p>
            </p:txBody>
          </p:sp>
        </mc:Fallback>
      </mc:AlternateContent>
      <p:sp>
        <p:nvSpPr>
          <p:cNvPr id="8" name="Slide Number Placeholder 3">
            <a:extLst>
              <a:ext uri="{FF2B5EF4-FFF2-40B4-BE49-F238E27FC236}">
                <a16:creationId xmlns:a16="http://schemas.microsoft.com/office/drawing/2014/main" id="{6DB38C23-D46C-4B0B-8EF6-E20F92DC043E}"/>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40</a:t>
            </a:fld>
            <a:endParaRPr lang="en-US" altLang="en-US" dirty="0"/>
          </a:p>
        </p:txBody>
      </p:sp>
    </p:spTree>
    <p:extLst>
      <p:ext uri="{BB962C8B-B14F-4D97-AF65-F5344CB8AC3E}">
        <p14:creationId xmlns:p14="http://schemas.microsoft.com/office/powerpoint/2010/main" val="3330665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ns face&#10;&#10;Description generated with very high confidence">
            <a:extLst>
              <a:ext uri="{FF2B5EF4-FFF2-40B4-BE49-F238E27FC236}">
                <a16:creationId xmlns:a16="http://schemas.microsoft.com/office/drawing/2014/main" id="{6C11E3B7-EBBF-4B7D-B685-294A15FE1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785" y="3846267"/>
            <a:ext cx="3393205" cy="2544905"/>
          </a:xfrm>
          <a:prstGeom prst="rect">
            <a:avLst/>
          </a:prstGeom>
        </p:spPr>
      </p:pic>
      <p:pic>
        <p:nvPicPr>
          <p:cNvPr id="6" name="Picture 5" descr="A close up of a mans face&#10;&#10;Description generated with very high confidence">
            <a:extLst>
              <a:ext uri="{FF2B5EF4-FFF2-40B4-BE49-F238E27FC236}">
                <a16:creationId xmlns:a16="http://schemas.microsoft.com/office/drawing/2014/main" id="{B4139C3C-D5E5-4499-82D0-EF8C411151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704" y="3846265"/>
            <a:ext cx="3393205" cy="2544905"/>
          </a:xfrm>
          <a:prstGeom prst="rect">
            <a:avLst/>
          </a:prstGeom>
        </p:spPr>
      </p:pic>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925338"/>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Comparison of Observer based Controllers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809551"/>
                <a:ext cx="8706049" cy="4581623"/>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2000" u="sng" dirty="0"/>
                  <a:t>Using our observer</a:t>
                </a:r>
                <a:endParaRPr lang="en-US" altLang="en-US" sz="2000" dirty="0"/>
              </a:p>
              <a:p>
                <a:pPr>
                  <a:spcBef>
                    <a:spcPts val="0"/>
                  </a:spcBef>
                  <a:spcAft>
                    <a:spcPts val="600"/>
                  </a:spcAft>
                </a:pPr>
                <a:r>
                  <a:rPr lang="en-US" altLang="en-US" sz="2000" dirty="0"/>
                  <a:t>Consider an unstable system,</a:t>
                </a:r>
              </a:p>
              <a:p>
                <a:pPr marL="0" indent="0" algn="ctr">
                  <a:spcBef>
                    <a:spcPts val="0"/>
                  </a:spcBef>
                  <a:spcAft>
                    <a:spcPts val="600"/>
                  </a:spcAft>
                  <a:buNone/>
                </a:pPr>
                <a14:m>
                  <m:oMath xmlns:m="http://schemas.openxmlformats.org/officeDocument/2006/math">
                    <m:acc>
                      <m:accPr>
                        <m:chr m:val="̇"/>
                        <m:ctrlPr>
                          <a:rPr lang="en-US" altLang="en-US" sz="1800" i="1">
                            <a:latin typeface="Cambria Math" panose="02040503050406030204" pitchFamily="18" charset="0"/>
                          </a:rPr>
                        </m:ctrlPr>
                      </m:accPr>
                      <m:e>
                        <m:r>
                          <a:rPr lang="en-US" altLang="en-US" sz="1800" i="1">
                            <a:latin typeface="Cambria Math" panose="02040503050406030204" pitchFamily="18" charset="0"/>
                          </a:rPr>
                          <m:t>𝑥</m:t>
                        </m:r>
                      </m:e>
                    </m:acc>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m:t>
                              </m:r>
                              <m:r>
                                <a:rPr lang="en-US" altLang="en-US" sz="1800" i="1">
                                  <a:latin typeface="Cambria Math" panose="02040503050406030204" pitchFamily="18" charset="0"/>
                                </a:rPr>
                                <m:t>3</m:t>
                              </m:r>
                            </m:e>
                            <m:e>
                              <m:r>
                                <a:rPr lang="en-US" altLang="en-US" sz="1800" i="1">
                                  <a:latin typeface="Cambria Math" panose="02040503050406030204" pitchFamily="18" charset="0"/>
                                </a:rPr>
                                <m:t>4</m:t>
                              </m:r>
                            </m:e>
                          </m:mr>
                          <m:mr>
                            <m:e>
                              <m:r>
                                <a:rPr lang="en-US" altLang="en-US" sz="1800" i="1">
                                  <a:latin typeface="Cambria Math" panose="02040503050406030204" pitchFamily="18" charset="0"/>
                                </a:rPr>
                                <m:t>2</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0</m:t>
                              </m:r>
                            </m:e>
                          </m:mr>
                          <m:mr>
                            <m:e>
                              <m:r>
                                <a:rPr lang="en-US" altLang="en-US" sz="1800" i="1">
                                  <a:latin typeface="Cambria Math" panose="02040503050406030204" pitchFamily="18" charset="0"/>
                                </a:rPr>
                                <m:t>1</m:t>
                              </m:r>
                            </m:e>
                            <m:e>
                              <m:r>
                                <a:rPr lang="en-US" altLang="en-US" sz="1800" i="1">
                                  <a:latin typeface="Cambria Math" panose="02040503050406030204" pitchFamily="18" charset="0"/>
                                </a:rPr>
                                <m:t>0</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r>
                          <a:rPr lang="en-US" altLang="en-US" sz="1800" i="1">
                            <a:latin typeface="Cambria Math" panose="02040503050406030204" pitchFamily="18" charset="0"/>
                          </a:rPr>
                          <m:t>−0.3</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1"/>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1</m:t>
                              </m:r>
                            </m:e>
                          </m:mr>
                          <m:mr>
                            <m:e>
                              <m:r>
                                <a:rPr lang="en-US" altLang="en-US" sz="1800" i="1">
                                  <a:latin typeface="Cambria Math" panose="02040503050406030204" pitchFamily="18" charset="0"/>
                                </a:rPr>
                                <m:t>1</m:t>
                              </m:r>
                            </m:e>
                          </m:mr>
                        </m:m>
                      </m:e>
                    </m:d>
                    <m:r>
                      <a:rPr lang="en-US" altLang="en-US" sz="1800" i="1">
                        <a:latin typeface="Cambria Math" panose="02040503050406030204" pitchFamily="18" charset="0"/>
                      </a:rPr>
                      <m:t>𝑤</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  </m:t>
                    </m:r>
                    <m:r>
                      <a:rPr lang="en-US" altLang="en-US" sz="1800" i="1">
                        <a:latin typeface="Cambria Math" panose="02040503050406030204" pitchFamily="18" charset="0"/>
                      </a:rPr>
                      <m:t>𝑦</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r>
                      <a:rPr lang="en-US" altLang="en-US" sz="1800" i="1">
                        <a:latin typeface="Cambria Math" panose="02040503050406030204" pitchFamily="18" charset="0"/>
                      </a:rPr>
                      <m:t>=</m:t>
                    </m:r>
                    <m:d>
                      <m:dPr>
                        <m:begChr m:val="["/>
                        <m:endChr m:val="]"/>
                        <m:ctrlPr>
                          <a:rPr lang="en-US" altLang="en-US" sz="1800" i="1">
                            <a:latin typeface="Cambria Math" panose="02040503050406030204" pitchFamily="18" charset="0"/>
                          </a:rPr>
                        </m:ctrlPr>
                      </m:dPr>
                      <m:e>
                        <m:m>
                          <m:mPr>
                            <m:mcs>
                              <m:mc>
                                <m:mcPr>
                                  <m:count m:val="2"/>
                                  <m:mcJc m:val="center"/>
                                </m:mcPr>
                              </m:mc>
                            </m:mcs>
                            <m:ctrlPr>
                              <a:rPr lang="en-US" altLang="en-US" sz="1800" i="1">
                                <a:latin typeface="Cambria Math" panose="02040503050406030204" pitchFamily="18" charset="0"/>
                              </a:rPr>
                            </m:ctrlPr>
                          </m:mPr>
                          <m:mr>
                            <m:e>
                              <m:r>
                                <m:rPr>
                                  <m:brk m:alnAt="7"/>
                                </m:rPr>
                                <a:rPr lang="en-US" altLang="en-US" sz="1800" i="1">
                                  <a:latin typeface="Cambria Math" panose="02040503050406030204" pitchFamily="18" charset="0"/>
                                </a:rPr>
                                <m:t>0</m:t>
                              </m:r>
                            </m:e>
                            <m:e>
                              <m:r>
                                <a:rPr lang="en-US" altLang="en-US" sz="1800" i="1">
                                  <a:latin typeface="Cambria Math" panose="02040503050406030204" pitchFamily="18" charset="0"/>
                                </a:rPr>
                                <m:t>7</m:t>
                              </m:r>
                            </m:e>
                          </m:mr>
                        </m:m>
                      </m:e>
                    </m:d>
                    <m:r>
                      <a:rPr lang="en-US" altLang="en-US" sz="1800" i="1">
                        <a:latin typeface="Cambria Math" panose="02040503050406030204" pitchFamily="18" charset="0"/>
                      </a:rPr>
                      <m:t>𝑥</m:t>
                    </m:r>
                    <m:d>
                      <m:dPr>
                        <m:ctrlPr>
                          <a:rPr lang="en-US" altLang="en-US" sz="1800" i="1">
                            <a:latin typeface="Cambria Math" panose="02040503050406030204" pitchFamily="18" charset="0"/>
                          </a:rPr>
                        </m:ctrlPr>
                      </m:dPr>
                      <m:e>
                        <m:r>
                          <a:rPr lang="en-US" altLang="en-US" sz="1800" i="1">
                            <a:latin typeface="Cambria Math" panose="02040503050406030204" pitchFamily="18" charset="0"/>
                          </a:rPr>
                          <m:t>𝑡</m:t>
                        </m:r>
                      </m:e>
                    </m:d>
                  </m:oMath>
                </a14:m>
                <a:r>
                  <a:rPr lang="en-US" altLang="en-US" sz="1800" dirty="0"/>
                  <a:t>,</a:t>
                </a:r>
              </a:p>
              <a:p>
                <a:pPr>
                  <a:spcAft>
                    <a:spcPts val="1200"/>
                  </a:spcAft>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=0.66261</m:t>
                    </m:r>
                  </m:oMath>
                </a14:m>
                <a:r>
                  <a:rPr lang="en-US" sz="2000" dirty="0"/>
                  <a:t> for the controller, </a:t>
                </a:r>
                <a14:m>
                  <m:oMath xmlns:m="http://schemas.openxmlformats.org/officeDocument/2006/math">
                    <m:r>
                      <a:rPr lang="en-US" sz="2000" i="1">
                        <a:latin typeface="Cambria Math" panose="02040503050406030204" pitchFamily="18" charset="0"/>
                        <a:ea typeface="Cambria Math" panose="02040503050406030204" pitchFamily="18" charset="0"/>
                      </a:rPr>
                      <m:t>𝛾</m:t>
                    </m:r>
                    <m:r>
                      <a:rPr lang="en-US" sz="2000" i="1">
                        <a:latin typeface="Cambria Math" panose="02040503050406030204" pitchFamily="18" charset="0"/>
                        <a:ea typeface="Cambria Math" panose="02040503050406030204" pitchFamily="18" charset="0"/>
                      </a:rPr>
                      <m:t>=0.00625</m:t>
                    </m:r>
                  </m:oMath>
                </a14:m>
                <a:r>
                  <a:rPr lang="en-US" sz="2000" dirty="0"/>
                  <a:t> for the observer and Numerically calculated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m:t>
                        </m:r>
                      </m:sub>
                    </m:sSub>
                  </m:oMath>
                </a14:m>
                <a:r>
                  <a:rPr lang="en-US" sz="2000" dirty="0"/>
                  <a:t> gain = 0.1419 for </a:t>
                </a:r>
                <a14:m>
                  <m:oMath xmlns:m="http://schemas.openxmlformats.org/officeDocument/2006/math">
                    <m:r>
                      <a:rPr lang="en-US" sz="2000" i="1">
                        <a:latin typeface="Cambria Math" panose="02040503050406030204" pitchFamily="18" charset="0"/>
                      </a:rPr>
                      <m:t>𝑤</m:t>
                    </m:r>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i="1">
                        <a:latin typeface="Cambria Math" panose="02040503050406030204" pitchFamily="18" charset="0"/>
                      </a:rPr>
                      <m:t>=10</m:t>
                    </m:r>
                    <m:r>
                      <a:rPr lang="en-US" sz="2000" i="1">
                        <a:latin typeface="Cambria Math" panose="02040503050406030204" pitchFamily="18" charset="0"/>
                      </a:rPr>
                      <m:t>𝑠𝑖𝑛𝑐</m:t>
                    </m:r>
                    <m:r>
                      <a:rPr lang="en-US" sz="2000" i="1">
                        <a:latin typeface="Cambria Math" panose="02040503050406030204" pitchFamily="18" charset="0"/>
                      </a:rPr>
                      <m:t>(0.5(</m:t>
                    </m:r>
                    <m:r>
                      <a:rPr lang="en-US" sz="2000" i="1">
                        <a:latin typeface="Cambria Math" panose="02040503050406030204" pitchFamily="18" charset="0"/>
                      </a:rPr>
                      <m:t>𝑡</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𝜏</m:t>
                    </m:r>
                    <m:r>
                      <a:rPr lang="en-US" sz="2000" i="1">
                        <a:latin typeface="Cambria Math" panose="02040503050406030204" pitchFamily="18" charset="0"/>
                      </a:rPr>
                      <m:t>))</m:t>
                    </m:r>
                  </m:oMath>
                </a14:m>
                <a:r>
                  <a:rPr lang="en-US" sz="2000" dirty="0"/>
                  <a:t>.</a:t>
                </a:r>
              </a:p>
              <a:p>
                <a:pPr>
                  <a:spcBef>
                    <a:spcPts val="0"/>
                  </a:spcBef>
                  <a:spcAft>
                    <a:spcPts val="600"/>
                  </a:spcAft>
                </a:pPr>
                <a:endParaRPr lang="en-US" altLang="en-US" sz="18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809551"/>
                <a:ext cx="8706049" cy="4581623"/>
              </a:xfrm>
              <a:prstGeom prst="rect">
                <a:avLst/>
              </a:prstGeom>
              <a:blipFill>
                <a:blip r:embed="rId5"/>
                <a:stretch>
                  <a:fillRect l="-770" t="-799" r="-140"/>
                </a:stretch>
              </a:blipFill>
            </p:spPr>
            <p:txBody>
              <a:bodyPr/>
              <a:lstStyle/>
              <a:p>
                <a:r>
                  <a:rPr lang="en-US">
                    <a:noFill/>
                  </a:rPr>
                  <a:t> </a:t>
                </a:r>
              </a:p>
            </p:txBody>
          </p:sp>
        </mc:Fallback>
      </mc:AlternateContent>
      <p:sp>
        <p:nvSpPr>
          <p:cNvPr id="9" name="Slide Number Placeholder 3">
            <a:extLst>
              <a:ext uri="{FF2B5EF4-FFF2-40B4-BE49-F238E27FC236}">
                <a16:creationId xmlns:a16="http://schemas.microsoft.com/office/drawing/2014/main" id="{1EF0AC40-E178-4C31-9305-570DAA189ECE}"/>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41</a:t>
            </a:fld>
            <a:endParaRPr lang="en-US" altLang="en-US" dirty="0"/>
          </a:p>
        </p:txBody>
      </p:sp>
    </p:spTree>
    <p:extLst>
      <p:ext uri="{BB962C8B-B14F-4D97-AF65-F5344CB8AC3E}">
        <p14:creationId xmlns:p14="http://schemas.microsoft.com/office/powerpoint/2010/main" val="1123375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Conclusion</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altLang="en-US" sz="2000" dirty="0"/>
                  <a:t>Different </a:t>
                </a: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𝐻</m:t>
                        </m:r>
                      </m:e>
                      <m:sub>
                        <m:r>
                          <a:rPr lang="en-US" altLang="en-US" sz="2000" i="1" smtClean="0">
                            <a:latin typeface="Cambria Math" panose="02040503050406030204" pitchFamily="18" charset="0"/>
                            <a:ea typeface="Cambria Math" panose="02040503050406030204" pitchFamily="18" charset="0"/>
                          </a:rPr>
                          <m:t>∞</m:t>
                        </m:r>
                      </m:sub>
                    </m:sSub>
                  </m:oMath>
                </a14:m>
                <a:r>
                  <a:rPr lang="en-US" altLang="en-US" sz="2000" dirty="0"/>
                  <a:t> observers for Time Delay Systems are studied and methods to implement these observers are illustrated.</a:t>
                </a:r>
              </a:p>
              <a:p>
                <a:pPr>
                  <a:spcAft>
                    <a:spcPts val="600"/>
                  </a:spcAft>
                </a:pPr>
                <a:r>
                  <a:rPr lang="en-US" altLang="en-US" sz="2000" dirty="0"/>
                  <a:t>Simulations of error dynamics for various stable and unstable systems are presented and the data shows that the observer designed using SOS method outperforms existing observers.</a:t>
                </a:r>
              </a:p>
              <a:p>
                <a:pPr>
                  <a:spcAft>
                    <a:spcPts val="600"/>
                  </a:spcAft>
                </a:pPr>
                <a:r>
                  <a:rPr lang="en-US" altLang="en-US" sz="2000" dirty="0"/>
                  <a:t>For some of the systems we considered, other methods to calculate observer gains were infeasible. However, we were able to calculate observer gains for all the systems we tested on using the SOS method.</a:t>
                </a:r>
              </a:p>
              <a:p>
                <a:pPr>
                  <a:spcAft>
                    <a:spcPts val="600"/>
                  </a:spcAft>
                </a:pPr>
                <a:r>
                  <a:rPr lang="en-US" altLang="en-US" sz="2000" dirty="0"/>
                  <a:t>Sub-optimal observer based state feedback system is also generated and simulated using the SOS observer. The simulation results show that the closed loop system converges very quickly, and the observer can be used to design full state-feedback closed loop system.</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630" t="-800" r="-35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F59F338E-1BB1-458B-BDEC-70EA439E4710}"/>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42</a:t>
            </a:fld>
            <a:endParaRPr lang="en-US" altLang="en-US" dirty="0"/>
          </a:p>
        </p:txBody>
      </p:sp>
    </p:spTree>
    <p:extLst>
      <p:ext uri="{BB962C8B-B14F-4D97-AF65-F5344CB8AC3E}">
        <p14:creationId xmlns:p14="http://schemas.microsoft.com/office/powerpoint/2010/main" val="975443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B955-B21E-4B43-A079-8F2C2064A125}"/>
              </a:ext>
            </a:extLst>
          </p:cNvPr>
          <p:cNvSpPr>
            <a:spLocks noGrp="1"/>
          </p:cNvSpPr>
          <p:nvPr>
            <p:ph type="title"/>
          </p:nvPr>
        </p:nvSpPr>
        <p:spPr>
          <a:xfrm>
            <a:off x="685800" y="2885714"/>
            <a:ext cx="7772400" cy="1143000"/>
          </a:xfrm>
        </p:spPr>
        <p:txBody>
          <a:bodyPr/>
          <a:lstStyle/>
          <a:p>
            <a:r>
              <a:rPr lang="en-US" sz="5000" dirty="0"/>
              <a:t>Thank You</a:t>
            </a:r>
          </a:p>
        </p:txBody>
      </p:sp>
    </p:spTree>
    <p:extLst>
      <p:ext uri="{BB962C8B-B14F-4D97-AF65-F5344CB8AC3E}">
        <p14:creationId xmlns:p14="http://schemas.microsoft.com/office/powerpoint/2010/main" val="134261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Time Delay System</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600"/>
                  </a:spcAft>
                </a:pPr>
                <a:r>
                  <a:rPr lang="en-US" altLang="en-US" sz="2000" dirty="0"/>
                  <a:t>In many cases, systems like Sampled-data control, Drilling machine, Lasers, Vehicular traffic flow, Population dynamics are modeled as Time Delay Systems.</a:t>
                </a:r>
              </a:p>
              <a:p>
                <a:pPr>
                  <a:spcBef>
                    <a:spcPts val="1200"/>
                  </a:spcBef>
                  <a:spcAft>
                    <a:spcPts val="600"/>
                  </a:spcAft>
                </a:pPr>
                <a:r>
                  <a:rPr lang="en-US" altLang="en-US" sz="2000" dirty="0"/>
                  <a:t>A linear TDS with a delay in state and no delay in input can be written as:</a:t>
                </a:r>
              </a:p>
              <a:p>
                <a:pPr marL="0" indent="0" algn="ctr">
                  <a:spcBef>
                    <a:spcPts val="1200"/>
                  </a:spcBef>
                  <a:buNone/>
                </a:pPr>
                <a14:m>
                  <m:oMath xmlns:m="http://schemas.openxmlformats.org/officeDocument/2006/math">
                    <m:f>
                      <m:fPr>
                        <m:ctrlPr>
                          <a:rPr lang="en-US" altLang="en-US" sz="2000" i="1">
                            <a:latin typeface="Cambria Math" panose="02040503050406030204" pitchFamily="18" charset="0"/>
                          </a:rPr>
                        </m:ctrlPr>
                      </m:fPr>
                      <m:num>
                        <m:r>
                          <a:rPr lang="en-US" altLang="en-US" sz="2000" i="1">
                            <a:latin typeface="Cambria Math" panose="02040503050406030204" pitchFamily="18" charset="0"/>
                          </a:rPr>
                          <m:t>𝑑</m:t>
                        </m:r>
                      </m:num>
                      <m:den>
                        <m:r>
                          <a:rPr lang="en-US" altLang="en-US" sz="2000" i="1">
                            <a:latin typeface="Cambria Math" panose="02040503050406030204" pitchFamily="18" charset="0"/>
                          </a:rPr>
                          <m:t>𝑑𝑥</m:t>
                        </m:r>
                      </m:den>
                    </m:f>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1</m:t>
                        </m:r>
                      </m:sub>
                    </m:sSub>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𝐵𝑢</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m:t>
                    </m:r>
                  </m:oMath>
                </a14:m>
                <a:r>
                  <a:rPr lang="en-US" altLang="en-US" sz="2000" dirty="0"/>
                  <a:t>.</a:t>
                </a:r>
              </a:p>
              <a:p>
                <a:pPr marL="0" indent="0">
                  <a:spcBef>
                    <a:spcPts val="600"/>
                  </a:spcBef>
                  <a:spcAft>
                    <a:spcPts val="600"/>
                  </a:spcAft>
                  <a:buNone/>
                </a:pPr>
                <a:r>
                  <a:rPr lang="en-US" altLang="en-US" sz="2000" dirty="0"/>
                  <a:t>      Where, </a:t>
                </a:r>
                <a14:m>
                  <m:oMath xmlns:m="http://schemas.openxmlformats.org/officeDocument/2006/math">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oMath>
                </a14:m>
                <a:r>
                  <a:rPr lang="en-US" altLang="en-US" sz="2000" dirty="0"/>
                  <a:t> is current state and </a:t>
                </a:r>
                <a14:m>
                  <m:oMath xmlns:m="http://schemas.openxmlformats.org/officeDocument/2006/math">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oMath>
                </a14:m>
                <a:r>
                  <a:rPr lang="en-US" altLang="en-US" sz="2000" dirty="0"/>
                  <a:t> is delayed state and </a:t>
                </a:r>
                <a14:m>
                  <m:oMath xmlns:m="http://schemas.openxmlformats.org/officeDocument/2006/math">
                    <m:r>
                      <a:rPr lang="en-US" altLang="en-US" sz="2000" i="1">
                        <a:latin typeface="Cambria Math" panose="02040503050406030204" pitchFamily="18" charset="0"/>
                      </a:rPr>
                      <m:t>𝑢</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m:t>
                    </m:r>
                  </m:oMath>
                </a14:m>
                <a:r>
                  <a:rPr lang="en-US" altLang="en-US" sz="2000" dirty="0"/>
                  <a:t> is the input.</a:t>
                </a:r>
              </a:p>
              <a:p>
                <a:pPr>
                  <a:spcBef>
                    <a:spcPts val="600"/>
                  </a:spcBef>
                  <a:spcAft>
                    <a:spcPts val="1200"/>
                  </a:spcAft>
                </a:pPr>
                <a:r>
                  <a:rPr lang="en-US" altLang="en-US" sz="2000" dirty="0"/>
                  <a:t>The TDS shown above Can be written as a PDE coupled with an ODE,</a:t>
                </a:r>
              </a:p>
              <a:p>
                <a:pPr marL="0" indent="0" algn="ctr">
                  <a:spcBef>
                    <a:spcPts val="1200"/>
                  </a:spcBef>
                  <a:spcAft>
                    <a:spcPts val="600"/>
                  </a:spcAft>
                  <a:buNone/>
                </a:pPr>
                <a14:m>
                  <m:oMath xmlns:m="http://schemas.openxmlformats.org/officeDocument/2006/math">
                    <m:f>
                      <m:fPr>
                        <m:ctrlPr>
                          <a:rPr lang="en-US" altLang="en-US" sz="2000" i="1">
                            <a:latin typeface="Cambria Math" panose="02040503050406030204" pitchFamily="18" charset="0"/>
                          </a:rPr>
                        </m:ctrlPr>
                      </m:fPr>
                      <m:num>
                        <m:r>
                          <a:rPr lang="en-US" altLang="en-US" sz="2000" i="1">
                            <a:latin typeface="Cambria Math" panose="02040503050406030204" pitchFamily="18" charset="0"/>
                          </a:rPr>
                          <m:t>𝜕</m:t>
                        </m:r>
                        <m:r>
                          <a:rPr lang="en-US" altLang="en-US" sz="2000" i="1">
                            <a:latin typeface="Cambria Math" panose="02040503050406030204" pitchFamily="18" charset="0"/>
                          </a:rPr>
                          <m:t>𝑣</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𝜃</m:t>
                        </m:r>
                        <m:r>
                          <a:rPr lang="en-US" altLang="en-US" sz="2000" i="1">
                            <a:latin typeface="Cambria Math" panose="02040503050406030204" pitchFamily="18" charset="0"/>
                          </a:rPr>
                          <m:t>)</m:t>
                        </m:r>
                      </m:num>
                      <m:den>
                        <m:r>
                          <a:rPr lang="en-US" altLang="en-US" sz="2000" i="1">
                            <a:latin typeface="Cambria Math" panose="02040503050406030204" pitchFamily="18" charset="0"/>
                          </a:rPr>
                          <m:t>𝜕</m:t>
                        </m:r>
                        <m:r>
                          <a:rPr lang="en-US" altLang="en-US" sz="2000" i="1">
                            <a:latin typeface="Cambria Math" panose="02040503050406030204" pitchFamily="18" charset="0"/>
                          </a:rPr>
                          <m:t>𝑡</m:t>
                        </m:r>
                      </m:den>
                    </m:f>
                    <m:r>
                      <a:rPr lang="en-US" altLang="en-US" sz="2000" i="1">
                        <a:latin typeface="Cambria Math" panose="02040503050406030204" pitchFamily="18" charset="0"/>
                      </a:rPr>
                      <m:t>=</m:t>
                    </m:r>
                    <m:f>
                      <m:fPr>
                        <m:ctrlPr>
                          <a:rPr lang="en-US" altLang="en-US" sz="2000" i="1">
                            <a:latin typeface="Cambria Math" panose="02040503050406030204" pitchFamily="18" charset="0"/>
                          </a:rPr>
                        </m:ctrlPr>
                      </m:fPr>
                      <m:num>
                        <m:r>
                          <a:rPr lang="en-US" altLang="en-US" sz="2000" i="1">
                            <a:latin typeface="Cambria Math" panose="02040503050406030204" pitchFamily="18" charset="0"/>
                          </a:rPr>
                          <m:t>𝜕</m:t>
                        </m:r>
                        <m:r>
                          <a:rPr lang="en-US" altLang="en-US" sz="2000" i="1">
                            <a:latin typeface="Cambria Math" panose="02040503050406030204" pitchFamily="18" charset="0"/>
                          </a:rPr>
                          <m:t>𝑣</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𝜃</m:t>
                        </m:r>
                        <m:r>
                          <a:rPr lang="en-US" altLang="en-US" sz="2000" i="1">
                            <a:latin typeface="Cambria Math" panose="02040503050406030204" pitchFamily="18" charset="0"/>
                          </a:rPr>
                          <m:t>)</m:t>
                        </m:r>
                      </m:num>
                      <m:den>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𝜃</m:t>
                        </m:r>
                      </m:den>
                    </m:f>
                    <m:r>
                      <a:rPr lang="en-US" altLang="en-US" sz="2000" i="1">
                        <a:latin typeface="Cambria Math" panose="02040503050406030204" pitchFamily="18" charset="0"/>
                      </a:rPr>
                      <m:t>,  </m:t>
                    </m:r>
                    <m:r>
                      <a:rPr lang="en-US" altLang="en-US" sz="2000" i="1">
                        <a:latin typeface="Cambria Math" panose="02040503050406030204" pitchFamily="18" charset="0"/>
                      </a:rPr>
                      <m:t>𝑡</m:t>
                    </m:r>
                    <m:r>
                      <a:rPr lang="en-US" altLang="en-US" sz="2000" i="1">
                        <a:latin typeface="Cambria Math" panose="02040503050406030204" pitchFamily="18" charset="0"/>
                        <a:ea typeface="Cambria Math" panose="02040503050406030204" pitchFamily="18" charset="0"/>
                      </a:rPr>
                      <m:t>≥0,  </m:t>
                    </m:r>
                    <m:r>
                      <a:rPr lang="en-US" altLang="en-US" sz="2000" i="1">
                        <a:latin typeface="Cambria Math" panose="02040503050406030204" pitchFamily="18" charset="0"/>
                        <a:ea typeface="Cambria Math" panose="02040503050406030204" pitchFamily="18" charset="0"/>
                      </a:rPr>
                      <m:t>𝜃</m:t>
                    </m:r>
                    <m:r>
                      <a:rPr lang="en-US" altLang="en-US" sz="2000" i="1">
                        <a:latin typeface="Cambria Math" panose="02040503050406030204" pitchFamily="18" charset="0"/>
                        <a:ea typeface="Cambria Math" panose="02040503050406030204" pitchFamily="18" charset="0"/>
                      </a:rPr>
                      <m:t>∈</m:t>
                    </m:r>
                    <m:d>
                      <m:dPr>
                        <m:begChr m:val="["/>
                        <m:ctrlPr>
                          <a:rPr lang="en-US" altLang="en-US" sz="2000" i="1">
                            <a:latin typeface="Cambria Math" panose="02040503050406030204" pitchFamily="18" charset="0"/>
                            <a:ea typeface="Cambria Math" panose="02040503050406030204" pitchFamily="18" charset="0"/>
                          </a:rPr>
                        </m:ctrlPr>
                      </m:dPr>
                      <m:e>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r>
                          <a:rPr lang="en-US" altLang="en-US" sz="2000" i="1">
                            <a:latin typeface="Cambria Math" panose="02040503050406030204" pitchFamily="18" charset="0"/>
                            <a:ea typeface="Cambria Math" panose="02040503050406030204" pitchFamily="18" charset="0"/>
                          </a:rPr>
                          <m:t>, 0</m:t>
                        </m:r>
                      </m:e>
                    </m:d>
                  </m:oMath>
                </a14:m>
                <a:r>
                  <a:rPr lang="en-US" altLang="en-US" sz="2000" i="1" dirty="0">
                    <a:latin typeface="Cambria Math" panose="02040503050406030204" pitchFamily="18" charset="0"/>
                    <a:ea typeface="Cambria Math" panose="02040503050406030204" pitchFamily="18" charset="0"/>
                  </a:rPr>
                  <a:t>,</a:t>
                </a:r>
                <a:br>
                  <a:rPr lang="en-US" altLang="en-US" sz="2000" i="1" dirty="0">
                    <a:latin typeface="Cambria Math" panose="02040503050406030204" pitchFamily="18" charset="0"/>
                    <a:ea typeface="Cambria Math" panose="02040503050406030204" pitchFamily="18" charset="0"/>
                  </a:rPr>
                </a:br>
                <a14:m>
                  <m:oMath xmlns:m="http://schemas.openxmlformats.org/officeDocument/2006/math">
                    <m:sSub>
                      <m:sSubPr>
                        <m:ctrlPr>
                          <a:rPr lang="en-US" altLang="en-US" sz="2000" i="1">
                            <a:latin typeface="Cambria Math" panose="02040503050406030204" pitchFamily="18" charset="0"/>
                          </a:rPr>
                        </m:ctrlPr>
                      </m:sSubPr>
                      <m:e>
                        <m:d>
                          <m:dPr>
                            <m:begChr m:val=""/>
                            <m:endChr m:val="|"/>
                            <m:ctrlPr>
                              <a:rPr lang="en-US" altLang="en-US" sz="2000" i="1">
                                <a:latin typeface="Cambria Math" panose="02040503050406030204" pitchFamily="18" charset="0"/>
                              </a:rPr>
                            </m:ctrlPr>
                          </m:dPr>
                          <m:e>
                            <m:f>
                              <m:fPr>
                                <m:ctrlPr>
                                  <a:rPr lang="en-US" altLang="en-US" sz="2000" i="1">
                                    <a:latin typeface="Cambria Math" panose="02040503050406030204" pitchFamily="18" charset="0"/>
                                  </a:rPr>
                                </m:ctrlPr>
                              </m:fPr>
                              <m:num>
                                <m:r>
                                  <a:rPr lang="en-US" altLang="en-US" sz="2000" i="1">
                                    <a:latin typeface="Cambria Math" panose="02040503050406030204" pitchFamily="18" charset="0"/>
                                  </a:rPr>
                                  <m:t>𝜕</m:t>
                                </m:r>
                                <m:r>
                                  <a:rPr lang="en-US" altLang="en-US" sz="2000" i="1">
                                    <a:latin typeface="Cambria Math" panose="02040503050406030204" pitchFamily="18" charset="0"/>
                                  </a:rPr>
                                  <m:t>𝑣</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𝜃</m:t>
                                </m:r>
                                <m:r>
                                  <a:rPr lang="en-US" altLang="en-US" sz="2000" i="1">
                                    <a:latin typeface="Cambria Math" panose="02040503050406030204" pitchFamily="18" charset="0"/>
                                  </a:rPr>
                                  <m:t>)</m:t>
                                </m:r>
                              </m:num>
                              <m:den>
                                <m:r>
                                  <a:rPr lang="en-US" altLang="en-US" sz="2000" i="1">
                                    <a:latin typeface="Cambria Math" panose="02040503050406030204" pitchFamily="18" charset="0"/>
                                  </a:rPr>
                                  <m:t>𝜕</m:t>
                                </m:r>
                                <m:r>
                                  <a:rPr lang="en-US" altLang="en-US" sz="2000" i="1">
                                    <a:latin typeface="Cambria Math" panose="02040503050406030204" pitchFamily="18" charset="0"/>
                                  </a:rPr>
                                  <m:t>𝑡</m:t>
                                </m:r>
                              </m:den>
                            </m:f>
                          </m:e>
                        </m:d>
                      </m:e>
                      <m:sub>
                        <m:r>
                          <a:rPr lang="en-US" altLang="en-US" sz="2000" i="1">
                            <a:latin typeface="Cambria Math" panose="02040503050406030204" pitchFamily="18" charset="0"/>
                            <a:ea typeface="Cambria Math" panose="02040503050406030204" pitchFamily="18" charset="0"/>
                          </a:rPr>
                          <m:t>𝜃</m:t>
                        </m:r>
                        <m:r>
                          <a:rPr lang="en-US" altLang="en-US" sz="2000" i="1">
                            <a:latin typeface="Cambria Math" panose="02040503050406030204" pitchFamily="18" charset="0"/>
                            <a:ea typeface="Cambria Math" panose="02040503050406030204" pitchFamily="18" charset="0"/>
                          </a:rPr>
                          <m:t>=0</m:t>
                        </m:r>
                      </m:sub>
                    </m:sSub>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0</m:t>
                        </m:r>
                      </m:sub>
                    </m:sSub>
                    <m:r>
                      <a:rPr lang="en-US" altLang="en-US" sz="2000" b="0" i="1" smtClean="0">
                        <a:latin typeface="Cambria Math" panose="02040503050406030204" pitchFamily="18" charset="0"/>
                      </a:rPr>
                      <m:t>𝑣</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b="0" i="1" smtClean="0">
                            <a:latin typeface="Cambria Math" panose="02040503050406030204" pitchFamily="18" charset="0"/>
                          </a:rPr>
                          <m:t>,0</m:t>
                        </m:r>
                      </m:e>
                    </m:d>
                    <m:r>
                      <a:rPr lang="en-US" altLang="en-US" sz="2000" i="1">
                        <a:latin typeface="Cambria Math" panose="02040503050406030204" pitchFamily="18" charset="0"/>
                      </a:rPr>
                      <m:t>+</m:t>
                    </m:r>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𝐴</m:t>
                        </m:r>
                      </m:e>
                      <m:sub>
                        <m:r>
                          <a:rPr lang="en-US" altLang="en-US" sz="2000" i="1">
                            <a:latin typeface="Cambria Math" panose="02040503050406030204" pitchFamily="18" charset="0"/>
                          </a:rPr>
                          <m:t>1</m:t>
                        </m:r>
                      </m:sub>
                    </m:sSub>
                    <m:r>
                      <a:rPr lang="en-US" altLang="en-US" sz="2000" b="0" i="1" smtClean="0">
                        <a:latin typeface="Cambria Math" panose="02040503050406030204" pitchFamily="18" charset="0"/>
                      </a:rPr>
                      <m:t>𝑣</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r>
                          <a:rPr lang="en-US" altLang="en-US" sz="2000" b="0" i="1" smtClean="0">
                            <a:latin typeface="Cambria Math" panose="02040503050406030204" pitchFamily="18" charset="0"/>
                          </a:rPr>
                          <m:t>,</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𝜏</m:t>
                        </m:r>
                      </m:e>
                    </m:d>
                    <m:r>
                      <a:rPr lang="en-US" altLang="en-US" sz="2000" i="1">
                        <a:latin typeface="Cambria Math" panose="02040503050406030204" pitchFamily="18" charset="0"/>
                      </a:rPr>
                      <m:t>+</m:t>
                    </m:r>
                    <m:r>
                      <a:rPr lang="en-US" altLang="en-US" sz="2000" i="1">
                        <a:latin typeface="Cambria Math" panose="02040503050406030204" pitchFamily="18" charset="0"/>
                      </a:rPr>
                      <m:t>𝐵𝑢</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  </m:t>
                    </m:r>
                    <m:r>
                      <a:rPr lang="en-US" altLang="en-US" sz="2000" i="1">
                        <a:latin typeface="Cambria Math" panose="02040503050406030204" pitchFamily="18" charset="0"/>
                      </a:rPr>
                      <m:t>𝑡</m:t>
                    </m:r>
                    <m:r>
                      <a:rPr lang="en-US" altLang="en-US" sz="2000" i="1">
                        <a:latin typeface="Cambria Math" panose="02040503050406030204" pitchFamily="18" charset="0"/>
                        <a:ea typeface="Cambria Math" panose="02040503050406030204" pitchFamily="18" charset="0"/>
                      </a:rPr>
                      <m:t>≥0</m:t>
                    </m:r>
                  </m:oMath>
                </a14:m>
                <a:r>
                  <a:rPr lang="en-US" altLang="en-US" sz="2000" dirty="0"/>
                  <a:t>.</a:t>
                </a:r>
              </a:p>
              <a:p>
                <a:pPr marL="0" indent="0">
                  <a:buNone/>
                </a:pPr>
                <a:endParaRPr lang="en-US" altLang="en-US"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630" t="-80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196B7037-38E4-4AAA-A85F-0063E3CB6942}"/>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5</a:t>
            </a:fld>
            <a:endParaRPr lang="en-US" altLang="en-US" dirty="0"/>
          </a:p>
        </p:txBody>
      </p:sp>
    </p:spTree>
    <p:extLst>
      <p:ext uri="{BB962C8B-B14F-4D97-AF65-F5344CB8AC3E}">
        <p14:creationId xmlns:p14="http://schemas.microsoft.com/office/powerpoint/2010/main" val="134841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State Observers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0"/>
                  </a:spcAft>
                </a:pPr>
                <a:r>
                  <a:rPr lang="en-US" altLang="en-US" sz="2000" dirty="0"/>
                  <a:t>State observer is a system that estimates the internal states of a given system from measurements of the input and output of the real system.</a:t>
                </a:r>
              </a:p>
              <a:p>
                <a:pPr>
                  <a:spcBef>
                    <a:spcPts val="600"/>
                  </a:spcBef>
                  <a:spcAft>
                    <a:spcPts val="0"/>
                  </a:spcAft>
                </a:pPr>
                <a:r>
                  <a:rPr lang="en-US" altLang="en-US" sz="2000" dirty="0"/>
                  <a:t>How well internal states of a system can be inferred from the knowledge of its external outputs depends on the property called observability.</a:t>
                </a:r>
              </a:p>
              <a:p>
                <a:pPr>
                  <a:spcAft>
                    <a:spcPts val="1200"/>
                  </a:spcAft>
                </a:pPr>
                <a:r>
                  <a:rPr lang="en-US" altLang="en-US" sz="2000" dirty="0"/>
                  <a:t>Consider an LTI system,</a:t>
                </a:r>
              </a:p>
              <a:p>
                <a:pPr marL="671512" lvl="2" indent="0">
                  <a:spcBef>
                    <a:spcPts val="1800"/>
                  </a:spcBef>
                  <a:buFontTx/>
                  <a:buNone/>
                </a:pPr>
                <a14:m>
                  <m:oMathPara xmlns:m="http://schemas.openxmlformats.org/officeDocument/2006/math">
                    <m:oMathParaPr>
                      <m:jc m:val="center"/>
                    </m:oMathParaPr>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r>
                        <a:rPr lang="en-US" altLang="en-US" sz="2000" i="1">
                          <a:latin typeface="Cambria Math" panose="02040503050406030204" pitchFamily="18" charset="0"/>
                        </a:rPr>
                        <m:t>=</m:t>
                      </m:r>
                      <m:r>
                        <a:rPr lang="en-US" altLang="en-US" sz="2000" i="1">
                          <a:latin typeface="Cambria Math" panose="02040503050406030204" pitchFamily="18" charset="0"/>
                        </a:rPr>
                        <m:t>𝐴𝑥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𝐵𝑢</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oMath>
                    <m:oMath xmlns:m="http://schemas.openxmlformats.org/officeDocument/2006/math">
                      <m:r>
                        <a:rPr lang="en-US" altLang="en-US" sz="2000" i="1">
                          <a:latin typeface="Cambria Math" panose="02040503050406030204" pitchFamily="18" charset="0"/>
                        </a:rPr>
                        <m:t>𝑦</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𝐶𝑥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oMath>
                  </m:oMathPara>
                </a14:m>
                <a:endParaRPr lang="en-US" altLang="en-US" sz="2000" dirty="0"/>
              </a:p>
              <a:p>
                <a:pPr marL="0" indent="0">
                  <a:spcBef>
                    <a:spcPts val="600"/>
                  </a:spcBef>
                  <a:buNone/>
                </a:pPr>
                <a:r>
                  <a:rPr lang="en-US" altLang="en-US" sz="2000" dirty="0"/>
                  <a:t>      Where </a:t>
                </a:r>
                <a14:m>
                  <m:oMath xmlns:m="http://schemas.openxmlformats.org/officeDocument/2006/math">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oMath>
                </a14:m>
                <a:r>
                  <a:rPr lang="en-US" altLang="en-US" sz="2000" dirty="0"/>
                  <a:t> is the state, </a:t>
                </a:r>
                <a14:m>
                  <m:oMath xmlns:m="http://schemas.openxmlformats.org/officeDocument/2006/math">
                    <m:r>
                      <a:rPr lang="en-US" altLang="en-US" sz="2000" i="1">
                        <a:latin typeface="Cambria Math" panose="02040503050406030204" pitchFamily="18" charset="0"/>
                      </a:rPr>
                      <m:t>𝑢</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oMath>
                </a14:m>
                <a:r>
                  <a:rPr lang="en-US" altLang="en-US" sz="2000" dirty="0"/>
                  <a:t> is the input and y</a:t>
                </a:r>
                <a14:m>
                  <m:oMath xmlns:m="http://schemas.openxmlformats.org/officeDocument/2006/math">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oMath>
                </a14:m>
                <a:r>
                  <a:rPr lang="en-US" altLang="en-US" sz="2000" dirty="0"/>
                  <a:t> is the output of the system.</a:t>
                </a:r>
              </a:p>
              <a:p>
                <a:pPr>
                  <a:spcBef>
                    <a:spcPts val="1800"/>
                  </a:spcBef>
                  <a:spcAft>
                    <a:spcPts val="600"/>
                  </a:spcAft>
                </a:pPr>
                <a:r>
                  <a:rPr lang="en-US" altLang="en-US" sz="2000" dirty="0"/>
                  <a:t>Observability matrix for this </a:t>
                </a:r>
                <a14:m>
                  <m:oMath xmlns:m="http://schemas.openxmlformats.org/officeDocument/2006/math">
                    <m:sSup>
                      <m:sSupPr>
                        <m:ctrlPr>
                          <a:rPr lang="en-US" altLang="en-US" sz="2000" i="1" smtClean="0">
                            <a:latin typeface="Cambria Math" panose="02040503050406030204" pitchFamily="18" charset="0"/>
                          </a:rPr>
                        </m:ctrlPr>
                      </m:sSupPr>
                      <m:e>
                        <m:r>
                          <a:rPr lang="en-US" altLang="en-US" sz="2000" b="0" i="1" smtClean="0">
                            <a:latin typeface="Cambria Math" panose="02040503050406030204" pitchFamily="18" charset="0"/>
                          </a:rPr>
                          <m:t>𝑛</m:t>
                        </m:r>
                      </m:e>
                      <m:sup>
                        <m:r>
                          <a:rPr lang="en-US" altLang="en-US" sz="2000" b="0" i="1" smtClean="0">
                            <a:latin typeface="Cambria Math" panose="02040503050406030204" pitchFamily="18" charset="0"/>
                          </a:rPr>
                          <m:t>𝑡h</m:t>
                        </m:r>
                      </m:sup>
                    </m:sSup>
                  </m:oMath>
                </a14:m>
                <a:r>
                  <a:rPr lang="en-US" altLang="en-US" sz="2000" dirty="0"/>
                  <a:t> order system can be written as,</a:t>
                </a:r>
              </a:p>
              <a:p>
                <a:pPr marL="344487" lvl="1" indent="0">
                  <a:buFontTx/>
                  <a:buNone/>
                </a:pPr>
                <a14:m>
                  <m:oMathPara xmlns:m="http://schemas.openxmlformats.org/officeDocument/2006/math">
                    <m:oMathParaPr>
                      <m:jc m:val="centerGroup"/>
                    </m:oMathParaPr>
                    <m:oMath xmlns:m="http://schemas.openxmlformats.org/officeDocument/2006/math">
                      <m:r>
                        <a:rPr lang="en-US" altLang="en-US" sz="2000" i="1">
                          <a:latin typeface="Cambria Math" panose="02040503050406030204" pitchFamily="18" charset="0"/>
                        </a:rPr>
                        <m:t>𝑂</m:t>
                      </m:r>
                      <m:r>
                        <a:rPr lang="en-US" altLang="en-US" sz="2000" i="1">
                          <a:latin typeface="Cambria Math" panose="02040503050406030204" pitchFamily="18" charset="0"/>
                        </a:rPr>
                        <m:t>=</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m:t>
                          </m:r>
                          <m:r>
                            <a:rPr lang="en-US" altLang="en-US" sz="2000" i="1">
                              <a:latin typeface="Cambria Math" panose="02040503050406030204" pitchFamily="18" charset="0"/>
                            </a:rPr>
                            <m:t>𝐶</m:t>
                          </m:r>
                          <m:r>
                            <a:rPr lang="en-US" altLang="en-US" sz="2000" i="1">
                              <a:latin typeface="Cambria Math" panose="02040503050406030204" pitchFamily="18" charset="0"/>
                            </a:rPr>
                            <m:t> </m:t>
                          </m:r>
                          <m:r>
                            <a:rPr lang="en-US" altLang="en-US" sz="2000" i="1">
                              <a:latin typeface="Cambria Math" panose="02040503050406030204" pitchFamily="18" charset="0"/>
                            </a:rPr>
                            <m:t>𝐶𝐴</m:t>
                          </m:r>
                          <m:r>
                            <a:rPr lang="en-US" altLang="en-US" sz="2000" i="1">
                              <a:latin typeface="Cambria Math" panose="02040503050406030204" pitchFamily="18" charset="0"/>
                            </a:rPr>
                            <m:t> .  .  .</m:t>
                          </m:r>
                          <m:r>
                            <a:rPr lang="en-US" altLang="en-US" sz="2000" i="1">
                              <a:latin typeface="Cambria Math" panose="02040503050406030204" pitchFamily="18" charset="0"/>
                            </a:rPr>
                            <m:t>𝐶</m:t>
                          </m:r>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𝐴</m:t>
                              </m:r>
                            </m:e>
                            <m:sup>
                              <m:r>
                                <a:rPr lang="en-US" altLang="en-US" sz="2000" b="0" i="1" smtClean="0">
                                  <a:latin typeface="Cambria Math" panose="02040503050406030204" pitchFamily="18" charset="0"/>
                                </a:rPr>
                                <m:t>𝑛</m:t>
                              </m:r>
                              <m:r>
                                <a:rPr lang="en-US" altLang="en-US" sz="2000" i="1">
                                  <a:latin typeface="Cambria Math" panose="02040503050406030204" pitchFamily="18" charset="0"/>
                                </a:rPr>
                                <m:t>−1</m:t>
                              </m:r>
                            </m:sup>
                          </m:sSup>
                          <m:r>
                            <a:rPr lang="en-US" altLang="en-US" sz="2000" i="1">
                              <a:latin typeface="Cambria Math" panose="02040503050406030204" pitchFamily="18" charset="0"/>
                            </a:rPr>
                            <m:t>]</m:t>
                          </m:r>
                        </m:e>
                        <m:sup>
                          <m:r>
                            <a:rPr lang="en-US" altLang="en-US" sz="2000" i="1">
                              <a:latin typeface="Cambria Math" panose="02040503050406030204" pitchFamily="18" charset="0"/>
                            </a:rPr>
                            <m:t>𝑇</m:t>
                          </m:r>
                        </m:sup>
                      </m:sSup>
                      <m:r>
                        <a:rPr lang="en-US" altLang="en-US" sz="2000" i="1">
                          <a:latin typeface="Cambria Math" panose="02040503050406030204" pitchFamily="18" charset="0"/>
                        </a:rPr>
                        <m:t>.</m:t>
                      </m:r>
                    </m:oMath>
                  </m:oMathPara>
                </a14:m>
                <a:endParaRPr lang="en-US" altLang="en-US" sz="2000" dirty="0"/>
              </a:p>
              <a:p>
                <a:pPr>
                  <a:spcBef>
                    <a:spcPts val="1800"/>
                  </a:spcBef>
                  <a:spcAft>
                    <a:spcPts val="600"/>
                  </a:spcAft>
                </a:pPr>
                <a:r>
                  <a:rPr lang="en-US" altLang="en-US" sz="2000" dirty="0"/>
                  <a:t>System is called observable if matrix </a:t>
                </a:r>
                <a14:m>
                  <m:oMath xmlns:m="http://schemas.openxmlformats.org/officeDocument/2006/math">
                    <m:r>
                      <a:rPr lang="en-US" altLang="en-US" sz="2000" i="1">
                        <a:latin typeface="Cambria Math" panose="02040503050406030204" pitchFamily="18" charset="0"/>
                      </a:rPr>
                      <m:t>𝑂</m:t>
                    </m:r>
                  </m:oMath>
                </a14:m>
                <a:r>
                  <a:rPr lang="en-US" altLang="en-US" sz="2000" dirty="0"/>
                  <a:t> is of full rank.</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630" t="-80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A7EA4943-2061-4282-BF41-2A057595765F}"/>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6</a:t>
            </a:fld>
            <a:endParaRPr lang="en-US" altLang="en-US" dirty="0"/>
          </a:p>
        </p:txBody>
      </p:sp>
    </p:spTree>
    <p:extLst>
      <p:ext uri="{BB962C8B-B14F-4D97-AF65-F5344CB8AC3E}">
        <p14:creationId xmlns:p14="http://schemas.microsoft.com/office/powerpoint/2010/main" val="45241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err="1"/>
              <a:t>Luenberger</a:t>
            </a:r>
            <a:r>
              <a:rPr lang="en-US" altLang="en-US" sz="3000" u="sng" dirty="0"/>
              <a:t> Observer for LTI Systems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US" altLang="en-US" sz="2000" dirty="0"/>
                  <a:t>Consider an LTI system,</a:t>
                </a:r>
              </a:p>
              <a:p>
                <a:pPr marL="671512" lvl="2" indent="0">
                  <a:spcBef>
                    <a:spcPts val="1800"/>
                  </a:spcBef>
                  <a:buNone/>
                </a:pPr>
                <a14:m>
                  <m:oMathPara xmlns:m="http://schemas.openxmlformats.org/officeDocument/2006/math">
                    <m:oMathParaPr>
                      <m:jc m:val="center"/>
                    </m:oMathParaPr>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r>
                        <a:rPr lang="en-US" altLang="en-US" sz="2000" i="1">
                          <a:latin typeface="Cambria Math" panose="02040503050406030204" pitchFamily="18" charset="0"/>
                        </a:rPr>
                        <m:t>=</m:t>
                      </m:r>
                      <m:r>
                        <a:rPr lang="en-US" altLang="en-US" sz="2000" i="1">
                          <a:latin typeface="Cambria Math" panose="02040503050406030204" pitchFamily="18" charset="0"/>
                        </a:rPr>
                        <m:t>𝐴𝑥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𝐵𝑢</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b="0" i="1" smtClean="0">
                          <a:latin typeface="Cambria Math" panose="02040503050406030204" pitchFamily="18" charset="0"/>
                        </a:rPr>
                        <m:t>,</m:t>
                      </m:r>
                    </m:oMath>
                    <m:oMath xmlns:m="http://schemas.openxmlformats.org/officeDocument/2006/math">
                      <m:r>
                        <a:rPr lang="en-US" altLang="en-US" sz="2000" i="1">
                          <a:latin typeface="Cambria Math" panose="02040503050406030204" pitchFamily="18" charset="0"/>
                        </a:rPr>
                        <m:t>𝑦</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𝐶𝑥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b="0" i="1" smtClean="0">
                          <a:latin typeface="Cambria Math" panose="02040503050406030204" pitchFamily="18" charset="0"/>
                        </a:rPr>
                        <m:t>.</m:t>
                      </m:r>
                    </m:oMath>
                  </m:oMathPara>
                </a14:m>
                <a:endParaRPr lang="en-US" altLang="en-US" sz="2000" dirty="0"/>
              </a:p>
              <a:p>
                <a:pPr>
                  <a:spcBef>
                    <a:spcPts val="1200"/>
                  </a:spcBef>
                  <a:spcAft>
                    <a:spcPts val="600"/>
                  </a:spcAft>
                </a:pPr>
                <a:r>
                  <a:rPr lang="en-US" altLang="en-US" sz="2000" dirty="0" err="1"/>
                  <a:t>Luenberger</a:t>
                </a:r>
                <a:r>
                  <a:rPr lang="en-US" altLang="en-US" sz="2000" dirty="0"/>
                  <a:t> observer is the observer whose dynamics can be written as,</a:t>
                </a:r>
              </a:p>
              <a:p>
                <a:pPr marL="344487" lvl="1" indent="0" algn="ctr">
                  <a:spcBef>
                    <a:spcPts val="600"/>
                  </a:spcBef>
                  <a:spcAft>
                    <a:spcPts val="600"/>
                  </a:spcAft>
                  <a:buNone/>
                </a:pPr>
                <a14:m>
                  <m:oMath xmlns:m="http://schemas.openxmlformats.org/officeDocument/2006/math">
                    <m:acc>
                      <m:accPr>
                        <m:chr m:val="̇"/>
                        <m:ctrlPr>
                          <a:rPr lang="en-US" altLang="en-US" sz="2000" i="1">
                            <a:latin typeface="Cambria Math" panose="02040503050406030204" pitchFamily="18" charset="0"/>
                          </a:rPr>
                        </m:ctrlPr>
                      </m:accPr>
                      <m:e>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𝐴</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𝐵𝑢</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𝐿</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𝑦</m:t>
                        </m:r>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m:t>
                        </m:r>
                        <m:r>
                          <a:rPr lang="en-US" altLang="en-US" sz="2000" i="1">
                            <a:latin typeface="Cambria Math" panose="02040503050406030204" pitchFamily="18" charset="0"/>
                          </a:rPr>
                          <m:t>𝐶</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r>
                          <a:rPr lang="en-US" altLang="en-US" sz="2000" b="0" i="1" smtClean="0">
                            <a:latin typeface="Cambria Math" panose="02040503050406030204" pitchFamily="18" charset="0"/>
                          </a:rPr>
                          <m:t>(</m:t>
                        </m:r>
                        <m:r>
                          <a:rPr lang="en-US" altLang="en-US" sz="2000" b="0" i="1" smtClean="0">
                            <a:latin typeface="Cambria Math" panose="02040503050406030204" pitchFamily="18" charset="0"/>
                          </a:rPr>
                          <m:t>𝑡</m:t>
                        </m:r>
                        <m:r>
                          <a:rPr lang="en-US" altLang="en-US" sz="2000" b="0" i="1" smtClean="0">
                            <a:latin typeface="Cambria Math" panose="02040503050406030204" pitchFamily="18" charset="0"/>
                          </a:rPr>
                          <m:t>)</m:t>
                        </m:r>
                      </m:e>
                    </m:d>
                  </m:oMath>
                </a14:m>
                <a:r>
                  <a:rPr lang="en-US" altLang="en-US" sz="2000" dirty="0"/>
                  <a:t>.</a:t>
                </a:r>
              </a:p>
              <a:p>
                <a:pPr marL="344487" lvl="1" indent="0">
                  <a:spcBef>
                    <a:spcPts val="0"/>
                  </a:spcBef>
                  <a:spcAft>
                    <a:spcPts val="600"/>
                  </a:spcAft>
                  <a:buNone/>
                </a:pPr>
                <a:r>
                  <a:rPr lang="en-US" altLang="en-US" sz="2000" dirty="0"/>
                  <a:t>Where, </a:t>
                </a:r>
                <a14:m>
                  <m:oMath xmlns:m="http://schemas.openxmlformats.org/officeDocument/2006/math">
                    <m:acc>
                      <m:accPr>
                        <m:chr m:val="̂"/>
                        <m:ctrlPr>
                          <a:rPr lang="en-US" altLang="en-US" sz="2000" i="1" smtClean="0">
                            <a:latin typeface="Cambria Math" panose="02040503050406030204" pitchFamily="18" charset="0"/>
                          </a:rPr>
                        </m:ctrlPr>
                      </m:accPr>
                      <m:e>
                        <m:r>
                          <a:rPr lang="en-US" altLang="en-US" sz="2000" b="0" i="1" smtClean="0">
                            <a:latin typeface="Cambria Math" panose="02040503050406030204" pitchFamily="18" charset="0"/>
                          </a:rPr>
                          <m:t>𝑥</m:t>
                        </m:r>
                      </m:e>
                    </m:acc>
                    <m:d>
                      <m:dPr>
                        <m:ctrlPr>
                          <a:rPr lang="en-US" altLang="en-US" sz="2000" b="0" i="1" smtClean="0">
                            <a:latin typeface="Cambria Math" panose="02040503050406030204" pitchFamily="18" charset="0"/>
                          </a:rPr>
                        </m:ctrlPr>
                      </m:dPr>
                      <m:e>
                        <m:r>
                          <a:rPr lang="en-US" altLang="en-US" sz="2000" b="0" i="1" smtClean="0">
                            <a:latin typeface="Cambria Math" panose="02040503050406030204" pitchFamily="18" charset="0"/>
                          </a:rPr>
                          <m:t>𝑡</m:t>
                        </m:r>
                      </m:e>
                    </m:d>
                  </m:oMath>
                </a14:m>
                <a:r>
                  <a:rPr lang="en-US" altLang="en-US" sz="2000" dirty="0"/>
                  <a:t> is the estimate of state </a:t>
                </a:r>
                <a14:m>
                  <m:oMath xmlns:m="http://schemas.openxmlformats.org/officeDocument/2006/math">
                    <m:r>
                      <a:rPr lang="en-US" altLang="en-US" sz="2000" i="1">
                        <a:latin typeface="Cambria Math" panose="02040503050406030204" pitchFamily="18" charset="0"/>
                      </a:rPr>
                      <m:t>𝑥</m:t>
                    </m:r>
                    <m:r>
                      <a:rPr lang="en-US" altLang="en-US" sz="2000" b="0" i="0" smtClean="0">
                        <a:latin typeface="Cambria Math" panose="02040503050406030204" pitchFamily="18" charset="0"/>
                      </a:rPr>
                      <m:t>(</m:t>
                    </m:r>
                    <m:r>
                      <m:rPr>
                        <m:sty m:val="p"/>
                      </m:rPr>
                      <a:rPr lang="en-US" altLang="en-US" sz="2000" b="0" i="0" smtClean="0">
                        <a:latin typeface="Cambria Math" panose="02040503050406030204" pitchFamily="18" charset="0"/>
                      </a:rPr>
                      <m:t>t</m:t>
                    </m:r>
                    <m:r>
                      <a:rPr lang="en-US" altLang="en-US" sz="2000" b="0" i="0" smtClean="0">
                        <a:latin typeface="Cambria Math" panose="02040503050406030204" pitchFamily="18" charset="0"/>
                      </a:rPr>
                      <m:t>)</m:t>
                    </m:r>
                  </m:oMath>
                </a14:m>
                <a:r>
                  <a:rPr lang="en-US" altLang="en-US" sz="2000" dirty="0"/>
                  <a:t> and matrix </a:t>
                </a:r>
                <a14:m>
                  <m:oMath xmlns:m="http://schemas.openxmlformats.org/officeDocument/2006/math">
                    <m:r>
                      <a:rPr lang="en-US" altLang="en-US" sz="2000" i="1">
                        <a:latin typeface="Cambria Math" panose="02040503050406030204" pitchFamily="18" charset="0"/>
                      </a:rPr>
                      <m:t>𝐿</m:t>
                    </m:r>
                  </m:oMath>
                </a14:m>
                <a:r>
                  <a:rPr lang="en-US" altLang="en-US" sz="2000" dirty="0"/>
                  <a:t> is called the observer gain.</a:t>
                </a:r>
              </a:p>
              <a:p>
                <a:pPr>
                  <a:spcBef>
                    <a:spcPts val="600"/>
                  </a:spcBef>
                  <a:spcAft>
                    <a:spcPts val="600"/>
                  </a:spcAft>
                </a:pPr>
                <a:r>
                  <a:rPr lang="en-US" altLang="en-US" sz="2000" dirty="0"/>
                  <a:t>Observation error dynamics</a:t>
                </a:r>
              </a:p>
              <a:p>
                <a:pPr marL="344487" lvl="1" indent="0" algn="ctr">
                  <a:spcBef>
                    <a:spcPts val="600"/>
                  </a:spcBef>
                  <a:spcAft>
                    <a:spcPts val="600"/>
                  </a:spcAft>
                  <a:buNone/>
                </a:pPr>
                <a14:m>
                  <m:oMath xmlns:m="http://schemas.openxmlformats.org/officeDocument/2006/math">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𝑒</m:t>
                        </m:r>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𝐴</m:t>
                        </m:r>
                        <m:r>
                          <a:rPr lang="en-US" altLang="en-US" sz="2000" i="1">
                            <a:latin typeface="Cambria Math" panose="02040503050406030204" pitchFamily="18" charset="0"/>
                          </a:rPr>
                          <m:t>−</m:t>
                        </m:r>
                        <m:r>
                          <a:rPr lang="en-US" altLang="en-US" sz="2000" i="1">
                            <a:latin typeface="Cambria Math" panose="02040503050406030204" pitchFamily="18" charset="0"/>
                          </a:rPr>
                          <m:t>𝐿𝐶</m:t>
                        </m:r>
                      </m:e>
                    </m:d>
                    <m:r>
                      <a:rPr lang="en-US" altLang="en-US" sz="2000" i="1">
                        <a:latin typeface="Cambria Math" panose="02040503050406030204" pitchFamily="18" charset="0"/>
                      </a:rPr>
                      <m:t>𝑒</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  </m:t>
                    </m:r>
                    <m:r>
                      <a:rPr lang="en-US" altLang="en-US" sz="2000" i="1">
                        <a:latin typeface="Cambria Math" panose="02040503050406030204" pitchFamily="18" charset="0"/>
                      </a:rPr>
                      <m:t>𝑒</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r>
                      <a:rPr lang="en-US" altLang="en-US" sz="2000" i="1">
                        <a:latin typeface="Cambria Math" panose="02040503050406030204" pitchFamily="18" charset="0"/>
                      </a:rPr>
                      <m:t>𝑥</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r>
                      <a:rPr lang="en-US" altLang="en-US" sz="2000" i="1">
                        <a:latin typeface="Cambria Math" panose="02040503050406030204" pitchFamily="18" charset="0"/>
                      </a:rPr>
                      <m:t>−</m:t>
                    </m:r>
                    <m:acc>
                      <m:accPr>
                        <m:chr m:val="̂"/>
                        <m:ctrlPr>
                          <a:rPr lang="en-US" altLang="en-US" sz="2000" i="1">
                            <a:latin typeface="Cambria Math" panose="02040503050406030204" pitchFamily="18" charset="0"/>
                          </a:rPr>
                        </m:ctrlPr>
                      </m:accPr>
                      <m:e>
                        <m:r>
                          <a:rPr lang="en-US" altLang="en-US" sz="2000" i="1">
                            <a:latin typeface="Cambria Math" panose="02040503050406030204" pitchFamily="18" charset="0"/>
                          </a:rPr>
                          <m:t>𝑥</m:t>
                        </m:r>
                      </m:e>
                    </m:acc>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oMath>
                </a14:m>
                <a:r>
                  <a:rPr lang="en-US" altLang="en-US" sz="2000" dirty="0"/>
                  <a:t>.</a:t>
                </a:r>
              </a:p>
              <a:p>
                <a:pPr marL="287337">
                  <a:spcBef>
                    <a:spcPts val="600"/>
                  </a:spcBef>
                </a:pPr>
                <a:r>
                  <a:rPr lang="en-US" altLang="en-US" sz="2000" dirty="0"/>
                  <a:t>Observer gain </a:t>
                </a:r>
                <a14:m>
                  <m:oMath xmlns:m="http://schemas.openxmlformats.org/officeDocument/2006/math">
                    <m:r>
                      <a:rPr lang="en-US" altLang="en-US" sz="2000" i="1">
                        <a:latin typeface="Cambria Math" panose="02040503050406030204" pitchFamily="18" charset="0"/>
                      </a:rPr>
                      <m:t>𝐿</m:t>
                    </m:r>
                  </m:oMath>
                </a14:m>
                <a:r>
                  <a:rPr lang="en-US" altLang="en-US" sz="2000" dirty="0"/>
                  <a:t> is chosen such that eigenvalues of </a:t>
                </a:r>
                <a14:m>
                  <m:oMath xmlns:m="http://schemas.openxmlformats.org/officeDocument/2006/math">
                    <m:d>
                      <m:dPr>
                        <m:ctrlPr>
                          <a:rPr lang="en-US" altLang="en-US" sz="2000" i="1">
                            <a:latin typeface="Cambria Math" panose="02040503050406030204" pitchFamily="18" charset="0"/>
                          </a:rPr>
                        </m:ctrlPr>
                      </m:dPr>
                      <m:e>
                        <m:r>
                          <a:rPr lang="en-US" altLang="en-US" sz="2000" i="1">
                            <a:latin typeface="Cambria Math" panose="02040503050406030204" pitchFamily="18" charset="0"/>
                          </a:rPr>
                          <m:t>𝐴</m:t>
                        </m:r>
                        <m:r>
                          <a:rPr lang="en-US" altLang="en-US" sz="2000" i="1">
                            <a:latin typeface="Cambria Math" panose="02040503050406030204" pitchFamily="18" charset="0"/>
                          </a:rPr>
                          <m:t>−</m:t>
                        </m:r>
                        <m:r>
                          <a:rPr lang="en-US" altLang="en-US" sz="2000" i="1">
                            <a:latin typeface="Cambria Math" panose="02040503050406030204" pitchFamily="18" charset="0"/>
                          </a:rPr>
                          <m:t>𝐿𝐶</m:t>
                        </m:r>
                      </m:e>
                    </m:d>
                  </m:oMath>
                </a14:m>
                <a:r>
                  <a:rPr lang="en-US" altLang="en-US" sz="2000" dirty="0"/>
                  <a:t> is negative. So, observation error converges to zero irrespective of the states of the system.</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630" t="-80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4537067F-37FE-4C23-A1F2-7C4BCB7A2372}"/>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7</a:t>
            </a:fld>
            <a:endParaRPr lang="en-US" altLang="en-US" dirty="0"/>
          </a:p>
        </p:txBody>
      </p:sp>
    </p:spTree>
    <p:extLst>
      <p:ext uri="{BB962C8B-B14F-4D97-AF65-F5344CB8AC3E}">
        <p14:creationId xmlns:p14="http://schemas.microsoft.com/office/powerpoint/2010/main" val="62489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Signal Norms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600"/>
                  </a:spcBef>
                  <a:spcAft>
                    <a:spcPts val="600"/>
                  </a:spcAft>
                </a:pPr>
                <a:r>
                  <a:rPr lang="en-US" altLang="en-US" sz="2000" dirty="0"/>
                  <a:t>A Norm on a vector space, V, is a function such that</a:t>
                </a:r>
              </a:p>
              <a:p>
                <a:pPr lvl="1">
                  <a:lnSpc>
                    <a:spcPct val="90000"/>
                  </a:lnSpc>
                  <a:spcBef>
                    <a:spcPts val="600"/>
                  </a:spcBef>
                  <a:spcAft>
                    <a:spcPts val="600"/>
                  </a:spcAft>
                  <a:buFont typeface="Wingdings" panose="05000000000000000000" pitchFamily="2" charset="2"/>
                  <a:buChar char="Ø"/>
                </a:pPr>
                <a:r>
                  <a:rPr lang="en-US" altLang="en-US" sz="2000" dirty="0"/>
                  <a:t>|</a:t>
                </a:r>
                <a14:m>
                  <m:oMath xmlns:m="http://schemas.openxmlformats.org/officeDocument/2006/math">
                    <m:d>
                      <m:dPr>
                        <m:begChr m:val="|"/>
                        <m:endChr m:val="|"/>
                        <m:ctrlPr>
                          <a:rPr lang="en-US" altLang="en-US" sz="2000" i="1">
                            <a:latin typeface="Cambria Math" panose="02040503050406030204" pitchFamily="18" charset="0"/>
                          </a:rPr>
                        </m:ctrlPr>
                      </m:dPr>
                      <m:e>
                        <m:r>
                          <a:rPr lang="en-US" altLang="en-US" sz="2000" i="1">
                            <a:latin typeface="Cambria Math" panose="02040503050406030204" pitchFamily="18" charset="0"/>
                          </a:rPr>
                          <m:t>𝑥</m:t>
                        </m:r>
                      </m:e>
                    </m:d>
                    <m:r>
                      <a:rPr lang="en-US" altLang="en-US" sz="2000" i="1">
                        <a:latin typeface="Cambria Math" panose="02040503050406030204" pitchFamily="18" charset="0"/>
                      </a:rPr>
                      <m:t>|=0</m:t>
                    </m:r>
                  </m:oMath>
                </a14:m>
                <a:r>
                  <a:rPr lang="en-US" altLang="en-US" sz="2000" dirty="0"/>
                  <a:t> if and only if </a:t>
                </a:r>
                <a14:m>
                  <m:oMath xmlns:m="http://schemas.openxmlformats.org/officeDocument/2006/math">
                    <m:r>
                      <a:rPr lang="en-US" altLang="en-US" sz="2000" i="1">
                        <a:latin typeface="Cambria Math" panose="02040503050406030204" pitchFamily="18" charset="0"/>
                      </a:rPr>
                      <m:t>𝑥</m:t>
                    </m:r>
                    <m:r>
                      <a:rPr lang="en-US" altLang="en-US" sz="2000" i="1">
                        <a:latin typeface="Cambria Math" panose="02040503050406030204" pitchFamily="18" charset="0"/>
                      </a:rPr>
                      <m:t>=0.</m:t>
                    </m:r>
                  </m:oMath>
                </a14:m>
                <a:endParaRPr lang="en-US" altLang="en-US" sz="2000" dirty="0"/>
              </a:p>
              <a:p>
                <a:pPr lvl="1">
                  <a:lnSpc>
                    <a:spcPct val="90000"/>
                  </a:lnSpc>
                  <a:spcBef>
                    <a:spcPts val="600"/>
                  </a:spcBef>
                  <a:spcAft>
                    <a:spcPts val="600"/>
                  </a:spcAft>
                  <a:buFont typeface="Wingdings" panose="05000000000000000000" pitchFamily="2" charset="2"/>
                  <a:buChar char="Ø"/>
                </a:pPr>
                <a14:m>
                  <m:oMath xmlns:m="http://schemas.openxmlformats.org/officeDocument/2006/math">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𝛼</m:t>
                    </m:r>
                    <m:r>
                      <a:rPr lang="en-US" altLang="en-US" sz="2000" i="1">
                        <a:latin typeface="Cambria Math" panose="02040503050406030204" pitchFamily="18" charset="0"/>
                        <a:ea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d>
                      <m:dPr>
                        <m:begChr m:val="|"/>
                        <m:endChr m:val="|"/>
                        <m:ctrlPr>
                          <a:rPr lang="en-US" altLang="en-US" sz="2000" i="1">
                            <a:latin typeface="Cambria Math" panose="02040503050406030204" pitchFamily="18" charset="0"/>
                            <a:ea typeface="Cambria Math" panose="02040503050406030204" pitchFamily="18" charset="0"/>
                          </a:rPr>
                        </m:ctrlPr>
                      </m:dPr>
                      <m:e>
                        <m:r>
                          <a:rPr lang="en-US" altLang="en-US" sz="2000" i="1">
                            <a:latin typeface="Cambria Math" panose="02040503050406030204" pitchFamily="18" charset="0"/>
                            <a:ea typeface="Cambria Math" panose="02040503050406030204" pitchFamily="18" charset="0"/>
                          </a:rPr>
                          <m:t>𝛼</m:t>
                        </m:r>
                      </m:e>
                    </m:d>
                    <m:r>
                      <a:rPr lang="en-US" altLang="en-US" sz="2000" i="1">
                        <a:latin typeface="Cambria Math" panose="02040503050406030204" pitchFamily="18" charset="0"/>
                        <a:ea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𝑥</m:t>
                    </m:r>
                    <m:r>
                      <a:rPr lang="en-US" altLang="en-US" sz="2000" i="1">
                        <a:latin typeface="Cambria Math" panose="02040503050406030204" pitchFamily="18" charset="0"/>
                        <a:ea typeface="Cambria Math" panose="02040503050406030204" pitchFamily="18" charset="0"/>
                      </a:rPr>
                      <m:t>||</m:t>
                    </m:r>
                  </m:oMath>
                </a14:m>
                <a:r>
                  <a:rPr lang="en-US" altLang="en-US" sz="2000" dirty="0"/>
                  <a:t> for all </a:t>
                </a:r>
                <a14:m>
                  <m:oMath xmlns:m="http://schemas.openxmlformats.org/officeDocument/2006/math">
                    <m:r>
                      <a:rPr lang="en-US" altLang="en-US" sz="2000" i="1">
                        <a:latin typeface="Cambria Math" panose="02040503050406030204" pitchFamily="18" charset="0"/>
                      </a:rPr>
                      <m:t>𝑥</m:t>
                    </m:r>
                    <m:r>
                      <a:rPr lang="en-US" altLang="en-US" sz="2000" i="1">
                        <a:latin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𝜖</m:t>
                    </m:r>
                    <m:r>
                      <a:rPr lang="en-US" altLang="en-US" sz="2000" i="1">
                        <a:latin typeface="Cambria Math" panose="02040503050406030204" pitchFamily="18" charset="0"/>
                        <a:ea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𝑉</m:t>
                    </m:r>
                  </m:oMath>
                </a14:m>
                <a:r>
                  <a:rPr lang="en-US" altLang="en-US" sz="2000" dirty="0"/>
                  <a:t> and </a:t>
                </a:r>
                <a14:m>
                  <m:oMath xmlns:m="http://schemas.openxmlformats.org/officeDocument/2006/math">
                    <m:r>
                      <a:rPr lang="en-US" altLang="en-US" sz="2000" i="1">
                        <a:latin typeface="Cambria Math" panose="02040503050406030204" pitchFamily="18" charset="0"/>
                        <a:ea typeface="Cambria Math" panose="02040503050406030204" pitchFamily="18" charset="0"/>
                      </a:rPr>
                      <m:t>𝛼</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𝑅</m:t>
                    </m:r>
                    <m:r>
                      <a:rPr lang="en-US" altLang="en-US" sz="2000" i="1">
                        <a:latin typeface="Cambria Math" panose="02040503050406030204" pitchFamily="18" charset="0"/>
                        <a:ea typeface="Cambria Math" panose="02040503050406030204" pitchFamily="18" charset="0"/>
                      </a:rPr>
                      <m:t>.</m:t>
                    </m:r>
                  </m:oMath>
                </a14:m>
                <a:endParaRPr lang="en-US" altLang="en-US" sz="2000" dirty="0"/>
              </a:p>
              <a:p>
                <a:pPr lvl="1">
                  <a:lnSpc>
                    <a:spcPct val="90000"/>
                  </a:lnSpc>
                  <a:spcBef>
                    <a:spcPts val="600"/>
                  </a:spcBef>
                  <a:spcAft>
                    <a:spcPts val="600"/>
                  </a:spcAft>
                  <a:buFont typeface="Wingdings" panose="05000000000000000000" pitchFamily="2" charset="2"/>
                  <a:buChar char="Ø"/>
                </a:pPr>
                <a14:m>
                  <m:oMath xmlns:m="http://schemas.openxmlformats.org/officeDocument/2006/math">
                    <m:r>
                      <a:rPr lang="en-US" altLang="en-US" sz="2000" i="1">
                        <a:latin typeface="Cambria Math" panose="02040503050406030204" pitchFamily="18" charset="0"/>
                      </a:rPr>
                      <m:t>||</m:t>
                    </m:r>
                    <m:r>
                      <a:rPr lang="en-US" altLang="en-US" sz="2000" i="1">
                        <a:latin typeface="Cambria Math" panose="02040503050406030204" pitchFamily="18" charset="0"/>
                      </a:rPr>
                      <m:t>𝑢</m:t>
                    </m:r>
                    <m:r>
                      <a:rPr lang="en-US" altLang="en-US" sz="2000" i="1">
                        <a:latin typeface="Cambria Math" panose="02040503050406030204" pitchFamily="18" charset="0"/>
                      </a:rPr>
                      <m:t>+</m:t>
                    </m:r>
                    <m:r>
                      <a:rPr lang="en-US" altLang="en-US" sz="2000" i="1">
                        <a:latin typeface="Cambria Math" panose="02040503050406030204" pitchFamily="18" charset="0"/>
                      </a:rPr>
                      <m:t>𝑣</m:t>
                    </m:r>
                    <m:r>
                      <a:rPr lang="en-US" altLang="en-US" sz="2000" i="1">
                        <a:latin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𝑢</m:t>
                    </m:r>
                    <m:r>
                      <a:rPr lang="en-US" altLang="en-US" sz="2000" i="1">
                        <a:latin typeface="Cambria Math" panose="02040503050406030204" pitchFamily="18" charset="0"/>
                        <a:ea typeface="Cambria Math" panose="02040503050406030204" pitchFamily="18" charset="0"/>
                      </a:rPr>
                      <m:t>||+||</m:t>
                    </m:r>
                    <m:r>
                      <a:rPr lang="en-US" altLang="en-US" sz="2000" i="1">
                        <a:latin typeface="Cambria Math" panose="02040503050406030204" pitchFamily="18" charset="0"/>
                        <a:ea typeface="Cambria Math" panose="02040503050406030204" pitchFamily="18" charset="0"/>
                      </a:rPr>
                      <m:t>𝑣</m:t>
                    </m:r>
                    <m:r>
                      <a:rPr lang="en-US" altLang="en-US" sz="2000" i="1">
                        <a:latin typeface="Cambria Math" panose="02040503050406030204" pitchFamily="18" charset="0"/>
                        <a:ea typeface="Cambria Math" panose="02040503050406030204" pitchFamily="18" charset="0"/>
                      </a:rPr>
                      <m:t>||</m:t>
                    </m:r>
                  </m:oMath>
                </a14:m>
                <a:r>
                  <a:rPr lang="en-US" altLang="en-US" sz="2000" dirty="0"/>
                  <a:t> for all </a:t>
                </a:r>
                <a14:m>
                  <m:oMath xmlns:m="http://schemas.openxmlformats.org/officeDocument/2006/math">
                    <m:r>
                      <a:rPr lang="en-US" altLang="en-US" sz="2000" i="1">
                        <a:latin typeface="Cambria Math" panose="02040503050406030204" pitchFamily="18" charset="0"/>
                      </a:rPr>
                      <m:t>𝑢</m:t>
                    </m:r>
                    <m:r>
                      <a:rPr lang="en-US" altLang="en-US" sz="2000" i="1">
                        <a:latin typeface="Cambria Math" panose="02040503050406030204" pitchFamily="18" charset="0"/>
                      </a:rPr>
                      <m:t>, </m:t>
                    </m:r>
                    <m:r>
                      <a:rPr lang="en-US" altLang="en-US" sz="2000" i="1">
                        <a:latin typeface="Cambria Math" panose="02040503050406030204" pitchFamily="18" charset="0"/>
                      </a:rPr>
                      <m:t>𝑣</m:t>
                    </m:r>
                    <m:r>
                      <a:rPr lang="en-US" altLang="en-US" sz="2000" i="1">
                        <a:latin typeface="Cambria Math" panose="02040503050406030204" pitchFamily="18" charset="0"/>
                      </a:rPr>
                      <m:t> ∈</m:t>
                    </m:r>
                    <m:r>
                      <a:rPr lang="en-US" altLang="en-US" sz="2000" i="1">
                        <a:latin typeface="Cambria Math" panose="02040503050406030204" pitchFamily="18" charset="0"/>
                        <a:ea typeface="Cambria Math" panose="02040503050406030204" pitchFamily="18" charset="0"/>
                      </a:rPr>
                      <m:t>𝑉</m:t>
                    </m:r>
                    <m:r>
                      <a:rPr lang="en-US" altLang="en-US" sz="2000" i="1">
                        <a:latin typeface="Cambria Math" panose="02040503050406030204" pitchFamily="18" charset="0"/>
                        <a:ea typeface="Cambria Math" panose="02040503050406030204" pitchFamily="18" charset="0"/>
                      </a:rPr>
                      <m:t>.</m:t>
                    </m:r>
                  </m:oMath>
                </a14:m>
                <a:endParaRPr lang="en-US" altLang="en-US" sz="2000" dirty="0"/>
              </a:p>
              <a:p>
                <a:pPr>
                  <a:lnSpc>
                    <a:spcPct val="90000"/>
                  </a:lnSpc>
                  <a:spcBef>
                    <a:spcPts val="600"/>
                  </a:spcBef>
                  <a:spcAft>
                    <a:spcPts val="600"/>
                  </a:spcAft>
                </a:pPr>
                <a:r>
                  <a:rPr lang="en-US" altLang="en-US" sz="2000" dirty="0"/>
                  <a:t>A vector space with an associated norm is called a Normed Space.</a:t>
                </a:r>
              </a:p>
              <a:p>
                <a:pPr>
                  <a:lnSpc>
                    <a:spcPct val="90000"/>
                  </a:lnSpc>
                  <a:spcBef>
                    <a:spcPts val="600"/>
                  </a:spcBef>
                  <a:spcAft>
                    <a:spcPts val="600"/>
                  </a:spcAft>
                </a:pPr>
                <a:r>
                  <a:rPr lang="en-US" altLang="en-US" sz="2000" dirty="0"/>
                  <a:t>The idea of vector norms can be extended to signals.</a:t>
                </a:r>
              </a:p>
              <a:p>
                <a:pPr>
                  <a:lnSpc>
                    <a:spcPct val="90000"/>
                  </a:lnSpc>
                  <a:spcBef>
                    <a:spcPts val="600"/>
                  </a:spcBef>
                  <a:spcAft>
                    <a:spcPts val="600"/>
                  </a:spcAft>
                </a:pPr>
                <a:r>
                  <a:rPr lang="en-US" altLang="en-US" sz="2000" dirty="0"/>
                  <a:t>Some important signal norms are:</a:t>
                </a:r>
              </a:p>
              <a:p>
                <a:pPr lvl="1">
                  <a:lnSpc>
                    <a:spcPct val="90000"/>
                  </a:lnSpc>
                  <a:spcBef>
                    <a:spcPts val="600"/>
                  </a:spcBef>
                  <a:spcAft>
                    <a:spcPts val="600"/>
                  </a:spcAft>
                  <a:buFont typeface="Wingdings" panose="05000000000000000000" pitchFamily="2" charset="2"/>
                  <a:buChar char="Ø"/>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𝐿</m:t>
                        </m:r>
                      </m:e>
                      <m:sub>
                        <m:r>
                          <a:rPr lang="en-US" altLang="en-US" sz="2000" i="1">
                            <a:latin typeface="Cambria Math" panose="02040503050406030204" pitchFamily="18" charset="0"/>
                          </a:rPr>
                          <m:t>2</m:t>
                        </m:r>
                      </m:sub>
                    </m:sSub>
                  </m:oMath>
                </a14:m>
                <a:r>
                  <a:rPr lang="en-US" altLang="en-US" sz="2000" dirty="0"/>
                  <a:t>-norm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r>
                          <a:rPr lang="en-US" altLang="en-US" sz="2000" i="1">
                            <a:latin typeface="Cambria Math" panose="02040503050406030204" pitchFamily="18" charset="0"/>
                          </a:rPr>
                          <m:t>𝑢</m:t>
                        </m:r>
                        <m:r>
                          <a:rPr lang="en-US" altLang="en-US" sz="2000" i="1">
                            <a:latin typeface="Cambria Math" panose="02040503050406030204" pitchFamily="18" charset="0"/>
                          </a:rPr>
                          <m:t>||</m:t>
                        </m:r>
                      </m:e>
                      <m:sub>
                        <m:r>
                          <a:rPr lang="en-US" altLang="en-US" sz="2000" i="1">
                            <a:latin typeface="Cambria Math" panose="02040503050406030204" pitchFamily="18" charset="0"/>
                          </a:rPr>
                          <m:t>2</m:t>
                        </m:r>
                      </m:sub>
                    </m:sSub>
                    <m:r>
                      <a:rPr lang="en-US" altLang="en-US" sz="2000" i="1">
                        <a:latin typeface="Cambria Math" panose="02040503050406030204" pitchFamily="18" charset="0"/>
                      </a:rPr>
                      <m:t>=</m:t>
                    </m:r>
                    <m:rad>
                      <m:radPr>
                        <m:ctrlPr>
                          <a:rPr lang="en-US" altLang="en-US" sz="2000" i="1">
                            <a:latin typeface="Cambria Math" panose="02040503050406030204" pitchFamily="18" charset="0"/>
                          </a:rPr>
                        </m:ctrlPr>
                      </m:radPr>
                      <m:deg>
                        <m:r>
                          <a:rPr lang="en-US" altLang="en-US" sz="2000" i="1">
                            <a:latin typeface="Cambria Math" panose="02040503050406030204" pitchFamily="18" charset="0"/>
                          </a:rPr>
                          <m:t>2</m:t>
                        </m:r>
                      </m:deg>
                      <m:e>
                        <m:nary>
                          <m:naryPr>
                            <m:ctrlPr>
                              <a:rPr lang="en-US" altLang="en-US" sz="2000" i="1">
                                <a:latin typeface="Cambria Math" panose="02040503050406030204" pitchFamily="18" charset="0"/>
                              </a:rPr>
                            </m:ctrlPr>
                          </m:naryPr>
                          <m:sub>
                            <m:r>
                              <m:rPr>
                                <m:brk m:alnAt="23"/>
                              </m:rPr>
                              <a:rPr lang="en-US" altLang="en-US" sz="2000" i="1">
                                <a:latin typeface="Cambria Math" panose="02040503050406030204" pitchFamily="18" charset="0"/>
                              </a:rPr>
                              <m:t>0</m:t>
                            </m:r>
                          </m:sub>
                          <m:sup>
                            <m:r>
                              <a:rPr lang="en-US" altLang="en-US" sz="2000" i="1">
                                <a:latin typeface="Cambria Math" panose="02040503050406030204" pitchFamily="18" charset="0"/>
                                <a:ea typeface="Cambria Math" panose="02040503050406030204" pitchFamily="18" charset="0"/>
                              </a:rPr>
                              <m:t>∞</m:t>
                            </m:r>
                          </m:sup>
                          <m:e>
                            <m:sSup>
                              <m:sSupPr>
                                <m:ctrlPr>
                                  <a:rPr lang="en-US" altLang="en-US" sz="2000" i="1">
                                    <a:latin typeface="Cambria Math" panose="02040503050406030204" pitchFamily="18" charset="0"/>
                                    <a:ea typeface="Cambria Math" panose="02040503050406030204" pitchFamily="18" charset="0"/>
                                  </a:rPr>
                                </m:ctrlPr>
                              </m:sSupPr>
                              <m:e>
                                <m:r>
                                  <a:rPr lang="en-US" altLang="en-US" sz="2000" i="1">
                                    <a:latin typeface="Cambria Math" panose="02040503050406030204" pitchFamily="18" charset="0"/>
                                  </a:rPr>
                                  <m:t>𝑢</m:t>
                                </m:r>
                                <m:r>
                                  <a:rPr lang="en-US" altLang="en-US" sz="2000" i="1">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rPr>
                                  <m:t>)</m:t>
                                </m:r>
                              </m:e>
                              <m:sup>
                                <m:r>
                                  <a:rPr lang="en-US" altLang="en-US" sz="2000" i="1">
                                    <a:latin typeface="Cambria Math" panose="02040503050406030204" pitchFamily="18" charset="0"/>
                                    <a:ea typeface="Cambria Math" panose="02040503050406030204" pitchFamily="18" charset="0"/>
                                  </a:rPr>
                                  <m:t>2</m:t>
                                </m:r>
                              </m:sup>
                            </m:sSup>
                            <m:r>
                              <a:rPr lang="en-US" altLang="en-US" sz="2000" i="1">
                                <a:latin typeface="Cambria Math" panose="02040503050406030204" pitchFamily="18" charset="0"/>
                              </a:rPr>
                              <m:t>𝑑𝑡</m:t>
                            </m:r>
                          </m:e>
                        </m:nary>
                      </m:e>
                    </m:rad>
                  </m:oMath>
                </a14:m>
                <a:r>
                  <a:rPr lang="en-US" altLang="en-US" sz="2000" dirty="0"/>
                  <a:t>.</a:t>
                </a:r>
              </a:p>
              <a:p>
                <a:pPr lvl="1">
                  <a:lnSpc>
                    <a:spcPct val="90000"/>
                  </a:lnSpc>
                  <a:spcBef>
                    <a:spcPts val="600"/>
                  </a:spcBef>
                  <a:spcAft>
                    <a:spcPts val="0"/>
                  </a:spcAft>
                  <a:buFont typeface="Wingdings" panose="05000000000000000000" pitchFamily="2" charset="2"/>
                  <a:buChar char="Ø"/>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𝐿</m:t>
                        </m:r>
                      </m:e>
                      <m:sub>
                        <m:r>
                          <a:rPr lang="en-US" altLang="en-US" sz="2000" i="1">
                            <a:latin typeface="Cambria Math" panose="02040503050406030204" pitchFamily="18" charset="0"/>
                            <a:ea typeface="Cambria Math" panose="02040503050406030204" pitchFamily="18" charset="0"/>
                          </a:rPr>
                          <m:t>∞</m:t>
                        </m:r>
                      </m:sub>
                    </m:sSub>
                  </m:oMath>
                </a14:m>
                <a:r>
                  <a:rPr lang="en-US" altLang="en-US" sz="2000" dirty="0"/>
                  <a:t>-norm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r>
                          <a:rPr lang="en-US" altLang="en-US" sz="2000" i="1">
                            <a:latin typeface="Cambria Math" panose="02040503050406030204" pitchFamily="18" charset="0"/>
                          </a:rPr>
                          <m:t>𝑢</m:t>
                        </m:r>
                        <m:r>
                          <a:rPr lang="en-US" altLang="en-US" sz="2000" i="1">
                            <a:latin typeface="Cambria Math" panose="02040503050406030204" pitchFamily="18" charset="0"/>
                          </a:rPr>
                          <m:t>||</m:t>
                        </m:r>
                      </m:e>
                      <m:sub>
                        <m:r>
                          <a:rPr lang="en-US" altLang="en-US" sz="2000" i="1">
                            <a:latin typeface="Cambria Math" panose="02040503050406030204" pitchFamily="18" charset="0"/>
                            <a:ea typeface="Cambria Math" panose="02040503050406030204" pitchFamily="18" charset="0"/>
                          </a:rPr>
                          <m:t>∞</m:t>
                        </m:r>
                      </m:sub>
                    </m:sSub>
                    <m:r>
                      <a:rPr lang="en-US" altLang="en-US" sz="2000" i="1">
                        <a:latin typeface="Cambria Math" panose="02040503050406030204" pitchFamily="18" charset="0"/>
                      </a:rPr>
                      <m:t>=</m:t>
                    </m:r>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𝑠𝑢𝑝</m:t>
                        </m:r>
                      </m:e>
                      <m:sub>
                        <m:r>
                          <a:rPr lang="en-US" altLang="en-US" sz="2000" b="0" i="1" smtClean="0">
                            <a:latin typeface="Cambria Math" panose="02040503050406030204" pitchFamily="18" charset="0"/>
                          </a:rPr>
                          <m:t>{</m:t>
                        </m:r>
                        <m:r>
                          <a:rPr lang="en-US" altLang="en-US" sz="2000" i="1">
                            <a:latin typeface="Cambria Math" panose="02040503050406030204" pitchFamily="18" charset="0"/>
                          </a:rPr>
                          <m:t>𝑡</m:t>
                        </m:r>
                        <m:r>
                          <a:rPr lang="en-US" altLang="en-US" sz="2000" i="1">
                            <a:latin typeface="Cambria Math" panose="02040503050406030204" pitchFamily="18" charset="0"/>
                            <a:ea typeface="Cambria Math" panose="02040503050406030204" pitchFamily="18" charset="0"/>
                          </a:rPr>
                          <m:t>≥0</m:t>
                        </m:r>
                        <m:r>
                          <a:rPr lang="en-US" altLang="en-US" sz="2000" b="0" i="1" smtClean="0">
                            <a:latin typeface="Cambria Math" panose="02040503050406030204" pitchFamily="18" charset="0"/>
                            <a:ea typeface="Cambria Math" panose="02040503050406030204" pitchFamily="18" charset="0"/>
                          </a:rPr>
                          <m:t>}</m:t>
                        </m:r>
                      </m:sub>
                    </m:sSub>
                    <m:d>
                      <m:dPr>
                        <m:begChr m:val="|"/>
                        <m:endChr m:val="|"/>
                        <m:ctrlPr>
                          <a:rPr lang="en-US" altLang="en-US" sz="2000" i="1">
                            <a:latin typeface="Cambria Math" panose="02040503050406030204" pitchFamily="18" charset="0"/>
                          </a:rPr>
                        </m:ctrlPr>
                      </m:dPr>
                      <m:e>
                        <m:r>
                          <a:rPr lang="en-US" altLang="en-US" sz="2000" i="1">
                            <a:latin typeface="Cambria Math" panose="02040503050406030204" pitchFamily="18" charset="0"/>
                          </a:rPr>
                          <m:t>𝑢</m:t>
                        </m:r>
                        <m:d>
                          <m:dPr>
                            <m:ctrlPr>
                              <a:rPr lang="en-US" altLang="en-US" sz="2000" i="1">
                                <a:latin typeface="Cambria Math" panose="02040503050406030204" pitchFamily="18" charset="0"/>
                              </a:rPr>
                            </m:ctrlPr>
                          </m:dPr>
                          <m:e>
                            <m:r>
                              <a:rPr lang="en-US" altLang="en-US" sz="2000" i="1">
                                <a:latin typeface="Cambria Math" panose="02040503050406030204" pitchFamily="18" charset="0"/>
                              </a:rPr>
                              <m:t>𝑡</m:t>
                            </m:r>
                          </m:e>
                        </m:d>
                      </m:e>
                    </m:d>
                  </m:oMath>
                </a14:m>
                <a:r>
                  <a:rPr lang="en-US" altLang="en-US" sz="2000" dirty="0"/>
                  <a:t>.</a:t>
                </a:r>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630" t="-1467"/>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6ED02590-56BD-4C6D-8AEB-2D2DFC8E1CC8}"/>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8</a:t>
            </a:fld>
            <a:endParaRPr lang="en-US" altLang="en-US" dirty="0"/>
          </a:p>
        </p:txBody>
      </p:sp>
    </p:spTree>
    <p:extLst>
      <p:ext uri="{BB962C8B-B14F-4D97-AF65-F5344CB8AC3E}">
        <p14:creationId xmlns:p14="http://schemas.microsoft.com/office/powerpoint/2010/main" val="247315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3A252DF-E28B-4063-A10C-13AFD9A79394}"/>
              </a:ext>
            </a:extLst>
          </p:cNvPr>
          <p:cNvSpPr txBox="1">
            <a:spLocks noChangeArrowheads="1"/>
          </p:cNvSpPr>
          <p:nvPr/>
        </p:nvSpPr>
        <p:spPr>
          <a:xfrm>
            <a:off x="72190" y="1067092"/>
            <a:ext cx="8229600" cy="655830"/>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a:lstStyle>
          <a:p>
            <a:pPr algn="l"/>
            <a:r>
              <a:rPr lang="en-US" altLang="en-US" sz="3000" u="sng" dirty="0"/>
              <a:t>System Norms</a:t>
            </a:r>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id="{ADC53D1D-4C71-431F-87B5-2BDC6A176041}"/>
                  </a:ext>
                </a:extLst>
              </p:cNvPr>
              <p:cNvSpPr txBox="1">
                <a:spLocks noChangeArrowheads="1"/>
              </p:cNvSpPr>
              <p:nvPr/>
            </p:nvSpPr>
            <p:spPr>
              <a:xfrm>
                <a:off x="255070" y="1722922"/>
                <a:ext cx="8706049" cy="4572000"/>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Aft>
                    <a:spcPts val="600"/>
                  </a:spcAft>
                </a:pPr>
                <a:r>
                  <a:rPr lang="en-US" altLang="en-US" sz="2000" dirty="0"/>
                  <a:t>Amplification introduced by the system on input signals is characterized by system norms.</a:t>
                </a:r>
              </a:p>
              <a:p>
                <a:pPr>
                  <a:lnSpc>
                    <a:spcPct val="90000"/>
                  </a:lnSpc>
                  <a:spcAft>
                    <a:spcPts val="600"/>
                  </a:spcAft>
                </a:pPr>
                <a:r>
                  <a:rPr lang="en-US" altLang="en-US" sz="2000" dirty="0"/>
                  <a:t>System behavior in the presence of external disturbances is characterized by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𝐻</m:t>
                        </m:r>
                      </m:e>
                      <m:sub>
                        <m:r>
                          <a:rPr lang="en-US" altLang="en-US" sz="2000" i="1">
                            <a:latin typeface="Cambria Math" panose="02040503050406030204" pitchFamily="18" charset="0"/>
                            <a:ea typeface="Cambria Math" panose="02040503050406030204" pitchFamily="18" charset="0"/>
                          </a:rPr>
                          <m:t>∞</m:t>
                        </m:r>
                      </m:sub>
                    </m:sSub>
                  </m:oMath>
                </a14:m>
                <a:r>
                  <a:rPr lang="en-US" altLang="en-US" sz="2000" dirty="0">
                    <a:ea typeface="Cambria Math" panose="02040503050406030204" pitchFamily="18" charset="0"/>
                  </a:rPr>
                  <a:t> </a:t>
                </a:r>
                <a:r>
                  <a:rPr lang="en-US" altLang="en-US" sz="2000" dirty="0"/>
                  <a:t>norm of the system.</a:t>
                </a:r>
              </a:p>
              <a:p>
                <a:pPr>
                  <a:lnSpc>
                    <a:spcPct val="90000"/>
                  </a:lnSpc>
                  <a:spcAft>
                    <a:spcPts val="600"/>
                  </a:spcAft>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𝐻</m:t>
                        </m:r>
                      </m:e>
                      <m:sub>
                        <m:r>
                          <a:rPr lang="en-US" altLang="en-US" sz="2000" i="1">
                            <a:latin typeface="Cambria Math" panose="02040503050406030204" pitchFamily="18" charset="0"/>
                            <a:ea typeface="Cambria Math" panose="02040503050406030204" pitchFamily="18" charset="0"/>
                          </a:rPr>
                          <m:t>∞</m:t>
                        </m:r>
                      </m:sub>
                    </m:sSub>
                  </m:oMath>
                </a14:m>
                <a:r>
                  <a:rPr lang="en-US" altLang="en-US" sz="2000" i="1" dirty="0">
                    <a:latin typeface="Cambria Math" panose="02040503050406030204" pitchFamily="18" charset="0"/>
                  </a:rPr>
                  <a:t> </a:t>
                </a:r>
                <a:r>
                  <a:rPr lang="en-US" altLang="en-US" sz="2000" dirty="0"/>
                  <a:t>norm of the system is defined as the ratio of the </a:t>
                </a:r>
                <a14:m>
                  <m:oMath xmlns:m="http://schemas.openxmlformats.org/officeDocument/2006/math">
                    <m:sSub>
                      <m:sSubPr>
                        <m:ctrlPr>
                          <a:rPr lang="en-US" altLang="en-US" sz="2000" i="1" smtClean="0">
                            <a:latin typeface="Cambria Math" panose="02040503050406030204" pitchFamily="18" charset="0"/>
                          </a:rPr>
                        </m:ctrlPr>
                      </m:sSubPr>
                      <m:e>
                        <m:r>
                          <a:rPr lang="en-US" altLang="en-US" sz="2000" b="0" i="1" smtClean="0">
                            <a:latin typeface="Cambria Math" panose="02040503050406030204" pitchFamily="18" charset="0"/>
                          </a:rPr>
                          <m:t>𝐿</m:t>
                        </m:r>
                      </m:e>
                      <m:sub>
                        <m:r>
                          <a:rPr lang="en-US" altLang="en-US" sz="2000" b="0" i="1" smtClean="0">
                            <a:latin typeface="Cambria Math" panose="02040503050406030204" pitchFamily="18" charset="0"/>
                          </a:rPr>
                          <m:t>2</m:t>
                        </m:r>
                      </m:sub>
                    </m:sSub>
                  </m:oMath>
                </a14:m>
                <a:r>
                  <a:rPr lang="en-US" altLang="en-US" sz="2000" i="1" dirty="0">
                    <a:latin typeface="Cambria Math" panose="02040503050406030204" pitchFamily="18" charset="0"/>
                  </a:rPr>
                  <a:t> </a:t>
                </a:r>
                <a:r>
                  <a:rPr lang="en-US" altLang="en-US" sz="2000" dirty="0"/>
                  <a:t>norm of the output signal to the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𝐿</m:t>
                        </m:r>
                      </m:e>
                      <m:sub>
                        <m:r>
                          <a:rPr lang="en-US" altLang="en-US" sz="2000" i="1">
                            <a:latin typeface="Cambria Math" panose="02040503050406030204" pitchFamily="18" charset="0"/>
                          </a:rPr>
                          <m:t>2</m:t>
                        </m:r>
                      </m:sub>
                    </m:sSub>
                  </m:oMath>
                </a14:m>
                <a:r>
                  <a:rPr lang="en-US" altLang="en-US" sz="2000" i="1" dirty="0">
                    <a:latin typeface="Cambria Math" panose="02040503050406030204" pitchFamily="18" charset="0"/>
                  </a:rPr>
                  <a:t> </a:t>
                </a:r>
                <a:r>
                  <a:rPr lang="en-US" altLang="en-US" sz="2000" dirty="0"/>
                  <a:t>norm of the input signal, </a:t>
                </a:r>
                <a:endParaRPr lang="en-US" altLang="en-US" sz="2000" i="1" dirty="0">
                  <a:latin typeface="Cambria Math" panose="02040503050406030204" pitchFamily="18" charset="0"/>
                </a:endParaRPr>
              </a:p>
              <a:p>
                <a:pPr marL="457200" lvl="1" indent="0" algn="ctr">
                  <a:lnSpc>
                    <a:spcPct val="90000"/>
                  </a:lnSpc>
                  <a:spcBef>
                    <a:spcPts val="1200"/>
                  </a:spcBef>
                  <a:spcAft>
                    <a:spcPts val="1200"/>
                  </a:spcAft>
                  <a:buNone/>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𝐻</m:t>
                        </m:r>
                      </m:e>
                      <m:sub>
                        <m:r>
                          <a:rPr lang="en-US" altLang="en-US" sz="2000" i="1">
                            <a:latin typeface="Cambria Math" panose="02040503050406030204" pitchFamily="18" charset="0"/>
                            <a:ea typeface="Cambria Math" panose="02040503050406030204" pitchFamily="18" charset="0"/>
                          </a:rPr>
                          <m:t>∞</m:t>
                        </m:r>
                      </m:sub>
                    </m:sSub>
                  </m:oMath>
                </a14:m>
                <a:r>
                  <a:rPr lang="en-US" altLang="en-US" sz="2000" dirty="0"/>
                  <a:t>-norm </a:t>
                </a: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r>
                          <a:rPr lang="en-US" altLang="en-US" sz="2000" i="1">
                            <a:latin typeface="Cambria Math" panose="02040503050406030204" pitchFamily="18" charset="0"/>
                          </a:rPr>
                          <m:t>𝐺</m:t>
                        </m:r>
                        <m:r>
                          <a:rPr lang="en-US" altLang="en-US" sz="2000" i="1">
                            <a:latin typeface="Cambria Math" panose="02040503050406030204" pitchFamily="18" charset="0"/>
                          </a:rPr>
                          <m:t>||</m:t>
                        </m:r>
                      </m:e>
                      <m:sub>
                        <m:r>
                          <a:rPr lang="en-US" altLang="en-US" sz="2000" i="1">
                            <a:latin typeface="Cambria Math" panose="02040503050406030204" pitchFamily="18" charset="0"/>
                            <a:ea typeface="Cambria Math" panose="02040503050406030204" pitchFamily="18" charset="0"/>
                          </a:rPr>
                          <m:t>∞</m:t>
                        </m:r>
                      </m:sub>
                    </m:sSub>
                    <m:r>
                      <a:rPr lang="en-US" altLang="en-US" sz="2000" i="1">
                        <a:latin typeface="Cambria Math" panose="02040503050406030204" pitchFamily="18" charset="0"/>
                      </a:rPr>
                      <m:t>=</m:t>
                    </m:r>
                    <m:r>
                      <a:rPr lang="en-US" altLang="en-US" sz="2000" i="1">
                        <a:latin typeface="Cambria Math" panose="02040503050406030204" pitchFamily="18" charset="0"/>
                      </a:rPr>
                      <m:t>𝑠𝑢𝑝</m:t>
                    </m:r>
                    <m:f>
                      <m:fPr>
                        <m:ctrlPr>
                          <a:rPr lang="en-US" altLang="en-US" sz="2000" i="1">
                            <a:latin typeface="Cambria Math" panose="02040503050406030204" pitchFamily="18" charset="0"/>
                          </a:rPr>
                        </m:ctrlPr>
                      </m:fPr>
                      <m:num>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r>
                              <a:rPr lang="en-US" altLang="en-US" sz="2000" i="1">
                                <a:latin typeface="Cambria Math" panose="02040503050406030204" pitchFamily="18" charset="0"/>
                              </a:rPr>
                              <m:t>𝐺𝑢</m:t>
                            </m:r>
                            <m:r>
                              <a:rPr lang="en-US" altLang="en-US" sz="2000" i="1">
                                <a:latin typeface="Cambria Math" panose="02040503050406030204" pitchFamily="18" charset="0"/>
                              </a:rPr>
                              <m:t>||</m:t>
                            </m:r>
                          </m:e>
                          <m:sub>
                            <m:r>
                              <a:rPr lang="en-US" altLang="en-US" sz="2000" i="1">
                                <a:latin typeface="Cambria Math" panose="02040503050406030204" pitchFamily="18" charset="0"/>
                              </a:rPr>
                              <m:t>2</m:t>
                            </m:r>
                          </m:sub>
                        </m:sSub>
                      </m:num>
                      <m:den>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m:t>
                            </m:r>
                            <m:r>
                              <a:rPr lang="en-US" altLang="en-US" sz="2000" i="1">
                                <a:latin typeface="Cambria Math" panose="02040503050406030204" pitchFamily="18" charset="0"/>
                              </a:rPr>
                              <m:t>𝑢</m:t>
                            </m:r>
                            <m:r>
                              <a:rPr lang="en-US" altLang="en-US" sz="2000" i="1">
                                <a:latin typeface="Cambria Math" panose="02040503050406030204" pitchFamily="18" charset="0"/>
                              </a:rPr>
                              <m:t>||</m:t>
                            </m:r>
                          </m:e>
                          <m:sub>
                            <m:r>
                              <a:rPr lang="en-US" altLang="en-US" sz="2000" i="1">
                                <a:latin typeface="Cambria Math" panose="02040503050406030204" pitchFamily="18" charset="0"/>
                              </a:rPr>
                              <m:t>2</m:t>
                            </m:r>
                          </m:sub>
                        </m:sSub>
                      </m:den>
                    </m:f>
                  </m:oMath>
                </a14:m>
                <a:r>
                  <a:rPr lang="en-US" altLang="en-US" sz="2000" dirty="0"/>
                  <a:t>.</a:t>
                </a:r>
              </a:p>
              <a:p>
                <a:pPr marL="0" indent="0">
                  <a:lnSpc>
                    <a:spcPct val="90000"/>
                  </a:lnSpc>
                  <a:spcBef>
                    <a:spcPts val="1200"/>
                  </a:spcBef>
                  <a:spcAft>
                    <a:spcPts val="1200"/>
                  </a:spcAft>
                  <a:buNone/>
                </a:pPr>
                <a:r>
                  <a:rPr lang="en-US" altLang="en-US" sz="2400" dirty="0"/>
                  <a:t>     </a:t>
                </a:r>
                <a:r>
                  <a:rPr lang="en-US" altLang="en-US" sz="2000" dirty="0"/>
                  <a:t>Where, </a:t>
                </a:r>
                <a14:m>
                  <m:oMath xmlns:m="http://schemas.openxmlformats.org/officeDocument/2006/math">
                    <m:r>
                      <a:rPr lang="en-US" altLang="en-US" sz="2000" i="1">
                        <a:latin typeface="Cambria Math" panose="02040503050406030204" pitchFamily="18" charset="0"/>
                      </a:rPr>
                      <m:t>𝐺</m:t>
                    </m:r>
                  </m:oMath>
                </a14:m>
                <a:r>
                  <a:rPr lang="en-US" altLang="en-US" sz="2000" dirty="0"/>
                  <a:t> is the system transfer function and </a:t>
                </a:r>
                <a14:m>
                  <m:oMath xmlns:m="http://schemas.openxmlformats.org/officeDocument/2006/math">
                    <m:r>
                      <a:rPr lang="en-US" altLang="en-US" sz="2000" i="1">
                        <a:latin typeface="Cambria Math" panose="02040503050406030204" pitchFamily="18" charset="0"/>
                      </a:rPr>
                      <m:t>𝑢</m:t>
                    </m:r>
                  </m:oMath>
                </a14:m>
                <a:r>
                  <a:rPr lang="en-US" altLang="en-US" sz="2000" dirty="0"/>
                  <a:t> is the external input.</a:t>
                </a:r>
              </a:p>
              <a:p>
                <a:pPr>
                  <a:lnSpc>
                    <a:spcPct val="90000"/>
                  </a:lnSpc>
                </a:pPr>
                <a:endParaRPr lang="en-US" altLang="en-US" sz="2000" dirty="0"/>
              </a:p>
            </p:txBody>
          </p:sp>
        </mc:Choice>
        <mc:Fallback xmlns="">
          <p:sp>
            <p:nvSpPr>
              <p:cNvPr id="3" name="Rectangle 3">
                <a:extLst>
                  <a:ext uri="{FF2B5EF4-FFF2-40B4-BE49-F238E27FC236}">
                    <a16:creationId xmlns:a16="http://schemas.microsoft.com/office/drawing/2014/main" id="{ADC53D1D-4C71-431F-87B5-2BDC6A176041}"/>
                  </a:ext>
                </a:extLst>
              </p:cNvPr>
              <p:cNvSpPr txBox="1">
                <a:spLocks noRot="1" noChangeAspect="1" noMove="1" noResize="1" noEditPoints="1" noAdjustHandles="1" noChangeArrowheads="1" noChangeShapeType="1" noTextEdit="1"/>
              </p:cNvSpPr>
              <p:nvPr/>
            </p:nvSpPr>
            <p:spPr>
              <a:xfrm>
                <a:off x="255070" y="1722922"/>
                <a:ext cx="8706049" cy="4572000"/>
              </a:xfrm>
              <a:prstGeom prst="rect">
                <a:avLst/>
              </a:prstGeom>
              <a:blipFill>
                <a:blip r:embed="rId2"/>
                <a:stretch>
                  <a:fillRect l="-700" t="-1467" r="-1190"/>
                </a:stretch>
              </a:blipFill>
            </p:spPr>
            <p:txBody>
              <a:bodyPr/>
              <a:lstStyle/>
              <a:p>
                <a:r>
                  <a:rPr lang="en-US">
                    <a:noFill/>
                  </a:rPr>
                  <a:t> </a:t>
                </a:r>
              </a:p>
            </p:txBody>
          </p:sp>
        </mc:Fallback>
      </mc:AlternateContent>
      <p:sp>
        <p:nvSpPr>
          <p:cNvPr id="6" name="Slide Number Placeholder 3">
            <a:extLst>
              <a:ext uri="{FF2B5EF4-FFF2-40B4-BE49-F238E27FC236}">
                <a16:creationId xmlns:a16="http://schemas.microsoft.com/office/drawing/2014/main" id="{5DAFDB45-A788-442F-ABA7-0977ABBB25C5}"/>
              </a:ext>
            </a:extLst>
          </p:cNvPr>
          <p:cNvSpPr>
            <a:spLocks noGrp="1"/>
          </p:cNvSpPr>
          <p:nvPr>
            <p:ph type="sldNum" sz="quarter" idx="12"/>
          </p:nvPr>
        </p:nvSpPr>
        <p:spPr>
          <a:xfrm>
            <a:off x="6553200" y="6138672"/>
            <a:ext cx="1905000" cy="457200"/>
          </a:xfrm>
        </p:spPr>
        <p:txBody>
          <a:bodyPr/>
          <a:lstStyle/>
          <a:p>
            <a:fld id="{170232D1-7DBA-4871-9E55-21043DC67CFE}" type="slidenum">
              <a:rPr lang="en-US" altLang="en-US" smtClean="0"/>
              <a:pPr/>
              <a:t>9</a:t>
            </a:fld>
            <a:endParaRPr lang="en-US" altLang="en-US" dirty="0"/>
          </a:p>
        </p:txBody>
      </p:sp>
    </p:spTree>
    <p:extLst>
      <p:ext uri="{BB962C8B-B14F-4D97-AF65-F5344CB8AC3E}">
        <p14:creationId xmlns:p14="http://schemas.microsoft.com/office/powerpoint/2010/main" val="310920299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music_bldg</Template>
  <TotalTime>13855</TotalTime>
  <Words>2790</Words>
  <Application>Microsoft Office PowerPoint</Application>
  <PresentationFormat>On-screen Show (4:3)</PresentationFormat>
  <Paragraphs>360</Paragraphs>
  <Slides>43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Cambria Math</vt:lpstr>
      <vt:lpstr>Times</vt:lpstr>
      <vt:lpstr>Wingdings</vt:lpstr>
      <vt:lpstr>Default Design</vt:lpstr>
      <vt:lpstr>IMPLEMENTATION AND COMPARISON OF H_∞ OBSERVERS FOR TIME DELAY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Rushabh Talati</dc:creator>
  <cp:lastModifiedBy>Rushabh Talati</cp:lastModifiedBy>
  <cp:revision>245</cp:revision>
  <dcterms:created xsi:type="dcterms:W3CDTF">2018-04-02T05:25:14Z</dcterms:created>
  <dcterms:modified xsi:type="dcterms:W3CDTF">2018-04-19T07:34:46Z</dcterms:modified>
</cp:coreProperties>
</file>