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C98B14A-93B2-4542-8369-9F9E22E90A79}">
  <a:tblStyle styleId="{EC98B14A-93B2-4542-8369-9F9E22E90A79}"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12700" cap="flat" cmpd="sng">
              <a:solidFill>
                <a:schemeClr val="accent1"/>
              </a:solidFill>
              <a:prstDash val="solid"/>
              <a:round/>
              <a:headEnd type="none" w="med" len="med"/>
              <a:tailEnd type="none" w="med" len="med"/>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med" len="med"/>
              <a:tailEnd type="none" w="med" len="med"/>
            </a:ln>
          </a:top>
        </a:tcBdr>
        <a:fill>
          <a:solidFill>
            <a:srgbClr val="E8ECF4"/>
          </a:solidFill>
        </a:fill>
      </a:tcStyle>
    </a:lastRow>
    <a:seCell>
      <a:tcTxStyle/>
      <a:tcStyle>
        <a:tcBdr/>
      </a:tcStyle>
    </a:seCell>
    <a:swCell>
      <a:tcTxStyle/>
      <a:tcStyle>
        <a:tcBdr/>
      </a:tcStyle>
    </a:swCell>
    <a:firstRow>
      <a:tcTxStyle b="on" i="off"/>
      <a:tcStyle>
        <a:tcBdr/>
        <a:fill>
          <a:solidFill>
            <a:srgbClr val="E8ECF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4" d="100"/>
          <a:sy n="174" d="100"/>
        </p:scale>
        <p:origin x="-19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52385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80" name="Shape 8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Ecommerce, payments.</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Build in anti-automation by naming threat events using the ontology.</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Use these in the Functional Design Document.</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Development houses respond to the call for bids use the ontology to focus their answers to these requirements.</a:t>
            </a: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Scenario: Defining application development security requirements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Functional design document</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Specifies that the website’s payment functions must not be susceptible to named threat events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The requirements are specified in terms of the handbook, rather than particular product or service categories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Development houses responding to the call for bids use the ontology to focus their answers to these aspects appropriately</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Cinnaminta SpA intends to build and launch a new multi-lingual and multi-currency e-commerce website. The development will be outsourced and Cinnaminta has been working on the functional design document. Among many other requirements, the application security specification requires that the website must not include any vulnerabilities identified in PCI DSS v3.1 Requirement 6.5, nor any other vulnerabilities that could affect the protection of payment cardholder data. Cinnaminta specifies that the website’s payment functions must not be susceptible to the threat events OAT-001 Carding or OAT-010 Card Cracking, as defined in the OWASP Automated Threat Handbook. In addition, the application must interact with the company’s existing fraud detection system to counter OAT-012 Cashing Out. The requirements are specified in terms of these threat events, rather than particular product or service categories. Development houses responding to the call for bids use the ontology to focus their answers to these aspects appropriately.</a:t>
            </a:r>
          </a:p>
        </p:txBody>
      </p:sp>
      <p:sp>
        <p:nvSpPr>
          <p:cNvPr id="164" name="Shape 16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Group of companies in an industry vertical’s Cyber Intelligence Sharing Centre</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Information from members aggregated and shared, defined according to terms in the ontology.</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Consistency in naming leading to increased threat awareness.</a:t>
            </a: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Scenario: Sharing intelligence within a sector</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Data aggregation in a Cyber Intelligence Sharing Center </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Automation attacks are classified according to the threat events defined in the OWASP Automated Threat Handbook</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Improve service levels for customers using systems run by companies in the CISC</a:t>
            </a:r>
          </a:p>
          <a:p>
            <a:pPr marL="171450" marR="0" lvl="0" indent="-171450" algn="l" rtl="0">
              <a:spcBef>
                <a:spcPts val="0"/>
              </a:spcBef>
              <a:buClr>
                <a:schemeClr val="dk1"/>
              </a:buClr>
              <a:buSzPct val="100000"/>
              <a:buFont typeface="Arial"/>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Unlimited Innovations Inc develops and supports patient-facing software solutions to a range of healthcare providers, many of which participate in the National Health Service Cyber Intelligence Sharing Center (NHS-CISC). Unlimited Innovations already builds continuous monitoring capabilities into its software and decides to provide an optional enhancement so that customers could choose to share their misuse event data with each other, to benefit from the combined threat intelligence. Rather than sharing large quantities of low-level data, Unlimited Innovations aggregates information and broadcasts validated and categorised threat data amongst the participating organisations. Automation attacks are classified according to the threat events defined in the OWASP Automated Threat Handbook so that each receiving party understands the nature of the threat. Even organisations that do not want to take part in this information sharing can benefit, since their own categorised information is made available to internal business management in the form of an easy-to-comprehend monitoring dashboard. The information gathered can also be fed into their other business information management systems to help improve patient service.</a:t>
            </a: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Computer Emergency Response Teams already have common data formats for sharing data.</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Application threats may not be defined adequately.</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If information could be richer, such as tagging event information with the threat event names defined in the ontology, would add context to data shared.</a:t>
            </a: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Scenario: Exchanging threat data between CERTs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Sharing of local information can contribute to worldwide prevention of cyber attacks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Sparsity of application-specific data it receives, and also the classification of that data</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Tag threat events using the OWASP Automated Threat Handbook, in order to add greater context to existing solutions being used for threat data exchange</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National Computer Emergency Response Teams (CERTs) recognise that sharing of local information can contribute to worldwide prevention of cyber attacks. Despite advances in cooperation between CERTs, anything to increase continuity and interoperability, such as standards for data exchange, is encouraged. CERT Zog is concerned about the sparsity of application-specific data it receives, and also the classification of that data. It has a particular concern about attacks and breaches that affect sectors defined in Zog’s 2015 national cyber security strategy. CERT Zog and its neighbour CERT Tarset agree to tag threat events using the OWASP Automated Threat Handbook, in order to add greater context to existing solutions being used for threat data exchange between them. The programme also collects sector metadata, so that all organisations within these can benefit from the centralised intelligence.</a:t>
            </a:r>
          </a:p>
        </p:txBody>
      </p:sp>
      <p:sp>
        <p:nvSpPr>
          <p:cNvPr id="182" name="Shape 18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Application pen test findings. </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Common Vulnerability Scoring System (CVSS) versions 2 and 3 by First. Maybe also weaknesses referenced with Mitre’s Common Weakness Enumeration (CWE).</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Mew section – how vulnerabilities identified – and combinations – might be exploited by automation.</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Added value</a:t>
            </a: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Scenario: Enhancing application penetration test findings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Use handbook to explain the automation-related threats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The individual vulnerabilities were scored as normal using CVSSv2 and v3, the matching CWEs identified, and mitigations in place documented</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Help create a new section in the executive summary that explains how combinations of the issues found could lead to automation threats and the possible technical and business impacts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Additional value to pen test clients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Specialist application security penetration testing firm Cherak Industries Pte Ltd works primarily for financial services companies in the banking and insurance sectors, and is looking to expand its business throughout Asia. Cherak has some innovative pen test result reporting systems which integrate with client software fault and vulnerability tracking systems, and it actively looks for methods to provide additional value to its clients. Cherak has identified that pen test clients would benefit from help in understanding the effects of combinations of vulnerabilities, especially design flaws, and has decided to utilise the OWASP Automated Threat Handbook to define and explain the automation-related threats. The individual vulnerabilities were scored as normal using CVSSv2 and v3, the matching CWEs identified, and mitigations in place documented. In addition, Cherak uses the threat events defined in the OWASP Automated Threat Handbook to help create a new section in the executive summary that explains how combinations of the issues found could lead to automation threats and the possible technical and business impacts. For example, an assessment for one client had identified weaknesses in authentication so that there is a risk of OAT-008 Credential Stuffing. The defined identifier was provided to the client, so its technical staff could refer to additional information on the OWASP website.</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Automated threats – IT ops spending too much time dealing with effects. Cleaning up data, resetting customer accounts, providing extra capacity during attacks</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Automation causing instabilities / Negative feedback from customers.</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Buying team and IT colleagues. Define and quantify issues against ontology (frequency, magnitude). </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Invitation to Tender (ITT) and go to marketplace to source solutions.</a:t>
            </a: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Scenario: Specifying service acquisition needs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IT operations team are spending too much time dealing with the effects of automated misuse, such as cleaning up data, resetting customer accounts and providing extra capacity during attacks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Unwanted automation is also causing some instabilities leading to negative feedback from customers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Go out to the security marketplace to identify, assess and select products or services that might help address these automation issues for all its websites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Buying team works with their information technology colleagues to write the detailed requirements in an Invitation to Tender (ITT) document</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This describes the types of attacks its web applications are receiving, their frequency of occurrence and their magnitudes. These are defined according </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Falstone Paradise Inc is concerned about malicious use of their portfolio of hotel and resort websites. The majority of the websites use a shared application platform, but there are some unique applications and a large number of other micro-sites, some of which use generic content management systems such as Wordpress and Drupal. Falstone Paradise has identified that its IT operations team are spending too much time dealing with the effects of automated misuse, such as cleaning up data, resetting customer accounts and providing extra capacity during attacks. Furthermore, the unwanted automation is also causing some instabilities leading to negative feedback from customers. Therefore Falstone Paradise decides to go out to the security marketplace to identify, assess and select products or services that might help address these automation issues for all its websites. Their buying team works with their information technology colleagues to write the detailed requirements in an Invitation to Tender (ITT) document. This describes the types of attacks its web applications are receiving, their frequency of occurrence and their magnitudes. These are defined according to the OWASP Automated Threat Handbook, so that vendors do not misunderstand the requirements, and each vendor’s offering can be assessed against the particular automation threat events of concern.</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200" name="Shape 20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Lastly, from the vendors perspective.</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New solution, difficulty explaining. Maybe does not fit nicely into a conventional product category or magic segment.</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Define capabilities using the ontology’s terminology. Provides greater clarity and a shared language for discussions with customers.</a:t>
            </a:r>
          </a:p>
          <a:p>
            <a:pPr marL="0" marR="0" lvl="0" indent="0" algn="l" rtl="0">
              <a:lnSpc>
                <a:spcPct val="100000"/>
              </a:lnSpc>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Scenario: Characterising vendor services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New solution</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Difficulty explaining it in the marketplace</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Does not fit into any conventional product category</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Use the terminology and threat events listed in the OWASP Automated Threat Handbook to define their product’s capabilities</a:t>
            </a:r>
          </a:p>
          <a:p>
            <a:pPr marL="171450" marR="0" lvl="0" indent="-171450" algn="l" rtl="0">
              <a:spcBef>
                <a:spcPts val="0"/>
              </a:spcBef>
              <a:buClr>
                <a:schemeClr val="dk1"/>
              </a:buClr>
              <a:buSzPct val="100000"/>
              <a:buFont typeface="Arial"/>
              <a:buChar char="•"/>
            </a:pPr>
            <a:r>
              <a:rPr lang="en-US" sz="1000" b="0" i="0" u="none" strike="noStrike" cap="none">
                <a:solidFill>
                  <a:schemeClr val="dk1"/>
                </a:solidFill>
                <a:latin typeface="Calibri"/>
                <a:ea typeface="Calibri"/>
                <a:cs typeface="Calibri"/>
                <a:sym typeface="Calibri"/>
              </a:rPr>
              <a:t>Provides greater clarity about their offering, and also demonstrate how their product can be used to replace more than one other conventional security device</a:t>
            </a:r>
          </a:p>
          <a:p>
            <a:pPr marL="171450" marR="0" lvl="0" indent="-171450" algn="l" rtl="0">
              <a:spcBef>
                <a:spcPts val="0"/>
              </a:spcBef>
              <a:buClr>
                <a:schemeClr val="dk1"/>
              </a:buClr>
              <a:buSzPct val="100000"/>
              <a:buFont typeface="Arial"/>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Better Best Ltd has developed an innovative technology to help gaming companies defend against a range of automated threats that can otherwise permit cheating and distortion of the game, leading to disruption for normal players. The solution can be deployed on premises, but is also available in the cloud as a service. But Better Best is finding difficulty explaining its solution in the market place, especially since it does not fit into any conventional product category. Better Best decide to use the terminology and threat events listed in the OWASP Automated Threat Handbook to define their product’s capabilities. They hope this will provide some clarity about their offering, and also demonstrate how their product can be used to replace more than one other conventional security device. Additionally, Better Best writes a white paper describing how their product has been successfully used by one of their reference customers Hollybush Challenge Games to protect against OAT-006 Expediting, OAT-005 Scalping, OAT-016 Skewing and OAT-013 Sniping.</a:t>
            </a:r>
          </a:p>
        </p:txBody>
      </p:sp>
      <p:sp>
        <p:nvSpPr>
          <p:cNvPr id="209" name="Shape 209"/>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Brute force, dictionary (word list) and guessing attacks used against authentication processes of the application to identify valid account credentials. This may utilise common usernames or passwords, or involve initial username evaluation.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use of stolen credential sets (paired username and passwords) to authenticate at one or more services is OAT-008 Credential Stuffing.</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Many users/Application owner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Authentication credentials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Brute force, dictionary (word list) and guessing attacks used against authentication processes of the application to identify valid account credentials. This may utilise common usernames or passwords, or involve initial username evaluation.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use of stolen credential sets (paired username and passwords) to authenticate at one or more services is OAT-008 Credential Stuffing.</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Many users/Application owner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Authentication credentials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2" name="Shape 28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Lists of authentication credentials stolen from elsewhere are tested against the application’s authentication mechanisms to identify whether users have re-used the same login credentials. The stolen usernames (often email addresses) and password pairs could have been sourced directly from another application by the attacker, purchased in a criminal marketplace, or obtained from publicly available breach data dumps.</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Unlike OAT-007 Credential Cracking, Credential Stuffing does not involve any brute-forcing or guessing of values; instead credentials used in other applications are being tested for validity.</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Entertainment/Financial/Government/Retail/Social networking</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Many users/Application owner</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Authentication credentials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292" name="Shape 29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Lists of full credit and/or debit card data are tested against a merchant’s payment processes to identify valid card details. The quality of stolen data is often unknown, and Carding is used to identify good data of higher value. Payment cardholder data may have been stolen from another application, stolen from a different payment channel, or acquired from a criminal marketplace.</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When partial cardholder data is available, and the expiry date and/or security code are not known, the process is OAT-010 Card Cracking instead. The use of stolen cards to obtain cash or goods is OAT-012 Cashing Out.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Entertainment/Retail</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Many users/Application owner/Third parties</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Payment cardholder data</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308" name="Shape 30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7" name="Shape 31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Look at a handful. Each ID, name, short summary, diagram and other names/examples.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Brute force attack against application payment card processes to identify the missing values for start date, expiry date and/or card security code (CSC), also referred to in many ways, including card validation number 2 (CVN2), card validation code (CVC), card verification value (CV2) and card identification number (CID).</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When these values are known as well as the Primary Account Number (PAN), OAT-001 Carding is used to validate the details, and OAT-012 Cashing Out to obtain goods or cash.</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Retail</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Many users/Application owner/Third parties</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Payment cardholder data</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318" name="Shape 31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Obtaining currency or higher-value merchandise via the application using stolen, previously validated payment cards or other account login credentials. Cashing Out  sometimes may be undertaken in conjunction with product return fraud. For financial transactions, this is usually a transfer of funds to a mule’s account. For payment cards, this activity may occur following OAT-001 Carding of bulk stolen data, or OAT-010 Card Cracking, and the goods are dropped at a reshipper’s address. The refunding of payments via non-financial applications (e.g. tax refunds, claims payment) is also included in Cashing Out.</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Obtaining other information of value from the application is instead OAT-011 Scraping.</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Entertainment/Financial/Government/Retail</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Many users/Application owner/Third parties</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Authentication credentials/Payment cardholder data/Other financial data</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3" name="Shape 34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Falsification of the number of times an item such as an advert is clicked on, or the number of times an advertisement is displayed. Performed by owners of web sites displaying ads, competitors and vandals.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See OAT-016 Skewing instead for similar activity that does not involve web-placed advertisements.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Entertainment/Financial/Health/Retail/Technology/Social networking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Application owner/Third parties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Other business data</a:t>
            </a:r>
          </a:p>
        </p:txBody>
      </p:sp>
      <p:sp>
        <p:nvSpPr>
          <p:cNvPr id="344" name="Shape 34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3" name="Shape 35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Automated repeated clicking or requesting or submitting content, affecting application-based metrics such as counts and measures of frequency and/or rate. The metric or measurement may be visible to users (e.g. betting odds, likes, market pricing, visitor count, poll results, reviews) or hidden (e.g. application usage statistics, business performance indicators). Metrics may affect individuals as well as the application owner, e.g. user reputation, influence others, gain fame, or undermine someone else’s reputation.</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For malicious alteration of digital advertisement metrics, see OAT-003 Ad Fraud instead.</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Other personal data/Other business data/Public information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54" name="Shape 35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Usage may resemble legitimate application usage, but leads to exhaustion of resources such as file system, memory, processes, threads, CPU, and human or financial resources. The resources might be related to web, application or databases servers or other services supporting the application, such as third party APIs, included third-party hosted content, or content delivery networks (CDNs). The application may be affected as a whole, or the attack may be against individual users such as account lockout.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This ontology’s scope excludes other forms of denial of service that affect web applications, namely HTTP Flood DoS (GET, POST, Header with/without TLS), HTTP Slow DoS, IP layer 3 DoS, and TCP layer 4 DoS. Those protocol and lower layer aspects are covered adequately in other taxonomies and lists.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Entertainment/Financial/Government/Retail/Technology/Social networking</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Few individual users/Many users/Application owner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NA</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70" name="Shape 37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Systematic enumeration and examination of identifiable, guessable and unknown content locations, paths, file names, parameters, in order to find weaknesses and points where a security vulnerability might exist. Vulnerability Scanning includes both malicious scanning and friendly scanning by an authorised vulnerability scanning engine. It differs from OAT-011 Scraping in that its aim is to identify potential vulnerabilities.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exploitation of individual vulnerabilities is not included in the scope of this ontology, but this process of scanning, along with OAT-018 Footprinting, OAT-004 Fingerprinting and OAT-011 Scraping often form part of application penetration testing.</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Application owner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Other business data/Public information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80" name="Shape 38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89" name="Shape 3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Mass acquisition of goods or services using the application in a manner that a normal user would be unable to undertake manually.</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Although Scalping may include monitoring awaiting availability of the goods or services, and then rapid action to beat normal users to obtain these, Scalping is not a “last minute” action like OAT-013 Sniping, nor just related to automation on behalf of the user such as in OAT-006 Expediting. This is because Scalping includes the additional concept of limited availability of sought-after goods or services, and is most well known in the ticketing business where the tickets acquired are then resold later at a profit by the scalpers/touts. This can also lead to a type of user denial of service since the goods or services become unavailable rapidly.</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Entertainment/Financial/Retail</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Many users/Application owner</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396" name="Shape 39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5" name="Shape 40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The defining characteristic of Sniping is an action undertaken at the latest opportunity to achieve a particular objective, leaving insufficient time for another user to bid/offer. Sniping can also be the automated exploitation of system latencies in the form of timing attacks. Careful timing and prompt action are necessary parts. It is most well known as auction sniping, but the same threat event can be used in other types of applications. Sniping normally leads to some dis-benefit for other users, and sometimes that might be considered a form of denial of service.</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In contrast, OAT-005 Scalping is the acquisition of limited availability of sought-after goods or services, and OAT-006 Expediting is the general hastening of progress.</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Entertainment/Financial/Retail</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Few individual users/Application owner/Third parties</a:t>
            </a: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Other financial data/Other business data</a:t>
            </a:r>
          </a:p>
          <a:p>
            <a:pPr marL="0" marR="0" lvl="0" indent="0" algn="l" rtl="0">
              <a:spcBef>
                <a:spcPts val="0"/>
              </a:spcBef>
              <a:spcAft>
                <a:spcPts val="0"/>
              </a:spcAft>
              <a:buSzPct val="25000"/>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I hope that gives you </a:t>
            </a:r>
            <a:r>
              <a:rPr lang="en-US" sz="1000" b="0" i="0" u="none" strike="noStrike" cap="none">
                <a:solidFill>
                  <a:srgbClr val="FF0000"/>
                </a:solidFill>
                <a:latin typeface="Calibri"/>
                <a:ea typeface="Calibri"/>
                <a:cs typeface="Calibri"/>
                <a:sym typeface="Calibri"/>
              </a:rPr>
              <a:t>a flavour for the threat events </a:t>
            </a:r>
            <a:r>
              <a:rPr lang="en-US" sz="1000" b="0" i="0" u="none" strike="noStrike" cap="none">
                <a:solidFill>
                  <a:schemeClr val="dk1"/>
                </a:solidFill>
                <a:latin typeface="Calibri"/>
                <a:ea typeface="Calibri"/>
                <a:cs typeface="Calibri"/>
                <a:sym typeface="Calibri"/>
              </a:rPr>
              <a:t>– all are detailed in the </a:t>
            </a:r>
            <a:r>
              <a:rPr lang="en-US" sz="1000" b="0" i="0" u="none" strike="noStrike" cap="none">
                <a:solidFill>
                  <a:srgbClr val="FF0000"/>
                </a:solidFill>
                <a:latin typeface="Calibri"/>
                <a:ea typeface="Calibri"/>
                <a:cs typeface="Calibri"/>
                <a:sym typeface="Calibri"/>
              </a:rPr>
              <a:t>handbook</a:t>
            </a:r>
            <a:r>
              <a:rPr lang="en-US" sz="1000" b="0" i="0" u="none" strike="noStrike" cap="none">
                <a:solidFill>
                  <a:schemeClr val="dk1"/>
                </a:solidFill>
                <a:latin typeface="Calibri"/>
                <a:ea typeface="Calibri"/>
                <a:cs typeface="Calibri"/>
                <a:sym typeface="Calibri"/>
              </a:rPr>
              <a:t>. I’d like to illustrate how these </a:t>
            </a:r>
            <a:r>
              <a:rPr lang="en-US" sz="1000" b="0" i="0" u="none" strike="noStrike" cap="none">
                <a:solidFill>
                  <a:srgbClr val="FF0000"/>
                </a:solidFill>
                <a:latin typeface="Calibri"/>
                <a:ea typeface="Calibri"/>
                <a:cs typeface="Calibri"/>
                <a:sym typeface="Calibri"/>
              </a:rPr>
              <a:t>relate to some better-known classifications</a:t>
            </a:r>
            <a:r>
              <a:rPr lang="en-US" sz="10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NEXT</a:t>
            </a:r>
          </a:p>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406" name="Shape 40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15" name="Shape 4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 no particular order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Not evaluating their efficacy or effectiveness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Only classifying and documenting what’s there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22" name="Shape 42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28" name="Shape 4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34" name="Shape 4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52" name="Shape 4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58" name="Shape 4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64" name="Shape 4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70" name="Shape 4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494" name="Shape 4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0" name="Shape 50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501" name="Shape 50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519" name="Shape 519"/>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7" name="Shape 52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000" b="0" i="0" u="none" strike="noStrike" cap="none">
              <a:solidFill>
                <a:schemeClr val="dk1"/>
              </a:solidFill>
              <a:latin typeface="Calibri"/>
              <a:ea typeface="Calibri"/>
              <a:cs typeface="Calibri"/>
              <a:sym typeface="Calibri"/>
            </a:endParaRPr>
          </a:p>
        </p:txBody>
      </p:sp>
      <p:sp>
        <p:nvSpPr>
          <p:cNvPr id="528" name="Shape 52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535" name="Shape 5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962620" y="2279034"/>
            <a:ext cx="6809779" cy="1470024"/>
          </a:xfrm>
          <a:prstGeom prst="rect">
            <a:avLst/>
          </a:prstGeom>
          <a:noFill/>
          <a:ln>
            <a:noFill/>
          </a:ln>
        </p:spPr>
        <p:txBody>
          <a:bodyPr wrap="square" lIns="91425" tIns="91425" rIns="91425" bIns="91425" anchor="ctr" anchorCtr="0"/>
          <a:lstStyle>
            <a:lvl1pPr marL="0" marR="0" lvl="0" indent="0" algn="l" rtl="0">
              <a:spcBef>
                <a:spcPts val="0"/>
              </a:spcBef>
              <a:buClr>
                <a:srgbClr val="D8A519"/>
              </a:buClr>
              <a:buFont typeface="Calibri"/>
              <a:buNone/>
              <a:defRPr sz="4400" b="0" i="0" u="none" strike="noStrike" cap="none">
                <a:solidFill>
                  <a:srgbClr val="D8A5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subTitle" idx="1"/>
          </p:nvPr>
        </p:nvSpPr>
        <p:spPr>
          <a:xfrm>
            <a:off x="962620" y="4034810"/>
            <a:ext cx="6123980" cy="1752600"/>
          </a:xfrm>
          <a:prstGeom prst="rect">
            <a:avLst/>
          </a:prstGeom>
          <a:noFill/>
          <a:ln>
            <a:noFill/>
          </a:ln>
        </p:spPr>
        <p:txBody>
          <a:bodyPr wrap="square"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2288" y="4800600"/>
            <a:ext cx="5486399" cy="566737"/>
          </a:xfrm>
          <a:prstGeom prst="rect">
            <a:avLst/>
          </a:prstGeom>
          <a:noFill/>
          <a:ln>
            <a:noFill/>
          </a:ln>
        </p:spPr>
        <p:txBody>
          <a:bodyPr wrap="square" lIns="91425" tIns="91425" rIns="91425" bIns="91425" anchor="b" anchorCtr="0"/>
          <a:lstStyle>
            <a:lvl1pPr marL="0" marR="0" lvl="0" indent="0" algn="l" rtl="0">
              <a:spcBef>
                <a:spcPts val="0"/>
              </a:spcBef>
              <a:buClr>
                <a:srgbClr val="004685"/>
              </a:buClr>
              <a:buFont typeface="Calibri"/>
              <a:buNone/>
              <a:defRPr sz="2000" b="1"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a:spLocks noGrp="1"/>
          </p:cNvSpPr>
          <p:nvPr>
            <p:ph type="pic" idx="2"/>
          </p:nvPr>
        </p:nvSpPr>
        <p:spPr>
          <a:xfrm>
            <a:off x="1792288" y="612775"/>
            <a:ext cx="5486399"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1"/>
          </p:nvPr>
        </p:nvSpPr>
        <p:spPr>
          <a:xfrm>
            <a:off x="1792288" y="5367337"/>
            <a:ext cx="5486399" cy="804861"/>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txBox="1">
            <a:spLocks noGrp="1"/>
          </p:cNvSpPr>
          <p:nvPr>
            <p:ph type="body" idx="1"/>
          </p:nvPr>
        </p:nvSpPr>
        <p:spPr>
          <a:xfrm rot="5400000">
            <a:off x="2507985" y="-450585"/>
            <a:ext cx="4128029"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rot="5400000">
            <a:off x="541337" y="190500"/>
            <a:ext cx="5851525" cy="6019799"/>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128029"/>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2"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rgbClr val="004685"/>
              </a:buClr>
              <a:buFont typeface="Calibri"/>
              <a:buNone/>
              <a:defRPr sz="4000" b="1"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722312"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274637"/>
            <a:ext cx="8213725" cy="5453591"/>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
        <p:nvSpPr>
          <p:cNvPr id="27" name="Shape 27"/>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4038599"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2"/>
          </p:nvPr>
        </p:nvSpPr>
        <p:spPr>
          <a:xfrm>
            <a:off x="4648200" y="1600200"/>
            <a:ext cx="4038599"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1535112"/>
            <a:ext cx="4040187"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57200" y="2174875"/>
            <a:ext cx="4040187" cy="3951287"/>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3"/>
          </p:nvPr>
        </p:nvSpPr>
        <p:spPr>
          <a:xfrm>
            <a:off x="4645025" y="1535112"/>
            <a:ext cx="4041774"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4"/>
          </p:nvPr>
        </p:nvSpPr>
        <p:spPr>
          <a:xfrm>
            <a:off x="4645025" y="2174875"/>
            <a:ext cx="4041774" cy="3951287"/>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73050"/>
            <a:ext cx="3008313" cy="1162049"/>
          </a:xfrm>
          <a:prstGeom prst="rect">
            <a:avLst/>
          </a:prstGeom>
          <a:noFill/>
          <a:ln>
            <a:noFill/>
          </a:ln>
        </p:spPr>
        <p:txBody>
          <a:bodyPr wrap="square" lIns="91425" tIns="91425" rIns="91425" bIns="91425" anchor="b" anchorCtr="0"/>
          <a:lstStyle>
            <a:lvl1pPr marL="0" marR="0" lvl="0" indent="0" algn="l" rtl="0">
              <a:spcBef>
                <a:spcPts val="0"/>
              </a:spcBef>
              <a:buClr>
                <a:srgbClr val="004685"/>
              </a:buClr>
              <a:buFont typeface="Calibri"/>
              <a:buNone/>
              <a:defRPr sz="2000" b="1"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3" name="Shape 53"/>
          <p:cNvSpPr txBox="1">
            <a:spLocks noGrp="1"/>
          </p:cNvSpPr>
          <p:nvPr>
            <p:ph type="body" idx="1"/>
          </p:nvPr>
        </p:nvSpPr>
        <p:spPr>
          <a:xfrm>
            <a:off x="3575050" y="273050"/>
            <a:ext cx="5111750" cy="5853112"/>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alibri"/>
                <a:ea typeface="Calibri"/>
                <a:cs typeface="Calibri"/>
                <a:sym typeface="Calibri"/>
              </a:rPr>
              <a:t>‹#›</a:t>
            </a:fld>
            <a:endParaRPr lang="en-US" sz="18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l" rtl="0">
              <a:spcBef>
                <a:spcPts val="0"/>
              </a:spcBef>
              <a:buClr>
                <a:srgbClr val="004685"/>
              </a:buClr>
              <a:buFont typeface="Calibri"/>
              <a:buNone/>
              <a:defRPr sz="4400" b="0" i="0" u="none" strike="noStrike" cap="none">
                <a:solidFill>
                  <a:srgbClr val="00468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128029"/>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g"/><Relationship Id="rId4"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962625" y="2279021"/>
            <a:ext cx="6809700" cy="19746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D8A519"/>
              </a:buClr>
              <a:buSzPct val="25000"/>
              <a:buFont typeface="Calibri"/>
              <a:buNone/>
            </a:pPr>
            <a:r>
              <a:rPr lang="en-US" sz="3959"/>
              <a:t>OWASP Project:</a:t>
            </a:r>
          </a:p>
          <a:p>
            <a:pPr marL="0" marR="0" lvl="0" indent="0" algn="l" rtl="0">
              <a:spcBef>
                <a:spcPts val="0"/>
              </a:spcBef>
              <a:buClr>
                <a:srgbClr val="D8A519"/>
              </a:buClr>
              <a:buSzPct val="25000"/>
              <a:buFont typeface="Calibri"/>
              <a:buNone/>
            </a:pPr>
            <a:r>
              <a:rPr lang="en-US" sz="3959"/>
              <a:t>Automated Threats to Web Applications</a:t>
            </a:r>
          </a:p>
        </p:txBody>
      </p:sp>
      <p:sp>
        <p:nvSpPr>
          <p:cNvPr id="83" name="Shape 83"/>
          <p:cNvSpPr txBox="1">
            <a:spLocks noGrp="1"/>
          </p:cNvSpPr>
          <p:nvPr>
            <p:ph type="subTitle" idx="1"/>
          </p:nvPr>
        </p:nvSpPr>
        <p:spPr>
          <a:xfrm>
            <a:off x="962620" y="4337169"/>
            <a:ext cx="7417800" cy="7860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a:t>Project Leaders: Colin Watson &amp; </a:t>
            </a:r>
            <a:r>
              <a:rPr lang="en-US" sz="3200" b="0" i="0" u="none" strike="noStrike" cap="none">
                <a:solidFill>
                  <a:schemeClr val="lt1"/>
                </a:solidFill>
                <a:latin typeface="Calibri"/>
                <a:ea typeface="Calibri"/>
                <a:cs typeface="Calibri"/>
                <a:sym typeface="Calibri"/>
              </a:rPr>
              <a:t>Tin Zaw</a:t>
            </a:r>
          </a:p>
          <a:p>
            <a:pPr marL="0" marR="0" lvl="0" indent="0" algn="l" rtl="0">
              <a:spcBef>
                <a:spcPts val="640"/>
              </a:spcBef>
              <a:buClr>
                <a:schemeClr val="lt1"/>
              </a:buClr>
              <a:buSzPct val="25000"/>
              <a:buFont typeface="Arial"/>
              <a:buNone/>
            </a:pPr>
            <a:endParaRPr sz="3200" b="0" i="0" u="none" strike="noStrike" cap="none">
              <a:solidFill>
                <a:schemeClr val="lt1"/>
              </a:solidFill>
              <a:latin typeface="Calibri"/>
              <a:ea typeface="Calibri"/>
              <a:cs typeface="Calibri"/>
              <a:sym typeface="Calibri"/>
            </a:endParaRPr>
          </a:p>
        </p:txBody>
      </p:sp>
      <p:sp>
        <p:nvSpPr>
          <p:cNvPr id="84" name="Shape 84"/>
          <p:cNvSpPr txBox="1"/>
          <p:nvPr/>
        </p:nvSpPr>
        <p:spPr>
          <a:xfrm>
            <a:off x="1059545" y="5635125"/>
            <a:ext cx="7417800" cy="3534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Arial"/>
              <a:buNone/>
            </a:pPr>
            <a:r>
              <a:rPr lang="en-US" sz="2400">
                <a:solidFill>
                  <a:srgbClr val="FFFFFF"/>
                </a:solidFill>
                <a:latin typeface="Calibri"/>
                <a:ea typeface="Calibri"/>
                <a:cs typeface="Calibri"/>
                <a:sym typeface="Calibri"/>
              </a:rPr>
              <a:t>AppSec USA Project Summit, 2018</a:t>
            </a:r>
          </a:p>
        </p:txBody>
      </p:sp>
      <p:pic>
        <p:nvPicPr>
          <p:cNvPr id="85" name="Shape 85"/>
          <p:cNvPicPr preferRelativeResize="0"/>
          <p:nvPr/>
        </p:nvPicPr>
        <p:blipFill rotWithShape="1">
          <a:blip r:embed="rId3">
            <a:alphaModFix/>
          </a:blip>
          <a:srcRect/>
          <a:stretch/>
        </p:blipFill>
        <p:spPr>
          <a:xfrm>
            <a:off x="7599422" y="4706560"/>
            <a:ext cx="996668" cy="1475257"/>
          </a:xfrm>
          <a:prstGeom prst="rect">
            <a:avLst/>
          </a:prstGeom>
          <a:noFill/>
          <a:ln>
            <a:noFill/>
          </a:ln>
        </p:spPr>
      </p:pic>
      <p:sp>
        <p:nvSpPr>
          <p:cNvPr id="86" name="Shape 86"/>
          <p:cNvSpPr/>
          <p:nvPr/>
        </p:nvSpPr>
        <p:spPr>
          <a:xfrm>
            <a:off x="7333410" y="6200385"/>
            <a:ext cx="1262680" cy="247093"/>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1800" b="1" i="0" u="none" strike="noStrike" cap="none">
                <a:solidFill>
                  <a:srgbClr val="FF0000"/>
                </a:solidFill>
                <a:latin typeface="Calibri"/>
                <a:ea typeface="Calibri"/>
                <a:cs typeface="Calibri"/>
                <a:sym typeface="Calibri"/>
              </a:rPr>
              <a:t>#badbots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Shape 151"/>
          <p:cNvGraphicFramePr/>
          <p:nvPr/>
        </p:nvGraphicFramePr>
        <p:xfrm>
          <a:off x="457200" y="1396994"/>
          <a:ext cx="8154100" cy="4530000"/>
        </p:xfrm>
        <a:graphic>
          <a:graphicData uri="http://schemas.openxmlformats.org/drawingml/2006/table">
            <a:tbl>
              <a:tblPr firstRow="1" bandRow="1">
                <a:noFill/>
                <a:tableStyleId>{EC98B14A-93B2-4542-8369-9F9E22E90A79}</a:tableStyleId>
              </a:tblPr>
              <a:tblGrid>
                <a:gridCol w="4077050"/>
                <a:gridCol w="4077050"/>
              </a:tblGrid>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b="0" u="none" strike="noStrike" cap="none">
                          <a:solidFill>
                            <a:schemeClr val="dk1"/>
                          </a:solidFill>
                          <a:latin typeface="Calibri"/>
                          <a:ea typeface="Calibri"/>
                          <a:cs typeface="Calibri"/>
                          <a:sym typeface="Calibri"/>
                        </a:rPr>
                        <a:t>Account Aggregation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b="0" u="none" strike="noStrike" cap="none">
                          <a:solidFill>
                            <a:schemeClr val="dk1"/>
                          </a:solidFill>
                          <a:latin typeface="Calibri"/>
                          <a:ea typeface="Calibri"/>
                          <a:cs typeface="Calibri"/>
                          <a:sym typeface="Calibri"/>
                        </a:rPr>
                        <a:t>Expediting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b="0" u="none" strike="noStrike" cap="none">
                          <a:solidFill>
                            <a:schemeClr val="dk1"/>
                          </a:solidFill>
                          <a:latin typeface="Calibri"/>
                          <a:ea typeface="Calibri"/>
                          <a:cs typeface="Calibri"/>
                          <a:sym typeface="Calibri"/>
                        </a:rPr>
                        <a:t>Account Creation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u="none" strike="noStrike" cap="none">
                          <a:solidFill>
                            <a:schemeClr val="dk1"/>
                          </a:solidFill>
                          <a:latin typeface="Calibri"/>
                          <a:ea typeface="Calibri"/>
                          <a:cs typeface="Calibri"/>
                          <a:sym typeface="Calibri"/>
                        </a:rPr>
                        <a:t>Fingerprinting </a:t>
                      </a:r>
                    </a:p>
                  </a:txBody>
                  <a:tcPr marL="91450" marR="91450" marT="45725" marB="45725"/>
                </a:tc>
              </a:tr>
              <a:tr h="453000">
                <a:tc>
                  <a:txBody>
                    <a:bodyPr/>
                    <a:lstStyle/>
                    <a:p>
                      <a:pPr marL="0" marR="0" lvl="0" indent="0" algn="l" rtl="0">
                        <a:spcBef>
                          <a:spcPts val="0"/>
                        </a:spcBef>
                        <a:buSzPct val="25000"/>
                        <a:buNone/>
                      </a:pPr>
                      <a:r>
                        <a:rPr lang="en-US" sz="1800" b="0" u="none" strike="noStrike" cap="none">
                          <a:solidFill>
                            <a:schemeClr val="dk1"/>
                          </a:solidFill>
                          <a:latin typeface="Calibri"/>
                          <a:ea typeface="Calibri"/>
                          <a:cs typeface="Calibri"/>
                          <a:sym typeface="Calibri"/>
                        </a:rPr>
                        <a:t>Ad Fraud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Footprinting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b="0">
                          <a:solidFill>
                            <a:schemeClr val="dk1"/>
                          </a:solidFill>
                          <a:latin typeface="Calibri"/>
                          <a:ea typeface="Calibri"/>
                          <a:cs typeface="Calibri"/>
                          <a:sym typeface="Calibri"/>
                        </a:rPr>
                        <a:t>CAPTCHA Bypass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Scalping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Carding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Scraping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Card Cracking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Skewing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Cashing Out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Sniping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Credential Cracking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Spamming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Credential Stuffing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Token Cracking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Denial of Service </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Vulnerability Scanning </a:t>
                      </a:r>
                    </a:p>
                  </a:txBody>
                  <a:tcPr marL="91450" marR="91450" marT="45725" marB="45725"/>
                </a:tc>
              </a:tr>
            </a:tbl>
          </a:graphicData>
        </a:graphic>
      </p:graphicFrame>
      <p:sp>
        <p:nvSpPr>
          <p:cNvPr id="152" name="Shape 15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Twenty OATs – The Complete List</a:t>
            </a:r>
          </a:p>
        </p:txBody>
      </p:sp>
      <p:pic>
        <p:nvPicPr>
          <p:cNvPr id="153" name="Shape 153"/>
          <p:cNvPicPr preferRelativeResize="0"/>
          <p:nvPr/>
        </p:nvPicPr>
        <p:blipFill rotWithShape="1">
          <a:blip r:embed="rId3">
            <a:alphaModFix/>
          </a:blip>
          <a:srcRect/>
          <a:stretch/>
        </p:blipFill>
        <p:spPr>
          <a:xfrm>
            <a:off x="3229566" y="2503565"/>
            <a:ext cx="1250137" cy="1850440"/>
          </a:xfrm>
          <a:prstGeom prst="rect">
            <a:avLst/>
          </a:prstGeom>
          <a:noFill/>
          <a:ln>
            <a:noFill/>
          </a:ln>
        </p:spPr>
      </p:pic>
      <p:pic>
        <p:nvPicPr>
          <p:cNvPr id="154" name="Shape 154"/>
          <p:cNvPicPr preferRelativeResize="0"/>
          <p:nvPr/>
        </p:nvPicPr>
        <p:blipFill rotWithShape="1">
          <a:blip r:embed="rId3">
            <a:alphaModFix/>
          </a:blip>
          <a:srcRect/>
          <a:stretch/>
        </p:blipFill>
        <p:spPr>
          <a:xfrm>
            <a:off x="7361185" y="2503565"/>
            <a:ext cx="1250137" cy="1850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722312" y="4406900"/>
            <a:ext cx="7772400" cy="1362075"/>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4685"/>
              </a:buClr>
              <a:buSzPct val="25000"/>
              <a:buFont typeface="Calibri"/>
              <a:buNone/>
            </a:pPr>
            <a:r>
              <a:rPr lang="en-US" sz="4000" b="1" i="0" u="none" strike="noStrike" cap="none">
                <a:solidFill>
                  <a:srgbClr val="004685"/>
                </a:solidFill>
                <a:latin typeface="Calibri"/>
                <a:ea typeface="Calibri"/>
                <a:cs typeface="Calibri"/>
                <a:sym typeface="Calibri"/>
              </a:rPr>
              <a:t>GREAT! HOW DO I USE IT?</a:t>
            </a:r>
          </a:p>
        </p:txBody>
      </p:sp>
      <p:sp>
        <p:nvSpPr>
          <p:cNvPr id="160" name="Shape 160"/>
          <p:cNvSpPr txBox="1">
            <a:spLocks noGrp="1"/>
          </p:cNvSpPr>
          <p:nvPr>
            <p:ph type="body" idx="1"/>
          </p:nvPr>
        </p:nvSpPr>
        <p:spPr>
          <a:xfrm>
            <a:off x="722312" y="2906713"/>
            <a:ext cx="7772400" cy="1500187"/>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888888"/>
              </a:buClr>
              <a:buSzPct val="25000"/>
              <a:buFont typeface="Arial"/>
              <a:buNone/>
            </a:pPr>
            <a:r>
              <a:rPr lang="en-US" sz="2000" b="0" i="0" u="none" strike="noStrike" cap="none">
                <a:solidFill>
                  <a:srgbClr val="888888"/>
                </a:solidFill>
                <a:latin typeface="Calibri"/>
                <a:ea typeface="Calibri"/>
                <a:cs typeface="Calibri"/>
                <a:sym typeface="Calibri"/>
              </a:rPr>
              <a:t>Use Case Scenarios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0" i="0" u="none" strike="noStrike" cap="small">
                <a:solidFill>
                  <a:schemeClr val="lt1"/>
                </a:solidFill>
                <a:latin typeface="Calibri"/>
                <a:ea typeface="Calibri"/>
                <a:cs typeface="Calibri"/>
                <a:sym typeface="Calibri"/>
              </a:rPr>
              <a:t>Use Case Scenario 1</a:t>
            </a:r>
          </a:p>
          <a:p>
            <a:pPr marL="0" marR="0" lvl="0" indent="0" algn="ctr" rtl="0">
              <a:spcBef>
                <a:spcPts val="0"/>
              </a:spcBef>
              <a:buNone/>
            </a:pPr>
            <a:endParaRPr sz="2400" b="0" i="0" u="none" strike="noStrike" cap="small">
              <a:solidFill>
                <a:schemeClr val="lt1"/>
              </a:solidFill>
              <a:latin typeface="Calibri"/>
              <a:ea typeface="Calibri"/>
              <a:cs typeface="Calibri"/>
              <a:sym typeface="Calibri"/>
            </a:endParaRPr>
          </a:p>
        </p:txBody>
      </p:sp>
      <p:sp>
        <p:nvSpPr>
          <p:cNvPr id="167" name="Shape 167"/>
          <p:cNvSpPr txBox="1">
            <a:spLocks noGrp="1"/>
          </p:cNvSpPr>
          <p:nvPr>
            <p:ph type="body" idx="1"/>
          </p:nvPr>
        </p:nvSpPr>
        <p:spPr>
          <a:xfrm>
            <a:off x="2915477" y="274637"/>
            <a:ext cx="5755446"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r>
              <a:rPr lang="en-US" sz="3600" b="0" i="0" u="none" strike="noStrike" cap="none">
                <a:solidFill>
                  <a:schemeClr val="dk1"/>
                </a:solidFill>
                <a:latin typeface="Calibri"/>
                <a:ea typeface="Calibri"/>
                <a:cs typeface="Calibri"/>
                <a:sym typeface="Calibri"/>
              </a:rPr>
              <a:t>Defining application development security requirements</a:t>
            </a:r>
          </a:p>
        </p:txBody>
      </p:sp>
      <p:sp>
        <p:nvSpPr>
          <p:cNvPr id="168" name="Shape 168"/>
          <p:cNvSpPr/>
          <p:nvPr/>
        </p:nvSpPr>
        <p:spPr>
          <a:xfrm>
            <a:off x="375487" y="3914216"/>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Security Architect</a:t>
            </a:r>
          </a:p>
        </p:txBody>
      </p:sp>
      <p:pic>
        <p:nvPicPr>
          <p:cNvPr id="169" name="Shape 169"/>
          <p:cNvPicPr preferRelativeResize="0"/>
          <p:nvPr/>
        </p:nvPicPr>
        <p:blipFill rotWithShape="1">
          <a:blip r:embed="rId3">
            <a:alphaModFix/>
          </a:blip>
          <a:srcRect/>
          <a:stretch/>
        </p:blipFill>
        <p:spPr>
          <a:xfrm>
            <a:off x="852005" y="1828715"/>
            <a:ext cx="1254251" cy="20025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0" i="0" u="none" strike="noStrike" cap="small">
                <a:solidFill>
                  <a:schemeClr val="lt1"/>
                </a:solidFill>
                <a:latin typeface="Calibri"/>
                <a:ea typeface="Calibri"/>
                <a:cs typeface="Calibri"/>
                <a:sym typeface="Calibri"/>
              </a:rPr>
              <a:t>Use Case Scenario 2</a:t>
            </a:r>
          </a:p>
          <a:p>
            <a:pPr marL="0" marR="0" lvl="0" indent="0" algn="ctr" rtl="0">
              <a:spcBef>
                <a:spcPts val="0"/>
              </a:spcBef>
              <a:buNone/>
            </a:pPr>
            <a:endParaRPr sz="2400" b="0" i="0" u="none" strike="noStrike" cap="small">
              <a:solidFill>
                <a:schemeClr val="lt1"/>
              </a:solidFill>
              <a:latin typeface="Calibri"/>
              <a:ea typeface="Calibri"/>
              <a:cs typeface="Calibri"/>
              <a:sym typeface="Calibri"/>
            </a:endParaRPr>
          </a:p>
        </p:txBody>
      </p:sp>
      <p:sp>
        <p:nvSpPr>
          <p:cNvPr id="176" name="Shape 176"/>
          <p:cNvSpPr txBox="1">
            <a:spLocks noGrp="1"/>
          </p:cNvSpPr>
          <p:nvPr>
            <p:ph type="body" idx="1"/>
          </p:nvPr>
        </p:nvSpPr>
        <p:spPr>
          <a:xfrm>
            <a:off x="2915477" y="274637"/>
            <a:ext cx="5755446"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r>
              <a:rPr lang="en-US" sz="3600" b="0" i="0" u="none" strike="noStrike" cap="none">
                <a:solidFill>
                  <a:schemeClr val="dk1"/>
                </a:solidFill>
                <a:latin typeface="Calibri"/>
                <a:ea typeface="Calibri"/>
                <a:cs typeface="Calibri"/>
                <a:sym typeface="Calibri"/>
              </a:rPr>
              <a:t>Sharing intelligence within a sector with peers</a:t>
            </a:r>
          </a:p>
        </p:txBody>
      </p:sp>
      <p:pic>
        <p:nvPicPr>
          <p:cNvPr id="177" name="Shape 177"/>
          <p:cNvPicPr preferRelativeResize="0"/>
          <p:nvPr/>
        </p:nvPicPr>
        <p:blipFill rotWithShape="1">
          <a:blip r:embed="rId3">
            <a:alphaModFix/>
          </a:blip>
          <a:srcRect/>
          <a:stretch/>
        </p:blipFill>
        <p:spPr>
          <a:xfrm>
            <a:off x="922086" y="2079680"/>
            <a:ext cx="1152144" cy="2118360"/>
          </a:xfrm>
          <a:prstGeom prst="rect">
            <a:avLst/>
          </a:prstGeom>
          <a:noFill/>
          <a:ln>
            <a:noFill/>
          </a:ln>
        </p:spPr>
      </p:pic>
      <p:sp>
        <p:nvSpPr>
          <p:cNvPr id="178" name="Shape 178"/>
          <p:cNvSpPr/>
          <p:nvPr/>
        </p:nvSpPr>
        <p:spPr>
          <a:xfrm>
            <a:off x="375487" y="4306205"/>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CISO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0" i="0" u="none" strike="noStrike" cap="small">
                <a:solidFill>
                  <a:schemeClr val="lt1"/>
                </a:solidFill>
                <a:latin typeface="Calibri"/>
                <a:ea typeface="Calibri"/>
                <a:cs typeface="Calibri"/>
                <a:sym typeface="Calibri"/>
              </a:rPr>
              <a:t>Use Case Scenario 3</a:t>
            </a:r>
          </a:p>
          <a:p>
            <a:pPr marL="0" marR="0" lvl="0" indent="0" algn="ctr" rtl="0">
              <a:spcBef>
                <a:spcPts val="0"/>
              </a:spcBef>
              <a:buNone/>
            </a:pPr>
            <a:endParaRPr sz="1400" b="0" i="0" u="none" strike="noStrike" cap="small">
              <a:solidFill>
                <a:schemeClr val="lt1"/>
              </a:solidFill>
              <a:latin typeface="Calibri"/>
              <a:ea typeface="Calibri"/>
              <a:cs typeface="Calibri"/>
              <a:sym typeface="Calibri"/>
            </a:endParaRPr>
          </a:p>
        </p:txBody>
      </p:sp>
      <p:sp>
        <p:nvSpPr>
          <p:cNvPr id="185" name="Shape 185"/>
          <p:cNvSpPr txBox="1">
            <a:spLocks noGrp="1"/>
          </p:cNvSpPr>
          <p:nvPr>
            <p:ph type="body" idx="1"/>
          </p:nvPr>
        </p:nvSpPr>
        <p:spPr>
          <a:xfrm>
            <a:off x="2915477" y="274637"/>
            <a:ext cx="5755446"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r>
              <a:rPr lang="en-US" sz="3600" b="0" i="0" u="none" strike="noStrike" cap="none">
                <a:solidFill>
                  <a:schemeClr val="dk1"/>
                </a:solidFill>
                <a:latin typeface="Calibri"/>
                <a:ea typeface="Calibri"/>
                <a:cs typeface="Calibri"/>
                <a:sym typeface="Calibri"/>
              </a:rPr>
              <a:t>Exchanging threat data between CERTs</a:t>
            </a:r>
          </a:p>
        </p:txBody>
      </p:sp>
      <p:sp>
        <p:nvSpPr>
          <p:cNvPr id="186" name="Shape 186"/>
          <p:cNvSpPr/>
          <p:nvPr/>
        </p:nvSpPr>
        <p:spPr>
          <a:xfrm>
            <a:off x="375487" y="4042828"/>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Security Analyst</a:t>
            </a:r>
          </a:p>
        </p:txBody>
      </p:sp>
      <p:pic>
        <p:nvPicPr>
          <p:cNvPr id="187" name="Shape 187"/>
          <p:cNvPicPr preferRelativeResize="0"/>
          <p:nvPr/>
        </p:nvPicPr>
        <p:blipFill rotWithShape="1">
          <a:blip r:embed="rId3">
            <a:alphaModFix/>
          </a:blip>
          <a:srcRect/>
          <a:stretch/>
        </p:blipFill>
        <p:spPr>
          <a:xfrm>
            <a:off x="1061412" y="2086291"/>
            <a:ext cx="746759" cy="18592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0" i="0" u="none" strike="noStrike" cap="small">
                <a:solidFill>
                  <a:schemeClr val="lt1"/>
                </a:solidFill>
                <a:latin typeface="Calibri"/>
                <a:ea typeface="Calibri"/>
                <a:cs typeface="Calibri"/>
                <a:sym typeface="Calibri"/>
              </a:rPr>
              <a:t>Use Case Scenario 4</a:t>
            </a:r>
          </a:p>
          <a:p>
            <a:pPr marL="0" marR="0" lvl="0" indent="0" algn="ctr" rtl="0">
              <a:spcBef>
                <a:spcPts val="0"/>
              </a:spcBef>
              <a:buNone/>
            </a:pPr>
            <a:endParaRPr sz="1400" b="0" i="0" u="none" strike="noStrike" cap="small">
              <a:solidFill>
                <a:schemeClr val="lt1"/>
              </a:solidFill>
              <a:latin typeface="Calibri"/>
              <a:ea typeface="Calibri"/>
              <a:cs typeface="Calibri"/>
              <a:sym typeface="Calibri"/>
            </a:endParaRPr>
          </a:p>
        </p:txBody>
      </p:sp>
      <p:sp>
        <p:nvSpPr>
          <p:cNvPr id="194" name="Shape 194"/>
          <p:cNvSpPr txBox="1">
            <a:spLocks noGrp="1"/>
          </p:cNvSpPr>
          <p:nvPr>
            <p:ph type="body" idx="1"/>
          </p:nvPr>
        </p:nvSpPr>
        <p:spPr>
          <a:xfrm>
            <a:off x="2915477" y="799675"/>
            <a:ext cx="5755446" cy="492855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r>
              <a:rPr lang="en-US" sz="3600" b="0" i="0" u="none" strike="noStrike" cap="none">
                <a:solidFill>
                  <a:schemeClr val="dk1"/>
                </a:solidFill>
                <a:latin typeface="Calibri"/>
                <a:ea typeface="Calibri"/>
                <a:cs typeface="Calibri"/>
                <a:sym typeface="Calibri"/>
              </a:rPr>
              <a:t>Enhancing application penetration test findings</a:t>
            </a:r>
          </a:p>
        </p:txBody>
      </p:sp>
      <p:sp>
        <p:nvSpPr>
          <p:cNvPr id="195" name="Shape 195"/>
          <p:cNvSpPr/>
          <p:nvPr/>
        </p:nvSpPr>
        <p:spPr>
          <a:xfrm>
            <a:off x="516585" y="3961255"/>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Penetration Test Lead</a:t>
            </a:r>
          </a:p>
        </p:txBody>
      </p:sp>
      <p:pic>
        <p:nvPicPr>
          <p:cNvPr id="196" name="Shape 196"/>
          <p:cNvPicPr preferRelativeResize="0"/>
          <p:nvPr/>
        </p:nvPicPr>
        <p:blipFill rotWithShape="1">
          <a:blip r:embed="rId3">
            <a:alphaModFix/>
          </a:blip>
          <a:srcRect/>
          <a:stretch/>
        </p:blipFill>
        <p:spPr>
          <a:xfrm>
            <a:off x="1155844" y="1911536"/>
            <a:ext cx="818388" cy="19309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0" i="0" u="none" strike="noStrike" cap="small">
                <a:solidFill>
                  <a:schemeClr val="lt1"/>
                </a:solidFill>
                <a:latin typeface="Calibri"/>
                <a:ea typeface="Calibri"/>
                <a:cs typeface="Calibri"/>
                <a:sym typeface="Calibri"/>
              </a:rPr>
              <a:t>Use Case Scenario 5</a:t>
            </a:r>
          </a:p>
          <a:p>
            <a:pPr marL="0" marR="0" lvl="0" indent="0" algn="ctr" rtl="0">
              <a:spcBef>
                <a:spcPts val="0"/>
              </a:spcBef>
              <a:buNone/>
            </a:pPr>
            <a:endParaRPr sz="2400" b="0" i="0" u="none" strike="noStrike" cap="small">
              <a:solidFill>
                <a:schemeClr val="lt1"/>
              </a:solidFill>
              <a:latin typeface="Calibri"/>
              <a:ea typeface="Calibri"/>
              <a:cs typeface="Calibri"/>
              <a:sym typeface="Calibri"/>
            </a:endParaRPr>
          </a:p>
        </p:txBody>
      </p:sp>
      <p:sp>
        <p:nvSpPr>
          <p:cNvPr id="203" name="Shape 203"/>
          <p:cNvSpPr txBox="1">
            <a:spLocks noGrp="1"/>
          </p:cNvSpPr>
          <p:nvPr>
            <p:ph type="body" idx="1"/>
          </p:nvPr>
        </p:nvSpPr>
        <p:spPr>
          <a:xfrm>
            <a:off x="2915477" y="274637"/>
            <a:ext cx="5755446"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r>
              <a:rPr lang="en-US" sz="3600" b="0" i="0" u="none" strike="noStrike" cap="none">
                <a:solidFill>
                  <a:schemeClr val="dk1"/>
                </a:solidFill>
                <a:latin typeface="Calibri"/>
                <a:ea typeface="Calibri"/>
                <a:cs typeface="Calibri"/>
                <a:sym typeface="Calibri"/>
              </a:rPr>
              <a:t>Specifying service acquisition needs</a:t>
            </a:r>
          </a:p>
        </p:txBody>
      </p:sp>
      <p:sp>
        <p:nvSpPr>
          <p:cNvPr id="204" name="Shape 204"/>
          <p:cNvSpPr/>
          <p:nvPr/>
        </p:nvSpPr>
        <p:spPr>
          <a:xfrm>
            <a:off x="375487" y="4212132"/>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Purchasing Manager</a:t>
            </a:r>
          </a:p>
        </p:txBody>
      </p:sp>
      <p:pic>
        <p:nvPicPr>
          <p:cNvPr id="205" name="Shape 205"/>
          <p:cNvPicPr preferRelativeResize="0"/>
          <p:nvPr/>
        </p:nvPicPr>
        <p:blipFill rotWithShape="1">
          <a:blip r:embed="rId3">
            <a:alphaModFix/>
          </a:blip>
          <a:srcRect/>
          <a:stretch/>
        </p:blipFill>
        <p:spPr>
          <a:xfrm>
            <a:off x="1029509" y="1861346"/>
            <a:ext cx="822960" cy="22372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0" i="0" u="none" strike="noStrike" cap="small">
                <a:solidFill>
                  <a:schemeClr val="lt1"/>
                </a:solidFill>
                <a:latin typeface="Calibri"/>
                <a:ea typeface="Calibri"/>
                <a:cs typeface="Calibri"/>
                <a:sym typeface="Calibri"/>
              </a:rPr>
              <a:t>Use Case Scenario 6</a:t>
            </a:r>
          </a:p>
          <a:p>
            <a:pPr marL="0" marR="0" lvl="0" indent="0" algn="ctr" rtl="0">
              <a:spcBef>
                <a:spcPts val="0"/>
              </a:spcBef>
              <a:buNone/>
            </a:pPr>
            <a:endParaRPr sz="1400" b="0" i="0" u="none" strike="noStrike" cap="small">
              <a:solidFill>
                <a:schemeClr val="lt1"/>
              </a:solidFill>
              <a:latin typeface="Calibri"/>
              <a:ea typeface="Calibri"/>
              <a:cs typeface="Calibri"/>
              <a:sym typeface="Calibri"/>
            </a:endParaRPr>
          </a:p>
        </p:txBody>
      </p:sp>
      <p:sp>
        <p:nvSpPr>
          <p:cNvPr id="212" name="Shape 212"/>
          <p:cNvSpPr txBox="1">
            <a:spLocks noGrp="1"/>
          </p:cNvSpPr>
          <p:nvPr>
            <p:ph type="body" idx="1"/>
          </p:nvPr>
        </p:nvSpPr>
        <p:spPr>
          <a:xfrm>
            <a:off x="2915477" y="274637"/>
            <a:ext cx="5755446"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endParaRPr sz="3600" b="0" i="0" u="none" strike="noStrike" cap="none">
              <a:solidFill>
                <a:schemeClr val="dk1"/>
              </a:solidFill>
              <a:latin typeface="Calibri"/>
              <a:ea typeface="Calibri"/>
              <a:cs typeface="Calibri"/>
              <a:sym typeface="Calibri"/>
            </a:endParaRPr>
          </a:p>
          <a:p>
            <a:pPr marL="0" marR="0" lvl="0" indent="0" algn="l" rtl="0">
              <a:spcBef>
                <a:spcPts val="1920"/>
              </a:spcBef>
              <a:spcAft>
                <a:spcPts val="0"/>
              </a:spcAft>
              <a:buClr>
                <a:schemeClr val="dk1"/>
              </a:buClr>
              <a:buSzPct val="25000"/>
              <a:buFont typeface="Arial"/>
              <a:buNone/>
            </a:pPr>
            <a:r>
              <a:rPr lang="en-US" sz="3600" b="0" i="0" u="none" strike="noStrike" cap="none">
                <a:solidFill>
                  <a:schemeClr val="dk1"/>
                </a:solidFill>
                <a:latin typeface="Calibri"/>
                <a:ea typeface="Calibri"/>
                <a:cs typeface="Calibri"/>
                <a:sym typeface="Calibri"/>
              </a:rPr>
              <a:t>Characterizing vendor services</a:t>
            </a:r>
          </a:p>
        </p:txBody>
      </p:sp>
      <p:sp>
        <p:nvSpPr>
          <p:cNvPr id="213" name="Shape 213"/>
          <p:cNvSpPr/>
          <p:nvPr/>
        </p:nvSpPr>
        <p:spPr>
          <a:xfrm>
            <a:off x="515987" y="4118289"/>
            <a:ext cx="1866348" cy="24295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Vendor Sales Rep</a:t>
            </a:r>
          </a:p>
        </p:txBody>
      </p:sp>
      <p:pic>
        <p:nvPicPr>
          <p:cNvPr id="214" name="Shape 214"/>
          <p:cNvPicPr preferRelativeResize="0"/>
          <p:nvPr/>
        </p:nvPicPr>
        <p:blipFill rotWithShape="1">
          <a:blip r:embed="rId3">
            <a:alphaModFix/>
          </a:blip>
          <a:srcRect/>
          <a:stretch/>
        </p:blipFill>
        <p:spPr>
          <a:xfrm>
            <a:off x="855179" y="1910983"/>
            <a:ext cx="1252727" cy="21092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722312" y="4406900"/>
            <a:ext cx="7772400" cy="1362075"/>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4685"/>
              </a:buClr>
              <a:buSzPct val="25000"/>
              <a:buFont typeface="Calibri"/>
              <a:buNone/>
            </a:pPr>
            <a:r>
              <a:rPr lang="en-US" sz="4000" b="1" i="0" u="none" strike="noStrike" cap="none">
                <a:solidFill>
                  <a:srgbClr val="004685"/>
                </a:solidFill>
                <a:latin typeface="Calibri"/>
                <a:ea typeface="Calibri"/>
                <a:cs typeface="Calibri"/>
                <a:sym typeface="Calibri"/>
              </a:rPr>
              <a:t>SO, WHAT’S NEW?</a:t>
            </a:r>
          </a:p>
        </p:txBody>
      </p:sp>
      <p:sp>
        <p:nvSpPr>
          <p:cNvPr id="220" name="Shape 220"/>
          <p:cNvSpPr txBox="1">
            <a:spLocks noGrp="1"/>
          </p:cNvSpPr>
          <p:nvPr>
            <p:ph type="body" idx="1"/>
          </p:nvPr>
        </p:nvSpPr>
        <p:spPr>
          <a:xfrm>
            <a:off x="722312" y="2906713"/>
            <a:ext cx="7772400" cy="1500187"/>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888888"/>
              </a:buClr>
              <a:buSzPct val="25000"/>
              <a:buFont typeface="Arial"/>
              <a:buNone/>
            </a:pPr>
            <a:r>
              <a:rPr lang="en-US"/>
              <a:t>As of September, 2018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What’s new in v1.1</a:t>
            </a:r>
          </a:p>
          <a:p>
            <a:pPr marL="0" marR="0" lvl="0" indent="0" algn="l" rtl="0">
              <a:spcBef>
                <a:spcPts val="0"/>
              </a:spcBef>
              <a:buClr>
                <a:srgbClr val="004685"/>
              </a:buClr>
              <a:buSzPct val="25000"/>
              <a:buFont typeface="Calibri"/>
              <a:buNone/>
            </a:pPr>
            <a:r>
              <a:rPr lang="en-US" sz="2400"/>
              <a:t>(Published late 2016)</a:t>
            </a:r>
          </a:p>
        </p:txBody>
      </p:sp>
      <p:sp>
        <p:nvSpPr>
          <p:cNvPr id="226" name="Shape 226"/>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Introduction of 14 countermeasure classes</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Authentication</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Instrumentation</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Reputation</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Etc.</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Application of generic countermeasures to specific threats</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More threat specific symptoms</a:t>
            </a:r>
          </a:p>
          <a:p>
            <a:pPr marL="742950" marR="0" lvl="1" indent="-285750" algn="l" rtl="0">
              <a:lnSpc>
                <a:spcPct val="90000"/>
              </a:lnSpc>
              <a:spcBef>
                <a:spcPts val="56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Agenda</a:t>
            </a:r>
          </a:p>
        </p:txBody>
      </p:sp>
      <p:sp>
        <p:nvSpPr>
          <p:cNvPr id="92" name="Shape 92"/>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Automated Threats project?</a:t>
            </a:r>
          </a:p>
          <a:p>
            <a:pPr marL="342900" marR="0" lvl="0" indent="-342900" algn="l" rtl="0">
              <a:lnSpc>
                <a:spcPct val="9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How to use the Ontology</a:t>
            </a:r>
          </a:p>
          <a:p>
            <a:pPr marL="342900" marR="0" lvl="0" indent="-342900" algn="l" rtl="0">
              <a:lnSpc>
                <a:spcPct val="9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What’s New with Version 1.1? </a:t>
            </a:r>
          </a:p>
          <a:p>
            <a:pPr marL="742950" marR="0" lvl="1" indent="-285750" algn="l" rtl="0">
              <a:lnSpc>
                <a:spcPct val="9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Countermeasure classes</a:t>
            </a:r>
          </a:p>
          <a:p>
            <a:pPr marL="742950" marR="0" lvl="1" indent="-285750" algn="l" rtl="0">
              <a:lnSpc>
                <a:spcPct val="9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Expansion of possible symptoms</a:t>
            </a:r>
          </a:p>
          <a:p>
            <a:pPr marL="342900" marR="0" lvl="0" indent="-342900" algn="l" rtl="0">
              <a:lnSpc>
                <a:spcPct val="9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Automated Threats Illustrated</a:t>
            </a:r>
          </a:p>
          <a:p>
            <a:pPr marL="342900" marR="0" lvl="0" indent="-342900" algn="l" rtl="0">
              <a:lnSpc>
                <a:spcPct val="9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Countermeasures Explained</a:t>
            </a:r>
          </a:p>
          <a:p>
            <a:pPr marL="342900" marR="0" lvl="0" indent="-342900" algn="l" rtl="0">
              <a:lnSpc>
                <a:spcPct val="90000"/>
              </a:lnSpc>
              <a:spcBef>
                <a:spcPts val="592"/>
              </a:spcBef>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Project Roadmap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What’s new in v1.</a:t>
            </a:r>
            <a:r>
              <a:rPr lang="en-US"/>
              <a:t>2 (in draft)</a:t>
            </a:r>
          </a:p>
          <a:p>
            <a:pPr lvl="0" rtl="0">
              <a:spcBef>
                <a:spcPts val="0"/>
              </a:spcBef>
              <a:buClr>
                <a:srgbClr val="004685"/>
              </a:buClr>
              <a:buSzPct val="25000"/>
              <a:buFont typeface="Calibri"/>
              <a:buNone/>
            </a:pPr>
            <a:r>
              <a:rPr lang="en-US" sz="2400"/>
              <a:t>(As of September, 2017)</a:t>
            </a:r>
          </a:p>
        </p:txBody>
      </p:sp>
      <p:sp>
        <p:nvSpPr>
          <p:cNvPr id="232" name="Shape 232"/>
          <p:cNvSpPr txBox="1">
            <a:spLocks noGrp="1"/>
          </p:cNvSpPr>
          <p:nvPr>
            <p:ph type="body" idx="1"/>
          </p:nvPr>
        </p:nvSpPr>
        <p:spPr>
          <a:xfrm>
            <a:off x="457200" y="1600200"/>
            <a:ext cx="8229600" cy="4128000"/>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a:t>Changes to OWASP Automated Threats</a:t>
            </a:r>
          </a:p>
          <a:p>
            <a:pPr marL="742950" marR="0" lvl="1" indent="-285750" algn="l" rtl="0">
              <a:lnSpc>
                <a:spcPct val="90000"/>
              </a:lnSpc>
              <a:spcBef>
                <a:spcPts val="560"/>
              </a:spcBef>
              <a:spcAft>
                <a:spcPts val="0"/>
              </a:spcAft>
              <a:buClr>
                <a:schemeClr val="dk1"/>
              </a:buClr>
              <a:buSzPct val="100000"/>
              <a:buFont typeface="Arial"/>
              <a:buChar char="–"/>
            </a:pPr>
            <a:r>
              <a:rPr lang="en-US"/>
              <a:t>OAT-021 Denial of Inventory (</a:t>
            </a:r>
            <a:r>
              <a:rPr lang="en-US">
                <a:solidFill>
                  <a:srgbClr val="FF0000"/>
                </a:solidFill>
              </a:rPr>
              <a:t>new!</a:t>
            </a:r>
            <a:r>
              <a:rPr lang="en-US"/>
              <a:t>)</a:t>
            </a:r>
          </a:p>
          <a:p>
            <a:pPr marL="742950" marR="0" lvl="1" indent="-285750" algn="l" rtl="0">
              <a:lnSpc>
                <a:spcPct val="90000"/>
              </a:lnSpc>
              <a:spcBef>
                <a:spcPts val="560"/>
              </a:spcBef>
              <a:spcAft>
                <a:spcPts val="0"/>
              </a:spcAft>
              <a:buClr>
                <a:schemeClr val="dk1"/>
              </a:buClr>
              <a:buSzPct val="100000"/>
              <a:buFont typeface="Arial"/>
              <a:buChar char="–"/>
            </a:pPr>
            <a:r>
              <a:rPr lang="en-US"/>
              <a:t>OAT-009 CAPTCHA Bypass -&gt; CAPTCHA Defeat </a:t>
            </a:r>
          </a:p>
          <a:p>
            <a:pPr marL="457200" marR="0" lvl="0" indent="0" algn="l" rtl="0">
              <a:lnSpc>
                <a:spcPct val="90000"/>
              </a:lnSpc>
              <a:spcBef>
                <a:spcPts val="560"/>
              </a:spcBef>
              <a:spcAft>
                <a:spcPts val="0"/>
              </a:spcAft>
              <a:buNone/>
            </a:pPr>
            <a:endParaRPr/>
          </a:p>
          <a:p>
            <a:pPr marL="342900" marR="0" lvl="0" indent="-342900" algn="l" rtl="0">
              <a:lnSpc>
                <a:spcPct val="90000"/>
              </a:lnSpc>
              <a:spcBef>
                <a:spcPts val="640"/>
              </a:spcBef>
              <a:spcAft>
                <a:spcPts val="0"/>
              </a:spcAft>
              <a:buClr>
                <a:schemeClr val="dk1"/>
              </a:buClr>
              <a:buSzPct val="100000"/>
              <a:buFont typeface="Arial"/>
              <a:buChar char="•"/>
            </a:pPr>
            <a:r>
              <a:rPr lang="en-US"/>
              <a:t>Refining Countermeasures </a:t>
            </a:r>
          </a:p>
          <a:p>
            <a:pPr lvl="1" rtl="0">
              <a:lnSpc>
                <a:spcPct val="90000"/>
              </a:lnSpc>
              <a:spcBef>
                <a:spcPts val="640"/>
              </a:spcBef>
              <a:buClr>
                <a:schemeClr val="dk1"/>
              </a:buClr>
              <a:buSzPct val="100000"/>
              <a:buFont typeface="Arial"/>
              <a:buChar char="–"/>
            </a:pPr>
            <a:r>
              <a:rPr lang="en-US"/>
              <a:t>Better matching Threats and Countermeasures </a:t>
            </a:r>
          </a:p>
          <a:p>
            <a:pPr marL="342900" marR="0" lvl="0" indent="-342900" algn="l" rtl="0">
              <a:lnSpc>
                <a:spcPct val="90000"/>
              </a:lnSpc>
              <a:spcBef>
                <a:spcPts val="640"/>
              </a:spcBef>
              <a:spcAft>
                <a:spcPts val="0"/>
              </a:spcAft>
              <a:buClr>
                <a:schemeClr val="dk1"/>
              </a:buClr>
              <a:buSzPct val="100000"/>
              <a:buFont typeface="Arial"/>
              <a:buChar char="•"/>
            </a:pPr>
            <a:r>
              <a:rPr lang="en-US"/>
              <a:t>Fixing typos and type setting errors </a:t>
            </a:r>
          </a:p>
          <a:p>
            <a:pPr marL="742950" marR="0" lvl="1" indent="-285750" algn="l" rtl="0">
              <a:lnSpc>
                <a:spcPct val="90000"/>
              </a:lnSpc>
              <a:spcBef>
                <a:spcPts val="56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9" name="Shape 239"/>
          <p:cNvSpPr txBox="1">
            <a:spLocks noGrp="1"/>
          </p:cNvSpPr>
          <p:nvPr>
            <p:ph type="body" idx="1"/>
          </p:nvPr>
        </p:nvSpPr>
        <p:spPr>
          <a:xfrm>
            <a:off x="457200" y="274637"/>
            <a:ext cx="8213700" cy="1102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a:t>
            </a:r>
            <a:r>
              <a:rPr lang="en-US" b="1">
                <a:solidFill>
                  <a:srgbClr val="7F7F7F"/>
                </a:solidFill>
              </a:rPr>
              <a:t>21</a:t>
            </a:r>
            <a:r>
              <a:rPr lang="en-US" sz="2400" b="1" i="0" u="none" strike="noStrike" cap="none">
                <a:solidFill>
                  <a:srgbClr val="7F7F7F"/>
                </a:solidFill>
                <a:latin typeface="Calibri"/>
                <a:ea typeface="Calibri"/>
                <a:cs typeface="Calibri"/>
                <a:sym typeface="Calibri"/>
              </a:rPr>
              <a:t> </a:t>
            </a:r>
            <a:r>
              <a:rPr lang="en-US" b="1"/>
              <a:t>Denial of Inventory</a:t>
            </a:r>
          </a:p>
          <a:p>
            <a:pPr marL="0" marR="0" lvl="0" indent="-69850" algn="l" rtl="0">
              <a:lnSpc>
                <a:spcPct val="90000"/>
              </a:lnSpc>
              <a:spcBef>
                <a:spcPts val="400"/>
              </a:spcBef>
              <a:buClr>
                <a:schemeClr val="dk1"/>
              </a:buClr>
              <a:buSzPct val="55000"/>
              <a:buFont typeface="Arial"/>
              <a:buNone/>
            </a:pPr>
            <a:r>
              <a:rPr lang="en-US" sz="2000"/>
              <a:t>Deplete goods or services stock without ever completing the purchase or committing to the transaction.</a:t>
            </a:r>
          </a:p>
        </p:txBody>
      </p:sp>
      <p:sp>
        <p:nvSpPr>
          <p:cNvPr id="240" name="Shape 240"/>
          <p:cNvSpPr txBox="1"/>
          <p:nvPr/>
        </p:nvSpPr>
        <p:spPr>
          <a:xfrm>
            <a:off x="2338038" y="6207210"/>
            <a:ext cx="4348200" cy="5142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0" u="none" cap="small">
                <a:solidFill>
                  <a:schemeClr val="lt1"/>
                </a:solidFill>
                <a:latin typeface="Calibri"/>
                <a:ea typeface="Calibri"/>
                <a:cs typeface="Calibri"/>
                <a:sym typeface="Calibri"/>
              </a:rPr>
              <a:t>OAT-007 Credential Cracking</a:t>
            </a:r>
          </a:p>
        </p:txBody>
      </p:sp>
      <p:sp>
        <p:nvSpPr>
          <p:cNvPr id="241" name="Shape 241"/>
          <p:cNvSpPr txBox="1"/>
          <p:nvPr/>
        </p:nvSpPr>
        <p:spPr>
          <a:xfrm>
            <a:off x="609600" y="5187664"/>
            <a:ext cx="8213700" cy="626400"/>
          </a:xfrm>
          <a:prstGeom prst="rect">
            <a:avLst/>
          </a:prstGeom>
          <a:noFill/>
          <a:ln>
            <a:noFill/>
          </a:ln>
        </p:spPr>
        <p:txBody>
          <a:bodyPr wrap="square" lIns="91425" tIns="45700" rIns="91425" bIns="45700" anchor="t" anchorCtr="0">
            <a:noAutofit/>
          </a:bodyPr>
          <a:lstStyle/>
          <a:p>
            <a:pPr marL="0" marR="0" lvl="0" indent="-69850" algn="l" rtl="0">
              <a:spcBef>
                <a:spcPts val="0"/>
              </a:spcBef>
              <a:buClr>
                <a:schemeClr val="dk1"/>
              </a:buClr>
              <a:buFont typeface="Arial"/>
              <a:buNone/>
            </a:pPr>
            <a:r>
              <a:rPr lang="en-US">
                <a:solidFill>
                  <a:srgbClr val="7F7F7F"/>
                </a:solidFill>
                <a:latin typeface="Calibri"/>
                <a:ea typeface="Calibri"/>
                <a:cs typeface="Calibri"/>
                <a:sym typeface="Calibri"/>
              </a:rPr>
              <a:t>Other Names and Examples:</a:t>
            </a:r>
          </a:p>
          <a:p>
            <a:pPr marL="0" marR="0" lvl="0" indent="-69850" algn="l" rtl="0">
              <a:spcBef>
                <a:spcPts val="0"/>
              </a:spcBef>
              <a:buClr>
                <a:schemeClr val="dk1"/>
              </a:buClr>
              <a:buFont typeface="Arial"/>
              <a:buNone/>
            </a:pPr>
            <a:r>
              <a:rPr lang="en-US">
                <a:solidFill>
                  <a:srgbClr val="7F7F7F"/>
                </a:solidFill>
                <a:latin typeface="Calibri"/>
                <a:ea typeface="Calibri"/>
                <a:cs typeface="Calibri"/>
                <a:sym typeface="Calibri"/>
              </a:rPr>
              <a:t>Hoarding; Hold all attack; Inventory depletion; Inventory exhaustion; Stock exhaustion</a:t>
            </a:r>
          </a:p>
          <a:p>
            <a:pPr marL="0" marR="0" lvl="0" indent="-69850" algn="l" rtl="0">
              <a:spcBef>
                <a:spcPts val="0"/>
              </a:spcBef>
              <a:buClr>
                <a:schemeClr val="dk1"/>
              </a:buClr>
              <a:buFont typeface="Arial"/>
              <a:buNone/>
            </a:pPr>
            <a:endParaRPr>
              <a:solidFill>
                <a:srgbClr val="7F7F7F"/>
              </a:solidFill>
              <a:latin typeface="Calibri"/>
              <a:ea typeface="Calibri"/>
              <a:cs typeface="Calibri"/>
              <a:sym typeface="Calibri"/>
            </a:endParaRPr>
          </a:p>
          <a:p>
            <a:pPr marL="0" marR="0" lvl="0" indent="0" algn="l" rtl="0">
              <a:spcBef>
                <a:spcPts val="0"/>
              </a:spcBef>
              <a:buClr>
                <a:srgbClr val="7F7F7F"/>
              </a:buClr>
              <a:buFont typeface="Arial"/>
              <a:buNone/>
            </a:pPr>
            <a:endParaRPr>
              <a:solidFill>
                <a:srgbClr val="7F7F7F"/>
              </a:solidFill>
              <a:latin typeface="Calibri"/>
              <a:ea typeface="Calibri"/>
              <a:cs typeface="Calibri"/>
              <a:sym typeface="Calibri"/>
            </a:endParaRPr>
          </a:p>
        </p:txBody>
      </p:sp>
      <p:pic>
        <p:nvPicPr>
          <p:cNvPr id="242" name="Shape 242" descr="oat-021-diagram-draft.png"/>
          <p:cNvPicPr preferRelativeResize="0"/>
          <p:nvPr/>
        </p:nvPicPr>
        <p:blipFill>
          <a:blip r:embed="rId3">
            <a:alphaModFix/>
          </a:blip>
          <a:stretch>
            <a:fillRect/>
          </a:stretch>
        </p:blipFill>
        <p:spPr>
          <a:xfrm>
            <a:off x="2500712" y="1521762"/>
            <a:ext cx="4022874" cy="2896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a:t>Project Review</a:t>
            </a:r>
          </a:p>
          <a:p>
            <a:pPr lvl="0" rtl="0">
              <a:spcBef>
                <a:spcPts val="0"/>
              </a:spcBef>
              <a:buClr>
                <a:srgbClr val="004685"/>
              </a:buClr>
              <a:buSzPct val="25000"/>
              <a:buFont typeface="Calibri"/>
              <a:buNone/>
            </a:pPr>
            <a:r>
              <a:rPr lang="en-US" sz="2400"/>
              <a:t>(Held November, 2016)</a:t>
            </a:r>
          </a:p>
        </p:txBody>
      </p:sp>
      <p:sp>
        <p:nvSpPr>
          <p:cNvPr id="248" name="Shape 248"/>
          <p:cNvSpPr txBox="1">
            <a:spLocks noGrp="1"/>
          </p:cNvSpPr>
          <p:nvPr>
            <p:ph type="body" idx="1"/>
          </p:nvPr>
        </p:nvSpPr>
        <p:spPr>
          <a:xfrm>
            <a:off x="457200" y="1600200"/>
            <a:ext cx="8229600" cy="4128000"/>
          </a:xfrm>
          <a:prstGeom prst="rect">
            <a:avLst/>
          </a:prstGeom>
          <a:noFill/>
          <a:ln>
            <a:noFill/>
          </a:ln>
        </p:spPr>
        <p:txBody>
          <a:bodyPr wrap="square" lIns="91425" tIns="45700" rIns="91425" bIns="45700" anchor="t" anchorCtr="0">
            <a:noAutofit/>
          </a:bodyPr>
          <a:lstStyle/>
          <a:p>
            <a:pPr marL="457200" marR="0" lvl="0" indent="-406400" algn="l" rtl="0">
              <a:lnSpc>
                <a:spcPct val="90000"/>
              </a:lnSpc>
              <a:spcBef>
                <a:spcPts val="560"/>
              </a:spcBef>
              <a:buSzPct val="100000"/>
              <a:buFont typeface="Calibri"/>
            </a:pPr>
            <a:r>
              <a:rPr lang="en-US" sz="2800"/>
              <a:t>Type of Project:  </a:t>
            </a:r>
          </a:p>
          <a:p>
            <a:pPr marL="1371600" marR="0" lvl="1" indent="-406400" algn="l" rtl="0">
              <a:lnSpc>
                <a:spcPct val="90000"/>
              </a:lnSpc>
              <a:spcBef>
                <a:spcPts val="560"/>
              </a:spcBef>
              <a:buSzPct val="100000"/>
              <a:buFont typeface="Calibri"/>
            </a:pPr>
            <a:r>
              <a:rPr lang="en-US" sz="2800"/>
              <a:t>Documentation</a:t>
            </a:r>
          </a:p>
          <a:p>
            <a:pPr marL="457200" marR="0" lvl="0" indent="-406400" algn="l" rtl="0">
              <a:lnSpc>
                <a:spcPct val="90000"/>
              </a:lnSpc>
              <a:spcBef>
                <a:spcPts val="560"/>
              </a:spcBef>
              <a:buSzPct val="100000"/>
              <a:buFont typeface="Calibri"/>
            </a:pPr>
            <a:r>
              <a:rPr lang="en-US" sz="2800"/>
              <a:t>Purpose of Review:  </a:t>
            </a:r>
          </a:p>
          <a:p>
            <a:pPr marL="1371600" marR="0" lvl="1" indent="-406400" algn="l" rtl="0">
              <a:lnSpc>
                <a:spcPct val="90000"/>
              </a:lnSpc>
              <a:spcBef>
                <a:spcPts val="560"/>
              </a:spcBef>
              <a:buSzPct val="100000"/>
              <a:buFont typeface="Calibri"/>
            </a:pPr>
            <a:r>
              <a:rPr lang="en-US" sz="2800"/>
              <a:t>Incubator to Lab</a:t>
            </a:r>
          </a:p>
          <a:p>
            <a:pPr marL="457200" marR="0" lvl="0" indent="-406400" algn="l" rtl="0">
              <a:lnSpc>
                <a:spcPct val="90000"/>
              </a:lnSpc>
              <a:spcBef>
                <a:spcPts val="560"/>
              </a:spcBef>
              <a:buSzPct val="100000"/>
              <a:buFont typeface="Calibri"/>
            </a:pPr>
            <a:r>
              <a:rPr lang="en-US" sz="2800"/>
              <a:t>Overall Status:  </a:t>
            </a:r>
          </a:p>
          <a:p>
            <a:pPr marL="1371600" marR="0" lvl="1" indent="-406400" algn="l" rtl="0">
              <a:lnSpc>
                <a:spcPct val="90000"/>
              </a:lnSpc>
              <a:spcBef>
                <a:spcPts val="560"/>
              </a:spcBef>
              <a:buSzPct val="100000"/>
              <a:buFont typeface="Calibri"/>
            </a:pPr>
            <a:r>
              <a:rPr lang="en-US" sz="2800"/>
              <a:t>On Track: Project is progressing quite well.</a:t>
            </a:r>
          </a:p>
          <a:p>
            <a:pPr marL="457200" marR="0" lvl="0" indent="-406400" algn="l" rtl="0">
              <a:lnSpc>
                <a:spcPct val="90000"/>
              </a:lnSpc>
              <a:spcBef>
                <a:spcPts val="560"/>
              </a:spcBef>
              <a:buSzPct val="100000"/>
              <a:buFont typeface="Calibri"/>
            </a:pPr>
            <a:r>
              <a:rPr lang="en-US" sz="2800"/>
              <a:t>Reviewers:</a:t>
            </a:r>
          </a:p>
          <a:p>
            <a:pPr marL="1371600" marR="0" lvl="1" indent="-406400" algn="l" rtl="0">
              <a:lnSpc>
                <a:spcPct val="90000"/>
              </a:lnSpc>
              <a:spcBef>
                <a:spcPts val="560"/>
              </a:spcBef>
              <a:buSzPct val="100000"/>
            </a:pPr>
            <a:r>
              <a:rPr lang="en-US"/>
              <a:t>Matt Tesauro, Igor Andriushchenko, Gabriel </a:t>
            </a:r>
          </a:p>
          <a:p>
            <a:pPr marL="0" marR="0" lvl="0" indent="0" algn="ctr" rtl="0">
              <a:lnSpc>
                <a:spcPct val="90000"/>
              </a:lnSpc>
              <a:spcBef>
                <a:spcPts val="560"/>
              </a:spcBef>
              <a:buNone/>
            </a:pPr>
            <a:r>
              <a:rPr lang="en-US" b="1">
                <a:solidFill>
                  <a:srgbClr val="38761D"/>
                </a:solidFill>
              </a:rPr>
              <a:t>Current Status: Lab</a:t>
            </a:r>
          </a:p>
          <a:p>
            <a:pPr marL="0" marR="0" lvl="0" indent="0" algn="l" rtl="0">
              <a:lnSpc>
                <a:spcPct val="90000"/>
              </a:lnSpc>
              <a:spcBef>
                <a:spcPts val="560"/>
              </a:spcBef>
              <a:buNone/>
            </a:pP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722312" y="4406900"/>
            <a:ext cx="7772400" cy="1362000"/>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4685"/>
              </a:buClr>
              <a:buSzPct val="25000"/>
              <a:buFont typeface="Calibri"/>
              <a:buNone/>
            </a:pPr>
            <a:r>
              <a:rPr lang="en-US" sz="4000" b="1" i="0" u="none" strike="noStrike" cap="none">
                <a:solidFill>
                  <a:srgbClr val="004685"/>
                </a:solidFill>
                <a:latin typeface="Calibri"/>
                <a:ea typeface="Calibri"/>
                <a:cs typeface="Calibri"/>
                <a:sym typeface="Calibri"/>
              </a:rPr>
              <a:t>WHAT’S NEXT?</a:t>
            </a:r>
          </a:p>
        </p:txBody>
      </p:sp>
      <p:sp>
        <p:nvSpPr>
          <p:cNvPr id="254" name="Shape 254"/>
          <p:cNvSpPr txBox="1">
            <a:spLocks noGrp="1"/>
          </p:cNvSpPr>
          <p:nvPr>
            <p:ph type="body" idx="1"/>
          </p:nvPr>
        </p:nvSpPr>
        <p:spPr>
          <a:xfrm>
            <a:off x="722312" y="2906713"/>
            <a:ext cx="7772400" cy="1500300"/>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888888"/>
              </a:buClr>
              <a:buSzPct val="25000"/>
              <a:buFont typeface="Arial"/>
              <a:buNone/>
            </a:pPr>
            <a:r>
              <a:rPr lang="en-US" sz="2000" b="0" i="0" u="none" strike="noStrike" cap="none">
                <a:solidFill>
                  <a:srgbClr val="888888"/>
                </a:solidFill>
                <a:latin typeface="Calibri"/>
                <a:ea typeface="Calibri"/>
                <a:cs typeface="Calibri"/>
                <a:sym typeface="Calibri"/>
              </a:rPr>
              <a:t>OWASP Automated Threats Handbook Version 1.2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Forward Looking Statements</a:t>
            </a:r>
          </a:p>
        </p:txBody>
      </p:sp>
      <p:sp>
        <p:nvSpPr>
          <p:cNvPr id="260" name="Shape 260"/>
          <p:cNvSpPr txBox="1">
            <a:spLocks noGrp="1"/>
          </p:cNvSpPr>
          <p:nvPr>
            <p:ph type="body" idx="1"/>
          </p:nvPr>
        </p:nvSpPr>
        <p:spPr>
          <a:xfrm>
            <a:off x="457200" y="1600200"/>
            <a:ext cx="8229600" cy="4128000"/>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Version 1.2 in the works</a:t>
            </a:r>
          </a:p>
          <a:p>
            <a:pPr marL="742950" marR="0" lvl="1" indent="-285750" algn="l" rtl="0">
              <a:lnSpc>
                <a:spcPct val="9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Refinement of countermeasures </a:t>
            </a:r>
          </a:p>
          <a:p>
            <a:pPr marL="742950" marR="0" lvl="1" indent="-285750" algn="l" rtl="0">
              <a:lnSpc>
                <a:spcPct val="9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Additional OATs? </a:t>
            </a:r>
          </a:p>
          <a:p>
            <a:pPr marL="742950" marR="0" lvl="1" indent="-285750" algn="l" rtl="0">
              <a:lnSpc>
                <a:spcPct val="9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Target: </a:t>
            </a:r>
            <a:r>
              <a:rPr lang="en-US" sz="2590"/>
              <a:t>Late </a:t>
            </a:r>
            <a:r>
              <a:rPr lang="en-US" sz="2590" b="0" i="0" u="none" strike="noStrike" cap="none">
                <a:solidFill>
                  <a:schemeClr val="dk1"/>
                </a:solidFill>
                <a:latin typeface="Calibri"/>
                <a:ea typeface="Calibri"/>
                <a:cs typeface="Calibri"/>
                <a:sym typeface="Calibri"/>
              </a:rPr>
              <a:t>2017</a:t>
            </a:r>
          </a:p>
          <a:p>
            <a:pPr marL="342900" marR="0" lvl="0" indent="-342900" algn="l" rtl="0">
              <a:lnSpc>
                <a:spcPct val="9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Presentations </a:t>
            </a:r>
          </a:p>
          <a:p>
            <a:pPr marL="742950" marR="0" lvl="1" indent="-285750" algn="l" rtl="0">
              <a:lnSpc>
                <a:spcPct val="90000"/>
              </a:lnSpc>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At a conference near you?</a:t>
            </a:r>
          </a:p>
          <a:p>
            <a:pPr lvl="0" rtl="0">
              <a:lnSpc>
                <a:spcPct val="90000"/>
              </a:lnSpc>
              <a:spcBef>
                <a:spcPts val="592"/>
              </a:spcBef>
              <a:buClr>
                <a:schemeClr val="dk1"/>
              </a:buClr>
              <a:buSzPct val="98666"/>
              <a:buFont typeface="Arial"/>
              <a:buChar char="•"/>
            </a:pPr>
            <a:r>
              <a:rPr lang="en-US" sz="2960"/>
              <a:t>Lab to Flagship  </a:t>
            </a:r>
          </a:p>
          <a:p>
            <a:pPr lvl="1" rtl="0">
              <a:lnSpc>
                <a:spcPct val="90000"/>
              </a:lnSpc>
              <a:spcBef>
                <a:spcPts val="518"/>
              </a:spcBef>
              <a:buClr>
                <a:schemeClr val="dk1"/>
              </a:buClr>
              <a:buSzPct val="99615"/>
              <a:buFont typeface="Arial"/>
              <a:buChar char="–"/>
            </a:pPr>
            <a:r>
              <a:rPr lang="en-US" sz="2590"/>
              <a:t>Goal: AppSec Europe June, 2018</a:t>
            </a:r>
          </a:p>
          <a:p>
            <a:pPr marL="0" marR="0" lvl="0" indent="0" algn="l" rtl="0">
              <a:lnSpc>
                <a:spcPct val="90000"/>
              </a:lnSpc>
              <a:spcBef>
                <a:spcPts val="518"/>
              </a:spcBef>
              <a:buNone/>
            </a:pPr>
            <a:endParaRPr sz="259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a:t>Funds and Usage </a:t>
            </a:r>
          </a:p>
        </p:txBody>
      </p:sp>
      <p:sp>
        <p:nvSpPr>
          <p:cNvPr id="266" name="Shape 266"/>
          <p:cNvSpPr txBox="1">
            <a:spLocks noGrp="1"/>
          </p:cNvSpPr>
          <p:nvPr>
            <p:ph type="body" idx="1"/>
          </p:nvPr>
        </p:nvSpPr>
        <p:spPr>
          <a:xfrm>
            <a:off x="457200" y="1600200"/>
            <a:ext cx="8229600" cy="4128000"/>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98666"/>
              <a:buFont typeface="Arial"/>
              <a:buChar char="•"/>
            </a:pPr>
            <a:r>
              <a:rPr lang="en-US" sz="2960"/>
              <a:t>Corporate Sponsor</a:t>
            </a:r>
          </a:p>
          <a:p>
            <a:pPr marL="742950" marR="0" lvl="1" indent="-285750" algn="l" rtl="0">
              <a:lnSpc>
                <a:spcPct val="90000"/>
              </a:lnSpc>
              <a:spcBef>
                <a:spcPts val="518"/>
              </a:spcBef>
              <a:spcAft>
                <a:spcPts val="0"/>
              </a:spcAft>
              <a:buClr>
                <a:schemeClr val="dk1"/>
              </a:buClr>
              <a:buSzPct val="99615"/>
              <a:buFont typeface="Arial"/>
              <a:buChar char="–"/>
            </a:pPr>
            <a:r>
              <a:rPr lang="en-US" sz="2590"/>
              <a:t>Verizon</a:t>
            </a:r>
          </a:p>
          <a:p>
            <a:pPr marL="742950" marR="0" lvl="1" indent="-285750" algn="l" rtl="0">
              <a:lnSpc>
                <a:spcPct val="90000"/>
              </a:lnSpc>
              <a:spcBef>
                <a:spcPts val="518"/>
              </a:spcBef>
              <a:spcAft>
                <a:spcPts val="0"/>
              </a:spcAft>
              <a:buClr>
                <a:schemeClr val="dk1"/>
              </a:buClr>
              <a:buSzPct val="99615"/>
              <a:buFont typeface="Arial"/>
              <a:buChar char="–"/>
            </a:pPr>
            <a:r>
              <a:rPr lang="en-US" sz="2590"/>
              <a:t>Any other? </a:t>
            </a:r>
          </a:p>
          <a:p>
            <a:pPr marL="342900" marR="0" lvl="0" indent="-342900" algn="l" rtl="0">
              <a:lnSpc>
                <a:spcPct val="90000"/>
              </a:lnSpc>
              <a:spcBef>
                <a:spcPts val="592"/>
              </a:spcBef>
              <a:spcAft>
                <a:spcPts val="0"/>
              </a:spcAft>
              <a:buClr>
                <a:schemeClr val="dk1"/>
              </a:buClr>
              <a:buSzPct val="98666"/>
              <a:buFont typeface="Arial"/>
              <a:buChar char="•"/>
            </a:pPr>
            <a:r>
              <a:rPr lang="en-US" sz="2960"/>
              <a:t>Funds in the bank</a:t>
            </a:r>
          </a:p>
          <a:p>
            <a:pPr marL="742950" marR="0" lvl="1" indent="-285750" algn="l" rtl="0">
              <a:lnSpc>
                <a:spcPct val="90000"/>
              </a:lnSpc>
              <a:spcBef>
                <a:spcPts val="518"/>
              </a:spcBef>
              <a:buClr>
                <a:schemeClr val="dk1"/>
              </a:buClr>
              <a:buSzPct val="99615"/>
              <a:buFont typeface="Arial"/>
              <a:buChar char="–"/>
            </a:pPr>
            <a:r>
              <a:rPr lang="en-US" sz="2590"/>
              <a:t>$2000</a:t>
            </a:r>
          </a:p>
          <a:p>
            <a:pPr lvl="0" rtl="0">
              <a:lnSpc>
                <a:spcPct val="90000"/>
              </a:lnSpc>
              <a:spcBef>
                <a:spcPts val="592"/>
              </a:spcBef>
              <a:buClr>
                <a:schemeClr val="dk1"/>
              </a:buClr>
              <a:buSzPct val="98666"/>
              <a:buFont typeface="Arial"/>
              <a:buChar char="•"/>
            </a:pPr>
            <a:r>
              <a:rPr lang="en-US" sz="2960"/>
              <a:t>Usage</a:t>
            </a:r>
          </a:p>
          <a:p>
            <a:pPr lvl="1" rtl="0">
              <a:lnSpc>
                <a:spcPct val="90000"/>
              </a:lnSpc>
              <a:spcBef>
                <a:spcPts val="518"/>
              </a:spcBef>
              <a:buClr>
                <a:schemeClr val="dk1"/>
              </a:buClr>
              <a:buSzPct val="99615"/>
              <a:buFont typeface="Arial"/>
              <a:buChar char="–"/>
            </a:pPr>
            <a:r>
              <a:rPr lang="en-US" sz="2590"/>
              <a:t>Graphic designer</a:t>
            </a:r>
          </a:p>
          <a:p>
            <a:pPr lvl="1" rtl="0">
              <a:lnSpc>
                <a:spcPct val="90000"/>
              </a:lnSpc>
              <a:spcBef>
                <a:spcPts val="518"/>
              </a:spcBef>
              <a:buClr>
                <a:schemeClr val="dk1"/>
              </a:buClr>
              <a:buSzPct val="99615"/>
              <a:buFont typeface="Arial"/>
              <a:buChar char="–"/>
            </a:pPr>
            <a:r>
              <a:rPr lang="en-US" sz="2590"/>
              <a:t>Design tools</a:t>
            </a:r>
          </a:p>
          <a:p>
            <a:pPr lvl="1" rtl="0">
              <a:lnSpc>
                <a:spcPct val="90000"/>
              </a:lnSpc>
              <a:spcBef>
                <a:spcPts val="518"/>
              </a:spcBef>
              <a:buClr>
                <a:schemeClr val="dk1"/>
              </a:buClr>
              <a:buSzPct val="99615"/>
              <a:buFont typeface="Arial"/>
              <a:buChar char="–"/>
            </a:pPr>
            <a:r>
              <a:rPr lang="en-US" sz="2590"/>
              <a:t>Travel (if needed)</a:t>
            </a:r>
          </a:p>
          <a:p>
            <a:pPr marL="0" marR="0" lvl="0" indent="0" algn="l" rtl="0">
              <a:lnSpc>
                <a:spcPct val="90000"/>
              </a:lnSpc>
              <a:spcBef>
                <a:spcPts val="518"/>
              </a:spcBef>
              <a:buNone/>
            </a:pPr>
            <a:endParaRPr sz="259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722312" y="4406900"/>
            <a:ext cx="7772400" cy="1362075"/>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4685"/>
              </a:buClr>
              <a:buSzPct val="25000"/>
              <a:buFont typeface="Calibri"/>
              <a:buNone/>
            </a:pPr>
            <a:r>
              <a:rPr lang="en-US" sz="4000" b="1" i="0" u="none" strike="noStrike" cap="none">
                <a:solidFill>
                  <a:srgbClr val="004685"/>
                </a:solidFill>
                <a:latin typeface="Calibri"/>
                <a:ea typeface="Calibri"/>
                <a:cs typeface="Calibri"/>
                <a:sym typeface="Calibri"/>
              </a:rPr>
              <a:t>LET’S WALK THROUGH SOME EXAMPLES</a:t>
            </a:r>
          </a:p>
        </p:txBody>
      </p:sp>
      <p:sp>
        <p:nvSpPr>
          <p:cNvPr id="272" name="Shape 272"/>
          <p:cNvSpPr txBox="1">
            <a:spLocks noGrp="1"/>
          </p:cNvSpPr>
          <p:nvPr>
            <p:ph type="body" idx="1"/>
          </p:nvPr>
        </p:nvSpPr>
        <p:spPr>
          <a:xfrm>
            <a:off x="722312" y="2906713"/>
            <a:ext cx="7772400" cy="1500187"/>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888888"/>
              </a:buClr>
              <a:buSzPct val="25000"/>
              <a:buFont typeface="Arial"/>
              <a:buNone/>
            </a:pPr>
            <a:r>
              <a:rPr lang="en-US" sz="2000" b="0" i="0" u="none" strike="noStrike" cap="none">
                <a:solidFill>
                  <a:srgbClr val="888888"/>
                </a:solidFill>
                <a:latin typeface="Calibri"/>
                <a:ea typeface="Calibri"/>
                <a:cs typeface="Calibri"/>
                <a:sym typeface="Calibri"/>
              </a:rPr>
              <a:t>OWASP Automated Threats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Example 1: Account Takeover</a:t>
            </a:r>
          </a:p>
        </p:txBody>
      </p:sp>
      <p:sp>
        <p:nvSpPr>
          <p:cNvPr id="278" name="Shape 278"/>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Business problem</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attacker takes over an account of a legitimate user </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Technical threats </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OAT-007 – Credential Cracking</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OAT-008 – Credential Stuffing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5" name="Shape 285"/>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OAT-007 </a:t>
            </a:r>
            <a:r>
              <a:rPr lang="en-US" sz="2400" b="1" i="0" u="none" strike="noStrike" cap="none">
                <a:solidFill>
                  <a:schemeClr val="dk1"/>
                </a:solidFill>
                <a:latin typeface="Calibri"/>
                <a:ea typeface="Calibri"/>
                <a:cs typeface="Calibri"/>
                <a:sym typeface="Calibri"/>
              </a:rPr>
              <a:t>Credential Cracking</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Identify valid login credentials by trying different values for usernames and/or passwords.</a:t>
            </a:r>
          </a:p>
        </p:txBody>
      </p:sp>
      <p:sp>
        <p:nvSpPr>
          <p:cNvPr id="286" name="Shape 286"/>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0" u="none" cap="small">
                <a:solidFill>
                  <a:schemeClr val="lt1"/>
                </a:solidFill>
                <a:latin typeface="Calibri"/>
                <a:ea typeface="Calibri"/>
                <a:cs typeface="Calibri"/>
                <a:sym typeface="Calibri"/>
              </a:rPr>
              <a:t>OAT-007 Credential Cracking</a:t>
            </a:r>
          </a:p>
        </p:txBody>
      </p:sp>
      <p:sp>
        <p:nvSpPr>
          <p:cNvPr id="287" name="Shape 287"/>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b="0" u="none">
                <a:solidFill>
                  <a:srgbClr val="7F7F7F"/>
                </a:solidFill>
                <a:latin typeface="Calibri"/>
                <a:ea typeface="Calibri"/>
                <a:cs typeface="Calibri"/>
                <a:sym typeface="Calibri"/>
              </a:rPr>
              <a:t>AKA Brute-force attacks against sign-in; Brute forcing log-in credentials; Brute-force password cracking; Cracking login credentials; Password brute-forcing; Password cracking; Reverse brute force attack; Username cracking; Username enumeration</a:t>
            </a:r>
          </a:p>
        </p:txBody>
      </p:sp>
      <p:pic>
        <p:nvPicPr>
          <p:cNvPr id="288" name="Shape 288" descr="oat-007.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5" name="Shape 295"/>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OAT-008 </a:t>
            </a:r>
            <a:r>
              <a:rPr lang="en-US" sz="2400" b="1" i="0" u="none" strike="noStrike" cap="none">
                <a:solidFill>
                  <a:schemeClr val="dk1"/>
                </a:solidFill>
                <a:latin typeface="Calibri"/>
                <a:ea typeface="Calibri"/>
                <a:cs typeface="Calibri"/>
                <a:sym typeface="Calibri"/>
              </a:rPr>
              <a:t>Credential Stuffing</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Mass log in attempts used to verify the validity of stolen username/password pairs.</a:t>
            </a:r>
          </a:p>
        </p:txBody>
      </p:sp>
      <p:sp>
        <p:nvSpPr>
          <p:cNvPr id="296" name="Shape 296"/>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OAT-008 Credential Stuffing</a:t>
            </a:r>
          </a:p>
        </p:txBody>
      </p:sp>
      <p:sp>
        <p:nvSpPr>
          <p:cNvPr id="297" name="Shape 297"/>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Account checker attack; Account checking; Account takeover; Account takeover attack; Login Stuffing; Password list attack; Password re-use; Stolen credentials; Use of stolen credentials</a:t>
            </a:r>
          </a:p>
        </p:txBody>
      </p:sp>
      <p:pic>
        <p:nvPicPr>
          <p:cNvPr id="298" name="Shape 298" descr="oat-008.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722312" y="4406900"/>
            <a:ext cx="7772400" cy="1362075"/>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4685"/>
              </a:buClr>
              <a:buSzPct val="25000"/>
              <a:buFont typeface="Calibri"/>
              <a:buNone/>
            </a:pPr>
            <a:r>
              <a:rPr lang="en-US" sz="4000" b="1" i="0" u="none" strike="noStrike" cap="none">
                <a:solidFill>
                  <a:srgbClr val="004685"/>
                </a:solidFill>
                <a:latin typeface="Calibri"/>
                <a:ea typeface="Calibri"/>
                <a:cs typeface="Calibri"/>
                <a:sym typeface="Calibri"/>
              </a:rPr>
              <a:t>WHAT IS THIS PROJECT ABOUT?</a:t>
            </a:r>
          </a:p>
        </p:txBody>
      </p:sp>
      <p:sp>
        <p:nvSpPr>
          <p:cNvPr id="98" name="Shape 98"/>
          <p:cNvSpPr txBox="1">
            <a:spLocks noGrp="1"/>
          </p:cNvSpPr>
          <p:nvPr>
            <p:ph type="body" idx="1"/>
          </p:nvPr>
        </p:nvSpPr>
        <p:spPr>
          <a:xfrm>
            <a:off x="722312" y="2906713"/>
            <a:ext cx="7772400" cy="1500187"/>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888888"/>
              </a:buClr>
              <a:buSzPct val="25000"/>
              <a:buFont typeface="Arial"/>
              <a:buNone/>
            </a:pPr>
            <a:r>
              <a:rPr lang="en-US" sz="2000" b="0" i="0" u="none" strike="noStrike" cap="none">
                <a:solidFill>
                  <a:srgbClr val="888888"/>
                </a:solidFill>
                <a:latin typeface="Calibri"/>
                <a:ea typeface="Calibri"/>
                <a:cs typeface="Calibri"/>
                <a:sym typeface="Calibri"/>
              </a:rPr>
              <a:t>OWASP Automated Threats to Web Applications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Example 2: Credit Card Abuse</a:t>
            </a:r>
          </a:p>
        </p:txBody>
      </p:sp>
      <p:sp>
        <p:nvSpPr>
          <p:cNvPr id="304" name="Shape 304"/>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Business problem</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My credit card chargeback rate and transaction costs are high</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Technical threats </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OAT-001 – Carding</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OAT-010 – Card Cracking</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OAT-012 – Cashing Out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1" name="Shape 311"/>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5" b="1" i="0" u="none" strike="noStrike" cap="none">
                <a:solidFill>
                  <a:srgbClr val="7F7F7F"/>
                </a:solidFill>
                <a:latin typeface="Calibri"/>
                <a:ea typeface="Calibri"/>
                <a:cs typeface="Calibri"/>
                <a:sym typeface="Calibri"/>
              </a:rPr>
              <a:t>OAT-001 </a:t>
            </a:r>
            <a:r>
              <a:rPr lang="en-US" sz="2405" b="1" i="0" u="none" strike="noStrike" cap="none">
                <a:solidFill>
                  <a:schemeClr val="dk1"/>
                </a:solidFill>
                <a:latin typeface="Calibri"/>
                <a:ea typeface="Calibri"/>
                <a:cs typeface="Calibri"/>
                <a:sym typeface="Calibri"/>
              </a:rPr>
              <a:t>Carding</a:t>
            </a:r>
          </a:p>
          <a:p>
            <a:pPr marL="0" marR="0" lvl="0" indent="0" algn="l" rtl="0">
              <a:lnSpc>
                <a:spcPct val="90000"/>
              </a:lnSpc>
              <a:spcBef>
                <a:spcPts val="407"/>
              </a:spcBef>
              <a:spcAft>
                <a:spcPts val="0"/>
              </a:spcAft>
              <a:buClr>
                <a:schemeClr val="dk1"/>
              </a:buClr>
              <a:buSzPct val="25000"/>
              <a:buFont typeface="Arial"/>
              <a:buNone/>
            </a:pPr>
            <a:r>
              <a:rPr lang="en-US" sz="2035" b="0" i="0" u="none" strike="noStrike" cap="none">
                <a:solidFill>
                  <a:schemeClr val="dk1"/>
                </a:solidFill>
                <a:latin typeface="Calibri"/>
                <a:ea typeface="Calibri"/>
                <a:cs typeface="Calibri"/>
                <a:sym typeface="Calibri"/>
              </a:rPr>
              <a:t>Multiple payment authorisation attempts used to verify the validity of bulk stolen payment card data.</a:t>
            </a:r>
          </a:p>
          <a:p>
            <a:pPr marL="0" marR="0" lvl="0" indent="0" algn="l" rtl="0">
              <a:lnSpc>
                <a:spcPct val="90000"/>
              </a:lnSpc>
              <a:spcBef>
                <a:spcPts val="444"/>
              </a:spcBef>
              <a:buClr>
                <a:schemeClr val="dk1"/>
              </a:buClr>
              <a:buSzPct val="25000"/>
              <a:buFont typeface="Arial"/>
              <a:buNone/>
            </a:pPr>
            <a:endParaRPr sz="2220" b="0" i="0" u="none" strike="noStrike" cap="none">
              <a:solidFill>
                <a:schemeClr val="dk1"/>
              </a:solidFill>
              <a:latin typeface="Calibri"/>
              <a:ea typeface="Calibri"/>
              <a:cs typeface="Calibri"/>
              <a:sym typeface="Calibri"/>
            </a:endParaRPr>
          </a:p>
        </p:txBody>
      </p:sp>
      <p:sp>
        <p:nvSpPr>
          <p:cNvPr id="312" name="Shape 312"/>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OAT-001 Carding</a:t>
            </a:r>
          </a:p>
          <a:p>
            <a:pPr marL="0" marR="0" lvl="0" indent="0" algn="ctr" rtl="0">
              <a:spcBef>
                <a:spcPts val="0"/>
              </a:spcBef>
              <a:buNone/>
            </a:pPr>
            <a:endParaRPr sz="1400" cap="small">
              <a:solidFill>
                <a:schemeClr val="lt1"/>
              </a:solidFill>
              <a:latin typeface="Calibri"/>
              <a:ea typeface="Calibri"/>
              <a:cs typeface="Calibri"/>
              <a:sym typeface="Calibri"/>
            </a:endParaRPr>
          </a:p>
        </p:txBody>
      </p:sp>
      <p:sp>
        <p:nvSpPr>
          <p:cNvPr id="313" name="Shape 313"/>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F7F7F"/>
              </a:buClr>
              <a:buSzPct val="25000"/>
              <a:buFont typeface="Arial"/>
              <a:buNone/>
            </a:pPr>
            <a:r>
              <a:rPr lang="en-US" sz="1200">
                <a:solidFill>
                  <a:srgbClr val="7F7F7F"/>
                </a:solidFill>
                <a:latin typeface="Calibri"/>
                <a:ea typeface="Calibri"/>
                <a:cs typeface="Calibri"/>
                <a:sym typeface="Calibri"/>
              </a:rPr>
              <a:t>AKA Card stuffing; Credit card stuffing; Card verification</a:t>
            </a:r>
          </a:p>
          <a:p>
            <a:pPr marL="0" marR="0" lvl="0" indent="0" algn="l" rtl="0">
              <a:spcBef>
                <a:spcPts val="240"/>
              </a:spcBef>
              <a:spcAft>
                <a:spcPts val="0"/>
              </a:spcAft>
              <a:buClr>
                <a:schemeClr val="dk1"/>
              </a:buClr>
              <a:buFont typeface="Arial"/>
              <a:buNone/>
            </a:pPr>
            <a:endParaRPr sz="1200">
              <a:solidFill>
                <a:schemeClr val="dk1"/>
              </a:solidFill>
              <a:latin typeface="Calibri"/>
              <a:ea typeface="Calibri"/>
              <a:cs typeface="Calibri"/>
              <a:sym typeface="Calibri"/>
            </a:endParaRPr>
          </a:p>
          <a:p>
            <a:pPr marL="0" marR="0" lvl="0" indent="0" algn="l" rtl="0">
              <a:spcBef>
                <a:spcPts val="240"/>
              </a:spcBef>
              <a:buClr>
                <a:schemeClr val="dk1"/>
              </a:buClr>
              <a:buFont typeface="Arial"/>
              <a:buNone/>
            </a:pPr>
            <a:endParaRPr sz="1200">
              <a:solidFill>
                <a:schemeClr val="dk1"/>
              </a:solidFill>
              <a:latin typeface="Calibri"/>
              <a:ea typeface="Calibri"/>
              <a:cs typeface="Calibri"/>
              <a:sym typeface="Calibri"/>
            </a:endParaRPr>
          </a:p>
        </p:txBody>
      </p:sp>
      <p:pic>
        <p:nvPicPr>
          <p:cNvPr id="314" name="Shape 314" descr="oat-001.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1" name="Shape 321"/>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OAT-010 </a:t>
            </a:r>
            <a:r>
              <a:rPr lang="en-US" sz="2400" b="1" i="0" u="none" strike="noStrike" cap="none">
                <a:solidFill>
                  <a:schemeClr val="dk1"/>
                </a:solidFill>
                <a:latin typeface="Calibri"/>
                <a:ea typeface="Calibri"/>
                <a:cs typeface="Calibri"/>
                <a:sym typeface="Calibri"/>
              </a:rPr>
              <a:t>Card Cracking</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Identify missing start/expiry dates and security codes for stolen payment card data by trying different values.</a:t>
            </a:r>
          </a:p>
        </p:txBody>
      </p:sp>
      <p:sp>
        <p:nvSpPr>
          <p:cNvPr id="322" name="Shape 322"/>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OAT-010 Card Cracking</a:t>
            </a:r>
          </a:p>
        </p:txBody>
      </p:sp>
      <p:sp>
        <p:nvSpPr>
          <p:cNvPr id="323" name="Shape 323"/>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Brute forcing credit card information; Card brute forcing; Credit card cracking</a:t>
            </a:r>
          </a:p>
        </p:txBody>
      </p:sp>
      <p:pic>
        <p:nvPicPr>
          <p:cNvPr id="324" name="Shape 324" descr="oat-010.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1" name="Shape 331"/>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OAT-012 </a:t>
            </a:r>
            <a:r>
              <a:rPr lang="en-US" sz="2400" b="1" i="0" u="none" strike="noStrike" cap="none">
                <a:solidFill>
                  <a:schemeClr val="dk1"/>
                </a:solidFill>
                <a:latin typeface="Calibri"/>
                <a:ea typeface="Calibri"/>
                <a:cs typeface="Calibri"/>
                <a:sym typeface="Calibri"/>
              </a:rPr>
              <a:t>Cashing Out</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Buy goods or obtain cash utilising validated stolen payment card or other user account data.</a:t>
            </a:r>
          </a:p>
        </p:txBody>
      </p:sp>
      <p:sp>
        <p:nvSpPr>
          <p:cNvPr id="332" name="Shape 332"/>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OAT-012 Cashing Out</a:t>
            </a:r>
          </a:p>
        </p:txBody>
      </p:sp>
      <p:sp>
        <p:nvSpPr>
          <p:cNvPr id="333" name="Shape 333"/>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Money laundering; Online credit card fraud; Online payment card fraud; Refund fraud; Stolen identity refund fraud (SIRF)</a:t>
            </a:r>
          </a:p>
        </p:txBody>
      </p:sp>
      <p:pic>
        <p:nvPicPr>
          <p:cNvPr id="334" name="Shape 334" descr="oat-012.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3959" b="0" i="0" u="none" strike="noStrike" cap="none">
                <a:solidFill>
                  <a:srgbClr val="004685"/>
                </a:solidFill>
                <a:latin typeface="Calibri"/>
                <a:ea typeface="Calibri"/>
                <a:cs typeface="Calibri"/>
                <a:sym typeface="Calibri"/>
              </a:rPr>
              <a:t>Example 3: E-Commerce Stats Skewed</a:t>
            </a:r>
          </a:p>
        </p:txBody>
      </p:sp>
      <p:sp>
        <p:nvSpPr>
          <p:cNvPr id="340" name="Shape 340"/>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Business problem</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My e-commerce stats must be skewed – click to purchase ratio is way off compared to historic data</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Technical threats </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OAT-003 Ad Fraud</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OAT-016 Skewing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7" name="Shape 347"/>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OAT-003 </a:t>
            </a:r>
            <a:r>
              <a:rPr lang="en-US" sz="2400" b="1" i="0" u="none" strike="noStrike" cap="none">
                <a:solidFill>
                  <a:schemeClr val="dk1"/>
                </a:solidFill>
                <a:latin typeface="Calibri"/>
                <a:ea typeface="Calibri"/>
                <a:cs typeface="Calibri"/>
                <a:sym typeface="Calibri"/>
              </a:rPr>
              <a:t>Ad Fraud</a:t>
            </a:r>
          </a:p>
          <a:p>
            <a:pPr marL="0" marR="0" lvl="0" indent="0" algn="l" rtl="0">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False clicks and fraudulent display of web-placed advertisements.</a:t>
            </a:r>
          </a:p>
        </p:txBody>
      </p:sp>
      <p:sp>
        <p:nvSpPr>
          <p:cNvPr id="348" name="Shape 348"/>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OAT-003 Ad Fraud</a:t>
            </a:r>
          </a:p>
        </p:txBody>
      </p:sp>
      <p:sp>
        <p:nvSpPr>
          <p:cNvPr id="349" name="Shape 349"/>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F7F7F"/>
              </a:buClr>
              <a:buSzPct val="25000"/>
              <a:buFont typeface="Arial"/>
              <a:buNone/>
            </a:pPr>
            <a:r>
              <a:rPr lang="en-US" sz="1200">
                <a:solidFill>
                  <a:srgbClr val="7F7F7F"/>
                </a:solidFill>
                <a:latin typeface="Calibri"/>
                <a:ea typeface="Calibri"/>
                <a:cs typeface="Calibri"/>
                <a:sym typeface="Calibri"/>
              </a:rPr>
              <a:t>AKA Advert fraud; Adware traffic; Click bot; Click fraud; Hit fraud; Impression fraud; Pay per click advertising abuse; Phoney ad traffic</a:t>
            </a:r>
          </a:p>
          <a:p>
            <a:pPr marL="0" marR="0" lvl="0" indent="0" algn="l" rtl="0">
              <a:spcBef>
                <a:spcPts val="240"/>
              </a:spcBef>
              <a:buClr>
                <a:schemeClr val="dk1"/>
              </a:buClr>
              <a:buFont typeface="Arial"/>
              <a:buNone/>
            </a:pPr>
            <a:endParaRPr sz="1200">
              <a:solidFill>
                <a:schemeClr val="dk1"/>
              </a:solidFill>
              <a:latin typeface="Calibri"/>
              <a:ea typeface="Calibri"/>
              <a:cs typeface="Calibri"/>
              <a:sym typeface="Calibri"/>
            </a:endParaRPr>
          </a:p>
        </p:txBody>
      </p:sp>
      <p:pic>
        <p:nvPicPr>
          <p:cNvPr id="350" name="Shape 350" descr="oat-003.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7" name="Shape 357"/>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OAT-016 </a:t>
            </a:r>
            <a:r>
              <a:rPr lang="en-US" sz="2400" b="1" i="0" u="none" strike="noStrike" cap="none">
                <a:solidFill>
                  <a:schemeClr val="dk1"/>
                </a:solidFill>
                <a:latin typeface="Calibri"/>
                <a:ea typeface="Calibri"/>
                <a:cs typeface="Calibri"/>
                <a:sym typeface="Calibri"/>
              </a:rPr>
              <a:t>Skewing</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Repeated link clicks, page requests or form submissions intended to alter some metric.</a:t>
            </a:r>
          </a:p>
        </p:txBody>
      </p:sp>
      <p:sp>
        <p:nvSpPr>
          <p:cNvPr id="358" name="Shape 358"/>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OAT-016 Skewing</a:t>
            </a:r>
          </a:p>
        </p:txBody>
      </p:sp>
      <p:sp>
        <p:nvSpPr>
          <p:cNvPr id="359" name="Shape 359"/>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Biasing KPIs; Boosting friends, visitors, and likes; Click fraud; Election fraud; Hit count fraud; Market distortion; Metric and statistic skewing; Page impression fraud; Poll fraud; Poll skewing; Poll/voting subversion; Rating/review skewing; SEO; Stock manipulation; Survey skewing</a:t>
            </a:r>
          </a:p>
        </p:txBody>
      </p:sp>
      <p:pic>
        <p:nvPicPr>
          <p:cNvPr id="360" name="Shape 360" descr="oat-016.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Example 4: Stress on Infrastructure</a:t>
            </a:r>
          </a:p>
        </p:txBody>
      </p:sp>
      <p:sp>
        <p:nvSpPr>
          <p:cNvPr id="366" name="Shape 366"/>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Business problem</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Infrastructure experiences spikes in CPU, memory and network load, occasionally crashing JVMs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Technical threats </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OAT-015 – Denial of Service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OAT-014 – Vulnerability Scanning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3" name="Shape 373"/>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OAT-015 </a:t>
            </a:r>
            <a:r>
              <a:rPr lang="en-US" sz="2400" b="1" i="0" u="none" strike="noStrike" cap="none">
                <a:solidFill>
                  <a:schemeClr val="dk1"/>
                </a:solidFill>
                <a:latin typeface="Calibri"/>
                <a:ea typeface="Calibri"/>
                <a:cs typeface="Calibri"/>
                <a:sym typeface="Calibri"/>
              </a:rPr>
              <a:t>Denial of Service</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Target resources of the application and database servers, or individual user accounts, to achieve denial of service (DoS).</a:t>
            </a:r>
          </a:p>
        </p:txBody>
      </p:sp>
      <p:sp>
        <p:nvSpPr>
          <p:cNvPr id="374" name="Shape 374"/>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OAT-015 Denial of Service</a:t>
            </a:r>
          </a:p>
        </p:txBody>
      </p:sp>
      <p:sp>
        <p:nvSpPr>
          <p:cNvPr id="375" name="Shape 375"/>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Account lockout; App layer DDoS; Asymmetric resource consumption (amplification); Business logic DDoS; Cash overflow; Forced deadlock; Hash DoS; Inefficient code; Indexer DoS; Large files DoS; Resource depletion, locking or exhaustion; Sustained client engagement </a:t>
            </a:r>
          </a:p>
        </p:txBody>
      </p:sp>
      <p:pic>
        <p:nvPicPr>
          <p:cNvPr id="376" name="Shape 376" descr="oat-015.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3" name="Shape 383"/>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OAT-014 </a:t>
            </a:r>
            <a:r>
              <a:rPr lang="en-US" sz="2400" b="1" i="0" u="none" strike="noStrike" cap="none">
                <a:solidFill>
                  <a:schemeClr val="dk1"/>
                </a:solidFill>
                <a:latin typeface="Calibri"/>
                <a:ea typeface="Calibri"/>
                <a:cs typeface="Calibri"/>
                <a:sym typeface="Calibri"/>
              </a:rPr>
              <a:t>Vulnerability Scanning</a:t>
            </a:r>
          </a:p>
          <a:p>
            <a:pPr marL="0" marR="0" lvl="0" indent="0" algn="l" rtl="0">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Crawl and fuzz application to identify weaknesses and possible vulnerabilities.</a:t>
            </a:r>
          </a:p>
        </p:txBody>
      </p:sp>
      <p:sp>
        <p:nvSpPr>
          <p:cNvPr id="384" name="Shape 384"/>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OAT-014 Vulnerability Scanning</a:t>
            </a:r>
          </a:p>
        </p:txBody>
      </p:sp>
      <p:sp>
        <p:nvSpPr>
          <p:cNvPr id="385" name="Shape 385"/>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Active/Passive scanning; Application-specific vulnerability discovery;  Identifying vulnerable content management systems (CMS) and CMS components; Known vulnerability scanning; Malicious crawling; Vulnerability reconnaissance</a:t>
            </a:r>
          </a:p>
        </p:txBody>
      </p:sp>
      <p:pic>
        <p:nvPicPr>
          <p:cNvPr id="386" name="Shape 386" descr="oat-014.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b="0" i="0" u="none" strike="noStrike" cap="small">
                <a:solidFill>
                  <a:schemeClr val="lt1"/>
                </a:solidFill>
                <a:latin typeface="Calibri"/>
                <a:ea typeface="Calibri"/>
                <a:cs typeface="Calibri"/>
                <a:sym typeface="Calibri"/>
              </a:rPr>
              <a:t>Problem Definition</a:t>
            </a:r>
          </a:p>
          <a:p>
            <a:pPr marL="0" marR="0" lvl="0" indent="0" algn="ctr" rtl="0">
              <a:spcBef>
                <a:spcPts val="0"/>
              </a:spcBef>
              <a:buNone/>
            </a:pPr>
            <a:endParaRPr sz="1400" b="0" i="0" u="none" strike="noStrike" cap="small">
              <a:solidFill>
                <a:schemeClr val="lt1"/>
              </a:solidFill>
              <a:latin typeface="Calibri"/>
              <a:ea typeface="Calibri"/>
              <a:cs typeface="Calibri"/>
              <a:sym typeface="Calibri"/>
            </a:endParaRPr>
          </a:p>
        </p:txBody>
      </p:sp>
      <p:sp>
        <p:nvSpPr>
          <p:cNvPr id="105" name="Shape 105"/>
          <p:cNvSpPr/>
          <p:nvPr/>
        </p:nvSpPr>
        <p:spPr>
          <a:xfrm>
            <a:off x="640518" y="1236862"/>
            <a:ext cx="2274949" cy="1562374"/>
          </a:xfrm>
          <a:prstGeom prst="wedgeEllipseCallout">
            <a:avLst>
              <a:gd name="adj1" fmla="val -11893"/>
              <a:gd name="adj2" fmla="val 81686"/>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chemeClr val="dk1"/>
                </a:solidFill>
                <a:latin typeface="Calibri"/>
                <a:ea typeface="Calibri"/>
                <a:cs typeface="Calibri"/>
                <a:sym typeface="Calibri"/>
              </a:rPr>
              <a:t>All high and medium vulnerabilities eliminated, OWASP Top 10 covered, and the S-SDLC ticking along nicely</a:t>
            </a:r>
          </a:p>
        </p:txBody>
      </p:sp>
      <p:sp>
        <p:nvSpPr>
          <p:cNvPr id="106" name="Shape 106"/>
          <p:cNvSpPr/>
          <p:nvPr/>
        </p:nvSpPr>
        <p:spPr>
          <a:xfrm>
            <a:off x="5897230" y="1645468"/>
            <a:ext cx="1855302" cy="1231070"/>
          </a:xfrm>
          <a:prstGeom prst="wedgeEllipseCallout">
            <a:avLst>
              <a:gd name="adj1" fmla="val 23167"/>
              <a:gd name="adj2" fmla="val 79360"/>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chemeClr val="dk1"/>
                </a:solidFill>
                <a:latin typeface="Calibri"/>
                <a:ea typeface="Calibri"/>
                <a:cs typeface="Calibri"/>
                <a:sym typeface="Calibri"/>
              </a:rPr>
              <a:t>You need to buy our “DoesItAll” product as a service offering for that</a:t>
            </a:r>
          </a:p>
        </p:txBody>
      </p:sp>
      <p:sp>
        <p:nvSpPr>
          <p:cNvPr id="107" name="Shape 107"/>
          <p:cNvSpPr/>
          <p:nvPr/>
        </p:nvSpPr>
        <p:spPr>
          <a:xfrm>
            <a:off x="3320458" y="1921558"/>
            <a:ext cx="1822880" cy="1099741"/>
          </a:xfrm>
          <a:prstGeom prst="wedgeEllipseCallout">
            <a:avLst>
              <a:gd name="adj1" fmla="val 5709"/>
              <a:gd name="adj2" fmla="val 64023"/>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chemeClr val="dk1"/>
                </a:solidFill>
                <a:latin typeface="Calibri"/>
                <a:ea typeface="Calibri"/>
                <a:cs typeface="Calibri"/>
                <a:sym typeface="Calibri"/>
              </a:rPr>
              <a:t>Wait! My Ops team is battling against attacks all the time</a:t>
            </a:r>
          </a:p>
        </p:txBody>
      </p:sp>
      <p:sp>
        <p:nvSpPr>
          <p:cNvPr id="108" name="Shape 108"/>
          <p:cNvSpPr/>
          <p:nvPr/>
        </p:nvSpPr>
        <p:spPr>
          <a:xfrm>
            <a:off x="375487" y="5466526"/>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Information Security</a:t>
            </a:r>
          </a:p>
        </p:txBody>
      </p:sp>
      <p:sp>
        <p:nvSpPr>
          <p:cNvPr id="109" name="Shape 109"/>
          <p:cNvSpPr/>
          <p:nvPr/>
        </p:nvSpPr>
        <p:spPr>
          <a:xfrm>
            <a:off x="3640160" y="5470662"/>
            <a:ext cx="1866348" cy="24295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Operations</a:t>
            </a:r>
          </a:p>
        </p:txBody>
      </p:sp>
      <p:sp>
        <p:nvSpPr>
          <p:cNvPr id="110" name="Shape 110"/>
          <p:cNvSpPr/>
          <p:nvPr/>
        </p:nvSpPr>
        <p:spPr>
          <a:xfrm>
            <a:off x="6664029" y="5501583"/>
            <a:ext cx="1866348" cy="24295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rgbClr val="7F7F7F"/>
                </a:solidFill>
                <a:latin typeface="Calibri"/>
                <a:ea typeface="Calibri"/>
                <a:cs typeface="Calibri"/>
                <a:sym typeface="Calibri"/>
              </a:rPr>
              <a:t>Vendor Sales Rep</a:t>
            </a:r>
          </a:p>
        </p:txBody>
      </p:sp>
      <p:pic>
        <p:nvPicPr>
          <p:cNvPr id="111" name="Shape 111"/>
          <p:cNvPicPr preferRelativeResize="0"/>
          <p:nvPr/>
        </p:nvPicPr>
        <p:blipFill rotWithShape="1">
          <a:blip r:embed="rId3">
            <a:alphaModFix/>
          </a:blip>
          <a:srcRect/>
          <a:stretch/>
        </p:blipFill>
        <p:spPr>
          <a:xfrm>
            <a:off x="3921928" y="3312673"/>
            <a:ext cx="1316736" cy="2135124"/>
          </a:xfrm>
          <a:prstGeom prst="rect">
            <a:avLst/>
          </a:prstGeom>
          <a:noFill/>
          <a:ln>
            <a:noFill/>
          </a:ln>
        </p:spPr>
      </p:pic>
      <p:pic>
        <p:nvPicPr>
          <p:cNvPr id="112" name="Shape 112"/>
          <p:cNvPicPr preferRelativeResize="0"/>
          <p:nvPr/>
        </p:nvPicPr>
        <p:blipFill rotWithShape="1">
          <a:blip r:embed="rId4">
            <a:alphaModFix/>
          </a:blip>
          <a:srcRect/>
          <a:stretch/>
        </p:blipFill>
        <p:spPr>
          <a:xfrm>
            <a:off x="7003221" y="3338582"/>
            <a:ext cx="1252727" cy="2109216"/>
          </a:xfrm>
          <a:prstGeom prst="rect">
            <a:avLst/>
          </a:prstGeom>
          <a:noFill/>
          <a:ln>
            <a:noFill/>
          </a:ln>
        </p:spPr>
      </p:pic>
      <p:pic>
        <p:nvPicPr>
          <p:cNvPr id="113" name="Shape 113"/>
          <p:cNvPicPr preferRelativeResize="0"/>
          <p:nvPr/>
        </p:nvPicPr>
        <p:blipFill rotWithShape="1">
          <a:blip r:embed="rId5">
            <a:alphaModFix/>
          </a:blip>
          <a:srcRect/>
          <a:stretch/>
        </p:blipFill>
        <p:spPr>
          <a:xfrm>
            <a:off x="852005" y="3454864"/>
            <a:ext cx="1254251" cy="200253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Example 5: Goods in Wrong Hands</a:t>
            </a:r>
          </a:p>
        </p:txBody>
      </p:sp>
      <p:sp>
        <p:nvSpPr>
          <p:cNvPr id="392" name="Shape 392"/>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Business problem</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 can’t sell my goods to the customers I intend to sell to</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Technical threats </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OAT-005 – Scalping </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OAT-013 – Sniping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9" name="Shape 399"/>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OAT-005 </a:t>
            </a:r>
            <a:r>
              <a:rPr lang="en-US" sz="2400" b="1" i="0" u="none" strike="noStrike" cap="none">
                <a:solidFill>
                  <a:schemeClr val="dk1"/>
                </a:solidFill>
                <a:latin typeface="Calibri"/>
                <a:ea typeface="Calibri"/>
                <a:cs typeface="Calibri"/>
                <a:sym typeface="Calibri"/>
              </a:rPr>
              <a:t>Scalping</a:t>
            </a:r>
          </a:p>
          <a:p>
            <a:pPr marL="0" marR="0" lvl="0" indent="0" algn="l" rtl="0">
              <a:lnSpc>
                <a:spcPct val="9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Obtain limited-availability and/or preferred goods/services by unfair methods.</a:t>
            </a:r>
          </a:p>
        </p:txBody>
      </p:sp>
      <p:sp>
        <p:nvSpPr>
          <p:cNvPr id="400" name="Shape 400"/>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OAT-005 Scalping</a:t>
            </a:r>
          </a:p>
        </p:txBody>
      </p:sp>
      <p:sp>
        <p:nvSpPr>
          <p:cNvPr id="401" name="Shape 401"/>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Bulk purchase; Purchase automaton; Purchase bot; Restaurant table/hotel room reservation speed-booking; Queue jumping; Sale stampede; Ticket resale; Ticket scalping; Ticket touting</a:t>
            </a:r>
          </a:p>
        </p:txBody>
      </p:sp>
      <p:pic>
        <p:nvPicPr>
          <p:cNvPr id="402" name="Shape 402" descr="oat-005.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p:nvPr/>
        </p:nvSpPr>
        <p:spPr>
          <a:xfrm>
            <a:off x="0" y="0"/>
            <a:ext cx="9144000" cy="5940000"/>
          </a:xfrm>
          <a:prstGeom prst="rect">
            <a:avLst/>
          </a:prstGeom>
          <a:solidFill>
            <a:srgbClr val="F4F4D0"/>
          </a:solid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9" name="Shape 409"/>
          <p:cNvSpPr txBox="1">
            <a:spLocks noGrp="1"/>
          </p:cNvSpPr>
          <p:nvPr>
            <p:ph type="body" idx="1"/>
          </p:nvPr>
        </p:nvSpPr>
        <p:spPr>
          <a:xfrm>
            <a:off x="457200" y="274637"/>
            <a:ext cx="8213725" cy="110277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F7F7F"/>
              </a:buClr>
              <a:buSzPct val="25000"/>
              <a:buFont typeface="Arial"/>
              <a:buNone/>
            </a:pPr>
            <a:r>
              <a:rPr lang="en-US" sz="2400" b="1" i="0" u="none" strike="noStrike" cap="none">
                <a:solidFill>
                  <a:srgbClr val="7F7F7F"/>
                </a:solidFill>
                <a:latin typeface="Calibri"/>
                <a:ea typeface="Calibri"/>
                <a:cs typeface="Calibri"/>
                <a:sym typeface="Calibri"/>
              </a:rPr>
              <a:t>OAT-013 </a:t>
            </a:r>
            <a:r>
              <a:rPr lang="en-US" sz="2400" b="1" i="0" u="none" strike="noStrike" cap="none">
                <a:solidFill>
                  <a:schemeClr val="dk1"/>
                </a:solidFill>
                <a:latin typeface="Calibri"/>
                <a:ea typeface="Calibri"/>
                <a:cs typeface="Calibri"/>
                <a:sym typeface="Calibri"/>
              </a:rPr>
              <a:t>Sniping</a:t>
            </a:r>
          </a:p>
          <a:p>
            <a:pPr marL="0" marR="0" lvl="0" indent="0" algn="l" rtl="0">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Last minute bid or offer for goods or services.</a:t>
            </a:r>
          </a:p>
        </p:txBody>
      </p:sp>
      <p:sp>
        <p:nvSpPr>
          <p:cNvPr id="410" name="Shape 410"/>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OAT-013 Sniping</a:t>
            </a:r>
          </a:p>
        </p:txBody>
      </p:sp>
      <p:sp>
        <p:nvSpPr>
          <p:cNvPr id="411" name="Shape 411"/>
          <p:cNvSpPr txBox="1"/>
          <p:nvPr/>
        </p:nvSpPr>
        <p:spPr>
          <a:xfrm>
            <a:off x="609600" y="5187664"/>
            <a:ext cx="8213725" cy="62644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7F7F7F"/>
              </a:buClr>
              <a:buSzPct val="25000"/>
              <a:buFont typeface="Arial"/>
              <a:buNone/>
            </a:pPr>
            <a:r>
              <a:rPr lang="en-US" sz="1200">
                <a:solidFill>
                  <a:srgbClr val="7F7F7F"/>
                </a:solidFill>
                <a:latin typeface="Calibri"/>
                <a:ea typeface="Calibri"/>
                <a:cs typeface="Calibri"/>
                <a:sym typeface="Calibri"/>
              </a:rPr>
              <a:t>AKA Auction sniping; Bid sniper; Front-running; Last look; Last minute bet; Timing attack</a:t>
            </a:r>
          </a:p>
        </p:txBody>
      </p:sp>
      <p:pic>
        <p:nvPicPr>
          <p:cNvPr id="412" name="Shape 412" descr="oat-013.png"/>
          <p:cNvPicPr preferRelativeResize="0"/>
          <p:nvPr/>
        </p:nvPicPr>
        <p:blipFill rotWithShape="1">
          <a:blip r:embed="rId3">
            <a:alphaModFix/>
          </a:blip>
          <a:srcRect/>
          <a:stretch/>
        </p:blipFill>
        <p:spPr>
          <a:xfrm>
            <a:off x="1530000" y="1350000"/>
            <a:ext cx="6032499" cy="351332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722312" y="4406900"/>
            <a:ext cx="7772400" cy="1362075"/>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4685"/>
              </a:buClr>
              <a:buSzPct val="25000"/>
              <a:buFont typeface="Calibri"/>
              <a:buNone/>
            </a:pPr>
            <a:r>
              <a:rPr lang="en-US" sz="4000" b="1" i="0" u="none" strike="noStrike" cap="none">
                <a:solidFill>
                  <a:srgbClr val="004685"/>
                </a:solidFill>
                <a:latin typeface="Calibri"/>
                <a:ea typeface="Calibri"/>
                <a:cs typeface="Calibri"/>
                <a:sym typeface="Calibri"/>
              </a:rPr>
              <a:t>COUNTERMEASURES</a:t>
            </a:r>
          </a:p>
        </p:txBody>
      </p:sp>
      <p:sp>
        <p:nvSpPr>
          <p:cNvPr id="418" name="Shape 418"/>
          <p:cNvSpPr txBox="1">
            <a:spLocks noGrp="1"/>
          </p:cNvSpPr>
          <p:nvPr>
            <p:ph type="body" idx="1"/>
          </p:nvPr>
        </p:nvSpPr>
        <p:spPr>
          <a:xfrm>
            <a:off x="722312" y="2906713"/>
            <a:ext cx="7772400" cy="1500187"/>
          </a:xfrm>
          <a:prstGeom prst="rect">
            <a:avLst/>
          </a:prstGeom>
          <a:noFill/>
          <a:ln>
            <a:noFill/>
          </a:ln>
        </p:spPr>
        <p:txBody>
          <a:bodyPr wrap="square" lIns="91425" tIns="45700" rIns="91425" bIns="45700" anchor="b" anchorCtr="0">
            <a:noAutofit/>
          </a:bodyPr>
          <a:lstStyle/>
          <a:p>
            <a:pPr marL="0" marR="0" lvl="0" indent="0" algn="l" rtl="0">
              <a:spcBef>
                <a:spcPts val="0"/>
              </a:spcBef>
              <a:buClr>
                <a:srgbClr val="888888"/>
              </a:buClr>
              <a:buSzPct val="25000"/>
              <a:buFont typeface="Arial"/>
              <a:buNone/>
            </a:pPr>
            <a:r>
              <a:rPr lang="en-US" sz="2000" b="0" i="0" u="none" strike="noStrike" cap="none">
                <a:solidFill>
                  <a:srgbClr val="888888"/>
                </a:solidFill>
                <a:latin typeface="Calibri"/>
                <a:ea typeface="Calibri"/>
                <a:cs typeface="Calibri"/>
                <a:sym typeface="Calibri"/>
              </a:rPr>
              <a:t>New in Version 1.1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aphicFrame>
        <p:nvGraphicFramePr>
          <p:cNvPr id="424" name="Shape 424"/>
          <p:cNvGraphicFramePr/>
          <p:nvPr/>
        </p:nvGraphicFramePr>
        <p:xfrm>
          <a:off x="457200" y="1977151"/>
          <a:ext cx="3000000" cy="3000000"/>
        </p:xfrm>
        <a:graphic>
          <a:graphicData uri="http://schemas.openxmlformats.org/drawingml/2006/table">
            <a:tbl>
              <a:tblPr firstRow="1" bandRow="1">
                <a:noFill/>
                <a:tableStyleId>{EC98B14A-93B2-4542-8369-9F9E22E90A79}</a:tableStyleId>
              </a:tblPr>
              <a:tblGrid>
                <a:gridCol w="4077050"/>
                <a:gridCol w="4077050"/>
              </a:tblGrid>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b="0">
                          <a:solidFill>
                            <a:schemeClr val="dk1"/>
                          </a:solidFill>
                          <a:latin typeface="Calibri"/>
                          <a:ea typeface="Calibri"/>
                          <a:cs typeface="Calibri"/>
                          <a:sym typeface="Calibri"/>
                        </a:rPr>
                        <a:t>Value</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b="0">
                          <a:solidFill>
                            <a:schemeClr val="dk1"/>
                          </a:solidFill>
                          <a:latin typeface="Calibri"/>
                          <a:ea typeface="Calibri"/>
                          <a:cs typeface="Calibri"/>
                          <a:sym typeface="Calibri"/>
                        </a:rPr>
                        <a:t>Authentication</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b="0">
                          <a:solidFill>
                            <a:schemeClr val="dk1"/>
                          </a:solidFill>
                          <a:latin typeface="Calibri"/>
                          <a:ea typeface="Calibri"/>
                          <a:cs typeface="Calibri"/>
                          <a:sym typeface="Calibri"/>
                        </a:rPr>
                        <a:t>Requirements</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Rate</a:t>
                      </a:r>
                    </a:p>
                  </a:txBody>
                  <a:tcPr marL="91450" marR="91450" marT="45725" marB="45725"/>
                </a:tc>
              </a:tr>
              <a:tr h="453000">
                <a:tc>
                  <a:txBody>
                    <a:bodyPr/>
                    <a:lstStyle/>
                    <a:p>
                      <a:pPr marL="0" marR="0" lvl="0" indent="0" algn="l" rtl="0">
                        <a:spcBef>
                          <a:spcPts val="0"/>
                        </a:spcBef>
                        <a:buSzPct val="25000"/>
                        <a:buNone/>
                      </a:pPr>
                      <a:r>
                        <a:rPr lang="en-US" sz="1800" b="0">
                          <a:solidFill>
                            <a:schemeClr val="dk1"/>
                          </a:solidFill>
                          <a:latin typeface="Calibri"/>
                          <a:ea typeface="Calibri"/>
                          <a:cs typeface="Calibri"/>
                          <a:sym typeface="Calibri"/>
                        </a:rPr>
                        <a:t>Testing</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Monitoring</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b="0">
                          <a:solidFill>
                            <a:schemeClr val="dk1"/>
                          </a:solidFill>
                          <a:latin typeface="Calibri"/>
                          <a:ea typeface="Calibri"/>
                          <a:cs typeface="Calibri"/>
                          <a:sym typeface="Calibri"/>
                        </a:rPr>
                        <a:t>Capacity</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Instrumentation </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Obfuscation</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Contract</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Fingerprinting</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Response</a:t>
                      </a:r>
                    </a:p>
                  </a:txBody>
                  <a:tcPr marL="91450" marR="91450" marT="45725" marB="45725"/>
                </a:tc>
              </a:tr>
              <a:tr h="453000">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Reputation</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solidFill>
                            <a:schemeClr val="dk1"/>
                          </a:solidFill>
                          <a:latin typeface="Calibri"/>
                          <a:ea typeface="Calibri"/>
                          <a:cs typeface="Calibri"/>
                          <a:sym typeface="Calibri"/>
                        </a:rPr>
                        <a:t>Sharing</a:t>
                      </a:r>
                    </a:p>
                  </a:txBody>
                  <a:tcPr marL="91450" marR="91450" marT="45725" marB="45725"/>
                </a:tc>
              </a:tr>
            </a:tbl>
          </a:graphicData>
        </a:graphic>
      </p:graphicFrame>
      <p:sp>
        <p:nvSpPr>
          <p:cNvPr id="425" name="Shape 42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14 Countermeasure Classes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Countermeasures in SDLC Phases</a:t>
            </a:r>
          </a:p>
        </p:txBody>
      </p:sp>
      <p:sp>
        <p:nvSpPr>
          <p:cNvPr id="431" name="Shape 431"/>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SDLC Phases</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Builder</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Defender</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Builder</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Ability (willing and able) to make changes to the source code</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Defender</a:t>
            </a:r>
          </a:p>
          <a:p>
            <a:pPr marL="742950" marR="0" lvl="1" indent="-285750" algn="l" rtl="0">
              <a:lnSpc>
                <a:spcPct val="90000"/>
              </a:lnSpc>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Must work around the existing system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Countermeasures Types</a:t>
            </a:r>
          </a:p>
        </p:txBody>
      </p:sp>
      <p:sp>
        <p:nvSpPr>
          <p:cNvPr id="437" name="Shape 437"/>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740"/>
              <a:buFont typeface="Arial"/>
              <a:buChar char="•"/>
            </a:pPr>
            <a:r>
              <a:rPr lang="en-US" sz="2720" b="0" i="0" u="none" strike="noStrike" cap="none">
                <a:solidFill>
                  <a:schemeClr val="dk1"/>
                </a:solidFill>
                <a:latin typeface="Calibri"/>
                <a:ea typeface="Calibri"/>
                <a:cs typeface="Calibri"/>
                <a:sym typeface="Calibri"/>
              </a:rPr>
              <a:t>Prevent</a:t>
            </a:r>
          </a:p>
          <a:p>
            <a:pPr marL="742950" marR="0" lvl="1" indent="-285750" algn="l" rtl="0">
              <a:lnSpc>
                <a:spcPct val="9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Not allow the threat to have a negative effect</a:t>
            </a:r>
          </a:p>
          <a:p>
            <a:pPr marL="742950" marR="0" lvl="1" indent="-285750" algn="l" rtl="0">
              <a:lnSpc>
                <a:spcPct val="9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Usually for Builders (but also for business, e.g., contracts) </a:t>
            </a:r>
          </a:p>
          <a:p>
            <a:pPr marL="342900" marR="0" lvl="0" indent="-342900" algn="l" rtl="0">
              <a:lnSpc>
                <a:spcPct val="90000"/>
              </a:lnSpc>
              <a:spcBef>
                <a:spcPts val="544"/>
              </a:spcBef>
              <a:spcAft>
                <a:spcPts val="0"/>
              </a:spcAft>
              <a:buClr>
                <a:schemeClr val="dk1"/>
              </a:buClr>
              <a:buSzPct val="100740"/>
              <a:buFont typeface="Arial"/>
              <a:buChar char="•"/>
            </a:pPr>
            <a:r>
              <a:rPr lang="en-US" sz="2720" b="0" i="0" u="none" strike="noStrike" cap="none">
                <a:solidFill>
                  <a:schemeClr val="dk1"/>
                </a:solidFill>
                <a:latin typeface="Calibri"/>
                <a:ea typeface="Calibri"/>
                <a:cs typeface="Calibri"/>
                <a:sym typeface="Calibri"/>
              </a:rPr>
              <a:t>Detect</a:t>
            </a:r>
          </a:p>
          <a:p>
            <a:pPr marL="742950" marR="0" lvl="1" indent="-285750" algn="l" rtl="0">
              <a:lnSpc>
                <a:spcPct val="9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Identify the threat is in action</a:t>
            </a:r>
          </a:p>
          <a:p>
            <a:pPr marL="742950" marR="0" lvl="1" indent="-285750" algn="l" rtl="0">
              <a:lnSpc>
                <a:spcPct val="9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Prevent threat from reaching the system or limit the negative effect</a:t>
            </a:r>
          </a:p>
          <a:p>
            <a:pPr marL="342900" marR="0" lvl="0" indent="-342900" algn="l" rtl="0">
              <a:lnSpc>
                <a:spcPct val="90000"/>
              </a:lnSpc>
              <a:spcBef>
                <a:spcPts val="544"/>
              </a:spcBef>
              <a:spcAft>
                <a:spcPts val="0"/>
              </a:spcAft>
              <a:buClr>
                <a:schemeClr val="dk1"/>
              </a:buClr>
              <a:buSzPct val="100740"/>
              <a:buFont typeface="Arial"/>
              <a:buChar char="•"/>
            </a:pPr>
            <a:r>
              <a:rPr lang="en-US" sz="2720" b="0" i="0" u="none" strike="noStrike" cap="none">
                <a:solidFill>
                  <a:schemeClr val="dk1"/>
                </a:solidFill>
                <a:latin typeface="Calibri"/>
                <a:ea typeface="Calibri"/>
                <a:cs typeface="Calibri"/>
                <a:sym typeface="Calibri"/>
              </a:rPr>
              <a:t>Recover</a:t>
            </a:r>
          </a:p>
          <a:p>
            <a:pPr marL="742950" marR="0" lvl="1" indent="-285750" algn="l" rtl="0">
              <a:lnSpc>
                <a:spcPct val="90000"/>
              </a:lnSpc>
              <a:spcBef>
                <a:spcPts val="476"/>
              </a:spcBef>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Focuses on limiting loss after threat has reached the system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Rate</a:t>
            </a:r>
          </a:p>
        </p:txBody>
      </p:sp>
      <p:sp>
        <p:nvSpPr>
          <p:cNvPr id="443" name="Shape 443"/>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Set upper and/or lower and/or trend thresholds, and limit number and/or rate of usage per user, per group of users, per IP address/range, per device id/fingerprint, etc. Also limitation of </a:t>
            </a:r>
            <a:r>
              <a:rPr lang="en-US" sz="3200" b="1" i="0" u="none" strike="noStrike" cap="none">
                <a:solidFill>
                  <a:schemeClr val="dk1"/>
                </a:solidFill>
                <a:latin typeface="Calibri"/>
                <a:ea typeface="Calibri"/>
                <a:cs typeface="Calibri"/>
                <a:sym typeface="Calibri"/>
              </a:rPr>
              <a:t>value </a:t>
            </a:r>
            <a:r>
              <a:rPr lang="en-US" sz="3200" b="0" i="0" u="none" strike="noStrike" cap="none">
                <a:solidFill>
                  <a:schemeClr val="dk1"/>
                </a:solidFill>
                <a:latin typeface="Calibri"/>
                <a:ea typeface="Calibri"/>
                <a:cs typeface="Calibri"/>
                <a:sym typeface="Calibri"/>
              </a:rPr>
              <a:t>per event/transaction. Also includes use of queuing systems, user-prioritization functionality, and randomization of asset allocation.</a:t>
            </a: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Rate</a:t>
            </a:r>
          </a:p>
        </p:txBody>
      </p:sp>
      <p:sp>
        <p:nvSpPr>
          <p:cNvPr id="449" name="Shape 449"/>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SDLC phases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Builder, Defender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Countermeasure type</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Prevent, Detect, </a:t>
            </a:r>
            <a:r>
              <a:rPr lang="en-US" sz="2800" b="0" i="0" u="none" strike="sngStrike" cap="none">
                <a:solidFill>
                  <a:schemeClr val="dk1"/>
                </a:solidFill>
                <a:latin typeface="Calibri"/>
                <a:ea typeface="Calibri"/>
                <a:cs typeface="Calibri"/>
                <a:sym typeface="Calibri"/>
              </a:rPr>
              <a:t>Recover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Applicability </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All OATs except  Ad Fraud and Fingerprinting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Fingerprinting</a:t>
            </a:r>
          </a:p>
        </p:txBody>
      </p:sp>
      <p:sp>
        <p:nvSpPr>
          <p:cNvPr id="455" name="Shape 455"/>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Consider identifying and restricting automated usage by automation identification techniques. Utilize user agent string, and/or HTTP request format (e.g. header ordering), and/or HTTP header anomalies (e.g. HTTP protocol, header inconsistencies), and/or device fingerprint content to determine whether a user is likely to be a human or not.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descr="Screen Shot 2016-10-30 at 9.05.14 PM.png"/>
          <p:cNvPicPr preferRelativeResize="0">
            <a:picLocks noGrp="1"/>
          </p:cNvPicPr>
          <p:nvPr>
            <p:ph type="body" idx="1"/>
          </p:nvPr>
        </p:nvPicPr>
        <p:blipFill rotWithShape="1">
          <a:blip r:embed="rId3">
            <a:alphaModFix/>
          </a:blip>
          <a:srcRect t="-67227" b="-67227"/>
          <a:stretch/>
        </p:blipFill>
        <p:spPr>
          <a:xfrm>
            <a:off x="457200" y="274637"/>
            <a:ext cx="8213725" cy="5453591"/>
          </a:xfrm>
          <a:prstGeom prst="rect">
            <a:avLst/>
          </a:prstGeom>
          <a:noFill/>
          <a:ln>
            <a:noFill/>
          </a:ln>
        </p:spPr>
      </p:pic>
      <p:sp>
        <p:nvSpPr>
          <p:cNvPr id="119" name="Shape 119"/>
          <p:cNvSpPr/>
          <p:nvPr/>
        </p:nvSpPr>
        <p:spPr>
          <a:xfrm>
            <a:off x="540979" y="4871403"/>
            <a:ext cx="8129945" cy="338554"/>
          </a:xfrm>
          <a:prstGeom prst="rect">
            <a:avLst/>
          </a:prstGeom>
          <a:noFill/>
          <a:ln>
            <a:noFill/>
          </a:ln>
        </p:spPr>
        <p:txBody>
          <a:bodyPr wrap="square" lIns="91425" tIns="45700" rIns="91425" bIns="45700" anchor="t" anchorCtr="0">
            <a:noAutofit/>
          </a:bodyPr>
          <a:lstStyle/>
          <a:p>
            <a:pPr marL="457200" marR="0" lvl="1" indent="0" algn="ctr" rtl="0">
              <a:spcBef>
                <a:spcPts val="0"/>
              </a:spcBef>
              <a:spcAft>
                <a:spcPts val="0"/>
              </a:spcAft>
              <a:buSzPct val="25000"/>
              <a:buNone/>
            </a:pPr>
            <a:r>
              <a:rPr lang="en-US" sz="1600" b="1" i="0" u="none" strike="noStrike" cap="none">
                <a:solidFill>
                  <a:srgbClr val="366092"/>
                </a:solidFill>
                <a:latin typeface="Calibri"/>
                <a:ea typeface="Calibri"/>
                <a:cs typeface="Calibri"/>
                <a:sym typeface="Calibri"/>
              </a:rPr>
              <a:t>https://www.owasp.org/index.php/OWASP_Automated_Threats_to_Web_Applications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Fingerprinting</a:t>
            </a:r>
          </a:p>
        </p:txBody>
      </p:sp>
      <p:sp>
        <p:nvSpPr>
          <p:cNvPr id="461" name="Shape 461"/>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SDLC phases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Builder, Defender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Countermeasure type</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Prevent, Detect, </a:t>
            </a:r>
            <a:r>
              <a:rPr lang="en-US" sz="2800" b="0" i="0" u="none" strike="sngStrike" cap="none">
                <a:solidFill>
                  <a:schemeClr val="dk1"/>
                </a:solidFill>
                <a:latin typeface="Calibri"/>
                <a:ea typeface="Calibri"/>
                <a:cs typeface="Calibri"/>
                <a:sym typeface="Calibri"/>
              </a:rPr>
              <a:t>Recover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Applicability </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All OATs, including Fingerprinting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Capacity</a:t>
            </a:r>
          </a:p>
        </p:txBody>
      </p:sp>
      <p:sp>
        <p:nvSpPr>
          <p:cNvPr id="467" name="Shape 467"/>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Build adequate capacity so that any permitted and possible unwanted automated usage do not affect normal usage/performance.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Capacity</a:t>
            </a:r>
          </a:p>
        </p:txBody>
      </p:sp>
      <p:sp>
        <p:nvSpPr>
          <p:cNvPr id="473" name="Shape 473"/>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SDLC phases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Builder, Defender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Countermeasure type</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Prevent, </a:t>
            </a:r>
            <a:r>
              <a:rPr lang="en-US" sz="2800" b="0" i="0" u="none" strike="sngStrike" cap="none">
                <a:solidFill>
                  <a:schemeClr val="dk1"/>
                </a:solidFill>
                <a:latin typeface="Calibri"/>
                <a:ea typeface="Calibri"/>
                <a:cs typeface="Calibri"/>
                <a:sym typeface="Calibri"/>
              </a:rPr>
              <a:t>Detect</a:t>
            </a:r>
            <a:r>
              <a:rPr lang="en-US" sz="2800" b="0" i="0" u="none" strike="noStrike" cap="none">
                <a:solidFill>
                  <a:schemeClr val="dk1"/>
                </a:solidFill>
                <a:latin typeface="Calibri"/>
                <a:ea typeface="Calibri"/>
                <a:cs typeface="Calibri"/>
                <a:sym typeface="Calibri"/>
              </a:rPr>
              <a:t>, Recover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Applicability </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Denial of Service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Contract</a:t>
            </a:r>
          </a:p>
        </p:txBody>
      </p:sp>
      <p:sp>
        <p:nvSpPr>
          <p:cNvPr id="479" name="Shape 479"/>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Require users not to undertake automated attacks against the application through terms &amp; conditions, contracts, and guidance. Understand contractual restrictions imposed by other parties on the application (e.g. service level agreements, financial credit).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Contract</a:t>
            </a:r>
          </a:p>
        </p:txBody>
      </p:sp>
      <p:sp>
        <p:nvSpPr>
          <p:cNvPr id="485" name="Shape 485"/>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SDLC phases</a:t>
            </a:r>
          </a:p>
          <a:p>
            <a:pPr marL="742950" marR="0" lvl="1" indent="-285750" algn="l" rtl="0">
              <a:spcBef>
                <a:spcPts val="560"/>
              </a:spcBef>
              <a:spcAft>
                <a:spcPts val="0"/>
              </a:spcAft>
              <a:buClr>
                <a:schemeClr val="dk1"/>
              </a:buClr>
              <a:buSzPct val="100000"/>
              <a:buFont typeface="Arial"/>
              <a:buChar char="–"/>
            </a:pPr>
            <a:r>
              <a:rPr lang="en-US" sz="2800" b="0" i="0" u="none" strike="sngStrike" cap="none">
                <a:solidFill>
                  <a:schemeClr val="dk1"/>
                </a:solidFill>
                <a:latin typeface="Calibri"/>
                <a:ea typeface="Calibri"/>
                <a:cs typeface="Calibri"/>
                <a:sym typeface="Calibri"/>
              </a:rPr>
              <a:t>Builder</a:t>
            </a:r>
            <a:r>
              <a:rPr lang="en-US" sz="2800" b="0" i="0" u="none" strike="noStrike" cap="none">
                <a:solidFill>
                  <a:schemeClr val="dk1"/>
                </a:solidFill>
                <a:latin typeface="Calibri"/>
                <a:ea typeface="Calibri"/>
                <a:cs typeface="Calibri"/>
                <a:sym typeface="Calibri"/>
              </a:rPr>
              <a:t>, Defender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Countermeasure type</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Prevent, </a:t>
            </a:r>
            <a:r>
              <a:rPr lang="en-US" sz="2800" b="0" i="0" u="none" strike="sngStrike" cap="none">
                <a:solidFill>
                  <a:schemeClr val="dk1"/>
                </a:solidFill>
                <a:latin typeface="Calibri"/>
                <a:ea typeface="Calibri"/>
                <a:cs typeface="Calibri"/>
                <a:sym typeface="Calibri"/>
              </a:rPr>
              <a:t>Detect</a:t>
            </a:r>
            <a:r>
              <a:rPr lang="en-US" sz="2800" b="0" i="0" u="none" strike="noStrike" cap="none">
                <a:solidFill>
                  <a:schemeClr val="dk1"/>
                </a:solidFill>
                <a:latin typeface="Calibri"/>
                <a:ea typeface="Calibri"/>
                <a:cs typeface="Calibri"/>
                <a:sym typeface="Calibri"/>
              </a:rPr>
              <a:t>, </a:t>
            </a:r>
            <a:r>
              <a:rPr lang="en-US" sz="2800" b="0" i="0" u="none" strike="sngStrike" cap="none">
                <a:solidFill>
                  <a:schemeClr val="dk1"/>
                </a:solidFill>
                <a:latin typeface="Calibri"/>
                <a:ea typeface="Calibri"/>
                <a:cs typeface="Calibri"/>
                <a:sym typeface="Calibri"/>
              </a:rPr>
              <a:t>Recover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Applicability </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Most OATs except Fingerprinting, Footprinting, and Cashing out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Sharing</a:t>
            </a:r>
          </a:p>
        </p:txBody>
      </p:sp>
      <p:sp>
        <p:nvSpPr>
          <p:cNvPr id="491" name="Shape 491"/>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Share information about automated attacks with others in same sector, with trade organizations, OWASP community, and with national CERTs.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Countermeasure: Sharing</a:t>
            </a:r>
          </a:p>
        </p:txBody>
      </p:sp>
      <p:sp>
        <p:nvSpPr>
          <p:cNvPr id="497" name="Shape 497"/>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SDLC phases</a:t>
            </a:r>
          </a:p>
          <a:p>
            <a:pPr marL="742950" marR="0" lvl="1" indent="-285750" algn="l" rtl="0">
              <a:spcBef>
                <a:spcPts val="560"/>
              </a:spcBef>
              <a:spcAft>
                <a:spcPts val="0"/>
              </a:spcAft>
              <a:buClr>
                <a:schemeClr val="dk1"/>
              </a:buClr>
              <a:buSzPct val="100000"/>
              <a:buFont typeface="Arial"/>
              <a:buChar char="–"/>
            </a:pPr>
            <a:r>
              <a:rPr lang="en-US" sz="2800" b="0" i="0" u="none" strike="sngStrike" cap="none">
                <a:solidFill>
                  <a:schemeClr val="dk1"/>
                </a:solidFill>
                <a:latin typeface="Calibri"/>
                <a:ea typeface="Calibri"/>
                <a:cs typeface="Calibri"/>
                <a:sym typeface="Calibri"/>
              </a:rPr>
              <a:t>Builder</a:t>
            </a:r>
            <a:r>
              <a:rPr lang="en-US" sz="2800" b="0" i="0" u="none" strike="noStrike" cap="none">
                <a:solidFill>
                  <a:schemeClr val="dk1"/>
                </a:solidFill>
                <a:latin typeface="Calibri"/>
                <a:ea typeface="Calibri"/>
                <a:cs typeface="Calibri"/>
                <a:sym typeface="Calibri"/>
              </a:rPr>
              <a:t>, Defender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Countermeasure type</a:t>
            </a:r>
          </a:p>
          <a:p>
            <a:pPr marL="742950" marR="0" lvl="1" indent="-285750" algn="l" rtl="0">
              <a:spcBef>
                <a:spcPts val="560"/>
              </a:spcBef>
              <a:spcAft>
                <a:spcPts val="0"/>
              </a:spcAft>
              <a:buClr>
                <a:schemeClr val="dk1"/>
              </a:buClr>
              <a:buSzPct val="100000"/>
              <a:buFont typeface="Arial"/>
              <a:buChar char="–"/>
            </a:pPr>
            <a:r>
              <a:rPr lang="en-US" sz="2800" b="0" i="0" u="none" strike="sngStrike" cap="none">
                <a:solidFill>
                  <a:schemeClr val="dk1"/>
                </a:solidFill>
                <a:latin typeface="Calibri"/>
                <a:ea typeface="Calibri"/>
                <a:cs typeface="Calibri"/>
                <a:sym typeface="Calibri"/>
              </a:rPr>
              <a:t>Prevent</a:t>
            </a:r>
            <a:r>
              <a:rPr lang="en-US" sz="2800" b="0" i="0" u="none" strike="noStrike" cap="none">
                <a:solidFill>
                  <a:schemeClr val="dk1"/>
                </a:solidFill>
                <a:latin typeface="Calibri"/>
                <a:ea typeface="Calibri"/>
                <a:cs typeface="Calibri"/>
                <a:sym typeface="Calibri"/>
              </a:rPr>
              <a:t>, Detect, </a:t>
            </a:r>
            <a:r>
              <a:rPr lang="en-US" sz="2800" b="0" i="0" u="none" strike="sngStrike" cap="none">
                <a:solidFill>
                  <a:schemeClr val="dk1"/>
                </a:solidFill>
                <a:latin typeface="Calibri"/>
                <a:ea typeface="Calibri"/>
                <a:cs typeface="Calibri"/>
                <a:sym typeface="Calibri"/>
              </a:rPr>
              <a:t>Recover</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Applicability </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All OATs!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Problem Definition Revisited</a:t>
            </a:r>
          </a:p>
          <a:p>
            <a:pPr marL="0" marR="0" lvl="0" indent="0" algn="ctr" rtl="0">
              <a:spcBef>
                <a:spcPts val="0"/>
              </a:spcBef>
              <a:buNone/>
            </a:pPr>
            <a:endParaRPr sz="1400" cap="small">
              <a:solidFill>
                <a:schemeClr val="lt1"/>
              </a:solidFill>
              <a:latin typeface="Calibri"/>
              <a:ea typeface="Calibri"/>
              <a:cs typeface="Calibri"/>
              <a:sym typeface="Calibri"/>
            </a:endParaRPr>
          </a:p>
        </p:txBody>
      </p:sp>
      <p:sp>
        <p:nvSpPr>
          <p:cNvPr id="504" name="Shape 504"/>
          <p:cNvSpPr/>
          <p:nvPr/>
        </p:nvSpPr>
        <p:spPr>
          <a:xfrm>
            <a:off x="1045396" y="1297342"/>
            <a:ext cx="2172470" cy="1562374"/>
          </a:xfrm>
          <a:prstGeom prst="wedgeEllipseCallout">
            <a:avLst>
              <a:gd name="adj1" fmla="val -11893"/>
              <a:gd name="adj2" fmla="val 81686"/>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a:solidFill>
                  <a:schemeClr val="dk1"/>
                </a:solidFill>
                <a:latin typeface="Calibri"/>
                <a:ea typeface="Calibri"/>
                <a:cs typeface="Calibri"/>
                <a:sym typeface="Calibri"/>
              </a:rPr>
              <a:t>We are seeing a growth in </a:t>
            </a:r>
            <a:r>
              <a:rPr lang="en-US" sz="1200" b="1">
                <a:solidFill>
                  <a:schemeClr val="dk1"/>
                </a:solidFill>
                <a:latin typeface="Calibri"/>
                <a:ea typeface="Calibri"/>
                <a:cs typeface="Calibri"/>
                <a:sym typeface="Calibri"/>
              </a:rPr>
              <a:t>OAT-020 Account Aggregation</a:t>
            </a:r>
            <a:r>
              <a:rPr lang="en-US" sz="1200">
                <a:solidFill>
                  <a:schemeClr val="dk1"/>
                </a:solidFill>
                <a:latin typeface="Calibri"/>
                <a:ea typeface="Calibri"/>
                <a:cs typeface="Calibri"/>
                <a:sym typeface="Calibri"/>
              </a:rPr>
              <a:t>, as defined in the </a:t>
            </a:r>
            <a:r>
              <a:rPr lang="en-US" sz="1200" b="1">
                <a:solidFill>
                  <a:schemeClr val="dk1"/>
                </a:solidFill>
                <a:latin typeface="Calibri"/>
                <a:ea typeface="Calibri"/>
                <a:cs typeface="Calibri"/>
                <a:sym typeface="Calibri"/>
              </a:rPr>
              <a:t>OWASP Automated Threat Handbook</a:t>
            </a:r>
          </a:p>
        </p:txBody>
      </p:sp>
      <p:sp>
        <p:nvSpPr>
          <p:cNvPr id="505" name="Shape 505"/>
          <p:cNvSpPr/>
          <p:nvPr/>
        </p:nvSpPr>
        <p:spPr>
          <a:xfrm>
            <a:off x="6182350" y="1645468"/>
            <a:ext cx="2025337" cy="1231070"/>
          </a:xfrm>
          <a:prstGeom prst="wedgeEllipseCallout">
            <a:avLst>
              <a:gd name="adj1" fmla="val 23167"/>
              <a:gd name="adj2" fmla="val 79360"/>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a:solidFill>
                  <a:schemeClr val="dk1"/>
                </a:solidFill>
                <a:latin typeface="Calibri"/>
                <a:ea typeface="Calibri"/>
                <a:cs typeface="Calibri"/>
                <a:sym typeface="Calibri"/>
              </a:rPr>
              <a:t>We have a new cloud service that complements your own mitigations for </a:t>
            </a:r>
            <a:r>
              <a:rPr lang="en-US" sz="1200" b="1">
                <a:solidFill>
                  <a:schemeClr val="dk1"/>
                </a:solidFill>
                <a:latin typeface="Calibri"/>
                <a:ea typeface="Calibri"/>
                <a:cs typeface="Calibri"/>
                <a:sym typeface="Calibri"/>
              </a:rPr>
              <a:t>OAT-020</a:t>
            </a:r>
          </a:p>
        </p:txBody>
      </p:sp>
      <p:sp>
        <p:nvSpPr>
          <p:cNvPr id="506" name="Shape 506"/>
          <p:cNvSpPr/>
          <p:nvPr/>
        </p:nvSpPr>
        <p:spPr>
          <a:xfrm>
            <a:off x="2312228" y="2799238"/>
            <a:ext cx="1946660" cy="1250100"/>
          </a:xfrm>
          <a:prstGeom prst="wedgeEllipseCallout">
            <a:avLst>
              <a:gd name="adj1" fmla="val 59855"/>
              <a:gd name="adj2" fmla="val 37068"/>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a:solidFill>
                  <a:schemeClr val="dk1"/>
                </a:solidFill>
                <a:latin typeface="Calibri"/>
                <a:ea typeface="Calibri"/>
                <a:cs typeface="Calibri"/>
                <a:sym typeface="Calibri"/>
              </a:rPr>
              <a:t>Yes, marketing have some data about customer disengagement that supports this</a:t>
            </a:r>
          </a:p>
        </p:txBody>
      </p:sp>
      <p:sp>
        <p:nvSpPr>
          <p:cNvPr id="507" name="Shape 507"/>
          <p:cNvSpPr/>
          <p:nvPr/>
        </p:nvSpPr>
        <p:spPr>
          <a:xfrm>
            <a:off x="721087" y="5466526"/>
            <a:ext cx="2109300" cy="247093"/>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a:solidFill>
                  <a:srgbClr val="7F7F7F"/>
                </a:solidFill>
                <a:latin typeface="Calibri"/>
                <a:ea typeface="Calibri"/>
                <a:cs typeface="Calibri"/>
                <a:sym typeface="Calibri"/>
              </a:rPr>
              <a:t>Information Security</a:t>
            </a:r>
          </a:p>
        </p:txBody>
      </p:sp>
      <p:sp>
        <p:nvSpPr>
          <p:cNvPr id="508" name="Shape 508"/>
          <p:cNvSpPr/>
          <p:nvPr/>
        </p:nvSpPr>
        <p:spPr>
          <a:xfrm>
            <a:off x="3977121" y="5470662"/>
            <a:ext cx="1866348" cy="24295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a:solidFill>
                  <a:srgbClr val="7F7F7F"/>
                </a:solidFill>
                <a:latin typeface="Calibri"/>
                <a:ea typeface="Calibri"/>
                <a:cs typeface="Calibri"/>
                <a:sym typeface="Calibri"/>
              </a:rPr>
              <a:t>Operations</a:t>
            </a:r>
          </a:p>
        </p:txBody>
      </p:sp>
      <p:sp>
        <p:nvSpPr>
          <p:cNvPr id="509" name="Shape 509"/>
          <p:cNvSpPr/>
          <p:nvPr/>
        </p:nvSpPr>
        <p:spPr>
          <a:xfrm>
            <a:off x="6888670" y="5501583"/>
            <a:ext cx="1866348" cy="24295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a:solidFill>
                  <a:srgbClr val="7F7F7F"/>
                </a:solidFill>
                <a:latin typeface="Calibri"/>
                <a:ea typeface="Calibri"/>
                <a:cs typeface="Calibri"/>
                <a:sym typeface="Calibri"/>
              </a:rPr>
              <a:t>Vendor Sales Rep</a:t>
            </a:r>
          </a:p>
        </p:txBody>
      </p:sp>
      <p:pic>
        <p:nvPicPr>
          <p:cNvPr id="510" name="Shape 510"/>
          <p:cNvPicPr preferRelativeResize="0"/>
          <p:nvPr/>
        </p:nvPicPr>
        <p:blipFill rotWithShape="1">
          <a:blip r:embed="rId3">
            <a:alphaModFix/>
          </a:blip>
          <a:srcRect/>
          <a:stretch/>
        </p:blipFill>
        <p:spPr>
          <a:xfrm>
            <a:off x="4258889" y="3312673"/>
            <a:ext cx="1316736" cy="2135124"/>
          </a:xfrm>
          <a:prstGeom prst="rect">
            <a:avLst/>
          </a:prstGeom>
          <a:noFill/>
          <a:ln>
            <a:noFill/>
          </a:ln>
        </p:spPr>
      </p:pic>
      <p:pic>
        <p:nvPicPr>
          <p:cNvPr id="511" name="Shape 511"/>
          <p:cNvPicPr preferRelativeResize="0"/>
          <p:nvPr/>
        </p:nvPicPr>
        <p:blipFill rotWithShape="1">
          <a:blip r:embed="rId4">
            <a:alphaModFix/>
          </a:blip>
          <a:srcRect/>
          <a:stretch/>
        </p:blipFill>
        <p:spPr>
          <a:xfrm>
            <a:off x="7227861" y="3338582"/>
            <a:ext cx="1252727" cy="2109216"/>
          </a:xfrm>
          <a:prstGeom prst="rect">
            <a:avLst/>
          </a:prstGeom>
          <a:noFill/>
          <a:ln>
            <a:noFill/>
          </a:ln>
        </p:spPr>
      </p:pic>
      <p:pic>
        <p:nvPicPr>
          <p:cNvPr id="512" name="Shape 512"/>
          <p:cNvPicPr preferRelativeResize="0"/>
          <p:nvPr/>
        </p:nvPicPr>
        <p:blipFill rotWithShape="1">
          <a:blip r:embed="rId5">
            <a:alphaModFix/>
          </a:blip>
          <a:srcRect/>
          <a:stretch/>
        </p:blipFill>
        <p:spPr>
          <a:xfrm>
            <a:off x="1197605" y="3454864"/>
            <a:ext cx="1254251" cy="2002535"/>
          </a:xfrm>
          <a:prstGeom prst="rect">
            <a:avLst/>
          </a:prstGeom>
          <a:noFill/>
          <a:ln>
            <a:noFill/>
          </a:ln>
        </p:spPr>
      </p:pic>
      <p:sp>
        <p:nvSpPr>
          <p:cNvPr id="513" name="Shape 513"/>
          <p:cNvSpPr/>
          <p:nvPr/>
        </p:nvSpPr>
        <p:spPr>
          <a:xfrm>
            <a:off x="3554826" y="406080"/>
            <a:ext cx="2302869" cy="2557439"/>
          </a:xfrm>
          <a:prstGeom prst="wedgeEllipseCallout">
            <a:avLst>
              <a:gd name="adj1" fmla="val 4705"/>
              <a:gd name="adj2" fmla="val 60624"/>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a:solidFill>
                  <a:schemeClr val="dk1"/>
                </a:solidFill>
                <a:latin typeface="Calibri"/>
                <a:ea typeface="Calibri"/>
                <a:cs typeface="Calibri"/>
                <a:sym typeface="Calibri"/>
              </a:rPr>
              <a:t>Let’s update the risk assessment, after</a:t>
            </a:r>
          </a:p>
          <a:p>
            <a:pPr marL="0" marR="0" lvl="0" indent="0" algn="ctr" rtl="0">
              <a:spcBef>
                <a:spcPts val="0"/>
              </a:spcBef>
              <a:buSzPct val="25000"/>
              <a:buNone/>
            </a:pPr>
            <a:r>
              <a:rPr lang="en-US" sz="1200">
                <a:solidFill>
                  <a:schemeClr val="dk1"/>
                </a:solidFill>
                <a:latin typeface="Calibri"/>
                <a:ea typeface="Calibri"/>
                <a:cs typeface="Calibri"/>
                <a:sym typeface="Calibri"/>
              </a:rPr>
              <a:t> reviewing our threat event detection capabilities and possible additional mitigations based on the </a:t>
            </a:r>
            <a:r>
              <a:rPr lang="en-US" sz="1200" b="1">
                <a:solidFill>
                  <a:schemeClr val="dk1"/>
                </a:solidFill>
                <a:latin typeface="Calibri"/>
                <a:ea typeface="Calibri"/>
                <a:cs typeface="Calibri"/>
                <a:sym typeface="Calibri"/>
              </a:rPr>
              <a:t>OWASP Automated Threat Handbook</a:t>
            </a:r>
          </a:p>
        </p:txBody>
      </p:sp>
      <p:sp>
        <p:nvSpPr>
          <p:cNvPr id="514" name="Shape 514"/>
          <p:cNvSpPr/>
          <p:nvPr/>
        </p:nvSpPr>
        <p:spPr>
          <a:xfrm>
            <a:off x="103675" y="2583238"/>
            <a:ext cx="1330507" cy="1633081"/>
          </a:xfrm>
          <a:prstGeom prst="wedgeEllipseCallout">
            <a:avLst>
              <a:gd name="adj1" fmla="val 49606"/>
              <a:gd name="adj2" fmla="val 34994"/>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a:solidFill>
                  <a:schemeClr val="dk1"/>
                </a:solidFill>
                <a:latin typeface="Calibri"/>
                <a:ea typeface="Calibri"/>
                <a:cs typeface="Calibri"/>
                <a:sym typeface="Calibri"/>
              </a:rPr>
              <a:t>We can raise </a:t>
            </a:r>
            <a:r>
              <a:rPr lang="en-US" sz="1200" b="1">
                <a:solidFill>
                  <a:schemeClr val="dk1"/>
                </a:solidFill>
                <a:latin typeface="Calibri"/>
                <a:ea typeface="Calibri"/>
                <a:cs typeface="Calibri"/>
                <a:sym typeface="Calibri"/>
              </a:rPr>
              <a:t>OAT-020 </a:t>
            </a:r>
            <a:r>
              <a:rPr lang="en-US" sz="1200">
                <a:solidFill>
                  <a:schemeClr val="dk1"/>
                </a:solidFill>
                <a:latin typeface="Calibri"/>
                <a:ea typeface="Calibri"/>
                <a:cs typeface="Calibri"/>
                <a:sym typeface="Calibri"/>
              </a:rPr>
              <a:t>at the next Cyber Intelligence Sharing Group</a:t>
            </a:r>
          </a:p>
        </p:txBody>
      </p:sp>
      <p:sp>
        <p:nvSpPr>
          <p:cNvPr id="515" name="Shape 515"/>
          <p:cNvSpPr/>
          <p:nvPr/>
        </p:nvSpPr>
        <p:spPr>
          <a:xfrm>
            <a:off x="5490223" y="2849790"/>
            <a:ext cx="1309206" cy="977584"/>
          </a:xfrm>
          <a:prstGeom prst="wedgeEllipseCallout">
            <a:avLst>
              <a:gd name="adj1" fmla="val -60409"/>
              <a:gd name="adj2" fmla="val 28808"/>
            </a:avLst>
          </a:prstGeom>
          <a:solidFill>
            <a:srgbClr val="F4F4D0"/>
          </a:solidFill>
          <a:ln>
            <a:noFill/>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200">
                <a:solidFill>
                  <a:schemeClr val="dk1"/>
                </a:solidFill>
                <a:latin typeface="Calibri"/>
                <a:ea typeface="Calibri"/>
                <a:cs typeface="Calibri"/>
                <a:sym typeface="Calibri"/>
              </a:rPr>
              <a:t>What new products or services might help?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3853946" y="274637"/>
            <a:ext cx="4872717"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1" u="none" strike="noStrike" cap="none">
                <a:solidFill>
                  <a:schemeClr val="dk1"/>
                </a:solidFill>
                <a:latin typeface="Calibri"/>
                <a:ea typeface="Calibri"/>
                <a:cs typeface="Calibri"/>
                <a:sym typeface="Calibri"/>
              </a:rPr>
              <a:t>Colin Watson </a:t>
            </a:r>
            <a:r>
              <a:rPr lang="en-US" sz="2400" b="0" i="1" u="none" strike="noStrike" cap="none">
                <a:solidFill>
                  <a:schemeClr val="dk1"/>
                </a:solidFill>
                <a:latin typeface="Calibri"/>
                <a:ea typeface="Calibri"/>
                <a:cs typeface="Calibri"/>
                <a:sym typeface="Calibri"/>
              </a:rPr>
              <a:t>lives on an island off the coast of Europe called the United Kingdom and is founder and co-leader of the OWASAP Automated Threats to Web Applications project. He is also a co-leader for the OWASP Cornucopia security requirements card game and the OWASP Snakes &amp; Ladders application security awareness board games. Colin has a degree in chemical engineering from Heriot-Watt University in Edinburgh, and a Masters in Computation from the University of Oxford.</a:t>
            </a:r>
          </a:p>
        </p:txBody>
      </p:sp>
      <p:sp>
        <p:nvSpPr>
          <p:cNvPr id="522" name="Shape 522"/>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Acknowledgements</a:t>
            </a:r>
          </a:p>
          <a:p>
            <a:pPr marL="0" marR="0" lvl="0" indent="0" algn="ctr" rtl="0">
              <a:spcBef>
                <a:spcPts val="0"/>
              </a:spcBef>
              <a:buNone/>
            </a:pPr>
            <a:endParaRPr sz="1400" cap="small">
              <a:solidFill>
                <a:schemeClr val="lt1"/>
              </a:solidFill>
              <a:latin typeface="Calibri"/>
              <a:ea typeface="Calibri"/>
              <a:cs typeface="Calibri"/>
              <a:sym typeface="Calibri"/>
            </a:endParaRPr>
          </a:p>
        </p:txBody>
      </p:sp>
      <p:pic>
        <p:nvPicPr>
          <p:cNvPr id="523" name="Shape 523" descr="colin-watson-highres.jpg"/>
          <p:cNvPicPr preferRelativeResize="0"/>
          <p:nvPr/>
        </p:nvPicPr>
        <p:blipFill rotWithShape="1">
          <a:blip r:embed="rId3">
            <a:alphaModFix/>
          </a:blip>
          <a:srcRect/>
          <a:stretch/>
        </p:blipFill>
        <p:spPr>
          <a:xfrm>
            <a:off x="436193" y="613168"/>
            <a:ext cx="3095510" cy="4365177"/>
          </a:xfrm>
          <a:prstGeom prst="rect">
            <a:avLst/>
          </a:prstGeom>
          <a:noFill/>
          <a:ln>
            <a:noFill/>
          </a:ln>
        </p:spPr>
      </p:pic>
      <p:pic>
        <p:nvPicPr>
          <p:cNvPr id="524" name="Shape 524"/>
          <p:cNvPicPr preferRelativeResize="0"/>
          <p:nvPr/>
        </p:nvPicPr>
        <p:blipFill rotWithShape="1">
          <a:blip r:embed="rId4">
            <a:alphaModFix/>
          </a:blip>
          <a:srcRect/>
          <a:stretch/>
        </p:blipFill>
        <p:spPr>
          <a:xfrm>
            <a:off x="7627378" y="3923737"/>
            <a:ext cx="1318260" cy="210921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3853946" y="525574"/>
            <a:ext cx="4872717" cy="545359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1" u="none" strike="noStrike" cap="none">
                <a:solidFill>
                  <a:schemeClr val="dk1"/>
                </a:solidFill>
                <a:latin typeface="Calibri"/>
                <a:ea typeface="Calibri"/>
                <a:cs typeface="Calibri"/>
                <a:sym typeface="Calibri"/>
              </a:rPr>
              <a:t>Tin Zaw</a:t>
            </a:r>
            <a:r>
              <a:rPr lang="en-US" sz="2400" b="0" i="1" u="none" strike="noStrike" cap="none">
                <a:solidFill>
                  <a:schemeClr val="dk1"/>
                </a:solidFill>
                <a:latin typeface="Calibri"/>
                <a:ea typeface="Calibri"/>
                <a:cs typeface="Calibri"/>
                <a:sym typeface="Calibri"/>
              </a:rPr>
              <a:t> lives in sunny southern California and is co-leader of the OWASAP Automated Threats to Web Applications project. He was a president of OWASP Los Angeles chapter from 2000 to 2003. He currently works at Verizon as Director of Security Solutions helping its customers secure their web properties. Tin holds an MS degree in Computer Science and an MBA from University of Southern California. </a:t>
            </a:r>
          </a:p>
        </p:txBody>
      </p:sp>
      <p:sp>
        <p:nvSpPr>
          <p:cNvPr id="531" name="Shape 531"/>
          <p:cNvSpPr txBox="1"/>
          <p:nvPr/>
        </p:nvSpPr>
        <p:spPr>
          <a:xfrm>
            <a:off x="2338038" y="6207210"/>
            <a:ext cx="4348077" cy="51426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cap="small">
                <a:solidFill>
                  <a:schemeClr val="lt1"/>
                </a:solidFill>
                <a:latin typeface="Calibri"/>
                <a:ea typeface="Calibri"/>
                <a:cs typeface="Calibri"/>
                <a:sym typeface="Calibri"/>
              </a:rPr>
              <a:t>Acknowledgements</a:t>
            </a:r>
          </a:p>
          <a:p>
            <a:pPr marL="0" marR="0" lvl="0" indent="0" algn="ctr" rtl="0">
              <a:spcBef>
                <a:spcPts val="0"/>
              </a:spcBef>
              <a:buNone/>
            </a:pPr>
            <a:endParaRPr sz="1400" cap="small">
              <a:solidFill>
                <a:schemeClr val="lt1"/>
              </a:solidFill>
              <a:latin typeface="Calibri"/>
              <a:ea typeface="Calibri"/>
              <a:cs typeface="Calibri"/>
              <a:sym typeface="Calibri"/>
            </a:endParaRPr>
          </a:p>
        </p:txBody>
      </p:sp>
      <p:pic>
        <p:nvPicPr>
          <p:cNvPr id="532" name="Shape 532" descr="IMG_7288.JPG"/>
          <p:cNvPicPr preferRelativeResize="0"/>
          <p:nvPr/>
        </p:nvPicPr>
        <p:blipFill rotWithShape="1">
          <a:blip r:embed="rId3">
            <a:alphaModFix/>
          </a:blip>
          <a:srcRect/>
          <a:stretch/>
        </p:blipFill>
        <p:spPr>
          <a:xfrm>
            <a:off x="375487" y="525574"/>
            <a:ext cx="3241035" cy="48615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The Automated Threats Handbook</a:t>
            </a:r>
          </a:p>
        </p:txBody>
      </p:sp>
      <p:pic>
        <p:nvPicPr>
          <p:cNvPr id="125" name="Shape 125" descr="automatedthreats-1v1-proof1-cover.png"/>
          <p:cNvPicPr preferRelativeResize="0">
            <a:picLocks noGrp="1"/>
          </p:cNvPicPr>
          <p:nvPr>
            <p:ph type="body" idx="1"/>
          </p:nvPr>
        </p:nvPicPr>
        <p:blipFill rotWithShape="1">
          <a:blip r:embed="rId3">
            <a:alphaModFix/>
          </a:blip>
          <a:srcRect t="7526" b="7525"/>
          <a:stretch/>
        </p:blipFill>
        <p:spPr>
          <a:xfrm>
            <a:off x="457200" y="1600200"/>
            <a:ext cx="8229600" cy="412802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p:nvPr/>
        </p:nvSpPr>
        <p:spPr>
          <a:xfrm>
            <a:off x="2601861" y="1054288"/>
            <a:ext cx="3739933" cy="3740409"/>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med" len="med"/>
            <a:tailEnd type="none" w="med" len="med"/>
          </a:ln>
          <a:effectLst>
            <a:outerShdw blurRad="39999"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4000">
                <a:solidFill>
                  <a:srgbClr val="800000"/>
                </a:solidFill>
                <a:latin typeface="Calibri"/>
                <a:ea typeface="Calibri"/>
                <a:cs typeface="Calibri"/>
                <a:sym typeface="Calibri"/>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Contributors</a:t>
            </a:r>
          </a:p>
        </p:txBody>
      </p:sp>
      <p:sp>
        <p:nvSpPr>
          <p:cNvPr id="131" name="Shape 131"/>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Colin Watson – Founder and Co-leader</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Tin Zaw – Co-leader</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Contributors </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Jason Chan, </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Mark Hall, </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Andrew van der Stock</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Roland Weber</a:t>
            </a:r>
          </a:p>
          <a:p>
            <a:pPr marL="342900" marR="0" lvl="0" indent="-342900" algn="l" rtl="0">
              <a:lnSpc>
                <a:spcPct val="90000"/>
              </a:lnSpc>
              <a:spcBef>
                <a:spcPts val="64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Vendors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Good Bots, Bad Bots</a:t>
            </a:r>
          </a:p>
        </p:txBody>
      </p:sp>
      <p:sp>
        <p:nvSpPr>
          <p:cNvPr id="137" name="Shape 137"/>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Good Bots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Search engine crawlers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API access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Health checks </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Bad Bots</a:t>
            </a:r>
          </a:p>
          <a:p>
            <a:pPr marL="742950" marR="0" lvl="1" indent="-285750" algn="l" rtl="0">
              <a:spcBef>
                <a:spcPts val="560"/>
              </a:spcBef>
              <a:buClr>
                <a:schemeClr val="dk1"/>
              </a:buClr>
              <a:buSzPct val="100000"/>
              <a:buFont typeface="Arial"/>
              <a:buChar char="–"/>
            </a:pPr>
            <a:r>
              <a:rPr lang="en-US"/>
              <a:t>OWASP Automated</a:t>
            </a:r>
          </a:p>
          <a:p>
            <a:pPr marL="457200" marR="0" lvl="0" indent="0" algn="l" rtl="0">
              <a:spcBef>
                <a:spcPts val="560"/>
              </a:spcBef>
              <a:buNone/>
            </a:pPr>
            <a:r>
              <a:rPr lang="en-US"/>
              <a:t>Threats (</a:t>
            </a:r>
            <a:r>
              <a:rPr lang="en-US">
                <a:solidFill>
                  <a:srgbClr val="FF0000"/>
                </a:solidFill>
              </a:rPr>
              <a:t>OATs!</a:t>
            </a:r>
            <a:r>
              <a:rPr lang="en-US"/>
              <a:t>)</a:t>
            </a:r>
          </a:p>
        </p:txBody>
      </p:sp>
      <p:pic>
        <p:nvPicPr>
          <p:cNvPr id="138" name="Shape 138"/>
          <p:cNvPicPr preferRelativeResize="0"/>
          <p:nvPr/>
        </p:nvPicPr>
        <p:blipFill rotWithShape="1">
          <a:blip r:embed="rId3">
            <a:alphaModFix/>
          </a:blip>
          <a:srcRect/>
          <a:stretch/>
        </p:blipFill>
        <p:spPr>
          <a:xfrm>
            <a:off x="4545542" y="1733715"/>
            <a:ext cx="4759464" cy="34036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4685"/>
              </a:buClr>
              <a:buSzPct val="25000"/>
              <a:buFont typeface="Calibri"/>
              <a:buNone/>
            </a:pPr>
            <a:r>
              <a:rPr lang="en-US" sz="4400" b="0" i="0" u="none" strike="noStrike" cap="none">
                <a:solidFill>
                  <a:srgbClr val="004685"/>
                </a:solidFill>
                <a:latin typeface="Calibri"/>
                <a:ea typeface="Calibri"/>
                <a:cs typeface="Calibri"/>
                <a:sym typeface="Calibri"/>
              </a:rPr>
              <a:t>Introducing … OATs</a:t>
            </a:r>
          </a:p>
        </p:txBody>
      </p:sp>
      <p:sp>
        <p:nvSpPr>
          <p:cNvPr id="144" name="Shape 144"/>
          <p:cNvSpPr txBox="1">
            <a:spLocks noGrp="1"/>
          </p:cNvSpPr>
          <p:nvPr>
            <p:ph type="body" idx="1"/>
          </p:nvPr>
        </p:nvSpPr>
        <p:spPr>
          <a:xfrm>
            <a:off x="457200" y="1600200"/>
            <a:ext cx="8229600" cy="4128029"/>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OWASP Automated Threats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Ontology of Unwanted Automation</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Not Vulnerabilities </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Not Top 10 or Top 20</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“OWASP 20” or </a:t>
            </a:r>
            <a:r>
              <a:rPr lang="en-US"/>
              <a:t>“20 OATs” </a:t>
            </a:r>
          </a:p>
          <a:p>
            <a:pPr marL="0" marR="0" lvl="0" indent="0" algn="l" rtl="0">
              <a:spcBef>
                <a:spcPts val="64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pic>
        <p:nvPicPr>
          <p:cNvPr id="145" name="Shape 145"/>
          <p:cNvPicPr preferRelativeResize="0"/>
          <p:nvPr/>
        </p:nvPicPr>
        <p:blipFill rotWithShape="1">
          <a:blip r:embed="rId3">
            <a:alphaModFix/>
          </a:blip>
          <a:srcRect/>
          <a:stretch/>
        </p:blipFill>
        <p:spPr>
          <a:xfrm>
            <a:off x="7690132" y="3819542"/>
            <a:ext cx="996668" cy="1475257"/>
          </a:xfrm>
          <a:prstGeom prst="rect">
            <a:avLst/>
          </a:prstGeom>
          <a:noFill/>
          <a:ln>
            <a:noFill/>
          </a:ln>
        </p:spPr>
      </p:pic>
      <p:sp>
        <p:nvSpPr>
          <p:cNvPr id="146" name="Shape 146"/>
          <p:cNvSpPr/>
          <p:nvPr/>
        </p:nvSpPr>
        <p:spPr>
          <a:xfrm>
            <a:off x="7424120" y="5313369"/>
            <a:ext cx="1262680" cy="247093"/>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r>
              <a:rPr lang="en-US" sz="1800" b="1" i="0" u="none" strike="noStrike" cap="none">
                <a:solidFill>
                  <a:srgbClr val="FF0000"/>
                </a:solidFill>
                <a:latin typeface="Calibri"/>
                <a:ea typeface="Calibri"/>
                <a:cs typeface="Calibri"/>
                <a:sym typeface="Calibri"/>
              </a:rPr>
              <a:t>#badbots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5594</Words>
  <Application>Microsoft Macintosh PowerPoint</Application>
  <PresentationFormat>On-screen Show (4:3)</PresentationFormat>
  <Paragraphs>591</Paragraphs>
  <Slides>60</Slides>
  <Notes>60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OWASP Project: Automated Threats to Web Applications</vt:lpstr>
      <vt:lpstr>Agenda</vt:lpstr>
      <vt:lpstr>WHAT IS THIS PROJECT ABOUT?</vt:lpstr>
      <vt:lpstr>PowerPoint Presentation</vt:lpstr>
      <vt:lpstr>PowerPoint Presentation</vt:lpstr>
      <vt:lpstr>The Automated Threats Handbook</vt:lpstr>
      <vt:lpstr>Contributors</vt:lpstr>
      <vt:lpstr>Good Bots, Bad Bots</vt:lpstr>
      <vt:lpstr>Introducing … OATs</vt:lpstr>
      <vt:lpstr>Twenty OATs – The Complete List</vt:lpstr>
      <vt:lpstr>GREAT! HOW DO I USE IT?</vt:lpstr>
      <vt:lpstr>PowerPoint Presentation</vt:lpstr>
      <vt:lpstr>PowerPoint Presentation</vt:lpstr>
      <vt:lpstr>PowerPoint Presentation</vt:lpstr>
      <vt:lpstr>PowerPoint Presentation</vt:lpstr>
      <vt:lpstr>PowerPoint Presentation</vt:lpstr>
      <vt:lpstr>PowerPoint Presentation</vt:lpstr>
      <vt:lpstr>SO, WHAT’S NEW?</vt:lpstr>
      <vt:lpstr>What’s new in v1.1 (Published late 2016)</vt:lpstr>
      <vt:lpstr>What’s new in v1.2 (in draft) (As of September, 2017)</vt:lpstr>
      <vt:lpstr>PowerPoint Presentation</vt:lpstr>
      <vt:lpstr>Project Review (Held November, 2016)</vt:lpstr>
      <vt:lpstr>WHAT’S NEXT?</vt:lpstr>
      <vt:lpstr>Forward Looking Statements</vt:lpstr>
      <vt:lpstr>Funds and Usage </vt:lpstr>
      <vt:lpstr>LET’S WALK THROUGH SOME EXAMPLES</vt:lpstr>
      <vt:lpstr>Example 1: Account Takeover</vt:lpstr>
      <vt:lpstr>PowerPoint Presentation</vt:lpstr>
      <vt:lpstr>PowerPoint Presentation</vt:lpstr>
      <vt:lpstr>Example 2: Credit Card Abuse</vt:lpstr>
      <vt:lpstr>PowerPoint Presentation</vt:lpstr>
      <vt:lpstr>PowerPoint Presentation</vt:lpstr>
      <vt:lpstr>PowerPoint Presentation</vt:lpstr>
      <vt:lpstr>Example 3: E-Commerce Stats Skewed</vt:lpstr>
      <vt:lpstr>PowerPoint Presentation</vt:lpstr>
      <vt:lpstr>PowerPoint Presentation</vt:lpstr>
      <vt:lpstr>Example 4: Stress on Infrastructure</vt:lpstr>
      <vt:lpstr>PowerPoint Presentation</vt:lpstr>
      <vt:lpstr>PowerPoint Presentation</vt:lpstr>
      <vt:lpstr>Example 5: Goods in Wrong Hands</vt:lpstr>
      <vt:lpstr>PowerPoint Presentation</vt:lpstr>
      <vt:lpstr>PowerPoint Presentation</vt:lpstr>
      <vt:lpstr>COUNTERMEASURES</vt:lpstr>
      <vt:lpstr>14 Countermeasure Classes</vt:lpstr>
      <vt:lpstr>Countermeasures in SDLC Phases</vt:lpstr>
      <vt:lpstr>Countermeasures Types</vt:lpstr>
      <vt:lpstr>Countermeasure: Rate</vt:lpstr>
      <vt:lpstr>Countermeasure: Rate</vt:lpstr>
      <vt:lpstr>Countermeasure: Fingerprinting</vt:lpstr>
      <vt:lpstr>Countermeasure: Fingerprinting</vt:lpstr>
      <vt:lpstr>Countermeasure: Capacity</vt:lpstr>
      <vt:lpstr>Countermeasure: Capacity</vt:lpstr>
      <vt:lpstr>Countermeasure: Contract</vt:lpstr>
      <vt:lpstr>Countermeasure: Contract</vt:lpstr>
      <vt:lpstr>Countermeasure: Sharing</vt:lpstr>
      <vt:lpstr>Countermeasure: Sharing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Project: Automated Threats to Web Applications</dc:title>
  <cp:lastModifiedBy>Colin Watson</cp:lastModifiedBy>
  <cp:revision>1</cp:revision>
  <dcterms:modified xsi:type="dcterms:W3CDTF">2017-09-29T10:54:22Z</dcterms:modified>
</cp:coreProperties>
</file>