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90" r:id="rId4"/>
    <p:sldId id="291" r:id="rId5"/>
    <p:sldId id="292" r:id="rId6"/>
    <p:sldId id="259" r:id="rId7"/>
    <p:sldId id="269" r:id="rId8"/>
    <p:sldId id="293" r:id="rId9"/>
    <p:sldId id="294" r:id="rId10"/>
    <p:sldId id="274" r:id="rId11"/>
    <p:sldId id="264" r:id="rId12"/>
    <p:sldId id="298" r:id="rId13"/>
    <p:sldId id="279" r:id="rId14"/>
    <p:sldId id="296" r:id="rId15"/>
    <p:sldId id="297" r:id="rId16"/>
    <p:sldId id="299" r:id="rId17"/>
  </p:sldIdLst>
  <p:sldSz cx="9144000" cy="5143500" type="screen16x9"/>
  <p:notesSz cx="6858000" cy="9144000"/>
  <p:embeddedFontLst>
    <p:embeddedFont>
      <p:font typeface="Barlow" panose="00000500000000000000" pitchFamily="2" charset="0"/>
      <p:regular r:id="rId19"/>
      <p:bold r:id="rId20"/>
      <p:italic r:id="rId21"/>
      <p:boldItalic r:id="rId22"/>
    </p:embeddedFont>
    <p:embeddedFont>
      <p:font typeface="Bebas Neue" panose="020B0606020202050201" pitchFamily="34" charset="0"/>
      <p:regular r:id="rId23"/>
    </p:embeddedFont>
    <p:embeddedFont>
      <p:font typeface="Cascadia Code" panose="020B0609020000020004" pitchFamily="49"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Nunito Light" pitchFamily="2" charset="0"/>
      <p:regular r:id="rId32"/>
      <p:italic r:id="rId33"/>
    </p:embeddedFont>
    <p:embeddedFont>
      <p:font typeface="Raleway" pitchFamily="2" charset="0"/>
      <p:regular r:id="rId34"/>
      <p:bold r:id="rId35"/>
      <p:italic r:id="rId36"/>
      <p:boldItalic r:id="rId37"/>
    </p:embeddedFont>
    <p:embeddedFont>
      <p:font typeface="Raleway ExtraBold" pitchFamily="2" charset="0"/>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55E9DA-AEEA-4F6F-8806-5ACC06ACD9BF}">
  <a:tblStyle styleId="{F555E9DA-AEEA-4F6F-8806-5ACC06ACD9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2418d5b15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2418d5b15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2418d5b15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2418d5b15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12418d5b15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12418d5b15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859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2418d5b15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2418d5b15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12418d5b15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12418d5b15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01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2418d5b15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2418d5b15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664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15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83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80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12418d5b15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12418d5b15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208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b74c86f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b74c86f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2418d5b15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2418d5b15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18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55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45400" y="1344146"/>
            <a:ext cx="7453200" cy="1680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5200"/>
              <a:buNone/>
              <a:defRPr sz="96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00" y="3873529"/>
            <a:ext cx="45288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4567086"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80421" y="4991006"/>
            <a:ext cx="2286900" cy="1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488" y="4991006"/>
            <a:ext cx="2286900" cy="1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998550" y="1636888"/>
            <a:ext cx="7146900" cy="113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2139150" y="2998113"/>
            <a:ext cx="4865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 name="Google Shape;77;p11"/>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
    <p:bg>
      <p:bgPr>
        <a:no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717750" y="539496"/>
            <a:ext cx="7708500" cy="457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Barlow"/>
                <a:ea typeface="Barlow"/>
                <a:cs typeface="Barlow"/>
                <a:sym typeface="Barlow"/>
              </a:defRPr>
            </a:lvl1pPr>
            <a:lvl2pPr lvl="1">
              <a:spcBef>
                <a:spcPts val="0"/>
              </a:spcBef>
              <a:spcAft>
                <a:spcPts val="0"/>
              </a:spcAft>
              <a:buSzPts val="3500"/>
              <a:buNone/>
              <a:defRPr>
                <a:latin typeface="Barlow"/>
                <a:ea typeface="Barlow"/>
                <a:cs typeface="Barlow"/>
                <a:sym typeface="Barlow"/>
              </a:defRPr>
            </a:lvl2pPr>
            <a:lvl3pPr lvl="2">
              <a:spcBef>
                <a:spcPts val="0"/>
              </a:spcBef>
              <a:spcAft>
                <a:spcPts val="0"/>
              </a:spcAft>
              <a:buSzPts val="3500"/>
              <a:buNone/>
              <a:defRPr>
                <a:latin typeface="Barlow"/>
                <a:ea typeface="Barlow"/>
                <a:cs typeface="Barlow"/>
                <a:sym typeface="Barlow"/>
              </a:defRPr>
            </a:lvl3pPr>
            <a:lvl4pPr lvl="3">
              <a:spcBef>
                <a:spcPts val="0"/>
              </a:spcBef>
              <a:spcAft>
                <a:spcPts val="0"/>
              </a:spcAft>
              <a:buSzPts val="3500"/>
              <a:buNone/>
              <a:defRPr>
                <a:latin typeface="Barlow"/>
                <a:ea typeface="Barlow"/>
                <a:cs typeface="Barlow"/>
                <a:sym typeface="Barlow"/>
              </a:defRPr>
            </a:lvl4pPr>
            <a:lvl5pPr lvl="4">
              <a:spcBef>
                <a:spcPts val="0"/>
              </a:spcBef>
              <a:spcAft>
                <a:spcPts val="0"/>
              </a:spcAft>
              <a:buSzPts val="3500"/>
              <a:buNone/>
              <a:defRPr>
                <a:latin typeface="Barlow"/>
                <a:ea typeface="Barlow"/>
                <a:cs typeface="Barlow"/>
                <a:sym typeface="Barlow"/>
              </a:defRPr>
            </a:lvl5pPr>
            <a:lvl6pPr lvl="5">
              <a:spcBef>
                <a:spcPts val="0"/>
              </a:spcBef>
              <a:spcAft>
                <a:spcPts val="0"/>
              </a:spcAft>
              <a:buSzPts val="3500"/>
              <a:buNone/>
              <a:defRPr>
                <a:latin typeface="Barlow"/>
                <a:ea typeface="Barlow"/>
                <a:cs typeface="Barlow"/>
                <a:sym typeface="Barlow"/>
              </a:defRPr>
            </a:lvl6pPr>
            <a:lvl7pPr lvl="6">
              <a:spcBef>
                <a:spcPts val="0"/>
              </a:spcBef>
              <a:spcAft>
                <a:spcPts val="0"/>
              </a:spcAft>
              <a:buSzPts val="3500"/>
              <a:buNone/>
              <a:defRPr>
                <a:latin typeface="Barlow"/>
                <a:ea typeface="Barlow"/>
                <a:cs typeface="Barlow"/>
                <a:sym typeface="Barlow"/>
              </a:defRPr>
            </a:lvl7pPr>
            <a:lvl8pPr lvl="7">
              <a:spcBef>
                <a:spcPts val="0"/>
              </a:spcBef>
              <a:spcAft>
                <a:spcPts val="0"/>
              </a:spcAft>
              <a:buSzPts val="3500"/>
              <a:buNone/>
              <a:defRPr>
                <a:latin typeface="Barlow"/>
                <a:ea typeface="Barlow"/>
                <a:cs typeface="Barlow"/>
                <a:sym typeface="Barlow"/>
              </a:defRPr>
            </a:lvl8pPr>
            <a:lvl9pPr lvl="8">
              <a:spcBef>
                <a:spcPts val="0"/>
              </a:spcBef>
              <a:spcAft>
                <a:spcPts val="0"/>
              </a:spcAft>
              <a:buSzPts val="3500"/>
              <a:buNone/>
              <a:defRPr>
                <a:latin typeface="Barlow"/>
                <a:ea typeface="Barlow"/>
                <a:cs typeface="Barlow"/>
                <a:sym typeface="Barl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8200" y="2069573"/>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114800" y="1326526"/>
            <a:ext cx="914400" cy="410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2542200" y="3039984"/>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19" name="Google Shape;19;p3"/>
          <p:cNvGrpSpPr/>
          <p:nvPr/>
        </p:nvGrpSpPr>
        <p:grpSpPr>
          <a:xfrm>
            <a:off x="-1488" y="4991006"/>
            <a:ext cx="9153332" cy="157200"/>
            <a:chOff x="-1488" y="4986300"/>
            <a:chExt cx="9153332" cy="157200"/>
          </a:xfrm>
        </p:grpSpPr>
        <p:sp>
          <p:nvSpPr>
            <p:cNvPr id="20" name="Google Shape;20;p3"/>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rot="10800000">
            <a:off x="4567086"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0800000">
            <a:off x="2280421" y="4991006"/>
            <a:ext cx="22869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1488" y="4991006"/>
            <a:ext cx="2286900" cy="1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849344" y="4991006"/>
            <a:ext cx="23025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17000" y="414300"/>
            <a:ext cx="7704000" cy="1014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1" name="Google Shape;31;p4"/>
          <p:cNvSpPr txBox="1">
            <a:spLocks noGrp="1"/>
          </p:cNvSpPr>
          <p:nvPr>
            <p:ph type="body" idx="1"/>
          </p:nvPr>
        </p:nvSpPr>
        <p:spPr>
          <a:xfrm>
            <a:off x="1189000" y="1852150"/>
            <a:ext cx="6657600" cy="25992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b="1"/>
            </a:lvl1pPr>
            <a:lvl2pPr marL="914400" lvl="1" indent="-317500" rtl="0">
              <a:lnSpc>
                <a:spcPct val="100000"/>
              </a:lnSpc>
              <a:spcBef>
                <a:spcPts val="1000"/>
              </a:spcBef>
              <a:spcAft>
                <a:spcPts val="0"/>
              </a:spcAft>
              <a:buSzPts val="1400"/>
              <a:buChar char="○"/>
              <a:defRPr sz="1400"/>
            </a:lvl2pPr>
            <a:lvl3pPr marL="1371600" lvl="2" indent="-311150" rtl="0">
              <a:lnSpc>
                <a:spcPct val="100000"/>
              </a:lnSpc>
              <a:spcBef>
                <a:spcPts val="0"/>
              </a:spcBef>
              <a:spcAft>
                <a:spcPts val="0"/>
              </a:spcAft>
              <a:buSzPts val="1300"/>
              <a:buChar char="■"/>
              <a:defRPr sz="1400" b="1"/>
            </a:lvl3pPr>
            <a:lvl4pPr marL="1828800" lvl="3" indent="-311150" rtl="0">
              <a:lnSpc>
                <a:spcPct val="100000"/>
              </a:lnSpc>
              <a:spcBef>
                <a:spcPts val="1600"/>
              </a:spcBef>
              <a:spcAft>
                <a:spcPts val="0"/>
              </a:spcAft>
              <a:buSzPts val="1300"/>
              <a:buChar char="●"/>
              <a:defRPr sz="1400" b="1"/>
            </a:lvl4pPr>
            <a:lvl5pPr marL="2286000" lvl="4" indent="-317500" rtl="0">
              <a:lnSpc>
                <a:spcPct val="100000"/>
              </a:lnSpc>
              <a:spcBef>
                <a:spcPts val="1600"/>
              </a:spcBef>
              <a:spcAft>
                <a:spcPts val="0"/>
              </a:spcAft>
              <a:buSzPts val="1400"/>
              <a:buChar char="○"/>
              <a:defRPr sz="1400" b="1"/>
            </a:lvl5pPr>
            <a:lvl6pPr marL="2743200" lvl="5" indent="-317500" rtl="0">
              <a:lnSpc>
                <a:spcPct val="100000"/>
              </a:lnSpc>
              <a:spcBef>
                <a:spcPts val="1600"/>
              </a:spcBef>
              <a:spcAft>
                <a:spcPts val="0"/>
              </a:spcAft>
              <a:buSzPts val="1400"/>
              <a:buChar char="■"/>
              <a:defRPr sz="1400" b="1"/>
            </a:lvl6pPr>
            <a:lvl7pPr marL="3200400" lvl="6" indent="-298450" rtl="0">
              <a:lnSpc>
                <a:spcPct val="100000"/>
              </a:lnSpc>
              <a:spcBef>
                <a:spcPts val="1600"/>
              </a:spcBef>
              <a:spcAft>
                <a:spcPts val="0"/>
              </a:spcAft>
              <a:buSzPts val="1100"/>
              <a:buChar char="●"/>
              <a:defRPr sz="1400" b="1"/>
            </a:lvl7pPr>
            <a:lvl8pPr marL="3657600" lvl="7" indent="-298450" rtl="0">
              <a:lnSpc>
                <a:spcPct val="100000"/>
              </a:lnSpc>
              <a:spcBef>
                <a:spcPts val="1600"/>
              </a:spcBef>
              <a:spcAft>
                <a:spcPts val="0"/>
              </a:spcAft>
              <a:buSzPts val="1100"/>
              <a:buChar char="○"/>
              <a:defRPr sz="1400" b="1"/>
            </a:lvl8pPr>
            <a:lvl9pPr marL="4114800" lvl="8" indent="-317500" rtl="0">
              <a:lnSpc>
                <a:spcPct val="100000"/>
              </a:lnSpc>
              <a:spcBef>
                <a:spcPts val="1600"/>
              </a:spcBef>
              <a:spcAft>
                <a:spcPts val="1600"/>
              </a:spcAft>
              <a:buSzPts val="1400"/>
              <a:buChar char="■"/>
              <a:defRPr sz="14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671943" y="1482995"/>
            <a:ext cx="1573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000"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title" idx="2"/>
          </p:nvPr>
        </p:nvSpPr>
        <p:spPr>
          <a:xfrm>
            <a:off x="5781972" y="3222783"/>
            <a:ext cx="224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000"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subTitle" idx="1"/>
          </p:nvPr>
        </p:nvSpPr>
        <p:spPr>
          <a:xfrm>
            <a:off x="5781966" y="3596401"/>
            <a:ext cx="2057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2671946" y="1851895"/>
            <a:ext cx="2060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 name="Google Shape;38;p5"/>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noFill/>
        <a:effectLst/>
      </p:bgPr>
    </p:bg>
    <p:spTree>
      <p:nvGrpSpPr>
        <p:cNvPr id="1" name="Shape 43"/>
        <p:cNvGrpSpPr/>
        <p:nvPr/>
      </p:nvGrpSpPr>
      <p:grpSpPr>
        <a:xfrm>
          <a:off x="0" y="0"/>
          <a:ext cx="0" cy="0"/>
          <a:chOff x="0" y="0"/>
          <a:chExt cx="0" cy="0"/>
        </a:xfrm>
      </p:grpSpPr>
      <p:sp>
        <p:nvSpPr>
          <p:cNvPr id="44" name="Google Shape;44;p6"/>
          <p:cNvSpPr/>
          <p:nvPr/>
        </p:nvSpPr>
        <p:spPr>
          <a:xfrm>
            <a:off x="717000" y="414300"/>
            <a:ext cx="7704000" cy="1014900"/>
          </a:xfrm>
          <a:prstGeom prst="roundRect">
            <a:avLst>
              <a:gd name="adj" fmla="val 50000"/>
            </a:avLst>
          </a:prstGeom>
          <a:solidFill>
            <a:schemeClr val="lt1"/>
          </a:solidFill>
          <a:ln>
            <a:noFill/>
          </a:ln>
          <a:effectLst>
            <a:outerShdw blurRad="142875" dist="571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48" name="Google Shape;48;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9" name="Google Shape;49;p7"/>
          <p:cNvSpPr/>
          <p:nvPr/>
        </p:nvSpPr>
        <p:spPr>
          <a:xfrm rot="10800000">
            <a:off x="4567086"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rot="10800000">
            <a:off x="2280421" y="4991006"/>
            <a:ext cx="22869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10800000">
            <a:off x="-1488"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10800000">
            <a:off x="6849344" y="4991006"/>
            <a:ext cx="23025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999350" y="1618350"/>
            <a:ext cx="5145300" cy="190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6" name="Google Shape;56;p8"/>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825850" y="1788804"/>
            <a:ext cx="3492300" cy="10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9"/>
          <p:cNvSpPr txBox="1">
            <a:spLocks noGrp="1"/>
          </p:cNvSpPr>
          <p:nvPr>
            <p:ph type="subTitle" idx="1"/>
          </p:nvPr>
        </p:nvSpPr>
        <p:spPr>
          <a:xfrm>
            <a:off x="2424600" y="2805996"/>
            <a:ext cx="4294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3" name="Google Shape;63;p9"/>
          <p:cNvGrpSpPr/>
          <p:nvPr/>
        </p:nvGrpSpPr>
        <p:grpSpPr>
          <a:xfrm flipH="1">
            <a:off x="-1488" y="4991006"/>
            <a:ext cx="9153332" cy="157200"/>
            <a:chOff x="-1488" y="4986300"/>
            <a:chExt cx="9153332" cy="157200"/>
          </a:xfrm>
        </p:grpSpPr>
        <p:sp>
          <p:nvSpPr>
            <p:cNvPr id="64" name="Google Shape;64;p9"/>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950225" y="920875"/>
            <a:ext cx="3525300" cy="95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0" name="Google Shape;70;p10"/>
          <p:cNvSpPr/>
          <p:nvPr/>
        </p:nvSpPr>
        <p:spPr>
          <a:xfrm rot="10800000">
            <a:off x="4567086" y="4991006"/>
            <a:ext cx="22869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rot="10800000">
            <a:off x="-1488"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Raleway ExtraBold"/>
              <a:buNone/>
              <a:defRPr sz="2800">
                <a:solidFill>
                  <a:schemeClr val="accent1"/>
                </a:solidFill>
                <a:latin typeface="Raleway ExtraBold"/>
                <a:ea typeface="Raleway ExtraBold"/>
                <a:cs typeface="Raleway ExtraBold"/>
                <a:sym typeface="Raleway ExtraBold"/>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1pPr>
            <a:lvl2pPr marL="914400" lvl="1"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2pPr>
            <a:lvl3pPr marL="1371600" lvl="2"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3pPr>
            <a:lvl4pPr marL="1828800" lvl="3"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4pPr>
            <a:lvl5pPr marL="2286000" lvl="4"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5pPr>
            <a:lvl6pPr marL="2743200" lvl="5"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6pPr>
            <a:lvl7pPr marL="3200400" lvl="6"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7pPr>
            <a:lvl8pPr marL="3657600" lvl="7"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8pPr>
            <a:lvl9pPr marL="4114800" lvl="8"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16"/>
          <p:cNvGrpSpPr/>
          <p:nvPr/>
        </p:nvGrpSpPr>
        <p:grpSpPr>
          <a:xfrm>
            <a:off x="717650" y="827175"/>
            <a:ext cx="7704000" cy="2697835"/>
            <a:chOff x="717650" y="823617"/>
            <a:chExt cx="7704000" cy="2697835"/>
          </a:xfrm>
        </p:grpSpPr>
        <p:sp>
          <p:nvSpPr>
            <p:cNvPr id="93" name="Google Shape;93;p16"/>
            <p:cNvSpPr/>
            <p:nvPr/>
          </p:nvSpPr>
          <p:spPr>
            <a:xfrm>
              <a:off x="717650" y="823617"/>
              <a:ext cx="7704000" cy="26976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6"/>
            <p:cNvGrpSpPr/>
            <p:nvPr/>
          </p:nvGrpSpPr>
          <p:grpSpPr>
            <a:xfrm>
              <a:off x="7853662" y="993960"/>
              <a:ext cx="420286" cy="106769"/>
              <a:chOff x="2098350" y="467225"/>
              <a:chExt cx="817200" cy="207600"/>
            </a:xfrm>
          </p:grpSpPr>
          <p:sp>
            <p:nvSpPr>
              <p:cNvPr id="95" name="Google Shape;95;p16"/>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6"/>
            <p:cNvGrpSpPr/>
            <p:nvPr/>
          </p:nvGrpSpPr>
          <p:grpSpPr>
            <a:xfrm>
              <a:off x="8025814" y="3263181"/>
              <a:ext cx="395836" cy="258270"/>
              <a:chOff x="7773508" y="3271285"/>
              <a:chExt cx="395836" cy="258270"/>
            </a:xfrm>
          </p:grpSpPr>
          <p:sp>
            <p:nvSpPr>
              <p:cNvPr id="99" name="Google Shape;99;p16"/>
              <p:cNvSpPr/>
              <p:nvPr/>
            </p:nvSpPr>
            <p:spPr>
              <a:xfrm flipH="1">
                <a:off x="7780656" y="3275898"/>
                <a:ext cx="384000" cy="2535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7773508" y="3271285"/>
                <a:ext cx="395836" cy="258270"/>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 name="Google Shape;101;p16"/>
          <p:cNvSpPr/>
          <p:nvPr/>
        </p:nvSpPr>
        <p:spPr>
          <a:xfrm>
            <a:off x="2410050" y="3796429"/>
            <a:ext cx="43239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a:spLocks noGrp="1"/>
          </p:cNvSpPr>
          <p:nvPr>
            <p:ph type="ctrTitle"/>
          </p:nvPr>
        </p:nvSpPr>
        <p:spPr>
          <a:xfrm>
            <a:off x="843050" y="1822251"/>
            <a:ext cx="7453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900" dirty="0">
                <a:solidFill>
                  <a:schemeClr val="bg2"/>
                </a:solidFill>
              </a:rPr>
              <a:t>React</a:t>
            </a:r>
            <a:r>
              <a:rPr lang="en" sz="6900" dirty="0">
                <a:solidFill>
                  <a:schemeClr val="accent4"/>
                </a:solidFill>
              </a:rPr>
              <a:t>JS</a:t>
            </a:r>
            <a:br>
              <a:rPr lang="en" sz="6900" dirty="0">
                <a:solidFill>
                  <a:schemeClr val="accent4"/>
                </a:solidFill>
              </a:rPr>
            </a:br>
            <a:r>
              <a:rPr lang="en" sz="3000" dirty="0">
                <a:solidFill>
                  <a:schemeClr val="accent1"/>
                </a:solidFill>
              </a:rPr>
              <a:t>Bootcamp</a:t>
            </a:r>
            <a:endParaRPr sz="3000" dirty="0">
              <a:solidFill>
                <a:schemeClr val="accent1"/>
              </a:solidFill>
            </a:endParaRPr>
          </a:p>
        </p:txBody>
      </p:sp>
      <p:sp>
        <p:nvSpPr>
          <p:cNvPr id="103" name="Google Shape;103;p16"/>
          <p:cNvSpPr txBox="1">
            <a:spLocks noGrp="1"/>
          </p:cNvSpPr>
          <p:nvPr>
            <p:ph type="subTitle" idx="1"/>
          </p:nvPr>
        </p:nvSpPr>
        <p:spPr>
          <a:xfrm>
            <a:off x="2307600" y="3873529"/>
            <a:ext cx="452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An Introduction to the JS pre-requisites for learning </a:t>
            </a:r>
            <a:r>
              <a:rPr lang="en" sz="1200" b="1" dirty="0"/>
              <a:t>ReactJS</a:t>
            </a:r>
            <a:endParaRPr sz="1200" b="1" dirty="0"/>
          </a:p>
        </p:txBody>
      </p:sp>
      <p:pic>
        <p:nvPicPr>
          <p:cNvPr id="7" name="Picture 6">
            <a:extLst>
              <a:ext uri="{FF2B5EF4-FFF2-40B4-BE49-F238E27FC236}">
                <a16:creationId xmlns:a16="http://schemas.microsoft.com/office/drawing/2014/main" id="{1EE80242-7739-D22E-A3F3-F32B16A9D2E3}"/>
              </a:ext>
            </a:extLst>
          </p:cNvPr>
          <p:cNvPicPr>
            <a:picLocks noChangeAspect="1"/>
          </p:cNvPicPr>
          <p:nvPr/>
        </p:nvPicPr>
        <p:blipFill>
          <a:blip r:embed="rId3"/>
          <a:stretch>
            <a:fillRect/>
          </a:stretch>
        </p:blipFill>
        <p:spPr>
          <a:xfrm>
            <a:off x="3585840" y="344091"/>
            <a:ext cx="1967619" cy="1967619"/>
          </a:xfrm>
          <a:prstGeom prst="rect">
            <a:avLst/>
          </a:prstGeom>
        </p:spPr>
      </p:pic>
      <p:sp>
        <p:nvSpPr>
          <p:cNvPr id="9" name="TextBox 8">
            <a:extLst>
              <a:ext uri="{FF2B5EF4-FFF2-40B4-BE49-F238E27FC236}">
                <a16:creationId xmlns:a16="http://schemas.microsoft.com/office/drawing/2014/main" id="{89962D97-055A-BBE6-A28A-3187CF0D0EB2}"/>
              </a:ext>
            </a:extLst>
          </p:cNvPr>
          <p:cNvSpPr txBox="1"/>
          <p:nvPr/>
        </p:nvSpPr>
        <p:spPr>
          <a:xfrm>
            <a:off x="4084767" y="1488531"/>
            <a:ext cx="969764" cy="307777"/>
          </a:xfrm>
          <a:prstGeom prst="rect">
            <a:avLst/>
          </a:prstGeom>
          <a:noFill/>
        </p:spPr>
        <p:txBody>
          <a:bodyPr wrap="square">
            <a:spAutoFit/>
          </a:bodyPr>
          <a:lstStyle/>
          <a:p>
            <a:r>
              <a:rPr lang="en" sz="1400" dirty="0">
                <a:solidFill>
                  <a:schemeClr val="tx2"/>
                </a:solidFill>
                <a:latin typeface="Raleway ExtraBold" pitchFamily="2" charset="0"/>
              </a:rPr>
              <a:t>presents</a:t>
            </a:r>
            <a:endParaRPr lang="en-IN" dirty="0">
              <a:solidFill>
                <a:schemeClr val="tx2"/>
              </a:solidFill>
              <a:latin typeface="Raleway Extra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4"/>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Arrays</a:t>
            </a:r>
            <a:r>
              <a:rPr lang="en" dirty="0"/>
              <a:t>, </a:t>
            </a:r>
            <a:r>
              <a:rPr lang="en" dirty="0">
                <a:solidFill>
                  <a:schemeClr val="bg2"/>
                </a:solidFill>
              </a:rPr>
              <a:t>Objects</a:t>
            </a:r>
            <a:r>
              <a:rPr lang="en" dirty="0"/>
              <a:t> and </a:t>
            </a:r>
            <a:r>
              <a:rPr lang="en" dirty="0">
                <a:solidFill>
                  <a:schemeClr val="tx2"/>
                </a:solidFill>
              </a:rPr>
              <a:t>Functions</a:t>
            </a:r>
            <a:endParaRPr dirty="0">
              <a:solidFill>
                <a:schemeClr val="tx2"/>
              </a:solidFill>
            </a:endParaRPr>
          </a:p>
        </p:txBody>
      </p:sp>
      <p:grpSp>
        <p:nvGrpSpPr>
          <p:cNvPr id="1070" name="Google Shape;1070;p34"/>
          <p:cNvGrpSpPr/>
          <p:nvPr/>
        </p:nvGrpSpPr>
        <p:grpSpPr>
          <a:xfrm>
            <a:off x="3398650" y="1781723"/>
            <a:ext cx="2356129" cy="2785560"/>
            <a:chOff x="3398650" y="1781723"/>
            <a:chExt cx="2356129" cy="2785560"/>
          </a:xfrm>
        </p:grpSpPr>
        <p:sp>
          <p:nvSpPr>
            <p:cNvPr id="1071" name="Google Shape;1071;p34"/>
            <p:cNvSpPr/>
            <p:nvPr/>
          </p:nvSpPr>
          <p:spPr>
            <a:xfrm>
              <a:off x="3398650" y="2485946"/>
              <a:ext cx="2346600" cy="20811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txBox="1"/>
            <p:nvPr/>
          </p:nvSpPr>
          <p:spPr>
            <a:xfrm flipH="1">
              <a:off x="3745853" y="2936500"/>
              <a:ext cx="1652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Raleway ExtraBold"/>
                  <a:ea typeface="Raleway ExtraBold"/>
                  <a:cs typeface="Raleway ExtraBold"/>
                  <a:sym typeface="Raleway ExtraBold"/>
                </a:rPr>
                <a:t>Objects</a:t>
              </a:r>
              <a:endParaRPr sz="2000" dirty="0">
                <a:solidFill>
                  <a:srgbClr val="FFFFFF"/>
                </a:solidFill>
                <a:latin typeface="Raleway ExtraBold"/>
                <a:ea typeface="Raleway ExtraBold"/>
                <a:cs typeface="Raleway ExtraBold"/>
                <a:sym typeface="Raleway ExtraBold"/>
              </a:endParaRPr>
            </a:p>
          </p:txBody>
        </p:sp>
        <p:sp>
          <p:nvSpPr>
            <p:cNvPr id="1073" name="Google Shape;1073;p34"/>
            <p:cNvSpPr txBox="1"/>
            <p:nvPr/>
          </p:nvSpPr>
          <p:spPr>
            <a:xfrm flipH="1">
              <a:off x="3525134" y="3338225"/>
              <a:ext cx="2123281" cy="828900"/>
            </a:xfrm>
            <a:prstGeom prst="rect">
              <a:avLst/>
            </a:prstGeom>
            <a:noFill/>
            <a:ln>
              <a:noFill/>
            </a:ln>
          </p:spPr>
          <p:txBody>
            <a:bodyPr spcFirstLastPara="1" wrap="square" lIns="91425" tIns="91425" rIns="91425" bIns="91425" anchor="t" anchorCtr="0">
              <a:noAutofit/>
            </a:bodyPr>
            <a:lstStyle/>
            <a:p>
              <a:pPr marL="0" marR="0" algn="ctr">
                <a:spcBef>
                  <a:spcPts val="0"/>
                </a:spcBef>
                <a:spcAft>
                  <a:spcPts val="0"/>
                </a:spcAft>
              </a:pPr>
              <a:r>
                <a:rPr lang="en-US" sz="1200" dirty="0">
                  <a:solidFill>
                    <a:schemeClr val="bg1"/>
                  </a:solidFill>
                  <a:effectLst/>
                  <a:latin typeface="Barlow" panose="00000500000000000000" pitchFamily="2" charset="0"/>
                </a:rPr>
                <a:t>An object is an entity which have some properties and performs certain methods/functions.</a:t>
              </a:r>
            </a:p>
          </p:txBody>
        </p:sp>
        <p:grpSp>
          <p:nvGrpSpPr>
            <p:cNvPr id="1074" name="Google Shape;1074;p34"/>
            <p:cNvGrpSpPr/>
            <p:nvPr/>
          </p:nvGrpSpPr>
          <p:grpSpPr>
            <a:xfrm>
              <a:off x="5358943" y="4249815"/>
              <a:ext cx="395836" cy="317468"/>
              <a:chOff x="7773503" y="3987878"/>
              <a:chExt cx="395836" cy="317468"/>
            </a:xfrm>
          </p:grpSpPr>
          <p:sp>
            <p:nvSpPr>
              <p:cNvPr id="1075" name="Google Shape;1075;p34"/>
              <p:cNvSpPr/>
              <p:nvPr/>
            </p:nvSpPr>
            <p:spPr>
              <a:xfrm flipH="1">
                <a:off x="7780650" y="39935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34"/>
            <p:cNvSpPr/>
            <p:nvPr/>
          </p:nvSpPr>
          <p:spPr>
            <a:xfrm>
              <a:off x="4105500" y="1781723"/>
              <a:ext cx="932700" cy="932700"/>
            </a:xfrm>
            <a:prstGeom prst="roundRect">
              <a:avLst>
                <a:gd name="adj" fmla="val 16667"/>
              </a:avLst>
            </a:prstGeom>
            <a:solidFill>
              <a:srgbClr val="9AE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34"/>
          <p:cNvGrpSpPr/>
          <p:nvPr/>
        </p:nvGrpSpPr>
        <p:grpSpPr>
          <a:xfrm>
            <a:off x="6067875" y="1781723"/>
            <a:ext cx="2356129" cy="2785560"/>
            <a:chOff x="6067875" y="1781723"/>
            <a:chExt cx="2356129" cy="2785560"/>
          </a:xfrm>
        </p:grpSpPr>
        <p:sp>
          <p:nvSpPr>
            <p:cNvPr id="1079" name="Google Shape;1079;p34"/>
            <p:cNvSpPr/>
            <p:nvPr/>
          </p:nvSpPr>
          <p:spPr>
            <a:xfrm>
              <a:off x="6067875" y="2486029"/>
              <a:ext cx="2346600" cy="20811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txBox="1"/>
            <p:nvPr/>
          </p:nvSpPr>
          <p:spPr>
            <a:xfrm flipH="1">
              <a:off x="6416281" y="2936500"/>
              <a:ext cx="1650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Raleway ExtraBold"/>
                  <a:ea typeface="Raleway ExtraBold"/>
                  <a:cs typeface="Raleway ExtraBold"/>
                  <a:sym typeface="Raleway ExtraBold"/>
                </a:rPr>
                <a:t>Functions</a:t>
              </a:r>
              <a:endParaRPr sz="2000" dirty="0">
                <a:solidFill>
                  <a:srgbClr val="FFFFFF"/>
                </a:solidFill>
                <a:latin typeface="Raleway ExtraBold"/>
                <a:ea typeface="Raleway ExtraBold"/>
                <a:cs typeface="Raleway ExtraBold"/>
                <a:sym typeface="Raleway ExtraBold"/>
              </a:endParaRPr>
            </a:p>
          </p:txBody>
        </p:sp>
        <p:sp>
          <p:nvSpPr>
            <p:cNvPr id="1081" name="Google Shape;1081;p34"/>
            <p:cNvSpPr txBox="1"/>
            <p:nvPr/>
          </p:nvSpPr>
          <p:spPr>
            <a:xfrm flipH="1">
              <a:off x="6416281" y="3343979"/>
              <a:ext cx="1650000" cy="828900"/>
            </a:xfrm>
            <a:prstGeom prst="rect">
              <a:avLst/>
            </a:prstGeom>
            <a:noFill/>
            <a:ln>
              <a:noFill/>
            </a:ln>
          </p:spPr>
          <p:txBody>
            <a:bodyPr spcFirstLastPara="1" wrap="square" lIns="91425" tIns="91425" rIns="91425" bIns="91425" anchor="t" anchorCtr="0">
              <a:noAutofit/>
            </a:bodyPr>
            <a:lstStyle/>
            <a:p>
              <a:pPr marL="0" marR="0" algn="ctr">
                <a:spcBef>
                  <a:spcPts val="0"/>
                </a:spcBef>
                <a:spcAft>
                  <a:spcPts val="0"/>
                </a:spcAft>
              </a:pPr>
              <a:r>
                <a:rPr lang="en-IN" sz="1200" dirty="0">
                  <a:solidFill>
                    <a:schemeClr val="bg1"/>
                  </a:solidFill>
                  <a:effectLst/>
                  <a:latin typeface="Barlow" panose="00000500000000000000" pitchFamily="2" charset="0"/>
                </a:rPr>
                <a:t>A JavaScript function is a block of code designed to perform a particular task.</a:t>
              </a:r>
            </a:p>
          </p:txBody>
        </p:sp>
        <p:grpSp>
          <p:nvGrpSpPr>
            <p:cNvPr id="1082" name="Google Shape;1082;p34"/>
            <p:cNvGrpSpPr/>
            <p:nvPr/>
          </p:nvGrpSpPr>
          <p:grpSpPr>
            <a:xfrm>
              <a:off x="8028168" y="4249815"/>
              <a:ext cx="395836" cy="317468"/>
              <a:chOff x="7773503" y="3987878"/>
              <a:chExt cx="395836" cy="317468"/>
            </a:xfrm>
          </p:grpSpPr>
          <p:sp>
            <p:nvSpPr>
              <p:cNvPr id="1083" name="Google Shape;1083;p34"/>
              <p:cNvSpPr/>
              <p:nvPr/>
            </p:nvSpPr>
            <p:spPr>
              <a:xfrm flipH="1">
                <a:off x="7780650" y="39935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34"/>
            <p:cNvSpPr/>
            <p:nvPr/>
          </p:nvSpPr>
          <p:spPr>
            <a:xfrm>
              <a:off x="6774730" y="1781723"/>
              <a:ext cx="932700" cy="932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34"/>
          <p:cNvGrpSpPr/>
          <p:nvPr/>
        </p:nvGrpSpPr>
        <p:grpSpPr>
          <a:xfrm>
            <a:off x="719900" y="1781723"/>
            <a:ext cx="2356129" cy="2785560"/>
            <a:chOff x="719900" y="1781723"/>
            <a:chExt cx="2356129" cy="2785560"/>
          </a:xfrm>
        </p:grpSpPr>
        <p:sp>
          <p:nvSpPr>
            <p:cNvPr id="1087" name="Google Shape;1087;p34"/>
            <p:cNvSpPr/>
            <p:nvPr/>
          </p:nvSpPr>
          <p:spPr>
            <a:xfrm>
              <a:off x="719900" y="2486025"/>
              <a:ext cx="2346600" cy="20811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txBox="1"/>
            <p:nvPr/>
          </p:nvSpPr>
          <p:spPr>
            <a:xfrm flipH="1">
              <a:off x="1069426" y="2936500"/>
              <a:ext cx="1647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Raleway ExtraBold"/>
                  <a:ea typeface="Raleway ExtraBold"/>
                  <a:cs typeface="Raleway ExtraBold"/>
                  <a:sym typeface="Raleway ExtraBold"/>
                </a:rPr>
                <a:t>Array</a:t>
              </a:r>
              <a:endParaRPr sz="2000" dirty="0">
                <a:solidFill>
                  <a:srgbClr val="FFFFFF"/>
                </a:solidFill>
                <a:latin typeface="Raleway ExtraBold"/>
                <a:ea typeface="Raleway ExtraBold"/>
                <a:cs typeface="Raleway ExtraBold"/>
                <a:sym typeface="Raleway ExtraBold"/>
              </a:endParaRPr>
            </a:p>
          </p:txBody>
        </p:sp>
        <p:sp>
          <p:nvSpPr>
            <p:cNvPr id="1089" name="Google Shape;1089;p34"/>
            <p:cNvSpPr txBox="1"/>
            <p:nvPr/>
          </p:nvSpPr>
          <p:spPr>
            <a:xfrm flipH="1">
              <a:off x="917058" y="3465540"/>
              <a:ext cx="1957634"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bg1"/>
                  </a:solidFill>
                  <a:effectLst/>
                  <a:latin typeface="Barlow" panose="00000500000000000000" pitchFamily="2" charset="0"/>
                </a:rPr>
                <a:t>Array is a list of items, or a collection of items.</a:t>
              </a:r>
              <a:endParaRPr sz="1200" dirty="0">
                <a:solidFill>
                  <a:schemeClr val="bg1"/>
                </a:solidFill>
                <a:latin typeface="Barlow" panose="00000500000000000000" pitchFamily="2" charset="0"/>
                <a:ea typeface="Barlow"/>
                <a:cs typeface="Barlow"/>
                <a:sym typeface="Barlow"/>
              </a:endParaRPr>
            </a:p>
          </p:txBody>
        </p:sp>
        <p:grpSp>
          <p:nvGrpSpPr>
            <p:cNvPr id="1090" name="Google Shape;1090;p34"/>
            <p:cNvGrpSpPr/>
            <p:nvPr/>
          </p:nvGrpSpPr>
          <p:grpSpPr>
            <a:xfrm>
              <a:off x="2680193" y="4249815"/>
              <a:ext cx="395836" cy="317468"/>
              <a:chOff x="7773503" y="3987878"/>
              <a:chExt cx="395836" cy="317468"/>
            </a:xfrm>
          </p:grpSpPr>
          <p:sp>
            <p:nvSpPr>
              <p:cNvPr id="1091" name="Google Shape;1091;p34"/>
              <p:cNvSpPr/>
              <p:nvPr/>
            </p:nvSpPr>
            <p:spPr>
              <a:xfrm flipH="1">
                <a:off x="7780650" y="39935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4"/>
            <p:cNvSpPr/>
            <p:nvPr/>
          </p:nvSpPr>
          <p:spPr>
            <a:xfrm>
              <a:off x="1426755" y="1781723"/>
              <a:ext cx="932700" cy="932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4"/>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For of</a:t>
            </a:r>
            <a:r>
              <a:rPr lang="en" dirty="0"/>
              <a:t>, </a:t>
            </a:r>
            <a:r>
              <a:rPr lang="en" dirty="0">
                <a:solidFill>
                  <a:schemeClr val="accent4"/>
                </a:solidFill>
              </a:rPr>
              <a:t>For in</a:t>
            </a:r>
            <a:r>
              <a:rPr lang="en" dirty="0"/>
              <a:t>, and </a:t>
            </a:r>
            <a:r>
              <a:rPr lang="en" dirty="0">
                <a:solidFill>
                  <a:schemeClr val="accent2"/>
                </a:solidFill>
              </a:rPr>
              <a:t>map()</a:t>
            </a:r>
            <a:endParaRPr dirty="0">
              <a:solidFill>
                <a:schemeClr val="accent2"/>
              </a:solidFill>
            </a:endParaRPr>
          </a:p>
        </p:txBody>
      </p:sp>
      <p:grpSp>
        <p:nvGrpSpPr>
          <p:cNvPr id="573" name="Google Shape;573;p24"/>
          <p:cNvGrpSpPr/>
          <p:nvPr/>
        </p:nvGrpSpPr>
        <p:grpSpPr>
          <a:xfrm>
            <a:off x="901390" y="1610606"/>
            <a:ext cx="7341207" cy="961139"/>
            <a:chOff x="3815613" y="1616225"/>
            <a:chExt cx="4614648" cy="961139"/>
          </a:xfrm>
        </p:grpSpPr>
        <p:grpSp>
          <p:nvGrpSpPr>
            <p:cNvPr id="574" name="Google Shape;574;p24"/>
            <p:cNvGrpSpPr/>
            <p:nvPr/>
          </p:nvGrpSpPr>
          <p:grpSpPr>
            <a:xfrm>
              <a:off x="4143575" y="1616225"/>
              <a:ext cx="4282667" cy="958863"/>
              <a:chOff x="1509887" y="1140343"/>
              <a:chExt cx="3708900" cy="830400"/>
            </a:xfrm>
          </p:grpSpPr>
          <p:sp>
            <p:nvSpPr>
              <p:cNvPr id="575" name="Google Shape;575;p24"/>
              <p:cNvSpPr/>
              <p:nvPr/>
            </p:nvSpPr>
            <p:spPr>
              <a:xfrm>
                <a:off x="1509887" y="1140343"/>
                <a:ext cx="3708900" cy="8304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24"/>
              <p:cNvGrpSpPr/>
              <p:nvPr/>
            </p:nvGrpSpPr>
            <p:grpSpPr>
              <a:xfrm>
                <a:off x="4796440" y="1292749"/>
                <a:ext cx="261548" cy="112429"/>
                <a:chOff x="2406998" y="467220"/>
                <a:chExt cx="508552" cy="218604"/>
              </a:xfrm>
            </p:grpSpPr>
            <p:sp>
              <p:nvSpPr>
                <p:cNvPr id="577" name="Google Shape;577;p24"/>
                <p:cNvSpPr/>
                <p:nvPr/>
              </p:nvSpPr>
              <p:spPr>
                <a:xfrm>
                  <a:off x="2406998" y="467225"/>
                  <a:ext cx="125798" cy="218599"/>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598374" y="467220"/>
                  <a:ext cx="125798" cy="218601"/>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790203" y="467225"/>
                  <a:ext cx="125347" cy="207563"/>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0" name="Google Shape;580;p24"/>
            <p:cNvSpPr txBox="1"/>
            <p:nvPr/>
          </p:nvSpPr>
          <p:spPr>
            <a:xfrm flipH="1">
              <a:off x="4818500" y="1687675"/>
              <a:ext cx="2769900" cy="42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dk2"/>
                  </a:solidFill>
                  <a:latin typeface="Raleway ExtraBold"/>
                  <a:ea typeface="Raleway ExtraBold"/>
                  <a:cs typeface="Raleway ExtraBold"/>
                  <a:sym typeface="Raleway ExtraBold"/>
                </a:rPr>
                <a:t>For of</a:t>
              </a:r>
              <a:endParaRPr sz="2000" dirty="0">
                <a:solidFill>
                  <a:schemeClr val="dk2"/>
                </a:solidFill>
                <a:latin typeface="Raleway ExtraBold"/>
                <a:ea typeface="Raleway ExtraBold"/>
                <a:cs typeface="Raleway ExtraBold"/>
                <a:sym typeface="Raleway ExtraBold"/>
              </a:endParaRPr>
            </a:p>
          </p:txBody>
        </p:sp>
        <p:sp>
          <p:nvSpPr>
            <p:cNvPr id="581" name="Google Shape;581;p24"/>
            <p:cNvSpPr txBox="1"/>
            <p:nvPr/>
          </p:nvSpPr>
          <p:spPr>
            <a:xfrm flipH="1">
              <a:off x="4831619" y="1956974"/>
              <a:ext cx="2769900" cy="42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90" dirty="0">
                  <a:solidFill>
                    <a:schemeClr val="bg1"/>
                  </a:solidFill>
                  <a:effectLst/>
                  <a:latin typeface="Cascadia Code" panose="020B0609020000020004" pitchFamily="49" charset="0"/>
                </a:rPr>
                <a:t>For of loop is used to return the value of elements of an array.</a:t>
              </a:r>
              <a:endParaRPr sz="1290" dirty="0">
                <a:solidFill>
                  <a:schemeClr val="bg1"/>
                </a:solidFill>
                <a:latin typeface="Barlow"/>
                <a:ea typeface="Barlow"/>
                <a:cs typeface="Barlow"/>
                <a:sym typeface="Barlow"/>
              </a:endParaRPr>
            </a:p>
          </p:txBody>
        </p:sp>
        <p:grpSp>
          <p:nvGrpSpPr>
            <p:cNvPr id="582" name="Google Shape;582;p24"/>
            <p:cNvGrpSpPr/>
            <p:nvPr/>
          </p:nvGrpSpPr>
          <p:grpSpPr>
            <a:xfrm>
              <a:off x="7969083" y="2210783"/>
              <a:ext cx="461178" cy="366581"/>
              <a:chOff x="7773507" y="3478473"/>
              <a:chExt cx="399392" cy="317468"/>
            </a:xfrm>
          </p:grpSpPr>
          <p:sp>
            <p:nvSpPr>
              <p:cNvPr id="583" name="Google Shape;583;p24"/>
              <p:cNvSpPr/>
              <p:nvPr/>
            </p:nvSpPr>
            <p:spPr>
              <a:xfrm flipH="1">
                <a:off x="7788899" y="34841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7773507" y="3478473"/>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24"/>
            <p:cNvSpPr/>
            <p:nvPr/>
          </p:nvSpPr>
          <p:spPr>
            <a:xfrm>
              <a:off x="3815613" y="1707306"/>
              <a:ext cx="776700" cy="77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lt1"/>
                  </a:solidFill>
                  <a:latin typeface="Raleway"/>
                  <a:ea typeface="Raleway"/>
                  <a:cs typeface="Raleway"/>
                  <a:sym typeface="Raleway"/>
                </a:rPr>
                <a:t>01.</a:t>
              </a:r>
              <a:endParaRPr sz="2000" b="1" dirty="0">
                <a:solidFill>
                  <a:schemeClr val="lt1"/>
                </a:solidFill>
                <a:latin typeface="Raleway"/>
                <a:ea typeface="Raleway"/>
                <a:cs typeface="Raleway"/>
                <a:sym typeface="Raleway"/>
              </a:endParaRPr>
            </a:p>
          </p:txBody>
        </p:sp>
      </p:grpSp>
      <p:grpSp>
        <p:nvGrpSpPr>
          <p:cNvPr id="586" name="Google Shape;586;p24"/>
          <p:cNvGrpSpPr/>
          <p:nvPr/>
        </p:nvGrpSpPr>
        <p:grpSpPr>
          <a:xfrm>
            <a:off x="898192" y="2672481"/>
            <a:ext cx="7349832" cy="961145"/>
            <a:chOff x="3815613" y="2678100"/>
            <a:chExt cx="4620070" cy="961145"/>
          </a:xfrm>
        </p:grpSpPr>
        <p:sp>
          <p:nvSpPr>
            <p:cNvPr id="588" name="Google Shape;588;p24"/>
            <p:cNvSpPr/>
            <p:nvPr/>
          </p:nvSpPr>
          <p:spPr>
            <a:xfrm>
              <a:off x="4143375" y="2678100"/>
              <a:ext cx="4282667" cy="958863"/>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txBox="1"/>
            <p:nvPr/>
          </p:nvSpPr>
          <p:spPr>
            <a:xfrm flipH="1">
              <a:off x="4818500" y="2749555"/>
              <a:ext cx="2769900" cy="42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2"/>
                  </a:solidFill>
                  <a:latin typeface="Raleway ExtraBold"/>
                  <a:ea typeface="Raleway ExtraBold"/>
                  <a:cs typeface="Raleway ExtraBold"/>
                  <a:sym typeface="Raleway ExtraBold"/>
                </a:rPr>
                <a:t>For in</a:t>
              </a:r>
              <a:endParaRPr sz="2000" dirty="0">
                <a:solidFill>
                  <a:schemeClr val="lt2"/>
                </a:solidFill>
                <a:latin typeface="Raleway ExtraBold"/>
                <a:ea typeface="Raleway ExtraBold"/>
                <a:cs typeface="Raleway ExtraBold"/>
                <a:sym typeface="Raleway ExtraBold"/>
              </a:endParaRPr>
            </a:p>
          </p:txBody>
        </p:sp>
        <p:sp>
          <p:nvSpPr>
            <p:cNvPr id="594" name="Google Shape;594;p24"/>
            <p:cNvSpPr txBox="1"/>
            <p:nvPr/>
          </p:nvSpPr>
          <p:spPr>
            <a:xfrm flipH="1">
              <a:off x="4818500" y="3022842"/>
              <a:ext cx="2769900" cy="42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90" dirty="0">
                  <a:solidFill>
                    <a:schemeClr val="bg1"/>
                  </a:solidFill>
                  <a:effectLst/>
                  <a:latin typeface="Cascadia Code" panose="020B0609020000020004" pitchFamily="49" charset="0"/>
                </a:rPr>
                <a:t>For in loop is used to return the key/index of elements of an array.</a:t>
              </a:r>
              <a:endParaRPr sz="1290" dirty="0">
                <a:solidFill>
                  <a:schemeClr val="bg1"/>
                </a:solidFill>
                <a:latin typeface="Barlow"/>
                <a:ea typeface="Barlow"/>
                <a:cs typeface="Barlow"/>
                <a:sym typeface="Barlow"/>
              </a:endParaRPr>
            </a:p>
          </p:txBody>
        </p:sp>
        <p:grpSp>
          <p:nvGrpSpPr>
            <p:cNvPr id="595" name="Google Shape;595;p24"/>
            <p:cNvGrpSpPr/>
            <p:nvPr/>
          </p:nvGrpSpPr>
          <p:grpSpPr>
            <a:xfrm>
              <a:off x="7978611" y="3272664"/>
              <a:ext cx="457072" cy="366581"/>
              <a:chOff x="7773503" y="3478478"/>
              <a:chExt cx="395836" cy="317468"/>
            </a:xfrm>
          </p:grpSpPr>
          <p:sp>
            <p:nvSpPr>
              <p:cNvPr id="596" name="Google Shape;596;p24"/>
              <p:cNvSpPr/>
              <p:nvPr/>
            </p:nvSpPr>
            <p:spPr>
              <a:xfrm flipH="1">
                <a:off x="7780650" y="34841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7773503" y="34784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24"/>
            <p:cNvSpPr/>
            <p:nvPr/>
          </p:nvSpPr>
          <p:spPr>
            <a:xfrm>
              <a:off x="3815613" y="2769181"/>
              <a:ext cx="776700" cy="7767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lt1"/>
                  </a:solidFill>
                  <a:latin typeface="Raleway"/>
                  <a:ea typeface="Raleway"/>
                  <a:cs typeface="Raleway"/>
                  <a:sym typeface="Raleway"/>
                </a:rPr>
                <a:t>02.</a:t>
              </a:r>
              <a:endParaRPr sz="2000" b="1" dirty="0">
                <a:solidFill>
                  <a:schemeClr val="lt1"/>
                </a:solidFill>
                <a:latin typeface="Raleway"/>
                <a:ea typeface="Raleway"/>
                <a:cs typeface="Raleway"/>
                <a:sym typeface="Raleway"/>
              </a:endParaRPr>
            </a:p>
          </p:txBody>
        </p:sp>
      </p:grpSp>
      <p:grpSp>
        <p:nvGrpSpPr>
          <p:cNvPr id="599" name="Google Shape;599;p24"/>
          <p:cNvGrpSpPr/>
          <p:nvPr/>
        </p:nvGrpSpPr>
        <p:grpSpPr>
          <a:xfrm>
            <a:off x="901390" y="3743189"/>
            <a:ext cx="7341220" cy="1121705"/>
            <a:chOff x="3815613" y="3748808"/>
            <a:chExt cx="4614656" cy="961149"/>
          </a:xfrm>
        </p:grpSpPr>
        <p:sp>
          <p:nvSpPr>
            <p:cNvPr id="601" name="Google Shape;601;p24"/>
            <p:cNvSpPr/>
            <p:nvPr/>
          </p:nvSpPr>
          <p:spPr>
            <a:xfrm>
              <a:off x="4143547" y="3748808"/>
              <a:ext cx="4282610" cy="958863"/>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p:nvPr/>
          </p:nvSpPr>
          <p:spPr>
            <a:xfrm flipH="1">
              <a:off x="4818500" y="3820273"/>
              <a:ext cx="2769900" cy="42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accent1"/>
                  </a:solidFill>
                  <a:latin typeface="Raleway ExtraBold"/>
                  <a:ea typeface="Raleway ExtraBold"/>
                  <a:cs typeface="Raleway ExtraBold"/>
                  <a:sym typeface="Raleway ExtraBold"/>
                </a:rPr>
                <a:t>map()</a:t>
              </a:r>
              <a:endParaRPr sz="2000" dirty="0">
                <a:solidFill>
                  <a:schemeClr val="accent1"/>
                </a:solidFill>
                <a:latin typeface="Raleway ExtraBold"/>
                <a:ea typeface="Raleway ExtraBold"/>
                <a:cs typeface="Raleway ExtraBold"/>
                <a:sym typeface="Raleway ExtraBold"/>
              </a:endParaRPr>
            </a:p>
          </p:txBody>
        </p:sp>
        <p:sp>
          <p:nvSpPr>
            <p:cNvPr id="607" name="Google Shape;607;p24"/>
            <p:cNvSpPr txBox="1"/>
            <p:nvPr/>
          </p:nvSpPr>
          <p:spPr>
            <a:xfrm flipH="1">
              <a:off x="4920247" y="4102088"/>
              <a:ext cx="2769900" cy="4224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sz="1200" dirty="0">
                  <a:solidFill>
                    <a:schemeClr val="bg1"/>
                  </a:solidFill>
                  <a:latin typeface="Cascadia Code" panose="020B0609020000020004" pitchFamily="49" charset="0"/>
                </a:rPr>
                <a:t>m</a:t>
              </a:r>
              <a:r>
                <a:rPr lang="en-US" sz="1200" dirty="0">
                  <a:solidFill>
                    <a:schemeClr val="bg1"/>
                  </a:solidFill>
                  <a:effectLst/>
                  <a:latin typeface="Cascadia Code" panose="020B0609020000020004" pitchFamily="49" charset="0"/>
                </a:rPr>
                <a:t>ap() is an array function, which iterates the array and creates a new array from calling a function for every array element.</a:t>
              </a:r>
            </a:p>
          </p:txBody>
        </p:sp>
        <p:grpSp>
          <p:nvGrpSpPr>
            <p:cNvPr id="608" name="Google Shape;608;p24"/>
            <p:cNvGrpSpPr/>
            <p:nvPr/>
          </p:nvGrpSpPr>
          <p:grpSpPr>
            <a:xfrm>
              <a:off x="7969086" y="4343376"/>
              <a:ext cx="461183" cy="366581"/>
              <a:chOff x="7773503" y="3478478"/>
              <a:chExt cx="399396" cy="317468"/>
            </a:xfrm>
          </p:grpSpPr>
          <p:sp>
            <p:nvSpPr>
              <p:cNvPr id="609" name="Google Shape;609;p24"/>
              <p:cNvSpPr/>
              <p:nvPr/>
            </p:nvSpPr>
            <p:spPr>
              <a:xfrm flipH="1">
                <a:off x="7788899" y="34841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7773503" y="34784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24"/>
            <p:cNvSpPr/>
            <p:nvPr/>
          </p:nvSpPr>
          <p:spPr>
            <a:xfrm>
              <a:off x="3815613" y="3839890"/>
              <a:ext cx="776700" cy="776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lt1"/>
                  </a:solidFill>
                  <a:latin typeface="Raleway"/>
                  <a:ea typeface="Raleway"/>
                  <a:cs typeface="Raleway"/>
                  <a:sym typeface="Raleway"/>
                </a:rPr>
                <a:t>03.</a:t>
              </a:r>
              <a:endParaRPr sz="2000" b="1" dirty="0">
                <a:solidFill>
                  <a:schemeClr val="lt1"/>
                </a:solidFill>
                <a:latin typeface="Raleway"/>
                <a:ea typeface="Raleway"/>
                <a:cs typeface="Raleway"/>
                <a:sym typeface="Raleway"/>
              </a:endParaRPr>
            </a:p>
          </p:txBody>
        </p:sp>
      </p:grpSp>
      <p:sp>
        <p:nvSpPr>
          <p:cNvPr id="2" name="Google Shape;577;p24">
            <a:extLst>
              <a:ext uri="{FF2B5EF4-FFF2-40B4-BE49-F238E27FC236}">
                <a16:creationId xmlns:a16="http://schemas.microsoft.com/office/drawing/2014/main" id="{615A5762-8CDF-5DED-09DA-7879719E0FBB}"/>
              </a:ext>
            </a:extLst>
          </p:cNvPr>
          <p:cNvSpPr/>
          <p:nvPr/>
        </p:nvSpPr>
        <p:spPr>
          <a:xfrm>
            <a:off x="7469891" y="2853396"/>
            <a:ext cx="118847" cy="129819"/>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78;p24">
            <a:extLst>
              <a:ext uri="{FF2B5EF4-FFF2-40B4-BE49-F238E27FC236}">
                <a16:creationId xmlns:a16="http://schemas.microsoft.com/office/drawing/2014/main" id="{7E17296B-6DDD-E70D-3AED-293731A76183}"/>
              </a:ext>
            </a:extLst>
          </p:cNvPr>
          <p:cNvSpPr/>
          <p:nvPr/>
        </p:nvSpPr>
        <p:spPr>
          <a:xfrm>
            <a:off x="7650692" y="2853393"/>
            <a:ext cx="118847" cy="12982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9;p24">
            <a:extLst>
              <a:ext uri="{FF2B5EF4-FFF2-40B4-BE49-F238E27FC236}">
                <a16:creationId xmlns:a16="http://schemas.microsoft.com/office/drawing/2014/main" id="{1D7F0BA6-A8F1-F732-C3DC-445D0598DC0D}"/>
              </a:ext>
            </a:extLst>
          </p:cNvPr>
          <p:cNvSpPr/>
          <p:nvPr/>
        </p:nvSpPr>
        <p:spPr>
          <a:xfrm>
            <a:off x="7831921" y="2853396"/>
            <a:ext cx="118421" cy="123265"/>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7;p24">
            <a:extLst>
              <a:ext uri="{FF2B5EF4-FFF2-40B4-BE49-F238E27FC236}">
                <a16:creationId xmlns:a16="http://schemas.microsoft.com/office/drawing/2014/main" id="{F7178DDA-2F04-2F33-476D-5CCCEA60C9ED}"/>
              </a:ext>
            </a:extLst>
          </p:cNvPr>
          <p:cNvSpPr/>
          <p:nvPr/>
        </p:nvSpPr>
        <p:spPr>
          <a:xfrm>
            <a:off x="7479412" y="3948781"/>
            <a:ext cx="118847" cy="129819"/>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8;p24">
            <a:extLst>
              <a:ext uri="{FF2B5EF4-FFF2-40B4-BE49-F238E27FC236}">
                <a16:creationId xmlns:a16="http://schemas.microsoft.com/office/drawing/2014/main" id="{17B82E46-1F38-10BF-DF68-ADFDA1B4BC91}"/>
              </a:ext>
            </a:extLst>
          </p:cNvPr>
          <p:cNvSpPr/>
          <p:nvPr/>
        </p:nvSpPr>
        <p:spPr>
          <a:xfrm>
            <a:off x="7660213" y="3948778"/>
            <a:ext cx="118847" cy="12982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9;p24">
            <a:extLst>
              <a:ext uri="{FF2B5EF4-FFF2-40B4-BE49-F238E27FC236}">
                <a16:creationId xmlns:a16="http://schemas.microsoft.com/office/drawing/2014/main" id="{DECF0183-4BE6-E9BE-E8AE-FD7AD0ED6D00}"/>
              </a:ext>
            </a:extLst>
          </p:cNvPr>
          <p:cNvSpPr/>
          <p:nvPr/>
        </p:nvSpPr>
        <p:spPr>
          <a:xfrm>
            <a:off x="7841442" y="3948781"/>
            <a:ext cx="118421" cy="123265"/>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45"/>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Events</a:t>
            </a:r>
            <a:r>
              <a:rPr lang="en" dirty="0">
                <a:solidFill>
                  <a:schemeClr val="tx2"/>
                </a:solidFill>
              </a:rPr>
              <a:t> and </a:t>
            </a:r>
            <a:r>
              <a:rPr lang="en" dirty="0">
                <a:solidFill>
                  <a:schemeClr val="bg2"/>
                </a:solidFill>
              </a:rPr>
              <a:t>Event </a:t>
            </a:r>
            <a:r>
              <a:rPr lang="en" dirty="0">
                <a:solidFill>
                  <a:schemeClr val="accent4"/>
                </a:solidFill>
              </a:rPr>
              <a:t>Listener</a:t>
            </a:r>
            <a:endParaRPr dirty="0">
              <a:solidFill>
                <a:schemeClr val="accent4"/>
              </a:solidFill>
            </a:endParaRPr>
          </a:p>
        </p:txBody>
      </p:sp>
      <p:grpSp>
        <p:nvGrpSpPr>
          <p:cNvPr id="1746" name="Google Shape;1746;p45"/>
          <p:cNvGrpSpPr/>
          <p:nvPr/>
        </p:nvGrpSpPr>
        <p:grpSpPr>
          <a:xfrm>
            <a:off x="2110290" y="3240700"/>
            <a:ext cx="6311308" cy="1488300"/>
            <a:chOff x="2110290" y="3240700"/>
            <a:chExt cx="3890985" cy="1488300"/>
          </a:xfrm>
        </p:grpSpPr>
        <p:sp>
          <p:nvSpPr>
            <p:cNvPr id="1748" name="Google Shape;1748;p45"/>
            <p:cNvSpPr/>
            <p:nvPr/>
          </p:nvSpPr>
          <p:spPr>
            <a:xfrm flipH="1">
              <a:off x="2118075" y="3240700"/>
              <a:ext cx="38832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txBox="1"/>
            <p:nvPr/>
          </p:nvSpPr>
          <p:spPr>
            <a:xfrm>
              <a:off x="2405484" y="3603179"/>
              <a:ext cx="1451493"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FFFFFF"/>
                  </a:solidFill>
                  <a:latin typeface="Raleway ExtraBold"/>
                  <a:ea typeface="Raleway ExtraBold"/>
                  <a:cs typeface="Raleway ExtraBold"/>
                  <a:sym typeface="Raleway ExtraBold"/>
                </a:rPr>
                <a:t>Event listener</a:t>
              </a:r>
              <a:endParaRPr sz="2500" dirty="0">
                <a:solidFill>
                  <a:srgbClr val="FFFFFF"/>
                </a:solidFill>
                <a:latin typeface="Raleway ExtraBold"/>
                <a:ea typeface="Raleway ExtraBold"/>
                <a:cs typeface="Raleway ExtraBold"/>
                <a:sym typeface="Raleway ExtraBold"/>
              </a:endParaRPr>
            </a:p>
          </p:txBody>
        </p:sp>
        <p:grpSp>
          <p:nvGrpSpPr>
            <p:cNvPr id="1755" name="Google Shape;1755;p45"/>
            <p:cNvGrpSpPr/>
            <p:nvPr/>
          </p:nvGrpSpPr>
          <p:grpSpPr>
            <a:xfrm flipH="1">
              <a:off x="2110290" y="4493031"/>
              <a:ext cx="295194" cy="235895"/>
              <a:chOff x="7873947" y="4069294"/>
              <a:chExt cx="295194" cy="235895"/>
            </a:xfrm>
          </p:grpSpPr>
          <p:sp>
            <p:nvSpPr>
              <p:cNvPr id="1756" name="Google Shape;1756;p45"/>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8" name="Google Shape;1758;p45"/>
          <p:cNvGrpSpPr/>
          <p:nvPr/>
        </p:nvGrpSpPr>
        <p:grpSpPr>
          <a:xfrm>
            <a:off x="2110290" y="1590800"/>
            <a:ext cx="6311310" cy="1488300"/>
            <a:chOff x="2110290" y="1590800"/>
            <a:chExt cx="3890985" cy="1488300"/>
          </a:xfrm>
        </p:grpSpPr>
        <p:grpSp>
          <p:nvGrpSpPr>
            <p:cNvPr id="1759" name="Google Shape;1759;p45"/>
            <p:cNvGrpSpPr/>
            <p:nvPr/>
          </p:nvGrpSpPr>
          <p:grpSpPr>
            <a:xfrm flipH="1">
              <a:off x="2118075" y="1590800"/>
              <a:ext cx="3883200" cy="1488300"/>
              <a:chOff x="-1359171" y="1807905"/>
              <a:chExt cx="3883200" cy="1488300"/>
            </a:xfrm>
          </p:grpSpPr>
          <p:sp>
            <p:nvSpPr>
              <p:cNvPr id="1760" name="Google Shape;1760;p45"/>
              <p:cNvSpPr/>
              <p:nvPr/>
            </p:nvSpPr>
            <p:spPr>
              <a:xfrm>
                <a:off x="-1359171" y="1807905"/>
                <a:ext cx="38832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61" name="Google Shape;1761;p45"/>
              <p:cNvGrpSpPr/>
              <p:nvPr/>
            </p:nvGrpSpPr>
            <p:grpSpPr>
              <a:xfrm>
                <a:off x="2007720" y="1960325"/>
                <a:ext cx="411709" cy="152755"/>
                <a:chOff x="2269177" y="467226"/>
                <a:chExt cx="800533" cy="297014"/>
              </a:xfrm>
            </p:grpSpPr>
            <p:sp>
              <p:nvSpPr>
                <p:cNvPr id="1762" name="Google Shape;1762;p45"/>
                <p:cNvSpPr/>
                <p:nvPr/>
              </p:nvSpPr>
              <p:spPr>
                <a:xfrm>
                  <a:off x="2269177" y="467226"/>
                  <a:ext cx="190954" cy="297014"/>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2573208" y="467226"/>
                  <a:ext cx="191732" cy="297014"/>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2877192" y="467226"/>
                  <a:ext cx="192518" cy="297014"/>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65" name="Google Shape;1765;p45"/>
            <p:cNvSpPr txBox="1"/>
            <p:nvPr/>
          </p:nvSpPr>
          <p:spPr>
            <a:xfrm>
              <a:off x="2379417" y="1935937"/>
              <a:ext cx="99798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FFFFFF"/>
                  </a:solidFill>
                  <a:latin typeface="Raleway ExtraBold"/>
                  <a:ea typeface="Raleway ExtraBold"/>
                  <a:cs typeface="Raleway ExtraBold"/>
                  <a:sym typeface="Raleway ExtraBold"/>
                </a:rPr>
                <a:t>Events</a:t>
              </a:r>
              <a:endParaRPr sz="2500" dirty="0">
                <a:solidFill>
                  <a:srgbClr val="FFFFFF"/>
                </a:solidFill>
                <a:latin typeface="Raleway ExtraBold"/>
                <a:ea typeface="Raleway ExtraBold"/>
                <a:cs typeface="Raleway ExtraBold"/>
                <a:sym typeface="Raleway ExtraBold"/>
              </a:endParaRPr>
            </a:p>
          </p:txBody>
        </p:sp>
        <p:grpSp>
          <p:nvGrpSpPr>
            <p:cNvPr id="1767" name="Google Shape;1767;p45"/>
            <p:cNvGrpSpPr/>
            <p:nvPr/>
          </p:nvGrpSpPr>
          <p:grpSpPr>
            <a:xfrm flipH="1">
              <a:off x="2110290" y="2843131"/>
              <a:ext cx="295194" cy="235895"/>
              <a:chOff x="7873947" y="4069294"/>
              <a:chExt cx="295194" cy="235895"/>
            </a:xfrm>
          </p:grpSpPr>
          <p:sp>
            <p:nvSpPr>
              <p:cNvPr id="1768" name="Google Shape;1768;p45"/>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0" name="Google Shape;1770;p45"/>
          <p:cNvSpPr/>
          <p:nvPr/>
        </p:nvSpPr>
        <p:spPr>
          <a:xfrm>
            <a:off x="722400" y="1761500"/>
            <a:ext cx="1146900" cy="1146900"/>
          </a:xfrm>
          <a:prstGeom prst="roundRect">
            <a:avLst>
              <a:gd name="adj" fmla="val 16667"/>
            </a:avLst>
          </a:prstGeom>
          <a:solidFill>
            <a:srgbClr val="FCCF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Raleway"/>
                <a:ea typeface="Raleway"/>
                <a:cs typeface="Raleway"/>
                <a:sym typeface="Raleway"/>
              </a:rPr>
              <a:t>01.</a:t>
            </a:r>
            <a:endParaRPr sz="2000" b="1" dirty="0">
              <a:solidFill>
                <a:schemeClr val="lt1"/>
              </a:solidFill>
              <a:latin typeface="Raleway"/>
              <a:ea typeface="Raleway"/>
              <a:cs typeface="Raleway"/>
              <a:sym typeface="Raleway"/>
            </a:endParaRPr>
          </a:p>
        </p:txBody>
      </p:sp>
      <p:sp>
        <p:nvSpPr>
          <p:cNvPr id="1771" name="Google Shape;1771;p45"/>
          <p:cNvSpPr/>
          <p:nvPr/>
        </p:nvSpPr>
        <p:spPr>
          <a:xfrm>
            <a:off x="722400" y="3411400"/>
            <a:ext cx="1146900" cy="1146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Raleway"/>
                <a:ea typeface="Raleway"/>
                <a:cs typeface="Raleway"/>
                <a:sym typeface="Raleway"/>
              </a:rPr>
              <a:t>02.</a:t>
            </a:r>
            <a:endParaRPr sz="2000" b="1" dirty="0">
              <a:solidFill>
                <a:schemeClr val="lt1"/>
              </a:solidFill>
              <a:latin typeface="Raleway"/>
              <a:ea typeface="Raleway"/>
              <a:cs typeface="Raleway"/>
              <a:sym typeface="Raleway"/>
            </a:endParaRPr>
          </a:p>
        </p:txBody>
      </p:sp>
      <p:sp>
        <p:nvSpPr>
          <p:cNvPr id="2" name="Google Shape;1762;p45">
            <a:extLst>
              <a:ext uri="{FF2B5EF4-FFF2-40B4-BE49-F238E27FC236}">
                <a16:creationId xmlns:a16="http://schemas.microsoft.com/office/drawing/2014/main" id="{2649CCFE-7CAA-A5AE-5C47-EED3B752736C}"/>
              </a:ext>
            </a:extLst>
          </p:cNvPr>
          <p:cNvSpPr/>
          <p:nvPr/>
        </p:nvSpPr>
        <p:spPr>
          <a:xfrm flipH="1">
            <a:off x="2801099" y="3407724"/>
            <a:ext cx="159296" cy="152755"/>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63;p45">
            <a:extLst>
              <a:ext uri="{FF2B5EF4-FFF2-40B4-BE49-F238E27FC236}">
                <a16:creationId xmlns:a16="http://schemas.microsoft.com/office/drawing/2014/main" id="{4B2A7821-3D96-30BD-10A9-BBBC91ECB91B}"/>
              </a:ext>
            </a:extLst>
          </p:cNvPr>
          <p:cNvSpPr/>
          <p:nvPr/>
        </p:nvSpPr>
        <p:spPr>
          <a:xfrm flipH="1">
            <a:off x="2546827" y="3407724"/>
            <a:ext cx="159945" cy="152755"/>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64;p45">
            <a:extLst>
              <a:ext uri="{FF2B5EF4-FFF2-40B4-BE49-F238E27FC236}">
                <a16:creationId xmlns:a16="http://schemas.microsoft.com/office/drawing/2014/main" id="{552BF3C9-6AC0-E679-3B99-9129DA6AA11B}"/>
              </a:ext>
            </a:extLst>
          </p:cNvPr>
          <p:cNvSpPr/>
          <p:nvPr/>
        </p:nvSpPr>
        <p:spPr>
          <a:xfrm flipH="1">
            <a:off x="2292589" y="3407724"/>
            <a:ext cx="160598" cy="152755"/>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723CFFBF-D70D-6146-B65B-009C1DA4AF97}"/>
              </a:ext>
            </a:extLst>
          </p:cNvPr>
          <p:cNvSpPr txBox="1"/>
          <p:nvPr/>
        </p:nvSpPr>
        <p:spPr>
          <a:xfrm>
            <a:off x="2546823" y="2300369"/>
            <a:ext cx="5704208" cy="687881"/>
          </a:xfrm>
          <a:prstGeom prst="rect">
            <a:avLst/>
          </a:prstGeom>
          <a:noFill/>
        </p:spPr>
        <p:txBody>
          <a:bodyPr wrap="square" rtlCol="0">
            <a:spAutoFit/>
          </a:bodyPr>
          <a:lstStyle/>
          <a:p>
            <a:r>
              <a:rPr lang="en-IN" sz="1290" dirty="0">
                <a:solidFill>
                  <a:schemeClr val="accent4"/>
                </a:solidFill>
                <a:effectLst/>
                <a:latin typeface="Cascadia Code" panose="020B0609020000020004" pitchFamily="49" charset="0"/>
              </a:rPr>
              <a:t>JavaScript's interaction with HTML is handled through events that occur when the user or the browser manipulates a page.</a:t>
            </a:r>
            <a:r>
              <a:rPr lang="en-US" sz="1290" dirty="0">
                <a:solidFill>
                  <a:schemeClr val="accent4"/>
                </a:solidFill>
                <a:effectLst/>
                <a:latin typeface="Cascadia Code" panose="020B0609020000020004" pitchFamily="49" charset="0"/>
              </a:rPr>
              <a:t> </a:t>
            </a:r>
            <a:endParaRPr lang="en-IN" sz="1290" dirty="0">
              <a:solidFill>
                <a:schemeClr val="accent4"/>
              </a:solidFill>
            </a:endParaRPr>
          </a:p>
        </p:txBody>
      </p:sp>
      <p:sp>
        <p:nvSpPr>
          <p:cNvPr id="7" name="TextBox 6">
            <a:extLst>
              <a:ext uri="{FF2B5EF4-FFF2-40B4-BE49-F238E27FC236}">
                <a16:creationId xmlns:a16="http://schemas.microsoft.com/office/drawing/2014/main" id="{C09DD2D1-58EA-D299-7067-3216B0DEEB4D}"/>
              </a:ext>
            </a:extLst>
          </p:cNvPr>
          <p:cNvSpPr txBox="1"/>
          <p:nvPr/>
        </p:nvSpPr>
        <p:spPr>
          <a:xfrm>
            <a:off x="2589059" y="3959069"/>
            <a:ext cx="5661972" cy="687881"/>
          </a:xfrm>
          <a:prstGeom prst="rect">
            <a:avLst/>
          </a:prstGeom>
          <a:noFill/>
        </p:spPr>
        <p:txBody>
          <a:bodyPr wrap="square">
            <a:spAutoFit/>
          </a:bodyPr>
          <a:lstStyle/>
          <a:p>
            <a:r>
              <a:rPr lang="en-IN" sz="1290" dirty="0">
                <a:solidFill>
                  <a:schemeClr val="tx2"/>
                </a:solidFill>
                <a:effectLst/>
                <a:latin typeface="Cascadia Code" panose="020B0609020000020004" pitchFamily="49" charset="0"/>
              </a:rPr>
              <a:t>Event handlers are</a:t>
            </a:r>
            <a:r>
              <a:rPr lang="en-US" sz="1290" dirty="0">
                <a:solidFill>
                  <a:schemeClr val="tx2"/>
                </a:solidFill>
                <a:effectLst/>
                <a:latin typeface="Cascadia Code" panose="020B0609020000020004" pitchFamily="49" charset="0"/>
              </a:rPr>
              <a:t> </a:t>
            </a:r>
            <a:r>
              <a:rPr lang="en-IN" sz="1290" b="1" dirty="0">
                <a:solidFill>
                  <a:schemeClr val="tx2"/>
                </a:solidFill>
                <a:effectLst/>
                <a:latin typeface="Cascadia Code" panose="020B0609020000020004" pitchFamily="49" charset="0"/>
              </a:rPr>
              <a:t>the JavaScript code that invokes a specific piece of code when a particular action happens on an HTML element</a:t>
            </a:r>
            <a:r>
              <a:rPr lang="en-US" sz="1290" dirty="0">
                <a:solidFill>
                  <a:schemeClr val="tx2"/>
                </a:solidFill>
                <a:effectLst/>
                <a:latin typeface="Cascadia Code" panose="020B0609020000020004" pitchFamily="49" charset="0"/>
              </a:rPr>
              <a:t>. </a:t>
            </a:r>
            <a:endParaRPr lang="en-IN" sz="1290" dirty="0">
              <a:solidFill>
                <a:schemeClr val="tx2"/>
              </a:solidFill>
            </a:endParaRPr>
          </a:p>
        </p:txBody>
      </p:sp>
    </p:spTree>
    <p:extLst>
      <p:ext uri="{BB962C8B-B14F-4D97-AF65-F5344CB8AC3E}">
        <p14:creationId xmlns:p14="http://schemas.microsoft.com/office/powerpoint/2010/main" val="267672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404" name="Google Shape;1404;p39"/>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solidFill>
              </a:rPr>
              <a:t>Synchronous</a:t>
            </a:r>
            <a:r>
              <a:rPr lang="en" dirty="0"/>
              <a:t> vs </a:t>
            </a:r>
            <a:r>
              <a:rPr lang="en" dirty="0">
                <a:solidFill>
                  <a:schemeClr val="accent4"/>
                </a:solidFill>
              </a:rPr>
              <a:t>Asynchronous</a:t>
            </a:r>
            <a:endParaRPr dirty="0">
              <a:solidFill>
                <a:schemeClr val="accent4"/>
              </a:solidFill>
            </a:endParaRPr>
          </a:p>
        </p:txBody>
      </p:sp>
      <p:grpSp>
        <p:nvGrpSpPr>
          <p:cNvPr id="1409" name="Google Shape;1409;p39"/>
          <p:cNvGrpSpPr/>
          <p:nvPr/>
        </p:nvGrpSpPr>
        <p:grpSpPr>
          <a:xfrm>
            <a:off x="1428985" y="1676100"/>
            <a:ext cx="6286031" cy="3053100"/>
            <a:chOff x="124932" y="1807905"/>
            <a:chExt cx="2398800" cy="3053100"/>
          </a:xfrm>
        </p:grpSpPr>
        <p:sp>
          <p:nvSpPr>
            <p:cNvPr id="1410" name="Google Shape;1410;p39"/>
            <p:cNvSpPr/>
            <p:nvPr/>
          </p:nvSpPr>
          <p:spPr>
            <a:xfrm>
              <a:off x="124932" y="1807905"/>
              <a:ext cx="2398800" cy="30531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39"/>
            <p:cNvGrpSpPr/>
            <p:nvPr/>
          </p:nvGrpSpPr>
          <p:grpSpPr>
            <a:xfrm>
              <a:off x="2127392" y="1960325"/>
              <a:ext cx="242783" cy="126088"/>
              <a:chOff x="2501862" y="467225"/>
              <a:chExt cx="472065" cy="245164"/>
            </a:xfrm>
          </p:grpSpPr>
          <p:sp>
            <p:nvSpPr>
              <p:cNvPr id="1412" name="Google Shape;1412;p39"/>
              <p:cNvSpPr/>
              <p:nvPr/>
            </p:nvSpPr>
            <p:spPr>
              <a:xfrm>
                <a:off x="2501862" y="467225"/>
                <a:ext cx="116754" cy="245164"/>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2679518" y="467225"/>
                <a:ext cx="116754" cy="245164"/>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2857173" y="467225"/>
                <a:ext cx="116754" cy="245164"/>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415" name="Google Shape;1415;p39"/>
          <p:cNvGraphicFramePr/>
          <p:nvPr>
            <p:extLst>
              <p:ext uri="{D42A27DB-BD31-4B8C-83A1-F6EECF244321}">
                <p14:modId xmlns:p14="http://schemas.microsoft.com/office/powerpoint/2010/main" val="171933962"/>
              </p:ext>
            </p:extLst>
          </p:nvPr>
        </p:nvGraphicFramePr>
        <p:xfrm>
          <a:off x="1580813" y="1718734"/>
          <a:ext cx="5982374" cy="2294075"/>
        </p:xfrm>
        <a:graphic>
          <a:graphicData uri="http://schemas.openxmlformats.org/drawingml/2006/table">
            <a:tbl>
              <a:tblPr>
                <a:noFill/>
                <a:tableStyleId>{F555E9DA-AEEA-4F6F-8806-5ACC06ACD9BF}</a:tableStyleId>
              </a:tblPr>
              <a:tblGrid>
                <a:gridCol w="5982374">
                  <a:extLst>
                    <a:ext uri="{9D8B030D-6E8A-4147-A177-3AD203B41FA5}">
                      <a16:colId xmlns:a16="http://schemas.microsoft.com/office/drawing/2014/main" val="20000"/>
                    </a:ext>
                  </a:extLst>
                </a:gridCol>
              </a:tblGrid>
              <a:tr h="385027">
                <a:tc>
                  <a:txBody>
                    <a:bodyPr/>
                    <a:lstStyle/>
                    <a:p>
                      <a:pPr marL="0" lvl="0" indent="0" algn="ctr" rtl="0">
                        <a:spcBef>
                          <a:spcPts val="0"/>
                        </a:spcBef>
                        <a:spcAft>
                          <a:spcPts val="0"/>
                        </a:spcAft>
                        <a:buNone/>
                      </a:pPr>
                      <a:endParaRPr sz="2000" b="1" dirty="0">
                        <a:solidFill>
                          <a:schemeClr val="lt1"/>
                        </a:solidFill>
                        <a:latin typeface="Raleway"/>
                        <a:ea typeface="Raleway"/>
                        <a:cs typeface="Raleway"/>
                        <a:sym typeface="Raleway"/>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alpha val="0"/>
                        </a:schemeClr>
                      </a:solidFill>
                      <a:prstDash val="dot"/>
                      <a:round/>
                      <a:headEnd type="none" w="sm" len="sm"/>
                      <a:tailEnd type="none" w="sm" len="sm"/>
                    </a:lnB>
                  </a:tcPr>
                </a:tc>
                <a:extLst>
                  <a:ext uri="{0D108BD9-81ED-4DB2-BD59-A6C34878D82A}">
                    <a16:rowId xmlns:a16="http://schemas.microsoft.com/office/drawing/2014/main" val="10000"/>
                  </a:ext>
                </a:extLst>
              </a:tr>
              <a:tr h="285255">
                <a:tc>
                  <a:txBody>
                    <a:bodyPr/>
                    <a:lstStyle/>
                    <a:p>
                      <a:pPr marL="0" lvl="0" indent="0" algn="ctr" rtl="0">
                        <a:lnSpc>
                          <a:spcPct val="115000"/>
                        </a:lnSpc>
                        <a:spcBef>
                          <a:spcPts val="0"/>
                        </a:spcBef>
                        <a:spcAft>
                          <a:spcPts val="1600"/>
                        </a:spcAft>
                        <a:buNone/>
                      </a:pPr>
                      <a:r>
                        <a:rPr lang="en-US" sz="11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In synchronous programming, all the steps of a program, or lines of a</a:t>
                      </a:r>
                      <a:endParaRPr sz="11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9525" cap="flat" cmpd="sng">
                      <a:solidFill>
                        <a:schemeClr val="lt1">
                          <a:alpha val="0"/>
                        </a:schemeClr>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1"/>
                  </a:ext>
                </a:extLst>
              </a:tr>
              <a:tr h="285255">
                <a:tc>
                  <a:txBody>
                    <a:bodyPr/>
                    <a:lstStyle/>
                    <a:p>
                      <a:pPr marL="0" lvl="0" indent="0" algn="ctr" rtl="0">
                        <a:lnSpc>
                          <a:spcPct val="115000"/>
                        </a:lnSpc>
                        <a:spcBef>
                          <a:spcPts val="0"/>
                        </a:spcBef>
                        <a:spcAft>
                          <a:spcPts val="1600"/>
                        </a:spcAft>
                        <a:buNone/>
                      </a:pPr>
                      <a:r>
                        <a:rPr lang="en-US" sz="11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program are executed sequentially. That means, if one line of code  </a:t>
                      </a:r>
                      <a:endParaRPr sz="11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2"/>
                  </a:ext>
                </a:extLst>
              </a:tr>
              <a:tr h="285255">
                <a:tc>
                  <a:txBody>
                    <a:bodyPr/>
                    <a:lstStyle/>
                    <a:p>
                      <a:pPr marL="0" lvl="0" indent="0" algn="ctr" rtl="0">
                        <a:lnSpc>
                          <a:spcPct val="115000"/>
                        </a:lnSpc>
                        <a:spcBef>
                          <a:spcPts val="0"/>
                        </a:spcBef>
                        <a:spcAft>
                          <a:spcPts val="1600"/>
                        </a:spcAft>
                        <a:buNone/>
                      </a:pPr>
                      <a:r>
                        <a:rPr lang="en-US" sz="11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hasn't completed it's execution, the next line cannot start executing. </a:t>
                      </a:r>
                      <a:endParaRPr sz="11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3"/>
                  </a:ext>
                </a:extLst>
              </a:tr>
              <a:tr h="285255">
                <a:tc>
                  <a:txBody>
                    <a:bodyPr/>
                    <a:lstStyle/>
                    <a:p>
                      <a:pPr marL="0" lvl="0" indent="0" algn="ctr" rtl="0">
                        <a:lnSpc>
                          <a:spcPct val="115000"/>
                        </a:lnSpc>
                        <a:spcBef>
                          <a:spcPts val="0"/>
                        </a:spcBef>
                        <a:spcAft>
                          <a:spcPts val="1600"/>
                        </a:spcAft>
                        <a:buNone/>
                      </a:pPr>
                      <a:r>
                        <a:rPr lang="en-US" sz="11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But Asynchronous condition is just the opposite of synchronous. </a:t>
                      </a:r>
                      <a:endParaRPr sz="11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4"/>
                  </a:ext>
                </a:extLst>
              </a:tr>
              <a:tr h="285255">
                <a:tc>
                  <a:txBody>
                    <a:bodyPr/>
                    <a:lstStyle/>
                    <a:p>
                      <a:pPr marL="0" lvl="0" indent="0" algn="ctr" rtl="0">
                        <a:lnSpc>
                          <a:spcPct val="115000"/>
                        </a:lnSpc>
                        <a:spcBef>
                          <a:spcPts val="0"/>
                        </a:spcBef>
                        <a:spcAft>
                          <a:spcPts val="1600"/>
                        </a:spcAft>
                        <a:buNone/>
                      </a:pPr>
                      <a:r>
                        <a:rPr lang="en-US" sz="11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The execution will not happen in the orthodox manner. </a:t>
                      </a:r>
                      <a:endParaRPr sz="11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1416" name="Google Shape;1416;p39"/>
          <p:cNvGrpSpPr/>
          <p:nvPr/>
        </p:nvGrpSpPr>
        <p:grpSpPr>
          <a:xfrm>
            <a:off x="7415590" y="4493305"/>
            <a:ext cx="295194" cy="235895"/>
            <a:chOff x="7873947" y="4069294"/>
            <a:chExt cx="295194" cy="235895"/>
          </a:xfrm>
        </p:grpSpPr>
        <p:sp>
          <p:nvSpPr>
            <p:cNvPr id="1417" name="Google Shape;1417;p39"/>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45"/>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solidFill>
              </a:rPr>
              <a:t>Promises </a:t>
            </a:r>
            <a:r>
              <a:rPr lang="en" dirty="0"/>
              <a:t>and</a:t>
            </a:r>
            <a:r>
              <a:rPr lang="en" dirty="0">
                <a:solidFill>
                  <a:schemeClr val="tx2"/>
                </a:solidFill>
              </a:rPr>
              <a:t> </a:t>
            </a:r>
            <a:r>
              <a:rPr lang="en" dirty="0">
                <a:solidFill>
                  <a:schemeClr val="bg2"/>
                </a:solidFill>
              </a:rPr>
              <a:t>async</a:t>
            </a:r>
            <a:r>
              <a:rPr lang="en" dirty="0">
                <a:solidFill>
                  <a:schemeClr val="accent2"/>
                </a:solidFill>
              </a:rPr>
              <a:t>/</a:t>
            </a:r>
            <a:r>
              <a:rPr lang="en" dirty="0">
                <a:solidFill>
                  <a:schemeClr val="accent4"/>
                </a:solidFill>
              </a:rPr>
              <a:t>await</a:t>
            </a:r>
            <a:endParaRPr dirty="0">
              <a:solidFill>
                <a:schemeClr val="accent4"/>
              </a:solidFill>
            </a:endParaRPr>
          </a:p>
        </p:txBody>
      </p:sp>
      <p:grpSp>
        <p:nvGrpSpPr>
          <p:cNvPr id="1746" name="Google Shape;1746;p45"/>
          <p:cNvGrpSpPr/>
          <p:nvPr/>
        </p:nvGrpSpPr>
        <p:grpSpPr>
          <a:xfrm>
            <a:off x="2110290" y="3240700"/>
            <a:ext cx="6311308" cy="1488300"/>
            <a:chOff x="2110290" y="3240700"/>
            <a:chExt cx="3890985" cy="1488300"/>
          </a:xfrm>
        </p:grpSpPr>
        <p:sp>
          <p:nvSpPr>
            <p:cNvPr id="1748" name="Google Shape;1748;p45"/>
            <p:cNvSpPr/>
            <p:nvPr/>
          </p:nvSpPr>
          <p:spPr>
            <a:xfrm flipH="1">
              <a:off x="2118075" y="3240700"/>
              <a:ext cx="38832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txBox="1"/>
            <p:nvPr/>
          </p:nvSpPr>
          <p:spPr>
            <a:xfrm>
              <a:off x="2405484" y="3603179"/>
              <a:ext cx="1451493"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FFFFFF"/>
                  </a:solidFill>
                  <a:latin typeface="Raleway ExtraBold"/>
                  <a:ea typeface="Raleway ExtraBold"/>
                  <a:cs typeface="Raleway ExtraBold"/>
                  <a:sym typeface="Raleway ExtraBold"/>
                </a:rPr>
                <a:t>Async / await</a:t>
              </a:r>
              <a:endParaRPr sz="2500" dirty="0">
                <a:solidFill>
                  <a:srgbClr val="FFFFFF"/>
                </a:solidFill>
                <a:latin typeface="Raleway ExtraBold"/>
                <a:ea typeface="Raleway ExtraBold"/>
                <a:cs typeface="Raleway ExtraBold"/>
                <a:sym typeface="Raleway ExtraBold"/>
              </a:endParaRPr>
            </a:p>
          </p:txBody>
        </p:sp>
        <p:grpSp>
          <p:nvGrpSpPr>
            <p:cNvPr id="1755" name="Google Shape;1755;p45"/>
            <p:cNvGrpSpPr/>
            <p:nvPr/>
          </p:nvGrpSpPr>
          <p:grpSpPr>
            <a:xfrm flipH="1">
              <a:off x="2110290" y="4493031"/>
              <a:ext cx="295194" cy="235895"/>
              <a:chOff x="7873947" y="4069294"/>
              <a:chExt cx="295194" cy="235895"/>
            </a:xfrm>
          </p:grpSpPr>
          <p:sp>
            <p:nvSpPr>
              <p:cNvPr id="1756" name="Google Shape;1756;p45"/>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8" name="Google Shape;1758;p45"/>
          <p:cNvGrpSpPr/>
          <p:nvPr/>
        </p:nvGrpSpPr>
        <p:grpSpPr>
          <a:xfrm>
            <a:off x="2110290" y="1590800"/>
            <a:ext cx="6311310" cy="1488300"/>
            <a:chOff x="2110290" y="1590800"/>
            <a:chExt cx="3890985" cy="1488300"/>
          </a:xfrm>
        </p:grpSpPr>
        <p:grpSp>
          <p:nvGrpSpPr>
            <p:cNvPr id="1759" name="Google Shape;1759;p45"/>
            <p:cNvGrpSpPr/>
            <p:nvPr/>
          </p:nvGrpSpPr>
          <p:grpSpPr>
            <a:xfrm flipH="1">
              <a:off x="2118075" y="1590800"/>
              <a:ext cx="3883200" cy="1488300"/>
              <a:chOff x="-1359171" y="1807905"/>
              <a:chExt cx="3883200" cy="1488300"/>
            </a:xfrm>
          </p:grpSpPr>
          <p:sp>
            <p:nvSpPr>
              <p:cNvPr id="1760" name="Google Shape;1760;p45"/>
              <p:cNvSpPr/>
              <p:nvPr/>
            </p:nvSpPr>
            <p:spPr>
              <a:xfrm>
                <a:off x="-1359171" y="1807905"/>
                <a:ext cx="38832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61" name="Google Shape;1761;p45"/>
              <p:cNvGrpSpPr/>
              <p:nvPr/>
            </p:nvGrpSpPr>
            <p:grpSpPr>
              <a:xfrm>
                <a:off x="2007720" y="1960325"/>
                <a:ext cx="411709" cy="152755"/>
                <a:chOff x="2269177" y="467226"/>
                <a:chExt cx="800533" cy="297014"/>
              </a:xfrm>
            </p:grpSpPr>
            <p:sp>
              <p:nvSpPr>
                <p:cNvPr id="1762" name="Google Shape;1762;p45"/>
                <p:cNvSpPr/>
                <p:nvPr/>
              </p:nvSpPr>
              <p:spPr>
                <a:xfrm>
                  <a:off x="2269177" y="467226"/>
                  <a:ext cx="190954" cy="297014"/>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2573208" y="467226"/>
                  <a:ext cx="191732" cy="297014"/>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2877192" y="467226"/>
                  <a:ext cx="192518" cy="297014"/>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65" name="Google Shape;1765;p45"/>
            <p:cNvSpPr txBox="1"/>
            <p:nvPr/>
          </p:nvSpPr>
          <p:spPr>
            <a:xfrm>
              <a:off x="2379417" y="1935937"/>
              <a:ext cx="99798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FFFFFF"/>
                  </a:solidFill>
                  <a:latin typeface="Raleway ExtraBold"/>
                  <a:ea typeface="Raleway ExtraBold"/>
                  <a:cs typeface="Raleway ExtraBold"/>
                  <a:sym typeface="Raleway ExtraBold"/>
                </a:rPr>
                <a:t>Promises</a:t>
              </a:r>
              <a:endParaRPr sz="2500" dirty="0">
                <a:solidFill>
                  <a:srgbClr val="FFFFFF"/>
                </a:solidFill>
                <a:latin typeface="Raleway ExtraBold"/>
                <a:ea typeface="Raleway ExtraBold"/>
                <a:cs typeface="Raleway ExtraBold"/>
                <a:sym typeface="Raleway ExtraBold"/>
              </a:endParaRPr>
            </a:p>
          </p:txBody>
        </p:sp>
        <p:grpSp>
          <p:nvGrpSpPr>
            <p:cNvPr id="1767" name="Google Shape;1767;p45"/>
            <p:cNvGrpSpPr/>
            <p:nvPr/>
          </p:nvGrpSpPr>
          <p:grpSpPr>
            <a:xfrm flipH="1">
              <a:off x="2110290" y="2843131"/>
              <a:ext cx="295194" cy="235895"/>
              <a:chOff x="7873947" y="4069294"/>
              <a:chExt cx="295194" cy="235895"/>
            </a:xfrm>
          </p:grpSpPr>
          <p:sp>
            <p:nvSpPr>
              <p:cNvPr id="1768" name="Google Shape;1768;p45"/>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0" name="Google Shape;1770;p45"/>
          <p:cNvSpPr/>
          <p:nvPr/>
        </p:nvSpPr>
        <p:spPr>
          <a:xfrm>
            <a:off x="722400" y="1761500"/>
            <a:ext cx="1146900" cy="1146900"/>
          </a:xfrm>
          <a:prstGeom prst="roundRect">
            <a:avLst>
              <a:gd name="adj" fmla="val 16667"/>
            </a:avLst>
          </a:prstGeom>
          <a:solidFill>
            <a:srgbClr val="FCCF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Raleway"/>
                <a:ea typeface="Raleway"/>
                <a:cs typeface="Raleway"/>
                <a:sym typeface="Raleway"/>
              </a:rPr>
              <a:t>01.</a:t>
            </a:r>
            <a:endParaRPr sz="2000" b="1" dirty="0">
              <a:solidFill>
                <a:schemeClr val="lt1"/>
              </a:solidFill>
              <a:latin typeface="Raleway"/>
              <a:ea typeface="Raleway"/>
              <a:cs typeface="Raleway"/>
              <a:sym typeface="Raleway"/>
            </a:endParaRPr>
          </a:p>
        </p:txBody>
      </p:sp>
      <p:sp>
        <p:nvSpPr>
          <p:cNvPr id="1771" name="Google Shape;1771;p45"/>
          <p:cNvSpPr/>
          <p:nvPr/>
        </p:nvSpPr>
        <p:spPr>
          <a:xfrm>
            <a:off x="722400" y="3411400"/>
            <a:ext cx="1146900" cy="1146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Raleway"/>
                <a:ea typeface="Raleway"/>
                <a:cs typeface="Raleway"/>
                <a:sym typeface="Raleway"/>
              </a:rPr>
              <a:t>02.</a:t>
            </a:r>
            <a:endParaRPr sz="2000" b="1" dirty="0">
              <a:solidFill>
                <a:schemeClr val="lt1"/>
              </a:solidFill>
              <a:latin typeface="Raleway"/>
              <a:ea typeface="Raleway"/>
              <a:cs typeface="Raleway"/>
              <a:sym typeface="Raleway"/>
            </a:endParaRPr>
          </a:p>
        </p:txBody>
      </p:sp>
      <p:sp>
        <p:nvSpPr>
          <p:cNvPr id="2" name="Google Shape;1762;p45">
            <a:extLst>
              <a:ext uri="{FF2B5EF4-FFF2-40B4-BE49-F238E27FC236}">
                <a16:creationId xmlns:a16="http://schemas.microsoft.com/office/drawing/2014/main" id="{2649CCFE-7CAA-A5AE-5C47-EED3B752736C}"/>
              </a:ext>
            </a:extLst>
          </p:cNvPr>
          <p:cNvSpPr/>
          <p:nvPr/>
        </p:nvSpPr>
        <p:spPr>
          <a:xfrm flipH="1">
            <a:off x="2801099" y="3407724"/>
            <a:ext cx="159296" cy="152755"/>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63;p45">
            <a:extLst>
              <a:ext uri="{FF2B5EF4-FFF2-40B4-BE49-F238E27FC236}">
                <a16:creationId xmlns:a16="http://schemas.microsoft.com/office/drawing/2014/main" id="{4B2A7821-3D96-30BD-10A9-BBBC91ECB91B}"/>
              </a:ext>
            </a:extLst>
          </p:cNvPr>
          <p:cNvSpPr/>
          <p:nvPr/>
        </p:nvSpPr>
        <p:spPr>
          <a:xfrm flipH="1">
            <a:off x="2546827" y="3407724"/>
            <a:ext cx="159945" cy="152755"/>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64;p45">
            <a:extLst>
              <a:ext uri="{FF2B5EF4-FFF2-40B4-BE49-F238E27FC236}">
                <a16:creationId xmlns:a16="http://schemas.microsoft.com/office/drawing/2014/main" id="{552BF3C9-6AC0-E679-3B99-9129DA6AA11B}"/>
              </a:ext>
            </a:extLst>
          </p:cNvPr>
          <p:cNvSpPr/>
          <p:nvPr/>
        </p:nvSpPr>
        <p:spPr>
          <a:xfrm flipH="1">
            <a:off x="2292589" y="3407724"/>
            <a:ext cx="160598" cy="152755"/>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723CFFBF-D70D-6146-B65B-009C1DA4AF97}"/>
              </a:ext>
            </a:extLst>
          </p:cNvPr>
          <p:cNvSpPr txBox="1"/>
          <p:nvPr/>
        </p:nvSpPr>
        <p:spPr>
          <a:xfrm>
            <a:off x="2546823" y="2300369"/>
            <a:ext cx="5704208" cy="687881"/>
          </a:xfrm>
          <a:prstGeom prst="rect">
            <a:avLst/>
          </a:prstGeom>
          <a:noFill/>
        </p:spPr>
        <p:txBody>
          <a:bodyPr wrap="square" rtlCol="0">
            <a:spAutoFit/>
          </a:bodyPr>
          <a:lstStyle/>
          <a:p>
            <a:r>
              <a:rPr lang="en-US" sz="1290" dirty="0">
                <a:solidFill>
                  <a:schemeClr val="bg2"/>
                </a:solidFill>
                <a:effectLst/>
                <a:latin typeface="Cascadia Code" panose="020B0609020000020004" pitchFamily="49" charset="0"/>
              </a:rPr>
              <a:t>A </a:t>
            </a:r>
            <a:r>
              <a:rPr lang="en-US" sz="1290" dirty="0">
                <a:solidFill>
                  <a:schemeClr val="tx2"/>
                </a:solidFill>
                <a:effectLst/>
                <a:latin typeface="Cascadia Code" panose="020B0609020000020004" pitchFamily="49" charset="0"/>
              </a:rPr>
              <a:t>promise</a:t>
            </a:r>
            <a:r>
              <a:rPr lang="en-US" sz="1290" dirty="0">
                <a:solidFill>
                  <a:schemeClr val="bg2"/>
                </a:solidFill>
                <a:effectLst/>
                <a:latin typeface="Cascadia Code" panose="020B0609020000020004" pitchFamily="49" charset="0"/>
              </a:rPr>
              <a:t> is a proxy value/object whose data is not known to us in the present but will be known to us in the future.</a:t>
            </a:r>
            <a:endParaRPr lang="en-IN" sz="1290" dirty="0">
              <a:solidFill>
                <a:schemeClr val="bg2"/>
              </a:solidFill>
            </a:endParaRPr>
          </a:p>
        </p:txBody>
      </p:sp>
      <p:sp>
        <p:nvSpPr>
          <p:cNvPr id="7" name="TextBox 6">
            <a:extLst>
              <a:ext uri="{FF2B5EF4-FFF2-40B4-BE49-F238E27FC236}">
                <a16:creationId xmlns:a16="http://schemas.microsoft.com/office/drawing/2014/main" id="{C09DD2D1-58EA-D299-7067-3216B0DEEB4D}"/>
              </a:ext>
            </a:extLst>
          </p:cNvPr>
          <p:cNvSpPr txBox="1"/>
          <p:nvPr/>
        </p:nvSpPr>
        <p:spPr>
          <a:xfrm>
            <a:off x="2589059" y="3959069"/>
            <a:ext cx="5661972" cy="687881"/>
          </a:xfrm>
          <a:prstGeom prst="rect">
            <a:avLst/>
          </a:prstGeom>
          <a:noFill/>
        </p:spPr>
        <p:txBody>
          <a:bodyPr wrap="square">
            <a:spAutoFit/>
          </a:bodyPr>
          <a:lstStyle/>
          <a:p>
            <a:r>
              <a:rPr lang="en-US" sz="1290" dirty="0">
                <a:solidFill>
                  <a:schemeClr val="accent3"/>
                </a:solidFill>
                <a:effectLst/>
                <a:latin typeface="Cascadia Code" panose="020B0609020000020004" pitchFamily="49" charset="0"/>
              </a:rPr>
              <a:t>The keyword </a:t>
            </a:r>
            <a:r>
              <a:rPr lang="en-US" sz="1290" dirty="0">
                <a:solidFill>
                  <a:schemeClr val="accent4"/>
                </a:solidFill>
                <a:effectLst/>
                <a:latin typeface="Cascadia Code" panose="020B0609020000020004" pitchFamily="49" charset="0"/>
              </a:rPr>
              <a:t>async</a:t>
            </a:r>
            <a:r>
              <a:rPr lang="en-US" sz="1290" dirty="0">
                <a:solidFill>
                  <a:schemeClr val="accent3"/>
                </a:solidFill>
                <a:effectLst/>
                <a:latin typeface="Cascadia Code" panose="020B0609020000020004" pitchFamily="49" charset="0"/>
              </a:rPr>
              <a:t> before a promise makes the function return a promise. The keyword</a:t>
            </a:r>
            <a:r>
              <a:rPr lang="en-US" sz="1290" dirty="0">
                <a:solidFill>
                  <a:schemeClr val="accent4"/>
                </a:solidFill>
                <a:effectLst/>
                <a:latin typeface="Cascadia Code" panose="020B0609020000020004" pitchFamily="49" charset="0"/>
              </a:rPr>
              <a:t> await </a:t>
            </a:r>
            <a:r>
              <a:rPr lang="en-US" sz="1290" dirty="0">
                <a:solidFill>
                  <a:schemeClr val="accent3"/>
                </a:solidFill>
                <a:effectLst/>
                <a:latin typeface="Cascadia Code" panose="020B0609020000020004" pitchFamily="49" charset="0"/>
              </a:rPr>
              <a:t>makes a function wait for a promise, until it resolves.</a:t>
            </a:r>
            <a:endParaRPr lang="en-IN" sz="1290" dirty="0">
              <a:solidFill>
                <a:schemeClr val="accent3"/>
              </a:solidFill>
            </a:endParaRPr>
          </a:p>
        </p:txBody>
      </p:sp>
    </p:spTree>
    <p:extLst>
      <p:ext uri="{BB962C8B-B14F-4D97-AF65-F5344CB8AC3E}">
        <p14:creationId xmlns:p14="http://schemas.microsoft.com/office/powerpoint/2010/main" val="338514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404" name="Google Shape;1404;p39"/>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dirty="0">
                <a:solidFill>
                  <a:schemeClr val="bg2"/>
                </a:solidFill>
              </a:rPr>
              <a:t>A</a:t>
            </a:r>
            <a:r>
              <a:rPr lang="en" sz="5500" dirty="0">
                <a:solidFill>
                  <a:schemeClr val="accent4"/>
                </a:solidFill>
              </a:rPr>
              <a:t>P</a:t>
            </a:r>
            <a:r>
              <a:rPr lang="en" sz="5500" dirty="0"/>
              <a:t>I</a:t>
            </a:r>
            <a:endParaRPr sz="5500" dirty="0"/>
          </a:p>
        </p:txBody>
      </p:sp>
      <p:grpSp>
        <p:nvGrpSpPr>
          <p:cNvPr id="1409" name="Google Shape;1409;p39"/>
          <p:cNvGrpSpPr/>
          <p:nvPr/>
        </p:nvGrpSpPr>
        <p:grpSpPr>
          <a:xfrm>
            <a:off x="1428985" y="1676100"/>
            <a:ext cx="6286031" cy="3053100"/>
            <a:chOff x="124932" y="1807905"/>
            <a:chExt cx="2398800" cy="3053100"/>
          </a:xfrm>
        </p:grpSpPr>
        <p:sp>
          <p:nvSpPr>
            <p:cNvPr id="1410" name="Google Shape;1410;p39"/>
            <p:cNvSpPr/>
            <p:nvPr/>
          </p:nvSpPr>
          <p:spPr>
            <a:xfrm>
              <a:off x="124932" y="1807905"/>
              <a:ext cx="2398800" cy="30531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39"/>
            <p:cNvGrpSpPr/>
            <p:nvPr/>
          </p:nvGrpSpPr>
          <p:grpSpPr>
            <a:xfrm>
              <a:off x="2127392" y="1960325"/>
              <a:ext cx="242783" cy="126088"/>
              <a:chOff x="2501862" y="467225"/>
              <a:chExt cx="472065" cy="245164"/>
            </a:xfrm>
          </p:grpSpPr>
          <p:sp>
            <p:nvSpPr>
              <p:cNvPr id="1412" name="Google Shape;1412;p39"/>
              <p:cNvSpPr/>
              <p:nvPr/>
            </p:nvSpPr>
            <p:spPr>
              <a:xfrm>
                <a:off x="2501862" y="467225"/>
                <a:ext cx="116754" cy="245164"/>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2679518" y="467225"/>
                <a:ext cx="116754" cy="245164"/>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2857173" y="467225"/>
                <a:ext cx="116754" cy="245164"/>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415" name="Google Shape;1415;p39"/>
          <p:cNvGraphicFramePr/>
          <p:nvPr>
            <p:extLst>
              <p:ext uri="{D42A27DB-BD31-4B8C-83A1-F6EECF244321}">
                <p14:modId xmlns:p14="http://schemas.microsoft.com/office/powerpoint/2010/main" val="4257310139"/>
              </p:ext>
            </p:extLst>
          </p:nvPr>
        </p:nvGraphicFramePr>
        <p:xfrm>
          <a:off x="1580813" y="1718734"/>
          <a:ext cx="5982374" cy="2375040"/>
        </p:xfrm>
        <a:graphic>
          <a:graphicData uri="http://schemas.openxmlformats.org/drawingml/2006/table">
            <a:tbl>
              <a:tblPr>
                <a:noFill/>
                <a:tableStyleId>{F555E9DA-AEEA-4F6F-8806-5ACC06ACD9BF}</a:tableStyleId>
              </a:tblPr>
              <a:tblGrid>
                <a:gridCol w="5982374">
                  <a:extLst>
                    <a:ext uri="{9D8B030D-6E8A-4147-A177-3AD203B41FA5}">
                      <a16:colId xmlns:a16="http://schemas.microsoft.com/office/drawing/2014/main" val="20000"/>
                    </a:ext>
                  </a:extLst>
                </a:gridCol>
              </a:tblGrid>
              <a:tr h="385027">
                <a:tc>
                  <a:txBody>
                    <a:bodyPr/>
                    <a:lstStyle/>
                    <a:p>
                      <a:pPr marL="0" lvl="0" indent="0" algn="ctr" rtl="0">
                        <a:spcBef>
                          <a:spcPts val="0"/>
                        </a:spcBef>
                        <a:spcAft>
                          <a:spcPts val="0"/>
                        </a:spcAft>
                        <a:buNone/>
                      </a:pPr>
                      <a:endParaRPr sz="2000" b="1" dirty="0">
                        <a:solidFill>
                          <a:schemeClr val="lt1"/>
                        </a:solidFill>
                        <a:latin typeface="Raleway"/>
                        <a:ea typeface="Raleway"/>
                        <a:cs typeface="Raleway"/>
                        <a:sym typeface="Raleway"/>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alpha val="0"/>
                        </a:schemeClr>
                      </a:solidFill>
                      <a:prstDash val="dot"/>
                      <a:round/>
                      <a:headEnd type="none" w="sm" len="sm"/>
                      <a:tailEnd type="none" w="sm" len="sm"/>
                    </a:lnB>
                  </a:tcPr>
                </a:tc>
                <a:extLst>
                  <a:ext uri="{0D108BD9-81ED-4DB2-BD59-A6C34878D82A}">
                    <a16:rowId xmlns:a16="http://schemas.microsoft.com/office/drawing/2014/main" val="10000"/>
                  </a:ext>
                </a:extLst>
              </a:tr>
              <a:tr h="285255">
                <a:tc>
                  <a:txBody>
                    <a:bodyPr/>
                    <a:lstStyle/>
                    <a:p>
                      <a:pPr marL="0" lvl="0" indent="0" algn="ctr" rtl="0">
                        <a:lnSpc>
                          <a:spcPct val="115000"/>
                        </a:lnSpc>
                        <a:spcBef>
                          <a:spcPts val="0"/>
                        </a:spcBef>
                        <a:spcAft>
                          <a:spcPts val="1600"/>
                        </a:spcAft>
                        <a:buNone/>
                      </a:pP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API is the acronym for </a:t>
                      </a:r>
                      <a:r>
                        <a:rPr lang="en-IN" sz="1200" b="0" i="0" u="none" strike="noStrike" cap="none" dirty="0">
                          <a:solidFill>
                            <a:schemeClr val="bg2"/>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Application</a:t>
                      </a: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 </a:t>
                      </a:r>
                      <a:r>
                        <a:rPr lang="en-IN" sz="1200" b="0" i="0" u="none" strike="noStrike" cap="none" dirty="0">
                          <a:solidFill>
                            <a:schemeClr val="bg2"/>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Programming Interface</a:t>
                      </a: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 which</a:t>
                      </a:r>
                      <a:endParaRPr sz="12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9525" cap="flat" cmpd="sng">
                      <a:solidFill>
                        <a:schemeClr val="lt1">
                          <a:alpha val="0"/>
                        </a:schemeClr>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1"/>
                  </a:ext>
                </a:extLst>
              </a:tr>
              <a:tr h="285255">
                <a:tc>
                  <a:txBody>
                    <a:bodyPr/>
                    <a:lstStyle/>
                    <a:p>
                      <a:pPr marL="0" lvl="0" indent="0" algn="ctr" rtl="0">
                        <a:lnSpc>
                          <a:spcPct val="115000"/>
                        </a:lnSpc>
                        <a:spcBef>
                          <a:spcPts val="0"/>
                        </a:spcBef>
                        <a:spcAft>
                          <a:spcPts val="1600"/>
                        </a:spcAft>
                        <a:buNone/>
                      </a:pP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is a software intermediary that allows two applications to talk</a:t>
                      </a:r>
                      <a:endParaRPr sz="12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2"/>
                  </a:ext>
                </a:extLst>
              </a:tr>
              <a:tr h="285255">
                <a:tc>
                  <a:txBody>
                    <a:bodyPr/>
                    <a:lstStyle/>
                    <a:p>
                      <a:pPr marL="0" lvl="0" indent="0" algn="ctr" rtl="0">
                        <a:lnSpc>
                          <a:spcPct val="115000"/>
                        </a:lnSpc>
                        <a:spcBef>
                          <a:spcPts val="0"/>
                        </a:spcBef>
                        <a:spcAft>
                          <a:spcPts val="1600"/>
                        </a:spcAft>
                        <a:buNone/>
                      </a:pP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to each other. Each time you use an app like Facebook, </a:t>
                      </a:r>
                      <a:endParaRPr sz="12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3"/>
                  </a:ext>
                </a:extLst>
              </a:tr>
              <a:tr h="285255">
                <a:tc>
                  <a:txBody>
                    <a:bodyPr/>
                    <a:lstStyle/>
                    <a:p>
                      <a:pPr marL="0" lvl="0" indent="0" algn="ctr" rtl="0">
                        <a:lnSpc>
                          <a:spcPct val="115000"/>
                        </a:lnSpc>
                        <a:spcBef>
                          <a:spcPts val="0"/>
                        </a:spcBef>
                        <a:spcAft>
                          <a:spcPts val="1600"/>
                        </a:spcAft>
                        <a:buNone/>
                      </a:pP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send an instant message, or check the weather on your phone,</a:t>
                      </a:r>
                      <a:endParaRPr sz="12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4"/>
                  </a:ext>
                </a:extLst>
              </a:tr>
              <a:tr h="285255">
                <a:tc>
                  <a:txBody>
                    <a:bodyPr/>
                    <a:lstStyle/>
                    <a:p>
                      <a:pPr marL="0" lvl="0" indent="0" algn="ctr" rtl="0">
                        <a:lnSpc>
                          <a:spcPct val="115000"/>
                        </a:lnSpc>
                        <a:spcBef>
                          <a:spcPts val="0"/>
                        </a:spcBef>
                        <a:spcAft>
                          <a:spcPts val="1600"/>
                        </a:spcAft>
                        <a:buNone/>
                      </a:pPr>
                      <a:r>
                        <a:rPr lang="en-IN"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you’re using an API</a:t>
                      </a:r>
                      <a:r>
                        <a:rPr lang="en-US" sz="1200" b="0" i="0" u="none" strike="noStrike" cap="none"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sym typeface="Arial"/>
                        </a:rPr>
                        <a:t>.</a:t>
                      </a:r>
                      <a:endParaRPr sz="12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Barlow"/>
                      </a:endParaRPr>
                    </a:p>
                  </a:txBody>
                  <a:tcPr marL="91425" marR="91425" marT="91425" marB="91425">
                    <a:lnL w="9525" cap="flat" cmpd="sng">
                      <a:solidFill>
                        <a:schemeClr val="lt1">
                          <a:alpha val="0"/>
                        </a:schemeClr>
                      </a:solidFill>
                      <a:prstDash val="dot"/>
                      <a:round/>
                      <a:headEnd type="none" w="sm" len="sm"/>
                      <a:tailEnd type="none" w="sm" len="sm"/>
                    </a:lnL>
                    <a:lnR w="9525" cap="flat" cmpd="sng">
                      <a:solidFill>
                        <a:schemeClr val="lt1">
                          <a:alpha val="0"/>
                        </a:schemeClr>
                      </a:solidFill>
                      <a:prstDash val="dot"/>
                      <a:round/>
                      <a:headEnd type="none" w="sm" len="sm"/>
                      <a:tailEnd type="none" w="sm" len="sm"/>
                    </a:lnR>
                    <a:lnT w="19050" cap="flat" cmpd="sng">
                      <a:solidFill>
                        <a:schemeClr val="lt1"/>
                      </a:solidFill>
                      <a:prstDash val="dot"/>
                      <a:round/>
                      <a:headEnd type="none" w="sm" len="sm"/>
                      <a:tailEnd type="none" w="sm" len="sm"/>
                    </a:lnT>
                    <a:lnB w="19050" cap="flat" cmpd="sng">
                      <a:solidFill>
                        <a:schemeClr val="lt1"/>
                      </a:solidFill>
                      <a:prstDash val="dot"/>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1416" name="Google Shape;1416;p39"/>
          <p:cNvGrpSpPr/>
          <p:nvPr/>
        </p:nvGrpSpPr>
        <p:grpSpPr>
          <a:xfrm>
            <a:off x="7415590" y="4493305"/>
            <a:ext cx="295194" cy="235895"/>
            <a:chOff x="7873947" y="4069294"/>
            <a:chExt cx="295194" cy="235895"/>
          </a:xfrm>
        </p:grpSpPr>
        <p:sp>
          <p:nvSpPr>
            <p:cNvPr id="1417" name="Google Shape;1417;p39"/>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685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16"/>
          <p:cNvGrpSpPr/>
          <p:nvPr/>
        </p:nvGrpSpPr>
        <p:grpSpPr>
          <a:xfrm>
            <a:off x="720000" y="1222832"/>
            <a:ext cx="7704000" cy="2697835"/>
            <a:chOff x="717650" y="823617"/>
            <a:chExt cx="7704000" cy="2697835"/>
          </a:xfrm>
        </p:grpSpPr>
        <p:sp>
          <p:nvSpPr>
            <p:cNvPr id="93" name="Google Shape;93;p16"/>
            <p:cNvSpPr/>
            <p:nvPr/>
          </p:nvSpPr>
          <p:spPr>
            <a:xfrm>
              <a:off x="717650" y="823617"/>
              <a:ext cx="7704000" cy="26976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6"/>
            <p:cNvGrpSpPr/>
            <p:nvPr/>
          </p:nvGrpSpPr>
          <p:grpSpPr>
            <a:xfrm>
              <a:off x="7853662" y="993960"/>
              <a:ext cx="420286" cy="106769"/>
              <a:chOff x="2098350" y="467225"/>
              <a:chExt cx="817200" cy="207600"/>
            </a:xfrm>
          </p:grpSpPr>
          <p:sp>
            <p:nvSpPr>
              <p:cNvPr id="95" name="Google Shape;95;p16"/>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6"/>
            <p:cNvGrpSpPr/>
            <p:nvPr/>
          </p:nvGrpSpPr>
          <p:grpSpPr>
            <a:xfrm>
              <a:off x="8025814" y="3263181"/>
              <a:ext cx="395836" cy="258270"/>
              <a:chOff x="7773508" y="3271285"/>
              <a:chExt cx="395836" cy="258270"/>
            </a:xfrm>
          </p:grpSpPr>
          <p:sp>
            <p:nvSpPr>
              <p:cNvPr id="99" name="Google Shape;99;p16"/>
              <p:cNvSpPr/>
              <p:nvPr/>
            </p:nvSpPr>
            <p:spPr>
              <a:xfrm flipH="1">
                <a:off x="7780656" y="3275898"/>
                <a:ext cx="384000" cy="2535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7773508" y="3271285"/>
                <a:ext cx="395836" cy="258270"/>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 name="Google Shape;102;p16"/>
          <p:cNvSpPr txBox="1">
            <a:spLocks noGrp="1"/>
          </p:cNvSpPr>
          <p:nvPr>
            <p:ph type="ctrTitle"/>
          </p:nvPr>
        </p:nvSpPr>
        <p:spPr>
          <a:xfrm>
            <a:off x="845400" y="1741170"/>
            <a:ext cx="7453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900" dirty="0">
                <a:solidFill>
                  <a:schemeClr val="bg2"/>
                </a:solidFill>
              </a:rPr>
              <a:t>T</a:t>
            </a:r>
            <a:r>
              <a:rPr lang="en" sz="6900" dirty="0">
                <a:solidFill>
                  <a:schemeClr val="tx2"/>
                </a:solidFill>
              </a:rPr>
              <a:t>h</a:t>
            </a:r>
            <a:r>
              <a:rPr lang="en" sz="6900" dirty="0">
                <a:solidFill>
                  <a:schemeClr val="accent1"/>
                </a:solidFill>
              </a:rPr>
              <a:t>a</a:t>
            </a:r>
            <a:r>
              <a:rPr lang="en" sz="6900" dirty="0">
                <a:solidFill>
                  <a:schemeClr val="accent3"/>
                </a:solidFill>
              </a:rPr>
              <a:t>n</a:t>
            </a:r>
            <a:r>
              <a:rPr lang="en" sz="6900" dirty="0">
                <a:solidFill>
                  <a:schemeClr val="accent4"/>
                </a:solidFill>
              </a:rPr>
              <a:t>k</a:t>
            </a:r>
            <a:r>
              <a:rPr lang="en" sz="6900" dirty="0">
                <a:solidFill>
                  <a:schemeClr val="bg2"/>
                </a:solidFill>
              </a:rPr>
              <a:t> </a:t>
            </a:r>
            <a:r>
              <a:rPr lang="en" sz="6900" dirty="0">
                <a:solidFill>
                  <a:schemeClr val="accent1"/>
                </a:solidFill>
              </a:rPr>
              <a:t>Y</a:t>
            </a:r>
            <a:r>
              <a:rPr lang="en" sz="6900" dirty="0">
                <a:solidFill>
                  <a:schemeClr val="tx2"/>
                </a:solidFill>
              </a:rPr>
              <a:t>o</a:t>
            </a:r>
            <a:r>
              <a:rPr lang="en" sz="6900" dirty="0">
                <a:solidFill>
                  <a:schemeClr val="accent4"/>
                </a:solidFill>
              </a:rPr>
              <a:t>u</a:t>
            </a:r>
            <a:r>
              <a:rPr lang="en" sz="6900" dirty="0">
                <a:solidFill>
                  <a:schemeClr val="bg2"/>
                </a:solidFill>
              </a:rPr>
              <a:t>!</a:t>
            </a:r>
            <a:endParaRPr sz="3000" dirty="0">
              <a:solidFill>
                <a:schemeClr val="accent1"/>
              </a:solidFill>
            </a:endParaRPr>
          </a:p>
        </p:txBody>
      </p:sp>
    </p:spTree>
    <p:extLst>
      <p:ext uri="{BB962C8B-B14F-4D97-AF65-F5344CB8AC3E}">
        <p14:creationId xmlns:p14="http://schemas.microsoft.com/office/powerpoint/2010/main" val="146736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7"/>
          <p:cNvGrpSpPr/>
          <p:nvPr/>
        </p:nvGrpSpPr>
        <p:grpSpPr>
          <a:xfrm>
            <a:off x="716900" y="1617250"/>
            <a:ext cx="7704000" cy="3069000"/>
            <a:chOff x="716900" y="1160050"/>
            <a:chExt cx="7704000" cy="3069000"/>
          </a:xfrm>
        </p:grpSpPr>
        <p:sp>
          <p:nvSpPr>
            <p:cNvPr id="109" name="Google Shape;109;p17"/>
            <p:cNvSpPr/>
            <p:nvPr/>
          </p:nvSpPr>
          <p:spPr>
            <a:xfrm>
              <a:off x="716900" y="1160050"/>
              <a:ext cx="7704000" cy="30690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832987" y="1312460"/>
              <a:ext cx="106800" cy="10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989745" y="1312460"/>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146504" y="1312460"/>
              <a:ext cx="106800" cy="1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a:off x="8025051" y="4368782"/>
            <a:ext cx="395836" cy="317468"/>
            <a:chOff x="7773503" y="3987878"/>
            <a:chExt cx="395836" cy="317468"/>
          </a:xfrm>
        </p:grpSpPr>
        <p:sp>
          <p:nvSpPr>
            <p:cNvPr id="114" name="Google Shape;114;p17"/>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What</a:t>
            </a:r>
            <a:r>
              <a:rPr lang="en" sz="4000" dirty="0"/>
              <a:t> </a:t>
            </a:r>
            <a:r>
              <a:rPr lang="en" sz="4000" dirty="0">
                <a:solidFill>
                  <a:schemeClr val="bg2"/>
                </a:solidFill>
              </a:rPr>
              <a:t>is</a:t>
            </a:r>
            <a:r>
              <a:rPr lang="en" sz="4000" dirty="0"/>
              <a:t> Java</a:t>
            </a:r>
            <a:r>
              <a:rPr lang="en" sz="4000" dirty="0">
                <a:solidFill>
                  <a:schemeClr val="accent4"/>
                </a:solidFill>
              </a:rPr>
              <a:t>script</a:t>
            </a:r>
            <a:r>
              <a:rPr lang="en" sz="4000" dirty="0">
                <a:solidFill>
                  <a:schemeClr val="accent5"/>
                </a:solidFill>
              </a:rPr>
              <a:t>?</a:t>
            </a:r>
            <a:endParaRPr sz="4000" dirty="0">
              <a:solidFill>
                <a:schemeClr val="accent5"/>
              </a:solidFill>
            </a:endParaRPr>
          </a:p>
        </p:txBody>
      </p:sp>
      <p:sp>
        <p:nvSpPr>
          <p:cNvPr id="117" name="Google Shape;117;p17"/>
          <p:cNvSpPr txBox="1">
            <a:spLocks noGrp="1"/>
          </p:cNvSpPr>
          <p:nvPr>
            <p:ph type="body" idx="1"/>
          </p:nvPr>
        </p:nvSpPr>
        <p:spPr>
          <a:xfrm>
            <a:off x="1240100" y="1823060"/>
            <a:ext cx="6657600" cy="2599200"/>
          </a:xfrm>
          <a:prstGeom prst="rect">
            <a:avLst/>
          </a:prstGeom>
        </p:spPr>
        <p:txBody>
          <a:bodyPr spcFirstLastPara="1" wrap="square" lIns="91425" tIns="91425" rIns="91425" bIns="91425" anchor="ctr" anchorCtr="0">
            <a:noAutofit/>
          </a:bodyPr>
          <a:lstStyle/>
          <a:p>
            <a:pPr marL="0" marR="0" indent="0" algn="ctr">
              <a:lnSpc>
                <a:spcPct val="150000"/>
              </a:lnSpc>
              <a:spcBef>
                <a:spcPts val="0"/>
              </a:spcBef>
              <a:spcAft>
                <a:spcPts val="0"/>
              </a:spcAft>
              <a:buNone/>
            </a:pPr>
            <a:r>
              <a:rPr lang="en-IN" sz="1800" dirty="0">
                <a:solidFill>
                  <a:schemeClr val="accent3"/>
                </a:solidFill>
                <a:effectLst/>
                <a:latin typeface="Cascadia Code" panose="020B0609020000020004" pitchFamily="49" charset="0"/>
                <a:ea typeface="Cascadia Code" panose="020B0609020000020004" pitchFamily="49" charset="0"/>
                <a:cs typeface="Cascadia Code" panose="020B0609020000020004" pitchFamily="49" charset="0"/>
              </a:rPr>
              <a:t>JavaScript</a:t>
            </a:r>
            <a:r>
              <a:rPr lang="en-IN" sz="1800" dirty="0">
                <a:effectLst/>
                <a:latin typeface="Cascadia Code" panose="020B0609020000020004" pitchFamily="49" charset="0"/>
                <a:ea typeface="Cascadia Code" panose="020B0609020000020004" pitchFamily="49" charset="0"/>
                <a:cs typeface="Cascadia Code" panose="020B0609020000020004" pitchFamily="49" charset="0"/>
              </a:rPr>
              <a:t> is a scripting or programming language that allows you to implement complex features on web pages</a:t>
            </a:r>
            <a:r>
              <a:rPr lang="en-US" sz="1800" dirty="0">
                <a:effectLst/>
                <a:latin typeface="Cascadia Code" panose="020B0609020000020004" pitchFamily="49" charset="0"/>
                <a:ea typeface="Cascadia Code" panose="020B0609020000020004" pitchFamily="49" charset="0"/>
                <a:cs typeface="Cascadia Code" panose="020B0609020000020004" pitchFamily="49" charset="0"/>
              </a:rPr>
              <a:t>. It is basically the logic behind every web page.</a:t>
            </a:r>
            <a:endParaRPr lang="en-IN" sz="1800" dirty="0">
              <a:effectLst/>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7"/>
          <p:cNvGrpSpPr/>
          <p:nvPr/>
        </p:nvGrpSpPr>
        <p:grpSpPr>
          <a:xfrm>
            <a:off x="716900" y="1617250"/>
            <a:ext cx="7704000" cy="3069000"/>
            <a:chOff x="716900" y="1160050"/>
            <a:chExt cx="7704000" cy="3069000"/>
          </a:xfrm>
        </p:grpSpPr>
        <p:sp>
          <p:nvSpPr>
            <p:cNvPr id="109" name="Google Shape;109;p17"/>
            <p:cNvSpPr/>
            <p:nvPr/>
          </p:nvSpPr>
          <p:spPr>
            <a:xfrm>
              <a:off x="716900" y="1160050"/>
              <a:ext cx="7704000" cy="30690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832987" y="1312460"/>
              <a:ext cx="106800" cy="10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989745" y="1312460"/>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146504" y="1312460"/>
              <a:ext cx="106800" cy="1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a:off x="8025051" y="4368782"/>
            <a:ext cx="395836" cy="317468"/>
            <a:chOff x="7773503" y="3987878"/>
            <a:chExt cx="395836" cy="317468"/>
          </a:xfrm>
        </p:grpSpPr>
        <p:sp>
          <p:nvSpPr>
            <p:cNvPr id="114" name="Google Shape;114;p17"/>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What</a:t>
            </a:r>
            <a:r>
              <a:rPr lang="en" sz="4000" dirty="0"/>
              <a:t> </a:t>
            </a:r>
            <a:r>
              <a:rPr lang="en" sz="4000" dirty="0">
                <a:solidFill>
                  <a:schemeClr val="bg2"/>
                </a:solidFill>
              </a:rPr>
              <a:t>is</a:t>
            </a:r>
            <a:r>
              <a:rPr lang="en" sz="4000" dirty="0"/>
              <a:t> console</a:t>
            </a:r>
            <a:r>
              <a:rPr lang="en" sz="4000" dirty="0">
                <a:solidFill>
                  <a:schemeClr val="accent5"/>
                </a:solidFill>
              </a:rPr>
              <a:t>?</a:t>
            </a:r>
            <a:endParaRPr sz="4000" dirty="0">
              <a:solidFill>
                <a:schemeClr val="accent5"/>
              </a:solidFill>
            </a:endParaRPr>
          </a:p>
        </p:txBody>
      </p:sp>
      <p:sp>
        <p:nvSpPr>
          <p:cNvPr id="117" name="Google Shape;117;p17"/>
          <p:cNvSpPr txBox="1">
            <a:spLocks noGrp="1"/>
          </p:cNvSpPr>
          <p:nvPr>
            <p:ph type="body" idx="1"/>
          </p:nvPr>
        </p:nvSpPr>
        <p:spPr>
          <a:xfrm>
            <a:off x="1240100" y="1823060"/>
            <a:ext cx="6657600" cy="2599200"/>
          </a:xfrm>
          <a:prstGeom prst="rect">
            <a:avLst/>
          </a:prstGeom>
        </p:spPr>
        <p:txBody>
          <a:bodyPr spcFirstLastPara="1" wrap="square" lIns="91425" tIns="91425" rIns="91425" bIns="91425" anchor="ctr" anchorCtr="0">
            <a:noAutofit/>
          </a:bodyPr>
          <a:lstStyle/>
          <a:p>
            <a:pPr marL="0" marR="0" indent="0" algn="ctr">
              <a:lnSpc>
                <a:spcPct val="150000"/>
              </a:lnSpc>
              <a:spcBef>
                <a:spcPts val="0"/>
              </a:spcBef>
              <a:spcAft>
                <a:spcPts val="0"/>
              </a:spcAft>
              <a:buNone/>
            </a:pPr>
            <a:r>
              <a:rPr lang="en-US" sz="1800" dirty="0">
                <a:effectLst/>
                <a:latin typeface="Cascadia Code" panose="020B0609020000020004" pitchFamily="49" charset="0"/>
              </a:rPr>
              <a:t>A </a:t>
            </a:r>
            <a:r>
              <a:rPr lang="en-US" sz="1800" dirty="0">
                <a:solidFill>
                  <a:schemeClr val="accent4"/>
                </a:solidFill>
                <a:effectLst/>
                <a:latin typeface="Cascadia Code" panose="020B0609020000020004" pitchFamily="49" charset="0"/>
              </a:rPr>
              <a:t>console</a:t>
            </a:r>
            <a:r>
              <a:rPr lang="en-US" sz="1800" dirty="0">
                <a:effectLst/>
                <a:latin typeface="Cascadia Code" panose="020B0609020000020004" pitchFamily="49" charset="0"/>
              </a:rPr>
              <a:t> is a developer tool provided by the web browser, in which we can see the output of our JS code and what action the code is actually performing. Unlike CSS and HTML, output of JS is not displayed in the main body of this web browser.</a:t>
            </a:r>
          </a:p>
        </p:txBody>
      </p:sp>
    </p:spTree>
    <p:extLst>
      <p:ext uri="{BB962C8B-B14F-4D97-AF65-F5344CB8AC3E}">
        <p14:creationId xmlns:p14="http://schemas.microsoft.com/office/powerpoint/2010/main" val="161552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7"/>
          <p:cNvGrpSpPr/>
          <p:nvPr/>
        </p:nvGrpSpPr>
        <p:grpSpPr>
          <a:xfrm>
            <a:off x="716900" y="1617250"/>
            <a:ext cx="7704000" cy="3069000"/>
            <a:chOff x="716900" y="1160050"/>
            <a:chExt cx="7704000" cy="3069000"/>
          </a:xfrm>
        </p:grpSpPr>
        <p:sp>
          <p:nvSpPr>
            <p:cNvPr id="109" name="Google Shape;109;p17"/>
            <p:cNvSpPr/>
            <p:nvPr/>
          </p:nvSpPr>
          <p:spPr>
            <a:xfrm>
              <a:off x="716900" y="1160050"/>
              <a:ext cx="7704000" cy="30690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832987" y="1312460"/>
              <a:ext cx="106800" cy="10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989745" y="1312460"/>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146504" y="1312460"/>
              <a:ext cx="106800" cy="1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a:off x="8025051" y="4368782"/>
            <a:ext cx="395836" cy="317468"/>
            <a:chOff x="7773503" y="3987878"/>
            <a:chExt cx="395836" cy="317468"/>
          </a:xfrm>
        </p:grpSpPr>
        <p:sp>
          <p:nvSpPr>
            <p:cNvPr id="114" name="Google Shape;114;p17"/>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What</a:t>
            </a:r>
            <a:r>
              <a:rPr lang="en" sz="4000" dirty="0"/>
              <a:t> </a:t>
            </a:r>
            <a:r>
              <a:rPr lang="en" sz="4000" dirty="0">
                <a:solidFill>
                  <a:schemeClr val="bg2"/>
                </a:solidFill>
              </a:rPr>
              <a:t>are </a:t>
            </a:r>
            <a:r>
              <a:rPr lang="en" sz="4000" dirty="0"/>
              <a:t>tags</a:t>
            </a:r>
            <a:r>
              <a:rPr lang="en" sz="4000" dirty="0">
                <a:solidFill>
                  <a:schemeClr val="bg2"/>
                </a:solidFill>
              </a:rPr>
              <a:t> </a:t>
            </a:r>
            <a:r>
              <a:rPr lang="en" sz="4000" dirty="0">
                <a:solidFill>
                  <a:schemeClr val="accent5"/>
                </a:solidFill>
              </a:rPr>
              <a:t>in</a:t>
            </a:r>
            <a:r>
              <a:rPr lang="en" sz="4000" dirty="0">
                <a:solidFill>
                  <a:schemeClr val="bg2"/>
                </a:solidFill>
              </a:rPr>
              <a:t> </a:t>
            </a:r>
            <a:r>
              <a:rPr lang="en" sz="4000" dirty="0">
                <a:solidFill>
                  <a:schemeClr val="accent4"/>
                </a:solidFill>
              </a:rPr>
              <a:t>HTML</a:t>
            </a:r>
            <a:r>
              <a:rPr lang="en" sz="4000" dirty="0">
                <a:solidFill>
                  <a:schemeClr val="accent5"/>
                </a:solidFill>
              </a:rPr>
              <a:t>?</a:t>
            </a:r>
            <a:endParaRPr sz="4000" dirty="0">
              <a:solidFill>
                <a:schemeClr val="accent5"/>
              </a:solidFill>
            </a:endParaRPr>
          </a:p>
        </p:txBody>
      </p:sp>
      <p:sp>
        <p:nvSpPr>
          <p:cNvPr id="117" name="Google Shape;117;p17"/>
          <p:cNvSpPr txBox="1">
            <a:spLocks noGrp="1"/>
          </p:cNvSpPr>
          <p:nvPr>
            <p:ph type="body" idx="1"/>
          </p:nvPr>
        </p:nvSpPr>
        <p:spPr>
          <a:xfrm>
            <a:off x="1057101" y="1876460"/>
            <a:ext cx="4003831" cy="2599200"/>
          </a:xfrm>
          <a:prstGeom prst="rect">
            <a:avLst/>
          </a:prstGeom>
        </p:spPr>
        <p:txBody>
          <a:bodyPr spcFirstLastPara="1" wrap="square" lIns="91425" tIns="91425" rIns="91425" bIns="91425" anchor="ctr" anchorCtr="0">
            <a:noAutofit/>
          </a:bodyPr>
          <a:lstStyle/>
          <a:p>
            <a:pPr marL="0" marR="0" indent="0" algn="ctr">
              <a:spcBef>
                <a:spcPts val="0"/>
              </a:spcBef>
              <a:spcAft>
                <a:spcPts val="0"/>
              </a:spcAft>
              <a:buNone/>
            </a:pPr>
            <a:r>
              <a:rPr lang="en-US" sz="1500" b="0" i="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HTML tags are like keywords which defines that how web browser will format and display the content. With the help of tags, a web browser can distinguish between an HTML content and a simple content. HTML tags contain three main parts: </a:t>
            </a:r>
            <a:r>
              <a:rPr lang="en-US" sz="1500" b="0" i="0" dirty="0">
                <a:solidFill>
                  <a:schemeClr val="accent4"/>
                </a:solidFill>
                <a:effectLst/>
                <a:latin typeface="Cascadia Code" panose="020B0609020000020004" pitchFamily="49" charset="0"/>
                <a:ea typeface="Cascadia Code" panose="020B0609020000020004" pitchFamily="49" charset="0"/>
                <a:cs typeface="Cascadia Code" panose="020B0609020000020004" pitchFamily="49" charset="0"/>
              </a:rPr>
              <a:t>opening tag</a:t>
            </a:r>
            <a:r>
              <a:rPr lang="en-US" sz="1500" b="0" i="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sz="1500" b="0" i="0" dirty="0">
                <a:solidFill>
                  <a:schemeClr val="tx2"/>
                </a:solidFill>
                <a:effectLst/>
                <a:latin typeface="Cascadia Code" panose="020B0609020000020004" pitchFamily="49" charset="0"/>
                <a:ea typeface="Cascadia Code" panose="020B0609020000020004" pitchFamily="49" charset="0"/>
                <a:cs typeface="Cascadia Code" panose="020B0609020000020004" pitchFamily="49" charset="0"/>
              </a:rPr>
              <a:t>content</a:t>
            </a:r>
            <a:r>
              <a:rPr lang="en-US" sz="1500" b="0" i="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 and </a:t>
            </a:r>
            <a:r>
              <a:rPr lang="en-US" sz="1500" b="0" i="0" dirty="0">
                <a:solidFill>
                  <a:schemeClr val="bg2"/>
                </a:solidFill>
                <a:effectLst/>
                <a:latin typeface="Cascadia Code" panose="020B0609020000020004" pitchFamily="49" charset="0"/>
                <a:ea typeface="Cascadia Code" panose="020B0609020000020004" pitchFamily="49" charset="0"/>
                <a:cs typeface="Cascadia Code" panose="020B0609020000020004" pitchFamily="49" charset="0"/>
              </a:rPr>
              <a:t>closing tag</a:t>
            </a:r>
            <a:r>
              <a:rPr lang="en-US" sz="1500" b="0" i="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 But some HTML tags are unclosed tags.</a:t>
            </a:r>
            <a:endParaRPr lang="en-US" sz="150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 name="Google Shape;915;p31">
            <a:extLst>
              <a:ext uri="{FF2B5EF4-FFF2-40B4-BE49-F238E27FC236}">
                <a16:creationId xmlns:a16="http://schemas.microsoft.com/office/drawing/2014/main" id="{22DFBC70-C19E-F537-9D81-CE5CEF26D31E}"/>
              </a:ext>
            </a:extLst>
          </p:cNvPr>
          <p:cNvSpPr/>
          <p:nvPr/>
        </p:nvSpPr>
        <p:spPr>
          <a:xfrm>
            <a:off x="5548245" y="2737412"/>
            <a:ext cx="2538654" cy="828675"/>
          </a:xfrm>
          <a:prstGeom prst="roundRect">
            <a:avLst>
              <a:gd name="adj" fmla="val 16667"/>
            </a:avLst>
          </a:prstGeom>
          <a:solidFill>
            <a:schemeClr val="dk2"/>
          </a:solidFill>
          <a:ln>
            <a:noFill/>
          </a:ln>
        </p:spPr>
        <p:txBody>
          <a:bodyPr spcFirstLastPara="1" wrap="square" lIns="91425" tIns="0" rIns="91425" bIns="91425" anchor="t" anchorCtr="0">
            <a:noAutofit/>
          </a:bodyPr>
          <a:lstStyle/>
          <a:p>
            <a:pPr marL="0" lvl="0" indent="0" algn="ctr" rtl="0">
              <a:spcBef>
                <a:spcPts val="0"/>
              </a:spcBef>
              <a:spcAft>
                <a:spcPts val="0"/>
              </a:spcAft>
              <a:buNone/>
            </a:pPr>
            <a:endParaRPr sz="2000" b="1" dirty="0">
              <a:solidFill>
                <a:schemeClr val="lt1"/>
              </a:solidFill>
              <a:latin typeface="Raleway"/>
              <a:ea typeface="Raleway"/>
              <a:cs typeface="Raleway"/>
              <a:sym typeface="Raleway"/>
            </a:endParaRPr>
          </a:p>
        </p:txBody>
      </p:sp>
      <p:sp>
        <p:nvSpPr>
          <p:cNvPr id="3" name="TextBox 2">
            <a:extLst>
              <a:ext uri="{FF2B5EF4-FFF2-40B4-BE49-F238E27FC236}">
                <a16:creationId xmlns:a16="http://schemas.microsoft.com/office/drawing/2014/main" id="{9CF190CE-1F61-A6CD-DCF7-B453B640F549}"/>
              </a:ext>
            </a:extLst>
          </p:cNvPr>
          <p:cNvSpPr txBox="1"/>
          <p:nvPr/>
        </p:nvSpPr>
        <p:spPr>
          <a:xfrm>
            <a:off x="5715347" y="2967083"/>
            <a:ext cx="2204450" cy="369332"/>
          </a:xfrm>
          <a:prstGeom prst="rect">
            <a:avLst/>
          </a:prstGeom>
          <a:noFill/>
        </p:spPr>
        <p:txBody>
          <a:bodyPr wrap="none" rtlCol="0">
            <a:spAutoFit/>
          </a:bodyPr>
          <a:lstStyle/>
          <a:p>
            <a:r>
              <a:rPr lang="en-IN" sz="1800" dirty="0">
                <a:latin typeface="Cascadia Code" panose="020B0609020000020004" pitchFamily="49" charset="0"/>
                <a:ea typeface="Cascadia Code" panose="020B0609020000020004" pitchFamily="49" charset="0"/>
                <a:cs typeface="Cascadia Code" panose="020B0609020000020004" pitchFamily="49" charset="0"/>
              </a:rPr>
              <a:t>&lt; tag content &gt;</a:t>
            </a:r>
          </a:p>
        </p:txBody>
      </p:sp>
    </p:spTree>
    <p:extLst>
      <p:ext uri="{BB962C8B-B14F-4D97-AF65-F5344CB8AC3E}">
        <p14:creationId xmlns:p14="http://schemas.microsoft.com/office/powerpoint/2010/main" val="105133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45"/>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solidFill>
              </a:rPr>
              <a:t>How to </a:t>
            </a:r>
            <a:r>
              <a:rPr lang="en" dirty="0">
                <a:solidFill>
                  <a:schemeClr val="accent2"/>
                </a:solidFill>
              </a:rPr>
              <a:t>link</a:t>
            </a:r>
            <a:r>
              <a:rPr lang="en" dirty="0">
                <a:solidFill>
                  <a:schemeClr val="tx2"/>
                </a:solidFill>
              </a:rPr>
              <a:t> a </a:t>
            </a:r>
            <a:r>
              <a:rPr lang="en" dirty="0">
                <a:solidFill>
                  <a:schemeClr val="bg2"/>
                </a:solidFill>
              </a:rPr>
              <a:t>.</a:t>
            </a:r>
            <a:r>
              <a:rPr lang="en" dirty="0">
                <a:solidFill>
                  <a:schemeClr val="accent4"/>
                </a:solidFill>
              </a:rPr>
              <a:t>js</a:t>
            </a:r>
            <a:r>
              <a:rPr lang="en" dirty="0">
                <a:solidFill>
                  <a:schemeClr val="tx2"/>
                </a:solidFill>
              </a:rPr>
              <a:t> file?</a:t>
            </a:r>
            <a:endParaRPr dirty="0">
              <a:solidFill>
                <a:schemeClr val="tx2"/>
              </a:solidFill>
            </a:endParaRPr>
          </a:p>
        </p:txBody>
      </p:sp>
      <p:grpSp>
        <p:nvGrpSpPr>
          <p:cNvPr id="1746" name="Google Shape;1746;p45"/>
          <p:cNvGrpSpPr/>
          <p:nvPr/>
        </p:nvGrpSpPr>
        <p:grpSpPr>
          <a:xfrm>
            <a:off x="2110290" y="3240700"/>
            <a:ext cx="6323937" cy="1488300"/>
            <a:chOff x="2110290" y="3240700"/>
            <a:chExt cx="3898771" cy="1488300"/>
          </a:xfrm>
        </p:grpSpPr>
        <p:sp>
          <p:nvSpPr>
            <p:cNvPr id="1748" name="Google Shape;1748;p45"/>
            <p:cNvSpPr/>
            <p:nvPr/>
          </p:nvSpPr>
          <p:spPr>
            <a:xfrm flipH="1">
              <a:off x="2118075" y="3240700"/>
              <a:ext cx="38832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txBox="1"/>
            <p:nvPr/>
          </p:nvSpPr>
          <p:spPr>
            <a:xfrm>
              <a:off x="2405484" y="3843237"/>
              <a:ext cx="3603577"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FFFFFF"/>
                  </a:solidFill>
                  <a:latin typeface="Raleway ExtraBold"/>
                  <a:ea typeface="Raleway ExtraBold"/>
                  <a:cs typeface="Raleway ExtraBold"/>
                  <a:sym typeface="Raleway ExtraBold"/>
                </a:rPr>
                <a:t>By linking a .js file in the .html file using the &lt;script src=“”&gt; tag</a:t>
              </a:r>
              <a:endParaRPr sz="2500" dirty="0">
                <a:solidFill>
                  <a:srgbClr val="FFFFFF"/>
                </a:solidFill>
                <a:latin typeface="Raleway ExtraBold"/>
                <a:ea typeface="Raleway ExtraBold"/>
                <a:cs typeface="Raleway ExtraBold"/>
                <a:sym typeface="Raleway ExtraBold"/>
              </a:endParaRPr>
            </a:p>
          </p:txBody>
        </p:sp>
        <p:grpSp>
          <p:nvGrpSpPr>
            <p:cNvPr id="1755" name="Google Shape;1755;p45"/>
            <p:cNvGrpSpPr/>
            <p:nvPr/>
          </p:nvGrpSpPr>
          <p:grpSpPr>
            <a:xfrm flipH="1">
              <a:off x="2110290" y="4493031"/>
              <a:ext cx="295194" cy="235895"/>
              <a:chOff x="7873947" y="4069294"/>
              <a:chExt cx="295194" cy="235895"/>
            </a:xfrm>
          </p:grpSpPr>
          <p:sp>
            <p:nvSpPr>
              <p:cNvPr id="1756" name="Google Shape;1756;p45"/>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8" name="Google Shape;1758;p45"/>
          <p:cNvGrpSpPr/>
          <p:nvPr/>
        </p:nvGrpSpPr>
        <p:grpSpPr>
          <a:xfrm>
            <a:off x="2110290" y="1590800"/>
            <a:ext cx="6323941" cy="1488300"/>
            <a:chOff x="2110290" y="1590800"/>
            <a:chExt cx="3898772" cy="1488300"/>
          </a:xfrm>
        </p:grpSpPr>
        <p:grpSp>
          <p:nvGrpSpPr>
            <p:cNvPr id="1759" name="Google Shape;1759;p45"/>
            <p:cNvGrpSpPr/>
            <p:nvPr/>
          </p:nvGrpSpPr>
          <p:grpSpPr>
            <a:xfrm flipH="1">
              <a:off x="2118075" y="1590800"/>
              <a:ext cx="3883200" cy="1488300"/>
              <a:chOff x="-1359171" y="1807905"/>
              <a:chExt cx="3883200" cy="1488300"/>
            </a:xfrm>
          </p:grpSpPr>
          <p:sp>
            <p:nvSpPr>
              <p:cNvPr id="1760" name="Google Shape;1760;p45"/>
              <p:cNvSpPr/>
              <p:nvPr/>
            </p:nvSpPr>
            <p:spPr>
              <a:xfrm>
                <a:off x="-1359171" y="1807905"/>
                <a:ext cx="38832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61" name="Google Shape;1761;p45"/>
              <p:cNvGrpSpPr/>
              <p:nvPr/>
            </p:nvGrpSpPr>
            <p:grpSpPr>
              <a:xfrm>
                <a:off x="2007720" y="1960325"/>
                <a:ext cx="411709" cy="152755"/>
                <a:chOff x="2269177" y="467226"/>
                <a:chExt cx="800533" cy="297014"/>
              </a:xfrm>
            </p:grpSpPr>
            <p:sp>
              <p:nvSpPr>
                <p:cNvPr id="1762" name="Google Shape;1762;p45"/>
                <p:cNvSpPr/>
                <p:nvPr/>
              </p:nvSpPr>
              <p:spPr>
                <a:xfrm>
                  <a:off x="2269177" y="467226"/>
                  <a:ext cx="190954" cy="297014"/>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2573208" y="467226"/>
                  <a:ext cx="191732" cy="297014"/>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2877192" y="467226"/>
                  <a:ext cx="192518" cy="297014"/>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65" name="Google Shape;1765;p45"/>
            <p:cNvSpPr txBox="1"/>
            <p:nvPr/>
          </p:nvSpPr>
          <p:spPr>
            <a:xfrm>
              <a:off x="2400961" y="2224599"/>
              <a:ext cx="3608101"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rgbClr val="FFFFFF"/>
                  </a:solidFill>
                  <a:latin typeface="Raleway ExtraBold"/>
                  <a:ea typeface="Raleway ExtraBold"/>
                  <a:cs typeface="Raleway ExtraBold"/>
                  <a:sym typeface="Raleway ExtraBold"/>
                </a:rPr>
                <a:t>By writing the js code in the &lt;script&gt; tag</a:t>
              </a:r>
              <a:endParaRPr sz="2500" dirty="0">
                <a:solidFill>
                  <a:srgbClr val="FFFFFF"/>
                </a:solidFill>
                <a:latin typeface="Raleway ExtraBold"/>
                <a:ea typeface="Raleway ExtraBold"/>
                <a:cs typeface="Raleway ExtraBold"/>
                <a:sym typeface="Raleway ExtraBold"/>
              </a:endParaRPr>
            </a:p>
          </p:txBody>
        </p:sp>
        <p:grpSp>
          <p:nvGrpSpPr>
            <p:cNvPr id="1767" name="Google Shape;1767;p45"/>
            <p:cNvGrpSpPr/>
            <p:nvPr/>
          </p:nvGrpSpPr>
          <p:grpSpPr>
            <a:xfrm flipH="1">
              <a:off x="2110290" y="2843131"/>
              <a:ext cx="295194" cy="235895"/>
              <a:chOff x="7873947" y="4069294"/>
              <a:chExt cx="295194" cy="235895"/>
            </a:xfrm>
          </p:grpSpPr>
          <p:sp>
            <p:nvSpPr>
              <p:cNvPr id="1768" name="Google Shape;1768;p45"/>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0" name="Google Shape;1770;p45"/>
          <p:cNvSpPr/>
          <p:nvPr/>
        </p:nvSpPr>
        <p:spPr>
          <a:xfrm>
            <a:off x="722400" y="1761500"/>
            <a:ext cx="1146900" cy="1146900"/>
          </a:xfrm>
          <a:prstGeom prst="roundRect">
            <a:avLst>
              <a:gd name="adj" fmla="val 16667"/>
            </a:avLst>
          </a:prstGeom>
          <a:solidFill>
            <a:srgbClr val="FCCF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Raleway"/>
                <a:ea typeface="Raleway"/>
                <a:cs typeface="Raleway"/>
                <a:sym typeface="Raleway"/>
              </a:rPr>
              <a:t>01.</a:t>
            </a:r>
            <a:endParaRPr sz="2000" b="1" dirty="0">
              <a:solidFill>
                <a:schemeClr val="lt1"/>
              </a:solidFill>
              <a:latin typeface="Raleway"/>
              <a:ea typeface="Raleway"/>
              <a:cs typeface="Raleway"/>
              <a:sym typeface="Raleway"/>
            </a:endParaRPr>
          </a:p>
        </p:txBody>
      </p:sp>
      <p:sp>
        <p:nvSpPr>
          <p:cNvPr id="1771" name="Google Shape;1771;p45"/>
          <p:cNvSpPr/>
          <p:nvPr/>
        </p:nvSpPr>
        <p:spPr>
          <a:xfrm>
            <a:off x="722400" y="3411400"/>
            <a:ext cx="1146900" cy="1146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Raleway"/>
                <a:ea typeface="Raleway"/>
                <a:cs typeface="Raleway"/>
                <a:sym typeface="Raleway"/>
              </a:rPr>
              <a:t>02.</a:t>
            </a:r>
            <a:endParaRPr sz="2000" b="1" dirty="0">
              <a:solidFill>
                <a:schemeClr val="lt1"/>
              </a:solidFill>
              <a:latin typeface="Raleway"/>
              <a:ea typeface="Raleway"/>
              <a:cs typeface="Raleway"/>
              <a:sym typeface="Raleway"/>
            </a:endParaRPr>
          </a:p>
        </p:txBody>
      </p:sp>
      <p:sp>
        <p:nvSpPr>
          <p:cNvPr id="2" name="Google Shape;1762;p45">
            <a:extLst>
              <a:ext uri="{FF2B5EF4-FFF2-40B4-BE49-F238E27FC236}">
                <a16:creationId xmlns:a16="http://schemas.microsoft.com/office/drawing/2014/main" id="{2649CCFE-7CAA-A5AE-5C47-EED3B752736C}"/>
              </a:ext>
            </a:extLst>
          </p:cNvPr>
          <p:cNvSpPr/>
          <p:nvPr/>
        </p:nvSpPr>
        <p:spPr>
          <a:xfrm flipH="1">
            <a:off x="2801099" y="3407724"/>
            <a:ext cx="159296" cy="152755"/>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63;p45">
            <a:extLst>
              <a:ext uri="{FF2B5EF4-FFF2-40B4-BE49-F238E27FC236}">
                <a16:creationId xmlns:a16="http://schemas.microsoft.com/office/drawing/2014/main" id="{4B2A7821-3D96-30BD-10A9-BBBC91ECB91B}"/>
              </a:ext>
            </a:extLst>
          </p:cNvPr>
          <p:cNvSpPr/>
          <p:nvPr/>
        </p:nvSpPr>
        <p:spPr>
          <a:xfrm flipH="1">
            <a:off x="2546827" y="3407724"/>
            <a:ext cx="159945" cy="152755"/>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64;p45">
            <a:extLst>
              <a:ext uri="{FF2B5EF4-FFF2-40B4-BE49-F238E27FC236}">
                <a16:creationId xmlns:a16="http://schemas.microsoft.com/office/drawing/2014/main" id="{552BF3C9-6AC0-E679-3B99-9129DA6AA11B}"/>
              </a:ext>
            </a:extLst>
          </p:cNvPr>
          <p:cNvSpPr/>
          <p:nvPr/>
        </p:nvSpPr>
        <p:spPr>
          <a:xfrm flipH="1">
            <a:off x="2292589" y="3407724"/>
            <a:ext cx="160598" cy="152755"/>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473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to </a:t>
            </a:r>
            <a:r>
              <a:rPr lang="en" dirty="0">
                <a:solidFill>
                  <a:schemeClr val="bg2"/>
                </a:solidFill>
              </a:rPr>
              <a:t>initialize</a:t>
            </a:r>
            <a:r>
              <a:rPr lang="en" dirty="0"/>
              <a:t> </a:t>
            </a:r>
            <a:r>
              <a:rPr lang="en" dirty="0">
                <a:solidFill>
                  <a:schemeClr val="accent4"/>
                </a:solidFill>
              </a:rPr>
              <a:t>variables</a:t>
            </a:r>
            <a:r>
              <a:rPr lang="en" dirty="0"/>
              <a:t> in </a:t>
            </a:r>
            <a:r>
              <a:rPr lang="en" dirty="0">
                <a:solidFill>
                  <a:schemeClr val="tx2"/>
                </a:solidFill>
              </a:rPr>
              <a:t>Javascript</a:t>
            </a:r>
            <a:r>
              <a:rPr lang="en" dirty="0"/>
              <a:t>?</a:t>
            </a:r>
            <a:endParaRPr dirty="0"/>
          </a:p>
        </p:txBody>
      </p:sp>
      <p:grpSp>
        <p:nvGrpSpPr>
          <p:cNvPr id="217" name="Google Shape;217;p19"/>
          <p:cNvGrpSpPr/>
          <p:nvPr/>
        </p:nvGrpSpPr>
        <p:grpSpPr>
          <a:xfrm>
            <a:off x="3853725" y="1616225"/>
            <a:ext cx="4494001" cy="3113100"/>
            <a:chOff x="772450" y="1217238"/>
            <a:chExt cx="4494001" cy="3113100"/>
          </a:xfrm>
        </p:grpSpPr>
        <p:sp>
          <p:nvSpPr>
            <p:cNvPr id="218" name="Google Shape;218;p19"/>
            <p:cNvSpPr/>
            <p:nvPr/>
          </p:nvSpPr>
          <p:spPr>
            <a:xfrm>
              <a:off x="772450" y="1217238"/>
              <a:ext cx="4494000" cy="3113100"/>
            </a:xfrm>
            <a:prstGeom prst="roundRect">
              <a:avLst>
                <a:gd name="adj" fmla="val 492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9"/>
            <p:cNvGrpSpPr/>
            <p:nvPr/>
          </p:nvGrpSpPr>
          <p:grpSpPr>
            <a:xfrm>
              <a:off x="4685355" y="1369627"/>
              <a:ext cx="420286" cy="106769"/>
              <a:chOff x="2098350" y="467225"/>
              <a:chExt cx="817200" cy="207600"/>
            </a:xfrm>
          </p:grpSpPr>
          <p:sp>
            <p:nvSpPr>
              <p:cNvPr id="220" name="Google Shape;220;p19"/>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4870615" y="4012739"/>
              <a:ext cx="395836" cy="317468"/>
              <a:chOff x="7773503" y="3775953"/>
              <a:chExt cx="395836" cy="317468"/>
            </a:xfrm>
          </p:grpSpPr>
          <p:sp>
            <p:nvSpPr>
              <p:cNvPr id="224" name="Google Shape;224;p19"/>
              <p:cNvSpPr/>
              <p:nvPr/>
            </p:nvSpPr>
            <p:spPr>
              <a:xfrm flipH="1">
                <a:off x="7780650" y="3781625"/>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7773503" y="3775953"/>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19"/>
          <p:cNvGrpSpPr/>
          <p:nvPr/>
        </p:nvGrpSpPr>
        <p:grpSpPr>
          <a:xfrm>
            <a:off x="796275" y="1768625"/>
            <a:ext cx="2749800" cy="832424"/>
            <a:chOff x="796275" y="1768625"/>
            <a:chExt cx="2749800" cy="832424"/>
          </a:xfrm>
        </p:grpSpPr>
        <p:grpSp>
          <p:nvGrpSpPr>
            <p:cNvPr id="279" name="Google Shape;279;p19"/>
            <p:cNvGrpSpPr/>
            <p:nvPr/>
          </p:nvGrpSpPr>
          <p:grpSpPr>
            <a:xfrm>
              <a:off x="796275" y="1768625"/>
              <a:ext cx="2749800" cy="830400"/>
              <a:chOff x="2469000" y="1140350"/>
              <a:chExt cx="2749800" cy="830400"/>
            </a:xfrm>
          </p:grpSpPr>
          <p:sp>
            <p:nvSpPr>
              <p:cNvPr id="280" name="Google Shape;280;p19"/>
              <p:cNvSpPr/>
              <p:nvPr/>
            </p:nvSpPr>
            <p:spPr>
              <a:xfrm>
                <a:off x="2469000" y="1140350"/>
                <a:ext cx="2749800" cy="8304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9"/>
              <p:cNvGrpSpPr/>
              <p:nvPr/>
            </p:nvGrpSpPr>
            <p:grpSpPr>
              <a:xfrm>
                <a:off x="4637704" y="1292750"/>
                <a:ext cx="420286" cy="106769"/>
                <a:chOff x="2098350" y="467225"/>
                <a:chExt cx="817200" cy="207600"/>
              </a:xfrm>
            </p:grpSpPr>
            <p:sp>
              <p:nvSpPr>
                <p:cNvPr id="282" name="Google Shape;282;p1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5" name="Google Shape;285;p19"/>
            <p:cNvSpPr txBox="1"/>
            <p:nvPr/>
          </p:nvSpPr>
          <p:spPr>
            <a:xfrm>
              <a:off x="956959" y="2094633"/>
              <a:ext cx="15735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9D59DB"/>
                  </a:solidFill>
                  <a:latin typeface="Raleway ExtraBold"/>
                  <a:ea typeface="Raleway ExtraBold"/>
                  <a:cs typeface="Raleway ExtraBold"/>
                  <a:sym typeface="Raleway ExtraBold"/>
                </a:rPr>
                <a:t>var</a:t>
              </a:r>
              <a:endParaRPr sz="2000" dirty="0">
                <a:solidFill>
                  <a:srgbClr val="F57DC6"/>
                </a:solidFill>
                <a:latin typeface="Raleway ExtraBold"/>
                <a:ea typeface="Raleway ExtraBold"/>
                <a:cs typeface="Raleway ExtraBold"/>
                <a:sym typeface="Raleway ExtraBold"/>
              </a:endParaRPr>
            </a:p>
          </p:txBody>
        </p:sp>
        <p:sp>
          <p:nvSpPr>
            <p:cNvPr id="286" name="Google Shape;286;p19"/>
            <p:cNvSpPr txBox="1"/>
            <p:nvPr/>
          </p:nvSpPr>
          <p:spPr>
            <a:xfrm>
              <a:off x="957084" y="1818125"/>
              <a:ext cx="206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Barlow"/>
                  <a:ea typeface="Barlow"/>
                  <a:cs typeface="Barlow"/>
                  <a:sym typeface="Barlow"/>
                </a:rPr>
                <a:t>using</a:t>
              </a:r>
              <a:endParaRPr dirty="0">
                <a:solidFill>
                  <a:srgbClr val="FFFFFF"/>
                </a:solidFill>
                <a:latin typeface="Barlow"/>
                <a:ea typeface="Barlow"/>
                <a:cs typeface="Barlow"/>
                <a:sym typeface="Barlow"/>
              </a:endParaRPr>
            </a:p>
          </p:txBody>
        </p:sp>
        <p:grpSp>
          <p:nvGrpSpPr>
            <p:cNvPr id="287" name="Google Shape;287;p19"/>
            <p:cNvGrpSpPr/>
            <p:nvPr/>
          </p:nvGrpSpPr>
          <p:grpSpPr>
            <a:xfrm>
              <a:off x="3150239" y="2283581"/>
              <a:ext cx="395836" cy="317468"/>
              <a:chOff x="7773503" y="3478478"/>
              <a:chExt cx="395836" cy="317468"/>
            </a:xfrm>
          </p:grpSpPr>
          <p:sp>
            <p:nvSpPr>
              <p:cNvPr id="288" name="Google Shape;288;p19"/>
              <p:cNvSpPr/>
              <p:nvPr/>
            </p:nvSpPr>
            <p:spPr>
              <a:xfrm flipH="1">
                <a:off x="7785214" y="34841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773503" y="34784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0" name="Google Shape;290;p19"/>
          <p:cNvGrpSpPr/>
          <p:nvPr/>
        </p:nvGrpSpPr>
        <p:grpSpPr>
          <a:xfrm>
            <a:off x="796275" y="2755563"/>
            <a:ext cx="2749800" cy="832423"/>
            <a:chOff x="796275" y="2756563"/>
            <a:chExt cx="2749800" cy="832423"/>
          </a:xfrm>
        </p:grpSpPr>
        <p:grpSp>
          <p:nvGrpSpPr>
            <p:cNvPr id="291" name="Google Shape;291;p19"/>
            <p:cNvGrpSpPr/>
            <p:nvPr/>
          </p:nvGrpSpPr>
          <p:grpSpPr>
            <a:xfrm>
              <a:off x="796275" y="2756563"/>
              <a:ext cx="2749800" cy="830400"/>
              <a:chOff x="2469000" y="1140350"/>
              <a:chExt cx="2749800" cy="830400"/>
            </a:xfrm>
          </p:grpSpPr>
          <p:sp>
            <p:nvSpPr>
              <p:cNvPr id="292" name="Google Shape;292;p19"/>
              <p:cNvSpPr/>
              <p:nvPr/>
            </p:nvSpPr>
            <p:spPr>
              <a:xfrm>
                <a:off x="2469000" y="1140350"/>
                <a:ext cx="2749800" cy="8304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9"/>
              <p:cNvGrpSpPr/>
              <p:nvPr/>
            </p:nvGrpSpPr>
            <p:grpSpPr>
              <a:xfrm>
                <a:off x="4637704" y="1292750"/>
                <a:ext cx="420286" cy="106769"/>
                <a:chOff x="2098350" y="467225"/>
                <a:chExt cx="817200" cy="207600"/>
              </a:xfrm>
            </p:grpSpPr>
            <p:sp>
              <p:nvSpPr>
                <p:cNvPr id="294" name="Google Shape;294;p1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19"/>
            <p:cNvSpPr txBox="1"/>
            <p:nvPr/>
          </p:nvSpPr>
          <p:spPr>
            <a:xfrm>
              <a:off x="982267" y="3106689"/>
              <a:ext cx="15735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Raleway ExtraBold"/>
                  <a:ea typeface="Raleway ExtraBold"/>
                  <a:cs typeface="Raleway ExtraBold"/>
                  <a:sym typeface="Raleway ExtraBold"/>
                </a:rPr>
                <a:t>let</a:t>
              </a:r>
              <a:endParaRPr sz="2000" dirty="0">
                <a:solidFill>
                  <a:schemeClr val="lt2"/>
                </a:solidFill>
                <a:latin typeface="Raleway ExtraBold"/>
                <a:ea typeface="Raleway ExtraBold"/>
                <a:cs typeface="Raleway ExtraBold"/>
                <a:sym typeface="Raleway ExtraBold"/>
              </a:endParaRPr>
            </a:p>
          </p:txBody>
        </p:sp>
        <p:sp>
          <p:nvSpPr>
            <p:cNvPr id="298" name="Google Shape;298;p19"/>
            <p:cNvSpPr txBox="1"/>
            <p:nvPr/>
          </p:nvSpPr>
          <p:spPr>
            <a:xfrm>
              <a:off x="956959" y="2779497"/>
              <a:ext cx="206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FFFF"/>
                  </a:solidFill>
                  <a:latin typeface="Barlow"/>
                  <a:ea typeface="Barlow"/>
                  <a:cs typeface="Barlow"/>
                  <a:sym typeface="Barlow"/>
                </a:rPr>
                <a:t>using</a:t>
              </a:r>
            </a:p>
          </p:txBody>
        </p:sp>
        <p:grpSp>
          <p:nvGrpSpPr>
            <p:cNvPr id="299" name="Google Shape;299;p19"/>
            <p:cNvGrpSpPr/>
            <p:nvPr/>
          </p:nvGrpSpPr>
          <p:grpSpPr>
            <a:xfrm>
              <a:off x="3150239" y="3271518"/>
              <a:ext cx="395836" cy="317468"/>
              <a:chOff x="7773503" y="3478478"/>
              <a:chExt cx="395836" cy="317468"/>
            </a:xfrm>
          </p:grpSpPr>
          <p:sp>
            <p:nvSpPr>
              <p:cNvPr id="300" name="Google Shape;300;p19"/>
              <p:cNvSpPr/>
              <p:nvPr/>
            </p:nvSpPr>
            <p:spPr>
              <a:xfrm flipH="1">
                <a:off x="7785214" y="34841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773503" y="34784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 name="Google Shape;302;p19"/>
          <p:cNvGrpSpPr/>
          <p:nvPr/>
        </p:nvGrpSpPr>
        <p:grpSpPr>
          <a:xfrm>
            <a:off x="796275" y="3742500"/>
            <a:ext cx="2749800" cy="832424"/>
            <a:chOff x="796275" y="3742500"/>
            <a:chExt cx="2749800" cy="832424"/>
          </a:xfrm>
        </p:grpSpPr>
        <p:grpSp>
          <p:nvGrpSpPr>
            <p:cNvPr id="303" name="Google Shape;303;p19"/>
            <p:cNvGrpSpPr/>
            <p:nvPr/>
          </p:nvGrpSpPr>
          <p:grpSpPr>
            <a:xfrm>
              <a:off x="796275" y="3742500"/>
              <a:ext cx="2749800" cy="830400"/>
              <a:chOff x="2469000" y="1140350"/>
              <a:chExt cx="2749800" cy="830400"/>
            </a:xfrm>
          </p:grpSpPr>
          <p:sp>
            <p:nvSpPr>
              <p:cNvPr id="304" name="Google Shape;304;p19"/>
              <p:cNvSpPr/>
              <p:nvPr/>
            </p:nvSpPr>
            <p:spPr>
              <a:xfrm>
                <a:off x="2469000" y="1140350"/>
                <a:ext cx="2749800" cy="8304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19"/>
              <p:cNvGrpSpPr/>
              <p:nvPr/>
            </p:nvGrpSpPr>
            <p:grpSpPr>
              <a:xfrm>
                <a:off x="4637704" y="1292750"/>
                <a:ext cx="420286" cy="106769"/>
                <a:chOff x="2098350" y="467225"/>
                <a:chExt cx="817200" cy="207600"/>
              </a:xfrm>
            </p:grpSpPr>
            <p:sp>
              <p:nvSpPr>
                <p:cNvPr id="306" name="Google Shape;306;p1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19"/>
            <p:cNvSpPr txBox="1"/>
            <p:nvPr/>
          </p:nvSpPr>
          <p:spPr>
            <a:xfrm>
              <a:off x="977579" y="4074606"/>
              <a:ext cx="15735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3"/>
                  </a:solidFill>
                  <a:latin typeface="Raleway ExtraBold"/>
                  <a:ea typeface="Raleway ExtraBold"/>
                  <a:cs typeface="Raleway ExtraBold"/>
                  <a:sym typeface="Raleway ExtraBold"/>
                </a:rPr>
                <a:t>const</a:t>
              </a:r>
              <a:endParaRPr sz="2000" dirty="0">
                <a:solidFill>
                  <a:schemeClr val="accent3"/>
                </a:solidFill>
                <a:latin typeface="Raleway ExtraBold"/>
                <a:ea typeface="Raleway ExtraBold"/>
                <a:cs typeface="Raleway ExtraBold"/>
                <a:sym typeface="Raleway ExtraBold"/>
              </a:endParaRPr>
            </a:p>
          </p:txBody>
        </p:sp>
        <p:sp>
          <p:nvSpPr>
            <p:cNvPr id="310" name="Google Shape;310;p19"/>
            <p:cNvSpPr txBox="1"/>
            <p:nvPr/>
          </p:nvSpPr>
          <p:spPr>
            <a:xfrm>
              <a:off x="982267" y="3765434"/>
              <a:ext cx="2060400" cy="3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FFFF"/>
                  </a:solidFill>
                  <a:latin typeface="Barlow"/>
                  <a:ea typeface="Barlow"/>
                  <a:cs typeface="Barlow"/>
                  <a:sym typeface="Barlow"/>
                </a:rPr>
                <a:t>using</a:t>
              </a:r>
            </a:p>
          </p:txBody>
        </p:sp>
        <p:grpSp>
          <p:nvGrpSpPr>
            <p:cNvPr id="311" name="Google Shape;311;p19"/>
            <p:cNvGrpSpPr/>
            <p:nvPr/>
          </p:nvGrpSpPr>
          <p:grpSpPr>
            <a:xfrm>
              <a:off x="3150239" y="4257456"/>
              <a:ext cx="395836" cy="317468"/>
              <a:chOff x="7773503" y="3478478"/>
              <a:chExt cx="395836" cy="317468"/>
            </a:xfrm>
          </p:grpSpPr>
          <p:sp>
            <p:nvSpPr>
              <p:cNvPr id="312" name="Google Shape;312;p19"/>
              <p:cNvSpPr/>
              <p:nvPr/>
            </p:nvSpPr>
            <p:spPr>
              <a:xfrm flipH="1">
                <a:off x="7785214" y="3484150"/>
                <a:ext cx="384000" cy="3117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773503" y="34784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812D6E09-F1CB-0FBC-AE31-CC47698A74AF}"/>
              </a:ext>
            </a:extLst>
          </p:cNvPr>
          <p:cNvPicPr>
            <a:picLocks noChangeAspect="1"/>
          </p:cNvPicPr>
          <p:nvPr/>
        </p:nvPicPr>
        <p:blipFill>
          <a:blip r:embed="rId3"/>
          <a:stretch>
            <a:fillRect/>
          </a:stretch>
        </p:blipFill>
        <p:spPr>
          <a:xfrm>
            <a:off x="4304890" y="2069475"/>
            <a:ext cx="3591670" cy="22272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9"/>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How to </a:t>
            </a:r>
            <a:r>
              <a:rPr lang="en" dirty="0">
                <a:solidFill>
                  <a:schemeClr val="tx2"/>
                </a:solidFill>
              </a:rPr>
              <a:t>display</a:t>
            </a:r>
            <a:r>
              <a:rPr lang="en" dirty="0"/>
              <a:t> </a:t>
            </a:r>
            <a:r>
              <a:rPr lang="en" dirty="0">
                <a:solidFill>
                  <a:schemeClr val="accent4"/>
                </a:solidFill>
              </a:rPr>
              <a:t>outputs</a:t>
            </a:r>
            <a:r>
              <a:rPr lang="en" dirty="0"/>
              <a:t> </a:t>
            </a:r>
            <a:r>
              <a:rPr lang="en" dirty="0">
                <a:solidFill>
                  <a:schemeClr val="bg2"/>
                </a:solidFill>
              </a:rPr>
              <a:t>in </a:t>
            </a:r>
            <a:r>
              <a:rPr lang="en" dirty="0"/>
              <a:t>Javascript</a:t>
            </a:r>
            <a:r>
              <a:rPr lang="en" dirty="0">
                <a:solidFill>
                  <a:schemeClr val="bg2"/>
                </a:solidFill>
              </a:rPr>
              <a:t>?</a:t>
            </a:r>
            <a:endParaRPr dirty="0"/>
          </a:p>
        </p:txBody>
      </p:sp>
      <p:grpSp>
        <p:nvGrpSpPr>
          <p:cNvPr id="798" name="Google Shape;798;p29"/>
          <p:cNvGrpSpPr/>
          <p:nvPr/>
        </p:nvGrpSpPr>
        <p:grpSpPr>
          <a:xfrm>
            <a:off x="2289640" y="3240700"/>
            <a:ext cx="2142555" cy="1488300"/>
            <a:chOff x="2289640" y="3240700"/>
            <a:chExt cx="2142555" cy="1488300"/>
          </a:xfrm>
        </p:grpSpPr>
        <p:grpSp>
          <p:nvGrpSpPr>
            <p:cNvPr id="799" name="Google Shape;799;p29"/>
            <p:cNvGrpSpPr/>
            <p:nvPr/>
          </p:nvGrpSpPr>
          <p:grpSpPr>
            <a:xfrm>
              <a:off x="2290877" y="3240700"/>
              <a:ext cx="2131800" cy="1488300"/>
              <a:chOff x="391984" y="1807905"/>
              <a:chExt cx="2131800" cy="1488300"/>
            </a:xfrm>
          </p:grpSpPr>
          <p:sp>
            <p:nvSpPr>
              <p:cNvPr id="800" name="Google Shape;800;p29"/>
              <p:cNvSpPr/>
              <p:nvPr/>
            </p:nvSpPr>
            <p:spPr>
              <a:xfrm>
                <a:off x="391984" y="1807905"/>
                <a:ext cx="21318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29"/>
              <p:cNvGrpSpPr/>
              <p:nvPr/>
            </p:nvGrpSpPr>
            <p:grpSpPr>
              <a:xfrm>
                <a:off x="1919867" y="1960325"/>
                <a:ext cx="420286" cy="106769"/>
                <a:chOff x="2098350" y="467225"/>
                <a:chExt cx="817200" cy="207600"/>
              </a:xfrm>
            </p:grpSpPr>
            <p:sp>
              <p:nvSpPr>
                <p:cNvPr id="802" name="Google Shape;802;p2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5" name="Google Shape;805;p29"/>
            <p:cNvSpPr txBox="1"/>
            <p:nvPr/>
          </p:nvSpPr>
          <p:spPr>
            <a:xfrm flipH="1">
              <a:off x="2289640" y="3802000"/>
              <a:ext cx="21228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900" dirty="0">
                  <a:solidFill>
                    <a:srgbClr val="FFFFFF"/>
                  </a:solidFill>
                  <a:latin typeface="Raleway ExtraBold"/>
                  <a:ea typeface="Raleway ExtraBold"/>
                  <a:cs typeface="Raleway ExtraBold"/>
                  <a:sym typeface="Raleway ExtraBold"/>
                </a:rPr>
                <a:t>w</a:t>
              </a:r>
              <a:r>
                <a:rPr lang="en" sz="1900" dirty="0">
                  <a:solidFill>
                    <a:srgbClr val="FFFFFF"/>
                  </a:solidFill>
                  <a:latin typeface="Raleway ExtraBold"/>
                  <a:ea typeface="Raleway ExtraBold"/>
                  <a:cs typeface="Raleway ExtraBold"/>
                  <a:sym typeface="Raleway ExtraBold"/>
                </a:rPr>
                <a:t>indows.alert()</a:t>
              </a:r>
              <a:endParaRPr sz="1900" dirty="0">
                <a:solidFill>
                  <a:srgbClr val="FFFFFF"/>
                </a:solidFill>
                <a:latin typeface="Raleway ExtraBold"/>
                <a:ea typeface="Raleway ExtraBold"/>
                <a:cs typeface="Raleway ExtraBold"/>
                <a:sym typeface="Raleway ExtraBold"/>
              </a:endParaRPr>
            </a:p>
          </p:txBody>
        </p:sp>
        <p:grpSp>
          <p:nvGrpSpPr>
            <p:cNvPr id="807" name="Google Shape;807;p29"/>
            <p:cNvGrpSpPr/>
            <p:nvPr/>
          </p:nvGrpSpPr>
          <p:grpSpPr>
            <a:xfrm>
              <a:off x="4137001" y="4493031"/>
              <a:ext cx="295194" cy="235895"/>
              <a:chOff x="7873947" y="4069294"/>
              <a:chExt cx="295194" cy="235895"/>
            </a:xfrm>
          </p:grpSpPr>
          <p:sp>
            <p:nvSpPr>
              <p:cNvPr id="808" name="Google Shape;808;p29"/>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0" name="Google Shape;810;p29"/>
          <p:cNvGrpSpPr/>
          <p:nvPr/>
        </p:nvGrpSpPr>
        <p:grpSpPr>
          <a:xfrm>
            <a:off x="4743165" y="3240700"/>
            <a:ext cx="2141317" cy="1488300"/>
            <a:chOff x="4743165" y="3240700"/>
            <a:chExt cx="2141317" cy="1488300"/>
          </a:xfrm>
        </p:grpSpPr>
        <p:grpSp>
          <p:nvGrpSpPr>
            <p:cNvPr id="811" name="Google Shape;811;p29"/>
            <p:cNvGrpSpPr/>
            <p:nvPr/>
          </p:nvGrpSpPr>
          <p:grpSpPr>
            <a:xfrm flipH="1">
              <a:off x="4752682" y="3240700"/>
              <a:ext cx="2131800" cy="1488300"/>
              <a:chOff x="391984" y="1807905"/>
              <a:chExt cx="2131800" cy="1488300"/>
            </a:xfrm>
          </p:grpSpPr>
          <p:sp>
            <p:nvSpPr>
              <p:cNvPr id="812" name="Google Shape;812;p29"/>
              <p:cNvSpPr/>
              <p:nvPr/>
            </p:nvSpPr>
            <p:spPr>
              <a:xfrm>
                <a:off x="391984" y="1807905"/>
                <a:ext cx="21318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9"/>
              <p:cNvGrpSpPr/>
              <p:nvPr/>
            </p:nvGrpSpPr>
            <p:grpSpPr>
              <a:xfrm>
                <a:off x="1919867" y="1960325"/>
                <a:ext cx="420286" cy="106769"/>
                <a:chOff x="2098350" y="467225"/>
                <a:chExt cx="817200" cy="207600"/>
              </a:xfrm>
            </p:grpSpPr>
            <p:sp>
              <p:nvSpPr>
                <p:cNvPr id="814" name="Google Shape;814;p2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29"/>
            <p:cNvSpPr txBox="1"/>
            <p:nvPr/>
          </p:nvSpPr>
          <p:spPr>
            <a:xfrm>
              <a:off x="4752682" y="3802000"/>
              <a:ext cx="21258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solidFill>
                    <a:srgbClr val="FFFFFF"/>
                  </a:solidFill>
                  <a:latin typeface="Raleway ExtraBold"/>
                  <a:ea typeface="Raleway ExtraBold"/>
                  <a:cs typeface="Raleway ExtraBold"/>
                  <a:sym typeface="Raleway ExtraBold"/>
                </a:rPr>
                <a:t>c</a:t>
              </a:r>
              <a:r>
                <a:rPr lang="en" sz="2000" dirty="0">
                  <a:solidFill>
                    <a:srgbClr val="FFFFFF"/>
                  </a:solidFill>
                  <a:latin typeface="Raleway ExtraBold"/>
                  <a:ea typeface="Raleway ExtraBold"/>
                  <a:cs typeface="Raleway ExtraBold"/>
                  <a:sym typeface="Raleway ExtraBold"/>
                </a:rPr>
                <a:t>onsole.log()</a:t>
              </a:r>
              <a:endParaRPr sz="2000" dirty="0">
                <a:solidFill>
                  <a:srgbClr val="FFFFFF"/>
                </a:solidFill>
                <a:latin typeface="Raleway ExtraBold"/>
                <a:ea typeface="Raleway ExtraBold"/>
                <a:cs typeface="Raleway ExtraBold"/>
                <a:sym typeface="Raleway ExtraBold"/>
              </a:endParaRPr>
            </a:p>
          </p:txBody>
        </p:sp>
        <p:grpSp>
          <p:nvGrpSpPr>
            <p:cNvPr id="819" name="Google Shape;819;p29"/>
            <p:cNvGrpSpPr/>
            <p:nvPr/>
          </p:nvGrpSpPr>
          <p:grpSpPr>
            <a:xfrm flipH="1">
              <a:off x="4743165" y="4493031"/>
              <a:ext cx="295194" cy="235895"/>
              <a:chOff x="7873947" y="4069294"/>
              <a:chExt cx="295194" cy="235895"/>
            </a:xfrm>
          </p:grpSpPr>
          <p:sp>
            <p:nvSpPr>
              <p:cNvPr id="820" name="Google Shape;820;p29"/>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2" name="Google Shape;822;p29"/>
          <p:cNvGrpSpPr/>
          <p:nvPr/>
        </p:nvGrpSpPr>
        <p:grpSpPr>
          <a:xfrm>
            <a:off x="2280640" y="1590800"/>
            <a:ext cx="2141330" cy="1488300"/>
            <a:chOff x="2280640" y="1590800"/>
            <a:chExt cx="2141330" cy="1488300"/>
          </a:xfrm>
        </p:grpSpPr>
        <p:grpSp>
          <p:nvGrpSpPr>
            <p:cNvPr id="823" name="Google Shape;823;p29"/>
            <p:cNvGrpSpPr/>
            <p:nvPr/>
          </p:nvGrpSpPr>
          <p:grpSpPr>
            <a:xfrm>
              <a:off x="2280640" y="1590800"/>
              <a:ext cx="2131800" cy="1488300"/>
              <a:chOff x="391984" y="1807905"/>
              <a:chExt cx="2131800" cy="1488300"/>
            </a:xfrm>
          </p:grpSpPr>
          <p:sp>
            <p:nvSpPr>
              <p:cNvPr id="824" name="Google Shape;824;p29"/>
              <p:cNvSpPr/>
              <p:nvPr/>
            </p:nvSpPr>
            <p:spPr>
              <a:xfrm>
                <a:off x="391984" y="1807905"/>
                <a:ext cx="21318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29"/>
              <p:cNvGrpSpPr/>
              <p:nvPr/>
            </p:nvGrpSpPr>
            <p:grpSpPr>
              <a:xfrm>
                <a:off x="1919867" y="1960325"/>
                <a:ext cx="420286" cy="106769"/>
                <a:chOff x="2098350" y="467225"/>
                <a:chExt cx="817200" cy="207600"/>
              </a:xfrm>
            </p:grpSpPr>
            <p:sp>
              <p:nvSpPr>
                <p:cNvPr id="826" name="Google Shape;826;p2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9" name="Google Shape;829;p29"/>
            <p:cNvSpPr txBox="1"/>
            <p:nvPr/>
          </p:nvSpPr>
          <p:spPr>
            <a:xfrm flipH="1">
              <a:off x="2381027" y="2152100"/>
              <a:ext cx="1951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Raleway ExtraBold"/>
                  <a:ea typeface="Raleway ExtraBold"/>
                  <a:cs typeface="Raleway ExtraBold"/>
                  <a:sym typeface="Raleway ExtraBold"/>
                </a:rPr>
                <a:t>.innerHTML</a:t>
              </a:r>
              <a:endParaRPr sz="2000" dirty="0">
                <a:solidFill>
                  <a:srgbClr val="FFFFFF"/>
                </a:solidFill>
                <a:latin typeface="Raleway ExtraBold"/>
                <a:ea typeface="Raleway ExtraBold"/>
                <a:cs typeface="Raleway ExtraBold"/>
                <a:sym typeface="Raleway ExtraBold"/>
              </a:endParaRPr>
            </a:p>
          </p:txBody>
        </p:sp>
        <p:grpSp>
          <p:nvGrpSpPr>
            <p:cNvPr id="831" name="Google Shape;831;p29"/>
            <p:cNvGrpSpPr/>
            <p:nvPr/>
          </p:nvGrpSpPr>
          <p:grpSpPr>
            <a:xfrm>
              <a:off x="4126776" y="2843131"/>
              <a:ext cx="295194" cy="235895"/>
              <a:chOff x="7873947" y="4069294"/>
              <a:chExt cx="295194" cy="235895"/>
            </a:xfrm>
          </p:grpSpPr>
          <p:sp>
            <p:nvSpPr>
              <p:cNvPr id="832" name="Google Shape;832;p29"/>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4" name="Google Shape;834;p29"/>
          <p:cNvGrpSpPr/>
          <p:nvPr/>
        </p:nvGrpSpPr>
        <p:grpSpPr>
          <a:xfrm>
            <a:off x="4748490" y="1590800"/>
            <a:ext cx="2143366" cy="1488300"/>
            <a:chOff x="4748490" y="1590800"/>
            <a:chExt cx="2143366" cy="1488300"/>
          </a:xfrm>
        </p:grpSpPr>
        <p:grpSp>
          <p:nvGrpSpPr>
            <p:cNvPr id="835" name="Google Shape;835;p29"/>
            <p:cNvGrpSpPr/>
            <p:nvPr/>
          </p:nvGrpSpPr>
          <p:grpSpPr>
            <a:xfrm flipH="1">
              <a:off x="4756520" y="1590800"/>
              <a:ext cx="2131800" cy="1488300"/>
              <a:chOff x="391984" y="1807905"/>
              <a:chExt cx="2131800" cy="1488300"/>
            </a:xfrm>
          </p:grpSpPr>
          <p:sp>
            <p:nvSpPr>
              <p:cNvPr id="836" name="Google Shape;836;p29"/>
              <p:cNvSpPr/>
              <p:nvPr/>
            </p:nvSpPr>
            <p:spPr>
              <a:xfrm>
                <a:off x="391984" y="1807905"/>
                <a:ext cx="2131800" cy="1488300"/>
              </a:xfrm>
              <a:prstGeom prst="roundRect">
                <a:avLst>
                  <a:gd name="adj" fmla="val 4929"/>
                </a:avLst>
              </a:prstGeom>
              <a:solidFill>
                <a:srgbClr val="4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29"/>
              <p:cNvGrpSpPr/>
              <p:nvPr/>
            </p:nvGrpSpPr>
            <p:grpSpPr>
              <a:xfrm>
                <a:off x="1919867" y="1960325"/>
                <a:ext cx="420286" cy="106769"/>
                <a:chOff x="2098350" y="467225"/>
                <a:chExt cx="817200" cy="207600"/>
              </a:xfrm>
            </p:grpSpPr>
            <p:sp>
              <p:nvSpPr>
                <p:cNvPr id="838" name="Google Shape;838;p29"/>
                <p:cNvSpPr/>
                <p:nvPr/>
              </p:nvSpPr>
              <p:spPr>
                <a:xfrm>
                  <a:off x="2098350" y="467225"/>
                  <a:ext cx="207600" cy="207600"/>
                </a:xfrm>
                <a:prstGeom prst="ellipse">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2403150" y="467225"/>
                  <a:ext cx="207600" cy="207600"/>
                </a:xfrm>
                <a:prstGeom prst="ellipse">
                  <a:avLst/>
                </a:prstGeom>
                <a:solidFill>
                  <a:srgbClr val="6AA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2707950" y="467225"/>
                  <a:ext cx="207600" cy="207600"/>
                </a:xfrm>
                <a:prstGeom prst="ellipse">
                  <a:avLst/>
                </a:prstGeom>
                <a:solidFill>
                  <a:srgbClr val="FCC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1" name="Google Shape;841;p29"/>
            <p:cNvSpPr txBox="1"/>
            <p:nvPr/>
          </p:nvSpPr>
          <p:spPr>
            <a:xfrm>
              <a:off x="4763056" y="2160494"/>
              <a:ext cx="21288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700" dirty="0">
                  <a:solidFill>
                    <a:srgbClr val="FFFFFF"/>
                  </a:solidFill>
                  <a:latin typeface="Raleway ExtraBold"/>
                  <a:ea typeface="Raleway ExtraBold"/>
                  <a:cs typeface="Raleway ExtraBold"/>
                  <a:sym typeface="Raleway ExtraBold"/>
                </a:rPr>
                <a:t>d</a:t>
              </a:r>
              <a:r>
                <a:rPr lang="en" sz="1700" dirty="0">
                  <a:solidFill>
                    <a:srgbClr val="FFFFFF"/>
                  </a:solidFill>
                  <a:latin typeface="Raleway ExtraBold"/>
                  <a:ea typeface="Raleway ExtraBold"/>
                  <a:cs typeface="Raleway ExtraBold"/>
                  <a:sym typeface="Raleway ExtraBold"/>
                </a:rPr>
                <a:t>ocument.write()</a:t>
              </a:r>
              <a:endParaRPr sz="1700" dirty="0">
                <a:solidFill>
                  <a:srgbClr val="FFFFFF"/>
                </a:solidFill>
                <a:latin typeface="Raleway ExtraBold"/>
                <a:ea typeface="Raleway ExtraBold"/>
                <a:cs typeface="Raleway ExtraBold"/>
                <a:sym typeface="Raleway ExtraBold"/>
              </a:endParaRPr>
            </a:p>
          </p:txBody>
        </p:sp>
        <p:grpSp>
          <p:nvGrpSpPr>
            <p:cNvPr id="843" name="Google Shape;843;p29"/>
            <p:cNvGrpSpPr/>
            <p:nvPr/>
          </p:nvGrpSpPr>
          <p:grpSpPr>
            <a:xfrm flipH="1">
              <a:off x="4748490" y="2843131"/>
              <a:ext cx="295194" cy="235895"/>
              <a:chOff x="7873947" y="4069294"/>
              <a:chExt cx="295194" cy="235895"/>
            </a:xfrm>
          </p:grpSpPr>
          <p:sp>
            <p:nvSpPr>
              <p:cNvPr id="844" name="Google Shape;844;p29"/>
              <p:cNvSpPr/>
              <p:nvPr/>
            </p:nvSpPr>
            <p:spPr>
              <a:xfrm flipH="1">
                <a:off x="7873947" y="4069294"/>
                <a:ext cx="290700" cy="2358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7878470" y="4072065"/>
                <a:ext cx="290672" cy="233124"/>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6" name="Google Shape;846;p29"/>
          <p:cNvSpPr/>
          <p:nvPr/>
        </p:nvSpPr>
        <p:spPr>
          <a:xfrm>
            <a:off x="7146675" y="1803950"/>
            <a:ext cx="1061700" cy="1062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Raleway"/>
                <a:ea typeface="Raleway"/>
                <a:cs typeface="Raleway"/>
                <a:sym typeface="Raleway"/>
              </a:rPr>
              <a:t>02</a:t>
            </a:r>
            <a:endParaRPr sz="2000" b="1">
              <a:solidFill>
                <a:schemeClr val="lt1"/>
              </a:solidFill>
              <a:latin typeface="Raleway"/>
              <a:ea typeface="Raleway"/>
              <a:cs typeface="Raleway"/>
              <a:sym typeface="Raleway"/>
            </a:endParaRPr>
          </a:p>
        </p:txBody>
      </p:sp>
      <p:sp>
        <p:nvSpPr>
          <p:cNvPr id="847" name="Google Shape;847;p29"/>
          <p:cNvSpPr/>
          <p:nvPr/>
        </p:nvSpPr>
        <p:spPr>
          <a:xfrm>
            <a:off x="7146675" y="3453850"/>
            <a:ext cx="1061700" cy="1062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Raleway"/>
                <a:ea typeface="Raleway"/>
                <a:cs typeface="Raleway"/>
                <a:sym typeface="Raleway"/>
              </a:rPr>
              <a:t>04</a:t>
            </a:r>
            <a:endParaRPr sz="2000" b="1">
              <a:solidFill>
                <a:schemeClr val="lt1"/>
              </a:solidFill>
              <a:latin typeface="Raleway"/>
              <a:ea typeface="Raleway"/>
              <a:cs typeface="Raleway"/>
              <a:sym typeface="Raleway"/>
            </a:endParaRPr>
          </a:p>
        </p:txBody>
      </p:sp>
      <p:sp>
        <p:nvSpPr>
          <p:cNvPr id="848" name="Google Shape;848;p29"/>
          <p:cNvSpPr/>
          <p:nvPr/>
        </p:nvSpPr>
        <p:spPr>
          <a:xfrm>
            <a:off x="959100" y="1803950"/>
            <a:ext cx="1061700" cy="10620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Raleway"/>
                <a:ea typeface="Raleway"/>
                <a:cs typeface="Raleway"/>
                <a:sym typeface="Raleway"/>
              </a:rPr>
              <a:t>01</a:t>
            </a:r>
            <a:endParaRPr sz="2000" b="1">
              <a:solidFill>
                <a:schemeClr val="lt1"/>
              </a:solidFill>
              <a:latin typeface="Raleway"/>
              <a:ea typeface="Raleway"/>
              <a:cs typeface="Raleway"/>
              <a:sym typeface="Raleway"/>
            </a:endParaRPr>
          </a:p>
        </p:txBody>
      </p:sp>
      <p:sp>
        <p:nvSpPr>
          <p:cNvPr id="849" name="Google Shape;849;p29"/>
          <p:cNvSpPr/>
          <p:nvPr/>
        </p:nvSpPr>
        <p:spPr>
          <a:xfrm>
            <a:off x="959100" y="3453850"/>
            <a:ext cx="1061700" cy="1062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Raleway"/>
                <a:ea typeface="Raleway"/>
                <a:cs typeface="Raleway"/>
                <a:sym typeface="Raleway"/>
              </a:rPr>
              <a:t>03</a:t>
            </a:r>
            <a:endParaRPr sz="2000" b="1">
              <a:solidFill>
                <a:schemeClr val="lt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7"/>
          <p:cNvGrpSpPr/>
          <p:nvPr/>
        </p:nvGrpSpPr>
        <p:grpSpPr>
          <a:xfrm>
            <a:off x="716900" y="1617250"/>
            <a:ext cx="7704000" cy="3069000"/>
            <a:chOff x="716900" y="1160050"/>
            <a:chExt cx="7704000" cy="3069000"/>
          </a:xfrm>
        </p:grpSpPr>
        <p:sp>
          <p:nvSpPr>
            <p:cNvPr id="109" name="Google Shape;109;p17"/>
            <p:cNvSpPr/>
            <p:nvPr/>
          </p:nvSpPr>
          <p:spPr>
            <a:xfrm>
              <a:off x="716900" y="1160050"/>
              <a:ext cx="7704000" cy="30690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832987" y="1312460"/>
              <a:ext cx="106800" cy="10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989745" y="1312460"/>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146504" y="1312460"/>
              <a:ext cx="106800" cy="1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a:off x="8025051" y="4368782"/>
            <a:ext cx="395836" cy="317468"/>
            <a:chOff x="7773503" y="3987878"/>
            <a:chExt cx="395836" cy="317468"/>
          </a:xfrm>
        </p:grpSpPr>
        <p:sp>
          <p:nvSpPr>
            <p:cNvPr id="114" name="Google Shape;114;p17"/>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accent4"/>
                </a:solidFill>
              </a:rPr>
              <a:t>If</a:t>
            </a:r>
            <a:r>
              <a:rPr lang="en" sz="4000" dirty="0">
                <a:solidFill>
                  <a:schemeClr val="tx2"/>
                </a:solidFill>
              </a:rPr>
              <a:t>-</a:t>
            </a:r>
            <a:r>
              <a:rPr lang="en" sz="4000" dirty="0">
                <a:solidFill>
                  <a:schemeClr val="bg2"/>
                </a:solidFill>
              </a:rPr>
              <a:t>e</a:t>
            </a:r>
            <a:r>
              <a:rPr lang="en-IN" sz="4000" dirty="0">
                <a:solidFill>
                  <a:schemeClr val="bg2"/>
                </a:solidFill>
              </a:rPr>
              <a:t>ls</a:t>
            </a:r>
            <a:r>
              <a:rPr lang="en" sz="4000" dirty="0">
                <a:solidFill>
                  <a:schemeClr val="bg2"/>
                </a:solidFill>
              </a:rPr>
              <a:t>e</a:t>
            </a:r>
            <a:r>
              <a:rPr lang="en" sz="4000" dirty="0">
                <a:solidFill>
                  <a:schemeClr val="tx2"/>
                </a:solidFill>
              </a:rPr>
              <a:t> in </a:t>
            </a:r>
            <a:r>
              <a:rPr lang="en" sz="4000" dirty="0">
                <a:solidFill>
                  <a:schemeClr val="accent3"/>
                </a:solidFill>
              </a:rPr>
              <a:t>Java</a:t>
            </a:r>
            <a:r>
              <a:rPr lang="en" sz="4000" dirty="0"/>
              <a:t>script</a:t>
            </a:r>
            <a:endParaRPr sz="4000" dirty="0"/>
          </a:p>
        </p:txBody>
      </p:sp>
      <p:sp>
        <p:nvSpPr>
          <p:cNvPr id="117" name="Google Shape;117;p17"/>
          <p:cNvSpPr txBox="1">
            <a:spLocks noGrp="1"/>
          </p:cNvSpPr>
          <p:nvPr>
            <p:ph type="body" idx="1"/>
          </p:nvPr>
        </p:nvSpPr>
        <p:spPr>
          <a:xfrm>
            <a:off x="1057102" y="1876460"/>
            <a:ext cx="3707780" cy="2599200"/>
          </a:xfrm>
          <a:prstGeom prst="rect">
            <a:avLst/>
          </a:prstGeom>
        </p:spPr>
        <p:txBody>
          <a:bodyPr spcFirstLastPara="1" wrap="square" lIns="91425" tIns="91425" rIns="91425" bIns="91425" anchor="ctr" anchorCtr="0">
            <a:noAutofit/>
          </a:bodyPr>
          <a:lstStyle/>
          <a:p>
            <a:pPr marL="0" marR="0" indent="0" algn="ctr">
              <a:spcBef>
                <a:spcPts val="0"/>
              </a:spcBef>
              <a:spcAft>
                <a:spcPts val="0"/>
              </a:spcAft>
              <a:buNone/>
            </a:pPr>
            <a:r>
              <a:rPr lang="en-US" sz="1600" dirty="0">
                <a:effectLst/>
                <a:latin typeface="Cascadia Code" panose="020B0609020000020004" pitchFamily="49" charset="0"/>
              </a:rPr>
              <a:t>The </a:t>
            </a:r>
            <a:r>
              <a:rPr lang="en-US" sz="1600" dirty="0">
                <a:solidFill>
                  <a:schemeClr val="accent1"/>
                </a:solidFill>
                <a:effectLst/>
                <a:latin typeface="Cascadia Code" panose="020B0609020000020004" pitchFamily="49" charset="0"/>
              </a:rPr>
              <a:t>if-else</a:t>
            </a:r>
            <a:r>
              <a:rPr lang="en-US" sz="1600" dirty="0">
                <a:effectLst/>
                <a:latin typeface="Cascadia Code" panose="020B0609020000020004" pitchFamily="49" charset="0"/>
              </a:rPr>
              <a:t> is a conditional statement to perform different actions for different decisions.</a:t>
            </a:r>
            <a:br>
              <a:rPr lang="en-US" sz="1600" dirty="0">
                <a:effectLst/>
                <a:latin typeface="Cascadia Code" panose="020B0609020000020004" pitchFamily="49" charset="0"/>
              </a:rPr>
            </a:br>
            <a:r>
              <a:rPr lang="en-US" sz="1600" dirty="0">
                <a:solidFill>
                  <a:schemeClr val="bg2"/>
                </a:solidFill>
                <a:effectLst/>
                <a:latin typeface="Cascadia Code" panose="020B0609020000020004" pitchFamily="49" charset="0"/>
              </a:rPr>
              <a:t>If</a:t>
            </a:r>
            <a:r>
              <a:rPr lang="en-US" sz="1600" dirty="0">
                <a:effectLst/>
                <a:latin typeface="Cascadia Code" panose="020B0609020000020004" pitchFamily="49" charset="0"/>
              </a:rPr>
              <a:t> is used for a block of statements if the condition is </a:t>
            </a:r>
            <a:r>
              <a:rPr lang="en-US" sz="1600" dirty="0">
                <a:solidFill>
                  <a:schemeClr val="tx2"/>
                </a:solidFill>
                <a:effectLst/>
                <a:latin typeface="Cascadia Code" panose="020B0609020000020004" pitchFamily="49" charset="0"/>
              </a:rPr>
              <a:t>true</a:t>
            </a:r>
            <a:r>
              <a:rPr lang="en-US" sz="1600" dirty="0">
                <a:effectLst/>
                <a:latin typeface="Cascadia Code" panose="020B0609020000020004" pitchFamily="49" charset="0"/>
              </a:rPr>
              <a:t>, and </a:t>
            </a:r>
            <a:r>
              <a:rPr lang="en-US" sz="1600" dirty="0">
                <a:solidFill>
                  <a:schemeClr val="accent4"/>
                </a:solidFill>
                <a:effectLst/>
                <a:latin typeface="Cascadia Code" panose="020B0609020000020004" pitchFamily="49" charset="0"/>
              </a:rPr>
              <a:t>else</a:t>
            </a:r>
            <a:r>
              <a:rPr lang="en-US" sz="1600" dirty="0">
                <a:effectLst/>
                <a:latin typeface="Cascadia Code" panose="020B0609020000020004" pitchFamily="49" charset="0"/>
              </a:rPr>
              <a:t> is used </a:t>
            </a:r>
            <a:r>
              <a:rPr lang="en-US" sz="1600" dirty="0">
                <a:latin typeface="Cascadia Code" panose="020B0609020000020004" pitchFamily="49" charset="0"/>
              </a:rPr>
              <a:t>for a block of statements if the condition is </a:t>
            </a:r>
            <a:r>
              <a:rPr lang="en-US" sz="1600" dirty="0">
                <a:solidFill>
                  <a:schemeClr val="accent3"/>
                </a:solidFill>
                <a:latin typeface="Cascadia Code" panose="020B0609020000020004" pitchFamily="49" charset="0"/>
              </a:rPr>
              <a:t>false</a:t>
            </a:r>
            <a:r>
              <a:rPr lang="en-US" sz="1600" dirty="0">
                <a:latin typeface="Cascadia Code" panose="020B0609020000020004" pitchFamily="49" charset="0"/>
              </a:rPr>
              <a:t>.</a:t>
            </a:r>
            <a:endParaRPr lang="en-US" sz="1600" dirty="0">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B24A7CC1-BCED-474F-A9A4-5FBA7757168D}"/>
              </a:ext>
            </a:extLst>
          </p:cNvPr>
          <p:cNvPicPr>
            <a:picLocks noChangeAspect="1"/>
          </p:cNvPicPr>
          <p:nvPr/>
        </p:nvPicPr>
        <p:blipFill>
          <a:blip r:embed="rId3"/>
          <a:stretch>
            <a:fillRect/>
          </a:stretch>
        </p:blipFill>
        <p:spPr>
          <a:xfrm>
            <a:off x="5085229" y="2355858"/>
            <a:ext cx="3114675" cy="1533525"/>
          </a:xfrm>
          <a:prstGeom prst="rect">
            <a:avLst/>
          </a:prstGeom>
        </p:spPr>
      </p:pic>
    </p:spTree>
    <p:extLst>
      <p:ext uri="{BB962C8B-B14F-4D97-AF65-F5344CB8AC3E}">
        <p14:creationId xmlns:p14="http://schemas.microsoft.com/office/powerpoint/2010/main" val="289282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7"/>
          <p:cNvGrpSpPr/>
          <p:nvPr/>
        </p:nvGrpSpPr>
        <p:grpSpPr>
          <a:xfrm>
            <a:off x="716900" y="1617250"/>
            <a:ext cx="7704000" cy="3069000"/>
            <a:chOff x="716900" y="1160050"/>
            <a:chExt cx="7704000" cy="3069000"/>
          </a:xfrm>
        </p:grpSpPr>
        <p:sp>
          <p:nvSpPr>
            <p:cNvPr id="109" name="Google Shape;109;p17"/>
            <p:cNvSpPr/>
            <p:nvPr/>
          </p:nvSpPr>
          <p:spPr>
            <a:xfrm>
              <a:off x="716900" y="1160050"/>
              <a:ext cx="7704000" cy="30690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832987" y="1312460"/>
              <a:ext cx="106800" cy="10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989745" y="1312460"/>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146504" y="1312460"/>
              <a:ext cx="106800" cy="1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a:off x="8025051" y="4368782"/>
            <a:ext cx="395836" cy="317468"/>
            <a:chOff x="7773503" y="3987878"/>
            <a:chExt cx="395836" cy="317468"/>
          </a:xfrm>
        </p:grpSpPr>
        <p:sp>
          <p:nvSpPr>
            <p:cNvPr id="114" name="Google Shape;114;p17"/>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title"/>
          </p:nvPr>
        </p:nvSpPr>
        <p:spPr>
          <a:xfrm>
            <a:off x="1497675" y="414300"/>
            <a:ext cx="6148800" cy="10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3"/>
                </a:solidFill>
              </a:rPr>
              <a:t>For</a:t>
            </a:r>
            <a:r>
              <a:rPr lang="en-US" sz="4000" dirty="0">
                <a:solidFill>
                  <a:schemeClr val="accent4"/>
                </a:solidFill>
              </a:rPr>
              <a:t> </a:t>
            </a:r>
            <a:r>
              <a:rPr lang="en-US" sz="4000" dirty="0">
                <a:solidFill>
                  <a:schemeClr val="accent2"/>
                </a:solidFill>
              </a:rPr>
              <a:t>loop</a:t>
            </a:r>
            <a:r>
              <a:rPr lang="en-US" sz="4000" dirty="0">
                <a:solidFill>
                  <a:schemeClr val="accent4"/>
                </a:solidFill>
              </a:rPr>
              <a:t> </a:t>
            </a:r>
            <a:r>
              <a:rPr lang="en" sz="4000" dirty="0">
                <a:solidFill>
                  <a:schemeClr val="tx2"/>
                </a:solidFill>
              </a:rPr>
              <a:t>in </a:t>
            </a:r>
            <a:r>
              <a:rPr lang="en" sz="4000" dirty="0"/>
              <a:t>Java</a:t>
            </a:r>
            <a:r>
              <a:rPr lang="en" sz="4000" dirty="0">
                <a:solidFill>
                  <a:schemeClr val="accent4"/>
                </a:solidFill>
              </a:rPr>
              <a:t>script</a:t>
            </a:r>
            <a:endParaRPr sz="4000" dirty="0">
              <a:solidFill>
                <a:schemeClr val="accent4"/>
              </a:solidFill>
            </a:endParaRPr>
          </a:p>
        </p:txBody>
      </p:sp>
      <p:sp>
        <p:nvSpPr>
          <p:cNvPr id="3" name="Text Placeholder 2">
            <a:extLst>
              <a:ext uri="{FF2B5EF4-FFF2-40B4-BE49-F238E27FC236}">
                <a16:creationId xmlns:a16="http://schemas.microsoft.com/office/drawing/2014/main" id="{CD367267-A840-C82F-5450-4B2EB540FC39}"/>
              </a:ext>
            </a:extLst>
          </p:cNvPr>
          <p:cNvSpPr>
            <a:spLocks noGrp="1"/>
          </p:cNvSpPr>
          <p:nvPr>
            <p:ph type="body" idx="1"/>
          </p:nvPr>
        </p:nvSpPr>
        <p:spPr>
          <a:xfrm>
            <a:off x="1125428" y="1852150"/>
            <a:ext cx="6657600" cy="2599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The for statement creates a loop with 3 optional expressions: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2"/>
                </a:solidFill>
                <a:effectLst/>
                <a:latin typeface="Consolas" panose="020B0609020204030204" pitchFamily="49" charset="0"/>
              </a:rPr>
              <a:t>for</a:t>
            </a:r>
            <a:r>
              <a:rPr kumimoji="0" lang="en-US" altLang="en-US" sz="1400" b="0" i="0" u="none" strike="noStrike" cap="none" normalizeH="0" baseline="0" dirty="0">
                <a:ln>
                  <a:noFill/>
                </a:ln>
                <a:solidFill>
                  <a:schemeClr val="bg1"/>
                </a:solidFill>
                <a:effectLst/>
                <a:latin typeface="Consolas" panose="020B0609020204030204" pitchFamily="49" charset="0"/>
              </a:rPr>
              <a:t> (</a:t>
            </a:r>
            <a:r>
              <a:rPr kumimoji="0" lang="en-US" altLang="en-US" sz="1400" b="0" i="1" u="none" strike="noStrike" cap="none" normalizeH="0" baseline="0" dirty="0">
                <a:ln>
                  <a:noFill/>
                </a:ln>
                <a:solidFill>
                  <a:schemeClr val="tx2"/>
                </a:solidFill>
                <a:effectLst/>
                <a:latin typeface="Consolas" panose="020B0609020204030204" pitchFamily="49" charset="0"/>
              </a:rPr>
              <a:t>expression 1</a:t>
            </a:r>
            <a:r>
              <a:rPr kumimoji="0" lang="en-US" altLang="en-US" sz="1400" b="0" i="0" u="none" strike="noStrike" cap="none" normalizeH="0" baseline="0" dirty="0">
                <a:ln>
                  <a:noFill/>
                </a:ln>
                <a:solidFill>
                  <a:schemeClr val="bg1"/>
                </a:solidFill>
                <a:effectLst/>
                <a:latin typeface="Consolas" panose="020B0609020204030204" pitchFamily="49" charset="0"/>
              </a:rPr>
              <a:t>;</a:t>
            </a:r>
            <a:r>
              <a:rPr kumimoji="0" lang="en-US" altLang="en-US" sz="1400" b="0" i="1" u="none" strike="noStrike" cap="none" normalizeH="0" baseline="0" dirty="0">
                <a:ln>
                  <a:noFill/>
                </a:ln>
                <a:solidFill>
                  <a:schemeClr val="bg1"/>
                </a:solidFill>
                <a:effectLst/>
                <a:latin typeface="Consolas" panose="020B0609020204030204" pitchFamily="49" charset="0"/>
              </a:rPr>
              <a:t> </a:t>
            </a:r>
            <a:r>
              <a:rPr kumimoji="0" lang="en-US" altLang="en-US" sz="1400" b="0" i="1" u="none" strike="noStrike" cap="none" normalizeH="0" baseline="0" dirty="0">
                <a:ln>
                  <a:noFill/>
                </a:ln>
                <a:solidFill>
                  <a:schemeClr val="tx2"/>
                </a:solidFill>
                <a:effectLst/>
                <a:latin typeface="Consolas" panose="020B0609020204030204" pitchFamily="49" charset="0"/>
              </a:rPr>
              <a:t>expression 2</a:t>
            </a:r>
            <a:r>
              <a:rPr kumimoji="0" lang="en-US" altLang="en-US" sz="1400" b="0" i="0" u="none" strike="noStrike" cap="none" normalizeH="0" baseline="0" dirty="0">
                <a:ln>
                  <a:noFill/>
                </a:ln>
                <a:solidFill>
                  <a:schemeClr val="bg1"/>
                </a:solidFill>
                <a:effectLst/>
                <a:latin typeface="Consolas" panose="020B0609020204030204" pitchFamily="49" charset="0"/>
              </a:rPr>
              <a:t>;</a:t>
            </a:r>
            <a:r>
              <a:rPr kumimoji="0" lang="en-US" altLang="en-US" sz="1400" b="0" i="1" u="none" strike="noStrike" cap="none" normalizeH="0" baseline="0" dirty="0">
                <a:ln>
                  <a:noFill/>
                </a:ln>
                <a:solidFill>
                  <a:schemeClr val="bg1"/>
                </a:solidFill>
                <a:effectLst/>
                <a:latin typeface="Consolas" panose="020B0609020204030204" pitchFamily="49" charset="0"/>
              </a:rPr>
              <a:t> </a:t>
            </a:r>
            <a:r>
              <a:rPr kumimoji="0" lang="en-US" altLang="en-US" sz="1400" b="0" i="1" u="none" strike="noStrike" cap="none" normalizeH="0" baseline="0" dirty="0">
                <a:ln>
                  <a:noFill/>
                </a:ln>
                <a:solidFill>
                  <a:schemeClr val="tx2"/>
                </a:solidFill>
                <a:effectLst/>
                <a:latin typeface="Consolas" panose="020B0609020204030204" pitchFamily="49" charset="0"/>
              </a:rPr>
              <a:t>expression 3</a:t>
            </a:r>
            <a:r>
              <a:rPr kumimoji="0" lang="en-US" altLang="en-US" sz="1400" b="0" i="0" u="none" strike="noStrike" cap="none" normalizeH="0" baseline="0" dirty="0">
                <a:ln>
                  <a:noFill/>
                </a:ln>
                <a:solidFill>
                  <a:schemeClr val="bg1"/>
                </a:solidFill>
                <a:effectLst/>
                <a:latin typeface="Consolas" panose="020B0609020204030204" pitchFamily="49" charset="0"/>
              </a:rPr>
              <a:t>) {</a:t>
            </a:r>
            <a:br>
              <a:rPr kumimoji="0" lang="en-US" altLang="en-US" sz="1400" b="0" i="0" u="none" strike="noStrike" cap="none" normalizeH="0" baseline="0" dirty="0">
                <a:ln>
                  <a:noFill/>
                </a:ln>
                <a:solidFill>
                  <a:schemeClr val="bg1"/>
                </a:solidFill>
                <a:effectLst/>
                <a:latin typeface="Consolas" panose="020B0609020204030204" pitchFamily="49" charset="0"/>
              </a:rPr>
            </a:br>
            <a:r>
              <a:rPr kumimoji="0" lang="en-US" altLang="en-US" sz="1400" b="0" i="0" u="none" strike="noStrike" cap="none" normalizeH="0" baseline="0" dirty="0">
                <a:ln>
                  <a:noFill/>
                </a:ln>
                <a:solidFill>
                  <a:schemeClr val="bg1"/>
                </a:solidFill>
                <a:effectLst/>
                <a:latin typeface="Consolas" panose="020B0609020204030204" pitchFamily="49" charset="0"/>
              </a:rPr>
              <a:t>  </a:t>
            </a:r>
            <a:r>
              <a:rPr kumimoji="0" lang="en-US" altLang="en-US" sz="1400" b="0" i="0" u="none" strike="noStrike" cap="none" normalizeH="0" baseline="0" dirty="0">
                <a:ln>
                  <a:noFill/>
                </a:ln>
                <a:solidFill>
                  <a:schemeClr val="accent4"/>
                </a:solidFill>
                <a:effectLst/>
                <a:latin typeface="Consolas" panose="020B0609020204030204" pitchFamily="49" charset="0"/>
              </a:rPr>
              <a:t>// </a:t>
            </a:r>
            <a:r>
              <a:rPr kumimoji="0" lang="en-US" altLang="en-US" sz="1400" b="0" i="1" u="none" strike="noStrike" cap="none" normalizeH="0" baseline="0" dirty="0">
                <a:ln>
                  <a:noFill/>
                </a:ln>
                <a:solidFill>
                  <a:schemeClr val="accent4"/>
                </a:solidFill>
                <a:effectLst/>
                <a:latin typeface="Consolas" panose="020B0609020204030204" pitchFamily="49" charset="0"/>
              </a:rPr>
              <a:t>code block to be executed</a:t>
            </a:r>
            <a:br>
              <a:rPr kumimoji="0" lang="en-US" altLang="en-US" sz="1400" b="0" i="0" u="none" strike="noStrike" cap="none" normalizeH="0" baseline="0" dirty="0">
                <a:ln>
                  <a:noFill/>
                </a:ln>
                <a:solidFill>
                  <a:schemeClr val="bg1"/>
                </a:solidFill>
                <a:effectLst/>
                <a:latin typeface="Consolas" panose="020B0609020204030204" pitchFamily="49" charset="0"/>
              </a:rPr>
            </a:br>
            <a:r>
              <a:rPr kumimoji="0" lang="en-US" altLang="en-US" sz="1400" b="0" i="0" u="none" strike="noStrike" cap="none" normalizeH="0" baseline="0" dirty="0">
                <a:ln>
                  <a:noFill/>
                </a:ln>
                <a:solidFill>
                  <a:schemeClr val="bg1"/>
                </a:solidFill>
                <a:effectLst/>
                <a:latin typeface="Consolas" panose="020B0609020204030204" pitchFamily="49" charset="0"/>
              </a:rPr>
              <a:t>}</a:t>
            </a:r>
            <a:br>
              <a:rPr kumimoji="0" lang="en-US" altLang="en-US" sz="1400" b="0" i="0" u="none" strike="noStrike" cap="none" normalizeH="0" baseline="0" dirty="0">
                <a:ln>
                  <a:noFill/>
                </a:ln>
                <a:solidFill>
                  <a:schemeClr val="bg1"/>
                </a:solidFill>
                <a:effectLst/>
                <a:latin typeface="Consolas" panose="020B0609020204030204" pitchFamily="49" charset="0"/>
              </a:rPr>
            </a:br>
            <a:endParaRPr kumimoji="0" lang="en-US" altLang="en-US" sz="14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Expression 1</a:t>
            </a:r>
            <a:r>
              <a:rPr kumimoji="0" lang="en-US" altLang="en-US" sz="1200" b="0"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 is executed (one time) before the execution of the code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Expression 2</a:t>
            </a:r>
            <a:r>
              <a:rPr kumimoji="0" lang="en-US" altLang="en-US" sz="1200" b="0"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 defines the condition for executing the code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Expression 3</a:t>
            </a:r>
            <a:r>
              <a:rPr kumimoji="0" lang="en-US" altLang="en-US" sz="1200" b="0" i="0" u="none" strike="noStrike" cap="none" normalizeH="0" baseline="0" dirty="0">
                <a:ln>
                  <a:noFill/>
                </a:ln>
                <a:solidFill>
                  <a:schemeClr val="bg1"/>
                </a:solidFill>
                <a:effectLst/>
                <a:latin typeface="Cascadia Code" panose="020B0609020000020004" pitchFamily="49" charset="0"/>
                <a:ea typeface="Cascadia Code" panose="020B0609020000020004" pitchFamily="49" charset="0"/>
                <a:cs typeface="Cascadia Code" panose="020B0609020000020004" pitchFamily="49" charset="0"/>
              </a:rPr>
              <a:t> is executed (every time) after the code block has been executed.</a:t>
            </a:r>
          </a:p>
          <a:p>
            <a:endParaRPr lang="en-IN" dirty="0"/>
          </a:p>
        </p:txBody>
      </p:sp>
    </p:spTree>
    <p:extLst>
      <p:ext uri="{BB962C8B-B14F-4D97-AF65-F5344CB8AC3E}">
        <p14:creationId xmlns:p14="http://schemas.microsoft.com/office/powerpoint/2010/main" val="875540522"/>
      </p:ext>
    </p:extLst>
  </p:cSld>
  <p:clrMapOvr>
    <a:masterClrMapping/>
  </p:clrMapOvr>
</p:sld>
</file>

<file path=ppt/theme/theme1.xml><?xml version="1.0" encoding="utf-8"?>
<a:theme xmlns:a="http://schemas.openxmlformats.org/drawingml/2006/main" name="Dark &amp; Colorful Interface for Business Infographics by Slidesgo">
  <a:themeElements>
    <a:clrScheme name="Simple Light">
      <a:dk1>
        <a:srgbClr val="363636"/>
      </a:dk1>
      <a:lt1>
        <a:srgbClr val="FFFFFF"/>
      </a:lt1>
      <a:dk2>
        <a:srgbClr val="FCCF78"/>
      </a:dk2>
      <a:lt2>
        <a:srgbClr val="F57DC6"/>
      </a:lt2>
      <a:accent1>
        <a:srgbClr val="6AA1F7"/>
      </a:accent1>
      <a:accent2>
        <a:srgbClr val="9D59DB"/>
      </a:accent2>
      <a:accent3>
        <a:srgbClr val="B3D5F2"/>
      </a:accent3>
      <a:accent4>
        <a:srgbClr val="9AE6AE"/>
      </a:accent4>
      <a:accent5>
        <a:srgbClr val="777777"/>
      </a:accent5>
      <a:accent6>
        <a:srgbClr val="464646"/>
      </a:accent6>
      <a:hlink>
        <a:srgbClr val="FCCF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755</Words>
  <Application>Microsoft Office PowerPoint</Application>
  <PresentationFormat>On-screen Show (16:9)</PresentationFormat>
  <Paragraphs>86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Raleway</vt:lpstr>
      <vt:lpstr>Nunito Light</vt:lpstr>
      <vt:lpstr>Consolas</vt:lpstr>
      <vt:lpstr>Cascadia Code</vt:lpstr>
      <vt:lpstr>Arial</vt:lpstr>
      <vt:lpstr>Raleway ExtraBold</vt:lpstr>
      <vt:lpstr>Bebas Neue</vt:lpstr>
      <vt:lpstr>Barlow</vt:lpstr>
      <vt:lpstr>Dark &amp; Colorful Interface for Business Infographics by Slidesgo</vt:lpstr>
      <vt:lpstr>ReactJS Bootcamp</vt:lpstr>
      <vt:lpstr>What is Javascript?</vt:lpstr>
      <vt:lpstr>What is console?</vt:lpstr>
      <vt:lpstr>What are tags in HTML?</vt:lpstr>
      <vt:lpstr>How to link a .js file?</vt:lpstr>
      <vt:lpstr>How to initialize variables in Javascript?</vt:lpstr>
      <vt:lpstr>How to display outputs in Javascript?</vt:lpstr>
      <vt:lpstr>If-else in Javascript</vt:lpstr>
      <vt:lpstr>For loop in Javascript</vt:lpstr>
      <vt:lpstr>Arrays, Objects and Functions</vt:lpstr>
      <vt:lpstr>For of, For in, and map()</vt:lpstr>
      <vt:lpstr>Events and Event Listener</vt:lpstr>
      <vt:lpstr>Synchronous vs Asynchronous</vt:lpstr>
      <vt:lpstr>Promises and async/await</vt:lpstr>
      <vt:lpstr>API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Bootcamp</dc:title>
  <dc:creator>Gratiano</dc:creator>
  <cp:lastModifiedBy>RAJIT DUTTA</cp:lastModifiedBy>
  <cp:revision>8</cp:revision>
  <dcterms:modified xsi:type="dcterms:W3CDTF">2022-09-21T12:49:57Z</dcterms:modified>
</cp:coreProperties>
</file>